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172200" cx="822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83B3366-1797-445D-A608-7BEF2107F379}">
  <a:tblStyle styleId="{583B3366-1797-445D-A608-7BEF2107F37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rPr lang="en-US"/>
              <a:t>The first value in a cell is the cost of reaching that square from the start</a:t>
            </a:r>
          </a:p>
          <a:p>
            <a:pPr indent="-171450" lvl="0" marL="171450" rtl="0">
              <a:spcBef>
                <a:spcPts val="0"/>
              </a:spcBef>
              <a:buClr>
                <a:schemeClr val="dk1"/>
              </a:buClr>
              <a:buSzPct val="100000"/>
              <a:buFont typeface="Arial"/>
              <a:buChar char="•"/>
            </a:pPr>
            <a:r>
              <a:rPr lang="en-US"/>
              <a:t>The second value is the combined heuristic function and cost of reaching the square.</a:t>
            </a:r>
          </a:p>
        </p:txBody>
      </p:sp>
      <p:sp>
        <p:nvSpPr>
          <p:cNvPr id="141" name="Shape 14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None/>
            </a:pPr>
            <a:r>
              <a:t/>
            </a:r>
            <a:endParaRPr/>
          </a:p>
        </p:txBody>
      </p:sp>
      <p:sp>
        <p:nvSpPr>
          <p:cNvPr id="158" name="Shape 15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t/>
            </a:r>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t/>
            </a:r>
            <a:endParaRPr/>
          </a:p>
        </p:txBody>
      </p:sp>
      <p:sp>
        <p:nvSpPr>
          <p:cNvPr id="202" name="Shape 20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t/>
            </a:r>
            <a:endParaRPr/>
          </a:p>
        </p:txBody>
      </p:sp>
      <p:sp>
        <p:nvSpPr>
          <p:cNvPr id="227" name="Shape 22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t/>
            </a:r>
            <a:endParaRPr/>
          </a:p>
        </p:txBody>
      </p:sp>
      <p:sp>
        <p:nvSpPr>
          <p:cNvPr id="256" name="Shape 2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t/>
            </a:r>
            <a:endParaRPr/>
          </a:p>
        </p:txBody>
      </p:sp>
      <p:sp>
        <p:nvSpPr>
          <p:cNvPr id="291" name="Shape 2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rPr lang="en-US"/>
              <a:t>The reconstructed path is shown in blue</a:t>
            </a:r>
          </a:p>
        </p:txBody>
      </p:sp>
      <p:sp>
        <p:nvSpPr>
          <p:cNvPr id="328" name="Shape 32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Using efficient path planning algorithms that search the most likely solutions first allows robots to develop plans quicker and for larger environments than would be possible with naive algorithms</a:t>
            </a:r>
          </a:p>
          <a:p>
            <a:pPr indent="-171450" lvl="0" marL="171450" marR="0" rtl="0" algn="l">
              <a:spcBef>
                <a:spcPts val="0"/>
              </a:spcBef>
              <a:buClr>
                <a:schemeClr val="dk1"/>
              </a:buClr>
              <a:buSzPct val="100000"/>
              <a:buFont typeface="Arial"/>
              <a:buChar char="•"/>
            </a:pPr>
            <a:r>
              <a:rPr lang="en-US"/>
              <a:t>The key to efficient path planning is choosing what paths should be considered first.</a:t>
            </a:r>
          </a:p>
        </p:txBody>
      </p:sp>
      <p:sp>
        <p:nvSpPr>
          <p:cNvPr id="73" name="Shape 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The Best-First Search Algorithm uses always explores the position that has the lowest heuristic function value.</a:t>
            </a:r>
          </a:p>
          <a:p>
            <a:pPr indent="-171450" lvl="0" marL="171450" marR="0" rtl="0" algn="l">
              <a:spcBef>
                <a:spcPts val="0"/>
              </a:spcBef>
              <a:buClr>
                <a:schemeClr val="dk1"/>
              </a:buClr>
              <a:buSzPct val="100000"/>
              <a:buFont typeface="Arial"/>
              <a:buChar char="•"/>
            </a:pPr>
            <a:r>
              <a:rPr lang="en-US"/>
              <a:t>Good heuristic functions can help the planning algorithm avoid paths that are unlikely to be the shortest since the positions on these paths have increasing heuristic estimates</a:t>
            </a:r>
          </a:p>
        </p:txBody>
      </p:sp>
      <p:sp>
        <p:nvSpPr>
          <p:cNvPr id="81" name="Shape 8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chemeClr val="dk1"/>
              </a:buClr>
              <a:buSzPct val="100000"/>
              <a:buFont typeface="Arial"/>
              <a:buChar char="●"/>
            </a:pPr>
            <a:r>
              <a:rPr lang="en-US"/>
              <a:t>If the heuristic used is not admissible, then the algorithm could produce a sub-optimal path.  </a:t>
            </a:r>
          </a:p>
        </p:txBody>
      </p:sp>
      <p:sp>
        <p:nvSpPr>
          <p:cNvPr id="89" name="Shape 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chemeClr val="dk1"/>
              </a:buClr>
              <a:buSzPct val="100000"/>
              <a:buFont typeface="Arial"/>
              <a:buChar char="●"/>
            </a:pPr>
            <a:r>
              <a:rPr lang="en-US"/>
              <a:t>By combining the cost to reach the node and the estimated cost of getting from the node to the goal, A* will explore nodes that are closely following the optimal path.</a:t>
            </a:r>
          </a:p>
          <a:p>
            <a:pPr indent="-171450" lvl="0" marL="171450" marR="0" rtl="0" algn="l">
              <a:lnSpc>
                <a:spcPct val="100000"/>
              </a:lnSpc>
              <a:spcBef>
                <a:spcPts val="0"/>
              </a:spcBef>
              <a:spcAft>
                <a:spcPts val="0"/>
              </a:spcAft>
              <a:buClr>
                <a:schemeClr val="dk1"/>
              </a:buClr>
              <a:buSzPct val="100000"/>
              <a:buFont typeface="Arial"/>
              <a:buChar char="●"/>
            </a:pPr>
            <a:r>
              <a:rPr lang="en-US"/>
              <a:t>An alternative to A* is Best-First Search which only selects nodes to explore based on the heuristic.</a:t>
            </a:r>
          </a:p>
          <a:p>
            <a:pPr indent="-171450" lvl="0" marL="171450" marR="0" rtl="0" algn="l">
              <a:lnSpc>
                <a:spcPct val="100000"/>
              </a:lnSpc>
              <a:spcBef>
                <a:spcPts val="0"/>
              </a:spcBef>
              <a:spcAft>
                <a:spcPts val="0"/>
              </a:spcAft>
              <a:buClr>
                <a:schemeClr val="dk1"/>
              </a:buClr>
              <a:buSzPct val="100000"/>
              <a:buFont typeface="Arial"/>
              <a:buChar char="●"/>
            </a:pPr>
            <a:r>
              <a:rPr lang="en-US"/>
              <a:t>Best First Search can produce suboptimal paths since it blindly follows the heuristic without considering how far it has deviated from the start position.</a:t>
            </a:r>
          </a:p>
          <a:p>
            <a:pPr indent="-171450" lvl="0" marL="171450" marR="0" rtl="0" algn="l">
              <a:lnSpc>
                <a:spcPct val="100000"/>
              </a:lnSpc>
              <a:spcBef>
                <a:spcPts val="0"/>
              </a:spcBef>
              <a:spcAft>
                <a:spcPts val="0"/>
              </a:spcAft>
              <a:buClr>
                <a:schemeClr val="dk1"/>
              </a:buClr>
              <a:buSzPct val="100000"/>
              <a:buFont typeface="Arial"/>
              <a:buChar char="●"/>
            </a:pPr>
            <a:r>
              <a:rPr lang="en-US"/>
              <a:t>For a given heuristic, there is no algorithm that will explore fewer nodes than A*</a:t>
            </a:r>
          </a:p>
        </p:txBody>
      </p:sp>
      <p:sp>
        <p:nvSpPr>
          <p:cNvPr id="96" name="Shape 9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chemeClr val="dk1"/>
              </a:buClr>
              <a:buSzPct val="100000"/>
              <a:buFont typeface="Arial"/>
              <a:buChar char="●"/>
            </a:pPr>
            <a:r>
              <a:rPr lang="en-US"/>
              <a:t>ClosedSet keeps track of the coordinates that we have already explored and no longer need to consider</a:t>
            </a:r>
          </a:p>
          <a:p>
            <a:pPr indent="-171450" lvl="0" marL="171450" marR="0" rtl="0" algn="l">
              <a:lnSpc>
                <a:spcPct val="100000"/>
              </a:lnSpc>
              <a:spcBef>
                <a:spcPts val="0"/>
              </a:spcBef>
              <a:spcAft>
                <a:spcPts val="0"/>
              </a:spcAft>
              <a:buClr>
                <a:schemeClr val="dk1"/>
              </a:buClr>
              <a:buSzPct val="100000"/>
              <a:buFont typeface="Arial"/>
              <a:buChar char="●"/>
            </a:pPr>
            <a:r>
              <a:rPr lang="en-US"/>
              <a:t>OpenSet is the set of coordinates that we still need to process to expand the neighbors of each coordinate in the openSet.</a:t>
            </a:r>
          </a:p>
          <a:p>
            <a:pPr indent="-171450" lvl="0" marL="171450" marR="0" rtl="0" algn="l">
              <a:lnSpc>
                <a:spcPct val="100000"/>
              </a:lnSpc>
              <a:spcBef>
                <a:spcPts val="0"/>
              </a:spcBef>
              <a:spcAft>
                <a:spcPts val="0"/>
              </a:spcAft>
              <a:buClr>
                <a:schemeClr val="dk1"/>
              </a:buClr>
              <a:buSzPct val="100000"/>
              <a:buFont typeface="Arial"/>
              <a:buChar char="●"/>
            </a:pPr>
            <a:r>
              <a:rPr lang="en-US"/>
              <a:t>CameFrom maps each coordinate to the coordinate on the shortest path from the start to that coordinate; it is used to reconstruct the path</a:t>
            </a:r>
          </a:p>
          <a:p>
            <a:pPr indent="-171450" lvl="0" marL="171450" marR="0" rtl="0" algn="l">
              <a:lnSpc>
                <a:spcPct val="100000"/>
              </a:lnSpc>
              <a:spcBef>
                <a:spcPts val="0"/>
              </a:spcBef>
              <a:spcAft>
                <a:spcPts val="0"/>
              </a:spcAft>
              <a:buClr>
                <a:schemeClr val="dk1"/>
              </a:buClr>
              <a:buSzPct val="100000"/>
              <a:buFont typeface="Arial"/>
              <a:buChar char="●"/>
            </a:pPr>
            <a:r>
              <a:rPr lang="en-US"/>
              <a:t>gScore is the current shortest distance from the start to each coordinate</a:t>
            </a:r>
          </a:p>
          <a:p>
            <a:pPr indent="-171450" lvl="0" marL="171450" marR="0" rtl="0" algn="l">
              <a:lnSpc>
                <a:spcPct val="100000"/>
              </a:lnSpc>
              <a:spcBef>
                <a:spcPts val="0"/>
              </a:spcBef>
              <a:spcAft>
                <a:spcPts val="0"/>
              </a:spcAft>
              <a:buClr>
                <a:schemeClr val="dk1"/>
              </a:buClr>
              <a:buSzPct val="100000"/>
              <a:buFont typeface="Arial"/>
              <a:buChar char="●"/>
            </a:pPr>
            <a:r>
              <a:rPr lang="en-US"/>
              <a:t>fScore is the combination of the heuristic function h and distance to each node.</a:t>
            </a:r>
          </a:p>
        </p:txBody>
      </p:sp>
      <p:sp>
        <p:nvSpPr>
          <p:cNvPr id="103" name="Shape 1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chemeClr val="dk1"/>
              </a:buClr>
              <a:buSzPct val="100000"/>
              <a:buFont typeface="Arial"/>
              <a:buChar char="●"/>
            </a:pPr>
            <a:r>
              <a:rPr lang="en-US"/>
              <a:t>Within each iteration of the loop, the coordinate in the openSet with the smallest combined heuristic value and known distance from start is moved from the openset to the closed set and each neighbor is checked</a:t>
            </a:r>
          </a:p>
          <a:p>
            <a:pPr indent="-171450" lvl="0" marL="171450" marR="0" rtl="0" algn="l">
              <a:lnSpc>
                <a:spcPct val="100000"/>
              </a:lnSpc>
              <a:spcBef>
                <a:spcPts val="0"/>
              </a:spcBef>
              <a:spcAft>
                <a:spcPts val="0"/>
              </a:spcAft>
              <a:buClr>
                <a:schemeClr val="dk1"/>
              </a:buClr>
              <a:buSzPct val="100000"/>
              <a:buFont typeface="Arial"/>
              <a:buChar char="●"/>
            </a:pPr>
            <a:r>
              <a:rPr lang="en-US"/>
              <a:t>If the current node is the goal, then the path is reconstructed and the algorithm terminates since it is guaranteed to be the shortest path</a:t>
            </a:r>
          </a:p>
          <a:p>
            <a:pPr indent="-171450" lvl="0" marL="171450" marR="0" rtl="0" algn="l">
              <a:lnSpc>
                <a:spcPct val="100000"/>
              </a:lnSpc>
              <a:spcBef>
                <a:spcPts val="0"/>
              </a:spcBef>
              <a:spcAft>
                <a:spcPts val="0"/>
              </a:spcAft>
              <a:buClr>
                <a:schemeClr val="dk1"/>
              </a:buClr>
              <a:buSzPct val="100000"/>
              <a:buFont typeface="Arial"/>
              <a:buChar char="●"/>
            </a:pPr>
            <a:r>
              <a:rPr lang="en-US"/>
              <a:t>A neighbor of the current node is skipped if it is already closed or the distance to the node through the current node is longer than the best existing path to the neighbor, or if the neighbor is not a safe place to visit.</a:t>
            </a:r>
          </a:p>
          <a:p>
            <a:pPr indent="-171450" lvl="0" marL="171450" marR="0" rtl="0" algn="l">
              <a:lnSpc>
                <a:spcPct val="100000"/>
              </a:lnSpc>
              <a:spcBef>
                <a:spcPts val="0"/>
              </a:spcBef>
              <a:spcAft>
                <a:spcPts val="0"/>
              </a:spcAft>
              <a:buClr>
                <a:schemeClr val="dk1"/>
              </a:buClr>
              <a:buSzPct val="100000"/>
              <a:buFont typeface="Arial"/>
              <a:buChar char="●"/>
            </a:pPr>
            <a:r>
              <a:rPr lang="en-US"/>
              <a:t>Otherwise, the distance to the neighbor (gScore) is updated along with the combined heuristic and distance (fScore).  cameFrom for the neighbor is set to current since the shortest path to the neighbor is through current</a:t>
            </a:r>
          </a:p>
          <a:p>
            <a:pPr indent="-171450" lvl="0" marL="171450" marR="0" rtl="0" algn="l">
              <a:lnSpc>
                <a:spcPct val="100000"/>
              </a:lnSpc>
              <a:spcBef>
                <a:spcPts val="0"/>
              </a:spcBef>
              <a:spcAft>
                <a:spcPts val="0"/>
              </a:spcAft>
              <a:buClr>
                <a:schemeClr val="dk1"/>
              </a:buClr>
              <a:buSzPct val="100000"/>
              <a:buFont typeface="Arial"/>
              <a:buChar char="●"/>
            </a:pPr>
            <a:r>
              <a:rPr lang="en-US"/>
              <a:t>if the neighbor is not already in the openSet then it is added.</a:t>
            </a:r>
          </a:p>
          <a:p>
            <a:pPr indent="-171450" lvl="0" marL="171450" marR="0" rtl="0" algn="l">
              <a:lnSpc>
                <a:spcPct val="100000"/>
              </a:lnSpc>
              <a:spcBef>
                <a:spcPts val="0"/>
              </a:spcBef>
              <a:spcAft>
                <a:spcPts val="0"/>
              </a:spcAft>
              <a:buClr>
                <a:schemeClr val="dk1"/>
              </a:buClr>
              <a:buSzPct val="100000"/>
              <a:buFont typeface="Arial"/>
              <a:buChar char="●"/>
            </a:pPr>
            <a:r>
              <a:rPr lang="en-US"/>
              <a:t>If the loop ends then we never came across the goal after visiting each possible safe position, so we return that it is impossible to reach the goal.</a:t>
            </a:r>
          </a:p>
        </p:txBody>
      </p:sp>
      <p:sp>
        <p:nvSpPr>
          <p:cNvPr id="110" name="Shape 11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lnSpc>
                <a:spcPct val="100000"/>
              </a:lnSpc>
              <a:spcBef>
                <a:spcPts val="0"/>
              </a:spcBef>
              <a:spcAft>
                <a:spcPts val="0"/>
              </a:spcAft>
              <a:buClr>
                <a:schemeClr val="dk1"/>
              </a:buClr>
              <a:buSzPct val="100000"/>
              <a:buFont typeface="Arial"/>
              <a:buChar char="●"/>
            </a:pPr>
            <a:r>
              <a:rPr lang="en-US"/>
              <a:t>Reconstructing the path is a simple procedure of looking up the coordinate that the final node came from and then repeating with the final node equal to the node that it came from.</a:t>
            </a:r>
          </a:p>
          <a:p>
            <a:pPr indent="-171450" lvl="0" marL="171450" marR="0" rtl="0" algn="l">
              <a:lnSpc>
                <a:spcPct val="100000"/>
              </a:lnSpc>
              <a:spcBef>
                <a:spcPts val="0"/>
              </a:spcBef>
              <a:spcAft>
                <a:spcPts val="0"/>
              </a:spcAft>
              <a:buClr>
                <a:schemeClr val="dk1"/>
              </a:buClr>
              <a:buSzPct val="100000"/>
              <a:buFont typeface="Arial"/>
              <a:buChar char="●"/>
            </a:pPr>
            <a:r>
              <a:rPr lang="en-US"/>
              <a:t>In this way the path becomes an ordered list of coordinates that define the shortest path to the goal.</a:t>
            </a:r>
          </a:p>
        </p:txBody>
      </p:sp>
      <p:sp>
        <p:nvSpPr>
          <p:cNvPr id="117" name="Shape 11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spcBef>
                <a:spcPts val="0"/>
              </a:spcBef>
              <a:buClr>
                <a:schemeClr val="dk1"/>
              </a:buClr>
              <a:buSzPct val="100000"/>
              <a:buFont typeface="Arial"/>
              <a:buChar char="•"/>
            </a:pPr>
            <a:r>
              <a:rPr lang="en-US"/>
              <a:t>The start location is the blue triangle, the red square is the goal, and the gray boxes are obstacles.</a:t>
            </a:r>
          </a:p>
          <a:p>
            <a:pPr indent="-171450" lvl="0" marL="171450" rtl="0">
              <a:spcBef>
                <a:spcPts val="0"/>
              </a:spcBef>
              <a:buClr>
                <a:schemeClr val="dk1"/>
              </a:buClr>
              <a:buSzPct val="100000"/>
              <a:buFont typeface="Arial"/>
              <a:buChar char="•"/>
            </a:pPr>
            <a:r>
              <a:rPr lang="en-US"/>
              <a:t>The heuristic function is given below the map.</a:t>
            </a:r>
          </a:p>
        </p:txBody>
      </p:sp>
      <p:sp>
        <p:nvSpPr>
          <p:cNvPr id="124" name="Shape 12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7.png"/><Relationship Id="rId7" Type="http://schemas.openxmlformats.org/officeDocument/2006/relationships/hyperlink" Target="http://creativecommons.org/licenses/by-nc/4.0/legalcode" TargetMode="External"/><Relationship Id="rId8" Type="http://schemas.openxmlformats.org/officeDocument/2006/relationships/image" Target="../media/image0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Images">
    <p:bg>
      <p:bgPr>
        <a:solidFill>
          <a:schemeClr val="dk2"/>
        </a:solidFill>
      </p:bgPr>
    </p:bg>
    <p:spTree>
      <p:nvGrpSpPr>
        <p:cNvPr id="20" name="Shape 20"/>
        <p:cNvGrpSpPr/>
        <p:nvPr/>
      </p:nvGrpSpPr>
      <p:grpSpPr>
        <a:xfrm>
          <a:off x="0" y="0"/>
          <a:ext cx="0" cy="0"/>
          <a:chOff x="0" y="0"/>
          <a:chExt cx="0" cy="0"/>
        </a:xfrm>
      </p:grpSpPr>
      <p:grpSp>
        <p:nvGrpSpPr>
          <p:cNvPr id="21" name="Shape 21"/>
          <p:cNvGrpSpPr/>
          <p:nvPr/>
        </p:nvGrpSpPr>
        <p:grpSpPr>
          <a:xfrm>
            <a:off x="0" y="0"/>
            <a:ext cx="8229599" cy="6172199"/>
            <a:chOff x="0" y="0"/>
            <a:chExt cx="10972799" cy="6172199"/>
          </a:xfrm>
        </p:grpSpPr>
        <p:pic>
          <p:nvPicPr>
            <p:cNvPr id="22" name="Shape 22"/>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23" name="Shape 23"/>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350" u="none" cap="none" strike="noStrike">
                <a:solidFill>
                  <a:srgbClr val="FFFFFF"/>
                </a:solidFill>
                <a:latin typeface="Trebuchet MS"/>
                <a:ea typeface="Trebuchet MS"/>
                <a:cs typeface="Trebuchet MS"/>
                <a:sym typeface="Trebuchet MS"/>
              </a:endParaRPr>
            </a:p>
          </p:txBody>
        </p:sp>
      </p:grpSp>
      <p:sp>
        <p:nvSpPr>
          <p:cNvPr id="24" name="Shape 24"/>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b="0" i="0" sz="1620" u="none" cap="none" strike="noStrike">
              <a:solidFill>
                <a:schemeClr val="lt1"/>
              </a:solidFill>
              <a:latin typeface="Trebuchet MS"/>
              <a:ea typeface="Trebuchet MS"/>
              <a:cs typeface="Trebuchet MS"/>
              <a:sym typeface="Trebuchet MS"/>
            </a:endParaRPr>
          </a:p>
        </p:txBody>
      </p:sp>
      <p:sp>
        <p:nvSpPr>
          <p:cNvPr id="25" name="Shape 25"/>
          <p:cNvSpPr txBox="1"/>
          <p:nvPr>
            <p:ph idx="1" type="subTitle"/>
          </p:nvPr>
        </p:nvSpPr>
        <p:spPr>
          <a:xfrm>
            <a:off x="2046025" y="4798350"/>
            <a:ext cx="5836104" cy="31393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6F6F6F"/>
              </a:buClr>
              <a:buFont typeface="Arial"/>
              <a:buNone/>
              <a:defRPr b="0" i="0" sz="16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26" name="Shape 26"/>
          <p:cNvSpPr txBox="1"/>
          <p:nvPr>
            <p:ph type="title"/>
          </p:nvPr>
        </p:nvSpPr>
        <p:spPr>
          <a:xfrm>
            <a:off x="2027735" y="4290519"/>
            <a:ext cx="5845247" cy="50783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pic>
        <p:nvPicPr>
          <p:cNvPr id="27" name="Shape 27"/>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28" name="Shape 28"/>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29" name="Shape 29"/>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31" name="Shape 31"/>
          <p:cNvSpPr txBox="1"/>
          <p:nvPr/>
        </p:nvSpPr>
        <p:spPr>
          <a:xfrm>
            <a:off x="4253344" y="487347"/>
            <a:ext cx="3976256"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Robotics Teaching Kit</a:t>
            </a:r>
          </a:p>
        </p:txBody>
      </p:sp>
      <p:sp>
        <p:nvSpPr>
          <p:cNvPr id="32" name="Shape 32"/>
          <p:cNvSpPr txBox="1"/>
          <p:nvPr/>
        </p:nvSpPr>
        <p:spPr>
          <a:xfrm>
            <a:off x="4308764" y="927174"/>
            <a:ext cx="3866516" cy="278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800" u="none" cap="none" strike="noStrike">
                <a:solidFill>
                  <a:srgbClr val="6F6F6F"/>
                </a:solidFill>
                <a:latin typeface="Arial"/>
                <a:ea typeface="Arial"/>
                <a:cs typeface="Arial"/>
                <a:sym typeface="Arial"/>
              </a:rPr>
              <a:t>With ‘Jet’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Content">
    <p:spTree>
      <p:nvGrpSpPr>
        <p:cNvPr id="33" name="Shape 33"/>
        <p:cNvGrpSpPr/>
        <p:nvPr/>
      </p:nvGrpSpPr>
      <p:grpSpPr>
        <a:xfrm>
          <a:off x="0" y="0"/>
          <a:ext cx="0" cy="0"/>
          <a:chOff x="0" y="0"/>
          <a:chExt cx="0" cy="0"/>
        </a:xfrm>
      </p:grpSpPr>
      <p:sp>
        <p:nvSpPr>
          <p:cNvPr id="34" name="Shape 3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5" name="Shape 35"/>
          <p:cNvSpPr txBox="1"/>
          <p:nvPr>
            <p:ph idx="1" type="body"/>
          </p:nvPr>
        </p:nvSpPr>
        <p:spPr>
          <a:xfrm>
            <a:off x="383854" y="1948656"/>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36" name="Shape 36"/>
          <p:cNvSpPr txBox="1"/>
          <p:nvPr>
            <p:ph idx="2" type="body"/>
          </p:nvPr>
        </p:nvSpPr>
        <p:spPr>
          <a:xfrm>
            <a:off x="373761" y="1229600"/>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 branding graphics">
    <p:spTree>
      <p:nvGrpSpPr>
        <p:cNvPr id="37" name="Shape 37"/>
        <p:cNvGrpSpPr/>
        <p:nvPr/>
      </p:nvGrpSpPr>
      <p:grpSpPr>
        <a:xfrm>
          <a:off x="0" y="0"/>
          <a:ext cx="0" cy="0"/>
          <a:chOff x="0" y="0"/>
          <a:chExt cx="0" cy="0"/>
        </a:xfrm>
      </p:grpSpPr>
      <p:sp>
        <p:nvSpPr>
          <p:cNvPr id="38" name="Shape 38"/>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9" name="Shape 39"/>
          <p:cNvSpPr txBox="1"/>
          <p:nvPr>
            <p:ph idx="1" type="body"/>
          </p:nvPr>
        </p:nvSpPr>
        <p:spPr>
          <a:xfrm>
            <a:off x="383854" y="1948657"/>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34937" lvl="1" marL="630238" marR="0" rtl="0" algn="l">
              <a:lnSpc>
                <a:spcPct val="90000"/>
              </a:lnSpc>
              <a:spcBef>
                <a:spcPts val="225"/>
              </a:spcBef>
              <a:spcAft>
                <a:spcPts val="225"/>
              </a:spcAft>
              <a:buClr>
                <a:srgbClr val="6F6F6F"/>
              </a:buClr>
              <a:buSzPct val="100000"/>
              <a:buFont typeface="Arial"/>
              <a:buChar char="–"/>
              <a:defRPr b="0" i="0" sz="16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0" name="Shape 40"/>
          <p:cNvSpPr txBox="1"/>
          <p:nvPr>
            <p:ph idx="2" type="body"/>
          </p:nvPr>
        </p:nvSpPr>
        <p:spPr>
          <a:xfrm>
            <a:off x="373761" y="1225566"/>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1" name="Shape 41"/>
          <p:cNvSpPr/>
          <p:nvPr/>
        </p:nvSpPr>
        <p:spPr>
          <a:xfrm>
            <a:off x="0" y="5917405"/>
            <a:ext cx="8229600" cy="25854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sp>
        <p:nvSpPr>
          <p:cNvPr id="42" name="Shape 42"/>
          <p:cNvSpPr txBox="1"/>
          <p:nvPr/>
        </p:nvSpPr>
        <p:spPr>
          <a:xfrm>
            <a:off x="479339" y="6051571"/>
            <a:ext cx="240770" cy="7694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lang="en-US" sz="500" cap="none">
                <a:solidFill>
                  <a:srgbClr val="6F6F6F"/>
                </a:solidFill>
                <a:latin typeface="Arial"/>
                <a:ea typeface="Arial"/>
                <a:cs typeface="Arial"/>
                <a:sym typeface="Arial"/>
              </a:rPr>
              <a:t>‹#›</a:t>
            </a:fld>
            <a:r>
              <a:rPr lang="en-US" sz="500" cap="none">
                <a:solidFill>
                  <a:srgbClr val="6F6F6F"/>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45" name="Shape 45"/>
          <p:cNvSpPr txBox="1"/>
          <p:nvPr>
            <p:ph idx="1" type="body"/>
          </p:nvPr>
        </p:nvSpPr>
        <p:spPr>
          <a:xfrm>
            <a:off x="383854" y="1335024"/>
            <a:ext cx="7461504" cy="442952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p:spTree>
      <p:nvGrpSpPr>
        <p:cNvPr id="46" name="Shape 46"/>
        <p:cNvGrpSpPr/>
        <p:nvPr/>
      </p:nvGrpSpPr>
      <p:grpSpPr>
        <a:xfrm>
          <a:off x="0" y="0"/>
          <a:ext cx="0" cy="0"/>
          <a:chOff x="0" y="0"/>
          <a:chExt cx="0" cy="0"/>
        </a:xfrm>
      </p:grpSpPr>
      <p:sp>
        <p:nvSpPr>
          <p:cNvPr id="47" name="Shape 47"/>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and subtitle">
    <p:spTree>
      <p:nvGrpSpPr>
        <p:cNvPr id="48" name="Shape 48"/>
        <p:cNvGrpSpPr/>
        <p:nvPr/>
      </p:nvGrpSpPr>
      <p:grpSpPr>
        <a:xfrm>
          <a:off x="0" y="0"/>
          <a:ext cx="0" cy="0"/>
          <a:chOff x="0" y="0"/>
          <a:chExt cx="0" cy="0"/>
        </a:xfrm>
      </p:grpSpPr>
      <p:sp>
        <p:nvSpPr>
          <p:cNvPr id="49" name="Shape 49"/>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50" name="Shape 50"/>
          <p:cNvSpPr txBox="1"/>
          <p:nvPr>
            <p:ph idx="1" type="body"/>
          </p:nvPr>
        </p:nvSpPr>
        <p:spPr>
          <a:xfrm>
            <a:off x="373761" y="1261662"/>
            <a:ext cx="7482077" cy="525462"/>
          </a:xfrm>
          <a:prstGeom prst="rect">
            <a:avLst/>
          </a:prstGeom>
          <a:noFill/>
          <a:ln>
            <a:noFill/>
          </a:ln>
        </p:spPr>
        <p:txBody>
          <a:bodyPr anchorCtr="0" anchor="ctr" bIns="91425" lIns="91425" rIns="91425" tIns="91425"/>
          <a:lstStyle>
            <a:lvl1pPr indent="0" lvl="0" marL="0" marR="0" rtl="0" algn="ctr">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 Images">
    <p:bg>
      <p:bgPr>
        <a:solidFill>
          <a:schemeClr val="dk2"/>
        </a:solidFill>
      </p:bgPr>
    </p:bg>
    <p:spTree>
      <p:nvGrpSpPr>
        <p:cNvPr id="51" name="Shape 51"/>
        <p:cNvGrpSpPr/>
        <p:nvPr/>
      </p:nvGrpSpPr>
      <p:grpSpPr>
        <a:xfrm>
          <a:off x="0" y="0"/>
          <a:ext cx="0" cy="0"/>
          <a:chOff x="0" y="0"/>
          <a:chExt cx="0" cy="0"/>
        </a:xfrm>
      </p:grpSpPr>
      <p:grpSp>
        <p:nvGrpSpPr>
          <p:cNvPr id="52" name="Shape 52"/>
          <p:cNvGrpSpPr/>
          <p:nvPr/>
        </p:nvGrpSpPr>
        <p:grpSpPr>
          <a:xfrm>
            <a:off x="0" y="0"/>
            <a:ext cx="8229599" cy="6172199"/>
            <a:chOff x="0" y="0"/>
            <a:chExt cx="10972799" cy="6172199"/>
          </a:xfrm>
        </p:grpSpPr>
        <p:pic>
          <p:nvPicPr>
            <p:cNvPr id="53" name="Shape 53"/>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54" name="Shape 54"/>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grpSp>
      <p:sp>
        <p:nvSpPr>
          <p:cNvPr id="55" name="Shape 55"/>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sz="1620">
              <a:solidFill>
                <a:schemeClr val="lt1"/>
              </a:solidFill>
              <a:latin typeface="Trebuchet MS"/>
              <a:ea typeface="Trebuchet MS"/>
              <a:cs typeface="Trebuchet MS"/>
              <a:sym typeface="Trebuchet MS"/>
            </a:endParaRPr>
          </a:p>
        </p:txBody>
      </p:sp>
      <p:pic>
        <p:nvPicPr>
          <p:cNvPr id="56" name="Shape 56"/>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57" name="Shape 57"/>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58" name="Shape 58"/>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59" name="Shape 59"/>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60" name="Shape 60"/>
          <p:cNvSpPr txBox="1"/>
          <p:nvPr/>
        </p:nvSpPr>
        <p:spPr>
          <a:xfrm>
            <a:off x="4599162" y="487347"/>
            <a:ext cx="3630439"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lang="en-US" sz="3000" cap="none">
                <a:solidFill>
                  <a:schemeClr val="lt1"/>
                </a:solidFill>
                <a:latin typeface="Arial"/>
                <a:ea typeface="Arial"/>
                <a:cs typeface="Arial"/>
                <a:sym typeface="Arial"/>
              </a:rPr>
              <a:t>JetBot Teaching Kit</a:t>
            </a:r>
          </a:p>
        </p:txBody>
      </p:sp>
      <p:sp>
        <p:nvSpPr>
          <p:cNvPr id="61" name="Shape 61"/>
          <p:cNvSpPr txBox="1"/>
          <p:nvPr/>
        </p:nvSpPr>
        <p:spPr>
          <a:xfrm>
            <a:off x="4653482" y="927174"/>
            <a:ext cx="3521798" cy="3139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lang="en-US" sz="1800">
                <a:solidFill>
                  <a:srgbClr val="6F6F6F"/>
                </a:solidFill>
                <a:latin typeface="Arial"/>
                <a:ea typeface="Arial"/>
                <a:cs typeface="Arial"/>
                <a:sym typeface="Arial"/>
              </a:rPr>
              <a:t>Robotics with Jetson</a:t>
            </a:r>
          </a:p>
        </p:txBody>
      </p:sp>
      <p:sp>
        <p:nvSpPr>
          <p:cNvPr id="62" name="Shape 62"/>
          <p:cNvSpPr txBox="1"/>
          <p:nvPr>
            <p:ph idx="1" type="subTitle"/>
          </p:nvPr>
        </p:nvSpPr>
        <p:spPr>
          <a:xfrm>
            <a:off x="63375" y="4347096"/>
            <a:ext cx="8111906" cy="786217"/>
          </a:xfrm>
          <a:prstGeom prst="rect">
            <a:avLst/>
          </a:prstGeom>
          <a:noFill/>
          <a:ln>
            <a:noFill/>
          </a:ln>
        </p:spPr>
        <p:txBody>
          <a:bodyPr anchorCtr="0" anchor="t" bIns="91425" lIns="91425" rIns="91425" tIns="91425"/>
          <a:lstStyle>
            <a:lvl1pPr indent="0" lvl="0" marL="0" marR="0" rtl="0" algn="ctr">
              <a:lnSpc>
                <a:spcPct val="90000"/>
              </a:lnSpc>
              <a:spcBef>
                <a:spcPts val="225"/>
              </a:spcBef>
              <a:spcAft>
                <a:spcPts val="225"/>
              </a:spcAft>
              <a:buClr>
                <a:srgbClr val="6F6F6F"/>
              </a:buClr>
              <a:buFont typeface="Arial"/>
              <a:buNone/>
              <a:defRPr b="0" i="0" sz="14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pic>
        <p:nvPicPr>
          <p:cNvPr descr="Creative Commons License" id="63" name="Shape 63">
            <a:hlinkClick r:id="rId7"/>
          </p:cNvPr>
          <p:cNvPicPr preferRelativeResize="0"/>
          <p:nvPr/>
        </p:nvPicPr>
        <p:blipFill rotWithShape="1">
          <a:blip r:embed="rId8">
            <a:alphaModFix/>
          </a:blip>
          <a:srcRect b="0" l="0" r="0" t="0"/>
          <a:stretch/>
        </p:blipFill>
        <p:spPr>
          <a:xfrm>
            <a:off x="3695698" y="3978051"/>
            <a:ext cx="838199" cy="2952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1.png"/><Relationship Id="rId2" Type="http://schemas.openxmlformats.org/officeDocument/2006/relationships/image" Target="../media/image04.png"/><Relationship Id="rId3" Type="http://schemas.openxmlformats.org/officeDocument/2006/relationships/image" Target="../media/image00.png"/><Relationship Id="rId4" Type="http://schemas.openxmlformats.org/officeDocument/2006/relationships/image" Target="../media/image03.png"/><Relationship Id="rId11" Type="http://schemas.openxmlformats.org/officeDocument/2006/relationships/slideLayout" Target="../slideLayouts/slideLayout7.xml"/><Relationship Id="rId10" Type="http://schemas.openxmlformats.org/officeDocument/2006/relationships/slideLayout" Target="../slideLayouts/slideLayout6.xml"/><Relationship Id="rId12" Type="http://schemas.openxmlformats.org/officeDocument/2006/relationships/theme" Target="../theme/theme1.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47100" y="349950"/>
            <a:ext cx="7422103"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11" name="Shape 11"/>
          <p:cNvSpPr txBox="1"/>
          <p:nvPr>
            <p:ph idx="1" type="body"/>
          </p:nvPr>
        </p:nvSpPr>
        <p:spPr>
          <a:xfrm>
            <a:off x="374808" y="1332412"/>
            <a:ext cx="7403956" cy="4350358"/>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12" name="Shape 12"/>
          <p:cNvSpPr/>
          <p:nvPr/>
        </p:nvSpPr>
        <p:spPr>
          <a:xfrm>
            <a:off x="7178478" y="6000375"/>
            <a:ext cx="819900" cy="171825"/>
          </a:xfrm>
          <a:prstGeom prst="parallelogram">
            <a:avLst>
              <a:gd fmla="val 36300" name="adj"/>
            </a:avLst>
          </a:prstGeom>
          <a:solidFill>
            <a:srgbClr val="08552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3" name="Shape 13"/>
          <p:cNvSpPr/>
          <p:nvPr/>
        </p:nvSpPr>
        <p:spPr>
          <a:xfrm>
            <a:off x="6394205" y="6000375"/>
            <a:ext cx="819900" cy="171825"/>
          </a:xfrm>
          <a:prstGeom prst="parallelogram">
            <a:avLst>
              <a:gd fmla="val 36300" name="adj"/>
            </a:avLst>
          </a:prstGeom>
          <a:solidFill>
            <a:srgbClr val="76B9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14" name="Shape 14"/>
          <p:cNvPicPr preferRelativeResize="0"/>
          <p:nvPr/>
        </p:nvPicPr>
        <p:blipFill rotWithShape="1">
          <a:blip r:embed="rId1">
            <a:alphaModFix/>
          </a:blip>
          <a:srcRect b="17098" l="0" r="97921" t="-6317"/>
          <a:stretch/>
        </p:blipFill>
        <p:spPr>
          <a:xfrm>
            <a:off x="7947899" y="5987803"/>
            <a:ext cx="284058" cy="190371"/>
          </a:xfrm>
          <a:prstGeom prst="rect">
            <a:avLst/>
          </a:prstGeom>
          <a:noFill/>
          <a:ln>
            <a:noFill/>
          </a:ln>
        </p:spPr>
      </p:pic>
      <p:pic>
        <p:nvPicPr>
          <p:cNvPr id="15" name="Shape 15"/>
          <p:cNvPicPr preferRelativeResize="0"/>
          <p:nvPr/>
        </p:nvPicPr>
        <p:blipFill rotWithShape="1">
          <a:blip r:embed="rId2">
            <a:alphaModFix/>
          </a:blip>
          <a:srcRect b="17094" l="52877" r="0" t="1978"/>
          <a:stretch/>
        </p:blipFill>
        <p:spPr>
          <a:xfrm>
            <a:off x="0" y="6002008"/>
            <a:ext cx="6433058" cy="172676"/>
          </a:xfrm>
          <a:prstGeom prst="rect">
            <a:avLst/>
          </a:prstGeom>
          <a:noFill/>
          <a:ln>
            <a:noFill/>
          </a:ln>
        </p:spPr>
      </p:pic>
      <p:sp>
        <p:nvSpPr>
          <p:cNvPr id="16" name="Shape 16"/>
          <p:cNvSpPr txBox="1"/>
          <p:nvPr/>
        </p:nvSpPr>
        <p:spPr>
          <a:xfrm>
            <a:off x="478720" y="6040910"/>
            <a:ext cx="240770" cy="9233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b="0" i="0" lang="en-US" sz="500" u="none" cap="none" strike="noStrike">
                <a:solidFill>
                  <a:srgbClr val="FFFFFF"/>
                </a:solidFill>
                <a:latin typeface="Arial"/>
                <a:ea typeface="Arial"/>
                <a:cs typeface="Arial"/>
                <a:sym typeface="Arial"/>
              </a:rPr>
              <a:t>‹#›</a:t>
            </a:fld>
            <a:r>
              <a:rPr b="0" i="0" lang="en-US" sz="600" u="none" cap="none" strike="noStrike">
                <a:solidFill>
                  <a:srgbClr val="FFFFFF"/>
                </a:solidFill>
                <a:latin typeface="Arial"/>
                <a:ea typeface="Arial"/>
                <a:cs typeface="Arial"/>
                <a:sym typeface="Arial"/>
              </a:rPr>
              <a:t> </a:t>
            </a:r>
          </a:p>
        </p:txBody>
      </p:sp>
      <p:cxnSp>
        <p:nvCxnSpPr>
          <p:cNvPr id="17" name="Shape 17"/>
          <p:cNvCxnSpPr/>
          <p:nvPr/>
        </p:nvCxnSpPr>
        <p:spPr>
          <a:xfrm>
            <a:off x="-8055" y="5991792"/>
            <a:ext cx="8247887" cy="0"/>
          </a:xfrm>
          <a:prstGeom prst="straightConnector1">
            <a:avLst/>
          </a:prstGeom>
          <a:noFill/>
          <a:ln cap="flat" cmpd="sng" w="15875">
            <a:solidFill>
              <a:schemeClr val="lt1"/>
            </a:solidFill>
            <a:prstDash val="solid"/>
            <a:round/>
            <a:headEnd len="med" w="med" type="none"/>
            <a:tailEnd len="med" w="med" type="none"/>
          </a:ln>
        </p:spPr>
      </p:cxnSp>
      <p:pic>
        <p:nvPicPr>
          <p:cNvPr id="18" name="Shape 18"/>
          <p:cNvPicPr preferRelativeResize="0"/>
          <p:nvPr/>
        </p:nvPicPr>
        <p:blipFill rotWithShape="1">
          <a:blip r:embed="rId3">
            <a:alphaModFix/>
          </a:blip>
          <a:srcRect b="0" l="0" r="0" t="0"/>
          <a:stretch/>
        </p:blipFill>
        <p:spPr>
          <a:xfrm>
            <a:off x="6533071" y="6039150"/>
            <a:ext cx="495117" cy="91318"/>
          </a:xfrm>
          <a:prstGeom prst="rect">
            <a:avLst/>
          </a:prstGeom>
          <a:noFill/>
          <a:ln>
            <a:noFill/>
          </a:ln>
        </p:spPr>
      </p:pic>
      <p:pic>
        <p:nvPicPr>
          <p:cNvPr id="19" name="Shape 19"/>
          <p:cNvPicPr preferRelativeResize="0"/>
          <p:nvPr/>
        </p:nvPicPr>
        <p:blipFill rotWithShape="1">
          <a:blip r:embed="rId4">
            <a:alphaModFix/>
          </a:blip>
          <a:srcRect b="41395" l="0" r="0" t="0"/>
          <a:stretch/>
        </p:blipFill>
        <p:spPr>
          <a:xfrm>
            <a:off x="7348157" y="6041971"/>
            <a:ext cx="480543" cy="850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creativecommons.org/licenses/by-nc/4.0/legalcode" TargetMode="External"/><Relationship Id="rId4" Type="http://schemas.openxmlformats.org/officeDocument/2006/relationships/hyperlink" Target="http://creativecommons.org/licenses/by-nc/4.0/legalcode" TargetMode="External"/><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subTitle"/>
          </p:nvPr>
        </p:nvSpPr>
        <p:spPr>
          <a:xfrm>
            <a:off x="2046025" y="4798350"/>
            <a:ext cx="5836104" cy="31803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lang="en-US"/>
              <a:t>A* Planning</a:t>
            </a:r>
          </a:p>
        </p:txBody>
      </p:sp>
      <p:sp>
        <p:nvSpPr>
          <p:cNvPr id="69" name="Shape 69"/>
          <p:cNvSpPr txBox="1"/>
          <p:nvPr>
            <p:ph type="title"/>
          </p:nvPr>
        </p:nvSpPr>
        <p:spPr>
          <a:xfrm>
            <a:off x="2027735" y="4282825"/>
            <a:ext cx="5845247" cy="51552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Module </a:t>
            </a:r>
            <a:r>
              <a:rPr lang="en-US"/>
              <a:t>5</a:t>
            </a:r>
            <a:r>
              <a:rPr b="0" i="0" lang="en-US" sz="3000" u="none" cap="none" strike="noStrike">
                <a:solidFill>
                  <a:schemeClr val="lt1"/>
                </a:solidFill>
                <a:latin typeface="Arial"/>
                <a:ea typeface="Arial"/>
                <a:cs typeface="Arial"/>
                <a:sym typeface="Arial"/>
              </a:rPr>
              <a:t>.</a:t>
            </a:r>
            <a:r>
              <a:rPr lang="en-US"/>
              <a:t>2</a:t>
            </a:r>
            <a:r>
              <a:rPr b="0" i="0" lang="en-US" sz="3000" u="none" cap="none" strike="noStrike">
                <a:solidFill>
                  <a:schemeClr val="lt1"/>
                </a:solidFill>
                <a:latin typeface="Arial"/>
                <a:ea typeface="Arial"/>
                <a:cs typeface="Arial"/>
                <a:sym typeface="Arial"/>
              </a:rPr>
              <a:t> – </a:t>
            </a:r>
            <a:r>
              <a:rPr lang="en-US"/>
              <a:t>Planning</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144" name="Shape 144"/>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145" name="Shape 145"/>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152" name="Shape 152"/>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153" name="Shape 153"/>
          <p:cNvSpPr/>
          <p:nvPr/>
        </p:nvSpPr>
        <p:spPr>
          <a:xfrm>
            <a:off x="952500" y="3502225"/>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(0, 4)</a:t>
            </a:r>
          </a:p>
        </p:txBody>
      </p:sp>
      <p:sp>
        <p:nvSpPr>
          <p:cNvPr id="154" name="Shape 154"/>
          <p:cNvSpPr txBox="1"/>
          <p:nvPr/>
        </p:nvSpPr>
        <p:spPr>
          <a:xfrm>
            <a:off x="853350" y="4266775"/>
            <a:ext cx="5692800" cy="1017000"/>
          </a:xfrm>
          <a:prstGeom prst="rect">
            <a:avLst/>
          </a:prstGeom>
          <a:noFill/>
          <a:ln>
            <a:noFill/>
          </a:ln>
        </p:spPr>
        <p:txBody>
          <a:bodyPr anchorCtr="0" anchor="t" bIns="91425" lIns="91425" rIns="91425" tIns="91425">
            <a:noAutofit/>
          </a:bodyPr>
          <a:lstStyle/>
          <a:p>
            <a:pPr lvl="0">
              <a:spcBef>
                <a:spcPts val="0"/>
              </a:spcBef>
              <a:buNone/>
            </a:pPr>
            <a:r>
              <a:rPr lang="en-US"/>
              <a:t>OpenSet = [D1]</a:t>
            </a:r>
          </a:p>
          <a:p>
            <a:pPr lvl="0">
              <a:spcBef>
                <a:spcPts val="0"/>
              </a:spcBef>
              <a:buNone/>
            </a:pPr>
            <a:r>
              <a:rPr lang="en-US"/>
              <a:t>ClosedSet = []</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161" name="Shape 161"/>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162" name="Shape 162"/>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169" name="Shape 169"/>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170" name="Shape 170"/>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171" name="Shape 171"/>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D2]</a:t>
            </a:r>
          </a:p>
          <a:p>
            <a:pPr lvl="0" rtl="0">
              <a:spcBef>
                <a:spcPts val="0"/>
              </a:spcBef>
              <a:buNone/>
            </a:pPr>
            <a:r>
              <a:rPr lang="en-US"/>
              <a:t>ClosedSet = [D1]</a:t>
            </a:r>
          </a:p>
        </p:txBody>
      </p:sp>
      <p:sp>
        <p:nvSpPr>
          <p:cNvPr id="172" name="Shape 172"/>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(1,6)</a:t>
            </a:r>
          </a:p>
        </p:txBody>
      </p:sp>
      <p:sp>
        <p:nvSpPr>
          <p:cNvPr id="173" name="Shape 173"/>
          <p:cNvSpPr/>
          <p:nvPr/>
        </p:nvSpPr>
        <p:spPr>
          <a:xfrm>
            <a:off x="2221212" y="3528475"/>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(1, 4)</a:t>
            </a:r>
          </a:p>
        </p:txBody>
      </p:sp>
      <p:cxnSp>
        <p:nvCxnSpPr>
          <p:cNvPr id="174" name="Shape 174"/>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182" name="Shape 182"/>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183" name="Shape 183"/>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190" name="Shape 190"/>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191" name="Shape 191"/>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192" name="Shape 192"/>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C2]</a:t>
            </a:r>
          </a:p>
          <a:p>
            <a:pPr lvl="0" rtl="0">
              <a:spcBef>
                <a:spcPts val="0"/>
              </a:spcBef>
              <a:buNone/>
            </a:pPr>
            <a:r>
              <a:rPr lang="en-US"/>
              <a:t>ClosedSet = [D1, D2]</a:t>
            </a:r>
          </a:p>
        </p:txBody>
      </p:sp>
      <p:sp>
        <p:nvSpPr>
          <p:cNvPr id="193" name="Shape 193"/>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194" name="Shape 194"/>
          <p:cNvSpPr/>
          <p:nvPr/>
        </p:nvSpPr>
        <p:spPr>
          <a:xfrm>
            <a:off x="2221225"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(1, 4)</a:t>
            </a:r>
          </a:p>
        </p:txBody>
      </p:sp>
      <p:cxnSp>
        <p:nvCxnSpPr>
          <p:cNvPr id="195" name="Shape 195"/>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197" name="Shape 197"/>
          <p:cNvSpPr/>
          <p:nvPr/>
        </p:nvSpPr>
        <p:spPr>
          <a:xfrm>
            <a:off x="2221225"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(2, 6)</a:t>
            </a:r>
          </a:p>
        </p:txBody>
      </p:sp>
      <p:cxnSp>
        <p:nvCxnSpPr>
          <p:cNvPr id="198" name="Shape 198"/>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205" name="Shape 205"/>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06" name="Shape 206"/>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213" name="Shape 213"/>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214" name="Shape 214"/>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215" name="Shape 215"/>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C3]</a:t>
            </a:r>
          </a:p>
          <a:p>
            <a:pPr lvl="0" rtl="0">
              <a:spcBef>
                <a:spcPts val="0"/>
              </a:spcBef>
              <a:buNone/>
            </a:pPr>
            <a:r>
              <a:rPr lang="en-US"/>
              <a:t>ClosedSet = [D1, D2, C2]</a:t>
            </a:r>
          </a:p>
        </p:txBody>
      </p:sp>
      <p:sp>
        <p:nvSpPr>
          <p:cNvPr id="216" name="Shape 216"/>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217" name="Shape 217"/>
          <p:cNvSpPr/>
          <p:nvPr/>
        </p:nvSpPr>
        <p:spPr>
          <a:xfrm>
            <a:off x="2218062" y="3503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(1, 4)</a:t>
            </a:r>
          </a:p>
        </p:txBody>
      </p:sp>
      <p:cxnSp>
        <p:nvCxnSpPr>
          <p:cNvPr id="218" name="Shape 218"/>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19" name="Shape 219"/>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20" name="Shape 220"/>
          <p:cNvSpPr/>
          <p:nvPr/>
        </p:nvSpPr>
        <p:spPr>
          <a:xfrm>
            <a:off x="221945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(2,6)</a:t>
            </a:r>
          </a:p>
        </p:txBody>
      </p:sp>
      <p:cxnSp>
        <p:nvCxnSpPr>
          <p:cNvPr id="221" name="Shape 221"/>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22" name="Shape 222"/>
          <p:cNvSpPr/>
          <p:nvPr/>
        </p:nvSpPr>
        <p:spPr>
          <a:xfrm>
            <a:off x="34864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(3, 6)</a:t>
            </a:r>
          </a:p>
        </p:txBody>
      </p:sp>
      <p:cxnSp>
        <p:nvCxnSpPr>
          <p:cNvPr id="223" name="Shape 223"/>
          <p:cNvCxnSpPr/>
          <p:nvPr/>
        </p:nvCxnSpPr>
        <p:spPr>
          <a:xfrm rot="10800000">
            <a:off x="3261400" y="3307562"/>
            <a:ext cx="4503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230" name="Shape 230"/>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31" name="Shape 231"/>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238" name="Shape 238"/>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239" name="Shape 239"/>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240" name="Shape 240"/>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B3, C4]</a:t>
            </a:r>
          </a:p>
          <a:p>
            <a:pPr lvl="0" rtl="0">
              <a:spcBef>
                <a:spcPts val="0"/>
              </a:spcBef>
              <a:buNone/>
            </a:pPr>
            <a:r>
              <a:rPr lang="en-US"/>
              <a:t>ClosedSet = [D1, D2, C2, C3]</a:t>
            </a:r>
          </a:p>
        </p:txBody>
      </p:sp>
      <p:sp>
        <p:nvSpPr>
          <p:cNvPr id="241" name="Shape 241"/>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242" name="Shape 242"/>
          <p:cNvSpPr/>
          <p:nvPr/>
        </p:nvSpPr>
        <p:spPr>
          <a:xfrm>
            <a:off x="2218050" y="3503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(1, 4)</a:t>
            </a:r>
          </a:p>
        </p:txBody>
      </p:sp>
      <p:cxnSp>
        <p:nvCxnSpPr>
          <p:cNvPr id="243" name="Shape 243"/>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44" name="Shape 244"/>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45" name="Shape 245"/>
          <p:cNvSpPr/>
          <p:nvPr/>
        </p:nvSpPr>
        <p:spPr>
          <a:xfrm>
            <a:off x="221945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(2, 6)</a:t>
            </a:r>
          </a:p>
        </p:txBody>
      </p:sp>
      <p:cxnSp>
        <p:nvCxnSpPr>
          <p:cNvPr id="246" name="Shape 246"/>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47" name="Shape 247"/>
          <p:cNvSpPr/>
          <p:nvPr/>
        </p:nvSpPr>
        <p:spPr>
          <a:xfrm>
            <a:off x="348640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(3, 6)</a:t>
            </a:r>
          </a:p>
        </p:txBody>
      </p:sp>
      <p:cxnSp>
        <p:nvCxnSpPr>
          <p:cNvPr id="248" name="Shape 248"/>
          <p:cNvCxnSpPr/>
          <p:nvPr/>
        </p:nvCxnSpPr>
        <p:spPr>
          <a:xfrm rot="10800000">
            <a:off x="3261400" y="3307562"/>
            <a:ext cx="450300" cy="0"/>
          </a:xfrm>
          <a:prstGeom prst="straightConnector1">
            <a:avLst/>
          </a:prstGeom>
          <a:noFill/>
          <a:ln cap="flat" cmpd="sng" w="9525">
            <a:solidFill>
              <a:schemeClr val="dk2"/>
            </a:solidFill>
            <a:prstDash val="solid"/>
            <a:round/>
            <a:headEnd len="lg" w="lg" type="none"/>
            <a:tailEnd len="lg" w="lg" type="triangle"/>
          </a:ln>
        </p:spPr>
      </p:cxnSp>
      <p:sp>
        <p:nvSpPr>
          <p:cNvPr id="249" name="Shape 249"/>
          <p:cNvSpPr/>
          <p:nvPr/>
        </p:nvSpPr>
        <p:spPr>
          <a:xfrm>
            <a:off x="3486400" y="2723450"/>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(4, 8)</a:t>
            </a:r>
          </a:p>
        </p:txBody>
      </p:sp>
      <p:sp>
        <p:nvSpPr>
          <p:cNvPr id="250" name="Shape 250"/>
          <p:cNvSpPr/>
          <p:nvPr/>
        </p:nvSpPr>
        <p:spPr>
          <a:xfrm>
            <a:off x="4751575" y="311181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(4, 6)</a:t>
            </a:r>
          </a:p>
        </p:txBody>
      </p:sp>
      <p:cxnSp>
        <p:nvCxnSpPr>
          <p:cNvPr id="251" name="Shape 251"/>
          <p:cNvCxnSpPr/>
          <p:nvPr/>
        </p:nvCxnSpPr>
        <p:spPr>
          <a:xfrm rot="10800000">
            <a:off x="4529975"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p:nvPr/>
        </p:nvCxnSpPr>
        <p:spPr>
          <a:xfrm>
            <a:off x="4117600" y="3002512"/>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p:nvPr/>
        </p:nvSpPr>
        <p:spPr>
          <a:xfrm>
            <a:off x="4735825" y="3503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(5, 6)</a:t>
            </a:r>
          </a:p>
        </p:txBody>
      </p:sp>
      <p:sp>
        <p:nvSpPr>
          <p:cNvPr id="259" name="Shape 25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260" name="Shape 260"/>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61" name="Shape 261"/>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268" name="Shape 268"/>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269" name="Shape 269"/>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270" name="Shape 270"/>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B3, B4, C5, D4]</a:t>
            </a:r>
          </a:p>
          <a:p>
            <a:pPr lvl="0" rtl="0">
              <a:spcBef>
                <a:spcPts val="0"/>
              </a:spcBef>
              <a:buNone/>
            </a:pPr>
            <a:r>
              <a:rPr lang="en-US"/>
              <a:t>ClosedSet = [D1, D2, C2, C3, C4]</a:t>
            </a:r>
          </a:p>
        </p:txBody>
      </p:sp>
      <p:sp>
        <p:nvSpPr>
          <p:cNvPr id="271" name="Shape 271"/>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272" name="Shape 272"/>
          <p:cNvSpPr/>
          <p:nvPr/>
        </p:nvSpPr>
        <p:spPr>
          <a:xfrm>
            <a:off x="2221225" y="3503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(1, 4)</a:t>
            </a:r>
          </a:p>
        </p:txBody>
      </p:sp>
      <p:cxnSp>
        <p:nvCxnSpPr>
          <p:cNvPr id="273" name="Shape 273"/>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74" name="Shape 274"/>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75" name="Shape 275"/>
          <p:cNvSpPr/>
          <p:nvPr/>
        </p:nvSpPr>
        <p:spPr>
          <a:xfrm>
            <a:off x="221945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(2, 6)</a:t>
            </a:r>
          </a:p>
        </p:txBody>
      </p:sp>
      <p:cxnSp>
        <p:nvCxnSpPr>
          <p:cNvPr id="276" name="Shape 276"/>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277" name="Shape 277"/>
          <p:cNvSpPr/>
          <p:nvPr/>
        </p:nvSpPr>
        <p:spPr>
          <a:xfrm>
            <a:off x="348640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(3, 6)</a:t>
            </a:r>
          </a:p>
        </p:txBody>
      </p:sp>
      <p:cxnSp>
        <p:nvCxnSpPr>
          <p:cNvPr id="278" name="Shape 278"/>
          <p:cNvCxnSpPr/>
          <p:nvPr/>
        </p:nvCxnSpPr>
        <p:spPr>
          <a:xfrm rot="10800000">
            <a:off x="3261400" y="3307562"/>
            <a:ext cx="450300" cy="0"/>
          </a:xfrm>
          <a:prstGeom prst="straightConnector1">
            <a:avLst/>
          </a:prstGeom>
          <a:noFill/>
          <a:ln cap="flat" cmpd="sng" w="9525">
            <a:solidFill>
              <a:schemeClr val="dk2"/>
            </a:solidFill>
            <a:prstDash val="solid"/>
            <a:round/>
            <a:headEnd len="lg" w="lg" type="none"/>
            <a:tailEnd len="lg" w="lg" type="triangle"/>
          </a:ln>
        </p:spPr>
      </p:cxnSp>
      <p:sp>
        <p:nvSpPr>
          <p:cNvPr id="279" name="Shape 279"/>
          <p:cNvSpPr/>
          <p:nvPr/>
        </p:nvSpPr>
        <p:spPr>
          <a:xfrm>
            <a:off x="3486400" y="272346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(4, 8)</a:t>
            </a:r>
          </a:p>
        </p:txBody>
      </p:sp>
      <p:cxnSp>
        <p:nvCxnSpPr>
          <p:cNvPr id="280" name="Shape 280"/>
          <p:cNvCxnSpPr/>
          <p:nvPr/>
        </p:nvCxnSpPr>
        <p:spPr>
          <a:xfrm>
            <a:off x="4117600" y="3002512"/>
            <a:ext cx="0" cy="191400"/>
          </a:xfrm>
          <a:prstGeom prst="straightConnector1">
            <a:avLst/>
          </a:prstGeom>
          <a:noFill/>
          <a:ln cap="flat" cmpd="sng" w="9525">
            <a:solidFill>
              <a:schemeClr val="dk2"/>
            </a:solidFill>
            <a:prstDash val="solid"/>
            <a:round/>
            <a:headEnd len="lg" w="lg" type="none"/>
            <a:tailEnd len="lg" w="lg" type="triangle"/>
          </a:ln>
        </p:spPr>
      </p:cxnSp>
      <p:sp>
        <p:nvSpPr>
          <p:cNvPr id="281" name="Shape 281"/>
          <p:cNvSpPr/>
          <p:nvPr/>
        </p:nvSpPr>
        <p:spPr>
          <a:xfrm>
            <a:off x="601675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(5, 6)</a:t>
            </a:r>
          </a:p>
        </p:txBody>
      </p:sp>
      <p:sp>
        <p:nvSpPr>
          <p:cNvPr id="282" name="Shape 282"/>
          <p:cNvSpPr/>
          <p:nvPr/>
        </p:nvSpPr>
        <p:spPr>
          <a:xfrm>
            <a:off x="4751575" y="2719900"/>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(5, 8)</a:t>
            </a:r>
          </a:p>
        </p:txBody>
      </p:sp>
      <p:sp>
        <p:nvSpPr>
          <p:cNvPr id="283" name="Shape 283"/>
          <p:cNvSpPr/>
          <p:nvPr/>
        </p:nvSpPr>
        <p:spPr>
          <a:xfrm>
            <a:off x="4751575" y="3111812"/>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(4, 6)</a:t>
            </a:r>
          </a:p>
        </p:txBody>
      </p:sp>
      <p:cxnSp>
        <p:nvCxnSpPr>
          <p:cNvPr id="284" name="Shape 284"/>
          <p:cNvCxnSpPr/>
          <p:nvPr/>
        </p:nvCxnSpPr>
        <p:spPr>
          <a:xfrm rot="10800000">
            <a:off x="4529975"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85" name="Shape 285"/>
          <p:cNvCxnSpPr/>
          <p:nvPr/>
        </p:nvCxnSpPr>
        <p:spPr>
          <a:xfrm rot="10800000">
            <a:off x="5804600"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286" name="Shape 286"/>
          <p:cNvCxnSpPr/>
          <p:nvPr/>
        </p:nvCxnSpPr>
        <p:spPr>
          <a:xfrm>
            <a:off x="5402125" y="3020812"/>
            <a:ext cx="0" cy="191400"/>
          </a:xfrm>
          <a:prstGeom prst="straightConnector1">
            <a:avLst/>
          </a:prstGeom>
          <a:noFill/>
          <a:ln cap="flat" cmpd="sng" w="9525">
            <a:solidFill>
              <a:schemeClr val="dk2"/>
            </a:solidFill>
            <a:prstDash val="solid"/>
            <a:round/>
            <a:headEnd len="lg" w="lg" type="none"/>
            <a:tailEnd len="lg" w="lg" type="triangle"/>
          </a:ln>
        </p:spPr>
      </p:cxnSp>
      <p:cxnSp>
        <p:nvCxnSpPr>
          <p:cNvPr id="287" name="Shape 287"/>
          <p:cNvCxnSpPr/>
          <p:nvPr/>
        </p:nvCxnSpPr>
        <p:spPr>
          <a:xfrm rot="10800000">
            <a:off x="5377225" y="3421037"/>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p:nvPr/>
        </p:nvSpPr>
        <p:spPr>
          <a:xfrm>
            <a:off x="4762500" y="3502225"/>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(5, 6)</a:t>
            </a:r>
          </a:p>
        </p:txBody>
      </p:sp>
      <p:sp>
        <p:nvSpPr>
          <p:cNvPr id="294" name="Shape 294"/>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295" name="Shape 295"/>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96" name="Shape 296"/>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302" name="Shape 302"/>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303" name="Shape 303"/>
          <p:cNvSpPr/>
          <p:nvPr/>
        </p:nvSpPr>
        <p:spPr>
          <a:xfrm>
            <a:off x="952500" y="3502225"/>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(0, 4)</a:t>
            </a:r>
          </a:p>
        </p:txBody>
      </p:sp>
      <p:sp>
        <p:nvSpPr>
          <p:cNvPr id="304" name="Shape 304"/>
          <p:cNvSpPr txBox="1"/>
          <p:nvPr/>
        </p:nvSpPr>
        <p:spPr>
          <a:xfrm>
            <a:off x="853350" y="4266775"/>
            <a:ext cx="5692800" cy="1017000"/>
          </a:xfrm>
          <a:prstGeom prst="rect">
            <a:avLst/>
          </a:prstGeom>
          <a:noFill/>
          <a:ln>
            <a:noFill/>
          </a:ln>
        </p:spPr>
        <p:txBody>
          <a:bodyPr anchorCtr="0" anchor="t" bIns="91425" lIns="91425" rIns="91425" tIns="91425">
            <a:noAutofit/>
          </a:bodyPr>
          <a:lstStyle/>
          <a:p>
            <a:pPr lvl="0" rtl="0">
              <a:spcBef>
                <a:spcPts val="0"/>
              </a:spcBef>
              <a:buNone/>
            </a:pPr>
            <a:r>
              <a:rPr lang="en-US"/>
              <a:t>OpenSet = [C1, B3, B4, D4]</a:t>
            </a:r>
          </a:p>
          <a:p>
            <a:pPr lvl="0" rtl="0">
              <a:spcBef>
                <a:spcPts val="0"/>
              </a:spcBef>
              <a:buNone/>
            </a:pPr>
            <a:r>
              <a:rPr lang="en-US"/>
              <a:t>ClosedSet = [D1, D2, C2, C3, C4, C5]</a:t>
            </a:r>
          </a:p>
        </p:txBody>
      </p:sp>
      <p:sp>
        <p:nvSpPr>
          <p:cNvPr id="305" name="Shape 305"/>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306" name="Shape 306"/>
          <p:cNvSpPr/>
          <p:nvPr/>
        </p:nvSpPr>
        <p:spPr>
          <a:xfrm>
            <a:off x="2221225" y="3503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(1, 4)</a:t>
            </a:r>
          </a:p>
        </p:txBody>
      </p:sp>
      <p:cxnSp>
        <p:nvCxnSpPr>
          <p:cNvPr id="307" name="Shape 307"/>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08" name="Shape 308"/>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09" name="Shape 309"/>
          <p:cNvSpPr/>
          <p:nvPr/>
        </p:nvSpPr>
        <p:spPr>
          <a:xfrm>
            <a:off x="221945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(2, 6)</a:t>
            </a:r>
          </a:p>
        </p:txBody>
      </p:sp>
      <p:cxnSp>
        <p:nvCxnSpPr>
          <p:cNvPr id="310" name="Shape 310"/>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11" name="Shape 311"/>
          <p:cNvSpPr/>
          <p:nvPr/>
        </p:nvSpPr>
        <p:spPr>
          <a:xfrm>
            <a:off x="348640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(3, 6)</a:t>
            </a:r>
          </a:p>
        </p:txBody>
      </p:sp>
      <p:cxnSp>
        <p:nvCxnSpPr>
          <p:cNvPr id="312" name="Shape 312"/>
          <p:cNvCxnSpPr/>
          <p:nvPr/>
        </p:nvCxnSpPr>
        <p:spPr>
          <a:xfrm rot="10800000">
            <a:off x="3261400" y="3307562"/>
            <a:ext cx="450300" cy="0"/>
          </a:xfrm>
          <a:prstGeom prst="straightConnector1">
            <a:avLst/>
          </a:prstGeom>
          <a:noFill/>
          <a:ln cap="flat" cmpd="sng" w="9525">
            <a:solidFill>
              <a:schemeClr val="dk2"/>
            </a:solidFill>
            <a:prstDash val="solid"/>
            <a:round/>
            <a:headEnd len="lg" w="lg" type="none"/>
            <a:tailEnd len="lg" w="lg" type="triangle"/>
          </a:ln>
        </p:spPr>
      </p:cxnSp>
      <p:sp>
        <p:nvSpPr>
          <p:cNvPr id="313" name="Shape 313"/>
          <p:cNvSpPr/>
          <p:nvPr/>
        </p:nvSpPr>
        <p:spPr>
          <a:xfrm>
            <a:off x="3486400" y="272346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(4, 8)</a:t>
            </a:r>
          </a:p>
        </p:txBody>
      </p:sp>
      <p:cxnSp>
        <p:nvCxnSpPr>
          <p:cNvPr id="314" name="Shape 314"/>
          <p:cNvCxnSpPr/>
          <p:nvPr/>
        </p:nvCxnSpPr>
        <p:spPr>
          <a:xfrm>
            <a:off x="4117600" y="3002512"/>
            <a:ext cx="0" cy="191400"/>
          </a:xfrm>
          <a:prstGeom prst="straightConnector1">
            <a:avLst/>
          </a:prstGeom>
          <a:noFill/>
          <a:ln cap="flat" cmpd="sng" w="9525">
            <a:solidFill>
              <a:schemeClr val="dk2"/>
            </a:solidFill>
            <a:prstDash val="solid"/>
            <a:round/>
            <a:headEnd len="lg" w="lg" type="none"/>
            <a:tailEnd len="lg" w="lg" type="triangle"/>
          </a:ln>
        </p:spPr>
      </p:cxnSp>
      <p:sp>
        <p:nvSpPr>
          <p:cNvPr id="315" name="Shape 315"/>
          <p:cNvSpPr/>
          <p:nvPr/>
        </p:nvSpPr>
        <p:spPr>
          <a:xfrm>
            <a:off x="4746025" y="349511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(5, 6)</a:t>
            </a:r>
          </a:p>
        </p:txBody>
      </p:sp>
      <p:sp>
        <p:nvSpPr>
          <p:cNvPr id="316" name="Shape 316"/>
          <p:cNvSpPr/>
          <p:nvPr/>
        </p:nvSpPr>
        <p:spPr>
          <a:xfrm>
            <a:off x="6016750" y="3105737"/>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(5, 6)</a:t>
            </a:r>
          </a:p>
        </p:txBody>
      </p:sp>
      <p:sp>
        <p:nvSpPr>
          <p:cNvPr id="317" name="Shape 317"/>
          <p:cNvSpPr/>
          <p:nvPr/>
        </p:nvSpPr>
        <p:spPr>
          <a:xfrm>
            <a:off x="4751575" y="2719900"/>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(5, 8)</a:t>
            </a:r>
          </a:p>
        </p:txBody>
      </p:sp>
      <p:sp>
        <p:nvSpPr>
          <p:cNvPr id="318" name="Shape 318"/>
          <p:cNvSpPr/>
          <p:nvPr/>
        </p:nvSpPr>
        <p:spPr>
          <a:xfrm>
            <a:off x="4751575" y="3111812"/>
            <a:ext cx="1262400" cy="391500"/>
          </a:xfrm>
          <a:prstGeom prst="rect">
            <a:avLst/>
          </a:prstGeom>
          <a:solidFill>
            <a:srgbClr val="FCE5CD"/>
          </a:solidFill>
          <a:ln>
            <a:noFill/>
          </a:ln>
        </p:spPr>
        <p:txBody>
          <a:bodyPr anchorCtr="0" anchor="ctr" bIns="91425" lIns="91425" rIns="91425" tIns="91425">
            <a:noAutofit/>
          </a:bodyPr>
          <a:lstStyle/>
          <a:p>
            <a:pPr lvl="0" rtl="0" algn="ctr">
              <a:spcBef>
                <a:spcPts val="0"/>
              </a:spcBef>
              <a:buNone/>
            </a:pPr>
            <a:r>
              <a:rPr lang="en-US"/>
              <a:t>(4, 6)</a:t>
            </a:r>
          </a:p>
        </p:txBody>
      </p:sp>
      <p:cxnSp>
        <p:nvCxnSpPr>
          <p:cNvPr id="319" name="Shape 319"/>
          <p:cNvCxnSpPr/>
          <p:nvPr/>
        </p:nvCxnSpPr>
        <p:spPr>
          <a:xfrm rot="10800000">
            <a:off x="4529975"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p:nvPr/>
        </p:nvCxnSpPr>
        <p:spPr>
          <a:xfrm rot="10800000">
            <a:off x="5804600"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p:nvPr/>
        </p:nvCxnSpPr>
        <p:spPr>
          <a:xfrm>
            <a:off x="5402125" y="3020812"/>
            <a:ext cx="0" cy="191400"/>
          </a:xfrm>
          <a:prstGeom prst="straightConnector1">
            <a:avLst/>
          </a:prstGeom>
          <a:noFill/>
          <a:ln cap="flat" cmpd="sng" w="9525">
            <a:solidFill>
              <a:schemeClr val="dk2"/>
            </a:solidFill>
            <a:prstDash val="solid"/>
            <a:round/>
            <a:headEnd len="lg" w="lg" type="none"/>
            <a:tailEnd len="lg" w="lg" type="triangle"/>
          </a:ln>
        </p:spPr>
      </p:cxnSp>
      <p:cxnSp>
        <p:nvCxnSpPr>
          <p:cNvPr id="322" name="Shape 322"/>
          <p:cNvCxnSpPr/>
          <p:nvPr/>
        </p:nvCxnSpPr>
        <p:spPr>
          <a:xfrm rot="10800000">
            <a:off x="5377225"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23" name="Shape 323"/>
          <p:cNvSpPr/>
          <p:nvPr/>
        </p:nvSpPr>
        <p:spPr>
          <a:xfrm>
            <a:off x="6008425" y="3503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(6, 6)</a:t>
            </a:r>
          </a:p>
        </p:txBody>
      </p:sp>
      <p:cxnSp>
        <p:nvCxnSpPr>
          <p:cNvPr id="324" name="Shape 324"/>
          <p:cNvCxnSpPr/>
          <p:nvPr/>
        </p:nvCxnSpPr>
        <p:spPr>
          <a:xfrm rot="10800000">
            <a:off x="6651500" y="3394587"/>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p:nvPr/>
        </p:nvSpPr>
        <p:spPr>
          <a:xfrm>
            <a:off x="4762500" y="3502225"/>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(5, 6)</a:t>
            </a:r>
          </a:p>
        </p:txBody>
      </p:sp>
      <p:sp>
        <p:nvSpPr>
          <p:cNvPr id="331" name="Shape 331"/>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332" name="Shape 332"/>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33" name="Shape 333"/>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txBox="1"/>
          <p:nvPr/>
        </p:nvSpPr>
        <p:spPr>
          <a:xfrm>
            <a:off x="549425" y="2324100"/>
            <a:ext cx="374100" cy="17184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A</a:t>
            </a:r>
          </a:p>
          <a:p>
            <a:pPr lvl="0" rtl="0">
              <a:lnSpc>
                <a:spcPct val="150000"/>
              </a:lnSpc>
              <a:spcBef>
                <a:spcPts val="0"/>
              </a:spcBef>
              <a:buNone/>
            </a:pPr>
            <a:r>
              <a:rPr lang="en-US" sz="1700"/>
              <a:t>B</a:t>
            </a:r>
          </a:p>
          <a:p>
            <a:pPr lvl="0" rtl="0">
              <a:lnSpc>
                <a:spcPct val="150000"/>
              </a:lnSpc>
              <a:spcBef>
                <a:spcPts val="0"/>
              </a:spcBef>
              <a:buNone/>
            </a:pPr>
            <a:r>
              <a:rPr lang="en-US" sz="1700"/>
              <a:t>C</a:t>
            </a:r>
          </a:p>
          <a:p>
            <a:pPr lvl="0" rtl="0">
              <a:lnSpc>
                <a:spcPct val="150000"/>
              </a:lnSpc>
              <a:spcBef>
                <a:spcPts val="0"/>
              </a:spcBef>
              <a:buNone/>
            </a:pPr>
            <a:r>
              <a:rPr lang="en-US" sz="1700"/>
              <a:t>D</a:t>
            </a:r>
          </a:p>
        </p:txBody>
      </p:sp>
      <p:sp>
        <p:nvSpPr>
          <p:cNvPr id="339" name="Shape 339"/>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340" name="Shape 340"/>
          <p:cNvSpPr/>
          <p:nvPr/>
        </p:nvSpPr>
        <p:spPr>
          <a:xfrm>
            <a:off x="952500" y="3502225"/>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(0, 4)</a:t>
            </a:r>
          </a:p>
        </p:txBody>
      </p:sp>
      <p:sp>
        <p:nvSpPr>
          <p:cNvPr id="341" name="Shape 341"/>
          <p:cNvSpPr/>
          <p:nvPr/>
        </p:nvSpPr>
        <p:spPr>
          <a:xfrm>
            <a:off x="952500" y="3105737"/>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(1, 6)</a:t>
            </a:r>
          </a:p>
        </p:txBody>
      </p:sp>
      <p:sp>
        <p:nvSpPr>
          <p:cNvPr id="342" name="Shape 342"/>
          <p:cNvSpPr/>
          <p:nvPr/>
        </p:nvSpPr>
        <p:spPr>
          <a:xfrm>
            <a:off x="2221225" y="3503737"/>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(1, 4)</a:t>
            </a:r>
          </a:p>
        </p:txBody>
      </p:sp>
      <p:cxnSp>
        <p:nvCxnSpPr>
          <p:cNvPr id="343" name="Shape 343"/>
          <p:cNvCxnSpPr/>
          <p:nvPr/>
        </p:nvCxnSpPr>
        <p:spPr>
          <a:xfrm rot="10800000">
            <a:off x="1975100" y="3688700"/>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44" name="Shape 344"/>
          <p:cNvCxnSpPr/>
          <p:nvPr/>
        </p:nvCxnSpPr>
        <p:spPr>
          <a:xfrm>
            <a:off x="15837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45" name="Shape 345"/>
          <p:cNvSpPr/>
          <p:nvPr/>
        </p:nvSpPr>
        <p:spPr>
          <a:xfrm>
            <a:off x="2219450" y="3105737"/>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(2, 6)</a:t>
            </a:r>
          </a:p>
        </p:txBody>
      </p:sp>
      <p:cxnSp>
        <p:nvCxnSpPr>
          <p:cNvPr id="346" name="Shape 346"/>
          <p:cNvCxnSpPr/>
          <p:nvPr/>
        </p:nvCxnSpPr>
        <p:spPr>
          <a:xfrm>
            <a:off x="2879100"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47" name="Shape 347"/>
          <p:cNvSpPr/>
          <p:nvPr/>
        </p:nvSpPr>
        <p:spPr>
          <a:xfrm>
            <a:off x="3486400" y="3105737"/>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(3, 6)</a:t>
            </a:r>
          </a:p>
        </p:txBody>
      </p:sp>
      <p:cxnSp>
        <p:nvCxnSpPr>
          <p:cNvPr id="348" name="Shape 348"/>
          <p:cNvCxnSpPr/>
          <p:nvPr/>
        </p:nvCxnSpPr>
        <p:spPr>
          <a:xfrm rot="10800000">
            <a:off x="3261400" y="3307562"/>
            <a:ext cx="450300" cy="0"/>
          </a:xfrm>
          <a:prstGeom prst="straightConnector1">
            <a:avLst/>
          </a:prstGeom>
          <a:noFill/>
          <a:ln cap="flat" cmpd="sng" w="9525">
            <a:solidFill>
              <a:schemeClr val="dk2"/>
            </a:solidFill>
            <a:prstDash val="solid"/>
            <a:round/>
            <a:headEnd len="lg" w="lg" type="none"/>
            <a:tailEnd len="lg" w="lg" type="triangle"/>
          </a:ln>
        </p:spPr>
      </p:cxnSp>
      <p:sp>
        <p:nvSpPr>
          <p:cNvPr id="349" name="Shape 349"/>
          <p:cNvSpPr/>
          <p:nvPr/>
        </p:nvSpPr>
        <p:spPr>
          <a:xfrm>
            <a:off x="3486400" y="272346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(4, 8)</a:t>
            </a:r>
          </a:p>
        </p:txBody>
      </p:sp>
      <p:cxnSp>
        <p:nvCxnSpPr>
          <p:cNvPr id="350" name="Shape 350"/>
          <p:cNvCxnSpPr/>
          <p:nvPr/>
        </p:nvCxnSpPr>
        <p:spPr>
          <a:xfrm>
            <a:off x="4117600" y="3002512"/>
            <a:ext cx="0" cy="191400"/>
          </a:xfrm>
          <a:prstGeom prst="straightConnector1">
            <a:avLst/>
          </a:prstGeom>
          <a:noFill/>
          <a:ln cap="flat" cmpd="sng" w="9525">
            <a:solidFill>
              <a:schemeClr val="dk2"/>
            </a:solidFill>
            <a:prstDash val="solid"/>
            <a:round/>
            <a:headEnd len="lg" w="lg" type="none"/>
            <a:tailEnd len="lg" w="lg" type="triangle"/>
          </a:ln>
        </p:spPr>
      </p:cxnSp>
      <p:sp>
        <p:nvSpPr>
          <p:cNvPr id="351" name="Shape 351"/>
          <p:cNvSpPr/>
          <p:nvPr/>
        </p:nvSpPr>
        <p:spPr>
          <a:xfrm>
            <a:off x="4746025" y="3495112"/>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(5, 6)</a:t>
            </a:r>
          </a:p>
        </p:txBody>
      </p:sp>
      <p:sp>
        <p:nvSpPr>
          <p:cNvPr id="352" name="Shape 352"/>
          <p:cNvSpPr/>
          <p:nvPr/>
        </p:nvSpPr>
        <p:spPr>
          <a:xfrm>
            <a:off x="6016750" y="3105737"/>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(5, 6)</a:t>
            </a:r>
          </a:p>
        </p:txBody>
      </p:sp>
      <p:sp>
        <p:nvSpPr>
          <p:cNvPr id="353" name="Shape 353"/>
          <p:cNvSpPr/>
          <p:nvPr/>
        </p:nvSpPr>
        <p:spPr>
          <a:xfrm>
            <a:off x="4751575" y="2719900"/>
            <a:ext cx="1262400" cy="391500"/>
          </a:xfrm>
          <a:prstGeom prst="rect">
            <a:avLst/>
          </a:prstGeom>
          <a:solidFill>
            <a:srgbClr val="D9EAD3"/>
          </a:solidFill>
          <a:ln>
            <a:noFill/>
          </a:ln>
        </p:spPr>
        <p:txBody>
          <a:bodyPr anchorCtr="0" anchor="ctr" bIns="91425" lIns="91425" rIns="91425" tIns="91425">
            <a:noAutofit/>
          </a:bodyPr>
          <a:lstStyle/>
          <a:p>
            <a:pPr lvl="0" rtl="0" algn="ctr">
              <a:spcBef>
                <a:spcPts val="0"/>
              </a:spcBef>
              <a:buNone/>
            </a:pPr>
            <a:r>
              <a:rPr lang="en-US"/>
              <a:t>(5, 8)</a:t>
            </a:r>
          </a:p>
        </p:txBody>
      </p:sp>
      <p:sp>
        <p:nvSpPr>
          <p:cNvPr id="354" name="Shape 354"/>
          <p:cNvSpPr/>
          <p:nvPr/>
        </p:nvSpPr>
        <p:spPr>
          <a:xfrm>
            <a:off x="4751575" y="3111812"/>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(4, 6)</a:t>
            </a:r>
          </a:p>
        </p:txBody>
      </p:sp>
      <p:cxnSp>
        <p:nvCxnSpPr>
          <p:cNvPr id="355" name="Shape 355"/>
          <p:cNvCxnSpPr/>
          <p:nvPr/>
        </p:nvCxnSpPr>
        <p:spPr>
          <a:xfrm rot="10800000">
            <a:off x="4529975"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56" name="Shape 356"/>
          <p:cNvCxnSpPr/>
          <p:nvPr/>
        </p:nvCxnSpPr>
        <p:spPr>
          <a:xfrm rot="10800000">
            <a:off x="5804600" y="3307562"/>
            <a:ext cx="450300" cy="0"/>
          </a:xfrm>
          <a:prstGeom prst="straightConnector1">
            <a:avLst/>
          </a:prstGeom>
          <a:noFill/>
          <a:ln cap="flat" cmpd="sng" w="9525">
            <a:solidFill>
              <a:schemeClr val="dk2"/>
            </a:solidFill>
            <a:prstDash val="solid"/>
            <a:round/>
            <a:headEnd len="lg" w="lg" type="none"/>
            <a:tailEnd len="lg" w="lg" type="triangle"/>
          </a:ln>
        </p:spPr>
      </p:cxnSp>
      <p:cxnSp>
        <p:nvCxnSpPr>
          <p:cNvPr id="357" name="Shape 357"/>
          <p:cNvCxnSpPr/>
          <p:nvPr/>
        </p:nvCxnSpPr>
        <p:spPr>
          <a:xfrm>
            <a:off x="5402125" y="3020812"/>
            <a:ext cx="0" cy="191400"/>
          </a:xfrm>
          <a:prstGeom prst="straightConnector1">
            <a:avLst/>
          </a:prstGeom>
          <a:noFill/>
          <a:ln cap="flat" cmpd="sng" w="9525">
            <a:solidFill>
              <a:schemeClr val="dk2"/>
            </a:solidFill>
            <a:prstDash val="solid"/>
            <a:round/>
            <a:headEnd len="lg" w="lg" type="none"/>
            <a:tailEnd len="lg" w="lg" type="triangle"/>
          </a:ln>
        </p:spPr>
      </p:cxnSp>
      <p:cxnSp>
        <p:nvCxnSpPr>
          <p:cNvPr id="358" name="Shape 358"/>
          <p:cNvCxnSpPr/>
          <p:nvPr/>
        </p:nvCxnSpPr>
        <p:spPr>
          <a:xfrm rot="10800000">
            <a:off x="5377225" y="3421037"/>
            <a:ext cx="0" cy="191400"/>
          </a:xfrm>
          <a:prstGeom prst="straightConnector1">
            <a:avLst/>
          </a:prstGeom>
          <a:noFill/>
          <a:ln cap="flat" cmpd="sng" w="9525">
            <a:solidFill>
              <a:schemeClr val="dk2"/>
            </a:solidFill>
            <a:prstDash val="solid"/>
            <a:round/>
            <a:headEnd len="lg" w="lg" type="none"/>
            <a:tailEnd len="lg" w="lg" type="triangle"/>
          </a:ln>
        </p:spPr>
      </p:cxnSp>
      <p:sp>
        <p:nvSpPr>
          <p:cNvPr id="359" name="Shape 359"/>
          <p:cNvSpPr/>
          <p:nvPr/>
        </p:nvSpPr>
        <p:spPr>
          <a:xfrm>
            <a:off x="6008425" y="3503737"/>
            <a:ext cx="1262400" cy="391500"/>
          </a:xfrm>
          <a:prstGeom prst="rect">
            <a:avLst/>
          </a:prstGeom>
          <a:solidFill>
            <a:srgbClr val="3D85C6"/>
          </a:solidFill>
          <a:ln>
            <a:noFill/>
          </a:ln>
        </p:spPr>
        <p:txBody>
          <a:bodyPr anchorCtr="0" anchor="ctr" bIns="91425" lIns="91425" rIns="91425" tIns="91425">
            <a:noAutofit/>
          </a:bodyPr>
          <a:lstStyle/>
          <a:p>
            <a:pPr lvl="0" rtl="0" algn="ctr">
              <a:spcBef>
                <a:spcPts val="0"/>
              </a:spcBef>
              <a:buNone/>
            </a:pPr>
            <a:r>
              <a:rPr lang="en-US"/>
              <a:t>(6, 6)</a:t>
            </a:r>
          </a:p>
        </p:txBody>
      </p:sp>
      <p:cxnSp>
        <p:nvCxnSpPr>
          <p:cNvPr id="360" name="Shape 360"/>
          <p:cNvCxnSpPr/>
          <p:nvPr/>
        </p:nvCxnSpPr>
        <p:spPr>
          <a:xfrm rot="10800000">
            <a:off x="6651500" y="3394587"/>
            <a:ext cx="0" cy="19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nvSpPr>
        <p:spPr>
          <a:xfrm>
            <a:off x="63375" y="4347096"/>
            <a:ext cx="8111906" cy="786217"/>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rgbClr val="6F6F6F"/>
              </a:buClr>
              <a:buSzPct val="25000"/>
              <a:buFont typeface="Arial"/>
              <a:buNone/>
            </a:pPr>
            <a:r>
              <a:rPr b="0" lang="en-US" sz="1400">
                <a:solidFill>
                  <a:schemeClr val="lt1"/>
                </a:solidFill>
                <a:latin typeface="Arial"/>
                <a:ea typeface="Arial"/>
                <a:cs typeface="Arial"/>
                <a:sym typeface="Arial"/>
              </a:rPr>
              <a:t>The GPU Teaching Kit is licensed by NVIDIA and California Polytechnic State University under the </a:t>
            </a:r>
            <a:r>
              <a:rPr b="0" lang="en-US" sz="1400" u="sng">
                <a:solidFill>
                  <a:schemeClr val="hlink"/>
                </a:solidFill>
                <a:latin typeface="Arial"/>
                <a:ea typeface="Arial"/>
                <a:cs typeface="Arial"/>
                <a:sym typeface="Arial"/>
                <a:hlinkClick r:id="rId3"/>
              </a:rPr>
              <a:t>Creative Commons Attribution-NonCommercial 4.0 International License.</a:t>
            </a:r>
          </a:p>
        </p:txBody>
      </p:sp>
      <p:pic>
        <p:nvPicPr>
          <p:cNvPr descr="Creative Commons License" id="366" name="Shape 366">
            <a:hlinkClick r:id="rId4"/>
          </p:cNvPr>
          <p:cNvPicPr preferRelativeResize="0"/>
          <p:nvPr/>
        </p:nvPicPr>
        <p:blipFill rotWithShape="1">
          <a:blip r:embed="rId5">
            <a:alphaModFix/>
          </a:blip>
          <a:srcRect b="0" l="0" r="0" t="0"/>
          <a:stretch/>
        </p:blipFill>
        <p:spPr>
          <a:xfrm>
            <a:off x="3695698" y="3978051"/>
            <a:ext cx="838199" cy="2952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Efficient Path Planning</a:t>
            </a:r>
          </a:p>
        </p:txBody>
      </p:sp>
      <p:sp>
        <p:nvSpPr>
          <p:cNvPr id="76" name="Shape 76"/>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Many environments are complex and require significant computational resources to develop optimal plans</a:t>
            </a:r>
          </a:p>
          <a:p>
            <a:pPr indent="-284162" lvl="0" marL="284162" marR="0" rtl="0" algn="l">
              <a:lnSpc>
                <a:spcPct val="90000"/>
              </a:lnSpc>
              <a:spcBef>
                <a:spcPts val="0"/>
              </a:spcBef>
              <a:spcAft>
                <a:spcPts val="0"/>
              </a:spcAft>
              <a:buClr>
                <a:srgbClr val="6F6F6F"/>
              </a:buClr>
              <a:buSzPct val="100000"/>
              <a:buFont typeface="Arial"/>
              <a:buChar char="–"/>
            </a:pPr>
            <a:r>
              <a:rPr lang="en-US"/>
              <a:t>Rather than trying all possible paths or routes to a particular goal, it is more efficient to first look at the routes that are most likely shortest</a:t>
            </a:r>
          </a:p>
        </p:txBody>
      </p:sp>
      <p:sp>
        <p:nvSpPr>
          <p:cNvPr id="77" name="Shape 77"/>
          <p:cNvSpPr txBox="1"/>
          <p:nvPr>
            <p:ph idx="2" type="body"/>
          </p:nvPr>
        </p:nvSpPr>
        <p:spPr>
          <a:xfrm>
            <a:off x="373761" y="1229600"/>
            <a:ext cx="7482077" cy="5254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t/>
            </a:r>
            <a:endParaRPr b="0" i="0" sz="2400" u="none" cap="none" strike="noStrike">
              <a:solidFill>
                <a:schemeClr val="accent1"/>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Heuristic Functions</a:t>
            </a:r>
          </a:p>
        </p:txBody>
      </p:sp>
      <p:sp>
        <p:nvSpPr>
          <p:cNvPr id="84" name="Shape 84"/>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lvl="0" rtl="0">
              <a:lnSpc>
                <a:spcPct val="100000"/>
              </a:lnSpc>
              <a:spcBef>
                <a:spcPts val="0"/>
              </a:spcBef>
              <a:spcAft>
                <a:spcPts val="0"/>
              </a:spcAft>
              <a:buClr>
                <a:schemeClr val="dk1"/>
              </a:buClr>
              <a:buSzPct val="100000"/>
              <a:buFont typeface="Arial"/>
              <a:buChar char="–"/>
            </a:pPr>
            <a:r>
              <a:rPr lang="en-US">
                <a:solidFill>
                  <a:schemeClr val="dk1"/>
                </a:solidFill>
              </a:rPr>
              <a:t>Heuristic functions are used to provide estimates for how far a certain point is from the destination</a:t>
            </a:r>
          </a:p>
          <a:p>
            <a:pPr indent="-284162" lvl="0" marL="284162" marR="0" rtl="0" algn="l">
              <a:lnSpc>
                <a:spcPct val="90000"/>
              </a:lnSpc>
              <a:spcBef>
                <a:spcPts val="0"/>
              </a:spcBef>
              <a:spcAft>
                <a:spcPts val="0"/>
              </a:spcAft>
              <a:buClr>
                <a:srgbClr val="6F6F6F"/>
              </a:buClr>
              <a:buSzPct val="100000"/>
              <a:buFont typeface="Arial"/>
              <a:buChar char="–"/>
            </a:pPr>
            <a:r>
              <a:rPr lang="en-US"/>
              <a:t>Heuristic functions can guide the planning algorithm to check the paths with the lowest heuristic values first.</a:t>
            </a:r>
          </a:p>
          <a:p>
            <a:pPr indent="-284162" lvl="0" marL="284162" marR="0" rtl="0" algn="l">
              <a:lnSpc>
                <a:spcPct val="90000"/>
              </a:lnSpc>
              <a:spcBef>
                <a:spcPts val="0"/>
              </a:spcBef>
              <a:spcAft>
                <a:spcPts val="0"/>
              </a:spcAft>
              <a:buClr>
                <a:srgbClr val="6F6F6F"/>
              </a:buClr>
              <a:buSzPct val="100000"/>
              <a:buFont typeface="Arial"/>
              <a:buChar char="–"/>
            </a:pPr>
            <a:r>
              <a:rPr lang="en-US"/>
              <a:t>An example Heuristic function is Euclidean distance:</a:t>
            </a:r>
          </a:p>
          <a:p>
            <a:pPr lvl="1" marR="0" rtl="0" algn="l">
              <a:lnSpc>
                <a:spcPct val="90000"/>
              </a:lnSpc>
              <a:spcBef>
                <a:spcPts val="0"/>
              </a:spcBef>
              <a:spcAft>
                <a:spcPts val="0"/>
              </a:spcAft>
              <a:buClr>
                <a:srgbClr val="6F6F6F"/>
              </a:buClr>
              <a:buSzPct val="100000"/>
              <a:buFont typeface="Arial"/>
              <a:buChar char="–"/>
            </a:pPr>
            <a:r>
              <a:rPr lang="en-US"/>
              <a:t>h(x,y) = sqrt( (x - goal.x) ^ 2 + (y - goal.y) ^ 2)</a:t>
            </a:r>
          </a:p>
        </p:txBody>
      </p:sp>
      <p:sp>
        <p:nvSpPr>
          <p:cNvPr id="85" name="Shape 85"/>
          <p:cNvSpPr txBox="1"/>
          <p:nvPr>
            <p:ph idx="2" type="body"/>
          </p:nvPr>
        </p:nvSpPr>
        <p:spPr>
          <a:xfrm>
            <a:off x="373761" y="1229600"/>
            <a:ext cx="7482000" cy="5256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t/>
            </a:r>
            <a:endParaRPr b="0" i="0" sz="2400" u="none" cap="none" strike="noStrike">
              <a:solidFill>
                <a:schemeClr val="accent1"/>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Admissible Heuristics</a:t>
            </a:r>
          </a:p>
        </p:txBody>
      </p:sp>
      <p:sp>
        <p:nvSpPr>
          <p:cNvPr id="92" name="Shape 92"/>
          <p:cNvSpPr txBox="1"/>
          <p:nvPr>
            <p:ph idx="1" type="body"/>
          </p:nvPr>
        </p:nvSpPr>
        <p:spPr>
          <a:xfrm>
            <a:off x="383850" y="1948650"/>
            <a:ext cx="7461600" cy="1653000"/>
          </a:xfrm>
          <a:prstGeom prst="rect">
            <a:avLst/>
          </a:prstGeom>
          <a:noFill/>
          <a:ln>
            <a:noFill/>
          </a:ln>
        </p:spPr>
        <p:txBody>
          <a:bodyPr anchorCtr="0" anchor="t" bIns="45700" lIns="91425" rIns="91425" tIns="45700">
            <a:noAutofit/>
          </a:bodyPr>
          <a:lstStyle/>
          <a:p>
            <a:pPr lvl="0" rtl="0">
              <a:lnSpc>
                <a:spcPct val="100000"/>
              </a:lnSpc>
              <a:spcBef>
                <a:spcPts val="0"/>
              </a:spcBef>
              <a:spcAft>
                <a:spcPts val="0"/>
              </a:spcAft>
              <a:buClr>
                <a:schemeClr val="dk1"/>
              </a:buClr>
              <a:buSzPct val="100000"/>
              <a:buFont typeface="Arial"/>
              <a:buChar char="–"/>
            </a:pPr>
            <a:r>
              <a:rPr lang="en-US">
                <a:solidFill>
                  <a:schemeClr val="dk1"/>
                </a:solidFill>
              </a:rPr>
              <a:t>The planning algorithm that we will study requires that the heuristic function is admissible.</a:t>
            </a:r>
          </a:p>
          <a:p>
            <a:pPr indent="-284162" lvl="0" marL="284162" marR="0" rtl="0" algn="l">
              <a:lnSpc>
                <a:spcPct val="90000"/>
              </a:lnSpc>
              <a:spcBef>
                <a:spcPts val="0"/>
              </a:spcBef>
              <a:spcAft>
                <a:spcPts val="0"/>
              </a:spcAft>
              <a:buClr>
                <a:srgbClr val="6F6F6F"/>
              </a:buClr>
              <a:buSzPct val="100000"/>
              <a:buFont typeface="Arial"/>
              <a:buChar char="–"/>
            </a:pPr>
            <a:r>
              <a:rPr lang="en-US"/>
              <a:t>A heuristic is admissible if it never overestimates the length (or cost) of a path from the node to the goal</a:t>
            </a:r>
          </a:p>
          <a:p>
            <a:pPr indent="-284162" lvl="0" marL="284162" marR="0" rtl="0" algn="l">
              <a:lnSpc>
                <a:spcPct val="90000"/>
              </a:lnSpc>
              <a:spcBef>
                <a:spcPts val="0"/>
              </a:spcBef>
              <a:spcAft>
                <a:spcPts val="0"/>
              </a:spcAft>
              <a:buClr>
                <a:srgbClr val="6F6F6F"/>
              </a:buClr>
              <a:buSzPct val="100000"/>
              <a:buFont typeface="Arial"/>
              <a:buChar char="–"/>
            </a:pPr>
            <a:r>
              <a:rPr lang="en-US"/>
              <a:t>Euclidean distance and Manhattan distance are both admissible.</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A*</a:t>
            </a:r>
          </a:p>
        </p:txBody>
      </p:sp>
      <p:sp>
        <p:nvSpPr>
          <p:cNvPr id="99" name="Shape 99"/>
          <p:cNvSpPr txBox="1"/>
          <p:nvPr>
            <p:ph idx="1" type="body"/>
          </p:nvPr>
        </p:nvSpPr>
        <p:spPr>
          <a:xfrm>
            <a:off x="383850" y="1948650"/>
            <a:ext cx="7461600" cy="1653000"/>
          </a:xfrm>
          <a:prstGeom prst="rect">
            <a:avLst/>
          </a:prstGeom>
          <a:noFill/>
          <a:ln>
            <a:noFill/>
          </a:ln>
        </p:spPr>
        <p:txBody>
          <a:bodyPr anchorCtr="0" anchor="t" bIns="45700" lIns="91425" rIns="91425" tIns="45700">
            <a:noAutofit/>
          </a:bodyPr>
          <a:lstStyle/>
          <a:p>
            <a:pPr lvl="0" rtl="0">
              <a:lnSpc>
                <a:spcPct val="100000"/>
              </a:lnSpc>
              <a:spcBef>
                <a:spcPts val="0"/>
              </a:spcBef>
              <a:spcAft>
                <a:spcPts val="0"/>
              </a:spcAft>
              <a:buClr>
                <a:schemeClr val="dk1"/>
              </a:buClr>
              <a:buSzPct val="100000"/>
              <a:buFont typeface="Arial"/>
              <a:buChar char="–"/>
            </a:pPr>
            <a:r>
              <a:rPr lang="en-US">
                <a:solidFill>
                  <a:schemeClr val="dk1"/>
                </a:solidFill>
              </a:rPr>
              <a:t>A* explores positions with the smallest value of the function f</a:t>
            </a:r>
          </a:p>
          <a:p>
            <a:pPr lvl="0" rtl="0">
              <a:lnSpc>
                <a:spcPct val="100000"/>
              </a:lnSpc>
              <a:spcBef>
                <a:spcPts val="0"/>
              </a:spcBef>
              <a:spcAft>
                <a:spcPts val="0"/>
              </a:spcAft>
              <a:buClr>
                <a:schemeClr val="dk1"/>
              </a:buClr>
              <a:buSzPct val="100000"/>
              <a:buFont typeface="Arial"/>
              <a:buChar char="–"/>
            </a:pPr>
            <a:r>
              <a:rPr lang="en-US">
                <a:solidFill>
                  <a:schemeClr val="dk1"/>
                </a:solidFill>
              </a:rPr>
              <a:t>f(node) = g(node) + h(node)</a:t>
            </a:r>
          </a:p>
          <a:p>
            <a:pPr lvl="0" rtl="0">
              <a:lnSpc>
                <a:spcPct val="100000"/>
              </a:lnSpc>
              <a:spcBef>
                <a:spcPts val="0"/>
              </a:spcBef>
              <a:spcAft>
                <a:spcPts val="0"/>
              </a:spcAft>
              <a:buClr>
                <a:schemeClr val="dk1"/>
              </a:buClr>
              <a:buSzPct val="100000"/>
              <a:buFont typeface="Arial"/>
              <a:buChar char="–"/>
            </a:pPr>
            <a:r>
              <a:rPr lang="en-US">
                <a:solidFill>
                  <a:schemeClr val="dk1"/>
                </a:solidFill>
              </a:rPr>
              <a:t>g(node) is shortest distance from the start to the node</a:t>
            </a:r>
          </a:p>
          <a:p>
            <a:pPr lvl="0" rtl="0">
              <a:lnSpc>
                <a:spcPct val="100000"/>
              </a:lnSpc>
              <a:spcBef>
                <a:spcPts val="0"/>
              </a:spcBef>
              <a:spcAft>
                <a:spcPts val="0"/>
              </a:spcAft>
              <a:buClr>
                <a:schemeClr val="dk1"/>
              </a:buClr>
              <a:buSzPct val="100000"/>
              <a:buFont typeface="Arial"/>
              <a:buChar char="–"/>
            </a:pPr>
            <a:r>
              <a:rPr lang="en-US">
                <a:solidFill>
                  <a:schemeClr val="dk1"/>
                </a:solidFill>
              </a:rPr>
              <a:t>h(node) is the heuristic estimate of the distance to goal</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A* Algorithm: Initialization</a:t>
            </a:r>
            <a:br>
              <a:rPr b="0" i="0" lang="en-US" sz="3000" u="none" cap="none" strike="noStrike">
                <a:solidFill>
                  <a:srgbClr val="333333"/>
                </a:solidFill>
                <a:latin typeface="Arial"/>
                <a:ea typeface="Arial"/>
                <a:cs typeface="Arial"/>
                <a:sym typeface="Arial"/>
              </a:rPr>
            </a:br>
          </a:p>
        </p:txBody>
      </p:sp>
      <p:sp>
        <p:nvSpPr>
          <p:cNvPr id="106" name="Shape 106"/>
          <p:cNvSpPr txBox="1"/>
          <p:nvPr>
            <p:ph idx="1" type="body"/>
          </p:nvPr>
        </p:nvSpPr>
        <p:spPr>
          <a:xfrm>
            <a:off x="383850" y="1757999"/>
            <a:ext cx="7461600" cy="3800100"/>
          </a:xfrm>
          <a:prstGeom prst="rect">
            <a:avLst/>
          </a:prstGeom>
          <a:noFill/>
          <a:ln>
            <a:noFill/>
          </a:ln>
        </p:spPr>
        <p:txBody>
          <a:bodyPr anchorCtr="0" anchor="t" bIns="45700" lIns="91425" rIns="91425" tIns="45700">
            <a:noAutofit/>
          </a:bodyPr>
          <a:lstStyle/>
          <a:p>
            <a:pPr indent="-69850" lvl="0" marL="0" marR="0" rtl="0" algn="l">
              <a:lnSpc>
                <a:spcPct val="90000"/>
              </a:lnSpc>
              <a:spcBef>
                <a:spcPts val="0"/>
              </a:spcBef>
              <a:spcAft>
                <a:spcPts val="0"/>
              </a:spcAft>
              <a:buClr>
                <a:schemeClr val="dk2"/>
              </a:buClr>
              <a:buSzPct val="61111"/>
              <a:buFont typeface="Arial"/>
              <a:buNone/>
            </a:pPr>
            <a:r>
              <a:rPr lang="en-US"/>
              <a:t>function A*(start, goal)</a:t>
            </a:r>
          </a:p>
          <a:p>
            <a:pPr indent="-69850" lvl="0" marL="0" marR="0" rtl="0" algn="l">
              <a:lnSpc>
                <a:spcPct val="90000"/>
              </a:lnSpc>
              <a:spcBef>
                <a:spcPts val="0"/>
              </a:spcBef>
              <a:spcAft>
                <a:spcPts val="0"/>
              </a:spcAft>
              <a:buClr>
                <a:schemeClr val="dk2"/>
              </a:buClr>
              <a:buSzPct val="61111"/>
              <a:buFont typeface="Arial"/>
              <a:buNone/>
            </a:pPr>
            <a:r>
              <a:rPr lang="en-US"/>
              <a:t>    closedSet := {}</a:t>
            </a:r>
          </a:p>
          <a:p>
            <a:pPr indent="-69850" lvl="0" marL="0" marR="0" rtl="0" algn="l">
              <a:lnSpc>
                <a:spcPct val="90000"/>
              </a:lnSpc>
              <a:spcBef>
                <a:spcPts val="0"/>
              </a:spcBef>
              <a:spcAft>
                <a:spcPts val="0"/>
              </a:spcAft>
              <a:buClr>
                <a:schemeClr val="dk2"/>
              </a:buClr>
              <a:buSzPct val="61111"/>
              <a:buFont typeface="Arial"/>
              <a:buNone/>
            </a:pPr>
            <a:r>
              <a:rPr lang="en-US"/>
              <a:t>    openSet := {start}</a:t>
            </a:r>
          </a:p>
          <a:p>
            <a:pPr indent="-69850" lvl="0" marL="0" marR="0" rtl="0" algn="l">
              <a:lnSpc>
                <a:spcPct val="90000"/>
              </a:lnSpc>
              <a:spcBef>
                <a:spcPts val="0"/>
              </a:spcBef>
              <a:spcAft>
                <a:spcPts val="0"/>
              </a:spcAft>
              <a:buClr>
                <a:schemeClr val="dk2"/>
              </a:buClr>
              <a:buSzPct val="61111"/>
              <a:buFont typeface="Arial"/>
              <a:buNone/>
            </a:pPr>
            <a:r>
              <a:rPr lang="en-US"/>
              <a:t>    cameFrom := empty map</a:t>
            </a:r>
          </a:p>
          <a:p>
            <a:pPr indent="-69850" lvl="0" marL="0" marR="0" rtl="0" algn="l">
              <a:lnSpc>
                <a:spcPct val="90000"/>
              </a:lnSpc>
              <a:spcBef>
                <a:spcPts val="0"/>
              </a:spcBef>
              <a:spcAft>
                <a:spcPts val="0"/>
              </a:spcAft>
              <a:buClr>
                <a:schemeClr val="dk2"/>
              </a:buClr>
              <a:buSzPct val="61111"/>
              <a:buFont typeface="Arial"/>
              <a:buNone/>
            </a:pPr>
            <a:r>
              <a:t/>
            </a:r>
            <a:endParaRPr/>
          </a:p>
          <a:p>
            <a:pPr indent="-69850" lvl="0" marL="0" marR="0" rtl="0" algn="l">
              <a:lnSpc>
                <a:spcPct val="90000"/>
              </a:lnSpc>
              <a:spcBef>
                <a:spcPts val="0"/>
              </a:spcBef>
              <a:spcAft>
                <a:spcPts val="0"/>
              </a:spcAft>
              <a:buClr>
                <a:schemeClr val="dk2"/>
              </a:buClr>
              <a:buSzPct val="61111"/>
              <a:buFont typeface="Arial"/>
              <a:buNone/>
            </a:pPr>
            <a:r>
              <a:rPr lang="en-US"/>
              <a:t>    gScore := map with default value of Infinity</a:t>
            </a:r>
          </a:p>
          <a:p>
            <a:pPr indent="-69850" lvl="0" marL="0" marR="0" rtl="0" algn="l">
              <a:lnSpc>
                <a:spcPct val="90000"/>
              </a:lnSpc>
              <a:spcBef>
                <a:spcPts val="0"/>
              </a:spcBef>
              <a:spcAft>
                <a:spcPts val="0"/>
              </a:spcAft>
              <a:buClr>
                <a:schemeClr val="dk2"/>
              </a:buClr>
              <a:buSzPct val="61111"/>
              <a:buFont typeface="Arial"/>
              <a:buNone/>
            </a:pPr>
            <a:r>
              <a:rPr lang="en-US"/>
              <a:t>    gScore[start] := 0 </a:t>
            </a:r>
          </a:p>
          <a:p>
            <a:pPr indent="-69850" lvl="0" marL="0" marR="0" rtl="0" algn="l">
              <a:lnSpc>
                <a:spcPct val="90000"/>
              </a:lnSpc>
              <a:spcBef>
                <a:spcPts val="0"/>
              </a:spcBef>
              <a:spcAft>
                <a:spcPts val="0"/>
              </a:spcAft>
              <a:buClr>
                <a:schemeClr val="dk2"/>
              </a:buClr>
              <a:buSzPct val="61111"/>
              <a:buFont typeface="Arial"/>
              <a:buNone/>
            </a:pPr>
            <a:r>
              <a:t/>
            </a:r>
            <a:endParaRPr/>
          </a:p>
          <a:p>
            <a:pPr indent="-69850" lvl="0" marL="0" marR="0" rtl="0" algn="l">
              <a:lnSpc>
                <a:spcPct val="90000"/>
              </a:lnSpc>
              <a:spcBef>
                <a:spcPts val="0"/>
              </a:spcBef>
              <a:spcAft>
                <a:spcPts val="0"/>
              </a:spcAft>
              <a:buClr>
                <a:schemeClr val="dk2"/>
              </a:buClr>
              <a:buSzPct val="61111"/>
              <a:buFont typeface="Arial"/>
              <a:buNone/>
            </a:pPr>
            <a:r>
              <a:rPr lang="en-US"/>
              <a:t>    fScore := map with default value of Infinity</a:t>
            </a:r>
          </a:p>
          <a:p>
            <a:pPr indent="0" lvl="0" marL="0" marR="0" rtl="0" algn="l">
              <a:lnSpc>
                <a:spcPct val="90000"/>
              </a:lnSpc>
              <a:spcBef>
                <a:spcPts val="0"/>
              </a:spcBef>
              <a:spcAft>
                <a:spcPts val="0"/>
              </a:spcAft>
              <a:buNone/>
            </a:pPr>
            <a:r>
              <a:rPr lang="en-US"/>
              <a:t>    fScore[start] := h(start, goal)</a:t>
            </a:r>
          </a:p>
          <a:p>
            <a:pPr indent="0" lvl="0" marL="0" marR="0" rtl="0" algn="l">
              <a:lnSpc>
                <a:spcPct val="90000"/>
              </a:lnSpc>
              <a:spcBef>
                <a:spcPts val="0"/>
              </a:spcBef>
              <a:spcAft>
                <a:spcPts val="0"/>
              </a:spcAft>
              <a:buNone/>
            </a:pPr>
            <a:r>
              <a:rPr lang="en-US"/>
              <a:t>    ….</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A* Algorithm: Loop</a:t>
            </a:r>
            <a:br>
              <a:rPr b="0" i="0" lang="en-US" sz="3000" u="none" cap="none" strike="noStrike">
                <a:solidFill>
                  <a:srgbClr val="333333"/>
                </a:solidFill>
                <a:latin typeface="Arial"/>
                <a:ea typeface="Arial"/>
                <a:cs typeface="Arial"/>
                <a:sym typeface="Arial"/>
              </a:rPr>
            </a:br>
          </a:p>
        </p:txBody>
      </p:sp>
      <p:sp>
        <p:nvSpPr>
          <p:cNvPr id="113" name="Shape 113"/>
          <p:cNvSpPr txBox="1"/>
          <p:nvPr>
            <p:ph idx="1" type="body"/>
          </p:nvPr>
        </p:nvSpPr>
        <p:spPr>
          <a:xfrm>
            <a:off x="383950" y="1543050"/>
            <a:ext cx="7775400" cy="4936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n-US" sz="1400">
                <a:solidFill>
                  <a:schemeClr val="dk1"/>
                </a:solidFill>
              </a:rPr>
              <a:t>….</a:t>
            </a:r>
          </a:p>
          <a:p>
            <a:pPr indent="0" lvl="0" marL="0" rtl="0">
              <a:spcBef>
                <a:spcPts val="0"/>
              </a:spcBef>
              <a:spcAft>
                <a:spcPts val="0"/>
              </a:spcAft>
              <a:buNone/>
            </a:pPr>
            <a:r>
              <a:rPr lang="en-US" sz="1400">
                <a:solidFill>
                  <a:schemeClr val="dk1"/>
                </a:solidFill>
              </a:rPr>
              <a:t>while openSet is not empty</a:t>
            </a:r>
          </a:p>
          <a:p>
            <a:pPr indent="0" lvl="0" marL="0" rtl="0">
              <a:spcBef>
                <a:spcPts val="0"/>
              </a:spcBef>
              <a:spcAft>
                <a:spcPts val="0"/>
              </a:spcAft>
              <a:buNone/>
            </a:pPr>
            <a:r>
              <a:rPr lang="en-US" sz="1400">
                <a:solidFill>
                  <a:schemeClr val="dk1"/>
                </a:solidFill>
              </a:rPr>
              <a:t>        current := the node in openSet having the lowest fScore[] value</a:t>
            </a:r>
          </a:p>
          <a:p>
            <a:pPr indent="0" lvl="0" marL="0" rtl="0">
              <a:spcBef>
                <a:spcPts val="0"/>
              </a:spcBef>
              <a:spcAft>
                <a:spcPts val="0"/>
              </a:spcAft>
              <a:buNone/>
            </a:pPr>
            <a:r>
              <a:rPr lang="en-US" sz="1400">
                <a:solidFill>
                  <a:schemeClr val="dk1"/>
                </a:solidFill>
              </a:rPr>
              <a:t>        if current = goal</a:t>
            </a:r>
          </a:p>
          <a:p>
            <a:pPr indent="0" lvl="0" marL="0" rtl="0">
              <a:spcBef>
                <a:spcPts val="0"/>
              </a:spcBef>
              <a:spcAft>
                <a:spcPts val="0"/>
              </a:spcAft>
              <a:buNone/>
            </a:pPr>
            <a:r>
              <a:rPr lang="en-US" sz="1400">
                <a:solidFill>
                  <a:schemeClr val="dk1"/>
                </a:solidFill>
              </a:rPr>
              <a:t>            return reconstruct_path(cameFrom, current)</a:t>
            </a: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rPr lang="en-US" sz="1400">
                <a:solidFill>
                  <a:schemeClr val="dk1"/>
                </a:solidFill>
              </a:rPr>
              <a:t>        openSet.Remove(current)</a:t>
            </a:r>
          </a:p>
          <a:p>
            <a:pPr indent="0" lvl="0" marL="0" rtl="0">
              <a:spcBef>
                <a:spcPts val="0"/>
              </a:spcBef>
              <a:spcAft>
                <a:spcPts val="0"/>
              </a:spcAft>
              <a:buNone/>
            </a:pPr>
            <a:r>
              <a:rPr lang="en-US" sz="1400">
                <a:solidFill>
                  <a:schemeClr val="dk1"/>
                </a:solidFill>
              </a:rPr>
              <a:t>        closedSet.Add(current)</a:t>
            </a:r>
          </a:p>
          <a:p>
            <a:pPr indent="0" lvl="0" marL="0" rtl="0">
              <a:spcBef>
                <a:spcPts val="0"/>
              </a:spcBef>
              <a:spcAft>
                <a:spcPts val="0"/>
              </a:spcAft>
              <a:buNone/>
            </a:pPr>
            <a:r>
              <a:rPr lang="en-US" sz="1400">
                <a:solidFill>
                  <a:schemeClr val="dk1"/>
                </a:solidFill>
              </a:rPr>
              <a:t>        for each neighbor of current</a:t>
            </a:r>
          </a:p>
          <a:p>
            <a:pPr indent="0" lvl="0" marL="0" rtl="0">
              <a:spcBef>
                <a:spcPts val="0"/>
              </a:spcBef>
              <a:spcAft>
                <a:spcPts val="0"/>
              </a:spcAft>
              <a:buNone/>
            </a:pPr>
            <a:r>
              <a:rPr lang="en-US" sz="1400">
                <a:solidFill>
                  <a:schemeClr val="dk1"/>
                </a:solidFill>
              </a:rPr>
              <a:t>            tentative_gScore := gScore[current] + dist_between(current, neighbor)</a:t>
            </a:r>
          </a:p>
          <a:p>
            <a:pPr indent="0" lvl="0" marL="0" rtl="0">
              <a:spcBef>
                <a:spcPts val="0"/>
              </a:spcBef>
              <a:spcAft>
                <a:spcPts val="0"/>
              </a:spcAft>
              <a:buNone/>
            </a:pPr>
            <a:r>
              <a:rPr lang="en-US" sz="1400">
                <a:solidFill>
                  <a:schemeClr val="dk1"/>
                </a:solidFill>
              </a:rPr>
              <a:t>            if neighbor in closedSet or tentative_gScore &gt;= gScore[neighbor] or not isSafe(neighbor)</a:t>
            </a:r>
          </a:p>
          <a:p>
            <a:pPr indent="0" lvl="0" marL="0" rtl="0">
              <a:spcBef>
                <a:spcPts val="0"/>
              </a:spcBef>
              <a:spcAft>
                <a:spcPts val="0"/>
              </a:spcAft>
              <a:buNone/>
            </a:pPr>
            <a:r>
              <a:rPr lang="en-US" sz="1400">
                <a:solidFill>
                  <a:schemeClr val="dk1"/>
                </a:solidFill>
              </a:rPr>
              <a:t>                continue</a:t>
            </a:r>
          </a:p>
          <a:p>
            <a:pPr indent="0" lvl="0" marL="0" rtl="0">
              <a:spcBef>
                <a:spcPts val="0"/>
              </a:spcBef>
              <a:spcAft>
                <a:spcPts val="0"/>
              </a:spcAft>
              <a:buNone/>
            </a:pPr>
            <a:r>
              <a:rPr lang="en-US" sz="1400">
                <a:solidFill>
                  <a:schemeClr val="dk1"/>
                </a:solidFill>
              </a:rPr>
              <a:t>            cameFrom[neighbor] := current</a:t>
            </a:r>
          </a:p>
          <a:p>
            <a:pPr indent="0" lvl="0" marL="0" rtl="0">
              <a:spcBef>
                <a:spcPts val="0"/>
              </a:spcBef>
              <a:spcAft>
                <a:spcPts val="0"/>
              </a:spcAft>
              <a:buNone/>
            </a:pPr>
            <a:r>
              <a:rPr lang="en-US" sz="1400">
                <a:solidFill>
                  <a:schemeClr val="dk1"/>
                </a:solidFill>
              </a:rPr>
              <a:t>            gScore[neighbor] := tentative_gScore</a:t>
            </a:r>
          </a:p>
          <a:p>
            <a:pPr indent="0" lvl="0" marL="0" rtl="0">
              <a:spcBef>
                <a:spcPts val="0"/>
              </a:spcBef>
              <a:spcAft>
                <a:spcPts val="0"/>
              </a:spcAft>
              <a:buNone/>
            </a:pPr>
            <a:r>
              <a:rPr lang="en-US" sz="1400">
                <a:solidFill>
                  <a:schemeClr val="dk1"/>
                </a:solidFill>
              </a:rPr>
              <a:t>            fScore[neighbor] := gScore[neighbor] + h(neighbor, goal)</a:t>
            </a: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rPr lang="en-US" sz="1400">
                <a:solidFill>
                  <a:schemeClr val="dk1"/>
                </a:solidFill>
              </a:rPr>
              <a:t>	   if neighbor not in openSet</a:t>
            </a:r>
          </a:p>
          <a:p>
            <a:pPr indent="0" lvl="0" marL="0" rtl="0">
              <a:spcBef>
                <a:spcPts val="0"/>
              </a:spcBef>
              <a:spcAft>
                <a:spcPts val="0"/>
              </a:spcAft>
              <a:buNone/>
            </a:pPr>
            <a:r>
              <a:rPr lang="en-US" sz="1400">
                <a:solidFill>
                  <a:schemeClr val="dk1"/>
                </a:solidFill>
              </a:rPr>
              <a:t>                openSet.Add(neighbor)</a:t>
            </a:r>
          </a:p>
          <a:p>
            <a:pPr indent="0" lvl="0" marL="0" rtl="0">
              <a:spcBef>
                <a:spcPts val="0"/>
              </a:spcBef>
              <a:spcAft>
                <a:spcPts val="0"/>
              </a:spcAft>
              <a:buNone/>
            </a:pPr>
            <a:r>
              <a:rPr lang="en-US" sz="1400">
                <a:solidFill>
                  <a:schemeClr val="dk1"/>
                </a:solidFill>
              </a:rPr>
              <a:t>return failure</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A* Algorithm: Path Reconstruction</a:t>
            </a:r>
            <a:br>
              <a:rPr b="0" i="0" lang="en-US" sz="3000" u="none" cap="none" strike="noStrike">
                <a:solidFill>
                  <a:srgbClr val="333333"/>
                </a:solidFill>
                <a:latin typeface="Arial"/>
                <a:ea typeface="Arial"/>
                <a:cs typeface="Arial"/>
                <a:sym typeface="Arial"/>
              </a:rPr>
            </a:br>
          </a:p>
        </p:txBody>
      </p:sp>
      <p:sp>
        <p:nvSpPr>
          <p:cNvPr id="120" name="Shape 120"/>
          <p:cNvSpPr txBox="1"/>
          <p:nvPr>
            <p:ph idx="1" type="body"/>
          </p:nvPr>
        </p:nvSpPr>
        <p:spPr>
          <a:xfrm>
            <a:off x="383850" y="1757999"/>
            <a:ext cx="7461600" cy="4936500"/>
          </a:xfrm>
          <a:prstGeom prst="rect">
            <a:avLst/>
          </a:prstGeom>
          <a:noFill/>
          <a:ln>
            <a:noFill/>
          </a:ln>
        </p:spPr>
        <p:txBody>
          <a:bodyPr anchorCtr="0" anchor="t" bIns="45700" lIns="91425" rIns="91425" tIns="45700">
            <a:noAutofit/>
          </a:bodyPr>
          <a:lstStyle/>
          <a:p>
            <a:pPr indent="0" lvl="0" marL="0" rtl="0">
              <a:spcBef>
                <a:spcPts val="0"/>
              </a:spcBef>
              <a:spcAft>
                <a:spcPts val="0"/>
              </a:spcAft>
              <a:buNone/>
            </a:pPr>
            <a:r>
              <a:rPr lang="en-US">
                <a:solidFill>
                  <a:schemeClr val="dk1"/>
                </a:solidFill>
              </a:rPr>
              <a:t>function reconstruct_path(cameFrom, current)</a:t>
            </a:r>
          </a:p>
          <a:p>
            <a:pPr indent="0" lvl="0" marL="0" rtl="0">
              <a:spcBef>
                <a:spcPts val="0"/>
              </a:spcBef>
              <a:spcAft>
                <a:spcPts val="0"/>
              </a:spcAft>
              <a:buNone/>
            </a:pPr>
            <a:r>
              <a:rPr lang="en-US">
                <a:solidFill>
                  <a:schemeClr val="dk1"/>
                </a:solidFill>
              </a:rPr>
              <a:t>    total_path := [current]</a:t>
            </a:r>
          </a:p>
          <a:p>
            <a:pPr indent="0" lvl="0" marL="0" rtl="0">
              <a:spcBef>
                <a:spcPts val="0"/>
              </a:spcBef>
              <a:spcAft>
                <a:spcPts val="0"/>
              </a:spcAft>
              <a:buNone/>
            </a:pPr>
            <a:r>
              <a:rPr lang="en-US">
                <a:solidFill>
                  <a:schemeClr val="dk1"/>
                </a:solidFill>
              </a:rPr>
              <a:t>    while current in cameFrom.Keys:</a:t>
            </a:r>
          </a:p>
          <a:p>
            <a:pPr indent="0" lvl="0" marL="0" rtl="0">
              <a:spcBef>
                <a:spcPts val="0"/>
              </a:spcBef>
              <a:spcAft>
                <a:spcPts val="0"/>
              </a:spcAft>
              <a:buNone/>
            </a:pPr>
            <a:r>
              <a:rPr lang="en-US">
                <a:solidFill>
                  <a:schemeClr val="dk1"/>
                </a:solidFill>
              </a:rPr>
              <a:t>        current := cameFrom[current]</a:t>
            </a:r>
          </a:p>
          <a:p>
            <a:pPr indent="0" lvl="0" marL="0" rtl="0">
              <a:spcBef>
                <a:spcPts val="0"/>
              </a:spcBef>
              <a:spcAft>
                <a:spcPts val="0"/>
              </a:spcAft>
              <a:buNone/>
            </a:pPr>
            <a:r>
              <a:rPr lang="en-US">
                <a:solidFill>
                  <a:schemeClr val="dk1"/>
                </a:solidFill>
              </a:rPr>
              <a:t>        total_path.append(current)</a:t>
            </a:r>
          </a:p>
          <a:p>
            <a:pPr indent="0" lvl="0" marL="0" rtl="0">
              <a:spcBef>
                <a:spcPts val="0"/>
              </a:spcBef>
              <a:spcAft>
                <a:spcPts val="0"/>
              </a:spcAft>
              <a:buNone/>
            </a:pPr>
            <a:r>
              <a:rPr lang="en-US">
                <a:solidFill>
                  <a:schemeClr val="dk1"/>
                </a:solidFill>
              </a:rPr>
              <a:t>    return total_path</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Example</a:t>
            </a:r>
          </a:p>
        </p:txBody>
      </p:sp>
      <p:graphicFrame>
        <p:nvGraphicFramePr>
          <p:cNvPr id="127" name="Shape 127"/>
          <p:cNvGraphicFramePr/>
          <p:nvPr/>
        </p:nvGraphicFramePr>
        <p:xfrm>
          <a:off x="952487" y="2324100"/>
          <a:ext cx="3000000" cy="3000000"/>
        </p:xfrm>
        <a:graphic>
          <a:graphicData uri="http://schemas.openxmlformats.org/drawingml/2006/table">
            <a:tbl>
              <a:tblPr>
                <a:noFill/>
                <a:tableStyleId>{583B3366-1797-445D-A608-7BEF2107F379}</a:tableStyleId>
              </a:tblPr>
              <a:tblGrid>
                <a:gridCol w="1264925"/>
                <a:gridCol w="1264925"/>
                <a:gridCol w="1264925"/>
                <a:gridCol w="1264925"/>
                <a:gridCol w="1264925"/>
              </a:tblGrid>
              <a:tr h="3810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128" name="Shape 128"/>
          <p:cNvSpPr/>
          <p:nvPr/>
        </p:nvSpPr>
        <p:spPr>
          <a:xfrm>
            <a:off x="3483612" y="3502225"/>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464450" y="3528475"/>
            <a:ext cx="374100" cy="339000"/>
          </a:xfrm>
          <a:prstGeom prst="rect">
            <a:avLst/>
          </a:prstGeom>
          <a:solidFill>
            <a:srgbClr val="99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2221212"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6020287" y="270775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2221212"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6020287" y="2324100"/>
            <a:ext cx="1262400" cy="39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nvSpPr>
        <p:spPr>
          <a:xfrm>
            <a:off x="549425" y="2324100"/>
            <a:ext cx="374100" cy="1718400"/>
          </a:xfrm>
          <a:prstGeom prst="rect">
            <a:avLst/>
          </a:prstGeom>
          <a:noFill/>
          <a:ln>
            <a:noFill/>
          </a:ln>
        </p:spPr>
        <p:txBody>
          <a:bodyPr anchorCtr="0" anchor="t" bIns="91425" lIns="91425" rIns="91425" tIns="91425">
            <a:noAutofit/>
          </a:bodyPr>
          <a:lstStyle/>
          <a:p>
            <a:pPr lvl="0">
              <a:lnSpc>
                <a:spcPct val="150000"/>
              </a:lnSpc>
              <a:spcBef>
                <a:spcPts val="0"/>
              </a:spcBef>
              <a:buNone/>
            </a:pPr>
            <a:r>
              <a:rPr lang="en-US" sz="1700"/>
              <a:t>A</a:t>
            </a:r>
          </a:p>
          <a:p>
            <a:pPr lvl="0">
              <a:lnSpc>
                <a:spcPct val="150000"/>
              </a:lnSpc>
              <a:spcBef>
                <a:spcPts val="0"/>
              </a:spcBef>
              <a:buNone/>
            </a:pPr>
            <a:r>
              <a:rPr lang="en-US" sz="1700"/>
              <a:t>B</a:t>
            </a:r>
          </a:p>
          <a:p>
            <a:pPr lvl="0">
              <a:lnSpc>
                <a:spcPct val="150000"/>
              </a:lnSpc>
              <a:spcBef>
                <a:spcPts val="0"/>
              </a:spcBef>
              <a:buNone/>
            </a:pPr>
            <a:r>
              <a:rPr lang="en-US" sz="1700"/>
              <a:t>C</a:t>
            </a:r>
          </a:p>
          <a:p>
            <a:pPr lvl="0">
              <a:lnSpc>
                <a:spcPct val="150000"/>
              </a:lnSpc>
              <a:spcBef>
                <a:spcPts val="0"/>
              </a:spcBef>
              <a:buNone/>
            </a:pPr>
            <a:r>
              <a:rPr lang="en-US" sz="1700"/>
              <a:t>D</a:t>
            </a:r>
          </a:p>
        </p:txBody>
      </p:sp>
      <p:sp>
        <p:nvSpPr>
          <p:cNvPr id="135" name="Shape 135"/>
          <p:cNvSpPr txBox="1"/>
          <p:nvPr/>
        </p:nvSpPr>
        <p:spPr>
          <a:xfrm>
            <a:off x="1443925" y="1944690"/>
            <a:ext cx="6382500" cy="3915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US" sz="1700"/>
              <a:t>1	 	      2		   3			  4		        5</a:t>
            </a:r>
          </a:p>
        </p:txBody>
      </p:sp>
      <p:sp>
        <p:nvSpPr>
          <p:cNvPr id="136" name="Shape 136"/>
          <p:cNvSpPr/>
          <p:nvPr/>
        </p:nvSpPr>
        <p:spPr>
          <a:xfrm>
            <a:off x="1332625" y="3565375"/>
            <a:ext cx="374100" cy="339000"/>
          </a:xfrm>
          <a:prstGeom prst="flowChartExtract">
            <a:avLst/>
          </a:prstGeom>
          <a:solidFill>
            <a:srgbClr val="0B539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1285900" y="4371975"/>
            <a:ext cx="5657700" cy="1508100"/>
          </a:xfrm>
          <a:prstGeom prst="rect">
            <a:avLst/>
          </a:prstGeom>
          <a:noFill/>
          <a:ln>
            <a:noFill/>
          </a:ln>
        </p:spPr>
        <p:txBody>
          <a:bodyPr anchorCtr="0" anchor="t" bIns="91425" lIns="91425" rIns="91425" tIns="91425">
            <a:noAutofit/>
          </a:bodyPr>
          <a:lstStyle/>
          <a:p>
            <a:pPr lvl="0">
              <a:spcBef>
                <a:spcPts val="0"/>
              </a:spcBef>
              <a:buNone/>
            </a:pPr>
            <a:r>
              <a:rPr lang="en-US" sz="1800"/>
              <a:t>h(node) = abs(node.x - goal.x) + abs(node.y - goal.y)</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