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172200" cx="8229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Many modern control systems are evaluated and solved using frequency domain analysis because it is often a simpler representation of the problem.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Control Systems are an essential component to many industrial applications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Control Systems are used to safely refine oil, cook packaged foods, and fly airplanes.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theories and concepts required to build successful control systems are studied by a diverse set of disciplines.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Controllers in open-loop control systems cannot access the state of the system that they are controlling.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Oftentimes, open-loop control systems are infeasible because the controller could cause the system to reach an unsafe state since it does not know when to apply different inputs.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Generally research focuses on Closed-Loop control systems because these systems are more complex than open-loops, and they have the ability to adapt to changing systems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/>
              <a:t>Any controller that is able to infer information about the state of the system that it is controlling can incorporate this data into its decisions to become a closed-loop control system.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Thermostats generally have two reference temperatures (the temperature that triggers heating and the temperature that triggers cooling).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Thermostats are only effective when their internal thermometers accurately measure the internal temperature of the house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What is a thermostat’s thermometer were placed in the kitchen near the oven, how would this affect the control system?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Intelligent thermostats like Nest use advanced machine learning and artificial intelligence approaches to anticipate changes.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concrete example of a frequency response is the thermostat. 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When the measured temperature dips below the reference temperature, the heater is applied. 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When the measured temperature exceeds the reference temperature, the heater is stopped. 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Then the measured temperature will slowly decrease as the temperature of the home approaches the colder outside temperature. 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will eventually cause the heater to be applied again, the temperature is thus oscillating as the heater is turned on and off.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Overdamped systems will eventually reach the desired result (in this case 20 degrees) but it may take a long time to converge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Underdampd systems will always converge but it will oscillate as it approaches the reference.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Critically damped systems converge as quickly as possible without oscillating to the reference.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Oftentimes, engineers desire perfectly damped solutions that do not oscillate but converge quickly.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7.png"/><Relationship Id="rId7" Type="http://schemas.openxmlformats.org/officeDocument/2006/relationships/hyperlink" Target="http://creativecommons.org/licenses/by-nc/4.0/legalcode" TargetMode="External"/><Relationship Id="rId8" Type="http://schemas.openxmlformats.org/officeDocument/2006/relationships/image" Target="../media/image0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- Images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22" name="Shape 22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23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" name="Shape 24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2046025" y="4798350"/>
            <a:ext cx="583610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4253344" y="487347"/>
            <a:ext cx="3976256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Robotics Teaching Kit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308764" y="927174"/>
            <a:ext cx="3866516" cy="278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With ‘Jet’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 branding graphic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83854" y="1948657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49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73761" y="1225566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5917405"/>
            <a:ext cx="8229600" cy="258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479339" y="6051571"/>
            <a:ext cx="240770" cy="76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500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83854" y="1335024"/>
            <a:ext cx="7461504" cy="4429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 and sub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73761" y="1261662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 - Images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53" name="Shape 53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54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5" name="Shape 55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62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4599162" y="487347"/>
            <a:ext cx="3630439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JetBot Teaching Kit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653482" y="927174"/>
            <a:ext cx="352179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lang="en-US" sz="1800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Robotics with Jetson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eative Commons License" id="63" name="Shape 6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2.png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08552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76B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17098" l="0" r="97921" t="-6317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17094" l="52877" r="0" t="1978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478720" y="6040910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-8055" y="5991792"/>
            <a:ext cx="8247887" cy="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41395" l="0" r="0" t="0"/>
          <a:stretch/>
        </p:blipFill>
        <p:spPr>
          <a:xfrm>
            <a:off x="7348157" y="6041971"/>
            <a:ext cx="480543" cy="850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reativecommons.org/licenses/by-nc/4.0/legalcode" TargetMode="External"/><Relationship Id="rId4" Type="http://schemas.openxmlformats.org/officeDocument/2006/relationships/hyperlink" Target="http://creativecommons.org/licenses/by-nc/4.0/legalcode" TargetMode="External"/><Relationship Id="rId5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subTitle"/>
          </p:nvPr>
        </p:nvSpPr>
        <p:spPr>
          <a:xfrm>
            <a:off x="2046025" y="4798350"/>
            <a:ext cx="5836104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/>
              <a:t>Control Systems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027735" y="4282825"/>
            <a:ext cx="5845247" cy="515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/>
              <a:t>7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.1 – </a:t>
            </a:r>
            <a:r>
              <a:rPr lang="en-US"/>
              <a:t>Control Systems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Damping Comparison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262" y="1948649"/>
            <a:ext cx="5017075" cy="34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Fourier and Laplace Transform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Two mathematical techniques for analyzing frequency responses are the Fourier and Laplace transforms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These are often used in control systems to characterize how the system will respond to various control inputs.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Fourier and Laplace transforms convert functions of time into functions of frequency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California Polytechnic State University under the </a:t>
            </a:r>
            <a:r>
              <a:rPr b="0"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descr="Creative Commons License" id="167" name="Shape 16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Control Systems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Control System is a device or mechanism that regulates a process or entity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Commonly used in automation, transportation, manufacturing and robotics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Control systems are studied in engineering, mathematics and computer science</a:t>
            </a:r>
          </a:p>
          <a:p>
            <a:pPr indent="-284163" lvl="0" marL="284163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6F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73761" y="347471"/>
            <a:ext cx="7482077" cy="93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Open-Loop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3850" y="1948653"/>
            <a:ext cx="74616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Open-Loop control systems do not incorporate feedback from the controlled system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 light-switch is an example of an open-loop control system</a:t>
            </a:r>
          </a:p>
        </p:txBody>
      </p:sp>
      <p:sp>
        <p:nvSpPr>
          <p:cNvPr id="85" name="Shape 85"/>
          <p:cNvSpPr/>
          <p:nvPr/>
        </p:nvSpPr>
        <p:spPr>
          <a:xfrm>
            <a:off x="2982600" y="4101700"/>
            <a:ext cx="1385100" cy="53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Controller</a:t>
            </a:r>
          </a:p>
        </p:txBody>
      </p:sp>
      <p:sp>
        <p:nvSpPr>
          <p:cNvPr id="86" name="Shape 86"/>
          <p:cNvSpPr/>
          <p:nvPr/>
        </p:nvSpPr>
        <p:spPr>
          <a:xfrm>
            <a:off x="5142825" y="4101700"/>
            <a:ext cx="1385100" cy="53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System</a:t>
            </a:r>
          </a:p>
        </p:txBody>
      </p:sp>
      <p:cxnSp>
        <p:nvCxnSpPr>
          <p:cNvPr id="87" name="Shape 87"/>
          <p:cNvCxnSpPr>
            <a:stCxn id="85" idx="3"/>
            <a:endCxn id="86" idx="1"/>
          </p:cNvCxnSpPr>
          <p:nvPr/>
        </p:nvCxnSpPr>
        <p:spPr>
          <a:xfrm>
            <a:off x="4367700" y="4368700"/>
            <a:ext cx="7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stCxn id="86" idx="3"/>
          </p:cNvCxnSpPr>
          <p:nvPr/>
        </p:nvCxnSpPr>
        <p:spPr>
          <a:xfrm flipH="1" rot="10800000">
            <a:off x="6527925" y="4367200"/>
            <a:ext cx="879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>
            <a:off x="2207400" y="4368700"/>
            <a:ext cx="7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0" name="Shape 90"/>
          <p:cNvSpPr/>
          <p:nvPr/>
        </p:nvSpPr>
        <p:spPr>
          <a:xfrm>
            <a:off x="822375" y="4101700"/>
            <a:ext cx="1385100" cy="53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Reference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Closed-Loop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3850" y="1948653"/>
            <a:ext cx="74616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Closed-Loop control systems incorporate information from the system (examined through sensors)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An oven is an example of a closed-loop control system</a:t>
            </a:r>
          </a:p>
        </p:txBody>
      </p:sp>
      <p:sp>
        <p:nvSpPr>
          <p:cNvPr id="98" name="Shape 98"/>
          <p:cNvSpPr/>
          <p:nvPr/>
        </p:nvSpPr>
        <p:spPr>
          <a:xfrm>
            <a:off x="2982450" y="3990150"/>
            <a:ext cx="1385100" cy="53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Controller</a:t>
            </a:r>
          </a:p>
        </p:txBody>
      </p:sp>
      <p:sp>
        <p:nvSpPr>
          <p:cNvPr id="99" name="Shape 99"/>
          <p:cNvSpPr/>
          <p:nvPr/>
        </p:nvSpPr>
        <p:spPr>
          <a:xfrm>
            <a:off x="5142675" y="3990150"/>
            <a:ext cx="1385100" cy="53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System</a:t>
            </a:r>
          </a:p>
        </p:txBody>
      </p:sp>
      <p:cxnSp>
        <p:nvCxnSpPr>
          <p:cNvPr id="100" name="Shape 100"/>
          <p:cNvCxnSpPr>
            <a:stCxn id="98" idx="3"/>
            <a:endCxn id="99" idx="1"/>
          </p:cNvCxnSpPr>
          <p:nvPr/>
        </p:nvCxnSpPr>
        <p:spPr>
          <a:xfrm>
            <a:off x="4367550" y="4257150"/>
            <a:ext cx="7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" name="Shape 101"/>
          <p:cNvCxnSpPr>
            <a:stCxn id="99" idx="3"/>
          </p:cNvCxnSpPr>
          <p:nvPr/>
        </p:nvCxnSpPr>
        <p:spPr>
          <a:xfrm flipH="1" rot="10800000">
            <a:off x="6527775" y="4255650"/>
            <a:ext cx="879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>
            <a:off x="2207250" y="4257150"/>
            <a:ext cx="7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/>
          <p:nvPr/>
        </p:nvSpPr>
        <p:spPr>
          <a:xfrm>
            <a:off x="822225" y="3990150"/>
            <a:ext cx="1385100" cy="53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Reference</a:t>
            </a:r>
          </a:p>
        </p:txBody>
      </p:sp>
      <p:cxnSp>
        <p:nvCxnSpPr>
          <p:cNvPr id="104" name="Shape 104"/>
          <p:cNvCxnSpPr>
            <a:stCxn id="99" idx="2"/>
          </p:cNvCxnSpPr>
          <p:nvPr/>
        </p:nvCxnSpPr>
        <p:spPr>
          <a:xfrm>
            <a:off x="5835225" y="4524150"/>
            <a:ext cx="114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/>
          <p:nvPr/>
        </p:nvSpPr>
        <p:spPr>
          <a:xfrm>
            <a:off x="3652975" y="5047350"/>
            <a:ext cx="2484300" cy="53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Sensor</a:t>
            </a: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3803175" y="4524150"/>
            <a:ext cx="114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Example: Thermostat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The thermostat in buildings is a closed-loop control systems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The thermometer is the sensor that provides feedback.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The reference temperature is the settings configured by the user.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The system attempts to match the temperature of the building to the desired reference temperature by turning on/off the heater/air conditioner.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26448" r="0" t="24282"/>
          <a:stretch/>
        </p:blipFill>
        <p:spPr>
          <a:xfrm>
            <a:off x="3931999" y="3569874"/>
            <a:ext cx="3195649" cy="23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Frequency Response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Some control systems oscillate in response to inputs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A spring-mass system exhibits oscillations when the mass is pulled.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Frequency response is the way an input frequency is converted into an output frequency.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74" y="2828271"/>
            <a:ext cx="2038224" cy="30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Overdamped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No oscillations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Slowly converges to reference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312" y="2933726"/>
            <a:ext cx="4110675" cy="28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Underdamped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Oscillations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>
                <a:solidFill>
                  <a:schemeClr val="dk1"/>
                </a:solidFill>
              </a:rPr>
              <a:t>Slowly converges to reference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074" y="2974225"/>
            <a:ext cx="4129699" cy="282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73761" y="347471"/>
            <a:ext cx="748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Critically Damped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No oscillations</a:t>
            </a:r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  <a:buChar char="–"/>
            </a:pPr>
            <a:r>
              <a:rPr lang="en-US"/>
              <a:t>Quickly converges to reference 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250" y="2929451"/>
            <a:ext cx="4195100" cy="28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