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172200" cx="82296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" lvl="1" marL="4114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" lvl="2" marL="8229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39" lvl="3" marL="12344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" lvl="4" marL="164592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5740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79" lvl="6" marL="24688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" lvl="7" marL="28803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" lvl="8" marL="32918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" lvl="1" marL="4114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" lvl="2" marL="8229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39" lvl="3" marL="12344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" lvl="4" marL="164592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5740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79" lvl="6" marL="24688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" lvl="7" marL="28803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" lvl="8" marL="32918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" lvl="1" marL="4114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" lvl="2" marL="8229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39" lvl="3" marL="12344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" lvl="4" marL="164592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05740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079" lvl="6" marL="246888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" lvl="7" marL="288036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" lvl="8" marL="3291840" marR="0" rtl="0" algn="l">
              <a:spcBef>
                <a:spcPts val="0"/>
              </a:spcBef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One way to think of this motion noise is that if the robot is command to move 1 meter:</a:t>
            </a:r>
          </a:p>
          <a:p>
            <a:pPr indent="-228600" lvl="1" marL="914400" marR="0" rtl="0" algn="l">
              <a:spcBef>
                <a:spcPts val="0"/>
              </a:spcBef>
              <a:buChar char="○"/>
            </a:pPr>
            <a:r>
              <a:rPr lang="en-US"/>
              <a:t>Most of the time it may move 1 meter</a:t>
            </a:r>
          </a:p>
          <a:p>
            <a:pPr indent="-228600" lvl="1" marL="914400" marR="0" rtl="0" algn="l">
              <a:spcBef>
                <a:spcPts val="0"/>
              </a:spcBef>
              <a:buChar char="○"/>
            </a:pPr>
            <a:r>
              <a:rPr lang="en-US"/>
              <a:t>Sometimes it may move .95 or 1.05 meters</a:t>
            </a:r>
          </a:p>
          <a:p>
            <a:pPr indent="-228600" lvl="1" marL="914400" marR="0" rtl="0" algn="l">
              <a:spcBef>
                <a:spcPts val="0"/>
              </a:spcBef>
              <a:buChar char="○"/>
            </a:pPr>
            <a:r>
              <a:rPr lang="en-US"/>
              <a:t>Less likely it may move .90 or 1.1 meters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This distribution of motion variation is the motion noise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It is because of this noise that we can only estimate the position of the robot in the first place</a:t>
            </a: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During the sensor update step of the algorithm, there is also a component of sensor noise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Even when a ranging sensor is stationary and pointed at a wall, that sensor will give a range of reading that will be distributed according to some distribution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Sensors can be characterized by measuring this distribution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We will say that p(z|x) is the probability of getting a reading z from the sensor given that the robot is in a location x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If p(z|x) is high, then that says that the likelihood of getting a reading z from the sensor is good given that the robot is in that position</a:t>
            </a:r>
          </a:p>
          <a:p>
            <a:pPr indent="-228600" lvl="1" marL="914400" marR="0" rtl="0" algn="l">
              <a:spcBef>
                <a:spcPts val="0"/>
              </a:spcBef>
              <a:buChar char="○"/>
            </a:pPr>
            <a:r>
              <a:rPr lang="en-US"/>
              <a:t>This will give that particle a high weight</a:t>
            </a:r>
          </a:p>
          <a:p>
            <a:pPr indent="-228600" lvl="1" marL="914400" marR="0" rtl="0" algn="l">
              <a:spcBef>
                <a:spcPts val="0"/>
              </a:spcBef>
              <a:buChar char="○"/>
            </a:pPr>
            <a:r>
              <a:rPr lang="en-US"/>
              <a:t>You can think of it as the sensor reading reinforces or confirms that particle estimate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If p(z|x) is low, then the sensor reading does not highly confirm that particle estimate</a:t>
            </a: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In order to model noise, we can often use a Gaussian distribution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Gaussian distributions are parameterized by the mean and variance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To sample from a Gaussian distribution, one of the techniques is to the Box-Muller Transform</a:t>
            </a:r>
          </a:p>
          <a:p>
            <a:pPr indent="-228600" lvl="1" marL="914400" marR="0" rtl="0" algn="l">
              <a:spcBef>
                <a:spcPts val="0"/>
              </a:spcBef>
              <a:buChar char="○"/>
            </a:pPr>
            <a:r>
              <a:rPr lang="en-US"/>
              <a:t>for this technique, first generate two random values (these should be sample from a uniform distribution)</a:t>
            </a:r>
          </a:p>
          <a:p>
            <a:pPr indent="-228600" lvl="1" marL="914400" marR="0" rtl="0" algn="l">
              <a:spcBef>
                <a:spcPts val="0"/>
              </a:spcBef>
              <a:buChar char="○"/>
            </a:pPr>
            <a:r>
              <a:rPr lang="en-US"/>
              <a:t>apply the following equation to the two random values and you will get a value z which will be normally distributed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z will be normally distributed with a mean of 0 and a standard deviation of 1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If you want to change the standard deviation of z, then multiply z with the scaling constant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As seen from the resampling figures, once the weight of the particle becomes low, then the chance of that particle being re-selected for the next iteration becomes small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Over time, these particles will not be re-sampled and this will leave regions of the state space that are not covered by any particles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This can be a problem if the robot has incorrectly localized to particular location and the lack of particles prevents recovery from the localization error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This is the called particle deprivation problem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One way to prevent this problem is to introduce new random particles throughout the state space during each iteration of the algorithm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The new particles will not increase the total number of particles in the state space, but there will be a few particles that cover less likely locations</a:t>
            </a: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Once the weights are computed, the re-sampling step is used to select a new set of particles for the next iteration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Particles with higher weights should have a higher probability of being selected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Particles can be selected multiple times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-US"/>
              <a:t>We list here 2 techniques for re-sampling particles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US"/>
              <a:t>Multinomial Resampling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-US"/>
              <a:t>In this technique, a cumulative distribution function is generated using the particle weights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-US"/>
              <a:t>This CDF should total 1 and for each particle, generate a random number between 0 and 1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-US"/>
              <a:t>This random number will land on the CDF corresponding to a particle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-US"/>
              <a:t>Select that particle and add it the new particle set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-US"/>
              <a:t>Using this technique, particles that have a higher weight will have a higher probability of being selected</a:t>
            </a:r>
          </a:p>
          <a:p>
            <a:pPr indent="-228600" lvl="1" marL="914400" rtl="0">
              <a:spcBef>
                <a:spcPts val="0"/>
              </a:spcBef>
              <a:buChar char="○"/>
            </a:pPr>
            <a:r>
              <a:rPr lang="en-US"/>
              <a:t>Systematic Resampling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-US"/>
              <a:t>In this technique, generate a CDF as previously described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-US"/>
              <a:t>generate N equally spaced numbers between 0 and 1 (start the first sample at a random number</a:t>
            </a:r>
          </a:p>
          <a:p>
            <a:pPr indent="-228600" lvl="2" marL="1371600" rtl="0">
              <a:spcBef>
                <a:spcPts val="0"/>
              </a:spcBef>
              <a:buChar char="■"/>
            </a:pPr>
            <a:r>
              <a:rPr lang="en-US"/>
              <a:t>apply these equally spaced numbers in the same way as multinomial resampling to generate the new sample set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After a few iterations of Monte Carlo localization, the particles will begin to converge on the likely position of the robot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In order to obtain an actual estimate of the position, given the current set of particles, you can use one of the following:</a:t>
            </a:r>
          </a:p>
          <a:p>
            <a:pPr indent="-228600" lvl="1" marL="914400" marR="0" rtl="0" algn="l">
              <a:spcBef>
                <a:spcPts val="0"/>
              </a:spcBef>
              <a:buChar char="○"/>
            </a:pPr>
            <a:r>
              <a:rPr lang="en-US"/>
              <a:t>the estimate is the position of the highest weight particle</a:t>
            </a:r>
          </a:p>
          <a:p>
            <a:pPr indent="-228600" lvl="1" marL="914400" marR="0" rtl="0" algn="l">
              <a:spcBef>
                <a:spcPts val="0"/>
              </a:spcBef>
              <a:buChar char="○"/>
            </a:pPr>
            <a:r>
              <a:rPr lang="en-US"/>
              <a:t>the estimate is the mean of the position of all the particles</a:t>
            </a:r>
          </a:p>
          <a:p>
            <a:pPr indent="-228600" lvl="1" marL="914400" marR="0" rtl="0" algn="l">
              <a:spcBef>
                <a:spcPts val="0"/>
              </a:spcBef>
              <a:buChar char="○"/>
            </a:pPr>
            <a:r>
              <a:rPr lang="en-US"/>
              <a:t>the estimate is the mean of a small number of particles around the highest weight particle</a:t>
            </a:r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Monte Carlo localization is a technique proposed by Fox et al. as a way to localize the position of a robot in the presence of motion and sensor noise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The belief of the robot position is modeled by using a set of particles over the possible state space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In areas of the state space where there is a higher density of particles, then the possibility of the robot being in that location is higher</a:t>
            </a:r>
          </a:p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The algorithm can be divided into 2 general steps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The first step is the prediction step which is where the positions of each of the particles is updated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Particle position are updated using estimates of the robot motion </a:t>
            </a:r>
          </a:p>
          <a:p>
            <a:pPr indent="-228600" lvl="1" marL="914400" marR="0" rtl="0" algn="l">
              <a:spcBef>
                <a:spcPts val="0"/>
              </a:spcBef>
              <a:buChar char="○"/>
            </a:pPr>
            <a:r>
              <a:rPr lang="en-US"/>
              <a:t>These motion updates can be obtained from the commands sent to the motors by the robot or can be measured using wheel encoders</a:t>
            </a:r>
          </a:p>
          <a:p>
            <a:pPr indent="-228600" lvl="1" marL="914400" marR="0" rtl="0" algn="l">
              <a:spcBef>
                <a:spcPts val="0"/>
              </a:spcBef>
              <a:buChar char="○"/>
            </a:pPr>
            <a:r>
              <a:rPr lang="en-US"/>
              <a:t>In updating the motion of the robot there will be some noise added to the particle positions</a:t>
            </a:r>
          </a:p>
          <a:p>
            <a:pPr indent="-228600" lvl="1" marL="914400" marR="0" rtl="0" algn="l">
              <a:spcBef>
                <a:spcPts val="0"/>
              </a:spcBef>
              <a:buChar char="○"/>
            </a:pPr>
            <a:r>
              <a:rPr lang="en-US"/>
              <a:t>That means that particles that are in the same position will end up in slightly different positions after the prediction step because of this motion noise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The Update step occurs when a new sensor reading has arrived</a:t>
            </a:r>
          </a:p>
          <a:p>
            <a:pPr indent="-228600" lvl="1" marL="914400" marR="0" rtl="0" algn="l">
              <a:spcBef>
                <a:spcPts val="0"/>
              </a:spcBef>
              <a:buChar char="○"/>
            </a:pPr>
            <a:r>
              <a:rPr lang="en-US"/>
              <a:t>Once this new sensor reading arrives, it is used to update the particle weights</a:t>
            </a:r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In this figure, the robot shown in blue is trying to determine its position in a hallway with 3 doors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The 3 doors look similar, so the robot is not able to localize itself based on a reading that says it is in front of a door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In the initial state, all particles are initialized to random locations in the state space since all locations are equally probable and the robot has yet to receive a sensor reading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The particle positions are shown with the gray vertical lines</a:t>
            </a:r>
          </a:p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Suppose the robot has now received a sensor reading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Suppose the sensor reading indicates that the robot is in front of a door </a:t>
            </a:r>
          </a:p>
          <a:p>
            <a:pPr indent="-228600" lvl="1" marL="914400" marR="0" rtl="0" algn="l">
              <a:spcBef>
                <a:spcPts val="0"/>
              </a:spcBef>
              <a:buChar char="○"/>
            </a:pPr>
            <a:r>
              <a:rPr lang="en-US"/>
              <a:t>Perhaps it could be a color sensor indicating a brown wall is in front of the robot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At this time, a weight is assigned to each particle</a:t>
            </a:r>
          </a:p>
          <a:p>
            <a:pPr indent="-228600" lvl="1" marL="914400" marR="0" rtl="0" algn="l">
              <a:spcBef>
                <a:spcPts val="0"/>
              </a:spcBef>
              <a:buChar char="○"/>
            </a:pPr>
            <a:r>
              <a:rPr lang="en-US"/>
              <a:t>The weight represents the likelihood of receiving the sensor reading given the robot is in the particle position</a:t>
            </a:r>
          </a:p>
          <a:p>
            <a:pPr indent="-228600" lvl="1" marL="914400" marR="0" rtl="0" algn="l">
              <a:spcBef>
                <a:spcPts val="0"/>
              </a:spcBef>
              <a:buChar char="○"/>
            </a:pPr>
            <a:r>
              <a:rPr lang="en-US"/>
              <a:t>For example, the likelihood of receiving a ‘brown wall’ sensor reading when the robot is at the end of the hall is low</a:t>
            </a:r>
          </a:p>
          <a:p>
            <a:pPr indent="-228600" lvl="1" marL="914400" marR="0" rtl="0" algn="l">
              <a:spcBef>
                <a:spcPts val="0"/>
              </a:spcBef>
              <a:buChar char="○"/>
            </a:pPr>
            <a:r>
              <a:rPr lang="en-US"/>
              <a:t>The likelihood of receive a ‘brown wall’ sensor reading when the robot is in front of a door is high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The weights of the particles are shown as the red vertical lines</a:t>
            </a: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The next step is to resample which generates a new set of samples for the next iteration of the algorithm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The particles are sampled according to the red weights that were previously generated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Particles with higher weight are selected more often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Particles with lower weight are less likely to be selected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The newly resampled set of particles will tend to cluster around the more likely locations</a:t>
            </a:r>
          </a:p>
          <a:p>
            <a:pPr indent="-228600" lvl="1" marL="914400" marR="0" rtl="0" algn="l">
              <a:spcBef>
                <a:spcPts val="0"/>
              </a:spcBef>
              <a:buChar char="○"/>
            </a:pPr>
            <a:r>
              <a:rPr lang="en-US"/>
              <a:t>As seen in the figure, the particles will tend to cluster around 1 of the 3 doors</a:t>
            </a:r>
          </a:p>
          <a:p>
            <a:pPr indent="-228600" lvl="1" marL="914400" marR="0" rtl="0" algn="l">
              <a:spcBef>
                <a:spcPts val="0"/>
              </a:spcBef>
              <a:buChar char="○"/>
            </a:pPr>
            <a:r>
              <a:rPr lang="en-US"/>
              <a:t>The robot cannot tell which door it is in front of from the 1 sensor reading, but as the algorithm iterates, the robot will be able to localize its position </a:t>
            </a:r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In this step, the robot moves a small amount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The robot applies this movement to all of the particles since all of the particles should move the same amount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During this motion, motion noise is applied to model the uncertainty in the robot motion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At this point, step #2 is repeated to update the particle weights</a:t>
            </a:r>
          </a:p>
          <a:p>
            <a:pPr indent="-228600" lvl="1" marL="914400" marR="0" rtl="0" algn="l">
              <a:spcBef>
                <a:spcPts val="0"/>
              </a:spcBef>
              <a:buChar char="○"/>
            </a:pPr>
            <a:r>
              <a:rPr lang="en-US"/>
              <a:t>This involves getting a new sensor reading and updating the likelihoods of each of the particles</a:t>
            </a:r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This pseudo-code algorithm show what happens during each iteration of the Monte Carlo algorithm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X at time t-1 represent the set of particles from the previous iteration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u at time t is the motion that is applied to the robot at time t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z at time t is the most recent sensor reading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The algorithm outlines the steps as described in the previous 4 slides</a:t>
            </a:r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The motion model is used to update the particle position when the robot moves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Updating the position of each of the particles can be done in 2 ways</a:t>
            </a:r>
          </a:p>
          <a:p>
            <a:pPr indent="-228600" lvl="1" marL="914400" marR="0" rtl="0" algn="l">
              <a:spcBef>
                <a:spcPts val="0"/>
              </a:spcBef>
              <a:buChar char="○"/>
            </a:pPr>
            <a:r>
              <a:rPr lang="en-US"/>
              <a:t>The positions can be updated by knowing what commands were sent to the robot.  It is then computed as to when motion the robot should take give those commands</a:t>
            </a:r>
          </a:p>
          <a:p>
            <a:pPr indent="-228600" lvl="1" marL="914400" marR="0" rtl="0" algn="l">
              <a:spcBef>
                <a:spcPts val="0"/>
              </a:spcBef>
              <a:buChar char="○"/>
            </a:pPr>
            <a:r>
              <a:rPr lang="en-US"/>
              <a:t>An alternative is if the robot has wheel encoders is to use those wheel encoder to update the particle positions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One problem with both of these techniques is that as the robot moves, there is inaccuracies in modelling its position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Wheels may slip on the floor, there may be geartrain losses that cannot be accounted for, or the floor may be uneven</a:t>
            </a:r>
          </a:p>
          <a:p>
            <a:pPr indent="-228600" lvl="0" marL="457200" marR="0" rtl="0" algn="l">
              <a:spcBef>
                <a:spcPts val="0"/>
              </a:spcBef>
              <a:buChar char="●"/>
            </a:pPr>
            <a:r>
              <a:rPr lang="en-US"/>
              <a:t>Because of this, it is necessary to model motion noise</a:t>
            </a:r>
          </a:p>
          <a:p>
            <a:pPr indent="-228600" lvl="1" marL="914400" marR="0" rtl="0" algn="l">
              <a:spcBef>
                <a:spcPts val="0"/>
              </a:spcBef>
              <a:buChar char="○"/>
            </a:pPr>
            <a:r>
              <a:rPr lang="en-US"/>
              <a:t>This noise can be modeled as Gaussian noise that is added to the motion of each of the particles</a:t>
            </a:r>
          </a:p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jpg"/><Relationship Id="rId3" Type="http://schemas.openxmlformats.org/officeDocument/2006/relationships/image" Target="../media/image04.png"/><Relationship Id="rId4" Type="http://schemas.openxmlformats.org/officeDocument/2006/relationships/image" Target="../media/image05.png"/><Relationship Id="rId5" Type="http://schemas.openxmlformats.org/officeDocument/2006/relationships/image" Target="../media/image06.png"/><Relationship Id="rId6" Type="http://schemas.openxmlformats.org/officeDocument/2006/relationships/image" Target="../media/image0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9.jpg"/><Relationship Id="rId3" Type="http://schemas.openxmlformats.org/officeDocument/2006/relationships/image" Target="../media/image04.png"/><Relationship Id="rId4" Type="http://schemas.openxmlformats.org/officeDocument/2006/relationships/image" Target="../media/image05.png"/><Relationship Id="rId5" Type="http://schemas.openxmlformats.org/officeDocument/2006/relationships/image" Target="../media/image06.png"/><Relationship Id="rId6" Type="http://schemas.openxmlformats.org/officeDocument/2006/relationships/image" Target="../media/image07.png"/><Relationship Id="rId7" Type="http://schemas.openxmlformats.org/officeDocument/2006/relationships/hyperlink" Target="http://creativecommons.org/licenses/by-nc/4.0/legalcode" TargetMode="External"/><Relationship Id="rId8" Type="http://schemas.openxmlformats.org/officeDocument/2006/relationships/image" Target="../media/image0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- Images">
    <p:bg>
      <p:bgPr>
        <a:solidFill>
          <a:schemeClr val="dk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hape 21"/>
          <p:cNvGrpSpPr/>
          <p:nvPr/>
        </p:nvGrpSpPr>
        <p:grpSpPr>
          <a:xfrm>
            <a:off x="0" y="0"/>
            <a:ext cx="8229599" cy="6172199"/>
            <a:chOff x="0" y="0"/>
            <a:chExt cx="10972799" cy="6172199"/>
          </a:xfrm>
        </p:grpSpPr>
        <p:pic>
          <p:nvPicPr>
            <p:cNvPr id="22" name="Shape 22"/>
            <p:cNvPicPr preferRelativeResize="0"/>
            <p:nvPr/>
          </p:nvPicPr>
          <p:blipFill rotWithShape="1">
            <a:blip r:embed="rId2">
              <a:alphaModFix/>
            </a:blip>
            <a:srcRect b="9529" l="0" r="0" t="9528"/>
            <a:stretch/>
          </p:blipFill>
          <p:spPr>
            <a:xfrm>
              <a:off x="0" y="0"/>
              <a:ext cx="10972799" cy="6172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Shape 23"/>
            <p:cNvSpPr/>
            <p:nvPr/>
          </p:nvSpPr>
          <p:spPr>
            <a:xfrm>
              <a:off x="0" y="0"/>
              <a:ext cx="10972799" cy="6172199"/>
            </a:xfrm>
            <a:prstGeom prst="rect">
              <a:avLst/>
            </a:prstGeom>
            <a:solidFill>
              <a:srgbClr val="191919">
                <a:alpha val="8000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4" name="Shape 24"/>
          <p:cNvSpPr/>
          <p:nvPr/>
        </p:nvSpPr>
        <p:spPr>
          <a:xfrm flipH="1" rot="10800000">
            <a:off x="0" y="0"/>
            <a:ext cx="8229600" cy="617219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7000">
                <a:srgbClr val="FFFFFF">
                  <a:alpha val="0"/>
                </a:srgbClr>
              </a:gs>
              <a:gs pos="55000">
                <a:srgbClr val="FFFFFF">
                  <a:alpha val="27843"/>
                </a:srgbClr>
              </a:gs>
              <a:gs pos="7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" name="Shape 25"/>
          <p:cNvSpPr txBox="1"/>
          <p:nvPr>
            <p:ph idx="1" type="subTitle"/>
          </p:nvPr>
        </p:nvSpPr>
        <p:spPr>
          <a:xfrm>
            <a:off x="2046025" y="4798350"/>
            <a:ext cx="5836104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6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2027735" y="4290519"/>
            <a:ext cx="5845247" cy="5078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7" name="Shape 27"/>
          <p:cNvPicPr preferRelativeResize="0"/>
          <p:nvPr/>
        </p:nvPicPr>
        <p:blipFill rotWithShape="1">
          <a:blip r:embed="rId3">
            <a:alphaModFix/>
          </a:blip>
          <a:srcRect b="0" l="12327" r="0" t="0"/>
          <a:stretch/>
        </p:blipFill>
        <p:spPr>
          <a:xfrm>
            <a:off x="0" y="748845"/>
            <a:ext cx="4020260" cy="984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Shape 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037" y="993505"/>
            <a:ext cx="2684930" cy="49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Shape 29"/>
          <p:cNvPicPr preferRelativeResize="0"/>
          <p:nvPr/>
        </p:nvPicPr>
        <p:blipFill rotWithShape="1">
          <a:blip r:embed="rId5">
            <a:alphaModFix/>
          </a:blip>
          <a:srcRect b="0" l="0" r="3943" t="0"/>
          <a:stretch/>
        </p:blipFill>
        <p:spPr>
          <a:xfrm>
            <a:off x="1342838" y="1801400"/>
            <a:ext cx="6886761" cy="73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hape 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39844" y="1909793"/>
            <a:ext cx="1660278" cy="5015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/>
          <p:nvPr/>
        </p:nvSpPr>
        <p:spPr>
          <a:xfrm>
            <a:off x="4253344" y="487347"/>
            <a:ext cx="3976256" cy="5078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Robotics Teaching Kit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4308764" y="927174"/>
            <a:ext cx="3866516" cy="278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With ‘Jet’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Subtitle,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83854" y="1948656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9863" lvl="0" marL="2841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6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373761" y="1229600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07" lvl="1" marL="428608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936" lvl="2" marL="816737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922" lvl="3" marL="1159622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7086" lvl="4" marL="1416787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o branding graphic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83854" y="1948657"/>
            <a:ext cx="7461504" cy="38515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9863" lvl="0" marL="2841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49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373761" y="1225566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07" lvl="1" marL="428608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936" lvl="2" marL="816737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922" lvl="3" marL="1159622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7086" lvl="4" marL="1416787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1" name="Shape 41"/>
          <p:cNvSpPr/>
          <p:nvPr/>
        </p:nvSpPr>
        <p:spPr>
          <a:xfrm>
            <a:off x="0" y="5917405"/>
            <a:ext cx="8229600" cy="2585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" name="Shape 42"/>
          <p:cNvSpPr txBox="1"/>
          <p:nvPr/>
        </p:nvSpPr>
        <p:spPr>
          <a:xfrm>
            <a:off x="479339" y="6051571"/>
            <a:ext cx="240770" cy="76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500" cap="non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en-US" sz="500" cap="non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83854" y="1335024"/>
            <a:ext cx="7461504" cy="44295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9863" lvl="0" marL="2841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6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Centered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Centered and sub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73761" y="347471"/>
            <a:ext cx="7482077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73761" y="1261662"/>
            <a:ext cx="7482077" cy="525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07" lvl="1" marL="428608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936" lvl="2" marL="816737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922" lvl="3" marL="1159622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7086" lvl="4" marL="1416787" marR="0" rtl="0" algn="ctr">
              <a:spcBef>
                <a:spcPts val="420"/>
              </a:spcBef>
              <a:spcAft>
                <a:spcPts val="0"/>
              </a:spcAft>
              <a:buClr>
                <a:schemeClr val="lt2"/>
              </a:buClr>
              <a:buFont typeface="Trebuchet MS"/>
              <a:buNone/>
              <a:defRPr b="0" i="0" sz="2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1_Title Slide - Images">
    <p:bg>
      <p:bgPr>
        <a:solidFill>
          <a:schemeClr val="dk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hape 52"/>
          <p:cNvGrpSpPr/>
          <p:nvPr/>
        </p:nvGrpSpPr>
        <p:grpSpPr>
          <a:xfrm>
            <a:off x="0" y="0"/>
            <a:ext cx="8229599" cy="6172199"/>
            <a:chOff x="0" y="0"/>
            <a:chExt cx="10972799" cy="6172199"/>
          </a:xfrm>
        </p:grpSpPr>
        <p:pic>
          <p:nvPicPr>
            <p:cNvPr id="53" name="Shape 53"/>
            <p:cNvPicPr preferRelativeResize="0"/>
            <p:nvPr/>
          </p:nvPicPr>
          <p:blipFill rotWithShape="1">
            <a:blip r:embed="rId2">
              <a:alphaModFix/>
            </a:blip>
            <a:srcRect b="9529" l="0" r="0" t="9528"/>
            <a:stretch/>
          </p:blipFill>
          <p:spPr>
            <a:xfrm>
              <a:off x="0" y="0"/>
              <a:ext cx="10972799" cy="6172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Shape 54"/>
            <p:cNvSpPr/>
            <p:nvPr/>
          </p:nvSpPr>
          <p:spPr>
            <a:xfrm>
              <a:off x="0" y="0"/>
              <a:ext cx="10972799" cy="6172199"/>
            </a:xfrm>
            <a:prstGeom prst="rect">
              <a:avLst/>
            </a:prstGeom>
            <a:solidFill>
              <a:srgbClr val="191919">
                <a:alpha val="80000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55" name="Shape 55"/>
          <p:cNvSpPr/>
          <p:nvPr/>
        </p:nvSpPr>
        <p:spPr>
          <a:xfrm flipH="1" rot="10800000">
            <a:off x="0" y="0"/>
            <a:ext cx="8229600" cy="617219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7000">
                <a:srgbClr val="FFFFFF">
                  <a:alpha val="0"/>
                </a:srgbClr>
              </a:gs>
              <a:gs pos="55000">
                <a:srgbClr val="FFFFFF">
                  <a:alpha val="27843"/>
                </a:srgbClr>
              </a:gs>
              <a:gs pos="7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62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0" l="12327" r="0" t="0"/>
          <a:stretch/>
        </p:blipFill>
        <p:spPr>
          <a:xfrm>
            <a:off x="0" y="748845"/>
            <a:ext cx="4020260" cy="984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037" y="993505"/>
            <a:ext cx="2684930" cy="49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5">
            <a:alphaModFix/>
          </a:blip>
          <a:srcRect b="0" l="0" r="3943" t="0"/>
          <a:stretch/>
        </p:blipFill>
        <p:spPr>
          <a:xfrm>
            <a:off x="1342838" y="1801400"/>
            <a:ext cx="6886761" cy="73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39844" y="1909793"/>
            <a:ext cx="1660278" cy="50154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4599162" y="487347"/>
            <a:ext cx="3630439" cy="5078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lang="en-US" sz="30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JetBot Teaching Kit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4653482" y="927174"/>
            <a:ext cx="3521798" cy="31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b="0" lang="en-US" sz="1800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rPr>
              <a:t>Robotics with Jetson</a:t>
            </a:r>
          </a:p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63375" y="4347096"/>
            <a:ext cx="8111906" cy="7862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6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descr="Creative Commons License" id="63" name="Shape 63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95698" y="3978051"/>
            <a:ext cx="838199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image" Target="../media/image03.png"/><Relationship Id="rId3" Type="http://schemas.openxmlformats.org/officeDocument/2006/relationships/image" Target="../media/image01.png"/><Relationship Id="rId4" Type="http://schemas.openxmlformats.org/officeDocument/2006/relationships/image" Target="../media/image02.png"/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5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47100" y="349950"/>
            <a:ext cx="7422103" cy="5161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i="0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686" lvl="5" marL="342887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673" lvl="6" marL="685773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659" lvl="7" marL="1028659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644" lvl="8" marL="1371545" marR="0" rtl="0" algn="l">
              <a:spcBef>
                <a:spcPts val="0"/>
              </a:spcBef>
              <a:spcAft>
                <a:spcPts val="0"/>
              </a:spcAft>
              <a:buNone/>
              <a:defRPr b="1" i="0" sz="24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74808" y="1332412"/>
            <a:ext cx="7403956" cy="43503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9863" lvl="0" marL="2841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rgbClr val="6F6F6F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6F6F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7637" lvl="1" marL="630238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9062" lvl="2" marL="804863" marR="0" rtl="0" algn="l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0116" lvl="3" marL="1331066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–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83279" lvl="4" marL="158823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83267" lvl="5" marL="1931117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83253" lvl="6" marL="2274003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83240" lvl="7" marL="2616890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83224" lvl="8" marL="2959775" marR="0" rtl="0" algn="l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Char char="»"/>
              <a:defRPr b="0" i="0" sz="15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" name="Shape 12"/>
          <p:cNvSpPr/>
          <p:nvPr/>
        </p:nvSpPr>
        <p:spPr>
          <a:xfrm>
            <a:off x="7178478" y="6000375"/>
            <a:ext cx="819900" cy="171825"/>
          </a:xfrm>
          <a:prstGeom prst="parallelogram">
            <a:avLst>
              <a:gd fmla="val 36300" name="adj"/>
            </a:avLst>
          </a:prstGeom>
          <a:solidFill>
            <a:srgbClr val="08552B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" name="Shape 13"/>
          <p:cNvSpPr/>
          <p:nvPr/>
        </p:nvSpPr>
        <p:spPr>
          <a:xfrm>
            <a:off x="6394205" y="6000375"/>
            <a:ext cx="819900" cy="171825"/>
          </a:xfrm>
          <a:prstGeom prst="parallelogram">
            <a:avLst>
              <a:gd fmla="val 36300" name="adj"/>
            </a:avLst>
          </a:prstGeom>
          <a:solidFill>
            <a:srgbClr val="76B9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" name="Shape 14"/>
          <p:cNvPicPr preferRelativeResize="0"/>
          <p:nvPr/>
        </p:nvPicPr>
        <p:blipFill rotWithShape="1">
          <a:blip r:embed="rId1">
            <a:alphaModFix/>
          </a:blip>
          <a:srcRect b="17098" l="0" r="97921" t="-6317"/>
          <a:stretch/>
        </p:blipFill>
        <p:spPr>
          <a:xfrm>
            <a:off x="7947899" y="5987803"/>
            <a:ext cx="284058" cy="190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5"/>
          <p:cNvPicPr preferRelativeResize="0"/>
          <p:nvPr/>
        </p:nvPicPr>
        <p:blipFill rotWithShape="1">
          <a:blip r:embed="rId2">
            <a:alphaModFix/>
          </a:blip>
          <a:srcRect b="17094" l="52877" r="0" t="1978"/>
          <a:stretch/>
        </p:blipFill>
        <p:spPr>
          <a:xfrm>
            <a:off x="0" y="6002008"/>
            <a:ext cx="6433058" cy="17267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/>
        </p:nvSpPr>
        <p:spPr>
          <a:xfrm>
            <a:off x="478720" y="6040910"/>
            <a:ext cx="240770" cy="9233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17" name="Shape 17"/>
          <p:cNvCxnSpPr/>
          <p:nvPr/>
        </p:nvCxnSpPr>
        <p:spPr>
          <a:xfrm>
            <a:off x="-8055" y="5991792"/>
            <a:ext cx="8247887" cy="0"/>
          </a:xfrm>
          <a:prstGeom prst="straightConnector1">
            <a:avLst/>
          </a:prstGeom>
          <a:noFill/>
          <a:ln cap="flat" cmpd="sng" w="158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" name="Shape 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3071" y="6039150"/>
            <a:ext cx="495117" cy="91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19"/>
          <p:cNvPicPr preferRelativeResize="0"/>
          <p:nvPr/>
        </p:nvPicPr>
        <p:blipFill rotWithShape="1">
          <a:blip r:embed="rId4">
            <a:alphaModFix/>
          </a:blip>
          <a:srcRect b="41395" l="0" r="0" t="0"/>
          <a:stretch/>
        </p:blipFill>
        <p:spPr>
          <a:xfrm>
            <a:off x="7348157" y="6041971"/>
            <a:ext cx="480543" cy="8507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creativecommons.org/licenses/by-nc/4.0/legalcode" TargetMode="External"/><Relationship Id="rId4" Type="http://schemas.openxmlformats.org/officeDocument/2006/relationships/hyperlink" Target="http://creativecommons.org/licenses/by-nc/4.0/legalcode" TargetMode="External"/><Relationship Id="rId5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subTitle"/>
          </p:nvPr>
        </p:nvSpPr>
        <p:spPr>
          <a:xfrm>
            <a:off x="2046025" y="4798350"/>
            <a:ext cx="5836104" cy="31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lang="en-US"/>
              <a:t>Monte Carlo Localization</a:t>
            </a:r>
          </a:p>
        </p:txBody>
      </p:sp>
      <p:sp>
        <p:nvSpPr>
          <p:cNvPr id="69" name="Shape 69"/>
          <p:cNvSpPr txBox="1"/>
          <p:nvPr>
            <p:ph type="title"/>
          </p:nvPr>
        </p:nvSpPr>
        <p:spPr>
          <a:xfrm>
            <a:off x="2027735" y="4290519"/>
            <a:ext cx="5845247" cy="5078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 </a:t>
            </a:r>
            <a:r>
              <a:rPr lang="en-US"/>
              <a:t>8</a:t>
            </a: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/>
              <a:t>2</a:t>
            </a: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Robot Localization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Motion Update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</a:pPr>
            <a:r>
              <a:rPr lang="en-US"/>
              <a:t>The motion update step moves the position of all the particles according to the applied motion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The applied motion is the commands sent to the robot motors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</a:pPr>
            <a:r>
              <a:rPr lang="en-US"/>
              <a:t>As the robot moves, there is noise in its position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28571"/>
              <a:buFont typeface="Arial"/>
            </a:pPr>
            <a:r>
              <a:rPr lang="en-US"/>
              <a:t>wheel slippage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28571"/>
              <a:buFont typeface="Arial"/>
            </a:pPr>
            <a:r>
              <a:rPr lang="en-US"/>
              <a:t>uneven flooring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</a:pPr>
            <a:r>
              <a:rPr lang="en-US"/>
              <a:t>It is because of this noise that we can only estimate the position of the robot in the first place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</a:pPr>
            <a:r>
              <a:rPr lang="en-US"/>
              <a:t>It is common to model the motion noise as Gaussian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The robot may command the motors to move 1m, but the robot may move .9m or 1.1m</a:t>
            </a:r>
          </a:p>
        </p:txBody>
      </p:sp>
      <p:sp>
        <p:nvSpPr>
          <p:cNvPr id="145" name="Shape 145"/>
          <p:cNvSpPr txBox="1"/>
          <p:nvPr>
            <p:ph idx="2" type="body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Sensor </a:t>
            </a:r>
            <a:r>
              <a:rPr lang="en-US"/>
              <a:t>Update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</a:pPr>
            <a:r>
              <a:rPr lang="en-US"/>
              <a:t>The sensor model gives the likelihood that the sensor will give a particular reading given the robot is in a particular location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28571"/>
              <a:buFont typeface="Arial"/>
            </a:pPr>
            <a:r>
              <a:rPr lang="en-US"/>
              <a:t>p (z | x ) = probability of getting a reading z given the robot is a location x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</a:pPr>
            <a:r>
              <a:rPr lang="en-US"/>
              <a:t>For example, if the particle position is facing a wall, then the likelihood of getting a reading “free space in front of robot” is very small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the likelihood is still non-zero because the model incorporates the fact the sensor is noisy</a:t>
            </a: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</a:pPr>
            <a:r>
              <a:rPr lang="en-US"/>
              <a:t>This model is built by characterizing the sensor in actual measurement scenarios</a:t>
            </a:r>
          </a:p>
        </p:txBody>
      </p:sp>
      <p:sp>
        <p:nvSpPr>
          <p:cNvPr id="153" name="Shape 153"/>
          <p:cNvSpPr txBox="1"/>
          <p:nvPr>
            <p:ph idx="2" type="body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Sampli</a:t>
            </a:r>
            <a:r>
              <a:rPr lang="en-US"/>
              <a:t>ng from a Gaussian Distribution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</a:pPr>
            <a:r>
              <a:rPr lang="en-US"/>
              <a:t>In order to generate numbers that are sampled from a Gaussian distribution, one technique is the Box-Muller Transform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</a:pPr>
            <a:r>
              <a:rPr lang="en-US"/>
              <a:t>Box-Muller Transform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Generate two random values U</a:t>
            </a:r>
            <a:r>
              <a:rPr baseline="-25000" lang="en-US"/>
              <a:t>1</a:t>
            </a:r>
            <a:r>
              <a:rPr lang="en-US"/>
              <a:t> and U</a:t>
            </a:r>
            <a:r>
              <a:rPr baseline="-25000" lang="en-US"/>
              <a:t>2 </a:t>
            </a:r>
            <a:r>
              <a:rPr lang="en-US"/>
              <a:t>(the numbers should be sampled from a uniform distribution)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Use the values in the equation</a:t>
            </a:r>
          </a:p>
          <a:p>
            <a: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z = sqrt (-2 * ln(U</a:t>
            </a:r>
            <a:r>
              <a:rPr baseline="-25000" lang="en-US"/>
              <a:t>1</a:t>
            </a:r>
            <a:r>
              <a:rPr lang="en-US"/>
              <a:t>)) * cos (2* pi * U</a:t>
            </a:r>
            <a:r>
              <a:rPr baseline="-25000" lang="en-US"/>
              <a:t>2</a:t>
            </a:r>
            <a:r>
              <a:rPr lang="en-US"/>
              <a:t>)</a:t>
            </a:r>
          </a:p>
          <a:p>
            <a: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z will be normally distributed with a mean of 0 and standard deviation of 1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Multiply z by a constant to adjust the standard deviation of the distribution</a:t>
            </a:r>
          </a:p>
        </p:txBody>
      </p:sp>
      <p:sp>
        <p:nvSpPr>
          <p:cNvPr id="161" name="Shape 161"/>
          <p:cNvSpPr txBox="1"/>
          <p:nvPr>
            <p:ph idx="2" type="body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Particle Deprivation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</a:pPr>
            <a:r>
              <a:rPr lang="en-US"/>
              <a:t>The particles that exist in low probability states will have weights so small that they will eventually be never selected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</a:pPr>
            <a:r>
              <a:rPr lang="en-US"/>
              <a:t>This can lead to regions of the state space that do not have any particles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This can lead to incorrect localization if the robot is moved by an externally entity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This loss of particles is the particle deprivation problem</a:t>
            </a: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</a:pPr>
            <a:r>
              <a:rPr lang="en-US"/>
              <a:t>During each iteration of the algorithm, randomly particles can be introduced throughout the state space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These randomly placed particles provide coverage should the robot localize incorrect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 txBox="1"/>
          <p:nvPr>
            <p:ph idx="2" type="body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73761" y="347471"/>
            <a:ext cx="7482000" cy="51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Resampling Techniques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Multinomial Resampling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Create a CDF using the weights of the particles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Generate a random number between 0 and 1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See which particle the random number lands 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This will select particles that have a higher weight (the random number will land more often on higher weighted particles)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Systematic Resampling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Assuming N samples, generate N equally spaced numbers between 0 and 1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-US"/>
              <a:t>starting the list at a randomly generated number</a:t>
            </a:r>
          </a:p>
          <a:p>
            <a:pPr indent="-228600" lvl="1" marL="914400">
              <a:spcBef>
                <a:spcPts val="0"/>
              </a:spcBef>
            </a:pPr>
            <a:r>
              <a:rPr lang="en-US"/>
              <a:t>Applying these random numbers to the CDF in the same way as multinomial resampling</a:t>
            </a:r>
          </a:p>
        </p:txBody>
      </p:sp>
      <p:sp>
        <p:nvSpPr>
          <p:cNvPr id="177" name="Shape 177"/>
          <p:cNvSpPr txBox="1"/>
          <p:nvPr>
            <p:ph idx="2" type="body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Determining the Position Estimate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</a:pPr>
            <a:r>
              <a:rPr lang="en-US"/>
              <a:t>After each iteration, the particles will begin to converge on the most likely position for the robot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</a:pPr>
            <a:r>
              <a:rPr lang="en-US"/>
              <a:t>The position of the robot can be estimated using: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the position of the highest weight particle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the mean of the positions of all the particles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the mean of a small number of particles around the highest weight particle (robust mean)</a:t>
            </a:r>
          </a:p>
        </p:txBody>
      </p:sp>
      <p:sp>
        <p:nvSpPr>
          <p:cNvPr id="185" name="Shape 185"/>
          <p:cNvSpPr txBox="1"/>
          <p:nvPr>
            <p:ph idx="2" type="body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/>
        </p:nvSpPr>
        <p:spPr>
          <a:xfrm>
            <a:off x="63375" y="4347096"/>
            <a:ext cx="8111906" cy="786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rPr b="0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GPU Teaching Kit is licensed by NVIDIA and California Polytechnic State University under the </a:t>
            </a:r>
            <a:r>
              <a:rPr b="0"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Creative Commons Attribution-NonCommercial 4.0 International License.</a:t>
            </a:r>
          </a:p>
        </p:txBody>
      </p:sp>
      <p:pic>
        <p:nvPicPr>
          <p:cNvPr descr="Creative Commons License" id="191" name="Shape 191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5698" y="3978051"/>
            <a:ext cx="838199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Monte Carlo Localization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</a:pPr>
            <a:r>
              <a:rPr lang="en-US"/>
              <a:t>Proposed by Fox et al. as a means to estimate the position of a robot in an environment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</a:pPr>
            <a:r>
              <a:rPr lang="en-US"/>
              <a:t>The belief of the robot position is modeled as set of particles over the possible state space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In location where there are more particles, the higher the probability that the robot is located there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Monte Carlo Localization Overview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</a:pPr>
            <a:r>
              <a:rPr lang="en-US"/>
              <a:t>The algorithm itself can be divided into 2 steps:</a:t>
            </a: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28571"/>
              <a:buFont typeface="Arial"/>
            </a:pPr>
            <a:r>
              <a:rPr lang="en-US"/>
              <a:t>Prediction</a:t>
            </a:r>
          </a:p>
          <a:p>
            <a: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The prediction steps involves updating the positions of all the particles given information about the motion of the robot (motion update)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28571"/>
              <a:buFont typeface="Arial"/>
            </a:pPr>
            <a:r>
              <a:rPr lang="en-US"/>
              <a:t>Update</a:t>
            </a:r>
          </a:p>
          <a:p>
            <a: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The update step involves computing the posterior probability of each of the particles once a new data reading has arrived (sensor update)</a:t>
            </a:r>
          </a:p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73761" y="347471"/>
            <a:ext cx="74820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Monte Carlo Localization</a:t>
            </a:r>
            <a:r>
              <a:rPr lang="en-US"/>
              <a:t> - Step #1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" y="1148432"/>
            <a:ext cx="8229600" cy="131673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/>
        </p:nvSpPr>
        <p:spPr>
          <a:xfrm>
            <a:off x="-50" y="5453200"/>
            <a:ext cx="42114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/>
              <a:t>By Daniel Lu - Own work, CC BY-SA 3.0, https://commons.wikimedia.org/w/index.php?curid=25252956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3850" y="2749824"/>
            <a:ext cx="7461600" cy="30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Robot is trying to determine its position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There are 3 similar looking doors in the space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All particles are initialized to random locations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Robot has not yet received a sensor reading so all location are equally probable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73761" y="347471"/>
            <a:ext cx="74820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Monte Carlo Localization</a:t>
            </a:r>
            <a:r>
              <a:rPr lang="en-US"/>
              <a:t> - Step #2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-50" y="5453200"/>
            <a:ext cx="42114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/>
              <a:t>By Daniel Lu - Own work, CC BY-SA 3.0, https://commons.wikimedia.org/w/index.php?curid=25252956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3850" y="2749824"/>
            <a:ext cx="7461600" cy="30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Robot has received a sensor reading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 red bars indicate the probability that the sensor would give that reading if the robot was at that particle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-US"/>
              <a:t>the red bar heights are used as weights for the particle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 particles that are are near the door have a higher probability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" y="1162607"/>
            <a:ext cx="8229600" cy="1316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73761" y="347471"/>
            <a:ext cx="74820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Monte Carlo Localization</a:t>
            </a:r>
            <a:r>
              <a:rPr lang="en-US"/>
              <a:t> - Step #3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-50" y="5453200"/>
            <a:ext cx="42114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/>
              <a:t>By Daniel Lu - Own work, CC BY-SA 3.0, https://commons.wikimedia.org/w/index.php?curid=25252956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83850" y="2749824"/>
            <a:ext cx="7461600" cy="30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The particles are resampled according to weights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Particles with higher weights are selected more often and duplicated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Particles with lower weights are less likely to be selected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 new set of particles cluster around the more likely locations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" y="1288832"/>
            <a:ext cx="8229600" cy="1316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73761" y="347471"/>
            <a:ext cx="74820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Monte Carlo Localization</a:t>
            </a:r>
            <a:r>
              <a:rPr lang="en-US"/>
              <a:t> - Step #4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-50" y="5453200"/>
            <a:ext cx="42114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000"/>
              <a:t>By Daniel Lu - Own work, CC BY-SA 3.0, https://commons.wikimedia.org/w/index.php?curid=25252956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83850" y="2749824"/>
            <a:ext cx="7461600" cy="3014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Robot moves a certain amount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The particles are moved the same amount with some motion noise introduced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Repeat step #2 to update particle weights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0" y="1101782"/>
            <a:ext cx="8229600" cy="1316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Monte Carlo Localization Overview</a:t>
            </a:r>
          </a:p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980475" y="1755200"/>
            <a:ext cx="5574600" cy="4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/>
              <a:t>Algorithm_MCL (X</a:t>
            </a:r>
            <a:r>
              <a:rPr baseline="-25000" lang="en-US" sz="1800"/>
              <a:t>t-1</a:t>
            </a:r>
            <a:r>
              <a:rPr lang="en-US" sz="1800"/>
              <a:t>, u</a:t>
            </a:r>
            <a:r>
              <a:rPr baseline="-25000" lang="en-US" sz="1800"/>
              <a:t>t</a:t>
            </a:r>
            <a:r>
              <a:rPr lang="en-US" sz="1800"/>
              <a:t>, z</a:t>
            </a:r>
            <a:r>
              <a:rPr baseline="-25000" lang="en-US" sz="1800"/>
              <a:t>t</a:t>
            </a:r>
            <a:r>
              <a:rPr lang="en-US" sz="1800"/>
              <a:t>):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45720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/>
              <a:t>X</a:t>
            </a:r>
            <a:r>
              <a:rPr baseline="30000" lang="en-US"/>
              <a:t>’</a:t>
            </a:r>
            <a:r>
              <a:rPr baseline="-25000" lang="en-US"/>
              <a:t>t</a:t>
            </a:r>
            <a:r>
              <a:rPr lang="en-US"/>
              <a:t> = X</a:t>
            </a:r>
            <a:r>
              <a:rPr baseline="-25000" lang="en-US"/>
              <a:t>t</a:t>
            </a:r>
            <a:r>
              <a:rPr lang="en-US"/>
              <a:t> = 0</a:t>
            </a:r>
          </a:p>
          <a:p>
            <a:pPr indent="0" lvl="0" marL="457200" rt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/>
              <a:t>for m = 1 to M:</a:t>
            </a:r>
          </a:p>
          <a:p>
            <a:pPr indent="0" lvl="0" marL="45720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/>
              <a:t>	x</a:t>
            </a:r>
            <a:r>
              <a:rPr baseline="-25000" lang="en-US"/>
              <a:t>t</a:t>
            </a:r>
            <a:r>
              <a:rPr baseline="30000" lang="en-US"/>
              <a:t>[m]</a:t>
            </a:r>
            <a:r>
              <a:rPr lang="en-US"/>
              <a:t> = motion_update(u</a:t>
            </a:r>
            <a:r>
              <a:rPr baseline="-25000" lang="en-US"/>
              <a:t>t</a:t>
            </a:r>
            <a:r>
              <a:rPr lang="en-US"/>
              <a:t>, x</a:t>
            </a:r>
            <a:r>
              <a:rPr baseline="30000" lang="en-US"/>
              <a:t>[m]</a:t>
            </a:r>
            <a:r>
              <a:rPr baseline="-25000" lang="en-US"/>
              <a:t>t-1</a:t>
            </a:r>
            <a:r>
              <a:rPr lang="en-US"/>
              <a:t>)</a:t>
            </a:r>
          </a:p>
          <a:p>
            <a:pPr indent="0" lvl="0" marL="457200" rtl="0">
              <a:lnSpc>
                <a:spcPct val="9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/>
              <a:t>	w</a:t>
            </a:r>
            <a:r>
              <a:rPr baseline="-25000" lang="en-US"/>
              <a:t>t</a:t>
            </a:r>
            <a:r>
              <a:rPr baseline="30000" lang="en-US"/>
              <a:t>[m]</a:t>
            </a:r>
            <a:r>
              <a:rPr lang="en-US"/>
              <a:t> = sensor_update(z</a:t>
            </a:r>
            <a:r>
              <a:rPr baseline="-25000" lang="en-US"/>
              <a:t>t</a:t>
            </a:r>
            <a:r>
              <a:rPr lang="en-US"/>
              <a:t>, x</a:t>
            </a:r>
            <a:r>
              <a:rPr baseline="-25000" lang="en-US"/>
              <a:t>t</a:t>
            </a:r>
            <a:r>
              <a:rPr baseline="30000" lang="en-US"/>
              <a:t>[m]</a:t>
            </a:r>
            <a:r>
              <a:rPr lang="en-US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	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-US"/>
              <a:t>X</a:t>
            </a:r>
            <a:r>
              <a:rPr baseline="30000" lang="en-US"/>
              <a:t>’</a:t>
            </a:r>
            <a:r>
              <a:rPr baseline="-25000" lang="en-US"/>
              <a:t>t</a:t>
            </a:r>
            <a:r>
              <a:rPr lang="en-US"/>
              <a:t> = X</a:t>
            </a:r>
            <a:r>
              <a:rPr baseline="30000" lang="en-US"/>
              <a:t>’</a:t>
            </a:r>
            <a:r>
              <a:rPr baseline="-25000" lang="en-US"/>
              <a:t>t</a:t>
            </a:r>
            <a:r>
              <a:rPr lang="en-US"/>
              <a:t> + &lt;x</a:t>
            </a:r>
            <a:r>
              <a:rPr baseline="-25000" lang="en-US"/>
              <a:t>t</a:t>
            </a:r>
            <a:r>
              <a:rPr baseline="30000" lang="en-US"/>
              <a:t>[m]</a:t>
            </a:r>
            <a:r>
              <a:rPr lang="en-US"/>
              <a:t>, w</a:t>
            </a:r>
            <a:r>
              <a:rPr baseline="-25000" lang="en-US"/>
              <a:t>t</a:t>
            </a:r>
            <a:r>
              <a:rPr baseline="30000" lang="en-US"/>
              <a:t>[m]</a:t>
            </a:r>
            <a:r>
              <a:rPr lang="en-US"/>
              <a:t>&gt;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457200" rtl="0">
              <a:spcBef>
                <a:spcPts val="0"/>
              </a:spcBef>
              <a:buNone/>
            </a:pPr>
            <a:r>
              <a:rPr lang="en-US"/>
              <a:t>for m = 1 to M: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		draw x</a:t>
            </a:r>
            <a:r>
              <a:rPr baseline="-25000" lang="en-US"/>
              <a:t>t</a:t>
            </a:r>
            <a:r>
              <a:rPr baseline="30000" lang="en-US"/>
              <a:t>[m]</a:t>
            </a:r>
            <a:r>
              <a:rPr lang="en-US"/>
              <a:t> from X</a:t>
            </a:r>
            <a:r>
              <a:rPr baseline="30000" lang="en-US"/>
              <a:t>’</a:t>
            </a:r>
            <a:r>
              <a:rPr baseline="-25000" lang="en-US"/>
              <a:t>t</a:t>
            </a:r>
            <a:r>
              <a:rPr lang="en-US"/>
              <a:t> with probability proportional to w</a:t>
            </a:r>
            <a:r>
              <a:rPr baseline="-25000" lang="en-US"/>
              <a:t>t</a:t>
            </a:r>
            <a:r>
              <a:rPr baseline="30000" lang="en-US"/>
              <a:t>[m]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	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		X</a:t>
            </a:r>
            <a:r>
              <a:rPr baseline="-25000" lang="en-US"/>
              <a:t>t</a:t>
            </a:r>
            <a:r>
              <a:rPr lang="en-US"/>
              <a:t> = X</a:t>
            </a:r>
            <a:r>
              <a:rPr baseline="-25000" lang="en-US"/>
              <a:t>t</a:t>
            </a:r>
            <a:r>
              <a:rPr lang="en-US"/>
              <a:t> + x</a:t>
            </a:r>
            <a:r>
              <a:rPr baseline="-25000" lang="en-US"/>
              <a:t>t</a:t>
            </a:r>
            <a:r>
              <a:rPr baseline="30000" lang="en-US"/>
              <a:t>[m]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-US"/>
              <a:t>	return X</a:t>
            </a:r>
            <a:r>
              <a:rPr baseline="-25000" lang="en-US"/>
              <a:t>t</a:t>
            </a: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73761" y="347471"/>
            <a:ext cx="748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b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Motion Model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83854" y="1948656"/>
            <a:ext cx="74616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4162" lvl="0" marL="2841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</a:pPr>
            <a:r>
              <a:rPr lang="en-US"/>
              <a:t>As the robot moves, there is noise in modelling its position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28571"/>
              <a:buFont typeface="Arial"/>
            </a:pPr>
            <a:r>
              <a:rPr lang="en-US"/>
              <a:t>wheel slippage</a:t>
            </a:r>
          </a:p>
          <a:p>
            <a: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28571"/>
              <a:buFont typeface="Arial"/>
            </a:pPr>
            <a:r>
              <a:rPr lang="en-US"/>
              <a:t>uneven flooring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</a:pPr>
            <a:r>
              <a:rPr lang="en-US"/>
              <a:t>This is why dead reckoning is not completely reliable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100000"/>
              <a:buFont typeface="Arial"/>
            </a:pPr>
            <a:r>
              <a:rPr lang="en-US"/>
              <a:t>It is common to model the motion noise as Gaussian</a:t>
            </a:r>
          </a:p>
        </p:txBody>
      </p:sp>
      <p:sp>
        <p:nvSpPr>
          <p:cNvPr id="137" name="Shape 137"/>
          <p:cNvSpPr txBox="1"/>
          <p:nvPr>
            <p:ph idx="2" type="body"/>
          </p:nvPr>
        </p:nvSpPr>
        <p:spPr>
          <a:xfrm>
            <a:off x="373761" y="1229600"/>
            <a:ext cx="74820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6F6F"/>
              </a:buClr>
              <a:buSzPct val="25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1_Title &amp; Bullet ">
  <a:themeElements>
    <a:clrScheme name="NVIDIA + Cal Poly">
      <a:dk1>
        <a:srgbClr val="6F6F6F"/>
      </a:dk1>
      <a:lt1>
        <a:srgbClr val="FFFFFF"/>
      </a:lt1>
      <a:dk2>
        <a:srgbClr val="000000"/>
      </a:dk2>
      <a:lt2>
        <a:srgbClr val="333333"/>
      </a:lt2>
      <a:accent1>
        <a:srgbClr val="76B900"/>
      </a:accent1>
      <a:accent2>
        <a:srgbClr val="08552B"/>
      </a:accent2>
      <a:accent3>
        <a:srgbClr val="007A43"/>
      </a:accent3>
      <a:accent4>
        <a:srgbClr val="006A9A"/>
      </a:accent4>
      <a:accent5>
        <a:srgbClr val="FA6300"/>
      </a:accent5>
      <a:accent6>
        <a:srgbClr val="006A9A"/>
      </a:accent6>
      <a:hlink>
        <a:srgbClr val="76B900"/>
      </a:hlink>
      <a:folHlink>
        <a:srgbClr val="00483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