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172200" cx="82296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" lvl="1" marL="41148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" lvl="2" marL="82296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39" lvl="3" marL="123444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" lvl="4" marL="164592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5740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79" lvl="6" marL="246888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" lvl="7" marL="288036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" lvl="8" marL="329184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" lvl="1" marL="41148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" lvl="2" marL="82296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39" lvl="3" marL="123444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" lvl="4" marL="164592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5740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79" lvl="6" marL="246888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" lvl="7" marL="288036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" lvl="8" marL="329184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" lvl="1" marL="41148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" lvl="2" marL="82296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39" lvl="3" marL="123444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" lvl="4" marL="164592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5740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79" lvl="6" marL="246888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" lvl="7" marL="288036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" lvl="8" marL="329184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Robots may still perform SLAM when they are provided with a map since they can refine and update this map with new information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SLAM is a difficult problem to solve, but it is essential when a robot does not have a perfect map of its environment.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SLAM is made more challenging when the environment is dynamic and there are other moving entities.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Typically SLAM solutions rely on LiDAR or stereo cameras but solutions exist when only radar, sonar, or tactile sensors are available.</a:t>
            </a:r>
          </a:p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Landmarks are used to assess likelihood.  If a robot is near a landmark according to its sensors and it is near that same landmark in the map then the map and its pose are both likely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Choosing the correct landmarks is a critical task that is essential to robustly maximizing the map and pose likelihoods.</a:t>
            </a:r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Kalman filters are a straightforward way to implement SLAM because adding the landmarks is a simple extension to the Kalman filter that we used in the dead-reckoning module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way that landmarks can shift in the map is often non-linear, which is why the Extended Kalman Filter is used.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main drawback of the Kalman Filter is the complexity.  More landmarks can make SLAM more accurate, but Kalman filters can become too slow when the number of landmarks grows.</a:t>
            </a:r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Particle filters are the basis for many state-of-the-art SLAM techniques because they have shown the ability to scale better with the number of landmarks.</a:t>
            </a: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image on the slide shows some candidate landmarks that would be readily re-identified.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Corners and edges are good locations for landmarks because they represent a change in the environment.</a:t>
            </a: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Notice that the loop was not closed, so the robot’s small mistakes yield a map that is completely wrong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Loop closure is a difficult problem because it requires that the robot consider larger parts of the map not just the parts of the map that are nearby.</a:t>
            </a:r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9.jpg"/><Relationship Id="rId3" Type="http://schemas.openxmlformats.org/officeDocument/2006/relationships/image" Target="../media/image04.png"/><Relationship Id="rId4" Type="http://schemas.openxmlformats.org/officeDocument/2006/relationships/image" Target="../media/image05.png"/><Relationship Id="rId5" Type="http://schemas.openxmlformats.org/officeDocument/2006/relationships/image" Target="../media/image06.png"/><Relationship Id="rId6" Type="http://schemas.openxmlformats.org/officeDocument/2006/relationships/image" Target="../media/image0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9.jpg"/><Relationship Id="rId3" Type="http://schemas.openxmlformats.org/officeDocument/2006/relationships/image" Target="../media/image04.png"/><Relationship Id="rId4" Type="http://schemas.openxmlformats.org/officeDocument/2006/relationships/image" Target="../media/image05.png"/><Relationship Id="rId5" Type="http://schemas.openxmlformats.org/officeDocument/2006/relationships/image" Target="../media/image06.png"/><Relationship Id="rId6" Type="http://schemas.openxmlformats.org/officeDocument/2006/relationships/image" Target="../media/image07.png"/><Relationship Id="rId7" Type="http://schemas.openxmlformats.org/officeDocument/2006/relationships/hyperlink" Target="http://creativecommons.org/licenses/by-nc/4.0/legalcode" TargetMode="External"/><Relationship Id="rId8" Type="http://schemas.openxmlformats.org/officeDocument/2006/relationships/image" Target="../media/image0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- Images">
    <p:bg>
      <p:bgPr>
        <a:solidFill>
          <a:schemeClr val="dk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Shape 21"/>
          <p:cNvGrpSpPr/>
          <p:nvPr/>
        </p:nvGrpSpPr>
        <p:grpSpPr>
          <a:xfrm>
            <a:off x="0" y="0"/>
            <a:ext cx="8229599" cy="6172199"/>
            <a:chOff x="0" y="0"/>
            <a:chExt cx="10972799" cy="6172199"/>
          </a:xfrm>
        </p:grpSpPr>
        <p:pic>
          <p:nvPicPr>
            <p:cNvPr id="22" name="Shape 22"/>
            <p:cNvPicPr preferRelativeResize="0"/>
            <p:nvPr/>
          </p:nvPicPr>
          <p:blipFill rotWithShape="1">
            <a:blip r:embed="rId2">
              <a:alphaModFix/>
            </a:blip>
            <a:srcRect b="9529" l="0" r="0" t="9528"/>
            <a:stretch/>
          </p:blipFill>
          <p:spPr>
            <a:xfrm>
              <a:off x="0" y="0"/>
              <a:ext cx="10972799" cy="6172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Shape 23"/>
            <p:cNvSpPr/>
            <p:nvPr/>
          </p:nvSpPr>
          <p:spPr>
            <a:xfrm>
              <a:off x="0" y="0"/>
              <a:ext cx="10972799" cy="6172199"/>
            </a:xfrm>
            <a:prstGeom prst="rect">
              <a:avLst/>
            </a:prstGeom>
            <a:solidFill>
              <a:srgbClr val="191919">
                <a:alpha val="8000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4" name="Shape 24"/>
          <p:cNvSpPr/>
          <p:nvPr/>
        </p:nvSpPr>
        <p:spPr>
          <a:xfrm flipH="1" rot="10800000">
            <a:off x="0" y="0"/>
            <a:ext cx="8229600" cy="617219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7000">
                <a:srgbClr val="FFFFFF">
                  <a:alpha val="0"/>
                </a:srgbClr>
              </a:gs>
              <a:gs pos="55000">
                <a:srgbClr val="FFFFFF">
                  <a:alpha val="27843"/>
                </a:srgbClr>
              </a:gs>
              <a:gs pos="7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" name="Shape 25"/>
          <p:cNvSpPr txBox="1"/>
          <p:nvPr>
            <p:ph idx="1" type="subTitle"/>
          </p:nvPr>
        </p:nvSpPr>
        <p:spPr>
          <a:xfrm>
            <a:off x="2046025" y="4798350"/>
            <a:ext cx="5836104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7637" lvl="1" marL="630238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9062" lvl="2" marL="8048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0116" lvl="3" marL="1331066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279" lvl="4" marL="158823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2027735" y="4290519"/>
            <a:ext cx="5845247" cy="5078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7" name="Shape 27"/>
          <p:cNvPicPr preferRelativeResize="0"/>
          <p:nvPr/>
        </p:nvPicPr>
        <p:blipFill rotWithShape="1">
          <a:blip r:embed="rId3">
            <a:alphaModFix/>
          </a:blip>
          <a:srcRect b="0" l="12327" r="0" t="0"/>
          <a:stretch/>
        </p:blipFill>
        <p:spPr>
          <a:xfrm>
            <a:off x="0" y="748845"/>
            <a:ext cx="4020260" cy="984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Shape 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037" y="993505"/>
            <a:ext cx="2684930" cy="49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Shape 29"/>
          <p:cNvPicPr preferRelativeResize="0"/>
          <p:nvPr/>
        </p:nvPicPr>
        <p:blipFill rotWithShape="1">
          <a:blip r:embed="rId5">
            <a:alphaModFix/>
          </a:blip>
          <a:srcRect b="0" l="0" r="3943" t="0"/>
          <a:stretch/>
        </p:blipFill>
        <p:spPr>
          <a:xfrm>
            <a:off x="1342838" y="1801400"/>
            <a:ext cx="6886761" cy="731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Shape 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39844" y="1909793"/>
            <a:ext cx="1660278" cy="5015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/>
        </p:nvSpPr>
        <p:spPr>
          <a:xfrm>
            <a:off x="4253344" y="487347"/>
            <a:ext cx="3976256" cy="5078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Robotics Teaching Kit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4308764" y="927174"/>
            <a:ext cx="3866516" cy="333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rPr>
              <a:t>With ‘Jet’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Subtitle,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9863" lvl="0" marL="2841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7637" lvl="1" marL="630238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9062" lvl="2" marL="8048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0116" lvl="3" marL="1331066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279" lvl="4" marL="158823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07" lvl="1" marL="428608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936" lvl="2" marL="816737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922" lvl="3" marL="1159622" marR="0" rtl="0" algn="ctr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7086" lvl="4" marL="1416787" marR="0" rtl="0" algn="ctr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o branding graphic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83854" y="1948657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9863" lvl="0" marL="2841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4937" lvl="1" marL="630238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9062" lvl="2" marL="8048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0116" lvl="3" marL="1331066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279" lvl="4" marL="158823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373761" y="1225566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07" lvl="1" marL="428608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936" lvl="2" marL="816737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922" lvl="3" marL="1159622" marR="0" rtl="0" algn="ctr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7086" lvl="4" marL="1416787" marR="0" rtl="0" algn="ctr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Shape 41"/>
          <p:cNvSpPr/>
          <p:nvPr/>
        </p:nvSpPr>
        <p:spPr>
          <a:xfrm>
            <a:off x="0" y="5917405"/>
            <a:ext cx="8229600" cy="2585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" name="Shape 42"/>
          <p:cNvSpPr txBox="1"/>
          <p:nvPr/>
        </p:nvSpPr>
        <p:spPr>
          <a:xfrm>
            <a:off x="479339" y="6051571"/>
            <a:ext cx="240770" cy="76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500" u="none" cap="none" strike="noStrik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500" u="none" cap="none" strike="noStrik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83854" y="1335024"/>
            <a:ext cx="7461504" cy="44295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9863" lvl="0" marL="2841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7637" lvl="1" marL="630238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9062" lvl="2" marL="8048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0116" lvl="3" marL="1331066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279" lvl="4" marL="158823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Centered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Centered and subtit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73761" y="1261662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07" lvl="1" marL="428608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936" lvl="2" marL="816737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922" lvl="3" marL="1159622" marR="0" rtl="0" algn="ctr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7086" lvl="4" marL="1416787" marR="0" rtl="0" algn="ctr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Slide - Images">
    <p:bg>
      <p:bgPr>
        <a:solidFill>
          <a:schemeClr val="dk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hape 52"/>
          <p:cNvGrpSpPr/>
          <p:nvPr/>
        </p:nvGrpSpPr>
        <p:grpSpPr>
          <a:xfrm>
            <a:off x="0" y="0"/>
            <a:ext cx="8229599" cy="6172199"/>
            <a:chOff x="0" y="0"/>
            <a:chExt cx="10972799" cy="6172199"/>
          </a:xfrm>
        </p:grpSpPr>
        <p:pic>
          <p:nvPicPr>
            <p:cNvPr id="53" name="Shape 53"/>
            <p:cNvPicPr preferRelativeResize="0"/>
            <p:nvPr/>
          </p:nvPicPr>
          <p:blipFill rotWithShape="1">
            <a:blip r:embed="rId2">
              <a:alphaModFix/>
            </a:blip>
            <a:srcRect b="9529" l="0" r="0" t="9528"/>
            <a:stretch/>
          </p:blipFill>
          <p:spPr>
            <a:xfrm>
              <a:off x="0" y="0"/>
              <a:ext cx="10972799" cy="6172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Shape 54"/>
            <p:cNvSpPr/>
            <p:nvPr/>
          </p:nvSpPr>
          <p:spPr>
            <a:xfrm>
              <a:off x="0" y="0"/>
              <a:ext cx="10972799" cy="6172199"/>
            </a:xfrm>
            <a:prstGeom prst="rect">
              <a:avLst/>
            </a:prstGeom>
            <a:solidFill>
              <a:srgbClr val="191919">
                <a:alpha val="8000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55" name="Shape 55"/>
          <p:cNvSpPr/>
          <p:nvPr/>
        </p:nvSpPr>
        <p:spPr>
          <a:xfrm flipH="1" rot="10800000">
            <a:off x="0" y="0"/>
            <a:ext cx="8229600" cy="617219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7000">
                <a:srgbClr val="FFFFFF">
                  <a:alpha val="0"/>
                </a:srgbClr>
              </a:gs>
              <a:gs pos="55000">
                <a:srgbClr val="FFFFFF">
                  <a:alpha val="27843"/>
                </a:srgbClr>
              </a:gs>
              <a:gs pos="7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b="0" l="12327" r="0" t="0"/>
          <a:stretch/>
        </p:blipFill>
        <p:spPr>
          <a:xfrm>
            <a:off x="0" y="748845"/>
            <a:ext cx="4020260" cy="984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037" y="993505"/>
            <a:ext cx="2684930" cy="49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5">
            <a:alphaModFix/>
          </a:blip>
          <a:srcRect b="0" l="0" r="3943" t="0"/>
          <a:stretch/>
        </p:blipFill>
        <p:spPr>
          <a:xfrm>
            <a:off x="1342838" y="1801400"/>
            <a:ext cx="6886761" cy="731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39844" y="1909793"/>
            <a:ext cx="1660278" cy="50154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4599162" y="487347"/>
            <a:ext cx="3630439" cy="5078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JetBot Teaching Kit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4653482" y="927174"/>
            <a:ext cx="352179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rPr>
              <a:t>Robotics with Jetson</a:t>
            </a:r>
          </a:p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63375" y="4347096"/>
            <a:ext cx="8111906" cy="7862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7637" lvl="1" marL="630238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9062" lvl="2" marL="8048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0116" lvl="3" marL="1331066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279" lvl="4" marL="158823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descr="Creative Commons License" id="63" name="Shape 63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95698" y="3978051"/>
            <a:ext cx="838199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image" Target="../media/image01.png"/><Relationship Id="rId3" Type="http://schemas.openxmlformats.org/officeDocument/2006/relationships/image" Target="../media/image02.png"/><Relationship Id="rId4" Type="http://schemas.openxmlformats.org/officeDocument/2006/relationships/image" Target="../media/image03.png"/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5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47100" y="349950"/>
            <a:ext cx="7422103" cy="516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74808" y="1332412"/>
            <a:ext cx="7403956" cy="43503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9863" lvl="0" marL="2841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7637" lvl="1" marL="630238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9062" lvl="2" marL="8048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0116" lvl="3" marL="1331066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279" lvl="4" marL="158823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" name="Shape 12"/>
          <p:cNvSpPr/>
          <p:nvPr/>
        </p:nvSpPr>
        <p:spPr>
          <a:xfrm>
            <a:off x="7178478" y="6000375"/>
            <a:ext cx="819900" cy="171825"/>
          </a:xfrm>
          <a:prstGeom prst="parallelogram">
            <a:avLst>
              <a:gd fmla="val 36300" name="adj"/>
            </a:avLst>
          </a:prstGeom>
          <a:solidFill>
            <a:srgbClr val="08552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6394205" y="6000375"/>
            <a:ext cx="819900" cy="171825"/>
          </a:xfrm>
          <a:prstGeom prst="parallelogram">
            <a:avLst>
              <a:gd fmla="val 36300" name="adj"/>
            </a:avLst>
          </a:prstGeom>
          <a:solidFill>
            <a:srgbClr val="76B9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1">
            <a:alphaModFix/>
          </a:blip>
          <a:srcRect b="17098" l="0" r="97921" t="-6317"/>
          <a:stretch/>
        </p:blipFill>
        <p:spPr>
          <a:xfrm>
            <a:off x="7947899" y="5987803"/>
            <a:ext cx="284058" cy="190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 rotWithShape="1">
          <a:blip r:embed="rId2">
            <a:alphaModFix/>
          </a:blip>
          <a:srcRect b="17094" l="52877" r="0" t="1978"/>
          <a:stretch/>
        </p:blipFill>
        <p:spPr>
          <a:xfrm>
            <a:off x="0" y="6002008"/>
            <a:ext cx="6433058" cy="17267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/>
          <p:nvPr/>
        </p:nvSpPr>
        <p:spPr>
          <a:xfrm>
            <a:off x="478720" y="6040910"/>
            <a:ext cx="24077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cxnSp>
        <p:nvCxnSpPr>
          <p:cNvPr id="17" name="Shape 17"/>
          <p:cNvCxnSpPr/>
          <p:nvPr/>
        </p:nvCxnSpPr>
        <p:spPr>
          <a:xfrm>
            <a:off x="-8055" y="5991792"/>
            <a:ext cx="8247887" cy="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3071" y="6039150"/>
            <a:ext cx="495117" cy="91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"/>
          <p:cNvPicPr preferRelativeResize="0"/>
          <p:nvPr/>
        </p:nvPicPr>
        <p:blipFill rotWithShape="1">
          <a:blip r:embed="rId4">
            <a:alphaModFix/>
          </a:blip>
          <a:srcRect b="41395" l="0" r="0" t="0"/>
          <a:stretch/>
        </p:blipFill>
        <p:spPr>
          <a:xfrm>
            <a:off x="7348157" y="6041971"/>
            <a:ext cx="480543" cy="8507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creativecommons.org/licenses/by-nc/4.0/legalcode" TargetMode="External"/><Relationship Id="rId4" Type="http://schemas.openxmlformats.org/officeDocument/2006/relationships/hyperlink" Target="http://creativecommons.org/licenses/by-nc/4.0/legalcode" TargetMode="External"/><Relationship Id="rId5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subTitle"/>
          </p:nvPr>
        </p:nvSpPr>
        <p:spPr>
          <a:xfrm>
            <a:off x="2046025" y="4798350"/>
            <a:ext cx="5836104" cy="31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lang="en-US"/>
              <a:t>SLAM</a:t>
            </a:r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2027735" y="4290519"/>
            <a:ext cx="5845247" cy="5078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 </a:t>
            </a:r>
            <a:r>
              <a:rPr lang="en-US"/>
              <a:t>9</a:t>
            </a: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.2 – </a:t>
            </a:r>
            <a:r>
              <a:rPr lang="en-US"/>
              <a:t>Mapping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73761" y="347471"/>
            <a:ext cx="7482077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Simultaneous Localization and Mapping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SLAM is used by robots that must construct a map of their environment while localizing themselves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SLAM is used by self-driving cars, agricultural robots, and underwater robots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GPS can be used to aide SLAM, but GPS alone is insufficient for SLAM.</a:t>
            </a:r>
          </a:p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Solution Likelihood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83854" y="1948656"/>
            <a:ext cx="74616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SLAM operates by maximizing two likelihoods: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likelihood of the map given the pose and sensor readings of the robot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likelihood of the pose of the robot given the map and the sensor readings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Simultaneously optimizing for both of these will let the robot produce a map while estimating its pose in the map</a:t>
            </a:r>
          </a:p>
          <a:p>
            <a:pPr indent="-236537" lvl="1" marL="630237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73761" y="347471"/>
            <a:ext cx="7482077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Kalman Filters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Extended Kalman Filters can be used to estimate the pose of the robot and the map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The state vector is the landmarks and the pose of the robot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The map transforms are nonlinear so the basic Kalman Filter is insufficient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Complexity is quadratic with number of landmarks</a:t>
            </a:r>
          </a:p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250" y="3829102"/>
            <a:ext cx="3035100" cy="19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Particle Filters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3854" y="1948656"/>
            <a:ext cx="74616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Particle Filters can also be used to estimate the map the pose of the robot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Particle Filters have been shown to scale to handle larger numbers of landmarks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FastSLAM is a popular SLAM approach that uses Particle Filters to handle more than 50,000 landmarks.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Particle Filters can achieve a logarithmic complexity with the number of landmarks.</a:t>
            </a:r>
          </a:p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Identifying Landmarks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83854" y="1948656"/>
            <a:ext cx="74616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Landmarks in the map are required for relocalizing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Landmarks should be distinct from the environment and easy to recognize</a:t>
            </a:r>
          </a:p>
          <a:p>
            <a:pPr indent="-236537" lvl="1" marL="630237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770325" y="3485700"/>
            <a:ext cx="5660100" cy="5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70325" y="4437325"/>
            <a:ext cx="2388000" cy="5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 rot="-5400000">
            <a:off x="2458275" y="5100300"/>
            <a:ext cx="1342200" cy="5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 flipH="1">
            <a:off x="4042525" y="4447737"/>
            <a:ext cx="2388000" cy="5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 flipH="1" rot="5400000">
            <a:off x="3400375" y="5110712"/>
            <a:ext cx="1342200" cy="5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3100425" y="4324275"/>
            <a:ext cx="163800" cy="1443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3936625" y="4324275"/>
            <a:ext cx="163800" cy="1443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704325" y="3543475"/>
            <a:ext cx="519900" cy="27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2174375" y="3754500"/>
            <a:ext cx="163800" cy="1443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1596625" y="3754500"/>
            <a:ext cx="163800" cy="1443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383850" y="3740025"/>
            <a:ext cx="3150300" cy="1821600"/>
          </a:xfrm>
          <a:prstGeom prst="ellipse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373761" y="347471"/>
            <a:ext cx="7482077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Closing Loops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83850" y="1948654"/>
            <a:ext cx="74616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In circular environment, small map errors can be compounded to produce incoherent maps.</a:t>
            </a:r>
          </a:p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692850" y="4015275"/>
            <a:ext cx="2532300" cy="1271100"/>
          </a:xfrm>
          <a:prstGeom prst="ellipse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1280650" y="3100550"/>
            <a:ext cx="17718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Real Environment</a:t>
            </a:r>
          </a:p>
        </p:txBody>
      </p:sp>
      <p:sp>
        <p:nvSpPr>
          <p:cNvPr id="132" name="Shape 132"/>
          <p:cNvSpPr/>
          <p:nvPr/>
        </p:nvSpPr>
        <p:spPr>
          <a:xfrm rot="6635996">
            <a:off x="2667364" y="3844394"/>
            <a:ext cx="183321" cy="288693"/>
          </a:xfrm>
          <a:prstGeom prst="triangle">
            <a:avLst>
              <a:gd fmla="val 50000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5227725" y="3186375"/>
            <a:ext cx="17718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Map Environment</a:t>
            </a:r>
          </a:p>
        </p:txBody>
      </p:sp>
      <p:grpSp>
        <p:nvGrpSpPr>
          <p:cNvPr id="134" name="Shape 134"/>
          <p:cNvGrpSpPr/>
          <p:nvPr/>
        </p:nvGrpSpPr>
        <p:grpSpPr>
          <a:xfrm>
            <a:off x="512761" y="3852250"/>
            <a:ext cx="2835338" cy="1571525"/>
            <a:chOff x="512761" y="3852250"/>
            <a:chExt cx="2835338" cy="1571525"/>
          </a:xfrm>
        </p:grpSpPr>
        <p:grpSp>
          <p:nvGrpSpPr>
            <p:cNvPr id="135" name="Shape 135"/>
            <p:cNvGrpSpPr/>
            <p:nvPr/>
          </p:nvGrpSpPr>
          <p:grpSpPr>
            <a:xfrm>
              <a:off x="512761" y="3852277"/>
              <a:ext cx="2835338" cy="1571497"/>
              <a:chOff x="512761" y="3852277"/>
              <a:chExt cx="2835338" cy="1571497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579150" y="4275275"/>
                <a:ext cx="1768950" cy="1148500"/>
              </a:xfrm>
              <a:custGeom>
                <a:pathLst>
                  <a:path extrusionOk="0" h="45940" w="70758">
                    <a:moveTo>
                      <a:pt x="65863" y="0"/>
                    </a:moveTo>
                    <a:cubicBezTo>
                      <a:pt x="72208" y="8882"/>
                      <a:pt x="72813" y="25022"/>
                      <a:pt x="65093" y="32739"/>
                    </a:cubicBezTo>
                    <a:cubicBezTo>
                      <a:pt x="62445" y="35385"/>
                      <a:pt x="58041" y="35302"/>
                      <a:pt x="54693" y="36976"/>
                    </a:cubicBezTo>
                    <a:cubicBezTo>
                      <a:pt x="50517" y="39062"/>
                      <a:pt x="47345" y="43459"/>
                      <a:pt x="42753" y="44294"/>
                    </a:cubicBezTo>
                    <a:cubicBezTo>
                      <a:pt x="38702" y="45030"/>
                      <a:pt x="34250" y="41995"/>
                      <a:pt x="30428" y="43524"/>
                    </a:cubicBezTo>
                    <a:cubicBezTo>
                      <a:pt x="21010" y="47289"/>
                      <a:pt x="9840" y="45982"/>
                      <a:pt x="0" y="43524"/>
                    </a:cubicBezTo>
                  </a:path>
                </a:pathLst>
              </a:cu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lg" w="lg" type="none"/>
                <a:tailEnd len="lg" w="lg" type="none"/>
              </a:ln>
            </p:spPr>
          </p:sp>
          <p:sp>
            <p:nvSpPr>
              <p:cNvPr id="137" name="Shape 137"/>
              <p:cNvSpPr/>
              <p:nvPr/>
            </p:nvSpPr>
            <p:spPr>
              <a:xfrm>
                <a:off x="512761" y="3852277"/>
                <a:ext cx="1336025" cy="1520725"/>
              </a:xfrm>
              <a:custGeom>
                <a:pathLst>
                  <a:path extrusionOk="0" h="60829" w="53441">
                    <a:moveTo>
                      <a:pt x="43427" y="60829"/>
                    </a:moveTo>
                    <a:cubicBezTo>
                      <a:pt x="32870" y="59510"/>
                      <a:pt x="22119" y="56676"/>
                      <a:pt x="12999" y="51200"/>
                    </a:cubicBezTo>
                    <a:cubicBezTo>
                      <a:pt x="9915" y="49348"/>
                      <a:pt x="8995" y="45217"/>
                      <a:pt x="6836" y="42341"/>
                    </a:cubicBezTo>
                    <a:cubicBezTo>
                      <a:pt x="2619" y="36723"/>
                      <a:pt x="-865" y="29241"/>
                      <a:pt x="289" y="22313"/>
                    </a:cubicBezTo>
                    <a:cubicBezTo>
                      <a:pt x="1762" y="13469"/>
                      <a:pt x="14991" y="10974"/>
                      <a:pt x="23783" y="9217"/>
                    </a:cubicBezTo>
                    <a:cubicBezTo>
                      <a:pt x="27907" y="8392"/>
                      <a:pt x="30663" y="4232"/>
                      <a:pt x="34568" y="2669"/>
                    </a:cubicBezTo>
                    <a:cubicBezTo>
                      <a:pt x="37557" y="1472"/>
                      <a:pt x="41073" y="2657"/>
                      <a:pt x="44197" y="3440"/>
                    </a:cubicBezTo>
                    <a:cubicBezTo>
                      <a:pt x="45696" y="3815"/>
                      <a:pt x="46227" y="932"/>
                      <a:pt x="47663" y="358"/>
                    </a:cubicBezTo>
                    <a:cubicBezTo>
                      <a:pt x="49451" y="-357"/>
                      <a:pt x="51515" y="358"/>
                      <a:pt x="53441" y="358"/>
                    </a:cubicBezTo>
                  </a:path>
                </a:pathLst>
              </a:cu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lg" w="lg" type="none"/>
                <a:tailEnd len="lg" w="lg" type="none"/>
              </a:ln>
            </p:spPr>
          </p:sp>
        </p:grpSp>
        <p:sp>
          <p:nvSpPr>
            <p:cNvPr id="138" name="Shape 138"/>
            <p:cNvSpPr/>
            <p:nvPr/>
          </p:nvSpPr>
          <p:spPr>
            <a:xfrm>
              <a:off x="1810250" y="3852250"/>
              <a:ext cx="837725" cy="77025"/>
            </a:xfrm>
            <a:custGeom>
              <a:pathLst>
                <a:path extrusionOk="0" h="3081" w="33509">
                  <a:moveTo>
                    <a:pt x="0" y="0"/>
                  </a:moveTo>
                  <a:cubicBezTo>
                    <a:pt x="11216" y="0"/>
                    <a:pt x="22292" y="3081"/>
                    <a:pt x="33509" y="3081"/>
                  </a:cubicBezTo>
                </a:path>
              </a:pathLst>
            </a:custGeom>
            <a:noFill/>
            <a:ln cap="flat" cmpd="sng" w="28575">
              <a:solidFill>
                <a:srgbClr val="1155CC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sp>
        <p:nvSpPr>
          <p:cNvPr id="139" name="Shape 139"/>
          <p:cNvSpPr/>
          <p:nvPr/>
        </p:nvSpPr>
        <p:spPr>
          <a:xfrm>
            <a:off x="5078625" y="4043724"/>
            <a:ext cx="2191300" cy="1495726"/>
          </a:xfrm>
          <a:custGeom>
            <a:pathLst>
              <a:path extrusionOk="0" h="67895" w="87652">
                <a:moveTo>
                  <a:pt x="75327" y="30149"/>
                </a:moveTo>
                <a:cubicBezTo>
                  <a:pt x="76984" y="36222"/>
                  <a:pt x="81499" y="42003"/>
                  <a:pt x="80719" y="48251"/>
                </a:cubicBezTo>
                <a:cubicBezTo>
                  <a:pt x="79927" y="54587"/>
                  <a:pt x="76286" y="61100"/>
                  <a:pt x="71090" y="64813"/>
                </a:cubicBezTo>
                <a:cubicBezTo>
                  <a:pt x="68886" y="66387"/>
                  <a:pt x="65640" y="64974"/>
                  <a:pt x="63002" y="65584"/>
                </a:cubicBezTo>
                <a:cubicBezTo>
                  <a:pt x="57818" y="66780"/>
                  <a:pt x="52530" y="67895"/>
                  <a:pt x="47210" y="67895"/>
                </a:cubicBezTo>
                <a:cubicBezTo>
                  <a:pt x="38148" y="67895"/>
                  <a:pt x="28961" y="66916"/>
                  <a:pt x="20249" y="64428"/>
                </a:cubicBezTo>
                <a:cubicBezTo>
                  <a:pt x="18644" y="63969"/>
                  <a:pt x="16609" y="65385"/>
                  <a:pt x="15242" y="64428"/>
                </a:cubicBezTo>
                <a:cubicBezTo>
                  <a:pt x="8488" y="59701"/>
                  <a:pt x="966" y="52993"/>
                  <a:pt x="221" y="44785"/>
                </a:cubicBezTo>
                <a:cubicBezTo>
                  <a:pt x="-221" y="39911"/>
                  <a:pt x="1376" y="35042"/>
                  <a:pt x="1376" y="30149"/>
                </a:cubicBezTo>
                <a:cubicBezTo>
                  <a:pt x="1376" y="26551"/>
                  <a:pt x="-542" y="22127"/>
                  <a:pt x="1761" y="19364"/>
                </a:cubicBezTo>
                <a:cubicBezTo>
                  <a:pt x="4320" y="16292"/>
                  <a:pt x="8121" y="14398"/>
                  <a:pt x="10620" y="11276"/>
                </a:cubicBezTo>
                <a:cubicBezTo>
                  <a:pt x="13118" y="8153"/>
                  <a:pt x="15033" y="3992"/>
                  <a:pt x="18709" y="2417"/>
                </a:cubicBezTo>
                <a:cubicBezTo>
                  <a:pt x="22374" y="845"/>
                  <a:pt x="26684" y="2087"/>
                  <a:pt x="30648" y="1647"/>
                </a:cubicBezTo>
                <a:cubicBezTo>
                  <a:pt x="45852" y="-41"/>
                  <a:pt x="62278" y="-1720"/>
                  <a:pt x="76483" y="3958"/>
                </a:cubicBezTo>
                <a:cubicBezTo>
                  <a:pt x="81047" y="5782"/>
                  <a:pt x="83255" y="11388"/>
                  <a:pt x="87652" y="13587"/>
                </a:cubicBezTo>
              </a:path>
            </a:pathLst>
          </a:custGeom>
          <a:noFill/>
          <a:ln cap="flat" cmpd="sng" w="28575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40" name="Shape 140"/>
          <p:cNvSpPr/>
          <p:nvPr/>
        </p:nvSpPr>
        <p:spPr>
          <a:xfrm rot="7313766">
            <a:off x="7181688" y="4179868"/>
            <a:ext cx="183390" cy="288616"/>
          </a:xfrm>
          <a:prstGeom prst="triangle">
            <a:avLst>
              <a:gd fmla="val 50000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5253175" y="4277224"/>
            <a:ext cx="1958975" cy="1124896"/>
          </a:xfrm>
          <a:custGeom>
            <a:pathLst>
              <a:path extrusionOk="0" h="47121" w="78359">
                <a:moveTo>
                  <a:pt x="55250" y="19573"/>
                </a:moveTo>
                <a:cubicBezTo>
                  <a:pt x="62746" y="24570"/>
                  <a:pt x="62211" y="45053"/>
                  <a:pt x="53324" y="46534"/>
                </a:cubicBezTo>
                <a:cubicBezTo>
                  <a:pt x="44444" y="48013"/>
                  <a:pt x="35274" y="46265"/>
                  <a:pt x="26363" y="44993"/>
                </a:cubicBezTo>
                <a:cubicBezTo>
                  <a:pt x="20123" y="44101"/>
                  <a:pt x="13126" y="46657"/>
                  <a:pt x="7490" y="43838"/>
                </a:cubicBezTo>
                <a:cubicBezTo>
                  <a:pt x="3495" y="41839"/>
                  <a:pt x="4129" y="35506"/>
                  <a:pt x="3253" y="31127"/>
                </a:cubicBezTo>
                <a:cubicBezTo>
                  <a:pt x="2299" y="26361"/>
                  <a:pt x="-515" y="21687"/>
                  <a:pt x="172" y="16876"/>
                </a:cubicBezTo>
                <a:cubicBezTo>
                  <a:pt x="2164" y="2924"/>
                  <a:pt x="25065" y="-1240"/>
                  <a:pt x="39073" y="315"/>
                </a:cubicBezTo>
                <a:cubicBezTo>
                  <a:pt x="47276" y="1226"/>
                  <a:pt x="55787" y="2766"/>
                  <a:pt x="62953" y="6862"/>
                </a:cubicBezTo>
                <a:cubicBezTo>
                  <a:pt x="65304" y="8206"/>
                  <a:pt x="65074" y="12103"/>
                  <a:pt x="67190" y="13795"/>
                </a:cubicBezTo>
                <a:cubicBezTo>
                  <a:pt x="69217" y="15416"/>
                  <a:pt x="72374" y="14321"/>
                  <a:pt x="74893" y="14951"/>
                </a:cubicBezTo>
                <a:cubicBezTo>
                  <a:pt x="76240" y="15287"/>
                  <a:pt x="76970" y="17262"/>
                  <a:pt x="78359" y="17262"/>
                </a:cubicBez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42" name="Shape 142"/>
          <p:cNvSpPr/>
          <p:nvPr/>
        </p:nvSpPr>
        <p:spPr>
          <a:xfrm>
            <a:off x="4835875" y="3740025"/>
            <a:ext cx="2434058" cy="2027420"/>
          </a:xfrm>
          <a:custGeom>
            <a:pathLst>
              <a:path extrusionOk="0" h="82140" w="94646">
                <a:moveTo>
                  <a:pt x="90024" y="37076"/>
                </a:moveTo>
                <a:cubicBezTo>
                  <a:pt x="93384" y="48826"/>
                  <a:pt x="98643" y="68199"/>
                  <a:pt x="87713" y="73667"/>
                </a:cubicBezTo>
                <a:cubicBezTo>
                  <a:pt x="83674" y="75687"/>
                  <a:pt x="78657" y="75114"/>
                  <a:pt x="74618" y="77133"/>
                </a:cubicBezTo>
                <a:cubicBezTo>
                  <a:pt x="70222" y="79329"/>
                  <a:pt x="65666" y="82140"/>
                  <a:pt x="60752" y="82140"/>
                </a:cubicBezTo>
                <a:cubicBezTo>
                  <a:pt x="52869" y="82140"/>
                  <a:pt x="45883" y="76246"/>
                  <a:pt x="38028" y="75592"/>
                </a:cubicBezTo>
                <a:cubicBezTo>
                  <a:pt x="33278" y="75196"/>
                  <a:pt x="28463" y="77615"/>
                  <a:pt x="23777" y="76748"/>
                </a:cubicBezTo>
                <a:cubicBezTo>
                  <a:pt x="14928" y="75109"/>
                  <a:pt x="5832" y="67399"/>
                  <a:pt x="3748" y="58645"/>
                </a:cubicBezTo>
                <a:cubicBezTo>
                  <a:pt x="-509" y="40767"/>
                  <a:pt x="-4015" y="14984"/>
                  <a:pt x="10681" y="3952"/>
                </a:cubicBezTo>
                <a:cubicBezTo>
                  <a:pt x="17825" y="-1411"/>
                  <a:pt x="28392" y="1593"/>
                  <a:pt x="37257" y="486"/>
                </a:cubicBezTo>
                <a:cubicBezTo>
                  <a:pt x="44264" y="-389"/>
                  <a:pt x="51407" y="1510"/>
                  <a:pt x="58441" y="871"/>
                </a:cubicBezTo>
                <a:cubicBezTo>
                  <a:pt x="68072" y="-4"/>
                  <a:pt x="78931" y="-1230"/>
                  <a:pt x="87328" y="3567"/>
                </a:cubicBezTo>
                <a:cubicBezTo>
                  <a:pt x="90245" y="5234"/>
                  <a:pt x="91640" y="8997"/>
                  <a:pt x="94646" y="10500"/>
                </a:cubicBez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73761" y="347471"/>
            <a:ext cx="7482077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Monocular SLAM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Recent research has demonstrated successful SLAM with a single monocular camera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LSD-SLAM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ORB-SLAM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Monocular cameras are still not as reliable as depth data from LiDar or stereo cameras, but SLAM is still possible with a single camera</a:t>
            </a:r>
          </a:p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63375" y="4347096"/>
            <a:ext cx="8111906" cy="786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GPU Teaching Kit is licensed by NVIDIA and California Polytechnic State University under the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Creative Commons Attribution-NonCommercial 4.0 International License.</a:t>
            </a:r>
          </a:p>
        </p:txBody>
      </p:sp>
      <p:pic>
        <p:nvPicPr>
          <p:cNvPr descr="Creative Commons License" id="156" name="Shape 15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5698" y="3978051"/>
            <a:ext cx="838199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1_Title &amp; Bullet ">
  <a:themeElements>
    <a:clrScheme name="NVIDIA + Cal Poly">
      <a:dk1>
        <a:srgbClr val="6F6F6F"/>
      </a:dk1>
      <a:lt1>
        <a:srgbClr val="FFFFFF"/>
      </a:lt1>
      <a:dk2>
        <a:srgbClr val="000000"/>
      </a:dk2>
      <a:lt2>
        <a:srgbClr val="333333"/>
      </a:lt2>
      <a:accent1>
        <a:srgbClr val="76B900"/>
      </a:accent1>
      <a:accent2>
        <a:srgbClr val="08552B"/>
      </a:accent2>
      <a:accent3>
        <a:srgbClr val="007A43"/>
      </a:accent3>
      <a:accent4>
        <a:srgbClr val="006A9A"/>
      </a:accent4>
      <a:accent5>
        <a:srgbClr val="FA6300"/>
      </a:accent5>
      <a:accent6>
        <a:srgbClr val="006A9A"/>
      </a:accent6>
      <a:hlink>
        <a:srgbClr val="76B900"/>
      </a:hlink>
      <a:folHlink>
        <a:srgbClr val="00483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