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 name="PlaceHolder 2"/>
          <p:cNvSpPr>
            <a:spLocks noGrp="1"/>
          </p:cNvSpPr>
          <p:nvPr>
            <p:ph type="subTitle"/>
          </p:nvPr>
        </p:nvSpPr>
        <p:spPr>
          <a:xfrm>
            <a:off x="838080" y="1825560"/>
            <a:ext cx="10514520" cy="4350240"/>
          </a:xfrm>
          <a:prstGeom prst="rect">
            <a:avLst/>
          </a:prstGeom>
          <a:noFill/>
          <a:ln w="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ED29EE1-ACF3-4F63-93C4-057FEF8063CD}" type="slidenum">
              <a:t>&lt;#&gt;</a:t>
            </a:fld>
          </a:p>
        </p:txBody>
      </p:sp>
      <p:sp>
        <p:nvSpPr>
          <p:cNvPr id="6" name="PlaceHolder 5"/>
          <p:cNvSpPr>
            <a:spLocks noGrp="1"/>
          </p:cNvSpPr>
          <p:nvPr>
            <p:ph type="dt" idx="3"/>
          </p:nvPr>
        </p:nvSpPr>
        <p:spPr/>
        <p:txBody>
          <a:bodyPr/>
          <a:p>
            <a:r>
              <a:rPr lang="es-E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977E0862-0390-47E6-990A-46D4E04E4AE0}" type="slidenum">
              <a:t>&lt;#&gt;</a:t>
            </a:fld>
          </a:p>
        </p:txBody>
      </p:sp>
      <p:sp>
        <p:nvSpPr>
          <p:cNvPr id="4" name="PlaceHolder 3"/>
          <p:cNvSpPr>
            <a:spLocks noGrp="1"/>
          </p:cNvSpPr>
          <p:nvPr>
            <p:ph type="dt" idx="30"/>
          </p:nvPr>
        </p:nvSpPr>
        <p:spPr/>
        <p:txBody>
          <a:bodyPr/>
          <a:p>
            <a:r>
              <a:rPr lang="es-E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3B80E796-4F97-43D4-85F5-71528EF96EBD}" type="slidenum">
              <a:t>&lt;#&gt;</a:t>
            </a:fld>
          </a:p>
        </p:txBody>
      </p:sp>
      <p:sp>
        <p:nvSpPr>
          <p:cNvPr id="4" name="PlaceHolder 3"/>
          <p:cNvSpPr>
            <a:spLocks noGrp="1"/>
          </p:cNvSpPr>
          <p:nvPr>
            <p:ph type="dt" idx="33"/>
          </p:nvPr>
        </p:nvSpPr>
        <p:spPr/>
        <p:txBody>
          <a:bodyPr/>
          <a:p>
            <a:r>
              <a:rPr lang="es-E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03B230ED-983D-4E27-896D-979A69B62D61}" type="slidenum">
              <a:t>&lt;#&gt;</a:t>
            </a:fld>
          </a:p>
        </p:txBody>
      </p:sp>
      <p:sp>
        <p:nvSpPr>
          <p:cNvPr id="4" name="PlaceHolder 3"/>
          <p:cNvSpPr>
            <a:spLocks noGrp="1"/>
          </p:cNvSpPr>
          <p:nvPr>
            <p:ph type="dt" idx="6"/>
          </p:nvPr>
        </p:nvSpPr>
        <p:spPr/>
        <p:txBody>
          <a:bodyPr/>
          <a:p>
            <a:r>
              <a:rPr lang="es-E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BE17FBF3-1685-4EFB-9593-1EB81D9F8887}" type="slidenum">
              <a:t>&lt;#&gt;</a:t>
            </a:fld>
          </a:p>
        </p:txBody>
      </p:sp>
      <p:sp>
        <p:nvSpPr>
          <p:cNvPr id="4" name="PlaceHolder 3"/>
          <p:cNvSpPr>
            <a:spLocks noGrp="1"/>
          </p:cNvSpPr>
          <p:nvPr>
            <p:ph type="dt" idx="9"/>
          </p:nvPr>
        </p:nvSpPr>
        <p:spPr/>
        <p:txBody>
          <a:bodyPr/>
          <a:p>
            <a:r>
              <a:rPr lang="es-E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9" name="PlaceHolder 2"/>
          <p:cNvSpPr>
            <a:spLocks noGrp="1"/>
          </p:cNvSpPr>
          <p:nvPr>
            <p:ph/>
          </p:nvPr>
        </p:nvSpPr>
        <p:spPr>
          <a:xfrm>
            <a:off x="838080" y="1825560"/>
            <a:ext cx="10514520" cy="43502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8BA0B71F-391A-43D8-92E7-48EAB726A11C}" type="slidenum">
              <a:t>&lt;#&gt;</a:t>
            </a:fld>
          </a:p>
        </p:txBody>
      </p:sp>
      <p:sp>
        <p:nvSpPr>
          <p:cNvPr id="6" name="PlaceHolder 5"/>
          <p:cNvSpPr>
            <a:spLocks noGrp="1"/>
          </p:cNvSpPr>
          <p:nvPr>
            <p:ph type="dt" idx="12"/>
          </p:nvPr>
        </p:nvSpPr>
        <p:spPr/>
        <p:txBody>
          <a:bodyPr/>
          <a:p>
            <a:r>
              <a:rPr lang="es-E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B661E0AC-83C7-4D63-A831-4F9AC15763D5}" type="slidenum">
              <a:t>&lt;#&gt;</a:t>
            </a:fld>
          </a:p>
        </p:txBody>
      </p:sp>
      <p:sp>
        <p:nvSpPr>
          <p:cNvPr id="4" name="PlaceHolder 3"/>
          <p:cNvSpPr>
            <a:spLocks noGrp="1"/>
          </p:cNvSpPr>
          <p:nvPr>
            <p:ph type="dt" idx="15"/>
          </p:nvPr>
        </p:nvSpPr>
        <p:spPr/>
        <p:txBody>
          <a:bodyPr/>
          <a:p>
            <a:r>
              <a:rPr lang="es-E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0" name="PlaceHolder 2"/>
          <p:cNvSpPr>
            <a:spLocks noGrp="1"/>
          </p:cNvSpPr>
          <p:nvPr>
            <p:ph/>
          </p:nvPr>
        </p:nvSpPr>
        <p:spPr>
          <a:xfrm>
            <a:off x="838080" y="1825560"/>
            <a:ext cx="5131080" cy="43502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1" name="PlaceHolder 3"/>
          <p:cNvSpPr>
            <a:spLocks noGrp="1"/>
          </p:cNvSpPr>
          <p:nvPr>
            <p:ph/>
          </p:nvPr>
        </p:nvSpPr>
        <p:spPr>
          <a:xfrm>
            <a:off x="6226200" y="1825560"/>
            <a:ext cx="5131080" cy="43502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6B5AF7D8-D0C4-467A-8790-4260D887E1B7}" type="slidenum">
              <a:t>&lt;#&gt;</a:t>
            </a:fld>
          </a:p>
        </p:txBody>
      </p:sp>
      <p:sp>
        <p:nvSpPr>
          <p:cNvPr id="7" name="PlaceHolder 6"/>
          <p:cNvSpPr>
            <a:spLocks noGrp="1"/>
          </p:cNvSpPr>
          <p:nvPr>
            <p:ph type="dt" idx="18"/>
          </p:nvPr>
        </p:nvSpPr>
        <p:spPr/>
        <p:txBody>
          <a:bodyPr/>
          <a:p>
            <a:r>
              <a:rPr lang="es-E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C91A6CAB-DD06-4D99-95FF-15C843D4E8A1}" type="slidenum">
              <a:t>&lt;#&gt;</a:t>
            </a:fld>
          </a:p>
        </p:txBody>
      </p:sp>
      <p:sp>
        <p:nvSpPr>
          <p:cNvPr id="4" name="PlaceHolder 3"/>
          <p:cNvSpPr>
            <a:spLocks noGrp="1"/>
          </p:cNvSpPr>
          <p:nvPr>
            <p:ph type="dt" idx="21"/>
          </p:nvPr>
        </p:nvSpPr>
        <p:spPr/>
        <p:txBody>
          <a:bodyPr/>
          <a:p>
            <a:r>
              <a:rPr lang="es-E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D0EACD4A-D717-4A61-991A-DABBBEF651D8}" type="slidenum">
              <a:t>&lt;#&gt;</a:t>
            </a:fld>
          </a:p>
        </p:txBody>
      </p:sp>
      <p:sp>
        <p:nvSpPr>
          <p:cNvPr id="5" name="PlaceHolder 4"/>
          <p:cNvSpPr>
            <a:spLocks noGrp="1"/>
          </p:cNvSpPr>
          <p:nvPr>
            <p:ph type="dt" idx="24"/>
          </p:nvPr>
        </p:nvSpPr>
        <p:spPr/>
        <p:txBody>
          <a:bodyPr/>
          <a:p>
            <a:r>
              <a:rPr lang="es-E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5378640E-84C6-4695-8B5F-51B0A3B1D562}" type="slidenum">
              <a:t>&lt;#&gt;</a:t>
            </a:fld>
          </a:p>
        </p:txBody>
      </p:sp>
      <p:sp>
        <p:nvSpPr>
          <p:cNvPr id="4" name="PlaceHolder 3"/>
          <p:cNvSpPr>
            <a:spLocks noGrp="1"/>
          </p:cNvSpPr>
          <p:nvPr>
            <p:ph type="dt" idx="27"/>
          </p:nvPr>
        </p:nvSpPr>
        <p:spPr/>
        <p:txBody>
          <a:bodyPr/>
          <a:p>
            <a:r>
              <a:rPr lang="es-E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1" name="PlaceHolder 2"/>
          <p:cNvSpPr>
            <a:spLocks noGrp="1"/>
          </p:cNvSpPr>
          <p:nvPr>
            <p:ph type="ftr" idx="1"/>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F085CAD8-66A7-4152-A8E1-5867D2BC7887}"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3" name="PlaceHolder 4"/>
          <p:cNvSpPr>
            <a:spLocks noGrp="1"/>
          </p:cNvSpPr>
          <p:nvPr>
            <p:ph type="dt" idx="3"/>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3200" spc="-1" strike="noStrike">
                <a:solidFill>
                  <a:srgbClr val="000000"/>
                </a:solidFill>
                <a:latin typeface="Arial"/>
              </a:rPr>
              <a:t>Pulse para editar el formato de texto del esquema</a:t>
            </a:r>
            <a:endParaRPr b="0" lang="es-E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2800" spc="-1" strike="noStrike">
                <a:solidFill>
                  <a:srgbClr val="000000"/>
                </a:solidFill>
                <a:latin typeface="Arial"/>
              </a:rPr>
              <a:t>Segundo nivel del esquema</a:t>
            </a:r>
            <a:endParaRPr b="0" lang="es-E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2400" spc="-1" strike="noStrike">
                <a:solidFill>
                  <a:srgbClr val="000000"/>
                </a:solidFill>
                <a:latin typeface="Arial"/>
              </a:rPr>
              <a:t>Tercer nivel del esquema</a:t>
            </a:r>
            <a:endParaRPr b="0" lang="es-E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2000" spc="-1" strike="noStrike">
                <a:solidFill>
                  <a:srgbClr val="000000"/>
                </a:solidFill>
                <a:latin typeface="Arial"/>
              </a:rPr>
              <a:t>Cuarto nivel del esquema</a:t>
            </a:r>
            <a:endParaRPr b="0" lang="es-E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44" name="PlaceHolder 2"/>
          <p:cNvSpPr>
            <a:spLocks noGrp="1"/>
          </p:cNvSpPr>
          <p:nvPr>
            <p:ph type="sldNum" idx="29"/>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09B048F1-05B2-4793-A313-EFD21E9AA8D4}"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45" name="PlaceHolder 3"/>
          <p:cNvSpPr>
            <a:spLocks noGrp="1"/>
          </p:cNvSpPr>
          <p:nvPr>
            <p:ph type="dt" idx="30"/>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47" name="PlaceHolder 2"/>
          <p:cNvSpPr>
            <a:spLocks noGrp="1"/>
          </p:cNvSpPr>
          <p:nvPr>
            <p:ph type="sldNum" idx="32"/>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E2A634AB-52FD-4683-AC36-8D9674AE827D}"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48" name="PlaceHolder 3"/>
          <p:cNvSpPr>
            <a:spLocks noGrp="1"/>
          </p:cNvSpPr>
          <p:nvPr>
            <p:ph type="dt" idx="33"/>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8" name="PlaceHolder 2"/>
          <p:cNvSpPr>
            <a:spLocks noGrp="1"/>
          </p:cNvSpPr>
          <p:nvPr>
            <p:ph type="sldNum" idx="5"/>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3725EE06-070F-4F8B-AF27-E12B312C04D8}"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9" name="PlaceHolder 3"/>
          <p:cNvSpPr>
            <a:spLocks noGrp="1"/>
          </p:cNvSpPr>
          <p:nvPr>
            <p:ph type="dt" idx="6"/>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11" name="PlaceHolder 2"/>
          <p:cNvSpPr>
            <a:spLocks noGrp="1"/>
          </p:cNvSpPr>
          <p:nvPr>
            <p:ph type="sldNum" idx="8"/>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D1224C3B-73B0-4D3B-BC21-682828ADE6DC}"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12" name="PlaceHolder 3"/>
          <p:cNvSpPr>
            <a:spLocks noGrp="1"/>
          </p:cNvSpPr>
          <p:nvPr>
            <p:ph type="dt" idx="9"/>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14" name="PlaceHolder 2"/>
          <p:cNvSpPr>
            <a:spLocks noGrp="1"/>
          </p:cNvSpPr>
          <p:nvPr>
            <p:ph type="body"/>
          </p:nvPr>
        </p:nvSpPr>
        <p:spPr>
          <a:xfrm>
            <a:off x="838080" y="1825560"/>
            <a:ext cx="105145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15" name="PlaceHolder 3"/>
          <p:cNvSpPr>
            <a:spLocks noGrp="1"/>
          </p:cNvSpPr>
          <p:nvPr>
            <p:ph type="ftr" idx="10"/>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16" name="PlaceHolder 4"/>
          <p:cNvSpPr>
            <a:spLocks noGrp="1"/>
          </p:cNvSpPr>
          <p:nvPr>
            <p:ph type="sldNum" idx="11"/>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9A756B22-766E-4DFB-BFD3-0639E1F3BBD2}"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17" name="PlaceHolder 5"/>
          <p:cNvSpPr>
            <a:spLocks noGrp="1"/>
          </p:cNvSpPr>
          <p:nvPr>
            <p:ph type="dt" idx="12"/>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21" name="PlaceHolder 2"/>
          <p:cNvSpPr>
            <a:spLocks noGrp="1"/>
          </p:cNvSpPr>
          <p:nvPr>
            <p:ph type="sldNum" idx="14"/>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85883D41-A754-4FF6-82A8-442A9121C80C}"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22" name="PlaceHolder 3"/>
          <p:cNvSpPr>
            <a:spLocks noGrp="1"/>
          </p:cNvSpPr>
          <p:nvPr>
            <p:ph type="dt" idx="15"/>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24" name="PlaceHolder 2"/>
          <p:cNvSpPr>
            <a:spLocks noGrp="1"/>
          </p:cNvSpPr>
          <p:nvPr>
            <p:ph type="body"/>
          </p:nvPr>
        </p:nvSpPr>
        <p:spPr>
          <a:xfrm>
            <a:off x="838080" y="1825560"/>
            <a:ext cx="51307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25" name="PlaceHolder 3"/>
          <p:cNvSpPr>
            <a:spLocks noGrp="1"/>
          </p:cNvSpPr>
          <p:nvPr>
            <p:ph type="body"/>
          </p:nvPr>
        </p:nvSpPr>
        <p:spPr>
          <a:xfrm>
            <a:off x="6226200" y="1825560"/>
            <a:ext cx="51307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26" name="PlaceHolder 4"/>
          <p:cNvSpPr>
            <a:spLocks noGrp="1"/>
          </p:cNvSpPr>
          <p:nvPr>
            <p:ph type="ftr" idx="16"/>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27" name="PlaceHolder 5"/>
          <p:cNvSpPr>
            <a:spLocks noGrp="1"/>
          </p:cNvSpPr>
          <p:nvPr>
            <p:ph type="sldNum" idx="17"/>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9EB1B1A1-04D0-4471-937D-907680543412}"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28" name="PlaceHolder 6"/>
          <p:cNvSpPr>
            <a:spLocks noGrp="1"/>
          </p:cNvSpPr>
          <p:nvPr>
            <p:ph type="dt" idx="18"/>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33" name="PlaceHolder 2"/>
          <p:cNvSpPr>
            <a:spLocks noGrp="1"/>
          </p:cNvSpPr>
          <p:nvPr>
            <p:ph type="sldNum" idx="20"/>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77602010-9A57-48D2-AF28-476A892F1207}"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34" name="PlaceHolder 3"/>
          <p:cNvSpPr>
            <a:spLocks noGrp="1"/>
          </p:cNvSpPr>
          <p:nvPr>
            <p:ph type="dt" idx="21"/>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36" name="PlaceHolder 2"/>
          <p:cNvSpPr>
            <a:spLocks noGrp="1"/>
          </p:cNvSpPr>
          <p:nvPr>
            <p:ph type="ftr" idx="22"/>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37" name="PlaceHolder 3"/>
          <p:cNvSpPr>
            <a:spLocks noGrp="1"/>
          </p:cNvSpPr>
          <p:nvPr>
            <p:ph type="sldNum" idx="23"/>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C619DF67-A197-4304-9AB4-F4639E226339}"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38" name="PlaceHolder 4"/>
          <p:cNvSpPr>
            <a:spLocks noGrp="1"/>
          </p:cNvSpPr>
          <p:nvPr>
            <p:ph type="dt" idx="24"/>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41" name="PlaceHolder 2"/>
          <p:cNvSpPr>
            <a:spLocks noGrp="1"/>
          </p:cNvSpPr>
          <p:nvPr>
            <p:ph type="sldNum" idx="26"/>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AR" sz="1200" spc="-1" strike="noStrike">
                <a:solidFill>
                  <a:schemeClr val="dk1">
                    <a:tint val="75000"/>
                  </a:schemeClr>
                </a:solidFill>
                <a:latin typeface="Calibri"/>
              </a:defRPr>
            </a:lvl1pPr>
          </a:lstStyle>
          <a:p>
            <a:pPr indent="0" algn="r" defTabSz="914400">
              <a:lnSpc>
                <a:spcPct val="100000"/>
              </a:lnSpc>
              <a:buNone/>
              <a:tabLst>
                <a:tab algn="l" pos="0"/>
              </a:tabLst>
            </a:pPr>
            <a:fld id="{C83636B2-8209-448F-AA90-5C1BDD0FD9C5}" type="slidenum">
              <a:rPr b="0" lang="es-AR"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42" name="PlaceHolder 3"/>
          <p:cNvSpPr>
            <a:spLocks noGrp="1"/>
          </p:cNvSpPr>
          <p:nvPr>
            <p:ph type="dt" idx="27"/>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1523880" y="1122480"/>
            <a:ext cx="9142920" cy="2386440"/>
          </a:xfrm>
          <a:prstGeom prst="rect">
            <a:avLst/>
          </a:prstGeom>
          <a:noFill/>
          <a:ln w="0">
            <a:noFill/>
          </a:ln>
        </p:spPr>
        <p:txBody>
          <a:bodyPr lIns="91440" rIns="91440" tIns="45720" bIns="45720" anchor="b">
            <a:normAutofit/>
          </a:bodyPr>
          <a:p>
            <a:pPr indent="0" algn="ctr" defTabSz="914400">
              <a:lnSpc>
                <a:spcPct val="90000"/>
              </a:lnSpc>
              <a:buNone/>
              <a:tabLst>
                <a:tab algn="l" pos="0"/>
              </a:tabLst>
            </a:pPr>
            <a:r>
              <a:rPr b="0" lang="es-ES" sz="6000" spc="-1" strike="noStrike">
                <a:solidFill>
                  <a:schemeClr val="dk1"/>
                </a:solidFill>
                <a:latin typeface="Adobe Devanagari"/>
              </a:rPr>
              <a:t>Full Developer</a:t>
            </a:r>
            <a:endParaRPr b="0" lang="es-ES" sz="6000" spc="-1" strike="noStrike">
              <a:solidFill>
                <a:srgbClr val="000000"/>
              </a:solidFill>
              <a:latin typeface="Arial"/>
            </a:endParaRPr>
          </a:p>
        </p:txBody>
      </p:sp>
      <p:sp>
        <p:nvSpPr>
          <p:cNvPr id="50" name="PlaceHolder 2"/>
          <p:cNvSpPr>
            <a:spLocks noGrp="1"/>
          </p:cNvSpPr>
          <p:nvPr>
            <p:ph type="subTitle"/>
          </p:nvPr>
        </p:nvSpPr>
        <p:spPr>
          <a:xfrm>
            <a:off x="1523880" y="3602160"/>
            <a:ext cx="9142920" cy="1654560"/>
          </a:xfrm>
          <a:prstGeom prst="rect">
            <a:avLst/>
          </a:prstGeom>
          <a:noFill/>
          <a:ln w="0">
            <a:noFill/>
          </a:ln>
        </p:spPr>
        <p:txBody>
          <a:bodyPr lIns="91440" rIns="91440" tIns="45720" bIns="45720" anchor="t">
            <a:normAutofit/>
          </a:bodyPr>
          <a:p>
            <a:pPr indent="0" algn="ctr" defTabSz="914400">
              <a:lnSpc>
                <a:spcPct val="90000"/>
              </a:lnSpc>
              <a:spcBef>
                <a:spcPts val="1001"/>
              </a:spcBef>
              <a:buNone/>
              <a:tabLst>
                <a:tab algn="l" pos="0"/>
              </a:tabLst>
            </a:pPr>
            <a:r>
              <a:rPr b="0" lang="es-ES" sz="4400" spc="-1" strike="noStrike">
                <a:solidFill>
                  <a:schemeClr val="dk1"/>
                </a:solidFill>
                <a:latin typeface="Calibri"/>
              </a:rPr>
              <a:t>Beginner</a:t>
            </a:r>
            <a:endParaRPr b="0" lang="es-E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Destructor</a:t>
            </a:r>
            <a:endParaRPr b="0" lang="es-ES" sz="4400" spc="-1" strike="noStrike">
              <a:solidFill>
                <a:srgbClr val="000000"/>
              </a:solidFill>
              <a:latin typeface="Arial"/>
            </a:endParaRPr>
          </a:p>
        </p:txBody>
      </p:sp>
      <p:sp>
        <p:nvSpPr>
          <p:cNvPr id="68" name="PlaceHolder 2"/>
          <p:cNvSpPr>
            <a:spLocks noGrp="1"/>
          </p:cNvSpPr>
          <p:nvPr>
            <p:ph/>
          </p:nvPr>
        </p:nvSpPr>
        <p:spPr>
          <a:xfrm>
            <a:off x="838080" y="1825560"/>
            <a:ext cx="10514520" cy="435024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The destructor is an intrinsic method that calls when it destroys the instance of an object. It is useful to free an space of memory and of this manner which the program do not full of trash.</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a:p>
            <a:pPr indent="0" defTabSz="914400">
              <a:lnSpc>
                <a:spcPct val="150000"/>
              </a:lnSpc>
              <a:spcBef>
                <a:spcPts val="1001"/>
              </a:spcBef>
              <a:buNone/>
              <a:tabLst>
                <a:tab algn="l" pos="0"/>
              </a:tabLst>
            </a:pPr>
            <a:r>
              <a:rPr b="1" lang="en-US" sz="1600" spc="-1" strike="noStrike">
                <a:solidFill>
                  <a:schemeClr val="dk1"/>
                </a:solidFill>
                <a:latin typeface="Bahnschrift SemiBold"/>
              </a:rPr>
              <a:t>In this way, the program can work in a light way without not so much load and this is the way that can continue till finishes the program.</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Destructor</a:t>
            </a:r>
            <a:endParaRPr b="0" lang="es-ES" sz="4400" spc="-1" strike="noStrike">
              <a:solidFill>
                <a:srgbClr val="000000"/>
              </a:solidFill>
              <a:latin typeface="Arial"/>
            </a:endParaRPr>
          </a:p>
        </p:txBody>
      </p:sp>
      <p:sp>
        <p:nvSpPr>
          <p:cNvPr id="70" name="PlaceHolder 2"/>
          <p:cNvSpPr>
            <a:spLocks noGrp="1"/>
          </p:cNvSpPr>
          <p:nvPr>
            <p:ph/>
          </p:nvPr>
        </p:nvSpPr>
        <p:spPr>
          <a:xfrm>
            <a:off x="838080" y="1825560"/>
            <a:ext cx="10514520" cy="435024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In the contrast, it can full in of much memory or the use of memory without using, and from there can finish the program much before. And this does not happen very much when it works with volumes of data or tasks very big.</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a:p>
            <a:pPr indent="0" defTabSz="914400">
              <a:lnSpc>
                <a:spcPct val="150000"/>
              </a:lnSpc>
              <a:spcBef>
                <a:spcPts val="1001"/>
              </a:spcBef>
              <a:buNone/>
              <a:tabLst>
                <a:tab algn="l" pos="0"/>
              </a:tabLst>
            </a:pPr>
            <a:r>
              <a:rPr b="1" lang="en-US" sz="1600" spc="-1" strike="noStrike">
                <a:solidFill>
                  <a:schemeClr val="dk1"/>
                </a:solidFill>
                <a:latin typeface="Bahnschrift SemiBold"/>
              </a:rPr>
              <a:t>This is precise, that this kind of particular method. From there, the program can finalize of different much way and with major performance. This method is important without it. the program could delay in many occasions.</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Method</a:t>
            </a:r>
            <a:endParaRPr b="0" lang="es-ES" sz="4400" spc="-1" strike="noStrike">
              <a:solidFill>
                <a:srgbClr val="000000"/>
              </a:solidFill>
              <a:latin typeface="Arial"/>
            </a:endParaRPr>
          </a:p>
        </p:txBody>
      </p:sp>
      <p:sp>
        <p:nvSpPr>
          <p:cNvPr id="72" name="PlaceHolder 2"/>
          <p:cNvSpPr>
            <a:spLocks noGrp="1"/>
          </p:cNvSpPr>
          <p:nvPr>
            <p:ph/>
          </p:nvPr>
        </p:nvSpPr>
        <p:spPr>
          <a:xfrm>
            <a:off x="838080" y="1825560"/>
            <a:ext cx="10514520" cy="435024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This method is an action of the class. And it can be called after it creates an instance of the object, from there each method can be called to solve some particular problem, and you can create as many methods as possible. </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a:p>
            <a:pPr indent="0" defTabSz="914400">
              <a:lnSpc>
                <a:spcPct val="150000"/>
              </a:lnSpc>
              <a:spcBef>
                <a:spcPts val="1001"/>
              </a:spcBef>
              <a:buNone/>
              <a:tabLst>
                <a:tab algn="l" pos="0"/>
              </a:tabLst>
            </a:pPr>
            <a:r>
              <a:rPr b="1" lang="en-US" sz="1600" spc="-1" strike="noStrike">
                <a:solidFill>
                  <a:schemeClr val="dk1"/>
                </a:solidFill>
                <a:latin typeface="Bahnschrift SemiBold"/>
              </a:rPr>
              <a:t>Each one of them, it will realize a different task and on this way it will solve many problems during the execution of the program.</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Method</a:t>
            </a:r>
            <a:endParaRPr b="0" lang="es-ES" sz="4400" spc="-1" strike="noStrike">
              <a:solidFill>
                <a:srgbClr val="000000"/>
              </a:solidFill>
              <a:latin typeface="Arial"/>
            </a:endParaRPr>
          </a:p>
        </p:txBody>
      </p:sp>
      <p:sp>
        <p:nvSpPr>
          <p:cNvPr id="74"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Such beginning or ending of program, is very important its task, because of that, it is used such many times during the running of the program.</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a:p>
            <a:pPr indent="0" defTabSz="914400">
              <a:lnSpc>
                <a:spcPct val="150000"/>
              </a:lnSpc>
              <a:spcBef>
                <a:spcPts val="1001"/>
              </a:spcBef>
              <a:buNone/>
              <a:tabLst>
                <a:tab algn="l" pos="0"/>
              </a:tabLst>
            </a:pPr>
            <a:r>
              <a:rPr b="1" lang="en-US" sz="1600" spc="-1" strike="noStrike">
                <a:solidFill>
                  <a:schemeClr val="dk1"/>
                </a:solidFill>
                <a:latin typeface="Bahnschrift SemiBold"/>
              </a:rPr>
              <a:t>If inside this method, it is used many resources of the system, we should consider that we have something to free those resources because they are blocks or chunks or memory.</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2920" cy="238644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0" lang="en-US" sz="6000" spc="-1" strike="noStrike">
                <a:solidFill>
                  <a:schemeClr val="dk1"/>
                </a:solidFill>
                <a:latin typeface="Adobe Devanagari"/>
              </a:rPr>
              <a:t>Visibility</a:t>
            </a:r>
            <a:endParaRPr b="0" lang="es-ES" sz="6000" spc="-1" strike="noStrike">
              <a:solidFill>
                <a:srgbClr val="000000"/>
              </a:solidFill>
              <a:latin typeface="Arial"/>
            </a:endParaRPr>
          </a:p>
        </p:txBody>
      </p:sp>
      <p:sp>
        <p:nvSpPr>
          <p:cNvPr id="76" name="PlaceHolder 2"/>
          <p:cNvSpPr>
            <a:spLocks noGrp="1"/>
          </p:cNvSpPr>
          <p:nvPr>
            <p:ph type="subTitle"/>
          </p:nvPr>
        </p:nvSpPr>
        <p:spPr>
          <a:xfrm>
            <a:off x="1523880" y="3602160"/>
            <a:ext cx="9142920" cy="1654560"/>
          </a:xfrm>
          <a:prstGeom prst="rect">
            <a:avLst/>
          </a:prstGeom>
          <a:noFill/>
          <a:ln w="0">
            <a:noFill/>
          </a:ln>
        </p:spPr>
        <p:txBody>
          <a:bodyPr lIns="91440" rIns="91440" tIns="45720" bIns="45720" anchor="t">
            <a:noAutofit/>
          </a:bodyPr>
          <a:p>
            <a:pPr indent="0" algn="ctr">
              <a:buNone/>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Visibility</a:t>
            </a:r>
            <a:endParaRPr b="0" lang="es-ES" sz="4400" spc="-1" strike="noStrike">
              <a:solidFill>
                <a:srgbClr val="000000"/>
              </a:solidFill>
              <a:latin typeface="Arial"/>
            </a:endParaRPr>
          </a:p>
        </p:txBody>
      </p:sp>
      <p:sp>
        <p:nvSpPr>
          <p:cNvPr id="78" name="PlaceHolder 2"/>
          <p:cNvSpPr>
            <a:spLocks noGrp="1"/>
          </p:cNvSpPr>
          <p:nvPr>
            <p:ph/>
          </p:nvPr>
        </p:nvSpPr>
        <p:spPr>
          <a:xfrm>
            <a:off x="838080" y="1825560"/>
            <a:ext cx="10514520" cy="435024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The visibility is a feature that each property or method of the class has, for example</a:t>
            </a:r>
            <a:r>
              <a:rPr b="1" lang="es-MX" sz="1600" spc="-1" strike="noStrike">
                <a:solidFill>
                  <a:schemeClr val="dk1"/>
                </a:solidFill>
                <a:latin typeface="Bahnschrift SemiBold"/>
              </a:rPr>
              <a:t>:</a:t>
            </a:r>
            <a:endParaRPr b="0" lang="es-ES" sz="1600" spc="-1" strike="noStrike">
              <a:solidFill>
                <a:srgbClr val="000000"/>
              </a:solidFill>
              <a:latin typeface="Arial"/>
            </a:endParaRPr>
          </a:p>
          <a:p>
            <a:pPr marL="228600" indent="-228600" defTabSz="914400">
              <a:lnSpc>
                <a:spcPct val="150000"/>
              </a:lnSpc>
              <a:spcBef>
                <a:spcPts val="1001"/>
              </a:spcBef>
              <a:buClr>
                <a:srgbClr val="000000"/>
              </a:buClr>
              <a:buFont typeface="Arial"/>
              <a:buChar char="•"/>
              <a:tabLst>
                <a:tab algn="l" pos="0"/>
              </a:tabLst>
            </a:pPr>
            <a:r>
              <a:rPr b="1" lang="es-MX" sz="1600" spc="-1" strike="noStrike">
                <a:solidFill>
                  <a:schemeClr val="dk1"/>
                </a:solidFill>
                <a:latin typeface="Bahnschrift SemiBold"/>
              </a:rPr>
              <a:t>Private</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It means when it can not be accessed from outside. Only it can be called from the class.</a:t>
            </a:r>
            <a:endParaRPr b="0" lang="es-ES" sz="1600" spc="-1" strike="noStrike">
              <a:solidFill>
                <a:srgbClr val="000000"/>
              </a:solidFill>
              <a:latin typeface="Arial"/>
            </a:endParaRPr>
          </a:p>
          <a:p>
            <a:pPr marL="228600" indent="-228600" defTabSz="914400">
              <a:lnSpc>
                <a:spcPct val="150000"/>
              </a:lnSpc>
              <a:spcBef>
                <a:spcPts val="1001"/>
              </a:spcBef>
              <a:buClr>
                <a:srgbClr val="000000"/>
              </a:buClr>
              <a:buFont typeface="Arial"/>
              <a:buChar char="•"/>
              <a:tabLst>
                <a:tab algn="l" pos="0"/>
              </a:tabLst>
            </a:pPr>
            <a:r>
              <a:rPr b="1" lang="es-MX" sz="1600" spc="-1" strike="noStrike">
                <a:solidFill>
                  <a:schemeClr val="dk1"/>
                </a:solidFill>
                <a:latin typeface="Bahnschrift SemiBold"/>
              </a:rPr>
              <a:t>Protected</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It means when it can not be accessed from outside. Only it can be called from the same instance of the object.</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Visibility</a:t>
            </a:r>
            <a:endParaRPr b="0" lang="es-ES" sz="4400" spc="-1" strike="noStrike">
              <a:solidFill>
                <a:srgbClr val="000000"/>
              </a:solidFill>
              <a:latin typeface="Arial"/>
            </a:endParaRPr>
          </a:p>
        </p:txBody>
      </p:sp>
      <p:sp>
        <p:nvSpPr>
          <p:cNvPr id="80"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defTabSz="914400">
              <a:lnSpc>
                <a:spcPct val="150000"/>
              </a:lnSpc>
              <a:spcBef>
                <a:spcPts val="1001"/>
              </a:spcBef>
              <a:buClr>
                <a:srgbClr val="000000"/>
              </a:buClr>
              <a:buFont typeface="Arial"/>
              <a:buChar char="•"/>
            </a:pPr>
            <a:r>
              <a:rPr b="1" lang="en-US" sz="1600" spc="-1" strike="noStrike">
                <a:solidFill>
                  <a:schemeClr val="dk1"/>
                </a:solidFill>
                <a:latin typeface="Bahnschrift SemiBold"/>
              </a:rPr>
              <a:t>Public</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pPr>
            <a:r>
              <a:rPr b="1" lang="en-US" sz="1600" spc="-1" strike="noStrike">
                <a:solidFill>
                  <a:schemeClr val="dk1"/>
                </a:solidFill>
                <a:latin typeface="Bahnschrift SemiBold"/>
              </a:rPr>
              <a:t>It means when it can be accessed from outside. After the creation of the instance of the object.</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pc="-1" strike="noStrike">
                <a:solidFill>
                  <a:schemeClr val="dk1"/>
                </a:solidFill>
                <a:latin typeface="Calibri Light"/>
              </a:rPr>
              <a:t>Overwrite</a:t>
            </a:r>
            <a:endParaRPr b="0" lang="es-ES" sz="4400" spc="-1" strike="noStrike">
              <a:solidFill>
                <a:srgbClr val="000000"/>
              </a:solidFill>
              <a:latin typeface="Arial"/>
            </a:endParaRPr>
          </a:p>
        </p:txBody>
      </p:sp>
      <p:sp>
        <p:nvSpPr>
          <p:cNvPr id="82" name="PlaceHolder 2"/>
          <p:cNvSpPr>
            <a:spLocks noGrp="1"/>
          </p:cNvSpPr>
          <p:nvPr>
            <p:ph/>
          </p:nvPr>
        </p:nvSpPr>
        <p:spPr>
          <a:xfrm>
            <a:off x="838080" y="1825560"/>
            <a:ext cx="10514520" cy="435024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It means when it repeats the same method but with more parameters. In other words, and in other words a bit more technical it has the same signature.</a:t>
            </a:r>
            <a:r>
              <a:rPr b="1" lang="es-MX" sz="1600" spc="-1" strike="noStrike">
                <a:solidFill>
                  <a:schemeClr val="dk1"/>
                </a:solidFill>
                <a:latin typeface="Bahnschrift SemiBold"/>
              </a:rPr>
              <a:t> </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a:p>
            <a:pPr indent="0" defTabSz="914400">
              <a:lnSpc>
                <a:spcPct val="150000"/>
              </a:lnSpc>
              <a:spcBef>
                <a:spcPts val="1001"/>
              </a:spcBef>
              <a:buNone/>
              <a:tabLst>
                <a:tab algn="l" pos="0"/>
              </a:tabLst>
            </a:pPr>
            <a:r>
              <a:rPr b="1" lang="en-US" sz="1600" spc="-1" strike="noStrike">
                <a:solidFill>
                  <a:schemeClr val="dk1"/>
                </a:solidFill>
                <a:latin typeface="Bahnschrift SemiBold"/>
              </a:rPr>
              <a:t>And it can be overwritten such many times as you wish, however we should be careful with it, because if we repeat it many times, it could create confusions at the moment that another developer tries to continue it.</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Override</a:t>
            </a:r>
            <a:endParaRPr b="0" lang="es-ES" sz="4400" spc="-1" strike="noStrike">
              <a:solidFill>
                <a:srgbClr val="000000"/>
              </a:solidFill>
              <a:latin typeface="Arial"/>
            </a:endParaRPr>
          </a:p>
        </p:txBody>
      </p:sp>
      <p:sp>
        <p:nvSpPr>
          <p:cNvPr id="84" name="PlaceHolder 2"/>
          <p:cNvSpPr>
            <a:spLocks noGrp="1"/>
          </p:cNvSpPr>
          <p:nvPr>
            <p:ph/>
          </p:nvPr>
        </p:nvSpPr>
        <p:spPr>
          <a:xfrm>
            <a:off x="838080" y="1825560"/>
            <a:ext cx="10514520" cy="435024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It means when it repeats the same method but it has the same parameters. In other words, and a bit more technical it has the same signature but with different &lt;type&gt; of parameters.</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1" lang="en-US" sz="1600" spc="-1" strike="noStrike">
                <a:solidFill>
                  <a:schemeClr val="dk1"/>
                </a:solidFill>
                <a:latin typeface="Bahnschrift SemiBold"/>
              </a:rPr>
              <a:t>However, you need to pay attention because it can be confusing for other developers who need to continue or modify the method implementation.</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Inheritance</a:t>
            </a:r>
            <a:endParaRPr b="0" lang="es-ES" sz="4400" spc="-1" strike="noStrike">
              <a:solidFill>
                <a:srgbClr val="000000"/>
              </a:solidFill>
              <a:latin typeface="Arial"/>
            </a:endParaRPr>
          </a:p>
        </p:txBody>
      </p:sp>
      <p:sp>
        <p:nvSpPr>
          <p:cNvPr id="86" name="PlaceHolder 2"/>
          <p:cNvSpPr>
            <a:spLocks noGrp="1"/>
          </p:cNvSpPr>
          <p:nvPr>
            <p:ph/>
          </p:nvPr>
        </p:nvSpPr>
        <p:spPr>
          <a:xfrm>
            <a:off x="838080" y="1825560"/>
            <a:ext cx="10514520" cy="435024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It means when data inherits the same method and/or properties from the parent class. This is used frequently to reuse the same functionalities from the classes which are levels above. And you do not need to write the code again.</a:t>
            </a:r>
            <a:endParaRPr b="0" lang="es-ES" sz="1600" spc="-1" strike="noStrike">
              <a:solidFill>
                <a:srgbClr val="000000"/>
              </a:solidFill>
              <a:latin typeface="Arial"/>
            </a:endParaRPr>
          </a:p>
          <a:p>
            <a:pPr indent="0" defTabSz="914400">
              <a:lnSpc>
                <a:spcPct val="150000"/>
              </a:lnSpc>
              <a:spcBef>
                <a:spcPts val="1001"/>
              </a:spcBef>
              <a:buNone/>
              <a:tabLst>
                <a:tab algn="l" pos="0"/>
              </a:tabLst>
            </a:pPr>
            <a:r>
              <a:rPr b="1" lang="en-US" sz="1600" spc="-1" strike="noStrike">
                <a:solidFill>
                  <a:schemeClr val="dk1"/>
                </a:solidFill>
                <a:latin typeface="Bahnschrift SemiBold"/>
              </a:rPr>
              <a:t>Because of this, the program codification speeds up.</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1523880" y="1122480"/>
            <a:ext cx="9142920" cy="238644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0" lang="es-AR" sz="6000" spc="-1" strike="noStrike">
                <a:solidFill>
                  <a:schemeClr val="dk1"/>
                </a:solidFill>
                <a:latin typeface="Adobe Devanagari"/>
              </a:rPr>
              <a:t>Functions vs Procedures</a:t>
            </a:r>
            <a:endParaRPr b="0" lang="es-ES" sz="6000" spc="-1" strike="noStrike">
              <a:solidFill>
                <a:srgbClr val="000000"/>
              </a:solidFill>
              <a:latin typeface="Arial"/>
            </a:endParaRPr>
          </a:p>
        </p:txBody>
      </p:sp>
      <p:sp>
        <p:nvSpPr>
          <p:cNvPr id="52" name="PlaceHolder 2"/>
          <p:cNvSpPr>
            <a:spLocks noGrp="1"/>
          </p:cNvSpPr>
          <p:nvPr>
            <p:ph type="subTitle"/>
          </p:nvPr>
        </p:nvSpPr>
        <p:spPr>
          <a:xfrm>
            <a:off x="1523880" y="3602160"/>
            <a:ext cx="9142920" cy="1654560"/>
          </a:xfrm>
          <a:prstGeom prst="rect">
            <a:avLst/>
          </a:prstGeom>
          <a:noFill/>
          <a:ln w="0">
            <a:noFill/>
          </a:ln>
        </p:spPr>
        <p:txBody>
          <a:bodyPr lIns="91440" rIns="91440" tIns="45720" bIns="45720" anchor="t">
            <a:noAutofit/>
          </a:bodyPr>
          <a:p>
            <a:pPr indent="0" algn="ctr">
              <a:buNone/>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Functions</a:t>
            </a:r>
            <a:endParaRPr b="0" lang="es-ES" sz="4400" spc="-1" strike="noStrike">
              <a:solidFill>
                <a:srgbClr val="000000"/>
              </a:solidFill>
              <a:latin typeface="Arial"/>
            </a:endParaRPr>
          </a:p>
        </p:txBody>
      </p:sp>
      <p:sp>
        <p:nvSpPr>
          <p:cNvPr id="54"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indent="0" defTabSz="914400">
              <a:lnSpc>
                <a:spcPct val="150000"/>
              </a:lnSpc>
              <a:buNone/>
              <a:tabLst>
                <a:tab algn="l" pos="0"/>
              </a:tabLst>
            </a:pPr>
            <a:r>
              <a:rPr b="1" lang="en-US" sz="1600" spc="-1" strike="noStrike">
                <a:solidFill>
                  <a:schemeClr val="dk1"/>
                </a:solidFill>
                <a:latin typeface="Bahnschrift SemiBold"/>
              </a:rPr>
              <a:t>The functions are routines which perform some work or specific algorithm to solve the problem and return one of the </a:t>
            </a:r>
            <a:r>
              <a:rPr b="1" lang="es-ES" sz="1600" spc="-1" strike="noStrike">
                <a:solidFill>
                  <a:schemeClr val="dk1"/>
                </a:solidFill>
                <a:latin typeface="Bahnschrift SemiBold"/>
              </a:rPr>
              <a:t>following</a:t>
            </a:r>
            <a:r>
              <a:rPr b="1" lang="en-US" sz="1600" spc="-1" strike="noStrike">
                <a:solidFill>
                  <a:schemeClr val="dk1"/>
                </a:solidFill>
                <a:latin typeface="Bahnschrift SemiBold"/>
              </a:rPr>
              <a:t> values</a:t>
            </a:r>
            <a:r>
              <a:rPr b="1" lang="es-MX" sz="1600" spc="-1" strike="noStrike">
                <a:solidFill>
                  <a:schemeClr val="dk1"/>
                </a:solidFill>
                <a:latin typeface="Bahnschrift SemiBold"/>
              </a:rPr>
              <a:t>:</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s-MX" sz="1600" spc="-1" strike="noStrike">
                <a:solidFill>
                  <a:schemeClr val="dk1"/>
                </a:solidFill>
                <a:latin typeface="Bahnschrift SemiBold"/>
              </a:rPr>
              <a:t>Value (Number, Alphanumeric, Etc.)</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s-MX" sz="1600" spc="-1" strike="noStrike">
                <a:solidFill>
                  <a:schemeClr val="dk1"/>
                </a:solidFill>
                <a:latin typeface="Bahnschrift SemiBold"/>
              </a:rPr>
              <a:t>Function (Object Function)</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s-MX" sz="1600" spc="-1" strike="noStrike">
                <a:solidFill>
                  <a:schemeClr val="dk1"/>
                </a:solidFill>
                <a:latin typeface="Bahnschrift SemiBold"/>
              </a:rPr>
              <a:t>Array</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s-MX" sz="1600" spc="-1" strike="noStrike">
                <a:solidFill>
                  <a:schemeClr val="dk1"/>
                </a:solidFill>
                <a:latin typeface="Bahnschrift SemiBold"/>
              </a:rPr>
              <a:t>Set of Values</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Adobe Devanagari"/>
              </a:rPr>
              <a:t>Procedures</a:t>
            </a:r>
            <a:endParaRPr b="0" lang="es-ES" sz="4400" spc="-1" strike="noStrike">
              <a:solidFill>
                <a:srgbClr val="000000"/>
              </a:solidFill>
              <a:latin typeface="Arial"/>
            </a:endParaRPr>
          </a:p>
        </p:txBody>
      </p:sp>
      <p:sp>
        <p:nvSpPr>
          <p:cNvPr id="56"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The procedures are routines which perform a work or algorithm meanwhile other functions do not return any value, receive parameters, each one of them is a different type of data, for example:</a:t>
            </a:r>
            <a:r>
              <a:rPr b="1" lang="es-MX" sz="1600" spc="-1" strike="noStrike">
                <a:solidFill>
                  <a:schemeClr val="dk1"/>
                </a:solidFill>
                <a:latin typeface="Bahnschrift SemiBold"/>
              </a:rPr>
              <a:t>:</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fr-FR" sz="1600" spc="-1" strike="noStrike">
                <a:solidFill>
                  <a:schemeClr val="dk1"/>
                </a:solidFill>
                <a:latin typeface="Bahnschrift SemiBold"/>
              </a:rPr>
              <a:t>Int</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fr-FR" sz="1600" spc="-1" strike="noStrike">
                <a:solidFill>
                  <a:schemeClr val="dk1"/>
                </a:solidFill>
                <a:latin typeface="Bahnschrift SemiBold"/>
              </a:rPr>
              <a:t>Double</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fr-FR" sz="1600" spc="-1" strike="noStrike">
                <a:solidFill>
                  <a:schemeClr val="dk1"/>
                </a:solidFill>
                <a:latin typeface="Bahnschrift SemiBold"/>
              </a:rPr>
              <a:t>Float</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fr-FR" sz="1600" spc="-1" strike="noStrike">
                <a:solidFill>
                  <a:schemeClr val="dk1"/>
                </a:solidFill>
                <a:latin typeface="Bahnschrift SemiBold"/>
              </a:rPr>
              <a:t>Date</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fr-FR" sz="1600" spc="-1" strike="noStrike">
                <a:solidFill>
                  <a:schemeClr val="dk1"/>
                </a:solidFill>
                <a:latin typeface="Bahnschrift SemiBold"/>
              </a:rPr>
              <a:t>Char</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ES" sz="4400" spc="-1" strike="noStrike">
                <a:solidFill>
                  <a:schemeClr val="dk1"/>
                </a:solidFill>
                <a:latin typeface="Adobe Devanagari"/>
              </a:rPr>
              <a:t>Procedures</a:t>
            </a:r>
            <a:endParaRPr b="0" lang="es-ES" sz="4400" spc="-1" strike="noStrike">
              <a:solidFill>
                <a:srgbClr val="000000"/>
              </a:solidFill>
              <a:latin typeface="Arial"/>
            </a:endParaRPr>
          </a:p>
        </p:txBody>
      </p:sp>
      <p:sp>
        <p:nvSpPr>
          <p:cNvPr id="58" name="PlaceHolder 2"/>
          <p:cNvSpPr>
            <a:spLocks noGrp="1"/>
          </p:cNvSpPr>
          <p:nvPr>
            <p:ph/>
          </p:nvPr>
        </p:nvSpPr>
        <p:spPr>
          <a:xfrm>
            <a:off x="838080" y="1825560"/>
            <a:ext cx="10514520" cy="435024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The routine is a series of commands where it performs an algorithm or problem, and it tries to solve such problem which till the end of this same routine does not return any value. It receives parameters, and some of them are optional, others are mandatory.</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2920" cy="238644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0" lang="es-ES" sz="6000" spc="-1" strike="noStrike">
                <a:solidFill>
                  <a:schemeClr val="dk1"/>
                </a:solidFill>
                <a:latin typeface="Adobe Devanagari"/>
              </a:rPr>
              <a:t>Classes</a:t>
            </a:r>
            <a:endParaRPr b="0" lang="es-ES" sz="6000" spc="-1" strike="noStrike">
              <a:solidFill>
                <a:srgbClr val="000000"/>
              </a:solidFill>
              <a:latin typeface="Arial"/>
            </a:endParaRPr>
          </a:p>
        </p:txBody>
      </p:sp>
      <p:sp>
        <p:nvSpPr>
          <p:cNvPr id="60" name="PlaceHolder 2"/>
          <p:cNvSpPr>
            <a:spLocks noGrp="1"/>
          </p:cNvSpPr>
          <p:nvPr>
            <p:ph type="subTitle"/>
          </p:nvPr>
        </p:nvSpPr>
        <p:spPr>
          <a:xfrm>
            <a:off x="1523880" y="3602160"/>
            <a:ext cx="9142920" cy="1654560"/>
          </a:xfrm>
          <a:prstGeom prst="rect">
            <a:avLst/>
          </a:prstGeom>
          <a:noFill/>
          <a:ln w="0">
            <a:noFill/>
          </a:ln>
        </p:spPr>
        <p:txBody>
          <a:bodyPr lIns="91440" rIns="91440" tIns="45720" bIns="45720" anchor="t">
            <a:noAutofit/>
          </a:bodyPr>
          <a:p>
            <a:pPr indent="0" algn="ctr">
              <a:buNone/>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Adobe Devanagari"/>
              </a:rPr>
              <a:t>Encapsulation</a:t>
            </a:r>
            <a:endParaRPr b="0" lang="es-ES" sz="4400" spc="-1" strike="noStrike">
              <a:solidFill>
                <a:srgbClr val="000000"/>
              </a:solidFill>
              <a:latin typeface="Arial"/>
            </a:endParaRPr>
          </a:p>
        </p:txBody>
      </p:sp>
      <p:sp>
        <p:nvSpPr>
          <p:cNvPr id="62" name="PlaceHolder 2"/>
          <p:cNvSpPr>
            <a:spLocks noGrp="1"/>
          </p:cNvSpPr>
          <p:nvPr>
            <p:ph/>
          </p:nvPr>
        </p:nvSpPr>
        <p:spPr>
          <a:xfrm>
            <a:off x="838080" y="1825560"/>
            <a:ext cx="10514520" cy="4350240"/>
          </a:xfrm>
          <a:prstGeom prst="rect">
            <a:avLst/>
          </a:prstGeom>
          <a:noFill/>
          <a:ln w="0">
            <a:noFill/>
          </a:ln>
        </p:spPr>
        <p:txBody>
          <a:bodyPr lIns="91440" rIns="91440" tIns="45720" bIns="45720" anchor="t">
            <a:normAutofit fontScale="93333"/>
          </a:bodyPr>
          <a:p>
            <a:pPr indent="0" defTabSz="914400">
              <a:lnSpc>
                <a:spcPct val="150000"/>
              </a:lnSpc>
              <a:spcBef>
                <a:spcPts val="1001"/>
              </a:spcBef>
              <a:buNone/>
              <a:tabLst>
                <a:tab algn="l" pos="0"/>
              </a:tabLst>
            </a:pPr>
            <a:r>
              <a:rPr b="1" lang="en-US" sz="1600" spc="-1" strike="noStrike">
                <a:solidFill>
                  <a:schemeClr val="dk1"/>
                </a:solidFill>
                <a:latin typeface="Bahnschrift SemiBold"/>
              </a:rPr>
              <a:t>The encapsulation is for containing into one entity everything which it can do such entity, for example</a:t>
            </a:r>
            <a:r>
              <a:rPr b="1" lang="es-MX" sz="1600" spc="-1" strike="noStrike">
                <a:solidFill>
                  <a:schemeClr val="dk1"/>
                </a:solidFill>
                <a:latin typeface="Bahnschrift SemiBold"/>
              </a:rPr>
              <a:t>:</a:t>
            </a:r>
            <a:endParaRPr b="0" lang="es-ES" sz="1600" spc="-1" strike="noStrike">
              <a:solidFill>
                <a:srgbClr val="000000"/>
              </a:solidFill>
              <a:latin typeface="Arial"/>
            </a:endParaRPr>
          </a:p>
          <a:p>
            <a:pPr marL="228600" indent="-228600" defTabSz="914400">
              <a:lnSpc>
                <a:spcPct val="150000"/>
              </a:lnSpc>
              <a:spcBef>
                <a:spcPts val="1001"/>
              </a:spcBef>
              <a:buClr>
                <a:srgbClr val="000000"/>
              </a:buClr>
              <a:buFont typeface="Arial"/>
              <a:buChar char="•"/>
              <a:tabLst>
                <a:tab algn="l" pos="0"/>
              </a:tabLst>
            </a:pPr>
            <a:r>
              <a:rPr b="1" lang="en-US" sz="1600" spc="-1" strike="noStrike">
                <a:solidFill>
                  <a:schemeClr val="dk1"/>
                </a:solidFill>
                <a:latin typeface="Bahnschrift SemiBold"/>
              </a:rPr>
              <a:t>Class</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Car</a:t>
            </a:r>
            <a:endParaRPr b="0" lang="es-ES" sz="1600" spc="-1" strike="noStrike">
              <a:solidFill>
                <a:srgbClr val="000000"/>
              </a:solidFill>
              <a:latin typeface="Arial"/>
            </a:endParaRPr>
          </a:p>
          <a:p>
            <a:pPr marL="228600" indent="-228600" defTabSz="914400">
              <a:lnSpc>
                <a:spcPct val="150000"/>
              </a:lnSpc>
              <a:spcBef>
                <a:spcPts val="1001"/>
              </a:spcBef>
              <a:buClr>
                <a:srgbClr val="000000"/>
              </a:buClr>
              <a:buFont typeface="Arial"/>
              <a:buChar char="•"/>
              <a:tabLst>
                <a:tab algn="l" pos="0"/>
              </a:tabLst>
            </a:pPr>
            <a:r>
              <a:rPr b="1" lang="en-US" sz="1600" spc="-1" strike="noStrike">
                <a:solidFill>
                  <a:schemeClr val="dk1"/>
                </a:solidFill>
                <a:latin typeface="Bahnschrift SemiBold"/>
              </a:rPr>
              <a:t>Property</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Color</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Type of Insurance</a:t>
            </a:r>
            <a:endParaRPr b="0" lang="es-ES" sz="1600" spc="-1" strike="noStrike">
              <a:solidFill>
                <a:srgbClr val="000000"/>
              </a:solidFill>
              <a:latin typeface="Arial"/>
            </a:endParaRPr>
          </a:p>
          <a:p>
            <a:pPr marL="228600" indent="-228600" defTabSz="914400">
              <a:lnSpc>
                <a:spcPct val="150000"/>
              </a:lnSpc>
              <a:spcBef>
                <a:spcPts val="1001"/>
              </a:spcBef>
              <a:buClr>
                <a:srgbClr val="000000"/>
              </a:buClr>
              <a:buFont typeface="Arial"/>
              <a:buChar char="•"/>
              <a:tabLst>
                <a:tab algn="l" pos="0"/>
              </a:tabLst>
            </a:pPr>
            <a:r>
              <a:rPr b="1" lang="en-US" sz="1600" spc="-1" strike="noStrike">
                <a:solidFill>
                  <a:schemeClr val="dk1"/>
                </a:solidFill>
                <a:latin typeface="Bahnschrift SemiBold"/>
              </a:rPr>
              <a:t>Method</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Turn On</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Stop</a:t>
            </a:r>
            <a:endParaRPr b="0" lang="es-ES" sz="1600" spc="-1" strike="noStrike">
              <a:solidFill>
                <a:srgbClr val="000000"/>
              </a:solidFill>
              <a:latin typeface="Arial"/>
            </a:endParaRPr>
          </a:p>
          <a:p>
            <a:pPr lvl="1" marL="685800" indent="-228600" defTabSz="914400">
              <a:lnSpc>
                <a:spcPct val="150000"/>
              </a:lnSpc>
              <a:spcBef>
                <a:spcPts val="499"/>
              </a:spcBef>
              <a:buClr>
                <a:srgbClr val="000000"/>
              </a:buClr>
              <a:buFont typeface="Arial"/>
              <a:buChar char="•"/>
              <a:tabLst>
                <a:tab algn="l" pos="0"/>
              </a:tabLst>
            </a:pPr>
            <a:r>
              <a:rPr b="1" lang="en-US" sz="1600" spc="-1" strike="noStrike">
                <a:solidFill>
                  <a:schemeClr val="dk1"/>
                </a:solidFill>
                <a:latin typeface="Bahnschrift SemiBold"/>
              </a:rPr>
              <a:t>Park</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Adobe Devanagari"/>
              </a:rPr>
              <a:t>Constructor </a:t>
            </a:r>
            <a:endParaRPr b="0" lang="es-ES" sz="4400" spc="-1" strike="noStrike">
              <a:solidFill>
                <a:srgbClr val="000000"/>
              </a:solidFill>
              <a:latin typeface="Arial"/>
            </a:endParaRPr>
          </a:p>
        </p:txBody>
      </p:sp>
      <p:sp>
        <p:nvSpPr>
          <p:cNvPr id="64" name="PlaceHolder 2"/>
          <p:cNvSpPr>
            <a:spLocks noGrp="1"/>
          </p:cNvSpPr>
          <p:nvPr>
            <p:ph/>
          </p:nvPr>
        </p:nvSpPr>
        <p:spPr>
          <a:xfrm>
            <a:off x="838080" y="1825560"/>
            <a:ext cx="10514520" cy="435024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The constructor is a intrinsic method of work which perform when it creates the instance of object. At the moment that creates an instance of class, it calls to this method by default. This used commonly to create the instance of the object.</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a:p>
            <a:pPr indent="0" defTabSz="914400">
              <a:lnSpc>
                <a:spcPct val="150000"/>
              </a:lnSpc>
              <a:spcBef>
                <a:spcPts val="1001"/>
              </a:spcBef>
              <a:buNone/>
              <a:tabLst>
                <a:tab algn="l" pos="0"/>
              </a:tabLst>
            </a:pPr>
            <a:r>
              <a:rPr b="1" lang="en-US" sz="1600" spc="-1" strike="noStrike">
                <a:solidFill>
                  <a:schemeClr val="dk1"/>
                </a:solidFill>
                <a:latin typeface="Bahnschrift SemiBold"/>
              </a:rPr>
              <a:t>The constructor can be overwritten in different ways so that it can give different instances of the same object, and from there, it can be called in different ways for creating different instances of the same class.</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s-AR" sz="4400" spc="-1" strike="noStrike">
                <a:solidFill>
                  <a:schemeClr val="dk1"/>
                </a:solidFill>
                <a:latin typeface="Calibri Light"/>
              </a:rPr>
              <a:t>Constructor </a:t>
            </a:r>
            <a:endParaRPr b="0" lang="es-ES" sz="4400" spc="-1" strike="noStrike">
              <a:solidFill>
                <a:srgbClr val="000000"/>
              </a:solidFill>
              <a:latin typeface="Arial"/>
            </a:endParaRPr>
          </a:p>
        </p:txBody>
      </p:sp>
      <p:sp>
        <p:nvSpPr>
          <p:cNvPr id="66"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indent="0" defTabSz="914400">
              <a:lnSpc>
                <a:spcPct val="150000"/>
              </a:lnSpc>
              <a:spcBef>
                <a:spcPts val="1001"/>
              </a:spcBef>
              <a:buNone/>
              <a:tabLst>
                <a:tab algn="l" pos="0"/>
              </a:tabLst>
            </a:pPr>
            <a:r>
              <a:rPr b="1" lang="en-US" sz="1600" spc="-1" strike="noStrike">
                <a:solidFill>
                  <a:schemeClr val="dk1"/>
                </a:solidFill>
                <a:latin typeface="Bahnschrift SemiBold"/>
              </a:rPr>
              <a:t>It means that it can create different similar objects of the same class.</a:t>
            </a:r>
            <a:endParaRPr b="0" lang="es-ES" sz="1600" spc="-1" strike="noStrike">
              <a:solidFill>
                <a:srgbClr val="000000"/>
              </a:solidFill>
              <a:latin typeface="Arial"/>
            </a:endParaRPr>
          </a:p>
          <a:p>
            <a:pPr indent="0" defTabSz="914400">
              <a:lnSpc>
                <a:spcPct val="150000"/>
              </a:lnSpc>
              <a:spcBef>
                <a:spcPts val="1001"/>
              </a:spcBef>
              <a:buNone/>
              <a:tabLst>
                <a:tab algn="l" pos="0"/>
              </a:tabLst>
            </a:pP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3645</TotalTime>
  <Application>LibreOffice/24.2.3.2$Windows_X86_64 LibreOffice_project/433d9c2ded56988e8a90e6b2e771ee4e6a5ab2ba</Application>
  <AppVersion>15.0000</AppVersion>
  <Words>786</Words>
  <Paragraphs>68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2021-05-17T20:53:17Z</dcterms:created>
  <dc:creator>scott</dc:creator>
  <dc:description/>
  <dc:language>es-ES</dc:language>
  <cp:lastModifiedBy/>
  <cp:lastPrinted>2024-06-30T23:08:39Z</cp:lastPrinted>
  <dcterms:modified xsi:type="dcterms:W3CDTF">2024-07-06T12:29:29Z</dcterms:modified>
  <cp:revision>142</cp:revision>
  <dc:subject/>
  <dc:title>Funciones - Procedimientos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49</vt:i4>
  </property>
</Properties>
</file>