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6" r:id="rId3"/>
    <p:sldId id="309" r:id="rId4"/>
    <p:sldId id="258" r:id="rId5"/>
    <p:sldId id="259" r:id="rId6"/>
    <p:sldId id="294" r:id="rId7"/>
    <p:sldId id="260" r:id="rId8"/>
    <p:sldId id="295" r:id="rId9"/>
    <p:sldId id="261" r:id="rId10"/>
    <p:sldId id="296" r:id="rId11"/>
    <p:sldId id="262" r:id="rId12"/>
    <p:sldId id="297" r:id="rId13"/>
    <p:sldId id="264" r:id="rId14"/>
    <p:sldId id="310" r:id="rId15"/>
    <p:sldId id="266" r:id="rId16"/>
    <p:sldId id="306" r:id="rId17"/>
    <p:sldId id="267" r:id="rId18"/>
    <p:sldId id="268" r:id="rId19"/>
    <p:sldId id="269" r:id="rId20"/>
    <p:sldId id="270" r:id="rId21"/>
    <p:sldId id="271" r:id="rId22"/>
    <p:sldId id="299" r:id="rId23"/>
    <p:sldId id="272" r:id="rId24"/>
    <p:sldId id="273" r:id="rId25"/>
    <p:sldId id="274" r:id="rId26"/>
    <p:sldId id="300" r:id="rId27"/>
    <p:sldId id="275" r:id="rId28"/>
    <p:sldId id="276" r:id="rId29"/>
    <p:sldId id="277" r:id="rId30"/>
    <p:sldId id="278" r:id="rId31"/>
    <p:sldId id="302" r:id="rId32"/>
    <p:sldId id="279" r:id="rId33"/>
    <p:sldId id="280" r:id="rId34"/>
    <p:sldId id="308" r:id="rId35"/>
    <p:sldId id="281" r:id="rId36"/>
    <p:sldId id="305" r:id="rId37"/>
    <p:sldId id="282" r:id="rId38"/>
    <p:sldId id="283" r:id="rId39"/>
    <p:sldId id="284" r:id="rId40"/>
    <p:sldId id="285" r:id="rId41"/>
    <p:sldId id="286" r:id="rId42"/>
    <p:sldId id="303" r:id="rId43"/>
    <p:sldId id="287" r:id="rId44"/>
    <p:sldId id="288" r:id="rId45"/>
    <p:sldId id="304" r:id="rId46"/>
    <p:sldId id="289" r:id="rId47"/>
    <p:sldId id="290" r:id="rId48"/>
    <p:sldId id="291" r:id="rId49"/>
    <p:sldId id="292" r:id="rId5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1" d="100"/>
          <a:sy n="71"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52DF-7EDB-46F2-B5F2-797DBC9BC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DD41D154-3B5A-4844-A6F7-93C5DCAF3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EA042781-853F-4565-AB76-BD32A52132EF}"/>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5" name="Footer Placeholder 4">
            <a:extLst>
              <a:ext uri="{FF2B5EF4-FFF2-40B4-BE49-F238E27FC236}">
                <a16:creationId xmlns:a16="http://schemas.microsoft.com/office/drawing/2014/main" id="{B501D63C-0EF3-46A8-A6D9-31F6E5704D80}"/>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FC88C494-74BE-49F4-B536-D872D332CC96}"/>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272284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3B18-6F45-4494-8672-EF8E7071F64C}"/>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0FF2AD53-00CF-4B16-B399-9BDED03EA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E232FC14-EAB6-47E7-BCD4-42035D9C9232}"/>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5" name="Footer Placeholder 4">
            <a:extLst>
              <a:ext uri="{FF2B5EF4-FFF2-40B4-BE49-F238E27FC236}">
                <a16:creationId xmlns:a16="http://schemas.microsoft.com/office/drawing/2014/main" id="{D79A225E-B222-4E52-8A1B-E98490D7C2B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09C44476-D913-4312-9BFD-B3A53159CB1D}"/>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241314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312A3-A4B2-4585-B011-DDF8572A9A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844ADA4C-F3B7-460A-8D67-E382D01DA7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206EC46E-C889-45D3-8DE7-1FC9B17D5B25}"/>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5" name="Footer Placeholder 4">
            <a:extLst>
              <a:ext uri="{FF2B5EF4-FFF2-40B4-BE49-F238E27FC236}">
                <a16:creationId xmlns:a16="http://schemas.microsoft.com/office/drawing/2014/main" id="{E053FB6E-16A3-4A3C-82D6-F49E94DBE562}"/>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95A86946-3B61-43A8-B589-78EDB7FFBD18}"/>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39933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82FB-8E5C-454F-B2E1-859C333CA491}"/>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DF2FD908-4BC2-448A-A4E2-4B1F7DED1F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DEB017C9-A6DE-4F2E-8EE2-0C5B731924C7}"/>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5" name="Footer Placeholder 4">
            <a:extLst>
              <a:ext uri="{FF2B5EF4-FFF2-40B4-BE49-F238E27FC236}">
                <a16:creationId xmlns:a16="http://schemas.microsoft.com/office/drawing/2014/main" id="{1F6EF681-2B0D-42F2-AAE0-45E4FF08DD81}"/>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91C4D9B5-17E9-4250-85E0-7BA753FEED38}"/>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292321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DC45-74AE-4468-B09A-F8A9298FE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111D3BE6-67CA-4005-8913-B8A905AFE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358CFB-8674-4723-84C8-0ED6F7E8E0FF}"/>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5" name="Footer Placeholder 4">
            <a:extLst>
              <a:ext uri="{FF2B5EF4-FFF2-40B4-BE49-F238E27FC236}">
                <a16:creationId xmlns:a16="http://schemas.microsoft.com/office/drawing/2014/main" id="{413D5946-3357-41B9-A7BC-E2683B5D882F}"/>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687496E5-BCA7-4FBA-A901-74106EE8DF14}"/>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9970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566A-3A14-44C6-B371-9CC8B7D3D11C}"/>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D9D192E1-BE80-4757-8993-E93AF00D11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CB04E4B9-A388-4E07-87F4-A823E6A7E3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C51D71C1-447C-47BC-85B9-C4BCC588FB88}"/>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6" name="Footer Placeholder 5">
            <a:extLst>
              <a:ext uri="{FF2B5EF4-FFF2-40B4-BE49-F238E27FC236}">
                <a16:creationId xmlns:a16="http://schemas.microsoft.com/office/drawing/2014/main" id="{5F9CDCF2-B83D-4FA3-9F45-6C0B4C9A892A}"/>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FE27A158-292A-4AB1-8AF9-5F2ED633D667}"/>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12341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B83-C9D8-416C-8C4C-452CA0D2CCAC}"/>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A951275C-A4B6-4910-9E0B-29C3A6567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3C8EDA-D595-4B31-838E-879A486CCD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F52FF07F-06BD-46BE-A0A5-752E154FB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E64F74-45EA-4BBA-9EAD-347601FBB1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61C6F4A9-AF3A-403B-8F3D-FBDA1641DAD9}"/>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8" name="Footer Placeholder 7">
            <a:extLst>
              <a:ext uri="{FF2B5EF4-FFF2-40B4-BE49-F238E27FC236}">
                <a16:creationId xmlns:a16="http://schemas.microsoft.com/office/drawing/2014/main" id="{0E3E9885-1940-4A5E-A3EB-96141183FA4E}"/>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F7D1FAA8-9B68-4DA5-B266-841ABD60F92A}"/>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180315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BF1C-CD9C-4E2D-A044-3FE984B64C4F}"/>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B3682BA8-9A5D-4075-BE6C-889EB3EDB0A4}"/>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4" name="Footer Placeholder 3">
            <a:extLst>
              <a:ext uri="{FF2B5EF4-FFF2-40B4-BE49-F238E27FC236}">
                <a16:creationId xmlns:a16="http://schemas.microsoft.com/office/drawing/2014/main" id="{C53A0409-46CF-4780-89FF-580325718C5A}"/>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D6BD5A6F-2F57-4761-9688-F1262187304D}"/>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60738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51F1E-3E15-45E6-97AE-3649272C2781}"/>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3" name="Footer Placeholder 2">
            <a:extLst>
              <a:ext uri="{FF2B5EF4-FFF2-40B4-BE49-F238E27FC236}">
                <a16:creationId xmlns:a16="http://schemas.microsoft.com/office/drawing/2014/main" id="{995A92BA-24C6-4D14-8336-11E1BEA6D6AC}"/>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491F83D9-2D7D-4382-93B3-37CB9F341B50}"/>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72358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2B4B-1D3B-4EFB-A1A5-08607C67B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E0202A3B-14F3-4CDF-BB5C-008CA98EC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9CF3A7EA-6099-4FD5-8F47-58EF5D91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3BE30C-FEDB-4A4A-971C-7BECB57A4A59}"/>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6" name="Footer Placeholder 5">
            <a:extLst>
              <a:ext uri="{FF2B5EF4-FFF2-40B4-BE49-F238E27FC236}">
                <a16:creationId xmlns:a16="http://schemas.microsoft.com/office/drawing/2014/main" id="{8BE7CD94-9078-4E25-AB34-0D01A97C38BD}"/>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6ABBE7F5-841E-441A-8989-9BC0E76D0671}"/>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95699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E2C8-111F-4909-B140-B4B7254F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39A1E232-4C0C-4D63-B282-53C21C9F2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9C568DCE-F27F-43CE-AA96-3138C55A6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00401-876B-4EFB-8702-F37F7181028E}"/>
              </a:ext>
            </a:extLst>
          </p:cNvPr>
          <p:cNvSpPr>
            <a:spLocks noGrp="1"/>
          </p:cNvSpPr>
          <p:nvPr>
            <p:ph type="dt" sz="half" idx="10"/>
          </p:nvPr>
        </p:nvSpPr>
        <p:spPr/>
        <p:txBody>
          <a:bodyPr/>
          <a:lstStyle/>
          <a:p>
            <a:fld id="{81C520BB-B874-43A1-82BE-39210B47C451}" type="datetimeFigureOut">
              <a:rPr lang="es-AR" smtClean="0"/>
              <a:t>15/8/2021</a:t>
            </a:fld>
            <a:endParaRPr lang="es-AR"/>
          </a:p>
        </p:txBody>
      </p:sp>
      <p:sp>
        <p:nvSpPr>
          <p:cNvPr id="6" name="Footer Placeholder 5">
            <a:extLst>
              <a:ext uri="{FF2B5EF4-FFF2-40B4-BE49-F238E27FC236}">
                <a16:creationId xmlns:a16="http://schemas.microsoft.com/office/drawing/2014/main" id="{F17AB03B-E486-43F5-B1E2-B0DE41CC3B9E}"/>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7EDE0277-2715-482A-AC70-3475DC8A1E17}"/>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103462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BD262-49FA-4B41-A340-ED555CCB8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96D8B1EA-43D5-4517-A40E-8251835DA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E7D4A496-4B16-413B-B503-FA479CD9A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520BB-B874-43A1-82BE-39210B47C451}" type="datetimeFigureOut">
              <a:rPr lang="es-AR" smtClean="0"/>
              <a:t>15/8/2021</a:t>
            </a:fld>
            <a:endParaRPr lang="es-AR"/>
          </a:p>
        </p:txBody>
      </p:sp>
      <p:sp>
        <p:nvSpPr>
          <p:cNvPr id="5" name="Footer Placeholder 4">
            <a:extLst>
              <a:ext uri="{FF2B5EF4-FFF2-40B4-BE49-F238E27FC236}">
                <a16:creationId xmlns:a16="http://schemas.microsoft.com/office/drawing/2014/main" id="{5D67F9CB-2C39-4301-A665-705D7DAAA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7B6C555B-7C29-4BA0-8B65-513BD0DFD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3A04A-7997-4EDA-828F-8B602CA15B5F}" type="slidenum">
              <a:rPr lang="es-AR" smtClean="0"/>
              <a:t>‹#›</a:t>
            </a:fld>
            <a:endParaRPr lang="es-AR"/>
          </a:p>
        </p:txBody>
      </p:sp>
    </p:spTree>
    <p:extLst>
      <p:ext uri="{BB962C8B-B14F-4D97-AF65-F5344CB8AC3E}">
        <p14:creationId xmlns:p14="http://schemas.microsoft.com/office/powerpoint/2010/main" val="345918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4588-081D-412C-9242-16AC94FA298A}"/>
              </a:ext>
            </a:extLst>
          </p:cNvPr>
          <p:cNvSpPr>
            <a:spLocks noGrp="1"/>
          </p:cNvSpPr>
          <p:nvPr>
            <p:ph type="ctrTitle"/>
          </p:nvPr>
        </p:nvSpPr>
        <p:spPr/>
        <p:txBody>
          <a:bodyPr>
            <a:normAutofit/>
          </a:bodyPr>
          <a:lstStyle/>
          <a:p>
            <a:r>
              <a:rPr lang="es-ES" sz="9600" dirty="0">
                <a:latin typeface="Adobe Devanagari" panose="02040503050201020203" pitchFamily="18" charset="0"/>
                <a:cs typeface="Adobe Devanagari" panose="02040503050201020203" pitchFamily="18" charset="0"/>
              </a:rPr>
              <a:t>Full </a:t>
            </a:r>
            <a:r>
              <a:rPr lang="es-ES" sz="9600" dirty="0" err="1">
                <a:latin typeface="Adobe Devanagari" panose="02040503050201020203" pitchFamily="18" charset="0"/>
                <a:cs typeface="Adobe Devanagari" panose="02040503050201020203" pitchFamily="18" charset="0"/>
              </a:rPr>
              <a:t>Developer</a:t>
            </a:r>
            <a:endParaRPr lang="es-AR" sz="9600"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0DECED95-76CD-49E6-8EB7-6EAE8BC63C16}"/>
              </a:ext>
            </a:extLst>
          </p:cNvPr>
          <p:cNvSpPr>
            <a:spLocks noGrp="1"/>
          </p:cNvSpPr>
          <p:nvPr>
            <p:ph type="subTitle" idx="1"/>
          </p:nvPr>
        </p:nvSpPr>
        <p:spPr/>
        <p:txBody>
          <a:bodyPr>
            <a:normAutofit/>
          </a:bodyPr>
          <a:lstStyle/>
          <a:p>
            <a:r>
              <a:rPr lang="es-ES" sz="4400" dirty="0" err="1"/>
              <a:t>Beginner</a:t>
            </a:r>
            <a:endParaRPr lang="es-AR" sz="4400" dirty="0"/>
          </a:p>
        </p:txBody>
      </p:sp>
    </p:spTree>
    <p:extLst>
      <p:ext uri="{BB962C8B-B14F-4D97-AF65-F5344CB8AC3E}">
        <p14:creationId xmlns:p14="http://schemas.microsoft.com/office/powerpoint/2010/main" val="45702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29C9-80E1-43F8-8E68-FFEDAF2662F4}"/>
              </a:ext>
            </a:extLst>
          </p:cNvPr>
          <p:cNvSpPr>
            <a:spLocks noGrp="1"/>
          </p:cNvSpPr>
          <p:nvPr>
            <p:ph type="title"/>
          </p:nvPr>
        </p:nvSpPr>
        <p:spPr/>
        <p:txBody>
          <a:bodyPr/>
          <a:lstStyle/>
          <a:p>
            <a:r>
              <a:rPr lang="es-AR" dirty="0"/>
              <a:t>Destructor</a:t>
            </a:r>
          </a:p>
        </p:txBody>
      </p:sp>
      <p:sp>
        <p:nvSpPr>
          <p:cNvPr id="3" name="Content Placeholder 2">
            <a:extLst>
              <a:ext uri="{FF2B5EF4-FFF2-40B4-BE49-F238E27FC236}">
                <a16:creationId xmlns:a16="http://schemas.microsoft.com/office/drawing/2014/main" id="{A6BA7EC3-5EAF-4D49-BEDF-9D9BCB9D0B98}"/>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The destructor is an intrinsic method that calls when it destroys the instance of an object. It is useful to free an space of memory and of this manner which the program do not full of trash.</a:t>
            </a:r>
          </a:p>
          <a:p>
            <a:pPr marL="0" indent="0">
              <a:buNone/>
            </a:pPr>
            <a:endParaRPr lang="en-US" sz="3200" dirty="0">
              <a:latin typeface="Adobe Gurmukhi" panose="01010101010101010101" pitchFamily="50" charset="0"/>
              <a:cs typeface="Adobe Gurmukhi" panose="01010101010101010101" pitchFamily="50" charset="0"/>
            </a:endParaRPr>
          </a:p>
          <a:p>
            <a:pPr marL="0" indent="0">
              <a:buNone/>
            </a:pPr>
            <a:r>
              <a:rPr lang="en-US" sz="3200" dirty="0">
                <a:latin typeface="Adobe Gurmukhi" panose="01010101010101010101" pitchFamily="50" charset="0"/>
                <a:cs typeface="Adobe Gurmukhi" panose="01010101010101010101" pitchFamily="50" charset="0"/>
              </a:rPr>
              <a:t>In this way, the program can work in a light way without not so much load and this is the way that can continue till finishes the program.</a:t>
            </a:r>
            <a:endParaRPr lang="en-US"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05447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3C84-1AA8-4984-8D98-D56C655B08B9}"/>
              </a:ext>
            </a:extLst>
          </p:cNvPr>
          <p:cNvSpPr>
            <a:spLocks noGrp="1"/>
          </p:cNvSpPr>
          <p:nvPr>
            <p:ph type="title"/>
          </p:nvPr>
        </p:nvSpPr>
        <p:spPr/>
        <p:txBody>
          <a:bodyPr/>
          <a:lstStyle/>
          <a:p>
            <a:r>
              <a:rPr lang="es-AR" dirty="0"/>
              <a:t>Destructor</a:t>
            </a:r>
          </a:p>
        </p:txBody>
      </p:sp>
      <p:sp>
        <p:nvSpPr>
          <p:cNvPr id="3" name="Content Placeholder 2">
            <a:extLst>
              <a:ext uri="{FF2B5EF4-FFF2-40B4-BE49-F238E27FC236}">
                <a16:creationId xmlns:a16="http://schemas.microsoft.com/office/drawing/2014/main" id="{696613CF-661E-45DC-A6DF-49488C576D88}"/>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In the contrast, it can full in of much memory or the use of memory without using, and from there can finish the program much before. And this does not happen very much when it works with volumes of data or tasks very big.</a:t>
            </a:r>
          </a:p>
          <a:p>
            <a:pPr marL="0" indent="0">
              <a:buNone/>
            </a:pPr>
            <a:endParaRPr lang="en-US" sz="3200" dirty="0">
              <a:latin typeface="Adobe Gurmukhi" panose="01010101010101010101" pitchFamily="50" charset="0"/>
              <a:cs typeface="Adobe Gurmukhi" panose="01010101010101010101" pitchFamily="50" charset="0"/>
            </a:endParaRPr>
          </a:p>
          <a:p>
            <a:pPr marL="0" indent="0">
              <a:buNone/>
            </a:pPr>
            <a:r>
              <a:rPr lang="en-US" sz="3200" dirty="0">
                <a:latin typeface="Adobe Gurmukhi" panose="01010101010101010101" pitchFamily="50" charset="0"/>
                <a:cs typeface="Adobe Gurmukhi" panose="01010101010101010101" pitchFamily="50" charset="0"/>
              </a:rPr>
              <a:t>This is precise, that this kind of particular method. From there, the program can finalize of different much way and with major performance. This method is important without it. the program could delay in many occasions.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69720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16BD-67F8-491A-ACB7-5FF5FC045187}"/>
              </a:ext>
            </a:extLst>
          </p:cNvPr>
          <p:cNvSpPr>
            <a:spLocks noGrp="1"/>
          </p:cNvSpPr>
          <p:nvPr>
            <p:ph type="title"/>
          </p:nvPr>
        </p:nvSpPr>
        <p:spPr/>
        <p:txBody>
          <a:bodyPr/>
          <a:lstStyle/>
          <a:p>
            <a:r>
              <a:rPr lang="es-AR" dirty="0" err="1"/>
              <a:t>Method</a:t>
            </a:r>
            <a:endParaRPr lang="es-AR" dirty="0"/>
          </a:p>
        </p:txBody>
      </p:sp>
      <p:sp>
        <p:nvSpPr>
          <p:cNvPr id="3" name="Content Placeholder 2">
            <a:extLst>
              <a:ext uri="{FF2B5EF4-FFF2-40B4-BE49-F238E27FC236}">
                <a16:creationId xmlns:a16="http://schemas.microsoft.com/office/drawing/2014/main" id="{76E0121C-7329-4BB7-9FB5-B58C286EDEB1}"/>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This method is an action of the class. And it can be called after it creates an instance of the object, from there each method can be called to solve some particular problem, and you can create as many methods as possible. </a:t>
            </a:r>
          </a:p>
          <a:p>
            <a:pPr marL="0" indent="0">
              <a:buNone/>
            </a:pPr>
            <a:endParaRPr lang="en-US" sz="3200" dirty="0">
              <a:latin typeface="Adobe Gurmukhi" panose="01010101010101010101" pitchFamily="50" charset="0"/>
              <a:cs typeface="Adobe Gurmukhi" panose="01010101010101010101" pitchFamily="50" charset="0"/>
            </a:endParaRPr>
          </a:p>
          <a:p>
            <a:pPr marL="0" indent="0">
              <a:buNone/>
            </a:pPr>
            <a:r>
              <a:rPr lang="en-US" sz="3200" dirty="0">
                <a:latin typeface="Adobe Gurmukhi" panose="01010101010101010101" pitchFamily="50" charset="0"/>
                <a:cs typeface="Adobe Gurmukhi" panose="01010101010101010101" pitchFamily="50" charset="0"/>
              </a:rPr>
              <a:t>Each one of them, it will realize a different task and on this way it will solve many problems during the execution of the program.</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48439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272F-8F80-461F-8CAC-696B992E791B}"/>
              </a:ext>
            </a:extLst>
          </p:cNvPr>
          <p:cNvSpPr>
            <a:spLocks noGrp="1"/>
          </p:cNvSpPr>
          <p:nvPr>
            <p:ph type="title"/>
          </p:nvPr>
        </p:nvSpPr>
        <p:spPr/>
        <p:txBody>
          <a:bodyPr/>
          <a:lstStyle/>
          <a:p>
            <a:r>
              <a:rPr lang="es-AR" dirty="0" err="1"/>
              <a:t>Method</a:t>
            </a:r>
            <a:endParaRPr lang="es-AR" dirty="0"/>
          </a:p>
        </p:txBody>
      </p:sp>
      <p:sp>
        <p:nvSpPr>
          <p:cNvPr id="3" name="Content Placeholder 2">
            <a:extLst>
              <a:ext uri="{FF2B5EF4-FFF2-40B4-BE49-F238E27FC236}">
                <a16:creationId xmlns:a16="http://schemas.microsoft.com/office/drawing/2014/main" id="{5B2BD1FC-8C57-4BE9-AEE9-FA157531DDE0}"/>
              </a:ext>
            </a:extLst>
          </p:cNvPr>
          <p:cNvSpPr>
            <a:spLocks noGrp="1"/>
          </p:cNvSpPr>
          <p:nvPr>
            <p:ph idx="1"/>
          </p:nvPr>
        </p:nvSpPr>
        <p:spPr/>
        <p:txBody>
          <a:bodyPr/>
          <a:lstStyle/>
          <a:p>
            <a:pPr marL="0" indent="0">
              <a:buNone/>
            </a:pPr>
            <a:r>
              <a:rPr lang="en-US" sz="3200" dirty="0">
                <a:latin typeface="Adobe Gurmukhi" panose="01010101010101010101" pitchFamily="50" charset="0"/>
                <a:cs typeface="Adobe Gurmukhi" panose="01010101010101010101" pitchFamily="50" charset="0"/>
              </a:rPr>
              <a:t>Such beginning or ending of program, is very important its task, because of that, it is used such many times during the running of the program.</a:t>
            </a:r>
          </a:p>
          <a:p>
            <a:pPr marL="0" indent="0">
              <a:buNone/>
            </a:pPr>
            <a:endParaRPr lang="en-US" sz="3200" dirty="0">
              <a:latin typeface="Adobe Gurmukhi" panose="01010101010101010101" pitchFamily="50" charset="0"/>
              <a:cs typeface="Adobe Gurmukhi" panose="01010101010101010101" pitchFamily="50" charset="0"/>
            </a:endParaRPr>
          </a:p>
          <a:p>
            <a:pPr marL="0" indent="0">
              <a:buNone/>
            </a:pPr>
            <a:r>
              <a:rPr lang="en-US" sz="3200" dirty="0">
                <a:latin typeface="Adobe Gurmukhi" panose="01010101010101010101" pitchFamily="50" charset="0"/>
                <a:cs typeface="Adobe Gurmukhi" panose="01010101010101010101" pitchFamily="50" charset="0"/>
              </a:rPr>
              <a:t>If inside this method, it is used many resources of the system, we should consider that we have something to free those resources because they are blocks or chunks or memory.</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94678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ED21-C6F6-45D0-ABE4-26C62A81E3FD}"/>
              </a:ext>
            </a:extLst>
          </p:cNvPr>
          <p:cNvSpPr>
            <a:spLocks noGrp="1"/>
          </p:cNvSpPr>
          <p:nvPr>
            <p:ph type="ctrTitle"/>
          </p:nvPr>
        </p:nvSpPr>
        <p:spPr/>
        <p:txBody>
          <a:bodyPr/>
          <a:lstStyle/>
          <a:p>
            <a:r>
              <a:rPr lang="en-US" dirty="0">
                <a:latin typeface="Adobe Devanagari" panose="02040503050201020203" pitchFamily="18" charset="0"/>
                <a:cs typeface="Adobe Devanagari" panose="02040503050201020203" pitchFamily="18" charset="0"/>
              </a:rPr>
              <a:t>Visibility</a:t>
            </a:r>
          </a:p>
        </p:txBody>
      </p:sp>
      <p:sp>
        <p:nvSpPr>
          <p:cNvPr id="3" name="Subtitle 2">
            <a:extLst>
              <a:ext uri="{FF2B5EF4-FFF2-40B4-BE49-F238E27FC236}">
                <a16:creationId xmlns:a16="http://schemas.microsoft.com/office/drawing/2014/main" id="{BC816767-AB00-4F8D-A6BC-0C886777E88B}"/>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0217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DED-0E96-4B37-B6C5-7FD4FF2A4391}"/>
              </a:ext>
            </a:extLst>
          </p:cNvPr>
          <p:cNvSpPr>
            <a:spLocks noGrp="1"/>
          </p:cNvSpPr>
          <p:nvPr>
            <p:ph type="title"/>
          </p:nvPr>
        </p:nvSpPr>
        <p:spPr/>
        <p:txBody>
          <a:bodyPr/>
          <a:lstStyle/>
          <a:p>
            <a:r>
              <a:rPr lang="es-AR" dirty="0"/>
              <a:t>Visibility</a:t>
            </a:r>
          </a:p>
        </p:txBody>
      </p:sp>
      <p:sp>
        <p:nvSpPr>
          <p:cNvPr id="3" name="Content Placeholder 2">
            <a:extLst>
              <a:ext uri="{FF2B5EF4-FFF2-40B4-BE49-F238E27FC236}">
                <a16:creationId xmlns:a16="http://schemas.microsoft.com/office/drawing/2014/main" id="{F0DA8D6F-91FD-4079-AD00-85C2AE213273}"/>
              </a:ext>
            </a:extLst>
          </p:cNvPr>
          <p:cNvSpPr>
            <a:spLocks noGrp="1"/>
          </p:cNvSpPr>
          <p:nvPr>
            <p:ph idx="1"/>
          </p:nvPr>
        </p:nvSpPr>
        <p:spPr/>
        <p:txBody>
          <a:bodyPr>
            <a:normAutofit fontScale="25000" lnSpcReduction="20000"/>
          </a:bodyPr>
          <a:lstStyle/>
          <a:p>
            <a:pPr marL="0" indent="0">
              <a:buNone/>
            </a:pPr>
            <a:r>
              <a:rPr lang="en-US" sz="14400" dirty="0">
                <a:latin typeface="Adobe Gurmukhi" panose="01010101010101010101" pitchFamily="50" charset="0"/>
                <a:cs typeface="Adobe Gurmukhi" panose="01010101010101010101" pitchFamily="50" charset="0"/>
              </a:rPr>
              <a:t>The visibility is a feature that each property or method of the class has, for example</a:t>
            </a:r>
            <a:r>
              <a:rPr lang="es-MX" sz="14400" dirty="0">
                <a:latin typeface="Adobe Gurmukhi" panose="01010101010101010101" pitchFamily="50" charset="0"/>
                <a:cs typeface="Adobe Gurmukhi" panose="01010101010101010101" pitchFamily="50" charset="0"/>
              </a:rPr>
              <a:t>:</a:t>
            </a:r>
          </a:p>
          <a:p>
            <a:r>
              <a:rPr lang="es-MX" sz="12800" dirty="0" err="1">
                <a:latin typeface="Adobe Gurmukhi" panose="01010101010101010101" pitchFamily="50" charset="0"/>
                <a:cs typeface="Adobe Gurmukhi" panose="01010101010101010101" pitchFamily="50" charset="0"/>
              </a:rPr>
              <a:t>Private</a:t>
            </a:r>
            <a:endParaRPr lang="es-MX" sz="14400" dirty="0">
              <a:latin typeface="Adobe Gurmukhi" panose="01010101010101010101" pitchFamily="50" charset="0"/>
              <a:cs typeface="Adobe Gurmukhi" panose="01010101010101010101" pitchFamily="50" charset="0"/>
            </a:endParaRPr>
          </a:p>
          <a:p>
            <a:pPr lvl="1"/>
            <a:r>
              <a:rPr lang="en-US" sz="12800" dirty="0">
                <a:latin typeface="Adobe Gurmukhi" panose="01010101010101010101" pitchFamily="50" charset="0"/>
                <a:cs typeface="Adobe Gurmukhi" panose="01010101010101010101" pitchFamily="50" charset="0"/>
              </a:rPr>
              <a:t>It means when it can not be accessed from outside. Only it can be called from the class.</a:t>
            </a:r>
            <a:endParaRPr lang="es-MX" sz="12800" dirty="0">
              <a:latin typeface="Adobe Gurmukhi" panose="01010101010101010101" pitchFamily="50" charset="0"/>
              <a:cs typeface="Adobe Gurmukhi" panose="01010101010101010101" pitchFamily="50" charset="0"/>
            </a:endParaRPr>
          </a:p>
          <a:p>
            <a:r>
              <a:rPr lang="es-MX" sz="12800" dirty="0" err="1">
                <a:latin typeface="Adobe Gurmukhi" panose="01010101010101010101" pitchFamily="50" charset="0"/>
                <a:cs typeface="Adobe Gurmukhi" panose="01010101010101010101" pitchFamily="50" charset="0"/>
              </a:rPr>
              <a:t>Protected</a:t>
            </a:r>
            <a:endParaRPr lang="es-MX" sz="14400" dirty="0">
              <a:latin typeface="Adobe Gurmukhi" panose="01010101010101010101" pitchFamily="50" charset="0"/>
              <a:cs typeface="Adobe Gurmukhi" panose="01010101010101010101" pitchFamily="50" charset="0"/>
            </a:endParaRPr>
          </a:p>
          <a:p>
            <a:pPr lvl="1"/>
            <a:r>
              <a:rPr lang="en-US" sz="12800" dirty="0">
                <a:latin typeface="Adobe Gurmukhi" panose="01010101010101010101" pitchFamily="50" charset="0"/>
                <a:cs typeface="Adobe Gurmukhi" panose="01010101010101010101" pitchFamily="50" charset="0"/>
              </a:rPr>
              <a:t>It means when it can not be accessed from outside. Only it can be called from the same instance of the object.</a:t>
            </a:r>
            <a:endParaRPr lang="es-MX" sz="128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1497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38A-6DC8-4B88-9AE6-3CBF033A3192}"/>
              </a:ext>
            </a:extLst>
          </p:cNvPr>
          <p:cNvSpPr>
            <a:spLocks noGrp="1"/>
          </p:cNvSpPr>
          <p:nvPr>
            <p:ph type="title"/>
          </p:nvPr>
        </p:nvSpPr>
        <p:spPr/>
        <p:txBody>
          <a:bodyPr/>
          <a:lstStyle/>
          <a:p>
            <a:r>
              <a:rPr lang="es-AR" dirty="0"/>
              <a:t>Visibility</a:t>
            </a:r>
          </a:p>
        </p:txBody>
      </p:sp>
      <p:sp>
        <p:nvSpPr>
          <p:cNvPr id="3" name="Content Placeholder 2">
            <a:extLst>
              <a:ext uri="{FF2B5EF4-FFF2-40B4-BE49-F238E27FC236}">
                <a16:creationId xmlns:a16="http://schemas.microsoft.com/office/drawing/2014/main" id="{602C1096-24ED-481B-AE5A-F9F06A510FCA}"/>
              </a:ext>
            </a:extLst>
          </p:cNvPr>
          <p:cNvSpPr>
            <a:spLocks noGrp="1"/>
          </p:cNvSpPr>
          <p:nvPr>
            <p:ph idx="1"/>
          </p:nvPr>
        </p:nvSpPr>
        <p:spPr/>
        <p:txBody>
          <a:bodyPr/>
          <a:lstStyle/>
          <a:p>
            <a:r>
              <a:rPr lang="en-US" sz="3200" dirty="0">
                <a:latin typeface="Adobe Gurmukhi" panose="01010101010101010101" pitchFamily="50" charset="0"/>
                <a:cs typeface="Adobe Gurmukhi" panose="01010101010101010101" pitchFamily="50" charset="0"/>
              </a:rPr>
              <a:t>Public</a:t>
            </a:r>
          </a:p>
          <a:p>
            <a:pPr lvl="1"/>
            <a:r>
              <a:rPr lang="en-US" sz="2800" dirty="0">
                <a:latin typeface="Adobe Gurmukhi" panose="01010101010101010101" pitchFamily="50" charset="0"/>
                <a:cs typeface="Adobe Gurmukhi" panose="01010101010101010101" pitchFamily="50" charset="0"/>
              </a:rPr>
              <a:t>It means when it can be accessed from outside. After the creation of the instance of the object.</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3834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0ADD-C5A9-45D9-AACE-011BA0D96309}"/>
              </a:ext>
            </a:extLst>
          </p:cNvPr>
          <p:cNvSpPr>
            <a:spLocks noGrp="1"/>
          </p:cNvSpPr>
          <p:nvPr>
            <p:ph type="title"/>
          </p:nvPr>
        </p:nvSpPr>
        <p:spPr/>
        <p:txBody>
          <a:bodyPr/>
          <a:lstStyle/>
          <a:p>
            <a:r>
              <a:rPr lang="en-US" dirty="0"/>
              <a:t>Overwrite</a:t>
            </a:r>
          </a:p>
        </p:txBody>
      </p:sp>
      <p:sp>
        <p:nvSpPr>
          <p:cNvPr id="3" name="Content Placeholder 2">
            <a:extLst>
              <a:ext uri="{FF2B5EF4-FFF2-40B4-BE49-F238E27FC236}">
                <a16:creationId xmlns:a16="http://schemas.microsoft.com/office/drawing/2014/main" id="{0C8CD64F-33D5-45DA-A016-69A481A9C9DB}"/>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It means when it repeats the same method but with more parameters. In other words, and in other words a bit more technical it has the same signature.</a:t>
            </a:r>
            <a:r>
              <a:rPr lang="es-MX" sz="3200" dirty="0">
                <a:latin typeface="Adobe Gurmukhi" panose="01010101010101010101" pitchFamily="50" charset="0"/>
                <a:cs typeface="Adobe Gurmukhi" panose="01010101010101010101" pitchFamily="50" charset="0"/>
              </a:rPr>
              <a:t>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n-US" sz="3200" dirty="0">
                <a:latin typeface="Adobe Gurmukhi" panose="01010101010101010101" pitchFamily="50" charset="0"/>
                <a:cs typeface="Adobe Gurmukhi" panose="01010101010101010101" pitchFamily="50" charset="0"/>
              </a:rPr>
              <a:t>And it can be overwritten such many times as you wish, however we </a:t>
            </a:r>
            <a:r>
              <a:rPr lang="en-US" sz="3200" dirty="0" err="1">
                <a:latin typeface="Adobe Gurmukhi" panose="01010101010101010101" pitchFamily="50" charset="0"/>
                <a:cs typeface="Adobe Gurmukhi" panose="01010101010101010101" pitchFamily="50" charset="0"/>
              </a:rPr>
              <a:t>sould</a:t>
            </a:r>
            <a:r>
              <a:rPr lang="en-US" sz="3200" dirty="0">
                <a:latin typeface="Adobe Gurmukhi" panose="01010101010101010101" pitchFamily="50" charset="0"/>
                <a:cs typeface="Adobe Gurmukhi" panose="01010101010101010101" pitchFamily="50" charset="0"/>
              </a:rPr>
              <a:t> be careful with it, because if we repeat it many times, it could create confusions at the moment that another developer tries to follow it or oneself wants to follow it.</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97388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2242-A1AC-4F6B-9615-8D19FEA64E2F}"/>
              </a:ext>
            </a:extLst>
          </p:cNvPr>
          <p:cNvSpPr>
            <a:spLocks noGrp="1"/>
          </p:cNvSpPr>
          <p:nvPr>
            <p:ph type="title"/>
          </p:nvPr>
        </p:nvSpPr>
        <p:spPr/>
        <p:txBody>
          <a:bodyPr/>
          <a:lstStyle/>
          <a:p>
            <a:r>
              <a:rPr lang="es-AR" dirty="0"/>
              <a:t>Overwrite</a:t>
            </a:r>
          </a:p>
        </p:txBody>
      </p:sp>
      <p:sp>
        <p:nvSpPr>
          <p:cNvPr id="3" name="Content Placeholder 2">
            <a:extLst>
              <a:ext uri="{FF2B5EF4-FFF2-40B4-BE49-F238E27FC236}">
                <a16:creationId xmlns:a16="http://schemas.microsoft.com/office/drawing/2014/main" id="{62DE4705-75F0-417A-BF2D-331E7CD27600}"/>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It means when it repeats the same method but it has the same parameters. In other words, and a bit more technical it has the same signature but with different &lt;type&gt; of parameters.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76807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189D-45E7-482B-97E7-5A80BDE94357}"/>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6D310451-6E15-4AED-A407-ECF0AD11CDAA}"/>
              </a:ext>
            </a:extLst>
          </p:cNvPr>
          <p:cNvSpPr>
            <a:spLocks noGrp="1"/>
          </p:cNvSpPr>
          <p:nvPr>
            <p:ph idx="1"/>
          </p:nvPr>
        </p:nvSpPr>
        <p:spPr/>
        <p:txBody>
          <a:bodyPr>
            <a:normAutofit/>
          </a:bodyPr>
          <a:lstStyle/>
          <a:p>
            <a:pPr marL="0" indent="0">
              <a:buNone/>
            </a:pPr>
            <a:endParaRPr lang="es-MX"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75158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95EF-C7FD-4DFC-BE1D-C33896DDEA43}"/>
              </a:ext>
            </a:extLst>
          </p:cNvPr>
          <p:cNvSpPr>
            <a:spLocks noGrp="1"/>
          </p:cNvSpPr>
          <p:nvPr>
            <p:ph type="ctrTitle"/>
          </p:nvPr>
        </p:nvSpPr>
        <p:spPr/>
        <p:txBody>
          <a:bodyPr/>
          <a:lstStyle/>
          <a:p>
            <a:r>
              <a:rPr lang="es-AR" dirty="0" err="1">
                <a:latin typeface="Adobe Devanagari" panose="02040503050201020203" pitchFamily="18" charset="0"/>
                <a:cs typeface="Adobe Devanagari" panose="02040503050201020203" pitchFamily="18" charset="0"/>
              </a:rPr>
              <a:t>Functions</a:t>
            </a:r>
            <a:r>
              <a:rPr lang="es-AR" dirty="0">
                <a:latin typeface="Adobe Devanagari" panose="02040503050201020203" pitchFamily="18" charset="0"/>
                <a:cs typeface="Adobe Devanagari" panose="02040503050201020203" pitchFamily="18" charset="0"/>
              </a:rPr>
              <a:t> vs </a:t>
            </a:r>
            <a:r>
              <a:rPr lang="es-AR" dirty="0" err="1">
                <a:latin typeface="Adobe Devanagari" panose="02040503050201020203" pitchFamily="18" charset="0"/>
                <a:cs typeface="Adobe Devanagari" panose="02040503050201020203" pitchFamily="18" charset="0"/>
              </a:rPr>
              <a:t>Procedures</a:t>
            </a:r>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DD165A24-6DFE-4680-B860-7D78D6928563}"/>
              </a:ext>
            </a:extLst>
          </p:cNvPr>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228920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40BA-D9EA-4C21-88BA-D1FF76852751}"/>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C0693851-EF17-440B-A539-098D21D6B99E}"/>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1211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87AB-46E1-4CAF-A7C0-17A894B8D25D}"/>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3FF3C1AB-DAE5-423F-A045-DA6D6E61CACB}"/>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49039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8CD-C7AC-4A73-BEA1-FB3EB6D0B47E}"/>
              </a:ext>
            </a:extLst>
          </p:cNvPr>
          <p:cNvSpPr>
            <a:spLocks noGrp="1"/>
          </p:cNvSpPr>
          <p:nvPr>
            <p:ph type="ctrTitle"/>
          </p:nvPr>
        </p:nvSpPr>
        <p:spPr/>
        <p:txBody>
          <a:bodyPr/>
          <a:lstStyle/>
          <a:p>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14FE4ABE-9D11-44E2-97B6-5BC1138C8B1A}"/>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91973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8C33-3783-4748-AC76-5D66B392BC54}"/>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4AA7F260-8614-49DA-A311-4DCAA7C17D91}"/>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92277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3C26-8AB8-4561-A9F9-8AFAC5CC75EB}"/>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2739F419-A03D-4AF0-9F22-79165282B306}"/>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7310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F67E-9ACF-444C-82BE-6B380C25D336}"/>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73A9A955-3AF8-422D-B996-3C7A1D2BCD0B}"/>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639641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1094-08BE-45F4-AFB3-E747AB41B1F4}"/>
              </a:ext>
            </a:extLst>
          </p:cNvPr>
          <p:cNvSpPr>
            <a:spLocks noGrp="1"/>
          </p:cNvSpPr>
          <p:nvPr>
            <p:ph type="ctrTitle"/>
          </p:nvPr>
        </p:nvSpPr>
        <p:spPr/>
        <p:txBody>
          <a:bodyPr/>
          <a:lstStyle/>
          <a:p>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DEA31147-87A2-4E59-8126-30A03D0B0888}"/>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84012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2C97-BDDE-4478-9389-41E55DAA4505}"/>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7F191ED1-0EAA-4DCD-94A7-1525864C5EBF}"/>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156682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FBCE-CED1-4FA4-A358-BAA2B240C929}"/>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F452A18D-BA40-45A1-A657-A7AB973A0157}"/>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63696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92FE-BAC6-43DF-92B6-6D0EEF633F8B}"/>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62C75687-FBFA-4799-B66F-2FEEC849A015}"/>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51998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88AB-B875-486D-BE83-F2EC663344BC}"/>
              </a:ext>
            </a:extLst>
          </p:cNvPr>
          <p:cNvSpPr>
            <a:spLocks noGrp="1"/>
          </p:cNvSpPr>
          <p:nvPr>
            <p:ph type="title"/>
          </p:nvPr>
        </p:nvSpPr>
        <p:spPr/>
        <p:txBody>
          <a:bodyPr/>
          <a:lstStyle/>
          <a:p>
            <a:r>
              <a:rPr lang="es-AR" dirty="0" err="1"/>
              <a:t>Functions</a:t>
            </a:r>
            <a:endParaRPr lang="es-AR" dirty="0"/>
          </a:p>
        </p:txBody>
      </p:sp>
      <p:sp>
        <p:nvSpPr>
          <p:cNvPr id="3" name="Content Placeholder 2">
            <a:extLst>
              <a:ext uri="{FF2B5EF4-FFF2-40B4-BE49-F238E27FC236}">
                <a16:creationId xmlns:a16="http://schemas.microsoft.com/office/drawing/2014/main" id="{359F16BC-F812-4885-80A2-274E370E2FAF}"/>
              </a:ext>
            </a:extLst>
          </p:cNvPr>
          <p:cNvSpPr>
            <a:spLocks noGrp="1"/>
          </p:cNvSpPr>
          <p:nvPr>
            <p:ph idx="1"/>
          </p:nvPr>
        </p:nvSpPr>
        <p:spPr/>
        <p:txBody>
          <a:bodyPr/>
          <a:lstStyle/>
          <a:p>
            <a:pPr marL="0" indent="0">
              <a:buNone/>
            </a:pPr>
            <a:r>
              <a:rPr lang="en-US" sz="3200" dirty="0">
                <a:latin typeface="Adobe Gurmukhi" panose="01010101010101010101" pitchFamily="50" charset="0"/>
                <a:cs typeface="Adobe Gurmukhi" panose="01010101010101010101" pitchFamily="50" charset="0"/>
              </a:rPr>
              <a:t>The functions are routines which perform some work or specific algorithm to solve the problem and return one of the following values</a:t>
            </a:r>
            <a:r>
              <a:rPr lang="es-MX" sz="3200" dirty="0">
                <a:latin typeface="Adobe Gurmukhi" panose="01010101010101010101" pitchFamily="50" charset="0"/>
                <a:cs typeface="Adobe Gurmukhi" panose="01010101010101010101" pitchFamily="50" charset="0"/>
              </a:rPr>
              <a:t>:</a:t>
            </a:r>
          </a:p>
          <a:p>
            <a:pPr lvl="1"/>
            <a:r>
              <a:rPr lang="es-MX" sz="3200" dirty="0" err="1">
                <a:latin typeface="Adobe Gurmukhi" panose="01010101010101010101" pitchFamily="50" charset="0"/>
                <a:cs typeface="Adobe Gurmukhi" panose="01010101010101010101" pitchFamily="50" charset="0"/>
              </a:rPr>
              <a:t>Value</a:t>
            </a:r>
            <a:r>
              <a:rPr lang="es-MX" sz="3200" dirty="0">
                <a:latin typeface="Adobe Gurmukhi" panose="01010101010101010101" pitchFamily="50" charset="0"/>
                <a:cs typeface="Adobe Gurmukhi" panose="01010101010101010101" pitchFamily="50" charset="0"/>
              </a:rPr>
              <a:t> (</a:t>
            </a:r>
            <a:r>
              <a:rPr lang="es-MX" sz="3200" dirty="0" err="1">
                <a:latin typeface="Adobe Gurmukhi" panose="01010101010101010101" pitchFamily="50" charset="0"/>
                <a:cs typeface="Adobe Gurmukhi" panose="01010101010101010101" pitchFamily="50" charset="0"/>
              </a:rPr>
              <a:t>Number</a:t>
            </a:r>
            <a:r>
              <a:rPr lang="es-MX" sz="3200" dirty="0">
                <a:latin typeface="Adobe Gurmukhi" panose="01010101010101010101" pitchFamily="50" charset="0"/>
                <a:cs typeface="Adobe Gurmukhi" panose="01010101010101010101" pitchFamily="50" charset="0"/>
              </a:rPr>
              <a:t>, </a:t>
            </a:r>
            <a:r>
              <a:rPr lang="es-MX" sz="3200" dirty="0" err="1">
                <a:latin typeface="Adobe Gurmukhi" panose="01010101010101010101" pitchFamily="50" charset="0"/>
                <a:cs typeface="Adobe Gurmukhi" panose="01010101010101010101" pitchFamily="50" charset="0"/>
              </a:rPr>
              <a:t>Alphanumeric</a:t>
            </a:r>
            <a:r>
              <a:rPr lang="es-MX" sz="3200" dirty="0">
                <a:latin typeface="Adobe Gurmukhi" panose="01010101010101010101" pitchFamily="50" charset="0"/>
                <a:cs typeface="Adobe Gurmukhi" panose="01010101010101010101" pitchFamily="50" charset="0"/>
              </a:rPr>
              <a:t>, Etc.)</a:t>
            </a:r>
          </a:p>
          <a:p>
            <a:pPr lvl="1"/>
            <a:r>
              <a:rPr lang="es-MX" sz="3200" dirty="0" err="1">
                <a:latin typeface="Adobe Gurmukhi" panose="01010101010101010101" pitchFamily="50" charset="0"/>
                <a:cs typeface="Adobe Gurmukhi" panose="01010101010101010101" pitchFamily="50" charset="0"/>
              </a:rPr>
              <a:t>Function</a:t>
            </a:r>
            <a:r>
              <a:rPr lang="es-MX" sz="3200" dirty="0">
                <a:latin typeface="Adobe Gurmukhi" panose="01010101010101010101" pitchFamily="50" charset="0"/>
                <a:cs typeface="Adobe Gurmukhi" panose="01010101010101010101" pitchFamily="50" charset="0"/>
              </a:rPr>
              <a:t> (</a:t>
            </a:r>
            <a:r>
              <a:rPr lang="es-MX" sz="3200" dirty="0" err="1">
                <a:latin typeface="Adobe Gurmukhi" panose="01010101010101010101" pitchFamily="50" charset="0"/>
                <a:cs typeface="Adobe Gurmukhi" panose="01010101010101010101" pitchFamily="50" charset="0"/>
              </a:rPr>
              <a:t>Object</a:t>
            </a:r>
            <a:r>
              <a:rPr lang="es-MX" sz="3200" dirty="0">
                <a:latin typeface="Adobe Gurmukhi" panose="01010101010101010101" pitchFamily="50" charset="0"/>
                <a:cs typeface="Adobe Gurmukhi" panose="01010101010101010101" pitchFamily="50" charset="0"/>
              </a:rPr>
              <a:t> </a:t>
            </a:r>
            <a:r>
              <a:rPr lang="es-MX" sz="3200" dirty="0" err="1">
                <a:latin typeface="Adobe Gurmukhi" panose="01010101010101010101" pitchFamily="50" charset="0"/>
                <a:cs typeface="Adobe Gurmukhi" panose="01010101010101010101" pitchFamily="50" charset="0"/>
              </a:rPr>
              <a:t>Function</a:t>
            </a:r>
            <a:r>
              <a:rPr lang="es-MX" sz="3200" dirty="0">
                <a:latin typeface="Adobe Gurmukhi" panose="01010101010101010101" pitchFamily="50" charset="0"/>
                <a:cs typeface="Adobe Gurmukhi" panose="01010101010101010101" pitchFamily="50" charset="0"/>
              </a:rPr>
              <a:t>)</a:t>
            </a:r>
          </a:p>
          <a:p>
            <a:pPr lvl="1"/>
            <a:r>
              <a:rPr lang="es-MX" sz="3200" dirty="0">
                <a:latin typeface="Adobe Gurmukhi" panose="01010101010101010101" pitchFamily="50" charset="0"/>
                <a:cs typeface="Adobe Gurmukhi" panose="01010101010101010101" pitchFamily="50" charset="0"/>
              </a:rPr>
              <a:t>Array</a:t>
            </a:r>
          </a:p>
          <a:p>
            <a:pPr lvl="1"/>
            <a:r>
              <a:rPr lang="es-MX" sz="3200" dirty="0">
                <a:latin typeface="Adobe Gurmukhi" panose="01010101010101010101" pitchFamily="50" charset="0"/>
                <a:cs typeface="Adobe Gurmukhi" panose="01010101010101010101" pitchFamily="50" charset="0"/>
              </a:rPr>
              <a:t>Set </a:t>
            </a:r>
            <a:r>
              <a:rPr lang="es-MX" sz="3200" dirty="0" err="1">
                <a:latin typeface="Adobe Gurmukhi" panose="01010101010101010101" pitchFamily="50" charset="0"/>
                <a:cs typeface="Adobe Gurmukhi" panose="01010101010101010101" pitchFamily="50" charset="0"/>
              </a:rPr>
              <a:t>of</a:t>
            </a:r>
            <a:r>
              <a:rPr lang="es-MX" sz="3200" dirty="0">
                <a:latin typeface="Adobe Gurmukhi" panose="01010101010101010101" pitchFamily="50" charset="0"/>
                <a:cs typeface="Adobe Gurmukhi" panose="01010101010101010101" pitchFamily="50" charset="0"/>
              </a:rPr>
              <a:t> </a:t>
            </a:r>
            <a:r>
              <a:rPr lang="es-MX" sz="3200" dirty="0" err="1">
                <a:latin typeface="Adobe Gurmukhi" panose="01010101010101010101" pitchFamily="50" charset="0"/>
                <a:cs typeface="Adobe Gurmukhi" panose="01010101010101010101" pitchFamily="50" charset="0"/>
              </a:rPr>
              <a:t>Values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778872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706F-C909-4297-960B-D355D5F91679}"/>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339CEE42-5DEC-43BA-9F3B-74EFF2A83D9B}"/>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39993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783F-2836-4BA6-B695-B30DDB1CA665}"/>
              </a:ext>
            </a:extLst>
          </p:cNvPr>
          <p:cNvSpPr>
            <a:spLocks noGrp="1"/>
          </p:cNvSpPr>
          <p:nvPr>
            <p:ph type="ctrTitle"/>
          </p:nvPr>
        </p:nvSpPr>
        <p:spPr/>
        <p:txBody>
          <a:bodyPr/>
          <a:lstStyle/>
          <a:p>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4CA657D7-1CE1-417A-BA3E-3D8B02F05935}"/>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055781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DD62-8CCF-4E73-AEA9-1C484B8BF997}"/>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64B71E14-9580-4D50-B090-30741403D99B}"/>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24839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30BD-8B4C-44D4-A3E7-A80AD4676002}"/>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0AEAA311-42DD-40B0-ADBC-3B1D21F3841B}"/>
              </a:ext>
            </a:extLst>
          </p:cNvPr>
          <p:cNvSpPr>
            <a:spLocks noGrp="1"/>
          </p:cNvSpPr>
          <p:nvPr>
            <p:ph idx="1"/>
          </p:nvPr>
        </p:nvSpPr>
        <p:spPr/>
        <p:txBody>
          <a:bodyPr>
            <a:noAutofit/>
          </a:bodyPr>
          <a:lstStyle/>
          <a:p>
            <a:pPr marL="0" indent="0">
              <a:buNone/>
            </a:pPr>
            <a:endParaRPr lang="es-MX" sz="3200" dirty="0"/>
          </a:p>
        </p:txBody>
      </p:sp>
    </p:spTree>
    <p:extLst>
      <p:ext uri="{BB962C8B-B14F-4D97-AF65-F5344CB8AC3E}">
        <p14:creationId xmlns:p14="http://schemas.microsoft.com/office/powerpoint/2010/main" val="1687083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52A5-F287-466D-90B0-C230FDC64398}"/>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7899D69A-6F22-420E-AFAE-77BABA559B8D}"/>
              </a:ext>
            </a:extLst>
          </p:cNvPr>
          <p:cNvSpPr>
            <a:spLocks noGrp="1"/>
          </p:cNvSpPr>
          <p:nvPr>
            <p:ph idx="1"/>
          </p:nvPr>
        </p:nvSpPr>
        <p:spPr/>
        <p:txBody>
          <a:bodyPr/>
          <a:lstStyle/>
          <a:p>
            <a:pPr marL="0" indent="0">
              <a:buNone/>
            </a:pP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508198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A96D-A6FF-42D1-B97F-443E8DB6474A}"/>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ED995C80-04D9-4223-82FA-97ED6B0C33A0}"/>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92193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0BE3-0A01-44EC-B1B6-A97CF4E2EBCA}"/>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65DE0407-E9F2-4C40-8255-E710EB227604}"/>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092427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892B-15CD-421C-A93B-17EDE7BFFE86}"/>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2102BCC8-E6A8-4AA5-B2FE-AB5AAA9C585C}"/>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712404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DF1F-D986-4AAF-B74A-35EDB03F4802}"/>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CC7E69AE-096E-433E-BBE2-6A63C073E475}"/>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993451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72F0-0BBA-4B17-B45F-51849FB0EFC8}"/>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93EB1F02-8D3C-423E-ABEA-A668653DB996}"/>
              </a:ext>
            </a:extLst>
          </p:cNvPr>
          <p:cNvSpPr>
            <a:spLocks noGrp="1"/>
          </p:cNvSpPr>
          <p:nvPr>
            <p:ph idx="1"/>
          </p:nvPr>
        </p:nvSpPr>
        <p:spPr/>
        <p:txBody>
          <a:bodyPr>
            <a:normAutofit/>
          </a:bodyPr>
          <a:lstStyle/>
          <a:p>
            <a:pPr marL="0" indent="0">
              <a:buNone/>
            </a:pPr>
            <a:endParaRPr lang="es-MX"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58882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5AF4-D107-4938-9EC7-4A1CB7E7F6EB}"/>
              </a:ext>
            </a:extLst>
          </p:cNvPr>
          <p:cNvSpPr>
            <a:spLocks noGrp="1"/>
          </p:cNvSpPr>
          <p:nvPr>
            <p:ph type="title"/>
          </p:nvPr>
        </p:nvSpPr>
        <p:spPr/>
        <p:txBody>
          <a:bodyPr/>
          <a:lstStyle/>
          <a:p>
            <a:r>
              <a:rPr lang="es-AR" dirty="0" err="1">
                <a:latin typeface="Adobe Devanagari" panose="02040503050201020203" pitchFamily="18" charset="0"/>
                <a:cs typeface="Adobe Devanagari" panose="02040503050201020203" pitchFamily="18" charset="0"/>
              </a:rPr>
              <a:t>Procedures</a:t>
            </a:r>
            <a:endParaRPr lang="es-AR" dirty="0">
              <a:latin typeface="Adobe Devanagari" panose="02040503050201020203" pitchFamily="18" charset="0"/>
              <a:cs typeface="Adobe Devanagari" panose="02040503050201020203" pitchFamily="18" charset="0"/>
            </a:endParaRPr>
          </a:p>
        </p:txBody>
      </p:sp>
      <p:sp>
        <p:nvSpPr>
          <p:cNvPr id="3" name="Content Placeholder 2">
            <a:extLst>
              <a:ext uri="{FF2B5EF4-FFF2-40B4-BE49-F238E27FC236}">
                <a16:creationId xmlns:a16="http://schemas.microsoft.com/office/drawing/2014/main" id="{7F81B059-285F-4066-B774-7AB684710533}"/>
              </a:ext>
            </a:extLst>
          </p:cNvPr>
          <p:cNvSpPr>
            <a:spLocks noGrp="1"/>
          </p:cNvSpPr>
          <p:nvPr>
            <p:ph idx="1"/>
          </p:nvPr>
        </p:nvSpPr>
        <p:spPr/>
        <p:txBody>
          <a:bodyPr>
            <a:noAutofit/>
          </a:bodyPr>
          <a:lstStyle/>
          <a:p>
            <a:pPr marL="0" indent="0">
              <a:buNone/>
            </a:pPr>
            <a:r>
              <a:rPr lang="en-US" sz="3200" dirty="0">
                <a:latin typeface="Adobe Gurmukhi" panose="01010101010101010101" pitchFamily="50" charset="0"/>
                <a:cs typeface="Adobe Gurmukhi" panose="01010101010101010101" pitchFamily="50" charset="0"/>
              </a:rPr>
              <a:t>The procedures are routines which perform a work or algorithm meanwhile other functions do not return any value, receive parameters, each one of them is a different type of data, for example:</a:t>
            </a:r>
            <a:r>
              <a:rPr lang="es-MX" sz="3200" dirty="0">
                <a:latin typeface="Adobe Gurmukhi" panose="01010101010101010101" pitchFamily="50" charset="0"/>
                <a:cs typeface="Adobe Gurmukhi" panose="01010101010101010101" pitchFamily="50" charset="0"/>
              </a:rPr>
              <a:t>:</a:t>
            </a:r>
          </a:p>
          <a:p>
            <a:pPr lvl="1"/>
            <a:r>
              <a:rPr lang="fr-FR" sz="3200" dirty="0">
                <a:latin typeface="Adobe Gurmukhi" panose="01010101010101010101" pitchFamily="50" charset="0"/>
                <a:cs typeface="Adobe Gurmukhi" panose="01010101010101010101" pitchFamily="50" charset="0"/>
              </a:rPr>
              <a:t>Int</a:t>
            </a:r>
          </a:p>
          <a:p>
            <a:pPr lvl="1"/>
            <a:r>
              <a:rPr lang="fr-FR" sz="3200" dirty="0">
                <a:latin typeface="Adobe Gurmukhi" panose="01010101010101010101" pitchFamily="50" charset="0"/>
                <a:cs typeface="Adobe Gurmukhi" panose="01010101010101010101" pitchFamily="50" charset="0"/>
              </a:rPr>
              <a:t>Double</a:t>
            </a:r>
          </a:p>
          <a:p>
            <a:pPr lvl="1"/>
            <a:r>
              <a:rPr lang="fr-FR" sz="3200" dirty="0" err="1">
                <a:latin typeface="Adobe Gurmukhi" panose="01010101010101010101" pitchFamily="50" charset="0"/>
                <a:cs typeface="Adobe Gurmukhi" panose="01010101010101010101" pitchFamily="50" charset="0"/>
              </a:rPr>
              <a:t>Float</a:t>
            </a:r>
            <a:endParaRPr lang="fr-FR" sz="3200" dirty="0">
              <a:latin typeface="Adobe Gurmukhi" panose="01010101010101010101" pitchFamily="50" charset="0"/>
              <a:cs typeface="Adobe Gurmukhi" panose="01010101010101010101" pitchFamily="50" charset="0"/>
            </a:endParaRPr>
          </a:p>
          <a:p>
            <a:pPr lvl="1"/>
            <a:r>
              <a:rPr lang="fr-FR" sz="3200" dirty="0">
                <a:latin typeface="Adobe Gurmukhi" panose="01010101010101010101" pitchFamily="50" charset="0"/>
                <a:cs typeface="Adobe Gurmukhi" panose="01010101010101010101" pitchFamily="50" charset="0"/>
              </a:rPr>
              <a:t>Date</a:t>
            </a:r>
          </a:p>
          <a:p>
            <a:pPr lvl="1"/>
            <a:r>
              <a:rPr lang="fr-FR" sz="3200" dirty="0">
                <a:latin typeface="Adobe Gurmukhi" panose="01010101010101010101" pitchFamily="50" charset="0"/>
                <a:cs typeface="Adobe Gurmukhi" panose="01010101010101010101" pitchFamily="50" charset="0"/>
              </a:rPr>
              <a:t>Char</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64703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866B-4161-4305-884E-B92FB865158B}"/>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753616EE-B608-4786-A36E-C64DA3DF2BD0}"/>
              </a:ext>
            </a:extLst>
          </p:cNvPr>
          <p:cNvSpPr>
            <a:spLocks noGrp="1"/>
          </p:cNvSpPr>
          <p:nvPr>
            <p:ph idx="1"/>
          </p:nvPr>
        </p:nvSpPr>
        <p:spPr/>
        <p:txBody>
          <a:bodyPr/>
          <a:lstStyle/>
          <a:p>
            <a:pPr marL="0" indent="0">
              <a:buNone/>
            </a:pPr>
            <a:endParaRPr lang="es-MX" dirty="0"/>
          </a:p>
          <a:p>
            <a:pPr marL="0" indent="0">
              <a:buNone/>
            </a:pPr>
            <a:endParaRPr lang="es-AR" dirty="0"/>
          </a:p>
        </p:txBody>
      </p:sp>
    </p:spTree>
    <p:extLst>
      <p:ext uri="{BB962C8B-B14F-4D97-AF65-F5344CB8AC3E}">
        <p14:creationId xmlns:p14="http://schemas.microsoft.com/office/powerpoint/2010/main" val="1426713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6038-E7A7-42D1-9350-8347B18339F9}"/>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F3FF582B-BE22-469B-8F29-1D2CB8A0CB4B}"/>
              </a:ext>
            </a:extLst>
          </p:cNvPr>
          <p:cNvSpPr>
            <a:spLocks noGrp="1"/>
          </p:cNvSpPr>
          <p:nvPr>
            <p:ph idx="1"/>
          </p:nvPr>
        </p:nvSpPr>
        <p:spPr/>
        <p:txBody>
          <a:bodyPr/>
          <a:lstStyle/>
          <a:p>
            <a:pPr marL="0" indent="0">
              <a:buNone/>
            </a:pPr>
            <a:endParaRPr lang="es-AR" dirty="0"/>
          </a:p>
        </p:txBody>
      </p:sp>
    </p:spTree>
    <p:extLst>
      <p:ext uri="{BB962C8B-B14F-4D97-AF65-F5344CB8AC3E}">
        <p14:creationId xmlns:p14="http://schemas.microsoft.com/office/powerpoint/2010/main" val="2743796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0183-6AFC-4433-B464-0D0F765FD3FD}"/>
              </a:ext>
            </a:extLst>
          </p:cNvPr>
          <p:cNvSpPr>
            <a:spLocks noGrp="1"/>
          </p:cNvSpPr>
          <p:nvPr>
            <p:ph type="ctrTitle"/>
          </p:nvPr>
        </p:nvSpPr>
        <p:spPr/>
        <p:txBody>
          <a:bodyPr/>
          <a:lstStyle/>
          <a:p>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CCE191EF-A63A-4D2E-9D20-46B1AE0BB56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873328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2303-0A32-4D12-8A84-1AB629AD8027}"/>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08007328-423F-4B87-BA1D-7A8BE4F8CB7A}"/>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694360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2B36-6DBA-46CC-ACE2-C86468A6DD99}"/>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D35DE828-BB9F-45AA-BB20-ADE6FF5A2661}"/>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404993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34DC-A6A6-4791-A7D1-A523AA7C1C72}"/>
              </a:ext>
            </a:extLst>
          </p:cNvPr>
          <p:cNvSpPr>
            <a:spLocks noGrp="1"/>
          </p:cNvSpPr>
          <p:nvPr>
            <p:ph type="ctrTitle"/>
          </p:nvPr>
        </p:nvSpPr>
        <p:spPr/>
        <p:txBody>
          <a:bodyPr/>
          <a:lstStyle/>
          <a:p>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F2E8C694-CE2F-4ED0-A578-8D0EA2F0612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88976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90C3-8311-46E2-927B-E09FA327C37D}"/>
              </a:ext>
            </a:extLst>
          </p:cNvPr>
          <p:cNvSpPr>
            <a:spLocks noGrp="1"/>
          </p:cNvSpPr>
          <p:nvPr>
            <p:ph type="title"/>
          </p:nvPr>
        </p:nvSpPr>
        <p:spPr/>
        <p:txBody>
          <a:bodyPr/>
          <a:lstStyle/>
          <a:p>
            <a:endParaRPr lang="es-MX" dirty="0"/>
          </a:p>
        </p:txBody>
      </p:sp>
      <p:sp>
        <p:nvSpPr>
          <p:cNvPr id="3" name="Content Placeholder 2">
            <a:extLst>
              <a:ext uri="{FF2B5EF4-FFF2-40B4-BE49-F238E27FC236}">
                <a16:creationId xmlns:a16="http://schemas.microsoft.com/office/drawing/2014/main" id="{CA8E9564-32AB-4FFA-A7CB-4EEFB25175A2}"/>
              </a:ext>
            </a:extLst>
          </p:cNvPr>
          <p:cNvSpPr>
            <a:spLocks noGrp="1"/>
          </p:cNvSpPr>
          <p:nvPr>
            <p:ph idx="1"/>
          </p:nvPr>
        </p:nvSpPr>
        <p:spPr/>
        <p:txBody>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628446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187C-5E3F-4593-B113-7D3C0975258F}"/>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4F3A5ED9-798D-40D8-A786-1D093D805B9D}"/>
              </a:ext>
            </a:extLst>
          </p:cNvPr>
          <p:cNvSpPr>
            <a:spLocks noGrp="1"/>
          </p:cNvSpPr>
          <p:nvPr>
            <p:ph idx="1"/>
          </p:nvPr>
        </p:nvSpPr>
        <p:spPr>
          <a:xfrm>
            <a:off x="838200" y="1571625"/>
            <a:ext cx="10515600" cy="4351338"/>
          </a:xfrm>
        </p:spPr>
        <p:txBody>
          <a:bodyPr>
            <a:normAutofit/>
          </a:bodyPr>
          <a:lstStyle/>
          <a:p>
            <a:pPr marL="0" indent="0">
              <a:buNone/>
            </a:pPr>
            <a:endParaRPr lang="es-AR" dirty="0"/>
          </a:p>
        </p:txBody>
      </p:sp>
    </p:spTree>
    <p:extLst>
      <p:ext uri="{BB962C8B-B14F-4D97-AF65-F5344CB8AC3E}">
        <p14:creationId xmlns:p14="http://schemas.microsoft.com/office/powerpoint/2010/main" val="4071825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B2CA-E6E5-49AF-80DC-4545A28584AB}"/>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E7302397-1708-4E5A-9624-956DACF6FB24}"/>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269839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869B-3F55-4F53-938C-C0595B296280}"/>
              </a:ext>
            </a:extLst>
          </p:cNvPr>
          <p:cNvSpPr>
            <a:spLocks noGrp="1"/>
          </p:cNvSpPr>
          <p:nvPr>
            <p:ph type="title"/>
          </p:nvPr>
        </p:nvSpPr>
        <p:spPr/>
        <p:txBody>
          <a:bodyPr/>
          <a:lstStyle/>
          <a:p>
            <a:endParaRPr lang="es-AR" dirty="0"/>
          </a:p>
        </p:txBody>
      </p:sp>
      <p:sp>
        <p:nvSpPr>
          <p:cNvPr id="3" name="Content Placeholder 2">
            <a:extLst>
              <a:ext uri="{FF2B5EF4-FFF2-40B4-BE49-F238E27FC236}">
                <a16:creationId xmlns:a16="http://schemas.microsoft.com/office/drawing/2014/main" id="{E5645D51-1FB1-44A2-9D23-3E574CF8A3FC}"/>
              </a:ext>
            </a:extLst>
          </p:cNvPr>
          <p:cNvSpPr>
            <a:spLocks noGrp="1"/>
          </p:cNvSpPr>
          <p:nvPr>
            <p:ph idx="1"/>
          </p:nvPr>
        </p:nvSpPr>
        <p:spPr/>
        <p:txBody>
          <a:bodyPr>
            <a:normAutofit/>
          </a:bodyPr>
          <a:lstStyle/>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406289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0A87-D862-42F9-8119-EB3B7C320E8A}"/>
              </a:ext>
            </a:extLst>
          </p:cNvPr>
          <p:cNvSpPr>
            <a:spLocks noGrp="1"/>
          </p:cNvSpPr>
          <p:nvPr>
            <p:ph type="title"/>
          </p:nvPr>
        </p:nvSpPr>
        <p:spPr/>
        <p:txBody>
          <a:bodyPr/>
          <a:lstStyle/>
          <a:p>
            <a:r>
              <a:rPr lang="es-ES" dirty="0" err="1">
                <a:latin typeface="Adobe Devanagari" panose="02040503050201020203" pitchFamily="18" charset="0"/>
                <a:cs typeface="Adobe Devanagari" panose="02040503050201020203" pitchFamily="18" charset="0"/>
              </a:rPr>
              <a:t>Procedures</a:t>
            </a:r>
            <a:endParaRPr lang="es-AR" dirty="0">
              <a:latin typeface="Adobe Devanagari" panose="02040503050201020203" pitchFamily="18" charset="0"/>
              <a:cs typeface="Adobe Devanagari" panose="02040503050201020203" pitchFamily="18" charset="0"/>
            </a:endParaRPr>
          </a:p>
        </p:txBody>
      </p:sp>
      <p:sp>
        <p:nvSpPr>
          <p:cNvPr id="3" name="Content Placeholder 2">
            <a:extLst>
              <a:ext uri="{FF2B5EF4-FFF2-40B4-BE49-F238E27FC236}">
                <a16:creationId xmlns:a16="http://schemas.microsoft.com/office/drawing/2014/main" id="{03059508-3B77-4841-8469-0DCC8AD61F11}"/>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The routine is a series of commands where it performs an algorithm or problem, and it tries to solve such problem which till the end of this same routine does not return any value. It receives parameters, and some of them are optional, others are mandatory.</a:t>
            </a:r>
          </a:p>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95886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ED21-C6F6-45D0-ABE4-26C62A81E3FD}"/>
              </a:ext>
            </a:extLst>
          </p:cNvPr>
          <p:cNvSpPr>
            <a:spLocks noGrp="1"/>
          </p:cNvSpPr>
          <p:nvPr>
            <p:ph type="ctrTitle"/>
          </p:nvPr>
        </p:nvSpPr>
        <p:spPr/>
        <p:txBody>
          <a:bodyPr/>
          <a:lstStyle/>
          <a:p>
            <a:r>
              <a:rPr lang="es-ES" dirty="0" err="1">
                <a:latin typeface="Adobe Devanagari" panose="02040503050201020203" pitchFamily="18" charset="0"/>
                <a:cs typeface="Adobe Devanagari" panose="02040503050201020203" pitchFamily="18" charset="0"/>
              </a:rPr>
              <a:t>Classes</a:t>
            </a:r>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BC816767-AB00-4F8D-A6BC-0C886777E88B}"/>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28915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18D6-326D-4111-BC7F-5CC872AFD4CD}"/>
              </a:ext>
            </a:extLst>
          </p:cNvPr>
          <p:cNvSpPr>
            <a:spLocks noGrp="1"/>
          </p:cNvSpPr>
          <p:nvPr>
            <p:ph type="title"/>
          </p:nvPr>
        </p:nvSpPr>
        <p:spPr/>
        <p:txBody>
          <a:bodyPr/>
          <a:lstStyle/>
          <a:p>
            <a:r>
              <a:rPr lang="es-AR" dirty="0" err="1">
                <a:latin typeface="Adobe Devanagari" panose="02040503050201020203" pitchFamily="18" charset="0"/>
                <a:cs typeface="Adobe Devanagari" panose="02040503050201020203" pitchFamily="18" charset="0"/>
              </a:rPr>
              <a:t>Encapsulation</a:t>
            </a:r>
            <a:endParaRPr lang="es-AR" dirty="0">
              <a:latin typeface="Adobe Devanagari" panose="02040503050201020203" pitchFamily="18" charset="0"/>
              <a:cs typeface="Adobe Devanagari" panose="02040503050201020203" pitchFamily="18" charset="0"/>
            </a:endParaRPr>
          </a:p>
        </p:txBody>
      </p:sp>
      <p:sp>
        <p:nvSpPr>
          <p:cNvPr id="3" name="Content Placeholder 2">
            <a:extLst>
              <a:ext uri="{FF2B5EF4-FFF2-40B4-BE49-F238E27FC236}">
                <a16:creationId xmlns:a16="http://schemas.microsoft.com/office/drawing/2014/main" id="{E05639FC-1758-449A-9DF0-D835DEF2F297}"/>
              </a:ext>
            </a:extLst>
          </p:cNvPr>
          <p:cNvSpPr>
            <a:spLocks noGrp="1"/>
          </p:cNvSpPr>
          <p:nvPr>
            <p:ph idx="1"/>
          </p:nvPr>
        </p:nvSpPr>
        <p:spPr/>
        <p:txBody>
          <a:bodyPr>
            <a:normAutofit lnSpcReduction="10000"/>
          </a:bodyPr>
          <a:lstStyle/>
          <a:p>
            <a:pPr marL="0" indent="0">
              <a:buNone/>
            </a:pPr>
            <a:r>
              <a:rPr lang="en-US" sz="3200" dirty="0">
                <a:latin typeface="Adobe Gurmukhi" panose="01010101010101010101" pitchFamily="50" charset="0"/>
                <a:cs typeface="Adobe Gurmukhi" panose="01010101010101010101" pitchFamily="50" charset="0"/>
              </a:rPr>
              <a:t>The encapsulation is for containing into one entity everything which it can do such entity, for example</a:t>
            </a:r>
            <a:r>
              <a:rPr lang="es-MX" sz="3200" dirty="0">
                <a:latin typeface="Adobe Gurmukhi" panose="01010101010101010101" pitchFamily="50" charset="0"/>
                <a:cs typeface="Adobe Gurmukhi" panose="01010101010101010101" pitchFamily="50" charset="0"/>
              </a:rPr>
              <a:t>:</a:t>
            </a:r>
          </a:p>
          <a:p>
            <a:r>
              <a:rPr lang="en-US" sz="2400" dirty="0">
                <a:latin typeface="Adobe Gurmukhi" panose="01010101010101010101" pitchFamily="50" charset="0"/>
                <a:cs typeface="Adobe Gurmukhi" panose="01010101010101010101" pitchFamily="50" charset="0"/>
              </a:rPr>
              <a:t>Class</a:t>
            </a:r>
          </a:p>
          <a:p>
            <a:pPr lvl="1"/>
            <a:r>
              <a:rPr lang="en-US" sz="2000" dirty="0">
                <a:latin typeface="Adobe Gurmukhi" panose="01010101010101010101" pitchFamily="50" charset="0"/>
                <a:cs typeface="Adobe Gurmukhi" panose="01010101010101010101" pitchFamily="50" charset="0"/>
              </a:rPr>
              <a:t>Car</a:t>
            </a:r>
          </a:p>
          <a:p>
            <a:r>
              <a:rPr lang="en-US" sz="2400" dirty="0">
                <a:latin typeface="Adobe Gurmukhi" panose="01010101010101010101" pitchFamily="50" charset="0"/>
                <a:cs typeface="Adobe Gurmukhi" panose="01010101010101010101" pitchFamily="50" charset="0"/>
              </a:rPr>
              <a:t>Property</a:t>
            </a:r>
          </a:p>
          <a:p>
            <a:pPr lvl="1"/>
            <a:r>
              <a:rPr lang="en-US" sz="2000" dirty="0">
                <a:latin typeface="Adobe Gurmukhi" panose="01010101010101010101" pitchFamily="50" charset="0"/>
                <a:cs typeface="Adobe Gurmukhi" panose="01010101010101010101" pitchFamily="50" charset="0"/>
              </a:rPr>
              <a:t>Color</a:t>
            </a:r>
          </a:p>
          <a:p>
            <a:pPr lvl="1"/>
            <a:r>
              <a:rPr lang="en-US" sz="2000" dirty="0">
                <a:latin typeface="Adobe Gurmukhi" panose="01010101010101010101" pitchFamily="50" charset="0"/>
                <a:cs typeface="Adobe Gurmukhi" panose="01010101010101010101" pitchFamily="50" charset="0"/>
              </a:rPr>
              <a:t>Type of Insurance</a:t>
            </a:r>
          </a:p>
          <a:p>
            <a:r>
              <a:rPr lang="en-US" sz="2400" dirty="0">
                <a:latin typeface="Adobe Gurmukhi" panose="01010101010101010101" pitchFamily="50" charset="0"/>
                <a:cs typeface="Adobe Gurmukhi" panose="01010101010101010101" pitchFamily="50" charset="0"/>
              </a:rPr>
              <a:t>Method</a:t>
            </a:r>
          </a:p>
          <a:p>
            <a:pPr lvl="1"/>
            <a:r>
              <a:rPr lang="en-US" sz="2000" dirty="0">
                <a:latin typeface="Adobe Gurmukhi" panose="01010101010101010101" pitchFamily="50" charset="0"/>
                <a:cs typeface="Adobe Gurmukhi" panose="01010101010101010101" pitchFamily="50" charset="0"/>
              </a:rPr>
              <a:t>Turn On</a:t>
            </a:r>
          </a:p>
          <a:p>
            <a:pPr lvl="1"/>
            <a:r>
              <a:rPr lang="en-US" sz="2000" dirty="0">
                <a:latin typeface="Adobe Gurmukhi" panose="01010101010101010101" pitchFamily="50" charset="0"/>
                <a:cs typeface="Adobe Gurmukhi" panose="01010101010101010101" pitchFamily="50" charset="0"/>
              </a:rPr>
              <a:t>Stop</a:t>
            </a:r>
          </a:p>
          <a:p>
            <a:pPr lvl="1"/>
            <a:r>
              <a:rPr lang="en-US" sz="2000" dirty="0">
                <a:latin typeface="Adobe Gurmukhi" panose="01010101010101010101" pitchFamily="50" charset="0"/>
                <a:cs typeface="Adobe Gurmukhi" panose="01010101010101010101" pitchFamily="50" charset="0"/>
              </a:rPr>
              <a:t>Park</a:t>
            </a:r>
            <a:endParaRPr lang="es-MX" sz="2000" dirty="0">
              <a:latin typeface="Adobe Gurmukhi" panose="01010101010101010101" pitchFamily="50" charset="0"/>
              <a:cs typeface="Adobe Gurmukhi" panose="01010101010101010101" pitchFamily="50" charset="0"/>
            </a:endParaRPr>
          </a:p>
          <a:p>
            <a:endParaRPr lang="es-AR" sz="38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53426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CD5E-E219-4BC6-84A7-1F3C8018B637}"/>
              </a:ext>
            </a:extLst>
          </p:cNvPr>
          <p:cNvSpPr>
            <a:spLocks noGrp="1"/>
          </p:cNvSpPr>
          <p:nvPr>
            <p:ph type="title"/>
          </p:nvPr>
        </p:nvSpPr>
        <p:spPr/>
        <p:txBody>
          <a:bodyPr/>
          <a:lstStyle/>
          <a:p>
            <a:r>
              <a:rPr lang="es-AR" dirty="0">
                <a:latin typeface="Adobe Devanagari" panose="02040503050201020203" pitchFamily="18" charset="0"/>
                <a:cs typeface="Adobe Devanagari" panose="02040503050201020203" pitchFamily="18" charset="0"/>
              </a:rPr>
              <a:t>Constructor </a:t>
            </a:r>
          </a:p>
        </p:txBody>
      </p:sp>
      <p:sp>
        <p:nvSpPr>
          <p:cNvPr id="3" name="Content Placeholder 2">
            <a:extLst>
              <a:ext uri="{FF2B5EF4-FFF2-40B4-BE49-F238E27FC236}">
                <a16:creationId xmlns:a16="http://schemas.microsoft.com/office/drawing/2014/main" id="{8C8431A2-9F37-4EFF-A584-7A0AF7BFE2C8}"/>
              </a:ext>
            </a:extLst>
          </p:cNvPr>
          <p:cNvSpPr>
            <a:spLocks noGrp="1"/>
          </p:cNvSpPr>
          <p:nvPr>
            <p:ph idx="1"/>
          </p:nvPr>
        </p:nvSpPr>
        <p:spPr/>
        <p:txBody>
          <a:bodyPr>
            <a:normAutofit/>
          </a:bodyPr>
          <a:lstStyle/>
          <a:p>
            <a:pPr marL="0" indent="0">
              <a:buNone/>
            </a:pPr>
            <a:r>
              <a:rPr lang="en-US" sz="3200" dirty="0">
                <a:latin typeface="Adobe Gurmukhi" panose="01010101010101010101" pitchFamily="50" charset="0"/>
                <a:cs typeface="Adobe Gurmukhi" panose="01010101010101010101" pitchFamily="50" charset="0"/>
              </a:rPr>
              <a:t>The constructor is a intrinsic method of work which perform when it creates the instance of object. At the moment that creates an instance of class, it calls to this method by default. This used commonly to create the instance of the object.</a:t>
            </a:r>
          </a:p>
          <a:p>
            <a:pPr marL="0" indent="0">
              <a:buNone/>
            </a:pPr>
            <a:endParaRPr lang="en-US" sz="3200" dirty="0">
              <a:latin typeface="Adobe Gurmukhi" panose="01010101010101010101" pitchFamily="50" charset="0"/>
              <a:cs typeface="Adobe Gurmukhi" panose="01010101010101010101" pitchFamily="50" charset="0"/>
            </a:endParaRPr>
          </a:p>
          <a:p>
            <a:pPr marL="0" indent="0">
              <a:buNone/>
            </a:pPr>
            <a:r>
              <a:rPr lang="en-US" sz="3200" dirty="0">
                <a:latin typeface="Adobe Gurmukhi" panose="01010101010101010101" pitchFamily="50" charset="0"/>
                <a:cs typeface="Adobe Gurmukhi" panose="01010101010101010101" pitchFamily="50" charset="0"/>
              </a:rPr>
              <a:t>The constructor can be overwritten in different ways so that it can give different instances of the same object, and from there, it can be called in different ways for creating different instances of the same class.</a:t>
            </a:r>
          </a:p>
          <a:p>
            <a:pPr marL="0" indent="0">
              <a:buNone/>
            </a:pPr>
            <a:endParaRPr lang="en-US"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40040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D62F-7158-439E-AD65-F989F0062933}"/>
              </a:ext>
            </a:extLst>
          </p:cNvPr>
          <p:cNvSpPr>
            <a:spLocks noGrp="1"/>
          </p:cNvSpPr>
          <p:nvPr>
            <p:ph type="title"/>
          </p:nvPr>
        </p:nvSpPr>
        <p:spPr/>
        <p:txBody>
          <a:bodyPr/>
          <a:lstStyle/>
          <a:p>
            <a:r>
              <a:rPr lang="es-AR" dirty="0"/>
              <a:t>Constructor </a:t>
            </a:r>
          </a:p>
        </p:txBody>
      </p:sp>
      <p:sp>
        <p:nvSpPr>
          <p:cNvPr id="3" name="Content Placeholder 2">
            <a:extLst>
              <a:ext uri="{FF2B5EF4-FFF2-40B4-BE49-F238E27FC236}">
                <a16:creationId xmlns:a16="http://schemas.microsoft.com/office/drawing/2014/main" id="{0133E25E-F860-4D5A-8C73-CB90362D6509}"/>
              </a:ext>
            </a:extLst>
          </p:cNvPr>
          <p:cNvSpPr>
            <a:spLocks noGrp="1"/>
          </p:cNvSpPr>
          <p:nvPr>
            <p:ph idx="1"/>
          </p:nvPr>
        </p:nvSpPr>
        <p:spPr/>
        <p:txBody>
          <a:bodyPr/>
          <a:lstStyle/>
          <a:p>
            <a:pPr marL="0" indent="0">
              <a:buNone/>
            </a:pPr>
            <a:r>
              <a:rPr lang="en-US" sz="3200" dirty="0">
                <a:latin typeface="Adobe Gurmukhi" panose="01010101010101010101" pitchFamily="50" charset="0"/>
                <a:cs typeface="Adobe Gurmukhi" panose="01010101010101010101" pitchFamily="50" charset="0"/>
              </a:rPr>
              <a:t>It means that it can create different similar objects of the same class.</a:t>
            </a:r>
            <a:endParaRPr lang="es-AR" sz="3200" dirty="0">
              <a:latin typeface="Adobe Gurmukhi" panose="01010101010101010101" pitchFamily="50" charset="0"/>
              <a:cs typeface="Adobe Gurmukhi" panose="01010101010101010101" pitchFamily="50" charset="0"/>
            </a:endParaRPr>
          </a:p>
          <a:p>
            <a:pPr marL="0" indent="0">
              <a:buNone/>
            </a:pP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27591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786</Words>
  <Application>Microsoft Office PowerPoint</Application>
  <PresentationFormat>Widescreen</PresentationFormat>
  <Paragraphs>68</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Adobe Devanagari</vt:lpstr>
      <vt:lpstr>Adobe Gurmukhi</vt:lpstr>
      <vt:lpstr>Arial</vt:lpstr>
      <vt:lpstr>Calibri</vt:lpstr>
      <vt:lpstr>Calibri Light</vt:lpstr>
      <vt:lpstr>Office Theme</vt:lpstr>
      <vt:lpstr>Full Developer</vt:lpstr>
      <vt:lpstr>Functions vs Procedures</vt:lpstr>
      <vt:lpstr>Functions</vt:lpstr>
      <vt:lpstr>Procedures</vt:lpstr>
      <vt:lpstr>Procedures</vt:lpstr>
      <vt:lpstr>Classes</vt:lpstr>
      <vt:lpstr>Encapsulation</vt:lpstr>
      <vt:lpstr>Constructor </vt:lpstr>
      <vt:lpstr>Constructor </vt:lpstr>
      <vt:lpstr>Destructor</vt:lpstr>
      <vt:lpstr>Destructor</vt:lpstr>
      <vt:lpstr>Method</vt:lpstr>
      <vt:lpstr>Method</vt:lpstr>
      <vt:lpstr>Visibility</vt:lpstr>
      <vt:lpstr>Visibility</vt:lpstr>
      <vt:lpstr>Visibility</vt:lpstr>
      <vt:lpstr>Overwrite</vt:lpstr>
      <vt:lpstr>Overwrite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 Procedimientos</dc:title>
  <dc:creator>scott</dc:creator>
  <cp:lastModifiedBy>Abel Conde</cp:lastModifiedBy>
  <cp:revision>134</cp:revision>
  <dcterms:created xsi:type="dcterms:W3CDTF">2021-05-17T20:53:17Z</dcterms:created>
  <dcterms:modified xsi:type="dcterms:W3CDTF">2021-08-15T10:45:08Z</dcterms:modified>
</cp:coreProperties>
</file>