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56" r:id="rId3"/>
    <p:sldId id="309" r:id="rId4"/>
    <p:sldId id="258" r:id="rId5"/>
    <p:sldId id="259" r:id="rId6"/>
    <p:sldId id="294" r:id="rId7"/>
    <p:sldId id="260" r:id="rId8"/>
    <p:sldId id="295" r:id="rId9"/>
    <p:sldId id="261" r:id="rId10"/>
    <p:sldId id="296" r:id="rId11"/>
    <p:sldId id="262" r:id="rId12"/>
    <p:sldId id="297" r:id="rId13"/>
    <p:sldId id="264" r:id="rId14"/>
    <p:sldId id="265" r:id="rId15"/>
    <p:sldId id="266" r:id="rId16"/>
    <p:sldId id="306" r:id="rId17"/>
    <p:sldId id="267" r:id="rId18"/>
    <p:sldId id="268" r:id="rId19"/>
    <p:sldId id="269" r:id="rId20"/>
    <p:sldId id="270" r:id="rId21"/>
    <p:sldId id="271" r:id="rId22"/>
    <p:sldId id="299" r:id="rId23"/>
    <p:sldId id="272" r:id="rId24"/>
    <p:sldId id="273" r:id="rId25"/>
    <p:sldId id="274" r:id="rId26"/>
    <p:sldId id="300" r:id="rId27"/>
    <p:sldId id="275" r:id="rId28"/>
    <p:sldId id="276" r:id="rId29"/>
    <p:sldId id="277" r:id="rId30"/>
    <p:sldId id="278" r:id="rId31"/>
    <p:sldId id="302" r:id="rId32"/>
    <p:sldId id="279" r:id="rId33"/>
    <p:sldId id="280" r:id="rId34"/>
    <p:sldId id="308" r:id="rId35"/>
    <p:sldId id="281" r:id="rId36"/>
    <p:sldId id="305" r:id="rId37"/>
    <p:sldId id="282" r:id="rId38"/>
    <p:sldId id="283" r:id="rId39"/>
    <p:sldId id="284" r:id="rId40"/>
    <p:sldId id="285" r:id="rId41"/>
    <p:sldId id="286" r:id="rId42"/>
    <p:sldId id="303" r:id="rId43"/>
    <p:sldId id="287" r:id="rId44"/>
    <p:sldId id="288" r:id="rId45"/>
    <p:sldId id="304" r:id="rId46"/>
    <p:sldId id="289" r:id="rId47"/>
    <p:sldId id="290" r:id="rId48"/>
    <p:sldId id="291" r:id="rId49"/>
    <p:sldId id="292" r:id="rId5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1" d="100"/>
          <a:sy n="71" d="100"/>
        </p:scale>
        <p:origin x="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52DF-7EDB-46F2-B5F2-797DBC9BC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a:extLst>
              <a:ext uri="{FF2B5EF4-FFF2-40B4-BE49-F238E27FC236}">
                <a16:creationId xmlns:a16="http://schemas.microsoft.com/office/drawing/2014/main" id="{DD41D154-3B5A-4844-A6F7-93C5DCAF3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a:extLst>
              <a:ext uri="{FF2B5EF4-FFF2-40B4-BE49-F238E27FC236}">
                <a16:creationId xmlns:a16="http://schemas.microsoft.com/office/drawing/2014/main" id="{EA042781-853F-4565-AB76-BD32A52132EF}"/>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5" name="Footer Placeholder 4">
            <a:extLst>
              <a:ext uri="{FF2B5EF4-FFF2-40B4-BE49-F238E27FC236}">
                <a16:creationId xmlns:a16="http://schemas.microsoft.com/office/drawing/2014/main" id="{B501D63C-0EF3-46A8-A6D9-31F6E5704D80}"/>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FC88C494-74BE-49F4-B536-D872D332CC96}"/>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272284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3B18-6F45-4494-8672-EF8E7071F64C}"/>
              </a:ext>
            </a:extLst>
          </p:cNvPr>
          <p:cNvSpPr>
            <a:spLocks noGrp="1"/>
          </p:cNvSpPr>
          <p:nvPr>
            <p:ph type="title"/>
          </p:nvPr>
        </p:nvSpPr>
        <p:spPr/>
        <p:txBody>
          <a:bodyPr/>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0FF2AD53-00CF-4B16-B399-9BDED03EA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E232FC14-EAB6-47E7-BCD4-42035D9C9232}"/>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5" name="Footer Placeholder 4">
            <a:extLst>
              <a:ext uri="{FF2B5EF4-FFF2-40B4-BE49-F238E27FC236}">
                <a16:creationId xmlns:a16="http://schemas.microsoft.com/office/drawing/2014/main" id="{D79A225E-B222-4E52-8A1B-E98490D7C2BE}"/>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09C44476-D913-4312-9BFD-B3A53159CB1D}"/>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241314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312A3-A4B2-4585-B011-DDF8572A9A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844ADA4C-F3B7-460A-8D67-E382D01DA7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206EC46E-C889-45D3-8DE7-1FC9B17D5B25}"/>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5" name="Footer Placeholder 4">
            <a:extLst>
              <a:ext uri="{FF2B5EF4-FFF2-40B4-BE49-F238E27FC236}">
                <a16:creationId xmlns:a16="http://schemas.microsoft.com/office/drawing/2014/main" id="{E053FB6E-16A3-4A3C-82D6-F49E94DBE562}"/>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95A86946-3B61-43A8-B589-78EDB7FFBD18}"/>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339933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82FB-8E5C-454F-B2E1-859C333CA491}"/>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DF2FD908-4BC2-448A-A4E2-4B1F7DED1F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DEB017C9-A6DE-4F2E-8EE2-0C5B731924C7}"/>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5" name="Footer Placeholder 4">
            <a:extLst>
              <a:ext uri="{FF2B5EF4-FFF2-40B4-BE49-F238E27FC236}">
                <a16:creationId xmlns:a16="http://schemas.microsoft.com/office/drawing/2014/main" id="{1F6EF681-2B0D-42F2-AAE0-45E4FF08DD81}"/>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91C4D9B5-17E9-4250-85E0-7BA753FEED38}"/>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292321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DC45-74AE-4468-B09A-F8A9298FE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a:extLst>
              <a:ext uri="{FF2B5EF4-FFF2-40B4-BE49-F238E27FC236}">
                <a16:creationId xmlns:a16="http://schemas.microsoft.com/office/drawing/2014/main" id="{111D3BE6-67CA-4005-8913-B8A905AFE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358CFB-8674-4723-84C8-0ED6F7E8E0FF}"/>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5" name="Footer Placeholder 4">
            <a:extLst>
              <a:ext uri="{FF2B5EF4-FFF2-40B4-BE49-F238E27FC236}">
                <a16:creationId xmlns:a16="http://schemas.microsoft.com/office/drawing/2014/main" id="{413D5946-3357-41B9-A7BC-E2683B5D882F}"/>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687496E5-BCA7-4FBA-A901-74106EE8DF14}"/>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39970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566A-3A14-44C6-B371-9CC8B7D3D11C}"/>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D9D192E1-BE80-4757-8993-E93AF00D11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a:extLst>
              <a:ext uri="{FF2B5EF4-FFF2-40B4-BE49-F238E27FC236}">
                <a16:creationId xmlns:a16="http://schemas.microsoft.com/office/drawing/2014/main" id="{CB04E4B9-A388-4E07-87F4-A823E6A7E3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a:extLst>
              <a:ext uri="{FF2B5EF4-FFF2-40B4-BE49-F238E27FC236}">
                <a16:creationId xmlns:a16="http://schemas.microsoft.com/office/drawing/2014/main" id="{C51D71C1-447C-47BC-85B9-C4BCC588FB88}"/>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6" name="Footer Placeholder 5">
            <a:extLst>
              <a:ext uri="{FF2B5EF4-FFF2-40B4-BE49-F238E27FC236}">
                <a16:creationId xmlns:a16="http://schemas.microsoft.com/office/drawing/2014/main" id="{5F9CDCF2-B83D-4FA3-9F45-6C0B4C9A892A}"/>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FE27A158-292A-4AB1-8AF9-5F2ED633D667}"/>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12341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5B83-C9D8-416C-8C4C-452CA0D2CCAC}"/>
              </a:ext>
            </a:extLst>
          </p:cNvPr>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a:extLst>
              <a:ext uri="{FF2B5EF4-FFF2-40B4-BE49-F238E27FC236}">
                <a16:creationId xmlns:a16="http://schemas.microsoft.com/office/drawing/2014/main" id="{A951275C-A4B6-4910-9E0B-29C3A6567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3C8EDA-D595-4B31-838E-879A486CCD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a:extLst>
              <a:ext uri="{FF2B5EF4-FFF2-40B4-BE49-F238E27FC236}">
                <a16:creationId xmlns:a16="http://schemas.microsoft.com/office/drawing/2014/main" id="{F52FF07F-06BD-46BE-A0A5-752E154FB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E64F74-45EA-4BBA-9EAD-347601FBB1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a:extLst>
              <a:ext uri="{FF2B5EF4-FFF2-40B4-BE49-F238E27FC236}">
                <a16:creationId xmlns:a16="http://schemas.microsoft.com/office/drawing/2014/main" id="{61C6F4A9-AF3A-403B-8F3D-FBDA1641DAD9}"/>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8" name="Footer Placeholder 7">
            <a:extLst>
              <a:ext uri="{FF2B5EF4-FFF2-40B4-BE49-F238E27FC236}">
                <a16:creationId xmlns:a16="http://schemas.microsoft.com/office/drawing/2014/main" id="{0E3E9885-1940-4A5E-A3EB-96141183FA4E}"/>
              </a:ext>
            </a:extLst>
          </p:cNvPr>
          <p:cNvSpPr>
            <a:spLocks noGrp="1"/>
          </p:cNvSpPr>
          <p:nvPr>
            <p:ph type="ftr" sz="quarter" idx="11"/>
          </p:nvPr>
        </p:nvSpPr>
        <p:spPr/>
        <p:txBody>
          <a:bodyPr/>
          <a:lstStyle/>
          <a:p>
            <a:endParaRPr lang="es-AR"/>
          </a:p>
        </p:txBody>
      </p:sp>
      <p:sp>
        <p:nvSpPr>
          <p:cNvPr id="9" name="Slide Number Placeholder 8">
            <a:extLst>
              <a:ext uri="{FF2B5EF4-FFF2-40B4-BE49-F238E27FC236}">
                <a16:creationId xmlns:a16="http://schemas.microsoft.com/office/drawing/2014/main" id="{F7D1FAA8-9B68-4DA5-B266-841ABD60F92A}"/>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180315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BF1C-CD9C-4E2D-A044-3FE984B64C4F}"/>
              </a:ext>
            </a:extLst>
          </p:cNvPr>
          <p:cNvSpPr>
            <a:spLocks noGrp="1"/>
          </p:cNvSpPr>
          <p:nvPr>
            <p:ph type="title"/>
          </p:nvPr>
        </p:nvSpPr>
        <p:spPr/>
        <p:txBody>
          <a:bodyPr/>
          <a:lstStyle/>
          <a:p>
            <a:r>
              <a:rPr lang="en-US"/>
              <a:t>Click to edit Master title style</a:t>
            </a:r>
            <a:endParaRPr lang="es-AR"/>
          </a:p>
        </p:txBody>
      </p:sp>
      <p:sp>
        <p:nvSpPr>
          <p:cNvPr id="3" name="Date Placeholder 2">
            <a:extLst>
              <a:ext uri="{FF2B5EF4-FFF2-40B4-BE49-F238E27FC236}">
                <a16:creationId xmlns:a16="http://schemas.microsoft.com/office/drawing/2014/main" id="{B3682BA8-9A5D-4075-BE6C-889EB3EDB0A4}"/>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4" name="Footer Placeholder 3">
            <a:extLst>
              <a:ext uri="{FF2B5EF4-FFF2-40B4-BE49-F238E27FC236}">
                <a16:creationId xmlns:a16="http://schemas.microsoft.com/office/drawing/2014/main" id="{C53A0409-46CF-4780-89FF-580325718C5A}"/>
              </a:ext>
            </a:extLst>
          </p:cNvPr>
          <p:cNvSpPr>
            <a:spLocks noGrp="1"/>
          </p:cNvSpPr>
          <p:nvPr>
            <p:ph type="ftr" sz="quarter" idx="11"/>
          </p:nvPr>
        </p:nvSpPr>
        <p:spPr/>
        <p:txBody>
          <a:bodyPr/>
          <a:lstStyle/>
          <a:p>
            <a:endParaRPr lang="es-AR"/>
          </a:p>
        </p:txBody>
      </p:sp>
      <p:sp>
        <p:nvSpPr>
          <p:cNvPr id="5" name="Slide Number Placeholder 4">
            <a:extLst>
              <a:ext uri="{FF2B5EF4-FFF2-40B4-BE49-F238E27FC236}">
                <a16:creationId xmlns:a16="http://schemas.microsoft.com/office/drawing/2014/main" id="{D6BD5A6F-2F57-4761-9688-F1262187304D}"/>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60738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751F1E-3E15-45E6-97AE-3649272C2781}"/>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3" name="Footer Placeholder 2">
            <a:extLst>
              <a:ext uri="{FF2B5EF4-FFF2-40B4-BE49-F238E27FC236}">
                <a16:creationId xmlns:a16="http://schemas.microsoft.com/office/drawing/2014/main" id="{995A92BA-24C6-4D14-8336-11E1BEA6D6AC}"/>
              </a:ext>
            </a:extLst>
          </p:cNvPr>
          <p:cNvSpPr>
            <a:spLocks noGrp="1"/>
          </p:cNvSpPr>
          <p:nvPr>
            <p:ph type="ftr" sz="quarter" idx="11"/>
          </p:nvPr>
        </p:nvSpPr>
        <p:spPr/>
        <p:txBody>
          <a:bodyPr/>
          <a:lstStyle/>
          <a:p>
            <a:endParaRPr lang="es-AR"/>
          </a:p>
        </p:txBody>
      </p:sp>
      <p:sp>
        <p:nvSpPr>
          <p:cNvPr id="4" name="Slide Number Placeholder 3">
            <a:extLst>
              <a:ext uri="{FF2B5EF4-FFF2-40B4-BE49-F238E27FC236}">
                <a16:creationId xmlns:a16="http://schemas.microsoft.com/office/drawing/2014/main" id="{491F83D9-2D7D-4382-93B3-37CB9F341B50}"/>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372358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2B4B-1D3B-4EFB-A1A5-08607C67B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a:extLst>
              <a:ext uri="{FF2B5EF4-FFF2-40B4-BE49-F238E27FC236}">
                <a16:creationId xmlns:a16="http://schemas.microsoft.com/office/drawing/2014/main" id="{E0202A3B-14F3-4CDF-BB5C-008CA98EC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a:extLst>
              <a:ext uri="{FF2B5EF4-FFF2-40B4-BE49-F238E27FC236}">
                <a16:creationId xmlns:a16="http://schemas.microsoft.com/office/drawing/2014/main" id="{9CF3A7EA-6099-4FD5-8F47-58EF5D91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3BE30C-FEDB-4A4A-971C-7BECB57A4A59}"/>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6" name="Footer Placeholder 5">
            <a:extLst>
              <a:ext uri="{FF2B5EF4-FFF2-40B4-BE49-F238E27FC236}">
                <a16:creationId xmlns:a16="http://schemas.microsoft.com/office/drawing/2014/main" id="{8BE7CD94-9078-4E25-AB34-0D01A97C38BD}"/>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6ABBE7F5-841E-441A-8989-9BC0E76D0671}"/>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395699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E2C8-111F-4909-B140-B4B7254F4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a:extLst>
              <a:ext uri="{FF2B5EF4-FFF2-40B4-BE49-F238E27FC236}">
                <a16:creationId xmlns:a16="http://schemas.microsoft.com/office/drawing/2014/main" id="{39A1E232-4C0C-4D63-B282-53C21C9F2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a:extLst>
              <a:ext uri="{FF2B5EF4-FFF2-40B4-BE49-F238E27FC236}">
                <a16:creationId xmlns:a16="http://schemas.microsoft.com/office/drawing/2014/main" id="{9C568DCE-F27F-43CE-AA96-3138C55A6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600401-876B-4EFB-8702-F37F7181028E}"/>
              </a:ext>
            </a:extLst>
          </p:cNvPr>
          <p:cNvSpPr>
            <a:spLocks noGrp="1"/>
          </p:cNvSpPr>
          <p:nvPr>
            <p:ph type="dt" sz="half" idx="10"/>
          </p:nvPr>
        </p:nvSpPr>
        <p:spPr/>
        <p:txBody>
          <a:bodyPr/>
          <a:lstStyle/>
          <a:p>
            <a:fld id="{81C520BB-B874-43A1-82BE-39210B47C451}" type="datetimeFigureOut">
              <a:rPr lang="es-AR" smtClean="0"/>
              <a:t>22/5/2021</a:t>
            </a:fld>
            <a:endParaRPr lang="es-AR"/>
          </a:p>
        </p:txBody>
      </p:sp>
      <p:sp>
        <p:nvSpPr>
          <p:cNvPr id="6" name="Footer Placeholder 5">
            <a:extLst>
              <a:ext uri="{FF2B5EF4-FFF2-40B4-BE49-F238E27FC236}">
                <a16:creationId xmlns:a16="http://schemas.microsoft.com/office/drawing/2014/main" id="{F17AB03B-E486-43F5-B1E2-B0DE41CC3B9E}"/>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7EDE0277-2715-482A-AC70-3475DC8A1E17}"/>
              </a:ext>
            </a:extLst>
          </p:cNvPr>
          <p:cNvSpPr>
            <a:spLocks noGrp="1"/>
          </p:cNvSpPr>
          <p:nvPr>
            <p:ph type="sldNum" sz="quarter" idx="12"/>
          </p:nvPr>
        </p:nvSpPr>
        <p:spPr/>
        <p:txBody>
          <a:bodyPr/>
          <a:lstStyle/>
          <a:p>
            <a:fld id="{69B3A04A-7997-4EDA-828F-8B602CA15B5F}" type="slidenum">
              <a:rPr lang="es-AR" smtClean="0"/>
              <a:t>‹#›</a:t>
            </a:fld>
            <a:endParaRPr lang="es-AR"/>
          </a:p>
        </p:txBody>
      </p:sp>
    </p:spTree>
    <p:extLst>
      <p:ext uri="{BB962C8B-B14F-4D97-AF65-F5344CB8AC3E}">
        <p14:creationId xmlns:p14="http://schemas.microsoft.com/office/powerpoint/2010/main" val="103462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4BD262-49FA-4B41-A340-ED555CCB8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a:extLst>
              <a:ext uri="{FF2B5EF4-FFF2-40B4-BE49-F238E27FC236}">
                <a16:creationId xmlns:a16="http://schemas.microsoft.com/office/drawing/2014/main" id="{96D8B1EA-43D5-4517-A40E-8251835DA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E7D4A496-4B16-413B-B503-FA479CD9A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520BB-B874-43A1-82BE-39210B47C451}" type="datetimeFigureOut">
              <a:rPr lang="es-AR" smtClean="0"/>
              <a:t>22/5/2021</a:t>
            </a:fld>
            <a:endParaRPr lang="es-AR"/>
          </a:p>
        </p:txBody>
      </p:sp>
      <p:sp>
        <p:nvSpPr>
          <p:cNvPr id="5" name="Footer Placeholder 4">
            <a:extLst>
              <a:ext uri="{FF2B5EF4-FFF2-40B4-BE49-F238E27FC236}">
                <a16:creationId xmlns:a16="http://schemas.microsoft.com/office/drawing/2014/main" id="{5D67F9CB-2C39-4301-A665-705D7DAAA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a:extLst>
              <a:ext uri="{FF2B5EF4-FFF2-40B4-BE49-F238E27FC236}">
                <a16:creationId xmlns:a16="http://schemas.microsoft.com/office/drawing/2014/main" id="{7B6C555B-7C29-4BA0-8B65-513BD0DFD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3A04A-7997-4EDA-828F-8B602CA15B5F}" type="slidenum">
              <a:rPr lang="es-AR" smtClean="0"/>
              <a:t>‹#›</a:t>
            </a:fld>
            <a:endParaRPr lang="es-AR"/>
          </a:p>
        </p:txBody>
      </p:sp>
    </p:spTree>
    <p:extLst>
      <p:ext uri="{BB962C8B-B14F-4D97-AF65-F5344CB8AC3E}">
        <p14:creationId xmlns:p14="http://schemas.microsoft.com/office/powerpoint/2010/main" val="345918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4588-081D-412C-9242-16AC94FA298A}"/>
              </a:ext>
            </a:extLst>
          </p:cNvPr>
          <p:cNvSpPr>
            <a:spLocks noGrp="1"/>
          </p:cNvSpPr>
          <p:nvPr>
            <p:ph type="ctrTitle"/>
          </p:nvPr>
        </p:nvSpPr>
        <p:spPr/>
        <p:txBody>
          <a:bodyPr>
            <a:normAutofit/>
          </a:bodyPr>
          <a:lstStyle/>
          <a:p>
            <a:r>
              <a:rPr lang="es-ES" sz="9600" dirty="0">
                <a:latin typeface="Adobe Devanagari" panose="02040503050201020203" pitchFamily="18" charset="0"/>
                <a:cs typeface="Adobe Devanagari" panose="02040503050201020203" pitchFamily="18" charset="0"/>
              </a:rPr>
              <a:t>Full </a:t>
            </a:r>
            <a:r>
              <a:rPr lang="es-ES" sz="9600" dirty="0" err="1">
                <a:latin typeface="Adobe Devanagari" panose="02040503050201020203" pitchFamily="18" charset="0"/>
                <a:cs typeface="Adobe Devanagari" panose="02040503050201020203" pitchFamily="18" charset="0"/>
              </a:rPr>
              <a:t>Developer</a:t>
            </a:r>
            <a:endParaRPr lang="es-AR" sz="9600" dirty="0">
              <a:latin typeface="Adobe Devanagari" panose="02040503050201020203" pitchFamily="18" charset="0"/>
              <a:cs typeface="Adobe Devanagari" panose="02040503050201020203" pitchFamily="18" charset="0"/>
            </a:endParaRPr>
          </a:p>
        </p:txBody>
      </p:sp>
      <p:sp>
        <p:nvSpPr>
          <p:cNvPr id="3" name="Subtitle 2">
            <a:extLst>
              <a:ext uri="{FF2B5EF4-FFF2-40B4-BE49-F238E27FC236}">
                <a16:creationId xmlns:a16="http://schemas.microsoft.com/office/drawing/2014/main" id="{0DECED95-76CD-49E6-8EB7-6EAE8BC63C16}"/>
              </a:ext>
            </a:extLst>
          </p:cNvPr>
          <p:cNvSpPr>
            <a:spLocks noGrp="1"/>
          </p:cNvSpPr>
          <p:nvPr>
            <p:ph type="subTitle" idx="1"/>
          </p:nvPr>
        </p:nvSpPr>
        <p:spPr/>
        <p:txBody>
          <a:bodyPr>
            <a:normAutofit/>
          </a:bodyPr>
          <a:lstStyle/>
          <a:p>
            <a:r>
              <a:rPr lang="es-ES" sz="4400" dirty="0" err="1"/>
              <a:t>Beginner</a:t>
            </a:r>
            <a:endParaRPr lang="es-AR" sz="4400" dirty="0"/>
          </a:p>
        </p:txBody>
      </p:sp>
    </p:spTree>
    <p:extLst>
      <p:ext uri="{BB962C8B-B14F-4D97-AF65-F5344CB8AC3E}">
        <p14:creationId xmlns:p14="http://schemas.microsoft.com/office/powerpoint/2010/main" val="45702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29C9-80E1-43F8-8E68-FFEDAF2662F4}"/>
              </a:ext>
            </a:extLst>
          </p:cNvPr>
          <p:cNvSpPr>
            <a:spLocks noGrp="1"/>
          </p:cNvSpPr>
          <p:nvPr>
            <p:ph type="title"/>
          </p:nvPr>
        </p:nvSpPr>
        <p:spPr/>
        <p:txBody>
          <a:bodyPr/>
          <a:lstStyle/>
          <a:p>
            <a:r>
              <a:rPr lang="es-AR" dirty="0"/>
              <a:t>Destructor</a:t>
            </a:r>
          </a:p>
        </p:txBody>
      </p:sp>
      <p:sp>
        <p:nvSpPr>
          <p:cNvPr id="3" name="Content Placeholder 2">
            <a:extLst>
              <a:ext uri="{FF2B5EF4-FFF2-40B4-BE49-F238E27FC236}">
                <a16:creationId xmlns:a16="http://schemas.microsoft.com/office/drawing/2014/main" id="{A6BA7EC3-5EAF-4D49-BEDF-9D9BCB9D0B98}"/>
              </a:ext>
            </a:extLst>
          </p:cNvPr>
          <p:cNvSpPr>
            <a:spLocks noGrp="1"/>
          </p:cNvSpPr>
          <p:nvPr>
            <p:ph idx="1"/>
          </p:nvPr>
        </p:nvSpPr>
        <p:spPr/>
        <p:txBody>
          <a:bodyPr/>
          <a:lstStyle/>
          <a:p>
            <a:pPr marL="0" indent="0">
              <a:buNone/>
            </a:pPr>
            <a:r>
              <a:rPr lang="es-MX" sz="3200" dirty="0">
                <a:latin typeface="Adobe Gurmukhi" panose="01010101010101010101" pitchFamily="50" charset="0"/>
                <a:cs typeface="Adobe Gurmukhi" panose="01010101010101010101" pitchFamily="50" charset="0"/>
              </a:rPr>
              <a:t>El destructor es un método intrínseco que se llama cuando se destruye la instancia del objeto. Sirve para liberar el espacio en memoria y de esa manera que el programa no se llene de contenido comúnmente llamado basura (aunque en español pueda sonar algo poco técnico). </a:t>
            </a:r>
          </a:p>
          <a:p>
            <a:pPr marL="0" indent="0">
              <a:buNone/>
            </a:pPr>
            <a:endParaRPr lang="es-MX" sz="3200" dirty="0">
              <a:latin typeface="Adobe Gurmukhi" panose="01010101010101010101" pitchFamily="50" charset="0"/>
              <a:cs typeface="Adobe Gurmukhi" panose="01010101010101010101" pitchFamily="50" charset="0"/>
            </a:endParaRPr>
          </a:p>
          <a:p>
            <a:pPr marL="0" indent="0">
              <a:buNone/>
            </a:pPr>
            <a:r>
              <a:rPr lang="es-MX" sz="3200" dirty="0">
                <a:latin typeface="Adobe Gurmukhi" panose="01010101010101010101" pitchFamily="50" charset="0"/>
                <a:cs typeface="Adobe Gurmukhi" panose="01010101010101010101" pitchFamily="50" charset="0"/>
              </a:rPr>
              <a:t>Y de esta manera el programa puede funcionar de una manera mucho más ligera, sin tanta carga encima, y de esta forma puede continuar hasta finalizar el programa.</a:t>
            </a:r>
            <a:endParaRPr lang="es-AR"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05447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3C84-1AA8-4984-8D98-D56C655B08B9}"/>
              </a:ext>
            </a:extLst>
          </p:cNvPr>
          <p:cNvSpPr>
            <a:spLocks noGrp="1"/>
          </p:cNvSpPr>
          <p:nvPr>
            <p:ph type="title"/>
          </p:nvPr>
        </p:nvSpPr>
        <p:spPr/>
        <p:txBody>
          <a:bodyPr/>
          <a:lstStyle/>
          <a:p>
            <a:r>
              <a:rPr lang="es-AR" dirty="0"/>
              <a:t>Destructor</a:t>
            </a:r>
          </a:p>
        </p:txBody>
      </p:sp>
      <p:sp>
        <p:nvSpPr>
          <p:cNvPr id="3" name="Content Placeholder 2">
            <a:extLst>
              <a:ext uri="{FF2B5EF4-FFF2-40B4-BE49-F238E27FC236}">
                <a16:creationId xmlns:a16="http://schemas.microsoft.com/office/drawing/2014/main" id="{696613CF-661E-45DC-A6DF-49488C576D88}"/>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De lo contrario puede llenarse de mucha memoria o uso de memoria sin utilizar, y de ahí puede finalizar el programa mucho antes. Y para que esto no suceda muy a menudo cuando se trabaja con volúmenes de datos o tareas muy grandes. </a:t>
            </a:r>
          </a:p>
          <a:p>
            <a:pPr marL="0" indent="0">
              <a:buNone/>
            </a:pPr>
            <a:r>
              <a:rPr lang="es-MX" sz="3200" dirty="0">
                <a:latin typeface="Adobe Gurmukhi" panose="01010101010101010101" pitchFamily="50" charset="0"/>
                <a:cs typeface="Adobe Gurmukhi" panose="01010101010101010101" pitchFamily="50" charset="0"/>
              </a:rPr>
              <a:t>Es preciso, este tipo de método particular. De ahí en más, los programas pueden finalizar de una forma mas eficaz y con mayor rendimiento. Es importante este método porque sin él, el programa podría en muchas ocasiones ralentizarse.</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697200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16BD-67F8-491A-ACB7-5FF5FC045187}"/>
              </a:ext>
            </a:extLst>
          </p:cNvPr>
          <p:cNvSpPr>
            <a:spLocks noGrp="1"/>
          </p:cNvSpPr>
          <p:nvPr>
            <p:ph type="title"/>
          </p:nvPr>
        </p:nvSpPr>
        <p:spPr/>
        <p:txBody>
          <a:bodyPr/>
          <a:lstStyle/>
          <a:p>
            <a:r>
              <a:rPr lang="es-AR" dirty="0" err="1"/>
              <a:t>Method</a:t>
            </a:r>
            <a:endParaRPr lang="es-AR" dirty="0"/>
          </a:p>
        </p:txBody>
      </p:sp>
      <p:sp>
        <p:nvSpPr>
          <p:cNvPr id="3" name="Content Placeholder 2">
            <a:extLst>
              <a:ext uri="{FF2B5EF4-FFF2-40B4-BE49-F238E27FC236}">
                <a16:creationId xmlns:a16="http://schemas.microsoft.com/office/drawing/2014/main" id="{76E0121C-7329-4BB7-9FB5-B58C286EDEB1}"/>
              </a:ext>
            </a:extLst>
          </p:cNvPr>
          <p:cNvSpPr>
            <a:spLocks noGrp="1"/>
          </p:cNvSpPr>
          <p:nvPr>
            <p:ph idx="1"/>
          </p:nvPr>
        </p:nvSpPr>
        <p:spPr/>
        <p:txBody>
          <a:bodyPr/>
          <a:lstStyle/>
          <a:p>
            <a:pPr marL="0" indent="0">
              <a:buNone/>
            </a:pPr>
            <a:r>
              <a:rPr lang="es-MX" sz="3200" dirty="0">
                <a:latin typeface="Adobe Gurmukhi" panose="01010101010101010101" pitchFamily="50" charset="0"/>
                <a:cs typeface="Adobe Gurmukhi" panose="01010101010101010101" pitchFamily="50" charset="0"/>
              </a:rPr>
              <a:t>El método es una acción de la clase. Y se puede llamar después de crear una instancia del objeto, de ahí en mas cada método se llama para resolver algún problema particular, y se puede crear tantos métodos como sea posible. </a:t>
            </a:r>
          </a:p>
          <a:p>
            <a:pPr marL="0" indent="0">
              <a:buNone/>
            </a:pPr>
            <a:endParaRPr lang="es-MX" sz="3200" dirty="0">
              <a:latin typeface="Adobe Gurmukhi" panose="01010101010101010101" pitchFamily="50" charset="0"/>
              <a:cs typeface="Adobe Gurmukhi" panose="01010101010101010101" pitchFamily="50" charset="0"/>
            </a:endParaRPr>
          </a:p>
          <a:p>
            <a:pPr marL="0" indent="0">
              <a:buNone/>
            </a:pPr>
            <a:r>
              <a:rPr lang="es-MX" sz="3200" dirty="0">
                <a:latin typeface="Adobe Gurmukhi" panose="01010101010101010101" pitchFamily="50" charset="0"/>
                <a:cs typeface="Adobe Gurmukhi" panose="01010101010101010101" pitchFamily="50" charset="0"/>
              </a:rPr>
              <a:t>Cada uno de ellos realizara una tarea diferente y de esta manera se resolverán varios problemas en el transcurso y ejecución del programa.</a:t>
            </a:r>
            <a:endParaRPr lang="es-AR"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48439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272F-8F80-461F-8CAC-696B992E791B}"/>
              </a:ext>
            </a:extLst>
          </p:cNvPr>
          <p:cNvSpPr>
            <a:spLocks noGrp="1"/>
          </p:cNvSpPr>
          <p:nvPr>
            <p:ph type="title"/>
          </p:nvPr>
        </p:nvSpPr>
        <p:spPr/>
        <p:txBody>
          <a:bodyPr/>
          <a:lstStyle/>
          <a:p>
            <a:r>
              <a:rPr lang="es-AR" dirty="0" err="1"/>
              <a:t>Method</a:t>
            </a:r>
            <a:endParaRPr lang="es-AR" dirty="0"/>
          </a:p>
        </p:txBody>
      </p:sp>
      <p:sp>
        <p:nvSpPr>
          <p:cNvPr id="3" name="Content Placeholder 2">
            <a:extLst>
              <a:ext uri="{FF2B5EF4-FFF2-40B4-BE49-F238E27FC236}">
                <a16:creationId xmlns:a16="http://schemas.microsoft.com/office/drawing/2014/main" id="{5B2BD1FC-8C57-4BE9-AEE9-FA157531DDE0}"/>
              </a:ext>
            </a:extLst>
          </p:cNvPr>
          <p:cNvSpPr>
            <a:spLocks noGrp="1"/>
          </p:cNvSpPr>
          <p:nvPr>
            <p:ph idx="1"/>
          </p:nvPr>
        </p:nvSpPr>
        <p:spPr/>
        <p:txBody>
          <a:bodyPr/>
          <a:lstStyle/>
          <a:p>
            <a:pPr marL="0" indent="0">
              <a:buNone/>
            </a:pPr>
            <a:r>
              <a:rPr lang="es-MX" sz="3200" dirty="0">
                <a:latin typeface="Adobe Gurmukhi" panose="01010101010101010101" pitchFamily="50" charset="0"/>
                <a:cs typeface="Adobe Gurmukhi" panose="01010101010101010101" pitchFamily="50" charset="0"/>
              </a:rPr>
              <a:t>Ya sea al inicio o al final del programa, es muy importante su tarea es por ello que se utiliza varias veces durante el transcurso del programa. </a:t>
            </a:r>
            <a:br>
              <a:rPr lang="es-MX" sz="3200" dirty="0">
                <a:latin typeface="Adobe Gurmukhi" panose="01010101010101010101" pitchFamily="50" charset="0"/>
                <a:cs typeface="Adobe Gurmukhi" panose="01010101010101010101" pitchFamily="50" charset="0"/>
              </a:rPr>
            </a:br>
            <a:endParaRPr lang="es-MX" sz="3200" dirty="0">
              <a:latin typeface="Adobe Gurmukhi" panose="01010101010101010101" pitchFamily="50" charset="0"/>
              <a:cs typeface="Adobe Gurmukhi" panose="01010101010101010101" pitchFamily="50" charset="0"/>
            </a:endParaRPr>
          </a:p>
          <a:p>
            <a:pPr marL="0" indent="0">
              <a:buNone/>
            </a:pPr>
            <a:r>
              <a:rPr lang="es-MX" sz="3200" dirty="0">
                <a:latin typeface="Adobe Gurmukhi" panose="01010101010101010101" pitchFamily="50" charset="0"/>
                <a:cs typeface="Adobe Gurmukhi" panose="01010101010101010101" pitchFamily="50" charset="0"/>
              </a:rPr>
              <a:t>Si dentro de este método, se utiliza varios recurso del sistema, hay que considerar de que haya algo que vaya liberando estos recursos, ya que son bloques de memoria.</a:t>
            </a:r>
            <a:endParaRPr lang="es-AR"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946780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7E1A-EDF6-4C8A-9CC8-A7D1AF8EB815}"/>
              </a:ext>
            </a:extLst>
          </p:cNvPr>
          <p:cNvSpPr>
            <a:spLocks noGrp="1"/>
          </p:cNvSpPr>
          <p:nvPr>
            <p:ph type="title"/>
          </p:nvPr>
        </p:nvSpPr>
        <p:spPr/>
        <p:txBody>
          <a:bodyPr/>
          <a:lstStyle/>
          <a:p>
            <a:r>
              <a:rPr lang="es-AR" dirty="0" err="1"/>
              <a:t>Routine</a:t>
            </a:r>
            <a:endParaRPr lang="es-AR" dirty="0"/>
          </a:p>
        </p:txBody>
      </p:sp>
      <p:sp>
        <p:nvSpPr>
          <p:cNvPr id="3" name="Content Placeholder 2">
            <a:extLst>
              <a:ext uri="{FF2B5EF4-FFF2-40B4-BE49-F238E27FC236}">
                <a16:creationId xmlns:a16="http://schemas.microsoft.com/office/drawing/2014/main" id="{9246E748-F3B0-43A2-8272-4B893D9A7111}"/>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La rutina es una serie de comandos donde se realiza un algoritmo o problema y se intenta resolver dicho problema en cual al final esta misma rutina no devuelve ningún valor. Recibe parámetros, y algunos de ellos opcionales, otros obligatorios. </a:t>
            </a:r>
          </a:p>
          <a:p>
            <a:pPr marL="0" indent="0">
              <a:buNone/>
            </a:pPr>
            <a:endParaRPr lang="es-MX" sz="3200" dirty="0">
              <a:latin typeface="Adobe Gurmukhi" panose="01010101010101010101" pitchFamily="50" charset="0"/>
              <a:cs typeface="Adobe Gurmukhi" panose="01010101010101010101" pitchFamily="50" charset="0"/>
            </a:endParaRPr>
          </a:p>
          <a:p>
            <a:pPr marL="0" indent="0">
              <a:buNone/>
            </a:pPr>
            <a:r>
              <a:rPr lang="es-MX" sz="3200" dirty="0">
                <a:latin typeface="Adobe Gurmukhi" panose="01010101010101010101" pitchFamily="50" charset="0"/>
                <a:cs typeface="Adobe Gurmukhi" panose="01010101010101010101" pitchFamily="50" charset="0"/>
              </a:rPr>
              <a:t>Y muchos de ellos se realiza de distinta forma para que cumpla su tarea en distintas partes del programa. Su finalidad tiene resolver problemas rutinarios ya que no devuelve ningún valor, solo realiza una rutina y eso es todo.</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03426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DED-0E96-4B37-B6C5-7FD4FF2A4391}"/>
              </a:ext>
            </a:extLst>
          </p:cNvPr>
          <p:cNvSpPr>
            <a:spLocks noGrp="1"/>
          </p:cNvSpPr>
          <p:nvPr>
            <p:ph type="title"/>
          </p:nvPr>
        </p:nvSpPr>
        <p:spPr/>
        <p:txBody>
          <a:bodyPr/>
          <a:lstStyle/>
          <a:p>
            <a:r>
              <a:rPr lang="es-AR" dirty="0"/>
              <a:t>Visibility</a:t>
            </a:r>
          </a:p>
        </p:txBody>
      </p:sp>
      <p:sp>
        <p:nvSpPr>
          <p:cNvPr id="3" name="Content Placeholder 2">
            <a:extLst>
              <a:ext uri="{FF2B5EF4-FFF2-40B4-BE49-F238E27FC236}">
                <a16:creationId xmlns:a16="http://schemas.microsoft.com/office/drawing/2014/main" id="{F0DA8D6F-91FD-4079-AD00-85C2AE213273}"/>
              </a:ext>
            </a:extLst>
          </p:cNvPr>
          <p:cNvSpPr>
            <a:spLocks noGrp="1"/>
          </p:cNvSpPr>
          <p:nvPr>
            <p:ph idx="1"/>
          </p:nvPr>
        </p:nvSpPr>
        <p:spPr/>
        <p:txBody>
          <a:bodyPr>
            <a:normAutofit fontScale="25000" lnSpcReduction="20000"/>
          </a:bodyPr>
          <a:lstStyle/>
          <a:p>
            <a:pPr marL="0" indent="0">
              <a:buNone/>
            </a:pPr>
            <a:r>
              <a:rPr lang="es-MX" sz="14400" dirty="0">
                <a:latin typeface="Adobe Gurmukhi" panose="01010101010101010101" pitchFamily="50" charset="0"/>
                <a:cs typeface="Adobe Gurmukhi" panose="01010101010101010101" pitchFamily="50" charset="0"/>
              </a:rPr>
              <a:t>Es la visibilidad que tiene cada propiedad o método de la clase, por ejemplo:</a:t>
            </a:r>
          </a:p>
          <a:p>
            <a:r>
              <a:rPr lang="es-MX" sz="12800" dirty="0" err="1">
                <a:latin typeface="Adobe Gurmukhi" panose="01010101010101010101" pitchFamily="50" charset="0"/>
                <a:cs typeface="Adobe Gurmukhi" panose="01010101010101010101" pitchFamily="50" charset="0"/>
              </a:rPr>
              <a:t>Private</a:t>
            </a:r>
            <a:endParaRPr lang="es-MX" sz="14400" dirty="0">
              <a:latin typeface="Adobe Gurmukhi" panose="01010101010101010101" pitchFamily="50" charset="0"/>
              <a:cs typeface="Adobe Gurmukhi" panose="01010101010101010101" pitchFamily="50" charset="0"/>
            </a:endParaRPr>
          </a:p>
          <a:p>
            <a:pPr lvl="1"/>
            <a:r>
              <a:rPr lang="es-MX" sz="12800" dirty="0">
                <a:latin typeface="Adobe Gurmukhi" panose="01010101010101010101" pitchFamily="50" charset="0"/>
                <a:cs typeface="Adobe Gurmukhi" panose="01010101010101010101" pitchFamily="50" charset="0"/>
              </a:rPr>
              <a:t>Significa cuando no se puede acceder desde afuera. Únicamente desde la clase.</a:t>
            </a:r>
          </a:p>
          <a:p>
            <a:r>
              <a:rPr lang="es-MX" sz="12800" dirty="0" err="1">
                <a:latin typeface="Adobe Gurmukhi" panose="01010101010101010101" pitchFamily="50" charset="0"/>
                <a:cs typeface="Adobe Gurmukhi" panose="01010101010101010101" pitchFamily="50" charset="0"/>
              </a:rPr>
              <a:t>Protected</a:t>
            </a:r>
            <a:endParaRPr lang="es-MX" sz="14400" dirty="0">
              <a:latin typeface="Adobe Gurmukhi" panose="01010101010101010101" pitchFamily="50" charset="0"/>
              <a:cs typeface="Adobe Gurmukhi" panose="01010101010101010101" pitchFamily="50" charset="0"/>
            </a:endParaRPr>
          </a:p>
          <a:p>
            <a:pPr lvl="1"/>
            <a:r>
              <a:rPr lang="es-MX" sz="12800" dirty="0">
                <a:latin typeface="Adobe Gurmukhi" panose="01010101010101010101" pitchFamily="50" charset="0"/>
                <a:cs typeface="Adobe Gurmukhi" panose="01010101010101010101" pitchFamily="50" charset="0"/>
              </a:rPr>
              <a:t>Significa cuando no se puede acceder desde afuera. Solo se puede acceder desde la instancia misma del objeto.</a:t>
            </a:r>
          </a:p>
        </p:txBody>
      </p:sp>
    </p:spTree>
    <p:extLst>
      <p:ext uri="{BB962C8B-B14F-4D97-AF65-F5344CB8AC3E}">
        <p14:creationId xmlns:p14="http://schemas.microsoft.com/office/powerpoint/2010/main" val="114971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238A-6DC8-4B88-9AE6-3CBF033A3192}"/>
              </a:ext>
            </a:extLst>
          </p:cNvPr>
          <p:cNvSpPr>
            <a:spLocks noGrp="1"/>
          </p:cNvSpPr>
          <p:nvPr>
            <p:ph type="title"/>
          </p:nvPr>
        </p:nvSpPr>
        <p:spPr/>
        <p:txBody>
          <a:bodyPr/>
          <a:lstStyle/>
          <a:p>
            <a:r>
              <a:rPr lang="es-AR" dirty="0"/>
              <a:t>Visibility</a:t>
            </a:r>
          </a:p>
        </p:txBody>
      </p:sp>
      <p:sp>
        <p:nvSpPr>
          <p:cNvPr id="3" name="Content Placeholder 2">
            <a:extLst>
              <a:ext uri="{FF2B5EF4-FFF2-40B4-BE49-F238E27FC236}">
                <a16:creationId xmlns:a16="http://schemas.microsoft.com/office/drawing/2014/main" id="{602C1096-24ED-481B-AE5A-F9F06A510FCA}"/>
              </a:ext>
            </a:extLst>
          </p:cNvPr>
          <p:cNvSpPr>
            <a:spLocks noGrp="1"/>
          </p:cNvSpPr>
          <p:nvPr>
            <p:ph idx="1"/>
          </p:nvPr>
        </p:nvSpPr>
        <p:spPr/>
        <p:txBody>
          <a:bodyPr/>
          <a:lstStyle/>
          <a:p>
            <a:r>
              <a:rPr lang="es-MX" sz="3200" dirty="0" err="1">
                <a:latin typeface="Adobe Gurmukhi" panose="01010101010101010101" pitchFamily="50" charset="0"/>
                <a:cs typeface="Adobe Gurmukhi" panose="01010101010101010101" pitchFamily="50" charset="0"/>
              </a:rPr>
              <a:t>Public</a:t>
            </a:r>
            <a:endParaRPr lang="es-MX" sz="3200" dirty="0">
              <a:latin typeface="Adobe Gurmukhi" panose="01010101010101010101" pitchFamily="50" charset="0"/>
              <a:cs typeface="Adobe Gurmukhi" panose="01010101010101010101" pitchFamily="50" charset="0"/>
            </a:endParaRPr>
          </a:p>
          <a:p>
            <a:pPr lvl="1"/>
            <a:r>
              <a:rPr lang="es-MX" sz="2800" dirty="0">
                <a:latin typeface="Adobe Gurmukhi" panose="01010101010101010101" pitchFamily="50" charset="0"/>
                <a:cs typeface="Adobe Gurmukhi" panose="01010101010101010101" pitchFamily="50" charset="0"/>
              </a:rPr>
              <a:t>Significa cuando se puede acceder desde afuera. Después, de que se creo la instancia del objeto.</a:t>
            </a:r>
            <a:endParaRPr lang="es-AR"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38348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0ADD-C5A9-45D9-AACE-011BA0D96309}"/>
              </a:ext>
            </a:extLst>
          </p:cNvPr>
          <p:cNvSpPr>
            <a:spLocks noGrp="1"/>
          </p:cNvSpPr>
          <p:nvPr>
            <p:ph type="title"/>
          </p:nvPr>
        </p:nvSpPr>
        <p:spPr/>
        <p:txBody>
          <a:bodyPr/>
          <a:lstStyle/>
          <a:p>
            <a:r>
              <a:rPr lang="es-AR" dirty="0" err="1"/>
              <a:t>Overwrite</a:t>
            </a:r>
            <a:endParaRPr lang="es-AR" dirty="0"/>
          </a:p>
        </p:txBody>
      </p:sp>
      <p:sp>
        <p:nvSpPr>
          <p:cNvPr id="3" name="Content Placeholder 2">
            <a:extLst>
              <a:ext uri="{FF2B5EF4-FFF2-40B4-BE49-F238E27FC236}">
                <a16:creationId xmlns:a16="http://schemas.microsoft.com/office/drawing/2014/main" id="{0C8CD64F-33D5-45DA-A016-69A481A9C9DB}"/>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Significa cuando se repite el mismo método pero con mas parámetros. En otras palabras, y un poco más técnico tiene la misma firma. </a:t>
            </a:r>
          </a:p>
          <a:p>
            <a:pPr marL="0" indent="0">
              <a:buNone/>
            </a:pPr>
            <a:endParaRPr lang="es-MX" sz="3200" dirty="0">
              <a:latin typeface="Adobe Gurmukhi" panose="01010101010101010101" pitchFamily="50" charset="0"/>
              <a:cs typeface="Adobe Gurmukhi" panose="01010101010101010101" pitchFamily="50" charset="0"/>
            </a:endParaRPr>
          </a:p>
          <a:p>
            <a:pPr marL="0" indent="0">
              <a:buNone/>
            </a:pPr>
            <a:r>
              <a:rPr lang="es-MX" sz="3200" dirty="0">
                <a:latin typeface="Adobe Gurmukhi" panose="01010101010101010101" pitchFamily="50" charset="0"/>
                <a:cs typeface="Adobe Gurmukhi" panose="01010101010101010101" pitchFamily="50" charset="0"/>
              </a:rPr>
              <a:t>Y se puede sobre escribir tantas veces uno lo desee, sin embargo hay que tener cuidado </a:t>
            </a:r>
            <a:r>
              <a:rPr lang="es-MX" sz="3200">
                <a:latin typeface="Adobe Gurmukhi" panose="01010101010101010101" pitchFamily="50" charset="0"/>
                <a:cs typeface="Adobe Gurmukhi" panose="01010101010101010101" pitchFamily="50" charset="0"/>
              </a:rPr>
              <a:t>con esto ya </a:t>
            </a:r>
            <a:r>
              <a:rPr lang="es-MX" sz="3200" dirty="0">
                <a:latin typeface="Adobe Gurmukhi" panose="01010101010101010101" pitchFamily="50" charset="0"/>
                <a:cs typeface="Adobe Gurmukhi" panose="01010101010101010101" pitchFamily="50" charset="0"/>
              </a:rPr>
              <a:t>que repartirlo varias veces puede traer confusiones al momento de que otro programador lo intente seguir o bien uno mismo quiera seguirlo.</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97388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2242-A1AC-4F6B-9615-8D19FEA64E2F}"/>
              </a:ext>
            </a:extLst>
          </p:cNvPr>
          <p:cNvSpPr>
            <a:spLocks noGrp="1"/>
          </p:cNvSpPr>
          <p:nvPr>
            <p:ph type="title"/>
          </p:nvPr>
        </p:nvSpPr>
        <p:spPr/>
        <p:txBody>
          <a:bodyPr/>
          <a:lstStyle/>
          <a:p>
            <a:r>
              <a:rPr lang="es-AR" dirty="0" err="1"/>
              <a:t>Override</a:t>
            </a:r>
            <a:endParaRPr lang="es-AR" dirty="0"/>
          </a:p>
        </p:txBody>
      </p:sp>
      <p:sp>
        <p:nvSpPr>
          <p:cNvPr id="3" name="Content Placeholder 2">
            <a:extLst>
              <a:ext uri="{FF2B5EF4-FFF2-40B4-BE49-F238E27FC236}">
                <a16:creationId xmlns:a16="http://schemas.microsoft.com/office/drawing/2014/main" id="{62DE4705-75F0-417A-BF2D-331E7CD27600}"/>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Significa cuando se repite el mismo método pero tiene los mismos parámetros. En otras palabras, y un poco más técnico tiene la misma firma, pero con distintos &lt;tipo&gt; de parámetros.</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76807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189D-45E7-482B-97E7-5A80BDE94357}"/>
              </a:ext>
            </a:extLst>
          </p:cNvPr>
          <p:cNvSpPr>
            <a:spLocks noGrp="1"/>
          </p:cNvSpPr>
          <p:nvPr>
            <p:ph type="title"/>
          </p:nvPr>
        </p:nvSpPr>
        <p:spPr/>
        <p:txBody>
          <a:bodyPr/>
          <a:lstStyle/>
          <a:p>
            <a:r>
              <a:rPr lang="es-AR" dirty="0" err="1"/>
              <a:t>Inheritance</a:t>
            </a:r>
            <a:endParaRPr lang="es-AR" dirty="0"/>
          </a:p>
        </p:txBody>
      </p:sp>
      <p:sp>
        <p:nvSpPr>
          <p:cNvPr id="3" name="Content Placeholder 2">
            <a:extLst>
              <a:ext uri="{FF2B5EF4-FFF2-40B4-BE49-F238E27FC236}">
                <a16:creationId xmlns:a16="http://schemas.microsoft.com/office/drawing/2014/main" id="{6D310451-6E15-4AED-A407-ECF0AD11CDAA}"/>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Significa cuando hereda los mismos métodos y/o propiedades de la clase padre. Esto se utiliza mucho para ir reutilizando las mismas funcionalidades de clases que están niveles más arriba. Y de esta manera, no tener que volver a escribir el código nuevamente. </a:t>
            </a:r>
          </a:p>
          <a:p>
            <a:pPr marL="0" indent="0">
              <a:buNone/>
            </a:pPr>
            <a:r>
              <a:rPr lang="es-MX" sz="3200" dirty="0">
                <a:latin typeface="Adobe Gurmukhi" panose="01010101010101010101" pitchFamily="50" charset="0"/>
                <a:cs typeface="Adobe Gurmukhi" panose="01010101010101010101" pitchFamily="50" charset="0"/>
              </a:rPr>
              <a:t>Es por ello, que con esto se agiliza mucho la codificación de un programa.</a:t>
            </a:r>
          </a:p>
        </p:txBody>
      </p:sp>
    </p:spTree>
    <p:extLst>
      <p:ext uri="{BB962C8B-B14F-4D97-AF65-F5344CB8AC3E}">
        <p14:creationId xmlns:p14="http://schemas.microsoft.com/office/powerpoint/2010/main" val="175158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95EF-C7FD-4DFC-BE1D-C33896DDEA43}"/>
              </a:ext>
            </a:extLst>
          </p:cNvPr>
          <p:cNvSpPr>
            <a:spLocks noGrp="1"/>
          </p:cNvSpPr>
          <p:nvPr>
            <p:ph type="ctrTitle"/>
          </p:nvPr>
        </p:nvSpPr>
        <p:spPr/>
        <p:txBody>
          <a:bodyPr/>
          <a:lstStyle/>
          <a:p>
            <a:r>
              <a:rPr lang="es-AR" dirty="0">
                <a:latin typeface="Adobe Devanagari" panose="02040503050201020203" pitchFamily="18" charset="0"/>
                <a:cs typeface="Adobe Devanagari" panose="02040503050201020203" pitchFamily="18" charset="0"/>
              </a:rPr>
              <a:t>Funciones vs Procedimientos</a:t>
            </a:r>
          </a:p>
        </p:txBody>
      </p:sp>
      <p:sp>
        <p:nvSpPr>
          <p:cNvPr id="3" name="Subtitle 2">
            <a:extLst>
              <a:ext uri="{FF2B5EF4-FFF2-40B4-BE49-F238E27FC236}">
                <a16:creationId xmlns:a16="http://schemas.microsoft.com/office/drawing/2014/main" id="{DD165A24-6DFE-4680-B860-7D78D6928563}"/>
              </a:ext>
            </a:extLst>
          </p:cNvPr>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228920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40BA-D9EA-4C21-88BA-D1FF76852751}"/>
              </a:ext>
            </a:extLst>
          </p:cNvPr>
          <p:cNvSpPr>
            <a:spLocks noGrp="1"/>
          </p:cNvSpPr>
          <p:nvPr>
            <p:ph type="title"/>
          </p:nvPr>
        </p:nvSpPr>
        <p:spPr/>
        <p:txBody>
          <a:bodyPr/>
          <a:lstStyle/>
          <a:p>
            <a:r>
              <a:rPr lang="es-AR" dirty="0"/>
              <a:t>Interface</a:t>
            </a:r>
          </a:p>
        </p:txBody>
      </p:sp>
      <p:sp>
        <p:nvSpPr>
          <p:cNvPr id="3" name="Content Placeholder 2">
            <a:extLst>
              <a:ext uri="{FF2B5EF4-FFF2-40B4-BE49-F238E27FC236}">
                <a16:creationId xmlns:a16="http://schemas.microsoft.com/office/drawing/2014/main" id="{C0693851-EF17-440B-A539-098D21D6B99E}"/>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Se utiliza para poner una interfaz que tiene que respetar la clase. Y de ahí en más esa misma clase debe tener al menos los mismos métodos y/o propiedades. Luego, las clases hijas tendrán la misma herencia.</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12115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87AB-46E1-4CAF-A7C0-17A894B8D25D}"/>
              </a:ext>
            </a:extLst>
          </p:cNvPr>
          <p:cNvSpPr>
            <a:spLocks noGrp="1"/>
          </p:cNvSpPr>
          <p:nvPr>
            <p:ph type="title"/>
          </p:nvPr>
        </p:nvSpPr>
        <p:spPr/>
        <p:txBody>
          <a:bodyPr/>
          <a:lstStyle/>
          <a:p>
            <a:r>
              <a:rPr lang="es-AR" dirty="0" err="1"/>
              <a:t>Polymorphism</a:t>
            </a:r>
            <a:endParaRPr lang="es-AR" dirty="0"/>
          </a:p>
        </p:txBody>
      </p:sp>
      <p:sp>
        <p:nvSpPr>
          <p:cNvPr id="3" name="Content Placeholder 2">
            <a:extLst>
              <a:ext uri="{FF2B5EF4-FFF2-40B4-BE49-F238E27FC236}">
                <a16:creationId xmlns:a16="http://schemas.microsoft.com/office/drawing/2014/main" id="{3FF3C1AB-DAE5-423F-A045-DA6D6E61CACB}"/>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Se utiliza para sobre escribir las clases padres. Siendo así la clase padre una clase abstracta y de ahí en m</a:t>
            </a:r>
            <a:r>
              <a:rPr lang="es-AR" sz="3200" dirty="0">
                <a:latin typeface="Adobe Gurmukhi" panose="01010101010101010101" pitchFamily="50" charset="0"/>
                <a:cs typeface="Adobe Gurmukhi" panose="01010101010101010101" pitchFamily="50" charset="0"/>
              </a:rPr>
              <a:t>á</a:t>
            </a:r>
            <a:r>
              <a:rPr lang="es-MX" sz="3200" dirty="0">
                <a:latin typeface="Adobe Gurmukhi" panose="01010101010101010101" pitchFamily="50" charset="0"/>
                <a:cs typeface="Adobe Gurmukhi" panose="01010101010101010101" pitchFamily="50" charset="0"/>
              </a:rPr>
              <a:t>s las clases hijas van obteniendo diferentes formas o bien, diferentes métodos, propiedades, y así sucesivamente donde se va ramificando en diferentes partes o niveles por debajo.</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49039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8CD-C7AC-4A73-BEA1-FB3EB6D0B47E}"/>
              </a:ext>
            </a:extLst>
          </p:cNvPr>
          <p:cNvSpPr>
            <a:spLocks noGrp="1"/>
          </p:cNvSpPr>
          <p:nvPr>
            <p:ph type="ctrTitle"/>
          </p:nvPr>
        </p:nvSpPr>
        <p:spPr/>
        <p:txBody>
          <a:bodyPr/>
          <a:lstStyle/>
          <a:p>
            <a:r>
              <a:rPr lang="es-AR" dirty="0">
                <a:latin typeface="Adobe Devanagari" panose="02040503050201020203" pitchFamily="18" charset="0"/>
                <a:cs typeface="Adobe Devanagari" panose="02040503050201020203" pitchFamily="18" charset="0"/>
              </a:rPr>
              <a:t>Semántica de Datos</a:t>
            </a:r>
          </a:p>
        </p:txBody>
      </p:sp>
      <p:sp>
        <p:nvSpPr>
          <p:cNvPr id="3" name="Subtitle 2">
            <a:extLst>
              <a:ext uri="{FF2B5EF4-FFF2-40B4-BE49-F238E27FC236}">
                <a16:creationId xmlns:a16="http://schemas.microsoft.com/office/drawing/2014/main" id="{14FE4ABE-9D11-44E2-97B6-5BC1138C8B1A}"/>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2919736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8C33-3783-4748-AC76-5D66B392BC54}"/>
              </a:ext>
            </a:extLst>
          </p:cNvPr>
          <p:cNvSpPr>
            <a:spLocks noGrp="1"/>
          </p:cNvSpPr>
          <p:nvPr>
            <p:ph type="title"/>
          </p:nvPr>
        </p:nvSpPr>
        <p:spPr/>
        <p:txBody>
          <a:bodyPr/>
          <a:lstStyle/>
          <a:p>
            <a:r>
              <a:rPr lang="es-AR" dirty="0"/>
              <a:t>Semántica de Datos</a:t>
            </a:r>
          </a:p>
        </p:txBody>
      </p:sp>
      <p:sp>
        <p:nvSpPr>
          <p:cNvPr id="3" name="Content Placeholder 2">
            <a:extLst>
              <a:ext uri="{FF2B5EF4-FFF2-40B4-BE49-F238E27FC236}">
                <a16:creationId xmlns:a16="http://schemas.microsoft.com/office/drawing/2014/main" id="{4AA7F260-8614-49DA-A311-4DCAA7C17D91}"/>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Significado que tiene el dato dentro de una compañía/negocio/microemprendimiento.</a:t>
            </a:r>
          </a:p>
          <a:p>
            <a:pPr marL="0" indent="0">
              <a:buNone/>
            </a:pPr>
            <a:r>
              <a:rPr lang="es-MX" sz="3200" dirty="0">
                <a:latin typeface="Adobe Gurmukhi" panose="01010101010101010101" pitchFamily="50" charset="0"/>
                <a:cs typeface="Adobe Gurmukhi" panose="01010101010101010101" pitchFamily="50" charset="0"/>
              </a:rPr>
              <a:t>El significado que tiene el dato dentro de la compañía. Es crucial para que pueda tomar decisiones de la mejor manera posible y en la mejor dirección posible.</a:t>
            </a:r>
          </a:p>
          <a:p>
            <a:pPr marL="0" indent="0">
              <a:buNone/>
            </a:pPr>
            <a:r>
              <a:rPr lang="es-MX" sz="3200" dirty="0">
                <a:latin typeface="Adobe Gurmukhi" panose="01010101010101010101" pitchFamily="50" charset="0"/>
                <a:cs typeface="Adobe Gurmukhi" panose="01010101010101010101" pitchFamily="50" charset="0"/>
              </a:rPr>
              <a:t>De ahí en más puede saber qué recursos debe tomar y que acciones puede ejecutar para ir hacia el camino más conveniente. </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922770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3C26-8AB8-4561-A9F9-8AFAC5CC75EB}"/>
              </a:ext>
            </a:extLst>
          </p:cNvPr>
          <p:cNvSpPr>
            <a:spLocks noGrp="1"/>
          </p:cNvSpPr>
          <p:nvPr>
            <p:ph type="title"/>
          </p:nvPr>
        </p:nvSpPr>
        <p:spPr/>
        <p:txBody>
          <a:bodyPr/>
          <a:lstStyle/>
          <a:p>
            <a:r>
              <a:rPr lang="es-AR" dirty="0"/>
              <a:t>Semántica de Datos</a:t>
            </a:r>
          </a:p>
        </p:txBody>
      </p:sp>
      <p:sp>
        <p:nvSpPr>
          <p:cNvPr id="3" name="Content Placeholder 2">
            <a:extLst>
              <a:ext uri="{FF2B5EF4-FFF2-40B4-BE49-F238E27FC236}">
                <a16:creationId xmlns:a16="http://schemas.microsoft.com/office/drawing/2014/main" id="{2739F419-A03D-4AF0-9F22-79165282B306}"/>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Solo los que toman las decisiones son lo que pueden utilizar estos datos para ir en la dirección mas adecuada y llevar a la compañía o negocio al lugar mas seguro o conveniente para que prevalezca durante años dicha compañía/negocio. </a:t>
            </a:r>
          </a:p>
          <a:p>
            <a:pPr marL="0" indent="0">
              <a:buNone/>
            </a:pPr>
            <a:r>
              <a:rPr lang="es-MX" sz="3200" dirty="0">
                <a:latin typeface="Adobe Gurmukhi" panose="01010101010101010101" pitchFamily="50" charset="0"/>
                <a:cs typeface="Adobe Gurmukhi" panose="01010101010101010101" pitchFamily="50" charset="0"/>
              </a:rPr>
              <a:t>Lamentablemente, algunos pueden lograrlo y otros no. Eso dependerá de quién tome las decisiones. Por esta razón, únicamente los que están a este nivel, pueden realizar este trabajo, ya que debajo de estos datos se involucra personas.</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73107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F67E-9ACF-444C-82BE-6B380C25D336}"/>
              </a:ext>
            </a:extLst>
          </p:cNvPr>
          <p:cNvSpPr>
            <a:spLocks noGrp="1"/>
          </p:cNvSpPr>
          <p:nvPr>
            <p:ph type="title"/>
          </p:nvPr>
        </p:nvSpPr>
        <p:spPr/>
        <p:txBody>
          <a:bodyPr/>
          <a:lstStyle/>
          <a:p>
            <a:r>
              <a:rPr lang="es-AR" dirty="0"/>
              <a:t>Tablas</a:t>
            </a:r>
          </a:p>
        </p:txBody>
      </p:sp>
      <p:sp>
        <p:nvSpPr>
          <p:cNvPr id="3" name="Content Placeholder 2">
            <a:extLst>
              <a:ext uri="{FF2B5EF4-FFF2-40B4-BE49-F238E27FC236}">
                <a16:creationId xmlns:a16="http://schemas.microsoft.com/office/drawing/2014/main" id="{73A9A955-3AF8-422D-B996-3C7A1D2BCD0B}"/>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Las tablas son un conjunto de registros que se almacenan dentro de una base de datos. A su vez dichas tablas pueden relacionarse entre sí a través de sus campos, o inclusive tablas de otras base de datos.</a:t>
            </a:r>
          </a:p>
          <a:p>
            <a:pPr marL="0" indent="0">
              <a:buNone/>
            </a:pPr>
            <a:r>
              <a:rPr lang="es-MX" sz="3200" dirty="0">
                <a:latin typeface="Adobe Gurmukhi" panose="01010101010101010101" pitchFamily="50" charset="0"/>
                <a:cs typeface="Adobe Gurmukhi" panose="01010101010101010101" pitchFamily="50" charset="0"/>
              </a:rPr>
              <a:t>Las tablas es un lugar de almacenaje donde se graba todos los registros que la compañía o negocio necesite. De ahí en mas cada tabla puede ir incorporando nuevos campos alterando así la tabla que se creo originalmente.</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639641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1094-08BE-45F4-AFB3-E747AB41B1F4}"/>
              </a:ext>
            </a:extLst>
          </p:cNvPr>
          <p:cNvSpPr>
            <a:spLocks noGrp="1"/>
          </p:cNvSpPr>
          <p:nvPr>
            <p:ph type="ctrTitle"/>
          </p:nvPr>
        </p:nvSpPr>
        <p:spPr/>
        <p:txBody>
          <a:bodyPr/>
          <a:lstStyle/>
          <a:p>
            <a:r>
              <a:rPr lang="es-MX" dirty="0">
                <a:latin typeface="Adobe Devanagari" panose="02040503050201020203" pitchFamily="18" charset="0"/>
                <a:cs typeface="Adobe Devanagari" panose="02040503050201020203" pitchFamily="18" charset="0"/>
              </a:rPr>
              <a:t>Comparación entre lenguajes de programación</a:t>
            </a:r>
            <a:endParaRPr lang="es-AR" dirty="0">
              <a:latin typeface="Adobe Devanagari" panose="02040503050201020203" pitchFamily="18" charset="0"/>
              <a:cs typeface="Adobe Devanagari" panose="02040503050201020203" pitchFamily="18" charset="0"/>
            </a:endParaRPr>
          </a:p>
        </p:txBody>
      </p:sp>
      <p:sp>
        <p:nvSpPr>
          <p:cNvPr id="3" name="Subtitle 2">
            <a:extLst>
              <a:ext uri="{FF2B5EF4-FFF2-40B4-BE49-F238E27FC236}">
                <a16:creationId xmlns:a16="http://schemas.microsoft.com/office/drawing/2014/main" id="{DEA31147-87A2-4E59-8126-30A03D0B0888}"/>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84012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2C97-BDDE-4478-9389-41E55DAA4505}"/>
              </a:ext>
            </a:extLst>
          </p:cNvPr>
          <p:cNvSpPr>
            <a:spLocks noGrp="1"/>
          </p:cNvSpPr>
          <p:nvPr>
            <p:ph type="title"/>
          </p:nvPr>
        </p:nvSpPr>
        <p:spPr/>
        <p:txBody>
          <a:bodyPr/>
          <a:lstStyle/>
          <a:p>
            <a:r>
              <a:rPr lang="es-MX" dirty="0"/>
              <a:t>Desarrollo Web</a:t>
            </a:r>
            <a:endParaRPr lang="es-AR" dirty="0"/>
          </a:p>
        </p:txBody>
      </p:sp>
      <p:sp>
        <p:nvSpPr>
          <p:cNvPr id="3" name="Content Placeholder 2">
            <a:extLst>
              <a:ext uri="{FF2B5EF4-FFF2-40B4-BE49-F238E27FC236}">
                <a16:creationId xmlns:a16="http://schemas.microsoft.com/office/drawing/2014/main" id="{7F191ED1-0EAA-4DCD-94A7-1525864C5EBF}"/>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El desarrollo web se utiliza para mostrar más fácilmente y de una forma visual, lo que se intenta vender al cliente. Hoy en día esto se intenta realizar de varias maneras para que sea fácil la venta del producto.</a:t>
            </a:r>
          </a:p>
          <a:p>
            <a:pPr marL="0" indent="0">
              <a:buNone/>
            </a:pPr>
            <a:r>
              <a:rPr lang="es-MX" sz="3200" dirty="0">
                <a:latin typeface="Adobe Gurmukhi" panose="01010101010101010101" pitchFamily="50" charset="0"/>
                <a:cs typeface="Adobe Gurmukhi" panose="01010101010101010101" pitchFamily="50" charset="0"/>
              </a:rPr>
              <a:t>Comúnmente, es usado en todas las áreas de trabajo. Debido a su portabilidad entre distintos Sistemas Operativos, sea un dispositivo móvil o no.</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156682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FBCE-CED1-4FA4-A358-BAA2B240C929}"/>
              </a:ext>
            </a:extLst>
          </p:cNvPr>
          <p:cNvSpPr>
            <a:spLocks noGrp="1"/>
          </p:cNvSpPr>
          <p:nvPr>
            <p:ph type="title"/>
          </p:nvPr>
        </p:nvSpPr>
        <p:spPr/>
        <p:txBody>
          <a:bodyPr/>
          <a:lstStyle/>
          <a:p>
            <a:r>
              <a:rPr lang="es-AR" dirty="0"/>
              <a:t>Desarrollo Escritorio</a:t>
            </a:r>
          </a:p>
        </p:txBody>
      </p:sp>
      <p:sp>
        <p:nvSpPr>
          <p:cNvPr id="3" name="Content Placeholder 2">
            <a:extLst>
              <a:ext uri="{FF2B5EF4-FFF2-40B4-BE49-F238E27FC236}">
                <a16:creationId xmlns:a16="http://schemas.microsoft.com/office/drawing/2014/main" id="{F452A18D-BA40-45A1-A657-A7AB973A0157}"/>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El desarrollo escritorio se utiliza para computadoras donde el sistema operativo sea más obsoleto o de una versión más antigua.</a:t>
            </a:r>
          </a:p>
          <a:p>
            <a:pPr marL="0" indent="0">
              <a:buNone/>
            </a:pPr>
            <a:r>
              <a:rPr lang="es-AR" sz="3200" dirty="0">
                <a:latin typeface="Adobe Gurmukhi" panose="01010101010101010101" pitchFamily="50" charset="0"/>
                <a:cs typeface="Adobe Gurmukhi" panose="01010101010101010101" pitchFamily="50" charset="0"/>
              </a:rPr>
              <a:t>Lamentablemente, esto se está empezando a dejar atrás, porque hoy en día este tipo de desarrollos se están orientando cada vez más a desarrollos web o dispositivos móviles.</a:t>
            </a:r>
          </a:p>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636968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92FE-BAC6-43DF-92B6-6D0EEF633F8B}"/>
              </a:ext>
            </a:extLst>
          </p:cNvPr>
          <p:cNvSpPr>
            <a:spLocks noGrp="1"/>
          </p:cNvSpPr>
          <p:nvPr>
            <p:ph type="title"/>
          </p:nvPr>
        </p:nvSpPr>
        <p:spPr/>
        <p:txBody>
          <a:bodyPr/>
          <a:lstStyle/>
          <a:p>
            <a:r>
              <a:rPr lang="es-AR" dirty="0"/>
              <a:t>Desarrollo de Procesos</a:t>
            </a:r>
          </a:p>
        </p:txBody>
      </p:sp>
      <p:sp>
        <p:nvSpPr>
          <p:cNvPr id="3" name="Content Placeholder 2">
            <a:extLst>
              <a:ext uri="{FF2B5EF4-FFF2-40B4-BE49-F238E27FC236}">
                <a16:creationId xmlns:a16="http://schemas.microsoft.com/office/drawing/2014/main" id="{62C75687-FBFA-4799-B66F-2FEEC849A015}"/>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El desarrollo de procesos se utiliza para automatizar las tareas para que las tareas salgan de una manera m</a:t>
            </a:r>
            <a:r>
              <a:rPr lang="es-AR" sz="3200" dirty="0">
                <a:latin typeface="Adobe Gurmukhi" panose="01010101010101010101" pitchFamily="50" charset="0"/>
                <a:cs typeface="Adobe Gurmukhi" panose="01010101010101010101" pitchFamily="50" charset="0"/>
              </a:rPr>
              <a:t>á</a:t>
            </a:r>
            <a:r>
              <a:rPr lang="es-MX" sz="3200" dirty="0">
                <a:latin typeface="Adobe Gurmukhi" panose="01010101010101010101" pitchFamily="50" charset="0"/>
                <a:cs typeface="Adobe Gurmukhi" panose="01010101010101010101" pitchFamily="50" charset="0"/>
              </a:rPr>
              <a:t>s eficiente y rápida, y de allí en más no es necesario repetir la misma tarea de nuevo. </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51998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88AB-B875-486D-BE83-F2EC663344BC}"/>
              </a:ext>
            </a:extLst>
          </p:cNvPr>
          <p:cNvSpPr>
            <a:spLocks noGrp="1"/>
          </p:cNvSpPr>
          <p:nvPr>
            <p:ph type="title"/>
          </p:nvPr>
        </p:nvSpPr>
        <p:spPr/>
        <p:txBody>
          <a:bodyPr/>
          <a:lstStyle/>
          <a:p>
            <a:r>
              <a:rPr lang="es-AR" dirty="0"/>
              <a:t>Funciones</a:t>
            </a:r>
          </a:p>
        </p:txBody>
      </p:sp>
      <p:sp>
        <p:nvSpPr>
          <p:cNvPr id="3" name="Content Placeholder 2">
            <a:extLst>
              <a:ext uri="{FF2B5EF4-FFF2-40B4-BE49-F238E27FC236}">
                <a16:creationId xmlns:a16="http://schemas.microsoft.com/office/drawing/2014/main" id="{359F16BC-F812-4885-80A2-274E370E2FAF}"/>
              </a:ext>
            </a:extLst>
          </p:cNvPr>
          <p:cNvSpPr>
            <a:spLocks noGrp="1"/>
          </p:cNvSpPr>
          <p:nvPr>
            <p:ph idx="1"/>
          </p:nvPr>
        </p:nvSpPr>
        <p:spPr/>
        <p:txBody>
          <a:bodyPr/>
          <a:lstStyle/>
          <a:p>
            <a:pPr marL="0" indent="0">
              <a:buNone/>
            </a:pPr>
            <a:r>
              <a:rPr lang="es-MX" sz="3200" dirty="0">
                <a:latin typeface="Adobe Gurmukhi" panose="01010101010101010101" pitchFamily="50" charset="0"/>
                <a:cs typeface="Adobe Gurmukhi" panose="01010101010101010101" pitchFamily="50" charset="0"/>
              </a:rPr>
              <a:t>Las funciones son rutinas que realizan algún trabajo o algoritmo especifico para resolver un problema y retornar uno de los siguientes valores:</a:t>
            </a:r>
          </a:p>
          <a:p>
            <a:pPr lvl="1"/>
            <a:r>
              <a:rPr lang="es-MX" sz="3200" dirty="0">
                <a:latin typeface="Adobe Gurmukhi" panose="01010101010101010101" pitchFamily="50" charset="0"/>
                <a:cs typeface="Adobe Gurmukhi" panose="01010101010101010101" pitchFamily="50" charset="0"/>
              </a:rPr>
              <a:t>Valor (Número, Alfanumérico, Etc.)</a:t>
            </a:r>
          </a:p>
          <a:p>
            <a:pPr lvl="1"/>
            <a:r>
              <a:rPr lang="es-MX" sz="3200" dirty="0">
                <a:latin typeface="Adobe Gurmukhi" panose="01010101010101010101" pitchFamily="50" charset="0"/>
                <a:cs typeface="Adobe Gurmukhi" panose="01010101010101010101" pitchFamily="50" charset="0"/>
              </a:rPr>
              <a:t>Función (Objeto Función)</a:t>
            </a:r>
          </a:p>
          <a:p>
            <a:pPr lvl="1"/>
            <a:r>
              <a:rPr lang="es-MX" sz="3200" dirty="0">
                <a:latin typeface="Adobe Gurmukhi" panose="01010101010101010101" pitchFamily="50" charset="0"/>
                <a:cs typeface="Adobe Gurmukhi" panose="01010101010101010101" pitchFamily="50" charset="0"/>
              </a:rPr>
              <a:t>Array</a:t>
            </a:r>
          </a:p>
          <a:p>
            <a:pPr lvl="1"/>
            <a:r>
              <a:rPr lang="es-MX" sz="3200" dirty="0">
                <a:latin typeface="Adobe Gurmukhi" panose="01010101010101010101" pitchFamily="50" charset="0"/>
                <a:cs typeface="Adobe Gurmukhi" panose="01010101010101010101" pitchFamily="50" charset="0"/>
              </a:rPr>
              <a:t>Set de Valores</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778872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706F-C909-4297-960B-D355D5F91679}"/>
              </a:ext>
            </a:extLst>
          </p:cNvPr>
          <p:cNvSpPr>
            <a:spLocks noGrp="1"/>
          </p:cNvSpPr>
          <p:nvPr>
            <p:ph type="title"/>
          </p:nvPr>
        </p:nvSpPr>
        <p:spPr/>
        <p:txBody>
          <a:bodyPr/>
          <a:lstStyle/>
          <a:p>
            <a:r>
              <a:rPr lang="es-MX" dirty="0"/>
              <a:t>Desarrollo de Base de Datos</a:t>
            </a:r>
            <a:endParaRPr lang="es-AR" dirty="0"/>
          </a:p>
        </p:txBody>
      </p:sp>
      <p:sp>
        <p:nvSpPr>
          <p:cNvPr id="3" name="Content Placeholder 2">
            <a:extLst>
              <a:ext uri="{FF2B5EF4-FFF2-40B4-BE49-F238E27FC236}">
                <a16:creationId xmlns:a16="http://schemas.microsoft.com/office/drawing/2014/main" id="{339CEE42-5DEC-43BA-9F3B-74EFF2A83D9B}"/>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El desarrollo de base de datos se utiliza para manipular los datos de una manera mas eficiente y directa. Y ahí en mas se desarrolla distintas formas de utilizar.</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39993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783F-2836-4BA6-B695-B30DDB1CA665}"/>
              </a:ext>
            </a:extLst>
          </p:cNvPr>
          <p:cNvSpPr>
            <a:spLocks noGrp="1"/>
          </p:cNvSpPr>
          <p:nvPr>
            <p:ph type="ctrTitle"/>
          </p:nvPr>
        </p:nvSpPr>
        <p:spPr/>
        <p:txBody>
          <a:bodyPr/>
          <a:lstStyle/>
          <a:p>
            <a:r>
              <a:rPr lang="es-AR" dirty="0">
                <a:latin typeface="Adobe Devanagari" panose="02040503050201020203" pitchFamily="18" charset="0"/>
                <a:cs typeface="Adobe Devanagari" panose="02040503050201020203" pitchFamily="18" charset="0"/>
              </a:rPr>
              <a:t>Resolución de problema</a:t>
            </a:r>
          </a:p>
        </p:txBody>
      </p:sp>
      <p:sp>
        <p:nvSpPr>
          <p:cNvPr id="3" name="Subtitle 2">
            <a:extLst>
              <a:ext uri="{FF2B5EF4-FFF2-40B4-BE49-F238E27FC236}">
                <a16:creationId xmlns:a16="http://schemas.microsoft.com/office/drawing/2014/main" id="{4CA657D7-1CE1-417A-BA3E-3D8B02F05935}"/>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055781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DD62-8CCF-4E73-AEA9-1C484B8BF997}"/>
              </a:ext>
            </a:extLst>
          </p:cNvPr>
          <p:cNvSpPr>
            <a:spLocks noGrp="1"/>
          </p:cNvSpPr>
          <p:nvPr>
            <p:ph type="title"/>
          </p:nvPr>
        </p:nvSpPr>
        <p:spPr/>
        <p:txBody>
          <a:bodyPr/>
          <a:lstStyle/>
          <a:p>
            <a:r>
              <a:rPr lang="es-AR" dirty="0"/>
              <a:t>Análisis</a:t>
            </a:r>
          </a:p>
        </p:txBody>
      </p:sp>
      <p:sp>
        <p:nvSpPr>
          <p:cNvPr id="3" name="Content Placeholder 2">
            <a:extLst>
              <a:ext uri="{FF2B5EF4-FFF2-40B4-BE49-F238E27FC236}">
                <a16:creationId xmlns:a16="http://schemas.microsoft.com/office/drawing/2014/main" id="{64B71E14-9580-4D50-B090-30741403D99B}"/>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El análisis consiste en el entendimiento del problema y cómo dividirlo en partes para que sea más fácil la forma de resolverlo, y que los que van a resolver el problema sea mas fácil de entender como empezar a codificarlo de la mejor manera posible. </a:t>
            </a:r>
          </a:p>
          <a:p>
            <a:pPr marL="0" indent="0">
              <a:buNone/>
            </a:pPr>
            <a:r>
              <a:rPr lang="es-MX" sz="3200" dirty="0">
                <a:latin typeface="Adobe Gurmukhi" panose="01010101010101010101" pitchFamily="50" charset="0"/>
                <a:cs typeface="Adobe Gurmukhi" panose="01010101010101010101" pitchFamily="50" charset="0"/>
              </a:rPr>
              <a:t>Aunque esto a veces implica simple y llanamente hacerlo de la peor forma posible ya que el usuario o cliente no lo único que le interesa ver es si el software funciona rápido.</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24839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30BD-8B4C-44D4-A3E7-A80AD4676002}"/>
              </a:ext>
            </a:extLst>
          </p:cNvPr>
          <p:cNvSpPr>
            <a:spLocks noGrp="1"/>
          </p:cNvSpPr>
          <p:nvPr>
            <p:ph type="title"/>
          </p:nvPr>
        </p:nvSpPr>
        <p:spPr/>
        <p:txBody>
          <a:bodyPr/>
          <a:lstStyle/>
          <a:p>
            <a:r>
              <a:rPr lang="es-AR" dirty="0"/>
              <a:t>Documentación</a:t>
            </a:r>
          </a:p>
        </p:txBody>
      </p:sp>
      <p:sp>
        <p:nvSpPr>
          <p:cNvPr id="3" name="Content Placeholder 2">
            <a:extLst>
              <a:ext uri="{FF2B5EF4-FFF2-40B4-BE49-F238E27FC236}">
                <a16:creationId xmlns:a16="http://schemas.microsoft.com/office/drawing/2014/main" id="{0AEAA311-42DD-40B0-ADBC-3B1D21F3841B}"/>
              </a:ext>
            </a:extLst>
          </p:cNvPr>
          <p:cNvSpPr>
            <a:spLocks noGrp="1"/>
          </p:cNvSpPr>
          <p:nvPr>
            <p:ph idx="1"/>
          </p:nvPr>
        </p:nvSpPr>
        <p:spPr/>
        <p:txBody>
          <a:bodyPr>
            <a:noAutofit/>
          </a:bodyPr>
          <a:lstStyle/>
          <a:p>
            <a:pPr marL="0" indent="0">
              <a:buNone/>
            </a:pPr>
            <a:r>
              <a:rPr lang="es-MX" sz="3200" dirty="0"/>
              <a:t>La documentación consiste en documentar todas el código y análisis del software a desarrollar. De allí en mas todo el código se puede ir realizando y entendiendo para el resto de los  programadores, donde cada uno puede tener una mejor perspectiva de lo que debe hacer en su trabajo. </a:t>
            </a:r>
          </a:p>
        </p:txBody>
      </p:sp>
    </p:spTree>
    <p:extLst>
      <p:ext uri="{BB962C8B-B14F-4D97-AF65-F5344CB8AC3E}">
        <p14:creationId xmlns:p14="http://schemas.microsoft.com/office/powerpoint/2010/main" val="1687083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52A5-F287-466D-90B0-C230FDC64398}"/>
              </a:ext>
            </a:extLst>
          </p:cNvPr>
          <p:cNvSpPr>
            <a:spLocks noGrp="1"/>
          </p:cNvSpPr>
          <p:nvPr>
            <p:ph type="title"/>
          </p:nvPr>
        </p:nvSpPr>
        <p:spPr/>
        <p:txBody>
          <a:bodyPr/>
          <a:lstStyle/>
          <a:p>
            <a:r>
              <a:rPr lang="es-AR" dirty="0"/>
              <a:t>Documentación</a:t>
            </a:r>
          </a:p>
        </p:txBody>
      </p:sp>
      <p:sp>
        <p:nvSpPr>
          <p:cNvPr id="3" name="Content Placeholder 2">
            <a:extLst>
              <a:ext uri="{FF2B5EF4-FFF2-40B4-BE49-F238E27FC236}">
                <a16:creationId xmlns:a16="http://schemas.microsoft.com/office/drawing/2014/main" id="{7899D69A-6F22-420E-AFAE-77BABA559B8D}"/>
              </a:ext>
            </a:extLst>
          </p:cNvPr>
          <p:cNvSpPr>
            <a:spLocks noGrp="1"/>
          </p:cNvSpPr>
          <p:nvPr>
            <p:ph idx="1"/>
          </p:nvPr>
        </p:nvSpPr>
        <p:spPr/>
        <p:txBody>
          <a:bodyPr/>
          <a:lstStyle/>
          <a:p>
            <a:pPr marL="0" indent="0">
              <a:buNone/>
            </a:pPr>
            <a:r>
              <a:rPr lang="es-MX" sz="3200" dirty="0">
                <a:latin typeface="Adobe Gurmukhi" panose="01010101010101010101" pitchFamily="50" charset="0"/>
                <a:cs typeface="Adobe Gurmukhi" panose="01010101010101010101" pitchFamily="50" charset="0"/>
              </a:rPr>
              <a:t>Todo esto sirve para tener bien documentado como hacer el trabajo a realizar, algunos no lo valorizan del todo bien. Sin embargo, esto se utiliza varias veces para ver que caminos ir tomando si el desarrollo se llega a desviar de alguna manera, u de otra.</a:t>
            </a:r>
            <a:endParaRPr lang="es-AR" dirty="0">
              <a:latin typeface="Adobe Gurmukhi" panose="01010101010101010101" pitchFamily="50" charset="0"/>
              <a:cs typeface="Adobe Gurmukhi" panose="01010101010101010101" pitchFamily="50" charset="0"/>
            </a:endParaRPr>
          </a:p>
          <a:p>
            <a:endParaRPr lang="es-AR" dirty="0"/>
          </a:p>
        </p:txBody>
      </p:sp>
    </p:spTree>
    <p:extLst>
      <p:ext uri="{BB962C8B-B14F-4D97-AF65-F5344CB8AC3E}">
        <p14:creationId xmlns:p14="http://schemas.microsoft.com/office/powerpoint/2010/main" val="3508198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A96D-A6FF-42D1-B97F-443E8DB6474A}"/>
              </a:ext>
            </a:extLst>
          </p:cNvPr>
          <p:cNvSpPr>
            <a:spLocks noGrp="1"/>
          </p:cNvSpPr>
          <p:nvPr>
            <p:ph type="title"/>
          </p:nvPr>
        </p:nvSpPr>
        <p:spPr/>
        <p:txBody>
          <a:bodyPr/>
          <a:lstStyle/>
          <a:p>
            <a:r>
              <a:rPr lang="es-AR" dirty="0"/>
              <a:t>Diagramación de arquitectura</a:t>
            </a:r>
          </a:p>
        </p:txBody>
      </p:sp>
      <p:sp>
        <p:nvSpPr>
          <p:cNvPr id="3" name="Content Placeholder 2">
            <a:extLst>
              <a:ext uri="{FF2B5EF4-FFF2-40B4-BE49-F238E27FC236}">
                <a16:creationId xmlns:a16="http://schemas.microsoft.com/office/drawing/2014/main" id="{ED995C80-04D9-4223-82FA-97ED6B0C33A0}"/>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La diagramación de arquitectura consiste en mostrar de una forma visible cómo funciona el software de inicio a fin. De ahí en mas se busca como entender mejor la forma de crear el software y la manera de realizar el desarrollo. </a:t>
            </a:r>
          </a:p>
          <a:p>
            <a:pPr marL="0" indent="0">
              <a:buNone/>
            </a:pPr>
            <a:r>
              <a:rPr lang="es-MX" sz="3200" dirty="0">
                <a:latin typeface="Adobe Gurmukhi" panose="01010101010101010101" pitchFamily="50" charset="0"/>
                <a:cs typeface="Adobe Gurmukhi" panose="01010101010101010101" pitchFamily="50" charset="0"/>
              </a:rPr>
              <a:t>De ahí en mas tiene cada uno tiene la forma de realizar de una forma mas productiva el software. </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921935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0BE3-0A01-44EC-B1B6-A97CF4E2EBCA}"/>
              </a:ext>
            </a:extLst>
          </p:cNvPr>
          <p:cNvSpPr>
            <a:spLocks noGrp="1"/>
          </p:cNvSpPr>
          <p:nvPr>
            <p:ph type="title"/>
          </p:nvPr>
        </p:nvSpPr>
        <p:spPr/>
        <p:txBody>
          <a:bodyPr/>
          <a:lstStyle/>
          <a:p>
            <a:r>
              <a:rPr lang="es-AR" dirty="0"/>
              <a:t>Diagramación de arquitectura</a:t>
            </a:r>
          </a:p>
        </p:txBody>
      </p:sp>
      <p:sp>
        <p:nvSpPr>
          <p:cNvPr id="3" name="Content Placeholder 2">
            <a:extLst>
              <a:ext uri="{FF2B5EF4-FFF2-40B4-BE49-F238E27FC236}">
                <a16:creationId xmlns:a16="http://schemas.microsoft.com/office/drawing/2014/main" id="{65DE0407-E9F2-4C40-8255-E710EB227604}"/>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Ya que se conoce todas las partes de una forma mas clara y se puede analizar cómo se vera o unirá cada una de sus partes al final del proyecto. </a:t>
            </a:r>
          </a:p>
          <a:p>
            <a:pPr marL="0" indent="0">
              <a:buNone/>
            </a:pPr>
            <a:r>
              <a:rPr lang="es-MX" sz="3200" dirty="0">
                <a:latin typeface="Adobe Gurmukhi" panose="01010101010101010101" pitchFamily="50" charset="0"/>
                <a:cs typeface="Adobe Gurmukhi" panose="01010101010101010101" pitchFamily="50" charset="0"/>
              </a:rPr>
              <a:t>En algunos casos se desestima este labor, porque solo implica diseñar el software en diagramas o simples dibujos que intenten mostrar como ver de la forma correcta cada parte que compone el software.</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092427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892B-15CD-421C-A93B-17EDE7BFFE86}"/>
              </a:ext>
            </a:extLst>
          </p:cNvPr>
          <p:cNvSpPr>
            <a:spLocks noGrp="1"/>
          </p:cNvSpPr>
          <p:nvPr>
            <p:ph type="title"/>
          </p:nvPr>
        </p:nvSpPr>
        <p:spPr/>
        <p:txBody>
          <a:bodyPr/>
          <a:lstStyle/>
          <a:p>
            <a:r>
              <a:rPr lang="es-AR" dirty="0"/>
              <a:t>Codificación</a:t>
            </a:r>
          </a:p>
        </p:txBody>
      </p:sp>
      <p:sp>
        <p:nvSpPr>
          <p:cNvPr id="3" name="Content Placeholder 2">
            <a:extLst>
              <a:ext uri="{FF2B5EF4-FFF2-40B4-BE49-F238E27FC236}">
                <a16:creationId xmlns:a16="http://schemas.microsoft.com/office/drawing/2014/main" id="{2102BCC8-E6A8-4AA5-B2FE-AB5AAA9C585C}"/>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La codificación sirve para decir a la computadora qué debe hacer y cómo debe hacerlo de la manera más eficiente aunque a veces no es la más adecuada a nivel código. </a:t>
            </a:r>
          </a:p>
          <a:p>
            <a:pPr marL="0" indent="0">
              <a:buNone/>
            </a:pPr>
            <a:endParaRPr lang="es-MX" sz="3200" dirty="0">
              <a:latin typeface="Adobe Gurmukhi" panose="01010101010101010101" pitchFamily="50" charset="0"/>
              <a:cs typeface="Adobe Gurmukhi" panose="01010101010101010101" pitchFamily="50" charset="0"/>
            </a:endParaRPr>
          </a:p>
          <a:p>
            <a:pPr marL="0" indent="0">
              <a:buNone/>
            </a:pPr>
            <a:r>
              <a:rPr lang="es-MX" sz="3200" dirty="0">
                <a:latin typeface="Adobe Gurmukhi" panose="01010101010101010101" pitchFamily="50" charset="0"/>
                <a:cs typeface="Adobe Gurmukhi" panose="01010101010101010101" pitchFamily="50" charset="0"/>
              </a:rPr>
              <a:t>Ya que se marcan plazos a veces cortos a cumplir y cada uno de ellos implica un reto en cual si no se trabaja en equipo es difícil de cumplir.</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712404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DF1F-D986-4AAF-B74A-35EDB03F4802}"/>
              </a:ext>
            </a:extLst>
          </p:cNvPr>
          <p:cNvSpPr>
            <a:spLocks noGrp="1"/>
          </p:cNvSpPr>
          <p:nvPr>
            <p:ph type="title"/>
          </p:nvPr>
        </p:nvSpPr>
        <p:spPr/>
        <p:txBody>
          <a:bodyPr/>
          <a:lstStyle/>
          <a:p>
            <a:r>
              <a:rPr lang="es-AR" dirty="0"/>
              <a:t>Realización de primera entrega</a:t>
            </a:r>
          </a:p>
        </p:txBody>
      </p:sp>
      <p:sp>
        <p:nvSpPr>
          <p:cNvPr id="3" name="Content Placeholder 2">
            <a:extLst>
              <a:ext uri="{FF2B5EF4-FFF2-40B4-BE49-F238E27FC236}">
                <a16:creationId xmlns:a16="http://schemas.microsoft.com/office/drawing/2014/main" id="{CC7E69AE-096E-433E-BBE2-6A63C073E475}"/>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Cuando se trabaja en equipo se realiza la primera entrega, y de ahí en más se puede ir avanzando con las siguientes entregas disponibles. </a:t>
            </a:r>
          </a:p>
          <a:p>
            <a:pPr marL="0" indent="0">
              <a:buNone/>
            </a:pPr>
            <a:r>
              <a:rPr lang="es-MX" sz="3200" dirty="0">
                <a:latin typeface="Adobe Gurmukhi" panose="01010101010101010101" pitchFamily="50" charset="0"/>
                <a:cs typeface="Adobe Gurmukhi" panose="01010101010101010101" pitchFamily="50" charset="0"/>
              </a:rPr>
              <a:t>En ocasiones se puede volver algo complicado realizar esta entrega, ya que a veces dentro de los grupos es algo complejo coordinar a las personas.</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993451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72F0-0BBA-4B17-B45F-51849FB0EFC8}"/>
              </a:ext>
            </a:extLst>
          </p:cNvPr>
          <p:cNvSpPr>
            <a:spLocks noGrp="1"/>
          </p:cNvSpPr>
          <p:nvPr>
            <p:ph type="title"/>
          </p:nvPr>
        </p:nvSpPr>
        <p:spPr/>
        <p:txBody>
          <a:bodyPr/>
          <a:lstStyle/>
          <a:p>
            <a:r>
              <a:rPr lang="es-AR" dirty="0"/>
              <a:t>Evaluación del cliente</a:t>
            </a:r>
          </a:p>
        </p:txBody>
      </p:sp>
      <p:sp>
        <p:nvSpPr>
          <p:cNvPr id="3" name="Content Placeholder 2">
            <a:extLst>
              <a:ext uri="{FF2B5EF4-FFF2-40B4-BE49-F238E27FC236}">
                <a16:creationId xmlns:a16="http://schemas.microsoft.com/office/drawing/2014/main" id="{93EB1F02-8D3C-423E-ABEA-A668653DB996}"/>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Cuando el cliente necesita evaluar cómo se realizo la primera entrega, de ahí en más observa que se necesita mejorar o más bien quitar algo se haya pedido. </a:t>
            </a:r>
          </a:p>
          <a:p>
            <a:pPr marL="0" indent="0">
              <a:buNone/>
            </a:pPr>
            <a:r>
              <a:rPr lang="es-MX" sz="3200" dirty="0">
                <a:latin typeface="Adobe Gurmukhi" panose="01010101010101010101" pitchFamily="50" charset="0"/>
                <a:cs typeface="Adobe Gurmukhi" panose="01010101010101010101" pitchFamily="50" charset="0"/>
              </a:rPr>
              <a:t>Muchas veces, ni el cliente sabe muy bien lo que necesita, esto no es algo que sea para juzgar, es solo que de su parte tampoco lo tiene muy claro lo que necesita solicitar. </a:t>
            </a:r>
          </a:p>
          <a:p>
            <a:pPr marL="0" indent="0">
              <a:buNone/>
            </a:pPr>
            <a:r>
              <a:rPr lang="es-MX" sz="3200" dirty="0">
                <a:latin typeface="Adobe Gurmukhi" panose="01010101010101010101" pitchFamily="50" charset="0"/>
                <a:cs typeface="Adobe Gurmukhi" panose="01010101010101010101" pitchFamily="50" charset="0"/>
              </a:rPr>
              <a:t>Es por ello que pide a un grupo de expertos o bien, gente capacitada que pueda realizar su producto.</a:t>
            </a:r>
          </a:p>
          <a:p>
            <a:pPr marL="0" indent="0">
              <a:buNone/>
            </a:pP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58882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5AF4-D107-4938-9EC7-4A1CB7E7F6EB}"/>
              </a:ext>
            </a:extLst>
          </p:cNvPr>
          <p:cNvSpPr>
            <a:spLocks noGrp="1"/>
          </p:cNvSpPr>
          <p:nvPr>
            <p:ph type="title"/>
          </p:nvPr>
        </p:nvSpPr>
        <p:spPr/>
        <p:txBody>
          <a:bodyPr/>
          <a:lstStyle/>
          <a:p>
            <a:r>
              <a:rPr lang="es-AR" dirty="0">
                <a:latin typeface="Adobe Devanagari" panose="02040503050201020203" pitchFamily="18" charset="0"/>
                <a:cs typeface="Adobe Devanagari" panose="02040503050201020203" pitchFamily="18" charset="0"/>
              </a:rPr>
              <a:t>Procedimientos</a:t>
            </a:r>
          </a:p>
        </p:txBody>
      </p:sp>
      <p:sp>
        <p:nvSpPr>
          <p:cNvPr id="3" name="Content Placeholder 2">
            <a:extLst>
              <a:ext uri="{FF2B5EF4-FFF2-40B4-BE49-F238E27FC236}">
                <a16:creationId xmlns:a16="http://schemas.microsoft.com/office/drawing/2014/main" id="{7F81B059-285F-4066-B774-7AB684710533}"/>
              </a:ext>
            </a:extLst>
          </p:cNvPr>
          <p:cNvSpPr>
            <a:spLocks noGrp="1"/>
          </p:cNvSpPr>
          <p:nvPr>
            <p:ph idx="1"/>
          </p:nvPr>
        </p:nvSpPr>
        <p:spPr/>
        <p:txBody>
          <a:bodyPr>
            <a:noAutofit/>
          </a:bodyPr>
          <a:lstStyle/>
          <a:p>
            <a:pPr marL="0" indent="0">
              <a:buNone/>
            </a:pPr>
            <a:r>
              <a:rPr lang="es-MX" sz="3200" dirty="0">
                <a:latin typeface="Adobe Gurmukhi" panose="01010101010101010101" pitchFamily="50" charset="0"/>
                <a:cs typeface="Adobe Gurmukhi" panose="01010101010101010101" pitchFamily="50" charset="0"/>
              </a:rPr>
              <a:t>Los procedimientos son rutinas que realizan un trabajo o algoritmo que a diferencia de las funciones no devuelve ningún valor, recibe parámetros, cada uno de ellos es un tipo de dato distinto, por ejemplo:</a:t>
            </a:r>
          </a:p>
          <a:p>
            <a:pPr lvl="1"/>
            <a:r>
              <a:rPr lang="fr-FR" sz="3200" dirty="0">
                <a:latin typeface="Adobe Gurmukhi" panose="01010101010101010101" pitchFamily="50" charset="0"/>
                <a:cs typeface="Adobe Gurmukhi" panose="01010101010101010101" pitchFamily="50" charset="0"/>
              </a:rPr>
              <a:t>Int</a:t>
            </a:r>
          </a:p>
          <a:p>
            <a:pPr lvl="1"/>
            <a:r>
              <a:rPr lang="fr-FR" sz="3200" dirty="0">
                <a:latin typeface="Adobe Gurmukhi" panose="01010101010101010101" pitchFamily="50" charset="0"/>
                <a:cs typeface="Adobe Gurmukhi" panose="01010101010101010101" pitchFamily="50" charset="0"/>
              </a:rPr>
              <a:t>Double</a:t>
            </a:r>
          </a:p>
          <a:p>
            <a:pPr lvl="1"/>
            <a:r>
              <a:rPr lang="fr-FR" sz="3200" dirty="0" err="1">
                <a:latin typeface="Adobe Gurmukhi" panose="01010101010101010101" pitchFamily="50" charset="0"/>
                <a:cs typeface="Adobe Gurmukhi" panose="01010101010101010101" pitchFamily="50" charset="0"/>
              </a:rPr>
              <a:t>Float</a:t>
            </a:r>
            <a:endParaRPr lang="fr-FR" sz="3200" dirty="0">
              <a:latin typeface="Adobe Gurmukhi" panose="01010101010101010101" pitchFamily="50" charset="0"/>
              <a:cs typeface="Adobe Gurmukhi" panose="01010101010101010101" pitchFamily="50" charset="0"/>
            </a:endParaRPr>
          </a:p>
          <a:p>
            <a:pPr lvl="1"/>
            <a:r>
              <a:rPr lang="fr-FR" sz="3200" dirty="0">
                <a:latin typeface="Adobe Gurmukhi" panose="01010101010101010101" pitchFamily="50" charset="0"/>
                <a:cs typeface="Adobe Gurmukhi" panose="01010101010101010101" pitchFamily="50" charset="0"/>
              </a:rPr>
              <a:t>Date</a:t>
            </a:r>
          </a:p>
          <a:p>
            <a:pPr lvl="1"/>
            <a:r>
              <a:rPr lang="fr-FR" sz="3200" dirty="0">
                <a:latin typeface="Adobe Gurmukhi" panose="01010101010101010101" pitchFamily="50" charset="0"/>
                <a:cs typeface="Adobe Gurmukhi" panose="01010101010101010101" pitchFamily="50" charset="0"/>
              </a:rPr>
              <a:t>Char</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647030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866B-4161-4305-884E-B92FB865158B}"/>
              </a:ext>
            </a:extLst>
          </p:cNvPr>
          <p:cNvSpPr>
            <a:spLocks noGrp="1"/>
          </p:cNvSpPr>
          <p:nvPr>
            <p:ph type="title"/>
          </p:nvPr>
        </p:nvSpPr>
        <p:spPr/>
        <p:txBody>
          <a:bodyPr/>
          <a:lstStyle/>
          <a:p>
            <a:r>
              <a:rPr lang="es-MX" dirty="0"/>
              <a:t>Devolución de la 1º entrega</a:t>
            </a:r>
            <a:endParaRPr lang="es-AR" dirty="0"/>
          </a:p>
        </p:txBody>
      </p:sp>
      <p:sp>
        <p:nvSpPr>
          <p:cNvPr id="3" name="Content Placeholder 2">
            <a:extLst>
              <a:ext uri="{FF2B5EF4-FFF2-40B4-BE49-F238E27FC236}">
                <a16:creationId xmlns:a16="http://schemas.microsoft.com/office/drawing/2014/main" id="{753616EE-B608-4786-A36E-C64DA3DF2BD0}"/>
              </a:ext>
            </a:extLst>
          </p:cNvPr>
          <p:cNvSpPr>
            <a:spLocks noGrp="1"/>
          </p:cNvSpPr>
          <p:nvPr>
            <p:ph idx="1"/>
          </p:nvPr>
        </p:nvSpPr>
        <p:spPr/>
        <p:txBody>
          <a:bodyPr/>
          <a:lstStyle/>
          <a:p>
            <a:pPr marL="0" indent="0">
              <a:buNone/>
            </a:pPr>
            <a:r>
              <a:rPr lang="es-MX" dirty="0"/>
              <a:t>La devolución de la 1° entrega se debe realizar como se pueda ya que los tiempos son cortos y lamentablemente no hay lugar para hacer decoros alrededor. </a:t>
            </a:r>
          </a:p>
          <a:p>
            <a:pPr marL="0" indent="0">
              <a:buNone/>
            </a:pPr>
            <a:r>
              <a:rPr lang="es-MX" dirty="0"/>
              <a:t>La empresa o negocio necesita el resultado en el menor tiempo posible. Es por esta razón que algunos prefieren trabajar dentro o afuera de una empresa o negocio.</a:t>
            </a:r>
          </a:p>
          <a:p>
            <a:pPr marL="0" indent="0">
              <a:buNone/>
            </a:pPr>
            <a:endParaRPr lang="es-AR" dirty="0"/>
          </a:p>
        </p:txBody>
      </p:sp>
    </p:spTree>
    <p:extLst>
      <p:ext uri="{BB962C8B-B14F-4D97-AF65-F5344CB8AC3E}">
        <p14:creationId xmlns:p14="http://schemas.microsoft.com/office/powerpoint/2010/main" val="1426713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6038-E7A7-42D1-9350-8347B18339F9}"/>
              </a:ext>
            </a:extLst>
          </p:cNvPr>
          <p:cNvSpPr>
            <a:spLocks noGrp="1"/>
          </p:cNvSpPr>
          <p:nvPr>
            <p:ph type="title"/>
          </p:nvPr>
        </p:nvSpPr>
        <p:spPr/>
        <p:txBody>
          <a:bodyPr/>
          <a:lstStyle/>
          <a:p>
            <a:r>
              <a:rPr lang="es-MX" dirty="0"/>
              <a:t>Devolución de N veces hasta llegar a la entrega definitiva</a:t>
            </a:r>
            <a:endParaRPr lang="es-AR" dirty="0"/>
          </a:p>
        </p:txBody>
      </p:sp>
      <p:sp>
        <p:nvSpPr>
          <p:cNvPr id="3" name="Content Placeholder 2">
            <a:extLst>
              <a:ext uri="{FF2B5EF4-FFF2-40B4-BE49-F238E27FC236}">
                <a16:creationId xmlns:a16="http://schemas.microsoft.com/office/drawing/2014/main" id="{F3FF582B-BE22-469B-8F29-1D2CB8A0CB4B}"/>
              </a:ext>
            </a:extLst>
          </p:cNvPr>
          <p:cNvSpPr>
            <a:spLocks noGrp="1"/>
          </p:cNvSpPr>
          <p:nvPr>
            <p:ph idx="1"/>
          </p:nvPr>
        </p:nvSpPr>
        <p:spPr/>
        <p:txBody>
          <a:bodyPr/>
          <a:lstStyle/>
          <a:p>
            <a:pPr marL="0" indent="0">
              <a:buNone/>
            </a:pPr>
            <a:r>
              <a:rPr lang="es-AR" dirty="0"/>
              <a:t>Las devoluciones o entregas son en ocasiones numerosas ya que muchas veces requiere correcciones en cada entrega al cliente, hasta llegar a la entrega del producto o software final.</a:t>
            </a:r>
          </a:p>
          <a:p>
            <a:pPr marL="0" indent="0">
              <a:buNone/>
            </a:pPr>
            <a:r>
              <a:rPr lang="es-AR" dirty="0"/>
              <a:t>Sin embargo, el producto final, termina siendo algo que a veces no es lo  más prolijo que uno espera. </a:t>
            </a:r>
          </a:p>
          <a:p>
            <a:pPr marL="0" indent="0">
              <a:buNone/>
            </a:pPr>
            <a:r>
              <a:rPr lang="es-AR" dirty="0"/>
              <a:t>Pero, como el cliente solo necesita el producto es sus manos para empezar a comercializar sus propios productos, entonces mucho no le importa cuantas líneas de código o cuantos desarrolladores se hayan requerido para armar tal producto.</a:t>
            </a:r>
          </a:p>
        </p:txBody>
      </p:sp>
    </p:spTree>
    <p:extLst>
      <p:ext uri="{BB962C8B-B14F-4D97-AF65-F5344CB8AC3E}">
        <p14:creationId xmlns:p14="http://schemas.microsoft.com/office/powerpoint/2010/main" val="2743796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0183-6AFC-4433-B464-0D0F765FD3FD}"/>
              </a:ext>
            </a:extLst>
          </p:cNvPr>
          <p:cNvSpPr>
            <a:spLocks noGrp="1"/>
          </p:cNvSpPr>
          <p:nvPr>
            <p:ph type="ctrTitle"/>
          </p:nvPr>
        </p:nvSpPr>
        <p:spPr/>
        <p:txBody>
          <a:bodyPr/>
          <a:lstStyle/>
          <a:p>
            <a:r>
              <a:rPr lang="es-AR" dirty="0">
                <a:latin typeface="Adobe Devanagari" panose="02040503050201020203" pitchFamily="18" charset="0"/>
                <a:cs typeface="Adobe Devanagari" panose="02040503050201020203" pitchFamily="18" charset="0"/>
              </a:rPr>
              <a:t>Visualización de Datos</a:t>
            </a:r>
          </a:p>
        </p:txBody>
      </p:sp>
      <p:sp>
        <p:nvSpPr>
          <p:cNvPr id="3" name="Subtitle 2">
            <a:extLst>
              <a:ext uri="{FF2B5EF4-FFF2-40B4-BE49-F238E27FC236}">
                <a16:creationId xmlns:a16="http://schemas.microsoft.com/office/drawing/2014/main" id="{CCE191EF-A63A-4D2E-9D20-46B1AE0BB564}"/>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2873328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2303-0A32-4D12-8A84-1AB629AD8027}"/>
              </a:ext>
            </a:extLst>
          </p:cNvPr>
          <p:cNvSpPr>
            <a:spLocks noGrp="1"/>
          </p:cNvSpPr>
          <p:nvPr>
            <p:ph type="title"/>
          </p:nvPr>
        </p:nvSpPr>
        <p:spPr/>
        <p:txBody>
          <a:bodyPr/>
          <a:lstStyle/>
          <a:p>
            <a:r>
              <a:rPr lang="es-AR" dirty="0"/>
              <a:t>Visualización de Datos</a:t>
            </a:r>
          </a:p>
        </p:txBody>
      </p:sp>
      <p:sp>
        <p:nvSpPr>
          <p:cNvPr id="3" name="Content Placeholder 2">
            <a:extLst>
              <a:ext uri="{FF2B5EF4-FFF2-40B4-BE49-F238E27FC236}">
                <a16:creationId xmlns:a16="http://schemas.microsoft.com/office/drawing/2014/main" id="{08007328-423F-4B87-BA1D-7A8BE4F8CB7A}"/>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Utilizable para ver de mejor manera cómo se comportan los datos dentro de una compañía/negocio/microemprendimiento.</a:t>
            </a:r>
          </a:p>
          <a:p>
            <a:pPr marL="0" indent="0">
              <a:buNone/>
            </a:pPr>
            <a:r>
              <a:rPr lang="es-MX" sz="3200" dirty="0">
                <a:latin typeface="Adobe Gurmukhi" panose="01010101010101010101" pitchFamily="50" charset="0"/>
                <a:cs typeface="Adobe Gurmukhi" panose="01010101010101010101" pitchFamily="50" charset="0"/>
              </a:rPr>
              <a:t>La visualización de datos sirve para ver de una manera visual de distintos ángulos donde se encuentra el problema y que hay que arreglar. </a:t>
            </a:r>
          </a:p>
          <a:p>
            <a:pPr marL="0" indent="0">
              <a:buNone/>
            </a:pPr>
            <a:r>
              <a:rPr lang="es-MX" sz="3200" dirty="0">
                <a:latin typeface="Adobe Gurmukhi" panose="01010101010101010101" pitchFamily="50" charset="0"/>
                <a:cs typeface="Adobe Gurmukhi" panose="01010101010101010101" pitchFamily="50" charset="0"/>
              </a:rPr>
              <a:t>Esto es muy óptimo en el momento de tomar decisiones porque se sabe donde se encuentra el mayor inconveniente como también donde se encuentra la mayor facilidad para vender el software.</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694360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2B36-6DBA-46CC-ACE2-C86468A6DD99}"/>
              </a:ext>
            </a:extLst>
          </p:cNvPr>
          <p:cNvSpPr>
            <a:spLocks noGrp="1"/>
          </p:cNvSpPr>
          <p:nvPr>
            <p:ph type="title"/>
          </p:nvPr>
        </p:nvSpPr>
        <p:spPr/>
        <p:txBody>
          <a:bodyPr/>
          <a:lstStyle/>
          <a:p>
            <a:r>
              <a:rPr lang="es-AR" dirty="0"/>
              <a:t>Visualización de Datos</a:t>
            </a:r>
          </a:p>
        </p:txBody>
      </p:sp>
      <p:sp>
        <p:nvSpPr>
          <p:cNvPr id="3" name="Content Placeholder 2">
            <a:extLst>
              <a:ext uri="{FF2B5EF4-FFF2-40B4-BE49-F238E27FC236}">
                <a16:creationId xmlns:a16="http://schemas.microsoft.com/office/drawing/2014/main" id="{D35DE828-BB9F-45AA-BB20-ADE6FF5A2661}"/>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Y de ahí en mas se puede ver cómo se optimiza el software para su mejor funcionamiento o rendimiento. Y de esa forma, ver por donde se puede solucionar el problema de una manera mas fácil y rápida ya que a veces los tiempos se acortan y no se llegan a cumplir los pasos.</a:t>
            </a:r>
          </a:p>
          <a:p>
            <a:pPr marL="0" indent="0">
              <a:buNone/>
            </a:pPr>
            <a:r>
              <a:rPr lang="es-MX" sz="3200" dirty="0">
                <a:latin typeface="Adobe Gurmukhi" panose="01010101010101010101" pitchFamily="50" charset="0"/>
                <a:cs typeface="Adobe Gurmukhi" panose="01010101010101010101" pitchFamily="50" charset="0"/>
              </a:rPr>
              <a:t>De este modo, se llega a ir a un lugar un poco mas seguro de lo que se espera al final. Se puede ver varias proyecciones desde un modo visual o gráfico.</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4049933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34DC-A6A6-4791-A7D1-A523AA7C1C72}"/>
              </a:ext>
            </a:extLst>
          </p:cNvPr>
          <p:cNvSpPr>
            <a:spLocks noGrp="1"/>
          </p:cNvSpPr>
          <p:nvPr>
            <p:ph type="ctrTitle"/>
          </p:nvPr>
        </p:nvSpPr>
        <p:spPr/>
        <p:txBody>
          <a:bodyPr/>
          <a:lstStyle/>
          <a:p>
            <a:r>
              <a:rPr lang="es-AR" dirty="0">
                <a:latin typeface="Adobe Devanagari" panose="02040503050201020203" pitchFamily="18" charset="0"/>
                <a:cs typeface="Adobe Devanagari" panose="02040503050201020203" pitchFamily="18" charset="0"/>
              </a:rPr>
              <a:t>Inglés</a:t>
            </a:r>
          </a:p>
        </p:txBody>
      </p:sp>
      <p:sp>
        <p:nvSpPr>
          <p:cNvPr id="3" name="Subtitle 2">
            <a:extLst>
              <a:ext uri="{FF2B5EF4-FFF2-40B4-BE49-F238E27FC236}">
                <a16:creationId xmlns:a16="http://schemas.microsoft.com/office/drawing/2014/main" id="{F2E8C694-CE2F-4ED0-A578-8D0EA2F0612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889765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90C3-8311-46E2-927B-E09FA327C37D}"/>
              </a:ext>
            </a:extLst>
          </p:cNvPr>
          <p:cNvSpPr>
            <a:spLocks noGrp="1"/>
          </p:cNvSpPr>
          <p:nvPr>
            <p:ph type="title"/>
          </p:nvPr>
        </p:nvSpPr>
        <p:spPr/>
        <p:txBody>
          <a:bodyPr/>
          <a:lstStyle/>
          <a:p>
            <a:r>
              <a:rPr lang="es-MX" dirty="0"/>
              <a:t>Reuniones virtuales</a:t>
            </a:r>
          </a:p>
        </p:txBody>
      </p:sp>
      <p:sp>
        <p:nvSpPr>
          <p:cNvPr id="3" name="Content Placeholder 2">
            <a:extLst>
              <a:ext uri="{FF2B5EF4-FFF2-40B4-BE49-F238E27FC236}">
                <a16:creationId xmlns:a16="http://schemas.microsoft.com/office/drawing/2014/main" id="{CA8E9564-32AB-4FFA-A7CB-4EEFB25175A2}"/>
              </a:ext>
            </a:extLst>
          </p:cNvPr>
          <p:cNvSpPr>
            <a:spLocks noGrp="1"/>
          </p:cNvSpPr>
          <p:nvPr>
            <p:ph idx="1"/>
          </p:nvPr>
        </p:nvSpPr>
        <p:spPr/>
        <p:txBody>
          <a:bodyPr/>
          <a:lstStyle/>
          <a:p>
            <a:pPr marL="0" indent="0">
              <a:buNone/>
            </a:pPr>
            <a:r>
              <a:rPr lang="es-MX" sz="3200" dirty="0">
                <a:latin typeface="Adobe Gurmukhi" panose="01010101010101010101" pitchFamily="50" charset="0"/>
                <a:cs typeface="Adobe Gurmukhi" panose="01010101010101010101" pitchFamily="50" charset="0"/>
              </a:rPr>
              <a:t>Las reuniones virtuales en este momento puede ser difíciles de manejar si no se tiene experiencia, de hecho cada uno se le debe otorgar el permiso de hablar o no, dependiendo de quién tiene la oportunidad de hacerlo. </a:t>
            </a:r>
          </a:p>
          <a:p>
            <a:pPr marL="0" indent="0">
              <a:buNone/>
            </a:pPr>
            <a:r>
              <a:rPr lang="es-MX" sz="3200" dirty="0">
                <a:latin typeface="Adobe Gurmukhi" panose="01010101010101010101" pitchFamily="50" charset="0"/>
                <a:cs typeface="Adobe Gurmukhi" panose="01010101010101010101" pitchFamily="50" charset="0"/>
              </a:rPr>
              <a:t>Hoy en día es un nuevo paradigma en cual estamos introduciéndonos todos o de poco. Y cada uno de nosotros debería acostumbrarse a esta nueva modalidad, aunque allá algunos que no les guste mucho.</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628446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187C-5E3F-4593-B113-7D3C0975258F}"/>
              </a:ext>
            </a:extLst>
          </p:cNvPr>
          <p:cNvSpPr>
            <a:spLocks noGrp="1"/>
          </p:cNvSpPr>
          <p:nvPr>
            <p:ph type="title"/>
          </p:nvPr>
        </p:nvSpPr>
        <p:spPr/>
        <p:txBody>
          <a:bodyPr/>
          <a:lstStyle/>
          <a:p>
            <a:r>
              <a:rPr lang="es-MX" dirty="0"/>
              <a:t>Reuniones virtuales</a:t>
            </a:r>
            <a:br>
              <a:rPr lang="es-MX" dirty="0"/>
            </a:br>
            <a:endParaRPr lang="es-AR" dirty="0"/>
          </a:p>
        </p:txBody>
      </p:sp>
      <p:sp>
        <p:nvSpPr>
          <p:cNvPr id="3" name="Content Placeholder 2">
            <a:extLst>
              <a:ext uri="{FF2B5EF4-FFF2-40B4-BE49-F238E27FC236}">
                <a16:creationId xmlns:a16="http://schemas.microsoft.com/office/drawing/2014/main" id="{4F3A5ED9-798D-40D8-A786-1D093D805B9D}"/>
              </a:ext>
            </a:extLst>
          </p:cNvPr>
          <p:cNvSpPr>
            <a:spLocks noGrp="1"/>
          </p:cNvSpPr>
          <p:nvPr>
            <p:ph idx="1"/>
          </p:nvPr>
        </p:nvSpPr>
        <p:spPr>
          <a:xfrm>
            <a:off x="838200" y="1571625"/>
            <a:ext cx="10515600" cy="4351338"/>
          </a:xfrm>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Ya que otras generaciones anteriores siguen viendo con buenos ojos las reuniones presenciales. Sin embargo, cada uno tiene la opción de elegir que desea hacer con esto. </a:t>
            </a:r>
          </a:p>
          <a:p>
            <a:pPr marL="0" indent="0">
              <a:buNone/>
            </a:pPr>
            <a:r>
              <a:rPr lang="es-MX" sz="3200" dirty="0">
                <a:latin typeface="Adobe Gurmukhi" panose="01010101010101010101" pitchFamily="50" charset="0"/>
                <a:cs typeface="Adobe Gurmukhi" panose="01010101010101010101" pitchFamily="50" charset="0"/>
              </a:rPr>
              <a:t>Lo que se puede decir, es que la tecnología va avanzando cada vez más y desde ese lugar cada uno de nosotros va involucrándose en este mundo mas tecnológico. </a:t>
            </a:r>
          </a:p>
          <a:p>
            <a:pPr marL="0" indent="0">
              <a:buNone/>
            </a:pPr>
            <a:r>
              <a:rPr lang="es-MX" sz="3200" dirty="0">
                <a:latin typeface="Adobe Gurmukhi" panose="01010101010101010101" pitchFamily="50" charset="0"/>
                <a:cs typeface="Adobe Gurmukhi" panose="01010101010101010101" pitchFamily="50" charset="0"/>
              </a:rPr>
              <a:t>Al parecer ya estamos metidos en él, aunque algunos no quieran verlo. Simplemente se puede concluir de que hoy en día, es de esta manera.</a:t>
            </a:r>
            <a:r>
              <a:rPr lang="es-MX" dirty="0"/>
              <a:t> </a:t>
            </a:r>
            <a:endParaRPr lang="es-AR" dirty="0"/>
          </a:p>
        </p:txBody>
      </p:sp>
    </p:spTree>
    <p:extLst>
      <p:ext uri="{BB962C8B-B14F-4D97-AF65-F5344CB8AC3E}">
        <p14:creationId xmlns:p14="http://schemas.microsoft.com/office/powerpoint/2010/main" val="4071825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B2CA-E6E5-49AF-80DC-4545A28584AB}"/>
              </a:ext>
            </a:extLst>
          </p:cNvPr>
          <p:cNvSpPr>
            <a:spLocks noGrp="1"/>
          </p:cNvSpPr>
          <p:nvPr>
            <p:ph type="title"/>
          </p:nvPr>
        </p:nvSpPr>
        <p:spPr/>
        <p:txBody>
          <a:bodyPr/>
          <a:lstStyle/>
          <a:p>
            <a:r>
              <a:rPr lang="es-AR" dirty="0"/>
              <a:t>Reuniones presenciales</a:t>
            </a:r>
          </a:p>
        </p:txBody>
      </p:sp>
      <p:sp>
        <p:nvSpPr>
          <p:cNvPr id="3" name="Content Placeholder 2">
            <a:extLst>
              <a:ext uri="{FF2B5EF4-FFF2-40B4-BE49-F238E27FC236}">
                <a16:creationId xmlns:a16="http://schemas.microsoft.com/office/drawing/2014/main" id="{E7302397-1708-4E5A-9624-956DACF6FB24}"/>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Las reuniones presenciales es algo que habitualmente se realizaba para que las personas se comunicaran de manera más personal, en la cual algunos siguen gustándole este modo de reunión dependiendo de la generación que este involucrando en ella.</a:t>
            </a:r>
          </a:p>
          <a:p>
            <a:pPr marL="0" indent="0">
              <a:buNone/>
            </a:pPr>
            <a:br>
              <a:rPr lang="es-MX" sz="3200" dirty="0">
                <a:latin typeface="Adobe Gurmukhi" panose="01010101010101010101" pitchFamily="50" charset="0"/>
                <a:cs typeface="Adobe Gurmukhi" panose="01010101010101010101" pitchFamily="50" charset="0"/>
              </a:rPr>
            </a:br>
            <a:r>
              <a:rPr lang="es-MX" sz="3200" dirty="0">
                <a:latin typeface="Adobe Gurmukhi" panose="01010101010101010101" pitchFamily="50" charset="0"/>
                <a:cs typeface="Adobe Gurmukhi" panose="01010101010101010101" pitchFamily="50" charset="0"/>
              </a:rPr>
              <a:t>Las reuniones presenciales siguen siendo para el gusto de muchos algo más personal e incluso más sano. Sin embargo, se puede abrir a otros caminos si alguno quiere elegir otra cosa que le sienta mas cómodo a</a:t>
            </a:r>
            <a:r>
              <a:rPr lang="es-AR" sz="3200" dirty="0">
                <a:latin typeface="Adobe Gurmukhi" panose="01010101010101010101" pitchFamily="50" charset="0"/>
                <a:cs typeface="Adobe Gurmukhi" panose="01010101010101010101" pitchFamily="50" charset="0"/>
              </a:rPr>
              <a:t>ú</a:t>
            </a:r>
            <a:r>
              <a:rPr lang="es-MX" sz="3200" dirty="0">
                <a:latin typeface="Adobe Gurmukhi" panose="01010101010101010101" pitchFamily="50" charset="0"/>
                <a:cs typeface="Adobe Gurmukhi" panose="01010101010101010101" pitchFamily="50" charset="0"/>
              </a:rPr>
              <a:t>n.</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269839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869B-3F55-4F53-938C-C0595B296280}"/>
              </a:ext>
            </a:extLst>
          </p:cNvPr>
          <p:cNvSpPr>
            <a:spLocks noGrp="1"/>
          </p:cNvSpPr>
          <p:nvPr>
            <p:ph type="title"/>
          </p:nvPr>
        </p:nvSpPr>
        <p:spPr/>
        <p:txBody>
          <a:bodyPr/>
          <a:lstStyle/>
          <a:p>
            <a:r>
              <a:rPr lang="es-AR" dirty="0"/>
              <a:t>Reuniones presenciales</a:t>
            </a:r>
          </a:p>
        </p:txBody>
      </p:sp>
      <p:sp>
        <p:nvSpPr>
          <p:cNvPr id="3" name="Content Placeholder 2">
            <a:extLst>
              <a:ext uri="{FF2B5EF4-FFF2-40B4-BE49-F238E27FC236}">
                <a16:creationId xmlns:a16="http://schemas.microsoft.com/office/drawing/2014/main" id="{E5645D51-1FB1-44A2-9D23-3E574CF8A3FC}"/>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Este tipo de reuniones sirve para hablar de una manera mas comunicativa el tema a tratar, y cada participante de la reunión tiene la libertad de expresarse como quiera sin embargo siempre va a ver alguien que modera el grupo ya que si no estuviera esta persona o moderador no se podría realizar ninguna reunión laboral.</a:t>
            </a:r>
          </a:p>
          <a:p>
            <a:pPr marL="0" indent="0">
              <a:buNone/>
            </a:pPr>
            <a:endParaRPr lang="es-MX" sz="3200" dirty="0">
              <a:latin typeface="Adobe Gurmukhi" panose="01010101010101010101" pitchFamily="50" charset="0"/>
              <a:cs typeface="Adobe Gurmukhi" panose="01010101010101010101" pitchFamily="50" charset="0"/>
            </a:endParaRPr>
          </a:p>
          <a:p>
            <a:pPr marL="0" indent="0">
              <a:buNone/>
            </a:pPr>
            <a:r>
              <a:rPr lang="es-MX" sz="3200" dirty="0">
                <a:latin typeface="Adobe Gurmukhi" panose="01010101010101010101" pitchFamily="50" charset="0"/>
                <a:cs typeface="Adobe Gurmukhi" panose="01010101010101010101" pitchFamily="50" charset="0"/>
              </a:rPr>
              <a:t>Por lo tanto, cada reunión es beneficiosa para todos. Aunque en el medio puede haber desacuerdos, pero es lo que debe suceder ya que sin estos desacuerdos no se puede llegar a ningún lugar, ni puerto.</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406289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0A87-D862-42F9-8119-EB3B7C320E8A}"/>
              </a:ext>
            </a:extLst>
          </p:cNvPr>
          <p:cNvSpPr>
            <a:spLocks noGrp="1"/>
          </p:cNvSpPr>
          <p:nvPr>
            <p:ph type="title"/>
          </p:nvPr>
        </p:nvSpPr>
        <p:spPr/>
        <p:txBody>
          <a:bodyPr/>
          <a:lstStyle/>
          <a:p>
            <a:r>
              <a:rPr lang="es-AR" dirty="0">
                <a:latin typeface="Adobe Devanagari" panose="02040503050201020203" pitchFamily="18" charset="0"/>
                <a:cs typeface="Adobe Devanagari" panose="02040503050201020203" pitchFamily="18" charset="0"/>
              </a:rPr>
              <a:t>Procedimientos</a:t>
            </a:r>
          </a:p>
        </p:txBody>
      </p:sp>
      <p:sp>
        <p:nvSpPr>
          <p:cNvPr id="3" name="Content Placeholder 2">
            <a:extLst>
              <a:ext uri="{FF2B5EF4-FFF2-40B4-BE49-F238E27FC236}">
                <a16:creationId xmlns:a16="http://schemas.microsoft.com/office/drawing/2014/main" id="{03059508-3B77-4841-8469-0DCC8AD61F11}"/>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Los procedimientos son útiles para ir resolviendo diferentes problemas en el transcurso del programa, que a diferencia de las funciones no devuelve en ningún momento un valor.</a:t>
            </a:r>
          </a:p>
          <a:p>
            <a:endParaRPr lang="es-MX" sz="3200" dirty="0">
              <a:latin typeface="Adobe Gurmukhi" panose="01010101010101010101" pitchFamily="50" charset="0"/>
              <a:cs typeface="Adobe Gurmukhi" panose="01010101010101010101" pitchFamily="50" charset="0"/>
            </a:endParaRPr>
          </a:p>
          <a:p>
            <a:pPr marL="0" indent="0">
              <a:buNone/>
            </a:pPr>
            <a:r>
              <a:rPr lang="es-MX" sz="3200" dirty="0">
                <a:latin typeface="Adobe Gurmukhi" panose="01010101010101010101" pitchFamily="50" charset="0"/>
                <a:cs typeface="Adobe Gurmukhi" panose="01010101010101010101" pitchFamily="50" charset="0"/>
              </a:rPr>
              <a:t>Se las puede llamar tantas veces sea necesario, aunque hay que tener cuidado con la memoria o los recursos que se utiliza dentro de ella. Ya que si se llama, repetidamente se puede generar una interrupción o corte del programa.</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95886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ED21-C6F6-45D0-ABE4-26C62A81E3FD}"/>
              </a:ext>
            </a:extLst>
          </p:cNvPr>
          <p:cNvSpPr>
            <a:spLocks noGrp="1"/>
          </p:cNvSpPr>
          <p:nvPr>
            <p:ph type="ctrTitle"/>
          </p:nvPr>
        </p:nvSpPr>
        <p:spPr/>
        <p:txBody>
          <a:bodyPr/>
          <a:lstStyle/>
          <a:p>
            <a:br>
              <a:rPr lang="es-ES" dirty="0"/>
            </a:br>
            <a:r>
              <a:rPr lang="es-AR" dirty="0">
                <a:latin typeface="Adobe Devanagari" panose="02040503050201020203" pitchFamily="18" charset="0"/>
                <a:cs typeface="Adobe Devanagari" panose="02040503050201020203" pitchFamily="18" charset="0"/>
              </a:rPr>
              <a:t>Clases</a:t>
            </a:r>
          </a:p>
        </p:txBody>
      </p:sp>
      <p:sp>
        <p:nvSpPr>
          <p:cNvPr id="3" name="Subtitle 2">
            <a:extLst>
              <a:ext uri="{FF2B5EF4-FFF2-40B4-BE49-F238E27FC236}">
                <a16:creationId xmlns:a16="http://schemas.microsoft.com/office/drawing/2014/main" id="{BC816767-AB00-4F8D-A6BC-0C886777E88B}"/>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228915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18D6-326D-4111-BC7F-5CC872AFD4CD}"/>
              </a:ext>
            </a:extLst>
          </p:cNvPr>
          <p:cNvSpPr>
            <a:spLocks noGrp="1"/>
          </p:cNvSpPr>
          <p:nvPr>
            <p:ph type="title"/>
          </p:nvPr>
        </p:nvSpPr>
        <p:spPr/>
        <p:txBody>
          <a:bodyPr/>
          <a:lstStyle/>
          <a:p>
            <a:r>
              <a:rPr lang="es-AR" dirty="0">
                <a:latin typeface="Adobe Devanagari" panose="02040503050201020203" pitchFamily="18" charset="0"/>
                <a:cs typeface="Adobe Devanagari" panose="02040503050201020203" pitchFamily="18" charset="0"/>
              </a:rPr>
              <a:t>Encapsulación</a:t>
            </a:r>
          </a:p>
        </p:txBody>
      </p:sp>
      <p:sp>
        <p:nvSpPr>
          <p:cNvPr id="3" name="Content Placeholder 2">
            <a:extLst>
              <a:ext uri="{FF2B5EF4-FFF2-40B4-BE49-F238E27FC236}">
                <a16:creationId xmlns:a16="http://schemas.microsoft.com/office/drawing/2014/main" id="{E05639FC-1758-449A-9DF0-D835DEF2F297}"/>
              </a:ext>
            </a:extLst>
          </p:cNvPr>
          <p:cNvSpPr>
            <a:spLocks noGrp="1"/>
          </p:cNvSpPr>
          <p:nvPr>
            <p:ph idx="1"/>
          </p:nvPr>
        </p:nvSpPr>
        <p:spPr/>
        <p:txBody>
          <a:bodyPr>
            <a:normAutofit fontScale="92500" lnSpcReduction="10000"/>
          </a:bodyPr>
          <a:lstStyle/>
          <a:p>
            <a:pPr marL="0" indent="0">
              <a:buNone/>
            </a:pPr>
            <a:r>
              <a:rPr lang="es-MX" sz="3200" dirty="0">
                <a:latin typeface="Adobe Gurmukhi" panose="01010101010101010101" pitchFamily="50" charset="0"/>
                <a:cs typeface="Adobe Gurmukhi" panose="01010101010101010101" pitchFamily="50" charset="0"/>
              </a:rPr>
              <a:t>La encapsulación es para contener dentro de una sola entidad todo lo que puede hacer dicha entidad, por ejemplo:</a:t>
            </a:r>
          </a:p>
          <a:p>
            <a:r>
              <a:rPr lang="es-MX" sz="2400" dirty="0">
                <a:latin typeface="Adobe Gurmukhi" panose="01010101010101010101" pitchFamily="50" charset="0"/>
                <a:cs typeface="Adobe Gurmukhi" panose="01010101010101010101" pitchFamily="50" charset="0"/>
              </a:rPr>
              <a:t>Clase</a:t>
            </a:r>
          </a:p>
          <a:p>
            <a:pPr lvl="1"/>
            <a:r>
              <a:rPr lang="es-MX" dirty="0">
                <a:latin typeface="Adobe Gurmukhi" panose="01010101010101010101" pitchFamily="50" charset="0"/>
                <a:cs typeface="Adobe Gurmukhi" panose="01010101010101010101" pitchFamily="50" charset="0"/>
              </a:rPr>
              <a:t>Auto</a:t>
            </a:r>
          </a:p>
          <a:p>
            <a:r>
              <a:rPr lang="es-MX" sz="2400" dirty="0">
                <a:latin typeface="Adobe Gurmukhi" panose="01010101010101010101" pitchFamily="50" charset="0"/>
                <a:cs typeface="Adobe Gurmukhi" panose="01010101010101010101" pitchFamily="50" charset="0"/>
              </a:rPr>
              <a:t>Propiedad </a:t>
            </a:r>
          </a:p>
          <a:p>
            <a:pPr lvl="1"/>
            <a:r>
              <a:rPr lang="es-MX" dirty="0">
                <a:latin typeface="Adobe Gurmukhi" panose="01010101010101010101" pitchFamily="50" charset="0"/>
                <a:cs typeface="Adobe Gurmukhi" panose="01010101010101010101" pitchFamily="50" charset="0"/>
              </a:rPr>
              <a:t>Color</a:t>
            </a:r>
          </a:p>
          <a:p>
            <a:pPr lvl="1"/>
            <a:r>
              <a:rPr lang="es-MX" dirty="0">
                <a:latin typeface="Adobe Gurmukhi" panose="01010101010101010101" pitchFamily="50" charset="0"/>
                <a:cs typeface="Adobe Gurmukhi" panose="01010101010101010101" pitchFamily="50" charset="0"/>
              </a:rPr>
              <a:t>Tipo de Seguro</a:t>
            </a:r>
          </a:p>
          <a:p>
            <a:r>
              <a:rPr lang="es-MX" sz="2400" dirty="0">
                <a:latin typeface="Adobe Gurmukhi" panose="01010101010101010101" pitchFamily="50" charset="0"/>
                <a:cs typeface="Adobe Gurmukhi" panose="01010101010101010101" pitchFamily="50" charset="0"/>
              </a:rPr>
              <a:t>Método</a:t>
            </a:r>
          </a:p>
          <a:p>
            <a:pPr lvl="1"/>
            <a:r>
              <a:rPr lang="es-MX" dirty="0">
                <a:latin typeface="Adobe Gurmukhi" panose="01010101010101010101" pitchFamily="50" charset="0"/>
                <a:cs typeface="Adobe Gurmukhi" panose="01010101010101010101" pitchFamily="50" charset="0"/>
              </a:rPr>
              <a:t>Arrancar</a:t>
            </a:r>
          </a:p>
          <a:p>
            <a:pPr lvl="1"/>
            <a:r>
              <a:rPr lang="es-MX" dirty="0">
                <a:latin typeface="Adobe Gurmukhi" panose="01010101010101010101" pitchFamily="50" charset="0"/>
                <a:cs typeface="Adobe Gurmukhi" panose="01010101010101010101" pitchFamily="50" charset="0"/>
              </a:rPr>
              <a:t>Frenar</a:t>
            </a:r>
          </a:p>
          <a:p>
            <a:pPr lvl="1"/>
            <a:r>
              <a:rPr lang="es-MX" dirty="0">
                <a:latin typeface="Adobe Gurmukhi" panose="01010101010101010101" pitchFamily="50" charset="0"/>
                <a:cs typeface="Adobe Gurmukhi" panose="01010101010101010101" pitchFamily="50" charset="0"/>
              </a:rPr>
              <a:t>Estacionar</a:t>
            </a:r>
          </a:p>
          <a:p>
            <a:endParaRPr lang="es-AR" sz="38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53426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CD5E-E219-4BC6-84A7-1F3C8018B637}"/>
              </a:ext>
            </a:extLst>
          </p:cNvPr>
          <p:cNvSpPr>
            <a:spLocks noGrp="1"/>
          </p:cNvSpPr>
          <p:nvPr>
            <p:ph type="title"/>
          </p:nvPr>
        </p:nvSpPr>
        <p:spPr/>
        <p:txBody>
          <a:bodyPr/>
          <a:lstStyle/>
          <a:p>
            <a:r>
              <a:rPr lang="es-AR" dirty="0">
                <a:latin typeface="Adobe Devanagari" panose="02040503050201020203" pitchFamily="18" charset="0"/>
                <a:cs typeface="Adobe Devanagari" panose="02040503050201020203" pitchFamily="18" charset="0"/>
              </a:rPr>
              <a:t>Constructor </a:t>
            </a:r>
          </a:p>
        </p:txBody>
      </p:sp>
      <p:sp>
        <p:nvSpPr>
          <p:cNvPr id="3" name="Content Placeholder 2">
            <a:extLst>
              <a:ext uri="{FF2B5EF4-FFF2-40B4-BE49-F238E27FC236}">
                <a16:creationId xmlns:a16="http://schemas.microsoft.com/office/drawing/2014/main" id="{8C8431A2-9F37-4EFF-A584-7A0AF7BFE2C8}"/>
              </a:ext>
            </a:extLst>
          </p:cNvPr>
          <p:cNvSpPr>
            <a:spLocks noGrp="1"/>
          </p:cNvSpPr>
          <p:nvPr>
            <p:ph idx="1"/>
          </p:nvPr>
        </p:nvSpPr>
        <p:spPr/>
        <p:txBody>
          <a:bodyPr>
            <a:normAutofit/>
          </a:bodyPr>
          <a:lstStyle/>
          <a:p>
            <a:pPr marL="0" indent="0">
              <a:buNone/>
            </a:pPr>
            <a:r>
              <a:rPr lang="es-MX" sz="3200" dirty="0">
                <a:latin typeface="Adobe Gurmukhi" panose="01010101010101010101" pitchFamily="50" charset="0"/>
                <a:cs typeface="Adobe Gurmukhi" panose="01010101010101010101" pitchFamily="50" charset="0"/>
              </a:rPr>
              <a:t>El constructor es un método intrínseco que se llama cuando se crea la instancia del objeto. Al momento que se crea la instancia de la clase se llama a este método por defecto. Se utiliza comúnmente para crear la instancia del objeto. </a:t>
            </a:r>
          </a:p>
          <a:p>
            <a:pPr marL="0" indent="0">
              <a:buNone/>
            </a:pPr>
            <a:endParaRPr lang="es-MX" sz="3200" dirty="0">
              <a:latin typeface="Adobe Gurmukhi" panose="01010101010101010101" pitchFamily="50" charset="0"/>
              <a:cs typeface="Adobe Gurmukhi" panose="01010101010101010101" pitchFamily="50" charset="0"/>
            </a:endParaRPr>
          </a:p>
          <a:p>
            <a:pPr marL="0" indent="0">
              <a:buNone/>
            </a:pPr>
            <a:r>
              <a:rPr lang="es-MX" sz="3200" dirty="0">
                <a:latin typeface="Adobe Gurmukhi" panose="01010101010101010101" pitchFamily="50" charset="0"/>
                <a:cs typeface="Adobe Gurmukhi" panose="01010101010101010101" pitchFamily="50" charset="0"/>
              </a:rPr>
              <a:t>El constructor puede ser sobre escrito de distintas maneras para que se pueda dar distintas instancias del mismo objeto, y de ahí en m</a:t>
            </a:r>
            <a:r>
              <a:rPr lang="es-AR" sz="3200" dirty="0">
                <a:latin typeface="Adobe Gurmukhi" panose="01010101010101010101" pitchFamily="50" charset="0"/>
                <a:cs typeface="Adobe Gurmukhi" panose="01010101010101010101" pitchFamily="50" charset="0"/>
              </a:rPr>
              <a:t>á</a:t>
            </a:r>
            <a:r>
              <a:rPr lang="es-MX" sz="3200" dirty="0">
                <a:latin typeface="Adobe Gurmukhi" panose="01010101010101010101" pitchFamily="50" charset="0"/>
                <a:cs typeface="Adobe Gurmukhi" panose="01010101010101010101" pitchFamily="50" charset="0"/>
              </a:rPr>
              <a:t>s se llama de diferentes maneras para que puede crearse distintas instancias de la misma clase.</a:t>
            </a:r>
            <a:endParaRPr lang="es-AR" sz="3200"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40040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D62F-7158-439E-AD65-F989F0062933}"/>
              </a:ext>
            </a:extLst>
          </p:cNvPr>
          <p:cNvSpPr>
            <a:spLocks noGrp="1"/>
          </p:cNvSpPr>
          <p:nvPr>
            <p:ph type="title"/>
          </p:nvPr>
        </p:nvSpPr>
        <p:spPr/>
        <p:txBody>
          <a:bodyPr/>
          <a:lstStyle/>
          <a:p>
            <a:r>
              <a:rPr lang="es-AR" dirty="0"/>
              <a:t>Constructor </a:t>
            </a:r>
          </a:p>
        </p:txBody>
      </p:sp>
      <p:sp>
        <p:nvSpPr>
          <p:cNvPr id="3" name="Content Placeholder 2">
            <a:extLst>
              <a:ext uri="{FF2B5EF4-FFF2-40B4-BE49-F238E27FC236}">
                <a16:creationId xmlns:a16="http://schemas.microsoft.com/office/drawing/2014/main" id="{0133E25E-F860-4D5A-8C73-CB90362D6509}"/>
              </a:ext>
            </a:extLst>
          </p:cNvPr>
          <p:cNvSpPr>
            <a:spLocks noGrp="1"/>
          </p:cNvSpPr>
          <p:nvPr>
            <p:ph idx="1"/>
          </p:nvPr>
        </p:nvSpPr>
        <p:spPr/>
        <p:txBody>
          <a:bodyPr/>
          <a:lstStyle/>
          <a:p>
            <a:pPr marL="0" indent="0">
              <a:buNone/>
            </a:pPr>
            <a:r>
              <a:rPr lang="es-MX" sz="3200" dirty="0">
                <a:latin typeface="Adobe Gurmukhi" panose="01010101010101010101" pitchFamily="50" charset="0"/>
                <a:cs typeface="Adobe Gurmukhi" panose="01010101010101010101" pitchFamily="50" charset="0"/>
              </a:rPr>
              <a:t>Es decir se puede crear, por explicarlo de una manera distintos objetos similares de la misma clase.</a:t>
            </a:r>
            <a:endParaRPr lang="es-AR"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1275919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2741</TotalTime>
  <Words>2664</Words>
  <Application>Microsoft Office PowerPoint</Application>
  <PresentationFormat>Widescreen</PresentationFormat>
  <Paragraphs>155</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Adobe Devanagari</vt:lpstr>
      <vt:lpstr>Adobe Gurmukhi</vt:lpstr>
      <vt:lpstr>Arial</vt:lpstr>
      <vt:lpstr>Calibri</vt:lpstr>
      <vt:lpstr>Calibri Light</vt:lpstr>
      <vt:lpstr>Office Theme</vt:lpstr>
      <vt:lpstr>Full Developer</vt:lpstr>
      <vt:lpstr>Funciones vs Procedimientos</vt:lpstr>
      <vt:lpstr>Funciones</vt:lpstr>
      <vt:lpstr>Procedimientos</vt:lpstr>
      <vt:lpstr>Procedimientos</vt:lpstr>
      <vt:lpstr> Clases</vt:lpstr>
      <vt:lpstr>Encapsulación</vt:lpstr>
      <vt:lpstr>Constructor </vt:lpstr>
      <vt:lpstr>Constructor </vt:lpstr>
      <vt:lpstr>Destructor</vt:lpstr>
      <vt:lpstr>Destructor</vt:lpstr>
      <vt:lpstr>Method</vt:lpstr>
      <vt:lpstr>Method</vt:lpstr>
      <vt:lpstr>Routine</vt:lpstr>
      <vt:lpstr>Visibility</vt:lpstr>
      <vt:lpstr>Visibility</vt:lpstr>
      <vt:lpstr>Overwrite</vt:lpstr>
      <vt:lpstr>Override</vt:lpstr>
      <vt:lpstr>Inheritance</vt:lpstr>
      <vt:lpstr>Interface</vt:lpstr>
      <vt:lpstr>Polymorphism</vt:lpstr>
      <vt:lpstr>Semántica de Datos</vt:lpstr>
      <vt:lpstr>Semántica de Datos</vt:lpstr>
      <vt:lpstr>Semántica de Datos</vt:lpstr>
      <vt:lpstr>Tablas</vt:lpstr>
      <vt:lpstr>Comparación entre lenguajes de programación</vt:lpstr>
      <vt:lpstr>Desarrollo Web</vt:lpstr>
      <vt:lpstr>Desarrollo Escritorio</vt:lpstr>
      <vt:lpstr>Desarrollo de Procesos</vt:lpstr>
      <vt:lpstr>Desarrollo de Base de Datos</vt:lpstr>
      <vt:lpstr>Resolución de problema</vt:lpstr>
      <vt:lpstr>Análisis</vt:lpstr>
      <vt:lpstr>Documentación</vt:lpstr>
      <vt:lpstr>Documentación</vt:lpstr>
      <vt:lpstr>Diagramación de arquitectura</vt:lpstr>
      <vt:lpstr>Diagramación de arquitectura</vt:lpstr>
      <vt:lpstr>Codificación</vt:lpstr>
      <vt:lpstr>Realización de primera entrega</vt:lpstr>
      <vt:lpstr>Evaluación del cliente</vt:lpstr>
      <vt:lpstr>Devolución de la 1º entrega</vt:lpstr>
      <vt:lpstr>Devolución de N veces hasta llegar a la entrega definitiva</vt:lpstr>
      <vt:lpstr>Visualización de Datos</vt:lpstr>
      <vt:lpstr>Visualización de Datos</vt:lpstr>
      <vt:lpstr>Visualización de Datos</vt:lpstr>
      <vt:lpstr>Inglés</vt:lpstr>
      <vt:lpstr>Reuniones virtuales</vt:lpstr>
      <vt:lpstr>Reuniones virtuales </vt:lpstr>
      <vt:lpstr>Reuniones presenciales</vt:lpstr>
      <vt:lpstr>Reuniones presenciales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 - Procedimientos</dc:title>
  <dc:creator>scott</dc:creator>
  <cp:lastModifiedBy>scott</cp:lastModifiedBy>
  <cp:revision>119</cp:revision>
  <dcterms:created xsi:type="dcterms:W3CDTF">2021-05-17T20:53:17Z</dcterms:created>
  <dcterms:modified xsi:type="dcterms:W3CDTF">2021-05-22T10:26:22Z</dcterms:modified>
</cp:coreProperties>
</file>