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335" r:id="rId3"/>
    <p:sldId id="258" r:id="rId4"/>
    <p:sldId id="318" r:id="rId5"/>
    <p:sldId id="288" r:id="rId6"/>
    <p:sldId id="301" r:id="rId7"/>
    <p:sldId id="287" r:id="rId8"/>
    <p:sldId id="338" r:id="rId9"/>
    <p:sldId id="272" r:id="rId10"/>
    <p:sldId id="337" r:id="rId11"/>
    <p:sldId id="314" r:id="rId12"/>
    <p:sldId id="304" r:id="rId13"/>
    <p:sldId id="302" r:id="rId14"/>
    <p:sldId id="303" r:id="rId15"/>
    <p:sldId id="306" r:id="rId16"/>
    <p:sldId id="305" r:id="rId17"/>
    <p:sldId id="333" r:id="rId18"/>
    <p:sldId id="286" r:id="rId19"/>
    <p:sldId id="289" r:id="rId20"/>
    <p:sldId id="294" r:id="rId21"/>
    <p:sldId id="313" r:id="rId22"/>
    <p:sldId id="339" r:id="rId23"/>
    <p:sldId id="298" r:id="rId24"/>
    <p:sldId id="295" r:id="rId25"/>
    <p:sldId id="323" r:id="rId26"/>
    <p:sldId id="332" r:id="rId27"/>
    <p:sldId id="340" r:id="rId28"/>
    <p:sldId id="328" r:id="rId29"/>
    <p:sldId id="299" r:id="rId30"/>
    <p:sldId id="324" r:id="rId31"/>
    <p:sldId id="278" r:id="rId32"/>
    <p:sldId id="280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81528" autoAdjust="0"/>
  </p:normalViewPr>
  <p:slideViewPr>
    <p:cSldViewPr snapToGrid="0" snapToObjects="1">
      <p:cViewPr varScale="1">
        <p:scale>
          <a:sx n="56" d="100"/>
          <a:sy n="56" d="100"/>
        </p:scale>
        <p:origin x="15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-18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23192-2105-435A-AA28-F417A2FA493D}" type="datetimeFigureOut">
              <a:rPr lang="es-ES" smtClean="0"/>
              <a:pPr/>
              <a:t>21/11/2018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4DD6E-7411-4B7F-84A2-D61CF84E9F0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6322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4DD6E-7411-4B7F-84A2-D61CF84E9F00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47999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4DD6E-7411-4B7F-84A2-D61CF84E9F00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3333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4DD6E-7411-4B7F-84A2-D61CF84E9F00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2423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4DD6E-7411-4B7F-84A2-D61CF84E9F00}" type="slidenum">
              <a:rPr lang="es-ES" smtClean="0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53634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4DD6E-7411-4B7F-84A2-D61CF84E9F00}" type="slidenum">
              <a:rPr lang="es-ES" smtClean="0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2401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4DD6E-7411-4B7F-84A2-D61CF84E9F00}" type="slidenum">
              <a:rPr lang="es-ES" smtClean="0"/>
              <a:pPr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1655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4DD6E-7411-4B7F-84A2-D61CF84E9F00}" type="slidenum">
              <a:rPr lang="es-ES" smtClean="0"/>
              <a:pPr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23352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4DD6E-7411-4B7F-84A2-D61CF84E9F00}" type="slidenum">
              <a:rPr lang="es-ES" smtClean="0"/>
              <a:pPr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80661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4DD6E-7411-4B7F-84A2-D61CF84E9F00}" type="slidenum">
              <a:rPr lang="es-ES" smtClean="0"/>
              <a:pPr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48604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4DD6E-7411-4B7F-84A2-D61CF84E9F00}" type="slidenum">
              <a:rPr lang="es-ES" smtClean="0"/>
              <a:pPr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27075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4DD6E-7411-4B7F-84A2-D61CF84E9F00}" type="slidenum">
              <a:rPr lang="es-ES" smtClean="0"/>
              <a:pPr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032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4DD6E-7411-4B7F-84A2-D61CF84E9F00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02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4DD6E-7411-4B7F-84A2-D61CF84E9F00}" type="slidenum">
              <a:rPr lang="es-ES" smtClean="0"/>
              <a:pPr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06338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4DD6E-7411-4B7F-84A2-D61CF84E9F00}" type="slidenum">
              <a:rPr lang="es-ES" smtClean="0"/>
              <a:pPr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2415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4DD6E-7411-4B7F-84A2-D61CF84E9F00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3269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4DD6E-7411-4B7F-84A2-D61CF84E9F00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0717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4DD6E-7411-4B7F-84A2-D61CF84E9F00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1794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4DD6E-7411-4B7F-84A2-D61CF84E9F00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0664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4DD6E-7411-4B7F-84A2-D61CF84E9F00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4608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4DD6E-7411-4B7F-84A2-D61CF84E9F00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9853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4DD6E-7411-4B7F-84A2-D61CF84E9F00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6400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fachada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6766"/>
            <a:ext cx="9156329" cy="260474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1675020"/>
            <a:ext cx="9235440" cy="1126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6" name="Rectángulo 15"/>
          <p:cNvSpPr/>
          <p:nvPr userDrawn="1"/>
        </p:nvSpPr>
        <p:spPr>
          <a:xfrm>
            <a:off x="0" y="3279511"/>
            <a:ext cx="9156329" cy="912345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0916" y="3400679"/>
            <a:ext cx="8103716" cy="650843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34343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Clic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editar</a:t>
            </a:r>
            <a:r>
              <a:rPr lang="en-US" dirty="0" smtClean="0"/>
              <a:t> </a:t>
            </a:r>
            <a:r>
              <a:rPr lang="en-US" dirty="0" err="1" smtClean="0"/>
              <a:t>Título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0916" y="4512563"/>
            <a:ext cx="8103716" cy="493326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800" kern="1200">
                <a:solidFill>
                  <a:srgbClr val="343434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Clic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editar</a:t>
            </a:r>
            <a:r>
              <a:rPr lang="en-US" dirty="0" smtClean="0"/>
              <a:t> </a:t>
            </a:r>
            <a:r>
              <a:rPr lang="en-US" dirty="0" err="1" smtClean="0"/>
              <a:t>subtítulo</a:t>
            </a:r>
            <a:endParaRPr dirty="0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0" hasCustomPrompt="1"/>
          </p:nvPr>
        </p:nvSpPr>
        <p:spPr>
          <a:xfrm>
            <a:off x="471488" y="5006069"/>
            <a:ext cx="8102600" cy="1438275"/>
          </a:xfrm>
        </p:spPr>
        <p:txBody>
          <a:bodyPr>
            <a:normAutofit/>
          </a:bodyPr>
          <a:lstStyle>
            <a:lvl1pPr>
              <a:defRPr sz="1800" b="0" i="0">
                <a:latin typeface="Gill Sans Light"/>
                <a:cs typeface="Gill Sans Light"/>
              </a:defRPr>
            </a:lvl1pPr>
          </a:lstStyle>
          <a:p>
            <a:pPr lvl="0"/>
            <a:r>
              <a:rPr lang="es-ES_tradnl" dirty="0" smtClean="0"/>
              <a:t>Clic para editar la descripción</a:t>
            </a:r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objetos, superior e inf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monocromo-gris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9" b="36917"/>
          <a:stretch/>
        </p:blipFill>
        <p:spPr>
          <a:xfrm>
            <a:off x="73980" y="4676975"/>
            <a:ext cx="9070020" cy="21810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148918" y="268288"/>
            <a:ext cx="802341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/>
          </a:p>
        </p:txBody>
      </p:sp>
      <p:pic>
        <p:nvPicPr>
          <p:cNvPr id="4" name="Imagen 3" descr="circulos3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918" y="2061133"/>
            <a:ext cx="802341" cy="3121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monocromo-gris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9" b="36917"/>
          <a:stretch/>
        </p:blipFill>
        <p:spPr>
          <a:xfrm>
            <a:off x="73980" y="4676975"/>
            <a:ext cx="9070020" cy="2181025"/>
          </a:xfrm>
          <a:prstGeom prst="rect">
            <a:avLst/>
          </a:prstGeom>
        </p:spPr>
      </p:pic>
      <p:sp>
        <p:nvSpPr>
          <p:cNvPr id="12" name="Rectangle 9"/>
          <p:cNvSpPr/>
          <p:nvPr userDrawn="1"/>
        </p:nvSpPr>
        <p:spPr>
          <a:xfrm>
            <a:off x="8148918" y="268288"/>
            <a:ext cx="802341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/>
          </a:p>
        </p:txBody>
      </p:sp>
      <p:pic>
        <p:nvPicPr>
          <p:cNvPr id="11" name="Imagen 10" descr="circulos-1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918" y="2057597"/>
            <a:ext cx="800264" cy="3113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monocromo-gris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9" b="36917"/>
          <a:stretch/>
        </p:blipFill>
        <p:spPr>
          <a:xfrm>
            <a:off x="73980" y="4676975"/>
            <a:ext cx="9070020" cy="2181025"/>
          </a:xfrm>
          <a:prstGeom prst="rect">
            <a:avLst/>
          </a:prstGeom>
        </p:spPr>
      </p:pic>
      <p:sp>
        <p:nvSpPr>
          <p:cNvPr id="14" name="Rectangle 9"/>
          <p:cNvSpPr/>
          <p:nvPr userDrawn="1"/>
        </p:nvSpPr>
        <p:spPr>
          <a:xfrm>
            <a:off x="8148918" y="268288"/>
            <a:ext cx="802341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/>
          </a:p>
        </p:txBody>
      </p:sp>
      <p:pic>
        <p:nvPicPr>
          <p:cNvPr id="13" name="Imagen 12" descr="circulos2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918" y="2054132"/>
            <a:ext cx="813039" cy="3163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monocromo-gris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9" b="36917"/>
          <a:stretch/>
        </p:blipFill>
        <p:spPr>
          <a:xfrm>
            <a:off x="73980" y="4676975"/>
            <a:ext cx="9070020" cy="2181025"/>
          </a:xfrm>
          <a:prstGeom prst="rect">
            <a:avLst/>
          </a:prstGeom>
        </p:spPr>
      </p:pic>
      <p:sp>
        <p:nvSpPr>
          <p:cNvPr id="8" name="Rectangle 9"/>
          <p:cNvSpPr/>
          <p:nvPr userDrawn="1"/>
        </p:nvSpPr>
        <p:spPr>
          <a:xfrm>
            <a:off x="8148918" y="268288"/>
            <a:ext cx="802341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7" name="Imagen 6" descr="circulos3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918" y="2061133"/>
            <a:ext cx="802341" cy="3121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monocromo-gris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9" b="36917"/>
          <a:stretch/>
        </p:blipFill>
        <p:spPr>
          <a:xfrm>
            <a:off x="73980" y="4676975"/>
            <a:ext cx="9070020" cy="2181025"/>
          </a:xfrm>
          <a:prstGeom prst="rect">
            <a:avLst/>
          </a:prstGeom>
        </p:spPr>
      </p:pic>
      <p:sp>
        <p:nvSpPr>
          <p:cNvPr id="6" name="Rectangle 9"/>
          <p:cNvSpPr/>
          <p:nvPr userDrawn="1"/>
        </p:nvSpPr>
        <p:spPr>
          <a:xfrm>
            <a:off x="8148918" y="268288"/>
            <a:ext cx="802341" cy="457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monocromo-gris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9" b="36917"/>
          <a:stretch/>
        </p:blipFill>
        <p:spPr>
          <a:xfrm>
            <a:off x="73980" y="4676975"/>
            <a:ext cx="9070020" cy="21810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monocromo-gris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9" b="36917"/>
          <a:stretch/>
        </p:blipFill>
        <p:spPr>
          <a:xfrm>
            <a:off x="73980" y="4676975"/>
            <a:ext cx="9070020" cy="21810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2355" y="6103022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B1A24CD3-204F-4468-8EE4-28A6668D006A}" type="datetimeFigureOut">
              <a:rPr lang="en-US" smtClean="0"/>
              <a:pPr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" smtClean="0"/>
              <a:t>Haga clic en el icono para agregar una imagen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encim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monocromo-gris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9" b="36917"/>
          <a:stretch/>
        </p:blipFill>
        <p:spPr>
          <a:xfrm>
            <a:off x="73980" y="4676975"/>
            <a:ext cx="9070020" cy="21810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9" name="Imagen 8" descr="circulos-blancos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858" y="3547300"/>
            <a:ext cx="692141" cy="2692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imágenes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monocromo-gris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9" b="36917"/>
          <a:stretch/>
        </p:blipFill>
        <p:spPr>
          <a:xfrm>
            <a:off x="73980" y="4676975"/>
            <a:ext cx="9070020" cy="21810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irculos-rojos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20" y="429458"/>
            <a:ext cx="828488" cy="32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727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solidFill>
          <a:srgbClr val="CB00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 b="0" i="0">
                <a:solidFill>
                  <a:schemeClr val="bg1"/>
                </a:solidFill>
                <a:latin typeface="Gill Sans"/>
                <a:cs typeface="Gill San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cxnSp>
        <p:nvCxnSpPr>
          <p:cNvPr id="9" name="Conector recto 8"/>
          <p:cNvCxnSpPr/>
          <p:nvPr userDrawn="1"/>
        </p:nvCxnSpPr>
        <p:spPr>
          <a:xfrm>
            <a:off x="0" y="2151735"/>
            <a:ext cx="6965576" cy="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Marcador de texto 10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309813"/>
            <a:ext cx="5041900" cy="2338216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 pitchFamily="18" charset="2"/>
              <a:buNone/>
              <a:tabLst/>
              <a:defRPr sz="1800" b="0" i="0" baseline="0">
                <a:solidFill>
                  <a:srgbClr val="FFFFFF"/>
                </a:solidFill>
                <a:latin typeface="Gill Sans Light"/>
                <a:cs typeface="Gill Sans Light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 pitchFamily="18" charset="2"/>
              <a:buNone/>
              <a:tabLst/>
              <a:defRPr/>
            </a:pPr>
            <a:r>
              <a:rPr lang="es-ES_tradnl" dirty="0" err="1" smtClean="0"/>
              <a:t>Lorem</a:t>
            </a:r>
            <a:r>
              <a:rPr lang="es-ES_tradnl" dirty="0" smtClean="0"/>
              <a:t> </a:t>
            </a:r>
            <a:r>
              <a:rPr lang="es-ES_tradnl" dirty="0" err="1" smtClean="0"/>
              <a:t>ipsum</a:t>
            </a:r>
            <a:r>
              <a:rPr lang="es-ES_tradnl" dirty="0" smtClean="0"/>
              <a:t> dolor </a:t>
            </a:r>
            <a:r>
              <a:rPr lang="es-ES_tradnl" dirty="0" err="1" smtClean="0"/>
              <a:t>sit</a:t>
            </a:r>
            <a:r>
              <a:rPr lang="es-ES_tradnl" dirty="0" smtClean="0"/>
              <a:t> </a:t>
            </a:r>
            <a:r>
              <a:rPr lang="es-ES_tradnl" dirty="0" err="1" smtClean="0"/>
              <a:t>amet</a:t>
            </a:r>
            <a:r>
              <a:rPr lang="es-ES_tradnl" dirty="0" smtClean="0"/>
              <a:t>. </a:t>
            </a:r>
            <a:r>
              <a:rPr lang="es-ES_tradnl" dirty="0" err="1" smtClean="0"/>
              <a:t>Lorem</a:t>
            </a:r>
            <a:r>
              <a:rPr lang="es-ES_tradnl" dirty="0" smtClean="0"/>
              <a:t> </a:t>
            </a:r>
            <a:r>
              <a:rPr lang="es-ES_tradnl" dirty="0" err="1" smtClean="0"/>
              <a:t>ipsum</a:t>
            </a:r>
            <a:r>
              <a:rPr lang="es-ES_tradnl" dirty="0" smtClean="0"/>
              <a:t> dolor </a:t>
            </a:r>
            <a:r>
              <a:rPr lang="es-ES_tradnl" dirty="0" err="1" smtClean="0"/>
              <a:t>sit</a:t>
            </a:r>
            <a:r>
              <a:rPr lang="es-ES_tradnl" dirty="0" smtClean="0"/>
              <a:t> </a:t>
            </a:r>
            <a:r>
              <a:rPr lang="es-ES_tradnl" dirty="0" err="1" smtClean="0"/>
              <a:t>amet</a:t>
            </a:r>
            <a:r>
              <a:rPr lang="es-ES_tradnl" dirty="0" smtClean="0"/>
              <a:t>. </a:t>
            </a:r>
            <a:r>
              <a:rPr lang="es-ES_tradnl" dirty="0" err="1" smtClean="0"/>
              <a:t>Lorem</a:t>
            </a:r>
            <a:r>
              <a:rPr lang="es-ES_tradnl" dirty="0" smtClean="0"/>
              <a:t> </a:t>
            </a:r>
            <a:r>
              <a:rPr lang="es-ES_tradnl" dirty="0" err="1" smtClean="0"/>
              <a:t>ipsum</a:t>
            </a:r>
            <a:r>
              <a:rPr lang="es-ES_tradnl" dirty="0" smtClean="0"/>
              <a:t> dolor </a:t>
            </a:r>
            <a:r>
              <a:rPr lang="es-ES_tradnl" dirty="0" err="1" smtClean="0"/>
              <a:t>sit</a:t>
            </a:r>
            <a:r>
              <a:rPr lang="es-ES_tradnl" dirty="0" smtClean="0"/>
              <a:t> </a:t>
            </a:r>
            <a:r>
              <a:rPr lang="es-ES_tradnl" dirty="0" err="1" smtClean="0"/>
              <a:t>amet</a:t>
            </a:r>
            <a:r>
              <a:rPr lang="es-ES_tradnl" dirty="0" smtClean="0"/>
              <a:t>. </a:t>
            </a:r>
            <a:r>
              <a:rPr lang="es-ES_tradnl" dirty="0" err="1" smtClean="0"/>
              <a:t>Lorem</a:t>
            </a:r>
            <a:r>
              <a:rPr lang="es-ES_tradnl" dirty="0" smtClean="0"/>
              <a:t> </a:t>
            </a:r>
            <a:r>
              <a:rPr lang="es-ES_tradnl" dirty="0" err="1" smtClean="0"/>
              <a:t>ipsum</a:t>
            </a:r>
            <a:r>
              <a:rPr lang="es-ES_tradnl" dirty="0" smtClean="0"/>
              <a:t> dolor </a:t>
            </a:r>
            <a:r>
              <a:rPr lang="es-ES_tradnl" dirty="0" err="1" smtClean="0"/>
              <a:t>sit</a:t>
            </a:r>
            <a:r>
              <a:rPr lang="es-ES_tradnl" dirty="0" smtClean="0"/>
              <a:t> </a:t>
            </a:r>
            <a:r>
              <a:rPr lang="es-ES_tradnl" dirty="0" err="1" smtClean="0"/>
              <a:t>amet</a:t>
            </a:r>
            <a:r>
              <a:rPr lang="es-ES_tradnl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 pitchFamily="18" charset="2"/>
              <a:buNone/>
              <a:tabLst/>
              <a:defRPr/>
            </a:pPr>
            <a:r>
              <a:rPr lang="es-ES_tradnl" dirty="0" err="1" smtClean="0"/>
              <a:t>Lorem</a:t>
            </a:r>
            <a:r>
              <a:rPr lang="es-ES_tradnl" dirty="0" smtClean="0"/>
              <a:t> </a:t>
            </a:r>
            <a:r>
              <a:rPr lang="es-ES_tradnl" dirty="0" err="1" smtClean="0"/>
              <a:t>ipsum</a:t>
            </a:r>
            <a:r>
              <a:rPr lang="es-ES_tradnl" dirty="0" smtClean="0"/>
              <a:t> dolor </a:t>
            </a:r>
            <a:r>
              <a:rPr lang="es-ES_tradnl" dirty="0" err="1" smtClean="0"/>
              <a:t>sit</a:t>
            </a:r>
            <a:r>
              <a:rPr lang="es-ES_tradnl" dirty="0" smtClean="0"/>
              <a:t> </a:t>
            </a:r>
            <a:r>
              <a:rPr lang="es-ES_tradnl" dirty="0" err="1" smtClean="0"/>
              <a:t>amet</a:t>
            </a:r>
            <a:r>
              <a:rPr lang="es-ES_tradnl" dirty="0" smtClean="0"/>
              <a:t>.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1822973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monocromo-gris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9" b="36917"/>
          <a:stretch/>
        </p:blipFill>
        <p:spPr>
          <a:xfrm>
            <a:off x="73980" y="4676975"/>
            <a:ext cx="9070020" cy="21810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monocromo-gris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9" b="36917"/>
          <a:stretch/>
        </p:blipFill>
        <p:spPr>
          <a:xfrm>
            <a:off x="73980" y="4676975"/>
            <a:ext cx="9070020" cy="21810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pPr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21106" y="361016"/>
            <a:ext cx="124189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9"/>
          <p:cNvSpPr/>
          <p:nvPr userDrawn="1"/>
        </p:nvSpPr>
        <p:spPr>
          <a:xfrm>
            <a:off x="-2320" y="0"/>
            <a:ext cx="18288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 descr="monocromo-gris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9" b="36917"/>
          <a:stretch/>
        </p:blipFill>
        <p:spPr>
          <a:xfrm>
            <a:off x="73980" y="4676975"/>
            <a:ext cx="9070020" cy="21810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00399" y="2995944"/>
            <a:ext cx="5457919" cy="776727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13847" y="3772671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B1A24CD3-204F-4468-8EE4-28A6668D006A}" type="datetimeFigureOut">
              <a:rPr lang="en-US" smtClean="0"/>
              <a:pPr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2320" y="0"/>
            <a:ext cx="18288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Marcador de posición de imagen 10"/>
          <p:cNvSpPr>
            <a:spLocks noGrp="1"/>
          </p:cNvSpPr>
          <p:nvPr>
            <p:ph type="pic" sz="quarter" idx="14"/>
          </p:nvPr>
        </p:nvSpPr>
        <p:spPr>
          <a:xfrm>
            <a:off x="333375" y="268288"/>
            <a:ext cx="2731243" cy="6453187"/>
          </a:xfrm>
        </p:spPr>
        <p:txBody>
          <a:bodyPr/>
          <a:lstStyle/>
          <a:p>
            <a:r>
              <a:rPr lang="es-ES" smtClean="0"/>
              <a:t>Haga clic en el icono para agregar una imagen</a:t>
            </a:r>
            <a:endParaRPr lang="es-ES"/>
          </a:p>
        </p:txBody>
      </p:sp>
      <p:pic>
        <p:nvPicPr>
          <p:cNvPr id="13" name="Imagen 12" descr="circulos-blancos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639" y="2444625"/>
            <a:ext cx="828488" cy="3223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objetos e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monocromo-gris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9" b="36917"/>
          <a:stretch/>
        </p:blipFill>
        <p:spPr>
          <a:xfrm>
            <a:off x="73980" y="4676975"/>
            <a:ext cx="9070020" cy="21810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pPr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1073890" cy="365125"/>
          </a:xfr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" smtClean="0"/>
              <a:t>Haga clic en el icono para agregar una imagen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monocromo-gris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9" b="36917"/>
          <a:stretch/>
        </p:blipFill>
        <p:spPr>
          <a:xfrm>
            <a:off x="73980" y="4676975"/>
            <a:ext cx="9070020" cy="21810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pPr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5760" y="361016"/>
            <a:ext cx="77724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8" name="Imagen 7" descr="circulos-rojos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59" y="361016"/>
            <a:ext cx="828488" cy="3223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ción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monocromo-gris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9" b="36917"/>
          <a:stretch/>
        </p:blipFill>
        <p:spPr>
          <a:xfrm>
            <a:off x="73980" y="4676975"/>
            <a:ext cx="9070020" cy="21810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36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715588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" smtClean="0"/>
              <a:t>Haga clic en el icono para agregar una imagen</a:t>
            </a:r>
            <a:endParaRPr/>
          </a:p>
        </p:txBody>
      </p:sp>
      <p:pic>
        <p:nvPicPr>
          <p:cNvPr id="4" name="Imagen 3" descr="circulos-rojos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20" y="429458"/>
            <a:ext cx="828488" cy="3223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monocromo-gris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9" b="36917"/>
          <a:stretch/>
        </p:blipFill>
        <p:spPr>
          <a:xfrm>
            <a:off x="73980" y="4676975"/>
            <a:ext cx="9070020" cy="21810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148918" y="268288"/>
            <a:ext cx="802341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9" name="Imagen 8" descr="circulos-1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918" y="2057597"/>
            <a:ext cx="800264" cy="3113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 descr="monocromo-gris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9" b="36917"/>
          <a:stretch/>
        </p:blipFill>
        <p:spPr>
          <a:xfrm>
            <a:off x="73980" y="4676975"/>
            <a:ext cx="9070020" cy="21810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148918" y="268288"/>
            <a:ext cx="802341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1" name="Imagen 10" descr="circulos2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918" y="2054132"/>
            <a:ext cx="813039" cy="31632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s-ES_tradnl" smtClean="0"/>
              <a:t>Clic para editar título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1A24CD3-204F-4468-8EE4-28A6668D006A}" type="datetimeFigureOut">
              <a:rPr lang="en-US" smtClean="0"/>
              <a:pPr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rgbClr val="CB0017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0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81" r:id="rId19"/>
    <p:sldLayoutId id="2147483678" r:id="rId20"/>
    <p:sldLayoutId id="2147483679" r:id="rId2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Arial"/>
        <a:buChar char="•"/>
        <a:defRPr sz="2000" b="0" i="0" kern="1200">
          <a:solidFill>
            <a:schemeClr val="tx2"/>
          </a:solidFill>
          <a:latin typeface="+mn-lt"/>
          <a:ea typeface="+mn-ea"/>
          <a:cs typeface="Gill Sans Light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Arial"/>
        <a:buChar char="•"/>
        <a:defRPr sz="1800" kern="1200">
          <a:solidFill>
            <a:schemeClr val="tx2"/>
          </a:solidFill>
          <a:latin typeface="Gill Sans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Arial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Arial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Arial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9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0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1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4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6.png"/><Relationship Id="rId4" Type="http://schemas.openxmlformats.org/officeDocument/2006/relationships/image" Target="../media/image25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6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9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1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1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3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scratch.mit.edu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Lenguaje de programación </a:t>
            </a:r>
            <a:r>
              <a:rPr lang="es-ES" b="1" dirty="0" err="1"/>
              <a:t>Scratch</a:t>
            </a:r>
            <a:r>
              <a:rPr lang="es-ES" b="1" dirty="0"/>
              <a:t> </a:t>
            </a:r>
            <a:r>
              <a:rPr lang="es-ES" b="1" dirty="0" smtClean="0"/>
              <a:t>(I)</a:t>
            </a:r>
            <a:endParaRPr lang="es-ES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2400" dirty="0" smtClean="0"/>
              <a:t>Ángel Velázquez Iturbide</a:t>
            </a:r>
            <a:endParaRPr lang="es-ES" sz="2400" dirty="0"/>
          </a:p>
        </p:txBody>
      </p:sp>
      <p:pic>
        <p:nvPicPr>
          <p:cNvPr id="5" name="Picture 26" descr="lite_fond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5521325"/>
            <a:ext cx="32004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20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Estructura de un programa </a:t>
            </a:r>
            <a:r>
              <a:rPr lang="es-ES" dirty="0" err="1" smtClean="0"/>
              <a:t>Scratch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2209800"/>
            <a:ext cx="8339960" cy="4326467"/>
          </a:xfrm>
        </p:spPr>
        <p:txBody>
          <a:bodyPr>
            <a:normAutofit/>
          </a:bodyPr>
          <a:lstStyle/>
          <a:p>
            <a:pPr lvl="0"/>
            <a:r>
              <a:rPr lang="es-ES" sz="2800" dirty="0" smtClean="0"/>
              <a:t>A nivel general, un programa está formado por:</a:t>
            </a:r>
          </a:p>
          <a:p>
            <a:pPr lvl="1"/>
            <a:r>
              <a:rPr lang="es-ES" sz="2600" dirty="0" smtClean="0"/>
              <a:t>Escenario, donde transcurre la acción:</a:t>
            </a:r>
          </a:p>
          <a:p>
            <a:pPr lvl="2"/>
            <a:r>
              <a:rPr lang="es-ES" sz="2600" dirty="0"/>
              <a:t>Programa </a:t>
            </a:r>
            <a:endParaRPr lang="es-ES" sz="2600" dirty="0" smtClean="0"/>
          </a:p>
          <a:p>
            <a:pPr lvl="2"/>
            <a:r>
              <a:rPr lang="es-ES" sz="2600" dirty="0" smtClean="0"/>
              <a:t>Fondos:</a:t>
            </a:r>
          </a:p>
          <a:p>
            <a:pPr lvl="3"/>
            <a:r>
              <a:rPr lang="es-ES" sz="2600" dirty="0"/>
              <a:t>Están numerados</a:t>
            </a:r>
          </a:p>
          <a:p>
            <a:pPr lvl="3"/>
            <a:r>
              <a:rPr lang="es-ES" sz="2600" dirty="0"/>
              <a:t>Orden </a:t>
            </a:r>
            <a:r>
              <a:rPr lang="es-ES" sz="2600" dirty="0" smtClean="0"/>
              <a:t>circular</a:t>
            </a:r>
            <a:endParaRPr lang="es-ES" sz="2600" dirty="0"/>
          </a:p>
          <a:p>
            <a:pPr lvl="2"/>
            <a:r>
              <a:rPr lang="es-ES" sz="2600" dirty="0"/>
              <a:t>Sonidos</a:t>
            </a:r>
          </a:p>
          <a:p>
            <a:pPr lvl="1"/>
            <a:r>
              <a:rPr lang="es-ES" sz="2600" dirty="0" smtClean="0"/>
              <a:t>Objetos</a:t>
            </a:r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3205373"/>
              </p:ext>
            </p:extLst>
          </p:nvPr>
        </p:nvGraphicFramePr>
        <p:xfrm>
          <a:off x="7694083" y="2209800"/>
          <a:ext cx="1308100" cy="452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0" r:id="rId4" imgW="1307880" imgH="4520520" progId="">
                  <p:embed/>
                </p:oleObj>
              </mc:Choice>
              <mc:Fallback>
                <p:oleObj r:id="rId4" imgW="1307880" imgH="4520520" progId="">
                  <p:embed/>
                  <p:pic>
                    <p:nvPicPr>
                      <p:cNvPr id="4" name="Objeto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94083" y="2209800"/>
                        <a:ext cx="1308100" cy="452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0819020"/>
              </p:ext>
            </p:extLst>
          </p:nvPr>
        </p:nvGraphicFramePr>
        <p:xfrm>
          <a:off x="5052109" y="4188883"/>
          <a:ext cx="218440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1" r:id="rId6" imgW="2184120" imgH="1866600" progId="">
                  <p:embed/>
                </p:oleObj>
              </mc:Choice>
              <mc:Fallback>
                <p:oleObj r:id="rId6" imgW="2184120" imgH="1866600" progId="">
                  <p:embed/>
                  <p:pic>
                    <p:nvPicPr>
                      <p:cNvPr id="6" name="Objeto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52109" y="4188883"/>
                        <a:ext cx="2184400" cy="186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203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Estructura de un programa </a:t>
            </a:r>
            <a:r>
              <a:rPr lang="es-ES" dirty="0" err="1" smtClean="0"/>
              <a:t>Scratch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2209800"/>
            <a:ext cx="7232707" cy="4326467"/>
          </a:xfrm>
        </p:spPr>
        <p:txBody>
          <a:bodyPr>
            <a:normAutofit/>
          </a:bodyPr>
          <a:lstStyle/>
          <a:p>
            <a:pPr lvl="0"/>
            <a:r>
              <a:rPr lang="es-ES" sz="2800" dirty="0" smtClean="0"/>
              <a:t>A nivel general, un programa </a:t>
            </a:r>
            <a:r>
              <a:rPr lang="es-ES" sz="2800" dirty="0"/>
              <a:t>está formado </a:t>
            </a:r>
            <a:r>
              <a:rPr lang="es-ES" sz="2800" dirty="0" smtClean="0"/>
              <a:t>por:</a:t>
            </a:r>
          </a:p>
          <a:p>
            <a:pPr lvl="1"/>
            <a:r>
              <a:rPr lang="es-ES" sz="2600" dirty="0" smtClean="0"/>
              <a:t>Escenario</a:t>
            </a:r>
          </a:p>
          <a:p>
            <a:pPr lvl="1"/>
            <a:r>
              <a:rPr lang="es-ES" sz="2600" dirty="0" smtClean="0"/>
              <a:t>Objetos (personajes, </a:t>
            </a:r>
            <a:r>
              <a:rPr lang="es-ES" sz="2600" i="1" dirty="0" err="1" smtClean="0"/>
              <a:t>sprites</a:t>
            </a:r>
            <a:r>
              <a:rPr lang="es-ES" sz="2600" dirty="0" smtClean="0"/>
              <a:t>), quienes realizan la acción:</a:t>
            </a:r>
          </a:p>
          <a:p>
            <a:pPr lvl="2"/>
            <a:r>
              <a:rPr lang="es-ES" sz="2600" dirty="0" smtClean="0"/>
              <a:t>Programa</a:t>
            </a:r>
          </a:p>
          <a:p>
            <a:pPr lvl="2"/>
            <a:r>
              <a:rPr lang="es-ES" sz="2600" dirty="0" smtClean="0"/>
              <a:t>Disfraces:</a:t>
            </a:r>
          </a:p>
          <a:p>
            <a:pPr lvl="3"/>
            <a:r>
              <a:rPr lang="es-ES" sz="2600" dirty="0"/>
              <a:t>Están numerados</a:t>
            </a:r>
          </a:p>
          <a:p>
            <a:pPr lvl="3"/>
            <a:r>
              <a:rPr lang="es-ES" sz="2600" dirty="0"/>
              <a:t>Orden </a:t>
            </a:r>
            <a:r>
              <a:rPr lang="es-ES" sz="2600" dirty="0" smtClean="0"/>
              <a:t>circular</a:t>
            </a:r>
          </a:p>
          <a:p>
            <a:pPr lvl="2"/>
            <a:r>
              <a:rPr lang="es-ES" sz="2600" dirty="0" smtClean="0"/>
              <a:t>Sonidos</a:t>
            </a:r>
          </a:p>
          <a:p>
            <a:pPr lvl="2"/>
            <a:endParaRPr lang="es-ES" sz="2600" dirty="0" smtClean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7070789"/>
              </p:ext>
            </p:extLst>
          </p:nvPr>
        </p:nvGraphicFramePr>
        <p:xfrm>
          <a:off x="7689906" y="2057399"/>
          <a:ext cx="1262682" cy="2988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0" r:id="rId4" imgW="1383840" imgH="3276000" progId="">
                  <p:embed/>
                </p:oleObj>
              </mc:Choice>
              <mc:Fallback>
                <p:oleObj r:id="rId4" imgW="1383840" imgH="3276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89906" y="2057399"/>
                        <a:ext cx="1262682" cy="29887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6670349"/>
              </p:ext>
            </p:extLst>
          </p:nvPr>
        </p:nvGraphicFramePr>
        <p:xfrm>
          <a:off x="3843867" y="5268261"/>
          <a:ext cx="5142586" cy="1437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1" r:id="rId6" imgW="5180760" imgH="1447560" progId="">
                  <p:embed/>
                </p:oleObj>
              </mc:Choice>
              <mc:Fallback>
                <p:oleObj r:id="rId6" imgW="5180760" imgH="14475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43867" y="5268261"/>
                        <a:ext cx="5142586" cy="14373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605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 un programa </a:t>
            </a:r>
            <a:r>
              <a:rPr lang="es-ES" dirty="0" err="1"/>
              <a:t>Scratch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2209800"/>
            <a:ext cx="8339960" cy="4326467"/>
          </a:xfrm>
        </p:spPr>
        <p:txBody>
          <a:bodyPr>
            <a:normAutofit/>
          </a:bodyPr>
          <a:lstStyle/>
          <a:p>
            <a:pPr lvl="0"/>
            <a:r>
              <a:rPr lang="es-ES" sz="2800" dirty="0" smtClean="0"/>
              <a:t>Edición de programas mediante la repetición de:</a:t>
            </a:r>
          </a:p>
          <a:p>
            <a:pPr marL="742950" lvl="1" indent="-514350">
              <a:buFont typeface="+mj-lt"/>
              <a:buAutoNum type="arabicPeriod"/>
            </a:pPr>
            <a:r>
              <a:rPr lang="es-ES" sz="2600" dirty="0" smtClean="0"/>
              <a:t>Seleccionar una categoría de bloques</a:t>
            </a:r>
          </a:p>
          <a:p>
            <a:pPr marL="742950" lvl="1" indent="-514350">
              <a:buFont typeface="+mj-lt"/>
              <a:buAutoNum type="arabicPeriod"/>
            </a:pPr>
            <a:r>
              <a:rPr lang="es-ES" sz="2600" dirty="0" smtClean="0"/>
              <a:t>Arrastrar un bloque desde la paleta de bloques al área de programas</a:t>
            </a:r>
          </a:p>
          <a:p>
            <a:pPr lvl="2"/>
            <a:endParaRPr lang="es-ES" sz="2600" dirty="0" smtClean="0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552940"/>
              </p:ext>
            </p:extLst>
          </p:nvPr>
        </p:nvGraphicFramePr>
        <p:xfrm>
          <a:off x="4334933" y="3692266"/>
          <a:ext cx="4790019" cy="3148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2" r:id="rId4" imgW="6260040" imgH="4114080" progId="">
                  <p:embed/>
                </p:oleObj>
              </mc:Choice>
              <mc:Fallback>
                <p:oleObj r:id="rId4" imgW="6260040" imgH="41140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34933" y="3692266"/>
                        <a:ext cx="4790019" cy="31488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783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 un programa </a:t>
            </a:r>
            <a:r>
              <a:rPr lang="es-ES" dirty="0" err="1"/>
              <a:t>Scratch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2209800"/>
            <a:ext cx="8339960" cy="4326467"/>
          </a:xfrm>
        </p:spPr>
        <p:txBody>
          <a:bodyPr>
            <a:normAutofit/>
          </a:bodyPr>
          <a:lstStyle/>
          <a:p>
            <a:pPr lvl="0"/>
            <a:r>
              <a:rPr lang="es-ES" sz="2800" dirty="0" smtClean="0"/>
              <a:t>Edición de programas mediante la repetición de:</a:t>
            </a:r>
          </a:p>
          <a:p>
            <a:pPr marL="742950" lvl="1" indent="-514350">
              <a:buFont typeface="+mj-lt"/>
              <a:buAutoNum type="arabicPeriod" startAt="3"/>
            </a:pPr>
            <a:r>
              <a:rPr lang="es-ES" sz="2600" dirty="0" smtClean="0"/>
              <a:t>Soltar el bloque, normalmente tras encajarlo con otros</a:t>
            </a:r>
          </a:p>
          <a:p>
            <a:pPr lvl="2"/>
            <a:endParaRPr lang="es-ES" sz="2600" dirty="0" smtClean="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1324316"/>
              </p:ext>
            </p:extLst>
          </p:nvPr>
        </p:nvGraphicFramePr>
        <p:xfrm>
          <a:off x="3369733" y="3703623"/>
          <a:ext cx="5639325" cy="3025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0" r:id="rId4" imgW="5421960" imgH="2907720" progId="">
                  <p:embed/>
                </p:oleObj>
              </mc:Choice>
              <mc:Fallback>
                <p:oleObj r:id="rId4" imgW="5421960" imgH="29077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69733" y="3703623"/>
                        <a:ext cx="5639325" cy="30252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671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 un programa </a:t>
            </a:r>
            <a:r>
              <a:rPr lang="es-ES" dirty="0" err="1"/>
              <a:t>Scratch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2209800"/>
            <a:ext cx="8339960" cy="4326467"/>
          </a:xfrm>
        </p:spPr>
        <p:txBody>
          <a:bodyPr>
            <a:normAutofit/>
          </a:bodyPr>
          <a:lstStyle/>
          <a:p>
            <a:pPr lvl="0"/>
            <a:r>
              <a:rPr lang="es-ES" sz="2800" dirty="0" smtClean="0"/>
              <a:t>Edición de programas mediante la repetición de:</a:t>
            </a:r>
          </a:p>
          <a:p>
            <a:pPr marL="742950" lvl="1" indent="-514350">
              <a:buFont typeface="+mj-lt"/>
              <a:buAutoNum type="arabicPeriod" startAt="4"/>
            </a:pPr>
            <a:r>
              <a:rPr lang="es-ES" sz="2600" dirty="0" smtClean="0"/>
              <a:t>Probablemente, particularizar la parte variable del bloque</a:t>
            </a:r>
            <a:endParaRPr lang="es-ES" sz="2400" dirty="0" smtClean="0"/>
          </a:p>
          <a:p>
            <a:pPr lvl="2"/>
            <a:endParaRPr lang="es-ES" sz="2600" dirty="0" smtClean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0627740"/>
              </p:ext>
            </p:extLst>
          </p:nvPr>
        </p:nvGraphicFramePr>
        <p:xfrm>
          <a:off x="3440430" y="3703319"/>
          <a:ext cx="5591066" cy="3047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7" r:id="rId4" imgW="5942520" imgH="4444200" progId="">
                  <p:embed/>
                </p:oleObj>
              </mc:Choice>
              <mc:Fallback>
                <p:oleObj r:id="rId4" imgW="5942520" imgH="44442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40430" y="3703319"/>
                        <a:ext cx="5591066" cy="30479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505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 un programa </a:t>
            </a:r>
            <a:r>
              <a:rPr lang="es-ES" dirty="0" err="1"/>
              <a:t>Scratch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2209800"/>
            <a:ext cx="8339960" cy="4326467"/>
          </a:xfrm>
        </p:spPr>
        <p:txBody>
          <a:bodyPr>
            <a:normAutofit/>
          </a:bodyPr>
          <a:lstStyle/>
          <a:p>
            <a:pPr lvl="0"/>
            <a:r>
              <a:rPr lang="es-ES" sz="2800" dirty="0" smtClean="0"/>
              <a:t>Ejecución de programas:</a:t>
            </a:r>
          </a:p>
          <a:p>
            <a:pPr lvl="2"/>
            <a:r>
              <a:rPr lang="es-ES" sz="2600" dirty="0" smtClean="0"/>
              <a:t>Pulsando la bandera verde o el botón rojo (iniciar y acabar):</a:t>
            </a:r>
          </a:p>
          <a:p>
            <a:pPr lvl="2"/>
            <a:endParaRPr lang="es-ES" sz="2600" dirty="0" smtClean="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9987046"/>
              </p:ext>
            </p:extLst>
          </p:nvPr>
        </p:nvGraphicFramePr>
        <p:xfrm>
          <a:off x="3877732" y="3641029"/>
          <a:ext cx="5198535" cy="3128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5" r:id="rId4" imgW="13206240" imgH="7949160" progId="">
                  <p:embed/>
                </p:oleObj>
              </mc:Choice>
              <mc:Fallback>
                <p:oleObj r:id="rId4" imgW="13206240" imgH="79491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77732" y="3641029"/>
                        <a:ext cx="5198535" cy="31285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lecha abajo 5"/>
          <p:cNvSpPr/>
          <p:nvPr/>
        </p:nvSpPr>
        <p:spPr>
          <a:xfrm rot="10800000">
            <a:off x="5977457" y="4090465"/>
            <a:ext cx="287867" cy="722832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5791194" y="3643086"/>
            <a:ext cx="592667" cy="447379"/>
          </a:xfrm>
          <a:prstGeom prst="rect">
            <a:avLst/>
          </a:prstGeom>
          <a:noFill/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381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 un programa </a:t>
            </a:r>
            <a:r>
              <a:rPr lang="es-ES" dirty="0" err="1"/>
              <a:t>Scratch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2209800"/>
            <a:ext cx="8339960" cy="4326467"/>
          </a:xfrm>
        </p:spPr>
        <p:txBody>
          <a:bodyPr>
            <a:normAutofit/>
          </a:bodyPr>
          <a:lstStyle/>
          <a:p>
            <a:pPr lvl="0"/>
            <a:r>
              <a:rPr lang="es-ES" sz="2800" dirty="0" smtClean="0"/>
              <a:t>Ejecución de programas:</a:t>
            </a:r>
          </a:p>
          <a:p>
            <a:pPr lvl="2"/>
            <a:r>
              <a:rPr lang="es-ES" sz="2600" dirty="0" smtClean="0"/>
              <a:t>Pulsando sobre un bloque del programa:</a:t>
            </a:r>
          </a:p>
          <a:p>
            <a:pPr lvl="2"/>
            <a:r>
              <a:rPr lang="es-ES" sz="2600" dirty="0" smtClean="0"/>
              <a:t>Pulsando sobre un bloque de la paleta</a:t>
            </a:r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438696"/>
              </p:ext>
            </p:extLst>
          </p:nvPr>
        </p:nvGraphicFramePr>
        <p:xfrm>
          <a:off x="4487332" y="4007899"/>
          <a:ext cx="4588935" cy="2761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1" r:id="rId4" imgW="13206240" imgH="7949160" progId="">
                  <p:embed/>
                </p:oleObj>
              </mc:Choice>
              <mc:Fallback>
                <p:oleObj r:id="rId4" imgW="13206240" imgH="79491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87332" y="4007899"/>
                        <a:ext cx="4588935" cy="27617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lecha abajo 5"/>
          <p:cNvSpPr/>
          <p:nvPr/>
        </p:nvSpPr>
        <p:spPr>
          <a:xfrm>
            <a:off x="7670796" y="3606796"/>
            <a:ext cx="287867" cy="722832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lecha abajo 6"/>
          <p:cNvSpPr/>
          <p:nvPr/>
        </p:nvSpPr>
        <p:spPr>
          <a:xfrm>
            <a:off x="6739463" y="4063994"/>
            <a:ext cx="287867" cy="722832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409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8" y="2209800"/>
            <a:ext cx="7772401" cy="391636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600" dirty="0" smtClean="0">
                <a:latin typeface="Gill Sans"/>
              </a:rPr>
              <a:t>Véase ejemplo preparado: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Gill Sans"/>
              </a:rPr>
              <a:t>Murciélago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600" dirty="0" smtClean="0">
                <a:latin typeface="Gill Sans"/>
              </a:rPr>
              <a:t>Deducir </a:t>
            </a:r>
            <a:r>
              <a:rPr lang="es-ES" sz="2600" dirty="0">
                <a:latin typeface="Gill Sans"/>
              </a:rPr>
              <a:t>su </a:t>
            </a:r>
            <a:r>
              <a:rPr lang="es-ES" sz="2600" dirty="0" smtClean="0">
                <a:latin typeface="Gill Sans"/>
              </a:rPr>
              <a:t>comportamiento y analizar su programa</a:t>
            </a:r>
          </a:p>
        </p:txBody>
      </p:sp>
    </p:spTree>
    <p:extLst>
      <p:ext uri="{BB962C8B-B14F-4D97-AF65-F5344CB8AC3E}">
        <p14:creationId xmlns:p14="http://schemas.microsoft.com/office/powerpoint/2010/main" val="262682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Bloques de </a:t>
            </a:r>
            <a:r>
              <a:rPr lang="es-ES" dirty="0" err="1" smtClean="0"/>
              <a:t>Scratch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2209800"/>
            <a:ext cx="8371491" cy="4529667"/>
          </a:xfrm>
        </p:spPr>
        <p:txBody>
          <a:bodyPr>
            <a:normAutofit/>
          </a:bodyPr>
          <a:lstStyle/>
          <a:p>
            <a:r>
              <a:rPr lang="es-ES" sz="2800" dirty="0" smtClean="0"/>
              <a:t>Cinco clases de bloques, distinguibles por su forma:</a:t>
            </a:r>
          </a:p>
          <a:p>
            <a:pPr lvl="1"/>
            <a:r>
              <a:rPr lang="es-ES" sz="2600" dirty="0" smtClean="0"/>
              <a:t>“De sombrero”: evento</a:t>
            </a:r>
            <a:endParaRPr lang="es-ES" sz="2600" dirty="0"/>
          </a:p>
          <a:p>
            <a:pPr lvl="1"/>
            <a:r>
              <a:rPr lang="es-ES" sz="2600" dirty="0" smtClean="0"/>
              <a:t>“De pila”: instrucción simple</a:t>
            </a:r>
          </a:p>
          <a:p>
            <a:pPr lvl="1"/>
            <a:r>
              <a:rPr lang="es-ES" sz="2600" dirty="0" smtClean="0"/>
              <a:t>De control: instrucción compuesta</a:t>
            </a:r>
          </a:p>
          <a:p>
            <a:pPr lvl="1"/>
            <a:r>
              <a:rPr lang="es-ES" sz="2600" dirty="0" smtClean="0"/>
              <a:t>Booleana: expresión lógica</a:t>
            </a:r>
            <a:endParaRPr lang="es-ES" sz="2600" dirty="0"/>
          </a:p>
          <a:p>
            <a:pPr lvl="1"/>
            <a:r>
              <a:rPr lang="es-ES" sz="2600" dirty="0" smtClean="0"/>
              <a:t>“Informador”: expresión numérica</a:t>
            </a:r>
          </a:p>
          <a:p>
            <a:r>
              <a:rPr lang="es-ES" sz="2800" dirty="0" smtClean="0"/>
              <a:t>Bloque “de tapa”: bloque final</a:t>
            </a:r>
          </a:p>
          <a:p>
            <a:r>
              <a:rPr lang="es-ES" sz="2800" dirty="0" smtClean="0"/>
              <a:t>Su forma indica si pueden combinarse</a:t>
            </a:r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582959"/>
              </p:ext>
            </p:extLst>
          </p:nvPr>
        </p:nvGraphicFramePr>
        <p:xfrm>
          <a:off x="6231467" y="2807790"/>
          <a:ext cx="2821511" cy="3952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7" r:id="rId3" imgW="2628360" imgH="3682440" progId="">
                  <p:embed/>
                </p:oleObj>
              </mc:Choice>
              <mc:Fallback>
                <p:oleObj r:id="rId3" imgW="2628360" imgH="36824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31467" y="2807790"/>
                        <a:ext cx="2821511" cy="39528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027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Bloques de </a:t>
            </a:r>
            <a:r>
              <a:rPr lang="es-ES" dirty="0" err="1" smtClean="0"/>
              <a:t>Scratch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2209800"/>
            <a:ext cx="3471334" cy="391636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600" dirty="0">
                <a:latin typeface="Gill Sans"/>
              </a:rPr>
              <a:t>Diez categorías, distinguibles por su color</a:t>
            </a:r>
            <a:r>
              <a:rPr lang="es-ES" sz="2600" dirty="0" smtClean="0">
                <a:latin typeface="Gill Sans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600" dirty="0" smtClean="0">
              <a:latin typeface="Gill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600" dirty="0" smtClean="0">
                <a:latin typeface="Gill Sans"/>
              </a:rPr>
              <a:t>Vamos a probar todos los bloques de cada categoría</a:t>
            </a:r>
            <a:endParaRPr lang="es-ES" sz="2600" dirty="0">
              <a:latin typeface="Gill Sans"/>
            </a:endParaRPr>
          </a:p>
          <a:p>
            <a:pPr lvl="1"/>
            <a:endParaRPr lang="es-ES" sz="2600" dirty="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9625784"/>
              </p:ext>
            </p:extLst>
          </p:nvPr>
        </p:nvGraphicFramePr>
        <p:xfrm>
          <a:off x="4538137" y="1937459"/>
          <a:ext cx="4504266" cy="4852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r:id="rId3" imgW="6399720" imgH="6895080" progId="">
                  <p:embed/>
                </p:oleObj>
              </mc:Choice>
              <mc:Fallback>
                <p:oleObj r:id="rId3" imgW="6399720" imgH="68950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38137" y="1937459"/>
                        <a:ext cx="4504266" cy="4852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969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lenguaje </a:t>
            </a:r>
            <a:r>
              <a:rPr lang="es-ES" dirty="0" err="1" smtClean="0"/>
              <a:t>Scratch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2209800"/>
            <a:ext cx="8371491" cy="3916363"/>
          </a:xfrm>
        </p:spPr>
        <p:txBody>
          <a:bodyPr>
            <a:normAutofit/>
          </a:bodyPr>
          <a:lstStyle/>
          <a:p>
            <a:r>
              <a:rPr lang="es-ES" sz="2800" dirty="0" smtClean="0"/>
              <a:t>Organización de las 5 sesiones sobre </a:t>
            </a:r>
            <a:r>
              <a:rPr lang="es-ES" sz="2800" dirty="0" err="1" smtClean="0"/>
              <a:t>Scratch</a:t>
            </a:r>
            <a:r>
              <a:rPr lang="es-ES" sz="2800" dirty="0" smtClean="0"/>
              <a:t>:</a:t>
            </a:r>
          </a:p>
          <a:p>
            <a:pPr marL="685800" lvl="1" indent="-457200">
              <a:buFont typeface="+mj-lt"/>
              <a:buAutoNum type="arabicPeriod"/>
            </a:pPr>
            <a:r>
              <a:rPr lang="es-ES" sz="2400" dirty="0" smtClean="0"/>
              <a:t>Lenguaje de programación </a:t>
            </a:r>
            <a:r>
              <a:rPr lang="es-ES" sz="2400" dirty="0" err="1" smtClean="0"/>
              <a:t>Scratch</a:t>
            </a:r>
            <a:r>
              <a:rPr lang="es-ES" sz="2400" dirty="0" smtClean="0"/>
              <a:t> (I)</a:t>
            </a:r>
            <a:endParaRPr lang="es-ES" sz="2400" dirty="0"/>
          </a:p>
          <a:p>
            <a:pPr marL="685800" lvl="1" indent="-457200">
              <a:buFont typeface="+mj-lt"/>
              <a:buAutoNum type="arabicPeriod"/>
            </a:pPr>
            <a:r>
              <a:rPr lang="es-ES" sz="2400" dirty="0"/>
              <a:t>Lenguaje de programación </a:t>
            </a:r>
            <a:r>
              <a:rPr lang="es-ES" sz="2400" dirty="0" err="1"/>
              <a:t>Scratch</a:t>
            </a:r>
            <a:r>
              <a:rPr lang="es-ES" sz="2400" dirty="0"/>
              <a:t> </a:t>
            </a:r>
            <a:r>
              <a:rPr lang="es-ES" sz="2400" dirty="0" smtClean="0"/>
              <a:t>(II)</a:t>
            </a:r>
          </a:p>
          <a:p>
            <a:pPr marL="685800" lvl="1" indent="-457200">
              <a:buFont typeface="+mj-lt"/>
              <a:buAutoNum type="arabicPeriod"/>
            </a:pPr>
            <a:r>
              <a:rPr lang="es-ES" sz="2400" dirty="0" smtClean="0"/>
              <a:t>Didáctica de </a:t>
            </a:r>
            <a:r>
              <a:rPr lang="es-ES" sz="2400" dirty="0" err="1" smtClean="0"/>
              <a:t>Scratch</a:t>
            </a:r>
            <a:r>
              <a:rPr lang="es-ES" sz="2400" dirty="0" smtClean="0"/>
              <a:t> (I)</a:t>
            </a:r>
          </a:p>
          <a:p>
            <a:pPr marL="685800" lvl="1" indent="-457200">
              <a:buFont typeface="+mj-lt"/>
              <a:buAutoNum type="arabicPeriod"/>
            </a:pPr>
            <a:r>
              <a:rPr lang="es-ES" sz="2400" dirty="0" smtClean="0"/>
              <a:t>Didáctica de </a:t>
            </a:r>
            <a:r>
              <a:rPr lang="es-ES" sz="2400" dirty="0" err="1" smtClean="0"/>
              <a:t>Scratch</a:t>
            </a:r>
            <a:r>
              <a:rPr lang="es-ES" sz="2400" dirty="0" smtClean="0"/>
              <a:t> (II)</a:t>
            </a:r>
            <a:endParaRPr lang="es-ES" sz="2400" dirty="0"/>
          </a:p>
          <a:p>
            <a:pPr marL="685800" lvl="1" indent="-457200">
              <a:buFont typeface="+mj-lt"/>
              <a:buAutoNum type="arabicPeriod"/>
            </a:pPr>
            <a:r>
              <a:rPr lang="es-ES" sz="2400" dirty="0" smtClean="0"/>
              <a:t>Valoración de </a:t>
            </a:r>
            <a:r>
              <a:rPr lang="es-ES" sz="2400" dirty="0" err="1" smtClean="0"/>
              <a:t>Scratch</a:t>
            </a:r>
            <a:endParaRPr 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val="148737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Categoría de movimiento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2209800"/>
            <a:ext cx="5672668" cy="457199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600" dirty="0" smtClean="0">
                <a:latin typeface="Gill Sans"/>
              </a:rPr>
              <a:t>Ir y deslizar: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Gill Sans"/>
              </a:rPr>
              <a:t>“Deslizar” es ir lentamente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600" dirty="0" smtClean="0">
                <a:latin typeface="Gill Sans"/>
              </a:rPr>
              <a:t>Fijar y cambiar:</a:t>
            </a:r>
            <a:endParaRPr lang="es-ES" sz="2600" dirty="0">
              <a:latin typeface="Gill Sans"/>
            </a:endParaRP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Gill Sans"/>
              </a:rPr>
              <a:t>Fijar es dar un valor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Cambiar es incrementar en un valor</a:t>
            </a:r>
            <a:endParaRPr lang="es-ES" sz="2400" dirty="0" smtClean="0">
              <a:latin typeface="Gill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600" dirty="0" smtClean="0">
                <a:latin typeface="Gill Sans"/>
              </a:rPr>
              <a:t>Las celdas “</a:t>
            </a:r>
            <a:r>
              <a:rPr lang="es-ES" sz="2600" dirty="0" err="1" smtClean="0">
                <a:latin typeface="Gill Sans"/>
              </a:rPr>
              <a:t>ticables</a:t>
            </a:r>
            <a:r>
              <a:rPr lang="es-ES" sz="2600" dirty="0" smtClean="0">
                <a:latin typeface="Gill Sans"/>
              </a:rPr>
              <a:t>” representan variables que pueden mostrarse en el escenario</a:t>
            </a:r>
            <a:endParaRPr lang="es-ES" sz="2600" dirty="0">
              <a:latin typeface="Gill Sans"/>
            </a:endParaRPr>
          </a:p>
          <a:p>
            <a:pPr lvl="1"/>
            <a:endParaRPr lang="es-ES" sz="2600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9445977"/>
              </p:ext>
            </p:extLst>
          </p:nvPr>
        </p:nvGraphicFramePr>
        <p:xfrm>
          <a:off x="6647787" y="41804"/>
          <a:ext cx="2345925" cy="4834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3" r:id="rId4" imgW="2679120" imgH="5523480" progId="">
                  <p:embed/>
                </p:oleObj>
              </mc:Choice>
              <mc:Fallback>
                <p:oleObj r:id="rId4" imgW="2679120" imgH="55234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47787" y="41804"/>
                        <a:ext cx="2345925" cy="48349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4881252"/>
              </p:ext>
            </p:extLst>
          </p:nvPr>
        </p:nvGraphicFramePr>
        <p:xfrm>
          <a:off x="6647786" y="4790824"/>
          <a:ext cx="2345925" cy="1986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4" r:id="rId6" imgW="2653920" imgH="2247480" progId="">
                  <p:embed/>
                </p:oleObj>
              </mc:Choice>
              <mc:Fallback>
                <p:oleObj r:id="rId6" imgW="2653920" imgH="22474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647786" y="4790824"/>
                        <a:ext cx="2345925" cy="1986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2314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Categoría de movimiento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2209800"/>
            <a:ext cx="5672668" cy="391636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600" dirty="0" smtClean="0">
                <a:latin typeface="Gill Sans"/>
              </a:rPr>
              <a:t>El sistema de coordinadas (escenario </a:t>
            </a:r>
            <a:r>
              <a:rPr lang="es-ES" sz="2600" i="1" dirty="0" err="1" smtClean="0">
                <a:latin typeface="Gill Sans"/>
              </a:rPr>
              <a:t>xy-grid</a:t>
            </a:r>
            <a:r>
              <a:rPr lang="es-ES" sz="2600" dirty="0" smtClean="0">
                <a:latin typeface="Gill Sans"/>
              </a:rPr>
              <a:t>):</a:t>
            </a:r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7598543"/>
              </p:ext>
            </p:extLst>
          </p:nvPr>
        </p:nvGraphicFramePr>
        <p:xfrm>
          <a:off x="3991813" y="2971801"/>
          <a:ext cx="5075989" cy="3818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8" r:id="rId3" imgW="6145920" imgH="4622040" progId="">
                  <p:embed/>
                </p:oleObj>
              </mc:Choice>
              <mc:Fallback>
                <p:oleObj r:id="rId3" imgW="6145920" imgH="46220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91813" y="2971801"/>
                        <a:ext cx="5075989" cy="3818466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959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Categoría de movimiento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2209800"/>
            <a:ext cx="5672668" cy="391636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600" dirty="0" smtClean="0">
                <a:latin typeface="Gill Sans"/>
              </a:rPr>
              <a:t>Coordinadas del ratón (del ordenador):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600" dirty="0">
              <a:latin typeface="Gill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600" dirty="0" smtClean="0">
                <a:latin typeface="Gill Sans"/>
              </a:rPr>
              <a:t>El sistema de grados:</a:t>
            </a:r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9893633"/>
              </p:ext>
            </p:extLst>
          </p:nvPr>
        </p:nvGraphicFramePr>
        <p:xfrm>
          <a:off x="849211" y="4439211"/>
          <a:ext cx="32893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0" r:id="rId3" imgW="3288600" imgH="1663200" progId="">
                  <p:embed/>
                </p:oleObj>
              </mc:Choice>
              <mc:Fallback>
                <p:oleObj r:id="rId3" imgW="3288600" imgH="1663200" progId="">
                  <p:embed/>
                  <p:pic>
                    <p:nvPicPr>
                      <p:cNvPr id="5" name="Objeto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9211" y="4439211"/>
                        <a:ext cx="3289300" cy="1663700"/>
                      </a:xfrm>
                      <a:prstGeom prst="rect">
                        <a:avLst/>
                      </a:prstGeom>
                      <a:ln>
                        <a:solidFill>
                          <a:schemeClr val="accent1">
                            <a:shade val="95000"/>
                            <a:satMod val="10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460" y="2088156"/>
            <a:ext cx="4320540" cy="4702110"/>
          </a:xfrm>
          <a:prstGeom prst="rect">
            <a:avLst/>
          </a:prstGeom>
        </p:spPr>
      </p:pic>
      <p:sp>
        <p:nvSpPr>
          <p:cNvPr id="8" name="Flecha abajo 7"/>
          <p:cNvSpPr/>
          <p:nvPr/>
        </p:nvSpPr>
        <p:spPr>
          <a:xfrm>
            <a:off x="8459466" y="4852666"/>
            <a:ext cx="287867" cy="722832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127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Categoría de control (I)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2209800"/>
            <a:ext cx="5672668" cy="3916363"/>
          </a:xfrm>
        </p:spPr>
        <p:txBody>
          <a:bodyPr>
            <a:normAutofit/>
          </a:bodyPr>
          <a:lstStyle/>
          <a:p>
            <a:pPr lvl="1"/>
            <a:endParaRPr lang="es-ES" sz="2600" dirty="0"/>
          </a:p>
        </p:txBody>
      </p:sp>
      <p:grpSp>
        <p:nvGrpSpPr>
          <p:cNvPr id="14" name="Grupo 13"/>
          <p:cNvGrpSpPr/>
          <p:nvPr/>
        </p:nvGrpSpPr>
        <p:grpSpPr>
          <a:xfrm>
            <a:off x="3437467" y="1754718"/>
            <a:ext cx="5628208" cy="4940300"/>
            <a:chOff x="3437467" y="1754718"/>
            <a:chExt cx="5628208" cy="4940300"/>
          </a:xfrm>
        </p:grpSpPr>
        <p:grpSp>
          <p:nvGrpSpPr>
            <p:cNvPr id="11" name="Grupo 10"/>
            <p:cNvGrpSpPr/>
            <p:nvPr/>
          </p:nvGrpSpPr>
          <p:grpSpPr>
            <a:xfrm>
              <a:off x="6197599" y="1754718"/>
              <a:ext cx="2868076" cy="4940300"/>
              <a:chOff x="6197599" y="1754718"/>
              <a:chExt cx="2868076" cy="4940300"/>
            </a:xfrm>
          </p:grpSpPr>
          <p:graphicFrame>
            <p:nvGraphicFramePr>
              <p:cNvPr id="8" name="Objeto 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76065968"/>
                  </p:ext>
                </p:extLst>
              </p:nvPr>
            </p:nvGraphicFramePr>
            <p:xfrm>
              <a:off x="6343643" y="1754718"/>
              <a:ext cx="2654300" cy="4940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434" r:id="rId4" imgW="2653920" imgH="4939560" progId="">
                      <p:embed/>
                    </p:oleObj>
                  </mc:Choice>
                  <mc:Fallback>
                    <p:oleObj r:id="rId4" imgW="2653920" imgH="4939560" progId="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6343643" y="1754718"/>
                            <a:ext cx="2654300" cy="49403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" name="Rectángulo 9"/>
              <p:cNvSpPr/>
              <p:nvPr/>
            </p:nvSpPr>
            <p:spPr>
              <a:xfrm>
                <a:off x="6197599" y="1754718"/>
                <a:ext cx="2868076" cy="1970615"/>
              </a:xfrm>
              <a:prstGeom prst="rect">
                <a:avLst/>
              </a:prstGeom>
              <a:noFill/>
              <a:ln w="31750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aphicFrame>
          <p:nvGraphicFramePr>
            <p:cNvPr id="12" name="Objeto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4199261"/>
                </p:ext>
              </p:extLst>
            </p:nvPr>
          </p:nvGraphicFramePr>
          <p:xfrm>
            <a:off x="3437467" y="4726518"/>
            <a:ext cx="2692400" cy="1968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35" r:id="rId6" imgW="2691720" imgH="1968120" progId="">
                    <p:embed/>
                  </p:oleObj>
                </mc:Choice>
                <mc:Fallback>
                  <p:oleObj r:id="rId6" imgW="2691720" imgH="1968120" progId="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437467" y="4726518"/>
                          <a:ext cx="2692400" cy="1968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98920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Categoría de apariencia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2209800"/>
            <a:ext cx="5672668" cy="391636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600" dirty="0" smtClean="0">
                <a:latin typeface="Gill Sans"/>
              </a:rPr>
              <a:t>Cambios de disfraz y de fondos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600" dirty="0" smtClean="0">
                <a:latin typeface="Gill Sans"/>
              </a:rPr>
              <a:t>Si un objeto se ha ocultado, no se ve el efecto de las acciones</a:t>
            </a:r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152349"/>
              </p:ext>
            </p:extLst>
          </p:nvPr>
        </p:nvGraphicFramePr>
        <p:xfrm>
          <a:off x="6491311" y="90485"/>
          <a:ext cx="2595534" cy="4803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1" r:id="rId3" imgW="2729880" imgH="5053680" progId="">
                  <p:embed/>
                </p:oleObj>
              </mc:Choice>
              <mc:Fallback>
                <p:oleObj r:id="rId3" imgW="2729880" imgH="50536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91311" y="90485"/>
                        <a:ext cx="2595534" cy="48032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5011102"/>
              </p:ext>
            </p:extLst>
          </p:nvPr>
        </p:nvGraphicFramePr>
        <p:xfrm>
          <a:off x="6508244" y="4901516"/>
          <a:ext cx="2595534" cy="1922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2" r:id="rId5" imgW="2742840" imgH="2031480" progId="">
                  <p:embed/>
                </p:oleObj>
              </mc:Choice>
              <mc:Fallback>
                <p:oleObj r:id="rId5" imgW="2742840" imgH="20314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08244" y="4901516"/>
                        <a:ext cx="2595534" cy="19226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4707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8" y="2209800"/>
            <a:ext cx="8534401" cy="3916363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600" dirty="0" smtClean="0">
                <a:latin typeface="Gill Sans"/>
              </a:rPr>
              <a:t>Construir y guardar en fichero:</a:t>
            </a:r>
          </a:p>
          <a:p>
            <a:pPr marL="742950" lvl="1" indent="-514350">
              <a:buFont typeface="+mj-lt"/>
              <a:buAutoNum type="arabicPeriod"/>
            </a:pPr>
            <a:r>
              <a:rPr lang="es-ES" sz="2600" dirty="0" smtClean="0"/>
              <a:t>Partiendo </a:t>
            </a:r>
            <a:r>
              <a:rPr lang="es-ES" sz="2600" dirty="0"/>
              <a:t>el gato del centro del </a:t>
            </a:r>
            <a:r>
              <a:rPr lang="es-ES" sz="2600" dirty="0" smtClean="0"/>
              <a:t>escenario, que vaya andando en horizontal, recorriendo repetidamente el </a:t>
            </a:r>
            <a:r>
              <a:rPr lang="es-ES" sz="2600" smtClean="0"/>
              <a:t>escenario de </a:t>
            </a:r>
            <a:r>
              <a:rPr lang="es-ES" sz="2600" dirty="0" smtClean="0"/>
              <a:t>izquierda a derecha y de derecha a izquierda</a:t>
            </a:r>
          </a:p>
          <a:p>
            <a:pPr marL="742950" lvl="1" indent="-514350">
              <a:buFont typeface="+mj-lt"/>
              <a:buAutoNum type="arabicPeriod"/>
            </a:pPr>
            <a:r>
              <a:rPr lang="es-ES" sz="2600" dirty="0" smtClean="0"/>
              <a:t>Igual pero que vuelva a la izquierda cabeza abajo</a:t>
            </a:r>
          </a:p>
          <a:p>
            <a:pPr marL="742950" lvl="1" indent="-514350">
              <a:buFont typeface="+mj-lt"/>
              <a:buAutoNum type="arabicPeriod"/>
            </a:pPr>
            <a:r>
              <a:rPr lang="es-ES" sz="2600" dirty="0" smtClean="0"/>
              <a:t>Igual pero que cada medio segundo vaya cambiando de alguna forma (de disfraz, que se oculte y aparezca, o que se cambie con algún efecto especial) </a:t>
            </a:r>
            <a:endParaRPr lang="es-ES" sz="2600" dirty="0"/>
          </a:p>
        </p:txBody>
      </p:sp>
    </p:spTree>
    <p:extLst>
      <p:ext uri="{BB962C8B-B14F-4D97-AF65-F5344CB8AC3E}">
        <p14:creationId xmlns:p14="http://schemas.microsoft.com/office/powerpoint/2010/main" val="278190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Bloques de </a:t>
            </a:r>
            <a:r>
              <a:rPr lang="es-ES" dirty="0" err="1"/>
              <a:t>Scratch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8" y="2209800"/>
            <a:ext cx="7620001" cy="391636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600" dirty="0" smtClean="0">
                <a:latin typeface="Gill Sans"/>
              </a:rPr>
              <a:t>Los </a:t>
            </a:r>
            <a:r>
              <a:rPr lang="es-ES" sz="2600" dirty="0">
                <a:latin typeface="Gill Sans"/>
              </a:rPr>
              <a:t>bloques que pueden usarse con escenarios y con </a:t>
            </a:r>
            <a:r>
              <a:rPr lang="es-ES" sz="2600" dirty="0" smtClean="0">
                <a:latin typeface="Gill Sans"/>
              </a:rPr>
              <a:t>objetos no coinciden completamente</a:t>
            </a:r>
            <a:endParaRPr lang="es-ES" sz="2600" dirty="0">
              <a:latin typeface="Gill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600" dirty="0" smtClean="0">
                <a:latin typeface="Gill Sans"/>
              </a:rPr>
              <a:t>Operaciones sobre cada bloque: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Pulsar botón derecho del ratón</a:t>
            </a:r>
            <a:endParaRPr lang="es-ES" sz="2400" dirty="0" smtClean="0">
              <a:latin typeface="Gill Sans"/>
            </a:endParaRPr>
          </a:p>
          <a:p>
            <a:pPr lvl="1"/>
            <a:endParaRPr lang="es-ES" sz="2600" dirty="0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/>
          </p:nvPr>
        </p:nvGraphicFramePr>
        <p:xfrm>
          <a:off x="4688419" y="4224869"/>
          <a:ext cx="4300074" cy="2125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7" r:id="rId3" imgW="3288600" imgH="1625040" progId="">
                  <p:embed/>
                </p:oleObj>
              </mc:Choice>
              <mc:Fallback>
                <p:oleObj r:id="rId3" imgW="3288600" imgH="16250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88419" y="4224869"/>
                        <a:ext cx="4300074" cy="21251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630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Objetos </a:t>
            </a:r>
            <a:r>
              <a:rPr lang="es-ES" dirty="0"/>
              <a:t>de </a:t>
            </a:r>
            <a:r>
              <a:rPr lang="es-ES" dirty="0" err="1"/>
              <a:t>Scratch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8" y="2209800"/>
            <a:ext cx="7620001" cy="391636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600" dirty="0" smtClean="0">
                <a:latin typeface="Gill Sans"/>
              </a:rPr>
              <a:t>Operaciones sobre cada objeto: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Posibilidad de consultar estado del objeto:</a:t>
            </a:r>
            <a:endParaRPr lang="es-ES" sz="2400" dirty="0" smtClean="0">
              <a:latin typeface="Gill Sans"/>
            </a:endParaRPr>
          </a:p>
          <a:p>
            <a:pPr lvl="1"/>
            <a:endParaRPr lang="es-ES" sz="2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790" y="3470358"/>
            <a:ext cx="5040630" cy="332161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7100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Categoría de control (II)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2209800"/>
            <a:ext cx="5672668" cy="3916363"/>
          </a:xfrm>
        </p:spPr>
        <p:txBody>
          <a:bodyPr>
            <a:normAutofit/>
          </a:bodyPr>
          <a:lstStyle/>
          <a:p>
            <a:pPr lvl="1"/>
            <a:endParaRPr lang="es-ES" sz="2600" dirty="0"/>
          </a:p>
        </p:txBody>
      </p:sp>
      <p:grpSp>
        <p:nvGrpSpPr>
          <p:cNvPr id="4" name="Grupo 3"/>
          <p:cNvGrpSpPr/>
          <p:nvPr/>
        </p:nvGrpSpPr>
        <p:grpSpPr>
          <a:xfrm>
            <a:off x="3437467" y="1754718"/>
            <a:ext cx="5560476" cy="4940300"/>
            <a:chOff x="3437467" y="1754718"/>
            <a:chExt cx="5560476" cy="4940300"/>
          </a:xfrm>
        </p:grpSpPr>
        <p:graphicFrame>
          <p:nvGraphicFramePr>
            <p:cNvPr id="8" name="Objeto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5800612"/>
                </p:ext>
              </p:extLst>
            </p:nvPr>
          </p:nvGraphicFramePr>
          <p:xfrm>
            <a:off x="6343643" y="1754718"/>
            <a:ext cx="2654300" cy="4940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4" r:id="rId4" imgW="2653920" imgH="4939560" progId="">
                    <p:embed/>
                  </p:oleObj>
                </mc:Choice>
                <mc:Fallback>
                  <p:oleObj r:id="rId4" imgW="2653920" imgH="4939560" progId="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343643" y="1754718"/>
                          <a:ext cx="2654300" cy="4940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to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06799667"/>
                </p:ext>
              </p:extLst>
            </p:nvPr>
          </p:nvGraphicFramePr>
          <p:xfrm>
            <a:off x="3437467" y="4726518"/>
            <a:ext cx="2692400" cy="1968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5" r:id="rId6" imgW="2691720" imgH="1968120" progId="">
                    <p:embed/>
                  </p:oleObj>
                </mc:Choice>
                <mc:Fallback>
                  <p:oleObj r:id="rId6" imgW="2691720" imgH="1968120" progId="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437467" y="4726518"/>
                          <a:ext cx="2692400" cy="1968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Rectángulo 9"/>
          <p:cNvSpPr/>
          <p:nvPr/>
        </p:nvSpPr>
        <p:spPr>
          <a:xfrm>
            <a:off x="6197599" y="3735909"/>
            <a:ext cx="2868076" cy="2959109"/>
          </a:xfrm>
          <a:prstGeom prst="rect">
            <a:avLst/>
          </a:prstGeom>
          <a:noFill/>
          <a:ln w="317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266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599" y="914400"/>
            <a:ext cx="6508377" cy="1143000"/>
          </a:xfrm>
        </p:spPr>
        <p:txBody>
          <a:bodyPr/>
          <a:lstStyle/>
          <a:p>
            <a:r>
              <a:rPr lang="es-ES" dirty="0" smtClean="0"/>
              <a:t>Categoría de “sensores”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2209800"/>
            <a:ext cx="5672668" cy="3916363"/>
          </a:xfrm>
        </p:spPr>
        <p:txBody>
          <a:bodyPr>
            <a:normAutofit/>
          </a:bodyPr>
          <a:lstStyle/>
          <a:p>
            <a:pPr lvl="1"/>
            <a:endParaRPr lang="es-ES" sz="2600" dirty="0"/>
          </a:p>
        </p:txBody>
      </p:sp>
      <p:grpSp>
        <p:nvGrpSpPr>
          <p:cNvPr id="7" name="Grupo 6"/>
          <p:cNvGrpSpPr/>
          <p:nvPr/>
        </p:nvGrpSpPr>
        <p:grpSpPr>
          <a:xfrm>
            <a:off x="6765395" y="69326"/>
            <a:ext cx="2300285" cy="6714593"/>
            <a:chOff x="6765395" y="69326"/>
            <a:chExt cx="2300285" cy="6714593"/>
          </a:xfrm>
        </p:grpSpPr>
        <p:graphicFrame>
          <p:nvGraphicFramePr>
            <p:cNvPr id="5" name="Objeto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24424130"/>
                </p:ext>
              </p:extLst>
            </p:nvPr>
          </p:nvGraphicFramePr>
          <p:xfrm>
            <a:off x="6765395" y="69326"/>
            <a:ext cx="2300285" cy="4621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08" r:id="rId3" imgW="2653920" imgH="5333040" progId="">
                    <p:embed/>
                  </p:oleObj>
                </mc:Choice>
                <mc:Fallback>
                  <p:oleObj r:id="rId3" imgW="2653920" imgH="5333040" progId="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765395" y="69326"/>
                          <a:ext cx="2300285" cy="462120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to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77705522"/>
                </p:ext>
              </p:extLst>
            </p:nvPr>
          </p:nvGraphicFramePr>
          <p:xfrm>
            <a:off x="6765395" y="4745277"/>
            <a:ext cx="2300285" cy="20386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09" r:id="rId5" imgW="2679120" imgH="2374560" progId="">
                    <p:embed/>
                  </p:oleObj>
                </mc:Choice>
                <mc:Fallback>
                  <p:oleObj r:id="rId5" imgW="2679120" imgH="2374560" progId="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765395" y="4745277"/>
                          <a:ext cx="2300285" cy="203864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CuadroTexto 7"/>
          <p:cNvSpPr txBox="1"/>
          <p:nvPr/>
        </p:nvSpPr>
        <p:spPr>
          <a:xfrm>
            <a:off x="5232399" y="254009"/>
            <a:ext cx="1168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solidFill>
                  <a:schemeClr val="accent1"/>
                </a:solidFill>
              </a:rPr>
              <a:t>Tocando</a:t>
            </a:r>
            <a:endParaRPr lang="es-ES" sz="2000" dirty="0">
              <a:solidFill>
                <a:schemeClr val="accent1"/>
              </a:solidFill>
            </a:endParaRPr>
          </a:p>
        </p:txBody>
      </p:sp>
      <p:sp>
        <p:nvSpPr>
          <p:cNvPr id="9" name="Abrir llave 8"/>
          <p:cNvSpPr/>
          <p:nvPr/>
        </p:nvSpPr>
        <p:spPr>
          <a:xfrm>
            <a:off x="6434668" y="69327"/>
            <a:ext cx="246062" cy="84507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/>
          <p:cNvSpPr txBox="1"/>
          <p:nvPr/>
        </p:nvSpPr>
        <p:spPr>
          <a:xfrm>
            <a:off x="4733023" y="1439334"/>
            <a:ext cx="1701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solidFill>
                  <a:schemeClr val="accent1"/>
                </a:solidFill>
              </a:rPr>
              <a:t>Entrada/salida</a:t>
            </a:r>
            <a:endParaRPr lang="es-ES" sz="2000" dirty="0">
              <a:solidFill>
                <a:schemeClr val="accent1"/>
              </a:solidFill>
            </a:endParaRPr>
          </a:p>
        </p:txBody>
      </p:sp>
      <p:sp>
        <p:nvSpPr>
          <p:cNvPr id="11" name="Abrir llave 10"/>
          <p:cNvSpPr/>
          <p:nvPr/>
        </p:nvSpPr>
        <p:spPr>
          <a:xfrm>
            <a:off x="6451604" y="1371600"/>
            <a:ext cx="229126" cy="57573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/>
          <p:cNvSpPr txBox="1"/>
          <p:nvPr/>
        </p:nvSpPr>
        <p:spPr>
          <a:xfrm>
            <a:off x="5181600" y="863604"/>
            <a:ext cx="1168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solidFill>
                  <a:schemeClr val="accent1"/>
                </a:solidFill>
              </a:rPr>
              <a:t>Distancia</a:t>
            </a:r>
            <a:endParaRPr lang="es-ES" sz="2000" dirty="0">
              <a:solidFill>
                <a:schemeClr val="accent1"/>
              </a:solidFill>
            </a:endParaRPr>
          </a:p>
        </p:txBody>
      </p:sp>
      <p:cxnSp>
        <p:nvCxnSpPr>
          <p:cNvPr id="14" name="Conector recto 13"/>
          <p:cNvCxnSpPr>
            <a:endCxn id="12" idx="3"/>
          </p:cNvCxnSpPr>
          <p:nvPr/>
        </p:nvCxnSpPr>
        <p:spPr>
          <a:xfrm flipH="1">
            <a:off x="6350009" y="1063659"/>
            <a:ext cx="3984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5537202" y="1981204"/>
            <a:ext cx="1168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solidFill>
                  <a:schemeClr val="accent1"/>
                </a:solidFill>
              </a:rPr>
              <a:t>Teclas</a:t>
            </a:r>
            <a:endParaRPr lang="es-ES" sz="2000" dirty="0">
              <a:solidFill>
                <a:schemeClr val="accent1"/>
              </a:solidFill>
            </a:endParaRPr>
          </a:p>
        </p:txBody>
      </p:sp>
      <p:cxnSp>
        <p:nvCxnSpPr>
          <p:cNvPr id="18" name="Conector recto 17"/>
          <p:cNvCxnSpPr/>
          <p:nvPr/>
        </p:nvCxnSpPr>
        <p:spPr>
          <a:xfrm flipH="1">
            <a:off x="6333083" y="2181259"/>
            <a:ext cx="3984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5520263" y="2472274"/>
            <a:ext cx="1168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solidFill>
                  <a:schemeClr val="accent1"/>
                </a:solidFill>
              </a:rPr>
              <a:t>Ratón</a:t>
            </a:r>
            <a:endParaRPr lang="es-ES" sz="2000" dirty="0">
              <a:solidFill>
                <a:schemeClr val="accent1"/>
              </a:solidFill>
            </a:endParaRPr>
          </a:p>
        </p:txBody>
      </p:sp>
      <p:sp>
        <p:nvSpPr>
          <p:cNvPr id="20" name="Abrir llave 19"/>
          <p:cNvSpPr/>
          <p:nvPr/>
        </p:nvSpPr>
        <p:spPr>
          <a:xfrm>
            <a:off x="6434671" y="2287592"/>
            <a:ext cx="246062" cy="84507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CuadroTexto 20"/>
          <p:cNvSpPr txBox="1"/>
          <p:nvPr/>
        </p:nvSpPr>
        <p:spPr>
          <a:xfrm>
            <a:off x="5469461" y="3200398"/>
            <a:ext cx="1168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solidFill>
                  <a:schemeClr val="accent1"/>
                </a:solidFill>
              </a:rPr>
              <a:t>Sonido</a:t>
            </a:r>
            <a:endParaRPr lang="es-ES" sz="2000" dirty="0">
              <a:solidFill>
                <a:schemeClr val="accent1"/>
              </a:solidFill>
            </a:endParaRPr>
          </a:p>
        </p:txBody>
      </p:sp>
      <p:cxnSp>
        <p:nvCxnSpPr>
          <p:cNvPr id="22" name="Conector recto 21"/>
          <p:cNvCxnSpPr/>
          <p:nvPr/>
        </p:nvCxnSpPr>
        <p:spPr>
          <a:xfrm flipH="1">
            <a:off x="6333074" y="3400453"/>
            <a:ext cx="3984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5571063" y="3877735"/>
            <a:ext cx="1168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solidFill>
                  <a:schemeClr val="accent1"/>
                </a:solidFill>
              </a:rPr>
              <a:t>Vídeo</a:t>
            </a:r>
            <a:endParaRPr lang="es-ES" sz="2000" dirty="0">
              <a:solidFill>
                <a:schemeClr val="accent1"/>
              </a:solidFill>
            </a:endParaRPr>
          </a:p>
        </p:txBody>
      </p:sp>
      <p:sp>
        <p:nvSpPr>
          <p:cNvPr id="24" name="Abrir llave 23"/>
          <p:cNvSpPr/>
          <p:nvPr/>
        </p:nvSpPr>
        <p:spPr>
          <a:xfrm>
            <a:off x="6434672" y="3693053"/>
            <a:ext cx="246062" cy="84507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adroTexto 24"/>
          <p:cNvSpPr txBox="1"/>
          <p:nvPr/>
        </p:nvSpPr>
        <p:spPr>
          <a:xfrm>
            <a:off x="4885423" y="4842930"/>
            <a:ext cx="1701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solidFill>
                  <a:schemeClr val="accent1"/>
                </a:solidFill>
              </a:rPr>
              <a:t>Cronómetro</a:t>
            </a:r>
            <a:endParaRPr lang="es-ES" sz="2000" dirty="0">
              <a:solidFill>
                <a:schemeClr val="accent1"/>
              </a:solidFill>
            </a:endParaRPr>
          </a:p>
        </p:txBody>
      </p:sp>
      <p:sp>
        <p:nvSpPr>
          <p:cNvPr id="26" name="Abrir llave 25"/>
          <p:cNvSpPr/>
          <p:nvPr/>
        </p:nvSpPr>
        <p:spPr>
          <a:xfrm>
            <a:off x="6451607" y="4775196"/>
            <a:ext cx="229126" cy="57573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uadroTexto 26"/>
          <p:cNvSpPr txBox="1"/>
          <p:nvPr/>
        </p:nvSpPr>
        <p:spPr>
          <a:xfrm>
            <a:off x="5063069" y="5401727"/>
            <a:ext cx="1388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solidFill>
                  <a:schemeClr val="accent1"/>
                </a:solidFill>
              </a:rPr>
              <a:t>Personajes</a:t>
            </a:r>
            <a:endParaRPr lang="es-ES" sz="2000" dirty="0">
              <a:solidFill>
                <a:schemeClr val="accent1"/>
              </a:solidFill>
            </a:endParaRPr>
          </a:p>
        </p:txBody>
      </p:sp>
      <p:cxnSp>
        <p:nvCxnSpPr>
          <p:cNvPr id="28" name="Conector recto 27"/>
          <p:cNvCxnSpPr/>
          <p:nvPr/>
        </p:nvCxnSpPr>
        <p:spPr>
          <a:xfrm flipH="1">
            <a:off x="6316144" y="5601782"/>
            <a:ext cx="3984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5604936" y="5757323"/>
            <a:ext cx="1388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solidFill>
                  <a:schemeClr val="accent1"/>
                </a:solidFill>
              </a:rPr>
              <a:t>Hora</a:t>
            </a:r>
            <a:endParaRPr lang="es-ES" sz="2000" dirty="0">
              <a:solidFill>
                <a:schemeClr val="accent1"/>
              </a:solidFill>
            </a:endParaRPr>
          </a:p>
        </p:txBody>
      </p:sp>
      <p:cxnSp>
        <p:nvCxnSpPr>
          <p:cNvPr id="30" name="Conector recto 29"/>
          <p:cNvCxnSpPr/>
          <p:nvPr/>
        </p:nvCxnSpPr>
        <p:spPr>
          <a:xfrm flipH="1">
            <a:off x="6316147" y="5957378"/>
            <a:ext cx="3984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5689604" y="6062120"/>
            <a:ext cx="1388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solidFill>
                  <a:schemeClr val="accent1"/>
                </a:solidFill>
              </a:rPr>
              <a:t>Días</a:t>
            </a:r>
            <a:endParaRPr lang="es-ES" sz="2000" dirty="0">
              <a:solidFill>
                <a:schemeClr val="accent1"/>
              </a:solidFill>
            </a:endParaRPr>
          </a:p>
        </p:txBody>
      </p:sp>
      <p:cxnSp>
        <p:nvCxnSpPr>
          <p:cNvPr id="32" name="Conector recto 31"/>
          <p:cNvCxnSpPr/>
          <p:nvPr/>
        </p:nvCxnSpPr>
        <p:spPr>
          <a:xfrm flipH="1">
            <a:off x="6316150" y="6262175"/>
            <a:ext cx="3984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5334003" y="6333051"/>
            <a:ext cx="1388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solidFill>
                  <a:schemeClr val="accent1"/>
                </a:solidFill>
              </a:rPr>
              <a:t>Usuario</a:t>
            </a:r>
            <a:endParaRPr lang="es-ES" sz="2000" dirty="0">
              <a:solidFill>
                <a:schemeClr val="accent1"/>
              </a:solidFill>
            </a:endParaRPr>
          </a:p>
        </p:txBody>
      </p:sp>
      <p:cxnSp>
        <p:nvCxnSpPr>
          <p:cNvPr id="34" name="Conector recto 33"/>
          <p:cNvCxnSpPr/>
          <p:nvPr/>
        </p:nvCxnSpPr>
        <p:spPr>
          <a:xfrm flipH="1">
            <a:off x="6316150" y="6533106"/>
            <a:ext cx="3984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84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lenguaje </a:t>
            </a:r>
            <a:r>
              <a:rPr lang="es-ES" dirty="0" err="1" smtClean="0"/>
              <a:t>Scratch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2209800"/>
            <a:ext cx="8371491" cy="3916363"/>
          </a:xfrm>
        </p:spPr>
        <p:txBody>
          <a:bodyPr>
            <a:normAutofit/>
          </a:bodyPr>
          <a:lstStyle/>
          <a:p>
            <a:r>
              <a:rPr lang="es-ES" sz="2800" dirty="0" err="1" smtClean="0"/>
              <a:t>Scratch</a:t>
            </a:r>
            <a:r>
              <a:rPr lang="es-ES" sz="2800" dirty="0" smtClean="0"/>
              <a:t> es un lenguaje de bloques ideado para niños y jóvenes desarrollado por el </a:t>
            </a:r>
            <a:r>
              <a:rPr lang="es-ES" sz="2800" i="1" dirty="0" smtClean="0"/>
              <a:t>Massachusetts </a:t>
            </a:r>
            <a:r>
              <a:rPr lang="es-ES" sz="2800" i="1" dirty="0" err="1" smtClean="0"/>
              <a:t>Institute</a:t>
            </a:r>
            <a:r>
              <a:rPr lang="es-ES" sz="2800" i="1" dirty="0" smtClean="0"/>
              <a:t> of </a:t>
            </a:r>
            <a:r>
              <a:rPr lang="es-ES" sz="2800" i="1" dirty="0" err="1" smtClean="0"/>
              <a:t>Technology</a:t>
            </a:r>
            <a:r>
              <a:rPr lang="es-ES" sz="2800" dirty="0" smtClean="0"/>
              <a:t> (MIT) en el grupo </a:t>
            </a:r>
            <a:r>
              <a:rPr lang="es-ES" sz="2800" i="1" dirty="0" err="1"/>
              <a:t>Lifelong</a:t>
            </a:r>
            <a:r>
              <a:rPr lang="es-ES" sz="2800" i="1" dirty="0"/>
              <a:t> Kindergarten </a:t>
            </a:r>
            <a:r>
              <a:rPr lang="es-ES" sz="2800" i="1" dirty="0" err="1" smtClean="0"/>
              <a:t>Group</a:t>
            </a:r>
            <a:r>
              <a:rPr lang="es-ES" sz="2800" dirty="0" smtClean="0"/>
              <a:t> de </a:t>
            </a:r>
            <a:r>
              <a:rPr lang="es-ES" sz="2800" dirty="0" err="1"/>
              <a:t>Mitchel</a:t>
            </a:r>
            <a:r>
              <a:rPr lang="es-ES" sz="2800" dirty="0"/>
              <a:t> </a:t>
            </a:r>
            <a:r>
              <a:rPr lang="es-ES" sz="2800" dirty="0" err="1"/>
              <a:t>Resnick</a:t>
            </a:r>
            <a:endParaRPr lang="es-ES" sz="2800" dirty="0" smtClean="0"/>
          </a:p>
          <a:p>
            <a:r>
              <a:rPr lang="es-ES" sz="2800" dirty="0" smtClean="0"/>
              <a:t>Último representante de lenguajes de programación orientados a niños bajo la teoría del </a:t>
            </a:r>
            <a:r>
              <a:rPr lang="es-ES" sz="2800" i="1" dirty="0" smtClean="0"/>
              <a:t>construccionismo</a:t>
            </a:r>
            <a:r>
              <a:rPr lang="es-ES" sz="2800" dirty="0" smtClean="0"/>
              <a:t>:</a:t>
            </a:r>
            <a:endParaRPr lang="es-ES" sz="2800" dirty="0"/>
          </a:p>
          <a:p>
            <a:pPr lvl="1"/>
            <a:r>
              <a:rPr lang="es-ES" sz="2600" dirty="0" smtClean="0"/>
              <a:t>LOGO, </a:t>
            </a:r>
            <a:r>
              <a:rPr lang="es-ES" sz="2600" dirty="0" err="1" smtClean="0"/>
              <a:t>Karel</a:t>
            </a:r>
            <a:r>
              <a:rPr lang="es-ES" sz="26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1900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8" y="2209800"/>
            <a:ext cx="8280401" cy="391636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600" dirty="0" smtClean="0">
                <a:latin typeface="Gill Sans"/>
              </a:rPr>
              <a:t>Construir </a:t>
            </a:r>
            <a:r>
              <a:rPr lang="es-ES" sz="2600" dirty="0">
                <a:latin typeface="Gill Sans"/>
              </a:rPr>
              <a:t>y guardar en </a:t>
            </a:r>
            <a:r>
              <a:rPr lang="es-ES" sz="2600" dirty="0" smtClean="0">
                <a:latin typeface="Gill Sans"/>
              </a:rPr>
              <a:t>fichero:</a:t>
            </a:r>
          </a:p>
          <a:p>
            <a:pPr marL="685800" lvl="1" indent="-457200">
              <a:buFont typeface="+mj-lt"/>
              <a:buAutoNum type="arabicPeriod" startAt="4"/>
            </a:pPr>
            <a:r>
              <a:rPr lang="es-ES" sz="2400" dirty="0" smtClean="0"/>
              <a:t>Continuación del último ejercicio. Cada vez que va en una dirección, que el gato diga o piense algo distinto, o que cambie de alguna forma</a:t>
            </a:r>
          </a:p>
          <a:p>
            <a:pPr marL="685800" lvl="1" indent="-457200">
              <a:buFont typeface="+mj-lt"/>
              <a:buAutoNum type="arabicPeriod" startAt="4"/>
            </a:pPr>
            <a:r>
              <a:rPr lang="es-ES" sz="2400" dirty="0"/>
              <a:t>Partiendo el gato de la esquina superior izquierda, que vaya caminando por el borde del escenario de manera circular y </a:t>
            </a:r>
            <a:r>
              <a:rPr lang="es-ES" sz="2400" dirty="0" smtClean="0"/>
              <a:t>girando 90º </a:t>
            </a:r>
            <a:r>
              <a:rPr lang="es-ES" sz="2400" dirty="0"/>
              <a:t>cada vez que llegue a un </a:t>
            </a:r>
            <a:r>
              <a:rPr lang="es-ES" sz="2400" dirty="0" smtClean="0"/>
              <a:t>borde</a:t>
            </a:r>
            <a:endParaRPr lang="es-ES" sz="2400" dirty="0"/>
          </a:p>
          <a:p>
            <a:pPr marL="685800" lvl="1" indent="-457200">
              <a:buFont typeface="+mj-lt"/>
              <a:buAutoNum type="arabicPeriod" startAt="4"/>
            </a:pPr>
            <a:endParaRPr lang="es-ES" sz="2400" dirty="0" smtClean="0">
              <a:latin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55818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Bibliografía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2209800"/>
            <a:ext cx="8371491" cy="3916363"/>
          </a:xfrm>
        </p:spPr>
        <p:txBody>
          <a:bodyPr>
            <a:noAutofit/>
          </a:bodyPr>
          <a:lstStyle/>
          <a:p>
            <a:r>
              <a:rPr lang="es-ES" b="1" i="1" dirty="0" err="1" smtClean="0">
                <a:solidFill>
                  <a:schemeClr val="tx1"/>
                </a:solidFill>
              </a:rPr>
              <a:t>Scratch</a:t>
            </a:r>
            <a:r>
              <a:rPr lang="es-ES" b="1" dirty="0">
                <a:solidFill>
                  <a:schemeClr val="tx1"/>
                </a:solidFill>
              </a:rPr>
              <a:t>. Página de descarga del lenguaje de programación </a:t>
            </a:r>
            <a:r>
              <a:rPr lang="es-ES" b="1" dirty="0" err="1">
                <a:solidFill>
                  <a:schemeClr val="tx1"/>
                </a:solidFill>
              </a:rPr>
              <a:t>Scratch</a:t>
            </a:r>
            <a:r>
              <a:rPr lang="es-ES" b="1" dirty="0">
                <a:solidFill>
                  <a:schemeClr val="tx1"/>
                </a:solidFill>
              </a:rPr>
              <a:t>. Accesible en </a:t>
            </a:r>
            <a:r>
              <a:rPr lang="es-ES" b="1" dirty="0">
                <a:solidFill>
                  <a:schemeClr val="tx1"/>
                </a:solidFill>
                <a:hlinkClick r:id="rId3"/>
              </a:rPr>
              <a:t>http://scratch.mit.edu</a:t>
            </a:r>
            <a:r>
              <a:rPr lang="es-ES" b="1" dirty="0" smtClean="0">
                <a:solidFill>
                  <a:schemeClr val="tx1"/>
                </a:solidFill>
                <a:hlinkClick r:id="rId3"/>
              </a:rPr>
              <a:t>/</a:t>
            </a:r>
            <a:endParaRPr lang="es-ES" b="1" dirty="0" smtClean="0">
              <a:solidFill>
                <a:schemeClr val="tx1"/>
              </a:solidFill>
            </a:endParaRPr>
          </a:p>
          <a:p>
            <a:r>
              <a:rPr lang="es-ES" b="1" i="1" dirty="0" err="1" smtClean="0">
                <a:solidFill>
                  <a:schemeClr val="tx1"/>
                </a:solidFill>
              </a:rPr>
              <a:t>Getting</a:t>
            </a:r>
            <a:r>
              <a:rPr lang="es-ES" b="1" i="1" dirty="0" smtClean="0">
                <a:solidFill>
                  <a:schemeClr val="tx1"/>
                </a:solidFill>
              </a:rPr>
              <a:t> </a:t>
            </a:r>
            <a:r>
              <a:rPr lang="es-ES" b="1" i="1" dirty="0" err="1" smtClean="0">
                <a:solidFill>
                  <a:schemeClr val="tx1"/>
                </a:solidFill>
              </a:rPr>
              <a:t>started</a:t>
            </a:r>
            <a:r>
              <a:rPr lang="es-ES" b="1" i="1" dirty="0" smtClean="0">
                <a:solidFill>
                  <a:schemeClr val="tx1"/>
                </a:solidFill>
              </a:rPr>
              <a:t> </a:t>
            </a:r>
            <a:r>
              <a:rPr lang="es-ES" b="1" i="1" dirty="0" err="1" smtClean="0">
                <a:solidFill>
                  <a:schemeClr val="tx1"/>
                </a:solidFill>
              </a:rPr>
              <a:t>with</a:t>
            </a:r>
            <a:r>
              <a:rPr lang="es-ES" b="1" i="1" dirty="0" smtClean="0">
                <a:solidFill>
                  <a:schemeClr val="tx1"/>
                </a:solidFill>
              </a:rPr>
              <a:t> </a:t>
            </a:r>
            <a:r>
              <a:rPr lang="es-ES" b="1" i="1" dirty="0" err="1" smtClean="0">
                <a:solidFill>
                  <a:schemeClr val="tx1"/>
                </a:solidFill>
              </a:rPr>
              <a:t>Scratch</a:t>
            </a:r>
            <a:r>
              <a:rPr lang="es-ES" b="1" i="1" dirty="0" smtClean="0">
                <a:solidFill>
                  <a:schemeClr val="tx1"/>
                </a:solidFill>
              </a:rPr>
              <a:t> – </a:t>
            </a:r>
            <a:r>
              <a:rPr lang="es-ES" b="1" i="1" dirty="0" err="1" smtClean="0">
                <a:solidFill>
                  <a:schemeClr val="tx1"/>
                </a:solidFill>
              </a:rPr>
              <a:t>version</a:t>
            </a:r>
            <a:r>
              <a:rPr lang="es-ES" b="1" i="1" dirty="0" smtClean="0">
                <a:solidFill>
                  <a:schemeClr val="tx1"/>
                </a:solidFill>
              </a:rPr>
              <a:t> 2.0</a:t>
            </a:r>
            <a:r>
              <a:rPr lang="es-ES" b="1" dirty="0" smtClean="0">
                <a:solidFill>
                  <a:schemeClr val="tx1"/>
                </a:solidFill>
              </a:rPr>
              <a:t>, 2013.  Accesible en </a:t>
            </a:r>
            <a:r>
              <a:rPr lang="es-ES" b="1" dirty="0">
                <a:solidFill>
                  <a:schemeClr val="tx1"/>
                </a:solidFill>
                <a:hlinkClick r:id="rId3"/>
              </a:rPr>
              <a:t>http://scratch.mit.edu</a:t>
            </a:r>
            <a:r>
              <a:rPr lang="es-ES" b="1" dirty="0" smtClean="0">
                <a:solidFill>
                  <a:schemeClr val="tx1"/>
                </a:solidFill>
                <a:hlinkClick r:id="rId3"/>
              </a:rPr>
              <a:t>/</a:t>
            </a:r>
            <a:endParaRPr lang="es-ES" b="1" dirty="0" smtClean="0">
              <a:solidFill>
                <a:schemeClr val="tx1"/>
              </a:solidFill>
            </a:endParaRPr>
          </a:p>
          <a:p>
            <a:endParaRPr lang="es-ES" b="1" dirty="0" smtClean="0">
              <a:solidFill>
                <a:schemeClr val="tx1"/>
              </a:solidFill>
            </a:endParaRPr>
          </a:p>
          <a:p>
            <a:endParaRPr lang="es-E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48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Lenguaje de programación </a:t>
            </a:r>
            <a:r>
              <a:rPr lang="es-ES" dirty="0" err="1"/>
              <a:t>Scratch</a:t>
            </a:r>
            <a:r>
              <a:rPr lang="es-ES" dirty="0"/>
              <a:t> (1)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2400" b="1" dirty="0" smtClean="0"/>
              <a:t>Didácticas de la Informática y la Tecnología</a:t>
            </a:r>
            <a:endParaRPr lang="es-ES" sz="2400" b="1" dirty="0"/>
          </a:p>
        </p:txBody>
      </p:sp>
      <p:pic>
        <p:nvPicPr>
          <p:cNvPr id="5" name="Picture 26" descr="lite_fond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5521325"/>
            <a:ext cx="32004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interrogacion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2" t="4337" r="6505" b="7588"/>
          <a:stretch>
            <a:fillRect/>
          </a:stretch>
        </p:blipFill>
        <p:spPr bwMode="auto">
          <a:xfrm>
            <a:off x="4124325" y="5445125"/>
            <a:ext cx="1057275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232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</a:t>
            </a:r>
            <a:r>
              <a:rPr lang="es-ES" dirty="0"/>
              <a:t>lenguaje </a:t>
            </a:r>
            <a:r>
              <a:rPr lang="es-ES" dirty="0" err="1"/>
              <a:t>Scratch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2209800"/>
            <a:ext cx="8371491" cy="3916363"/>
          </a:xfrm>
        </p:spPr>
        <p:txBody>
          <a:bodyPr>
            <a:normAutofit/>
          </a:bodyPr>
          <a:lstStyle/>
          <a:p>
            <a:pPr lvl="0"/>
            <a:r>
              <a:rPr lang="es-ES" sz="2800" dirty="0" err="1" smtClean="0"/>
              <a:t>Scratch</a:t>
            </a:r>
            <a:r>
              <a:rPr lang="es-ES" sz="2800" dirty="0" smtClean="0"/>
              <a:t> es una herramienta que proporciona la posibilidad de desarrollar el “pensamiento computacional”</a:t>
            </a:r>
            <a:r>
              <a:rPr lang="es-ES" sz="2400" dirty="0" smtClean="0"/>
              <a:t>:</a:t>
            </a:r>
          </a:p>
          <a:p>
            <a:pPr lvl="1"/>
            <a:r>
              <a:rPr lang="es-ES" sz="2600" dirty="0" smtClean="0"/>
              <a:t>Mediante el desarrollo de programas basados en diseño multimedia</a:t>
            </a:r>
          </a:p>
        </p:txBody>
      </p:sp>
    </p:spTree>
    <p:extLst>
      <p:ext uri="{BB962C8B-B14F-4D97-AF65-F5344CB8AC3E}">
        <p14:creationId xmlns:p14="http://schemas.microsoft.com/office/powerpoint/2010/main" val="113222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Sitio web oficial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2209800"/>
            <a:ext cx="8371491" cy="4478867"/>
          </a:xfrm>
        </p:spPr>
        <p:txBody>
          <a:bodyPr>
            <a:normAutofit lnSpcReduction="10000"/>
          </a:bodyPr>
          <a:lstStyle/>
          <a:p>
            <a:pPr lvl="0"/>
            <a:r>
              <a:rPr lang="es-ES" sz="2800" dirty="0"/>
              <a:t>Sitio oficial de </a:t>
            </a:r>
            <a:r>
              <a:rPr lang="es-ES" sz="2800" dirty="0" err="1"/>
              <a:t>Scratch</a:t>
            </a:r>
            <a:r>
              <a:rPr lang="es-ES" sz="2800" dirty="0"/>
              <a:t>:</a:t>
            </a:r>
          </a:p>
          <a:p>
            <a:pPr lvl="1"/>
            <a:r>
              <a:rPr lang="es-ES" sz="2600" dirty="0">
                <a:hlinkClick r:id="rId3"/>
              </a:rPr>
              <a:t>https://scratch.mit.edu/</a:t>
            </a:r>
            <a:endParaRPr lang="es-ES" sz="2600" dirty="0"/>
          </a:p>
          <a:p>
            <a:pPr lvl="0"/>
            <a:r>
              <a:rPr lang="es-ES" sz="2800" dirty="0" smtClean="0"/>
              <a:t>Numerosos recursos disponibles por diversos accesos:</a:t>
            </a:r>
          </a:p>
          <a:p>
            <a:pPr lvl="1"/>
            <a:r>
              <a:rPr lang="es-ES" sz="2600" dirty="0" smtClean="0"/>
              <a:t>Crear, Pruébalo</a:t>
            </a:r>
          </a:p>
          <a:p>
            <a:pPr lvl="1"/>
            <a:r>
              <a:rPr lang="es-ES" sz="2600" dirty="0" smtClean="0"/>
              <a:t>Ver ejemplos; Explorar</a:t>
            </a:r>
          </a:p>
          <a:p>
            <a:pPr lvl="1"/>
            <a:r>
              <a:rPr lang="es-ES" sz="2600" dirty="0" smtClean="0"/>
              <a:t>Acerca de </a:t>
            </a:r>
            <a:r>
              <a:rPr lang="es-ES" sz="2600" dirty="0" err="1" smtClean="0"/>
              <a:t>Scratch</a:t>
            </a:r>
            <a:r>
              <a:rPr lang="es-ES" sz="2600" dirty="0" smtClean="0"/>
              <a:t>; Para docentes; Para padres</a:t>
            </a:r>
          </a:p>
          <a:p>
            <a:pPr lvl="1"/>
            <a:r>
              <a:rPr lang="es-ES" sz="2600" dirty="0" smtClean="0"/>
              <a:t>Unirse a </a:t>
            </a:r>
            <a:r>
              <a:rPr lang="es-ES" sz="2600" dirty="0" err="1" smtClean="0"/>
              <a:t>Scratch</a:t>
            </a:r>
            <a:r>
              <a:rPr lang="es-ES" sz="2600" dirty="0" smtClean="0"/>
              <a:t>; Iniciar sesión</a:t>
            </a:r>
          </a:p>
          <a:p>
            <a:pPr lvl="1"/>
            <a:r>
              <a:rPr lang="es-ES" sz="2600" dirty="0" smtClean="0"/>
              <a:t>Foros de discusión; wikis de </a:t>
            </a:r>
            <a:r>
              <a:rPr lang="es-ES" sz="2600" dirty="0" err="1" smtClean="0"/>
              <a:t>Scratch</a:t>
            </a:r>
            <a:endParaRPr lang="es-ES" sz="2600" dirty="0" smtClean="0"/>
          </a:p>
          <a:p>
            <a:pPr lvl="1"/>
            <a:r>
              <a:rPr lang="es-ES" sz="26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9516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 un programa </a:t>
            </a:r>
            <a:r>
              <a:rPr lang="es-ES" dirty="0" err="1"/>
              <a:t>Scratch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2209800"/>
            <a:ext cx="3318934" cy="4326467"/>
          </a:xfrm>
        </p:spPr>
        <p:txBody>
          <a:bodyPr>
            <a:normAutofit/>
          </a:bodyPr>
          <a:lstStyle/>
          <a:p>
            <a:pPr lvl="0"/>
            <a:r>
              <a:rPr lang="es-ES" sz="2800" dirty="0" smtClean="0"/>
              <a:t>Entornos de programación:</a:t>
            </a:r>
          </a:p>
          <a:p>
            <a:pPr lvl="1"/>
            <a:r>
              <a:rPr lang="es-ES" sz="2600" dirty="0" smtClean="0"/>
              <a:t>Editor on-line (versión 2.0 de </a:t>
            </a:r>
            <a:r>
              <a:rPr lang="es-ES" sz="2600" dirty="0" err="1" smtClean="0"/>
              <a:t>Scratch</a:t>
            </a:r>
            <a:r>
              <a:rPr lang="es-ES" sz="2600" dirty="0" smtClean="0"/>
              <a:t>)</a:t>
            </a:r>
          </a:p>
          <a:p>
            <a:pPr lvl="1"/>
            <a:r>
              <a:rPr lang="es-ES" sz="2600" dirty="0" smtClean="0"/>
              <a:t>Editor </a:t>
            </a:r>
            <a:r>
              <a:rPr lang="es-ES" sz="2600" dirty="0"/>
              <a:t>off-line (</a:t>
            </a:r>
            <a:r>
              <a:rPr lang="es-ES" sz="2600" dirty="0" smtClean="0"/>
              <a:t>versiones 1.4 y 2.0 de </a:t>
            </a:r>
            <a:r>
              <a:rPr lang="es-ES" sz="2600" dirty="0" err="1"/>
              <a:t>Scratch</a:t>
            </a:r>
            <a:r>
              <a:rPr lang="es-ES" sz="2600" dirty="0" smtClean="0"/>
              <a:t>):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334" y="2658534"/>
            <a:ext cx="6053666" cy="423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51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3173"/>
            <a:ext cx="9144000" cy="452845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423332"/>
            <a:ext cx="6508377" cy="1143000"/>
          </a:xfrm>
        </p:spPr>
        <p:txBody>
          <a:bodyPr/>
          <a:lstStyle/>
          <a:p>
            <a:r>
              <a:rPr lang="es-ES" dirty="0" smtClean="0"/>
              <a:t>Sitio web oficial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1786462"/>
            <a:ext cx="8371491" cy="3916363"/>
          </a:xfrm>
        </p:spPr>
        <p:txBody>
          <a:bodyPr>
            <a:normAutofit/>
          </a:bodyPr>
          <a:lstStyle/>
          <a:p>
            <a:pPr lvl="0"/>
            <a:r>
              <a:rPr lang="es-ES" sz="2800" dirty="0" smtClean="0"/>
              <a:t>Editor on-line:</a:t>
            </a:r>
          </a:p>
          <a:p>
            <a:pPr lvl="1"/>
            <a:endParaRPr lang="es-ES" sz="2600" dirty="0" smtClean="0"/>
          </a:p>
        </p:txBody>
      </p:sp>
      <p:sp>
        <p:nvSpPr>
          <p:cNvPr id="8" name="Rectángulo 7"/>
          <p:cNvSpPr/>
          <p:nvPr/>
        </p:nvSpPr>
        <p:spPr>
          <a:xfrm>
            <a:off x="6965576" y="3098804"/>
            <a:ext cx="2161483" cy="3759195"/>
          </a:xfrm>
          <a:prstGeom prst="rect">
            <a:avLst/>
          </a:prstGeom>
          <a:noFill/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4730375" y="3098806"/>
            <a:ext cx="2127617" cy="3759195"/>
          </a:xfrm>
          <a:prstGeom prst="rect">
            <a:avLst/>
          </a:prstGeom>
          <a:noFill/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/>
          <p:cNvSpPr/>
          <p:nvPr/>
        </p:nvSpPr>
        <p:spPr>
          <a:xfrm>
            <a:off x="3335867" y="3098809"/>
            <a:ext cx="1286927" cy="3759195"/>
          </a:xfrm>
          <a:prstGeom prst="rect">
            <a:avLst/>
          </a:prstGeom>
          <a:noFill/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/>
          <p:cNvSpPr/>
          <p:nvPr/>
        </p:nvSpPr>
        <p:spPr>
          <a:xfrm>
            <a:off x="33872" y="3098813"/>
            <a:ext cx="3194411" cy="2539988"/>
          </a:xfrm>
          <a:prstGeom prst="rect">
            <a:avLst/>
          </a:prstGeom>
          <a:noFill/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/>
        </p:nvSpPr>
        <p:spPr>
          <a:xfrm>
            <a:off x="33875" y="5762174"/>
            <a:ext cx="3194411" cy="1095830"/>
          </a:xfrm>
          <a:prstGeom prst="rect">
            <a:avLst/>
          </a:prstGeom>
          <a:noFill/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/>
          <p:cNvSpPr txBox="1"/>
          <p:nvPr/>
        </p:nvSpPr>
        <p:spPr>
          <a:xfrm>
            <a:off x="33875" y="3098813"/>
            <a:ext cx="27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rgbClr val="FF0000"/>
                </a:solidFill>
              </a:rPr>
              <a:t>Escenario</a:t>
            </a:r>
            <a:endParaRPr lang="es-ES" sz="2000" b="1" dirty="0">
              <a:solidFill>
                <a:srgbClr val="FF0000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1168411" y="6451532"/>
            <a:ext cx="2133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rgbClr val="FF0000"/>
                </a:solidFill>
              </a:rPr>
              <a:t>Lista de objetos</a:t>
            </a:r>
            <a:endParaRPr lang="es-ES" sz="2000" b="1" dirty="0">
              <a:solidFill>
                <a:srgbClr val="FF0000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3318938" y="3100085"/>
            <a:ext cx="13038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rgbClr val="FF0000"/>
                </a:solidFill>
              </a:rPr>
              <a:t>Paleta de bloques</a:t>
            </a:r>
            <a:endParaRPr lang="es-ES" sz="2000" b="1" dirty="0">
              <a:solidFill>
                <a:srgbClr val="FF0000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4707470" y="3098816"/>
            <a:ext cx="16086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rgbClr val="FF0000"/>
                </a:solidFill>
              </a:rPr>
              <a:t>Área de programas</a:t>
            </a:r>
            <a:endParaRPr lang="es-ES" sz="2000" b="1" dirty="0">
              <a:solidFill>
                <a:srgbClr val="FF0000"/>
              </a:solidFill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6976537" y="3098809"/>
            <a:ext cx="27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rgbClr val="FF0000"/>
                </a:solidFill>
              </a:rPr>
              <a:t>Ayuda</a:t>
            </a:r>
            <a:endParaRPr lang="es-E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17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3173"/>
            <a:ext cx="9144000" cy="452845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423332"/>
            <a:ext cx="6508377" cy="1143000"/>
          </a:xfrm>
        </p:spPr>
        <p:txBody>
          <a:bodyPr/>
          <a:lstStyle/>
          <a:p>
            <a:r>
              <a:rPr lang="es-ES" dirty="0" smtClean="0"/>
              <a:t>Sitio web oficial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1786462"/>
            <a:ext cx="8371491" cy="3916363"/>
          </a:xfrm>
        </p:spPr>
        <p:txBody>
          <a:bodyPr>
            <a:normAutofit/>
          </a:bodyPr>
          <a:lstStyle/>
          <a:p>
            <a:pPr lvl="0"/>
            <a:r>
              <a:rPr lang="es-ES" sz="2800" dirty="0" smtClean="0"/>
              <a:t>Editor on-line:</a:t>
            </a:r>
          </a:p>
          <a:p>
            <a:pPr lvl="1"/>
            <a:endParaRPr lang="es-ES" sz="2600" dirty="0" smtClean="0"/>
          </a:p>
        </p:txBody>
      </p:sp>
      <p:sp>
        <p:nvSpPr>
          <p:cNvPr id="6" name="Rectángulo 5"/>
          <p:cNvSpPr/>
          <p:nvPr/>
        </p:nvSpPr>
        <p:spPr>
          <a:xfrm>
            <a:off x="711200" y="2607733"/>
            <a:ext cx="3149600" cy="237067"/>
          </a:xfrm>
          <a:prstGeom prst="rect">
            <a:avLst/>
          </a:prstGeom>
          <a:noFill/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7382933" y="2607737"/>
            <a:ext cx="1727190" cy="237064"/>
          </a:xfrm>
          <a:prstGeom prst="rect">
            <a:avLst/>
          </a:prstGeom>
          <a:noFill/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uadroTexto 18"/>
          <p:cNvSpPr txBox="1"/>
          <p:nvPr/>
        </p:nvSpPr>
        <p:spPr>
          <a:xfrm>
            <a:off x="2861744" y="2201344"/>
            <a:ext cx="2031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rgbClr val="FF0000"/>
                </a:solidFill>
              </a:rPr>
              <a:t>Menú principal</a:t>
            </a:r>
            <a:endParaRPr lang="es-ES" sz="2000" b="1" dirty="0">
              <a:solidFill>
                <a:srgbClr val="FF0000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7458717" y="2201347"/>
            <a:ext cx="1564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rgbClr val="FF0000"/>
                </a:solidFill>
              </a:rPr>
              <a:t>Compartir</a:t>
            </a:r>
            <a:endParaRPr lang="es-ES" sz="2000" b="1" dirty="0">
              <a:solidFill>
                <a:srgbClr val="FF0000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120650" y="2863003"/>
            <a:ext cx="3149600" cy="237067"/>
          </a:xfrm>
          <a:prstGeom prst="rect">
            <a:avLst/>
          </a:prstGeom>
          <a:noFill/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 23"/>
          <p:cNvSpPr/>
          <p:nvPr/>
        </p:nvSpPr>
        <p:spPr>
          <a:xfrm>
            <a:off x="1805940" y="5610013"/>
            <a:ext cx="1456690" cy="237067"/>
          </a:xfrm>
          <a:prstGeom prst="rect">
            <a:avLst/>
          </a:prstGeom>
          <a:noFill/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ángulo 24"/>
          <p:cNvSpPr/>
          <p:nvPr/>
        </p:nvSpPr>
        <p:spPr>
          <a:xfrm>
            <a:off x="38100" y="6551083"/>
            <a:ext cx="567690" cy="237067"/>
          </a:xfrm>
          <a:prstGeom prst="rect">
            <a:avLst/>
          </a:prstGeom>
          <a:noFill/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ángulo 25"/>
          <p:cNvSpPr/>
          <p:nvPr/>
        </p:nvSpPr>
        <p:spPr>
          <a:xfrm>
            <a:off x="3356609" y="2863003"/>
            <a:ext cx="1537123" cy="237067"/>
          </a:xfrm>
          <a:prstGeom prst="rect">
            <a:avLst/>
          </a:prstGeom>
          <a:noFill/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26"/>
          <p:cNvSpPr/>
          <p:nvPr/>
        </p:nvSpPr>
        <p:spPr>
          <a:xfrm>
            <a:off x="8531003" y="2998985"/>
            <a:ext cx="567690" cy="237067"/>
          </a:xfrm>
          <a:prstGeom prst="rect">
            <a:avLst/>
          </a:prstGeom>
          <a:noFill/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CuadroTexto 28"/>
          <p:cNvSpPr txBox="1"/>
          <p:nvPr/>
        </p:nvSpPr>
        <p:spPr>
          <a:xfrm>
            <a:off x="120650" y="3147328"/>
            <a:ext cx="25539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rgbClr val="FF0000"/>
                </a:solidFill>
              </a:rPr>
              <a:t>Otros menús, locales de cada área</a:t>
            </a:r>
            <a:endParaRPr lang="es-E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87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Estructura de un programa </a:t>
            </a:r>
            <a:r>
              <a:rPr lang="es-ES" dirty="0" err="1" smtClean="0"/>
              <a:t>Scratch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2209800"/>
            <a:ext cx="8339960" cy="4326467"/>
          </a:xfrm>
        </p:spPr>
        <p:txBody>
          <a:bodyPr>
            <a:normAutofit/>
          </a:bodyPr>
          <a:lstStyle/>
          <a:p>
            <a:r>
              <a:rPr lang="es-ES" sz="2800" dirty="0" smtClean="0"/>
              <a:t>Una pila es una secuencia de “bloques”</a:t>
            </a:r>
          </a:p>
          <a:p>
            <a:r>
              <a:rPr lang="es-ES" sz="2800" dirty="0" smtClean="0"/>
              <a:t>Un bloque es una instrucción o expresión con un aspecto geométrico</a:t>
            </a:r>
          </a:p>
          <a:p>
            <a:r>
              <a:rPr lang="es-ES" sz="2800" dirty="0" smtClean="0"/>
              <a:t>Las instrucciones se ejecutan secuencialmente:</a:t>
            </a:r>
          </a:p>
          <a:p>
            <a:pPr lvl="1"/>
            <a:r>
              <a:rPr lang="es-ES" sz="2600" dirty="0" smtClean="0"/>
              <a:t>Una instrucción tras otra</a:t>
            </a:r>
          </a:p>
          <a:p>
            <a:pPr lvl="1"/>
            <a:r>
              <a:rPr lang="es-ES" sz="2600" dirty="0" smtClean="0"/>
              <a:t>Hasta que no acaba la ejecución de una instrucción, no empieza la ejecución de la siguiente</a:t>
            </a:r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193677"/>
              </p:ext>
            </p:extLst>
          </p:nvPr>
        </p:nvGraphicFramePr>
        <p:xfrm>
          <a:off x="6812329" y="190500"/>
          <a:ext cx="218440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" r:id="rId4" imgW="2184120" imgH="1866600" progId="">
                  <p:embed/>
                </p:oleObj>
              </mc:Choice>
              <mc:Fallback>
                <p:oleObj r:id="rId4" imgW="2184120" imgH="1866600" progId="">
                  <p:embed/>
                  <p:pic>
                    <p:nvPicPr>
                      <p:cNvPr id="6" name="Objeto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12329" y="190500"/>
                        <a:ext cx="2184400" cy="186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605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tilla-PowerPoint-URJConline">
  <a:themeElements>
    <a:clrScheme name="URJC online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CB0017"/>
      </a:accent1>
      <a:accent2>
        <a:srgbClr val="49CFA3"/>
      </a:accent2>
      <a:accent3>
        <a:srgbClr val="3470B6"/>
      </a:accent3>
      <a:accent4>
        <a:srgbClr val="D8E639"/>
      </a:accent4>
      <a:accent5>
        <a:srgbClr val="424E5B"/>
      </a:accent5>
      <a:accent6>
        <a:srgbClr val="730E00"/>
      </a:accent6>
      <a:hlink>
        <a:srgbClr val="CB0017"/>
      </a:hlink>
      <a:folHlink>
        <a:srgbClr val="3470B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Plantilla-PowerPoint-URJConline</Template>
  <TotalTime>5615</TotalTime>
  <Words>926</Words>
  <Application>Microsoft Office PowerPoint</Application>
  <PresentationFormat>Presentación en pantalla (4:3)</PresentationFormat>
  <Paragraphs>173</Paragraphs>
  <Slides>32</Slides>
  <Notes>21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0</vt:i4>
      </vt:variant>
      <vt:variant>
        <vt:lpstr>Títulos de diapositiva</vt:lpstr>
      </vt:variant>
      <vt:variant>
        <vt:i4>32</vt:i4>
      </vt:variant>
    </vt:vector>
  </HeadingPairs>
  <TitlesOfParts>
    <vt:vector size="39" baseType="lpstr">
      <vt:lpstr>Arial</vt:lpstr>
      <vt:lpstr>Calibri</vt:lpstr>
      <vt:lpstr>Gill Sans</vt:lpstr>
      <vt:lpstr>Gill Sans Light</vt:lpstr>
      <vt:lpstr>Gill Sans MT</vt:lpstr>
      <vt:lpstr>Wingdings 2</vt:lpstr>
      <vt:lpstr>Plantilla-PowerPoint-URJConline</vt:lpstr>
      <vt:lpstr>Lenguaje de programación Scratch (I)</vt:lpstr>
      <vt:lpstr>El lenguaje Scratch</vt:lpstr>
      <vt:lpstr>El lenguaje Scratch</vt:lpstr>
      <vt:lpstr>El lenguaje Scratch</vt:lpstr>
      <vt:lpstr>Sitio web oficial</vt:lpstr>
      <vt:lpstr>Estructura de un programa Scratch</vt:lpstr>
      <vt:lpstr>Sitio web oficial</vt:lpstr>
      <vt:lpstr>Sitio web oficial</vt:lpstr>
      <vt:lpstr>Estructura de un programa Scratch</vt:lpstr>
      <vt:lpstr>Estructura de un programa Scratch</vt:lpstr>
      <vt:lpstr>Estructura de un programa Scratch</vt:lpstr>
      <vt:lpstr>Estructura de un programa Scratch</vt:lpstr>
      <vt:lpstr>Estructura de un programa Scratch</vt:lpstr>
      <vt:lpstr>Estructura de un programa Scratch</vt:lpstr>
      <vt:lpstr>Estructura de un programa Scratch</vt:lpstr>
      <vt:lpstr>Estructura de un programa Scratch</vt:lpstr>
      <vt:lpstr>Ejercicios</vt:lpstr>
      <vt:lpstr>Bloques de Scratch</vt:lpstr>
      <vt:lpstr>Bloques de Scratch</vt:lpstr>
      <vt:lpstr>Categoría de movimiento</vt:lpstr>
      <vt:lpstr>Categoría de movimiento</vt:lpstr>
      <vt:lpstr>Categoría de movimiento</vt:lpstr>
      <vt:lpstr>Categoría de control (I)</vt:lpstr>
      <vt:lpstr>Categoría de apariencia</vt:lpstr>
      <vt:lpstr>Ejercicios</vt:lpstr>
      <vt:lpstr>Bloques de Scratch</vt:lpstr>
      <vt:lpstr>Objetos de Scratch</vt:lpstr>
      <vt:lpstr>Categoría de control (II)</vt:lpstr>
      <vt:lpstr>Categoría de “sensores”</vt:lpstr>
      <vt:lpstr>Ejercicios</vt:lpstr>
      <vt:lpstr>Bibliografía</vt:lpstr>
      <vt:lpstr>Lenguaje de programación Scratch (1)</vt:lpstr>
    </vt:vector>
  </TitlesOfParts>
  <Company>Luffi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- Las TIC en la Educación</dc:title>
  <dc:creator>Estefanía Martín Barroso</dc:creator>
  <cp:lastModifiedBy>Angel Velázquez</cp:lastModifiedBy>
  <cp:revision>196</cp:revision>
  <dcterms:created xsi:type="dcterms:W3CDTF">2014-06-12T09:18:45Z</dcterms:created>
  <dcterms:modified xsi:type="dcterms:W3CDTF">2018-11-21T07:39:47Z</dcterms:modified>
</cp:coreProperties>
</file>