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27" r:id="rId3"/>
    <p:sldId id="323" r:id="rId4"/>
    <p:sldId id="324" r:id="rId5"/>
    <p:sldId id="330" r:id="rId6"/>
    <p:sldId id="329" r:id="rId7"/>
    <p:sldId id="309" r:id="rId8"/>
    <p:sldId id="310" r:id="rId9"/>
    <p:sldId id="311" r:id="rId10"/>
    <p:sldId id="332" r:id="rId11"/>
    <p:sldId id="325" r:id="rId12"/>
    <p:sldId id="315" r:id="rId13"/>
    <p:sldId id="322" r:id="rId14"/>
    <p:sldId id="321" r:id="rId15"/>
    <p:sldId id="333" r:id="rId16"/>
    <p:sldId id="316" r:id="rId17"/>
    <p:sldId id="328" r:id="rId18"/>
    <p:sldId id="318" r:id="rId19"/>
    <p:sldId id="307" r:id="rId20"/>
    <p:sldId id="320" r:id="rId21"/>
    <p:sldId id="308" r:id="rId22"/>
    <p:sldId id="334" r:id="rId23"/>
    <p:sldId id="312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28" autoAdjust="0"/>
  </p:normalViewPr>
  <p:slideViewPr>
    <p:cSldViewPr snapToGrid="0" snapToObjects="1"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23192-2105-435A-AA28-F417A2FA493D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DD6E-7411-4B7F-84A2-D61CF84E9F0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32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79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00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19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95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67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63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DD6E-7411-4B7F-84A2-D61CF84E9F00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fachad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766"/>
            <a:ext cx="9156329" cy="2604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675020"/>
            <a:ext cx="9235440" cy="112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ángulo 15"/>
          <p:cNvSpPr/>
          <p:nvPr userDrawn="1"/>
        </p:nvSpPr>
        <p:spPr>
          <a:xfrm>
            <a:off x="0" y="3279511"/>
            <a:ext cx="9156329" cy="91234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916" y="3400679"/>
            <a:ext cx="8103716" cy="65084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4343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0916" y="4512563"/>
            <a:ext cx="8103716" cy="49332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subtítulo</a:t>
            </a:r>
            <a:endParaRPr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5006069"/>
            <a:ext cx="8102600" cy="1438275"/>
          </a:xfrm>
        </p:spPr>
        <p:txBody>
          <a:bodyPr>
            <a:normAutofit/>
          </a:bodyPr>
          <a:lstStyle>
            <a:lvl1pPr>
              <a:defRPr sz="1800" b="0" i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smtClean="0"/>
              <a:t>Clic para editar la descripción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4" name="Imagen 3" descr="circulos3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61133"/>
            <a:ext cx="802341" cy="31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11" name="Imagen 10" descr="circulos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7597"/>
            <a:ext cx="800264" cy="3113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4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pic>
        <p:nvPicPr>
          <p:cNvPr id="13" name="Imagen 12" descr="circulos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4132"/>
            <a:ext cx="813039" cy="3163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9"/>
          <p:cNvSpPr/>
          <p:nvPr userDrawn="1"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Imagen 6" descr="circulos3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61133"/>
            <a:ext cx="802341" cy="31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6" name="Rectangle 9"/>
          <p:cNvSpPr/>
          <p:nvPr userDrawn="1"/>
        </p:nvSpPr>
        <p:spPr>
          <a:xfrm>
            <a:off x="8148918" y="268288"/>
            <a:ext cx="802341" cy="45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355" y="6103022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Imagen 8" descr="circulos-blanc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8" y="3547300"/>
            <a:ext cx="692141" cy="269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irculos-rojo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20" y="429458"/>
            <a:ext cx="828488" cy="3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2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 i="0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9" name="Conector recto 8"/>
          <p:cNvCxnSpPr/>
          <p:nvPr userDrawn="1"/>
        </p:nvCxnSpPr>
        <p:spPr>
          <a:xfrm>
            <a:off x="0" y="2151735"/>
            <a:ext cx="6965576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09813"/>
            <a:ext cx="5041900" cy="233821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800" b="0" i="0" baseline="0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82297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1106" y="361016"/>
            <a:ext cx="12418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9"/>
          <p:cNvSpPr/>
          <p:nvPr userDrawn="1"/>
        </p:nvSpPr>
        <p:spPr>
          <a:xfrm>
            <a:off x="-2320" y="0"/>
            <a:ext cx="182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399" y="2995944"/>
            <a:ext cx="5457919" cy="776727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3847" y="3772671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320" y="0"/>
            <a:ext cx="182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4"/>
          </p:nvPr>
        </p:nvSpPr>
        <p:spPr>
          <a:xfrm>
            <a:off x="333375" y="268288"/>
            <a:ext cx="2731243" cy="6453187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3" name="Imagen 12" descr="circulos-blanc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39" y="2444625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1073890" cy="3651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5760" y="361016"/>
            <a:ext cx="77724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 descr="circulos-roj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361016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36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71558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pic>
        <p:nvPicPr>
          <p:cNvPr id="4" name="Imagen 3" descr="circulos-roj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20" y="429458"/>
            <a:ext cx="828488" cy="322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n 8" descr="circulos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7597"/>
            <a:ext cx="800264" cy="3113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monocromo-gris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36917"/>
          <a:stretch/>
        </p:blipFill>
        <p:spPr>
          <a:xfrm>
            <a:off x="73980" y="4676975"/>
            <a:ext cx="9070020" cy="2181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8918" y="268288"/>
            <a:ext cx="80234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Imagen 10" descr="circulos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18" y="2054132"/>
            <a:ext cx="813039" cy="3163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B0017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1" r:id="rId19"/>
    <p:sldLayoutId id="2147483678" r:id="rId20"/>
    <p:sldLayoutId id="2147483679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Arial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Gill Sans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cratch.mit.edu/info/cards" TargetMode="External"/><Relationship Id="rId4" Type="http://schemas.openxmlformats.org/officeDocument/2006/relationships/hyperlink" Target="https://scratch.mit.edu/starter_project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Lenguaje de programación </a:t>
            </a:r>
            <a:r>
              <a:rPr lang="es-ES" b="1" dirty="0" err="1"/>
              <a:t>Scratch</a:t>
            </a:r>
            <a:r>
              <a:rPr lang="es-ES" b="1"/>
              <a:t> </a:t>
            </a:r>
            <a:r>
              <a:rPr lang="es-ES" b="1" smtClean="0"/>
              <a:t>(II)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Ángel Velázquez Iturbide</a:t>
            </a:r>
            <a:endParaRPr lang="es-ES" sz="2400" dirty="0"/>
          </a:p>
        </p:txBody>
      </p:sp>
      <p:pic>
        <p:nvPicPr>
          <p:cNvPr id="5" name="Picture 26" descr="lite_fond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21325"/>
            <a:ext cx="3200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7772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Véanse ejemplos preparados: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Dos programas </a:t>
            </a:r>
            <a:r>
              <a:rPr lang="es-ES" sz="2400" dirty="0" smtClean="0">
                <a:latin typeface="Gill Sans"/>
              </a:rPr>
              <a:t>con bailes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Cotorra</a:t>
            </a:r>
            <a:endParaRPr lang="es-ES" sz="2400" dirty="0" smtClean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402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40724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Construir </a:t>
            </a:r>
            <a:r>
              <a:rPr lang="es-ES" sz="2600" dirty="0">
                <a:latin typeface="Gill Sans"/>
              </a:rPr>
              <a:t>y guardar en </a:t>
            </a:r>
            <a:r>
              <a:rPr lang="es-ES" sz="2600" dirty="0" smtClean="0">
                <a:latin typeface="Gill Sans"/>
              </a:rPr>
              <a:t>fichero:</a:t>
            </a:r>
            <a:endParaRPr lang="es-ES" sz="2600" dirty="0">
              <a:latin typeface="Gill Sans"/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 smtClean="0"/>
              <a:t>Se pide al usuario un número de lados (al menos, 3) y el gato dibuja el polígono regular correspondiente. Cada polígono debe dibujarse en un color distinto y en un lugar distinto del escenario, al azar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 smtClean="0"/>
              <a:t>El gato se va moviendo de forma aleatoria por el escenario (ni demasiado rápido ni demasiado lento). Debemos intentar pulsarle con el ratón. Cada vez que lo conseguimos, maúlla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152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600" dirty="0" smtClean="0">
              <a:latin typeface="Gill Sans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22682"/>
              </p:ext>
            </p:extLst>
          </p:nvPr>
        </p:nvGraphicFramePr>
        <p:xfrm>
          <a:off x="6322482" y="2336795"/>
          <a:ext cx="27305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r:id="rId3" imgW="2729880" imgH="4419000" progId="">
                  <p:embed/>
                </p:oleObj>
              </mc:Choice>
              <mc:Fallback>
                <p:oleObj r:id="rId3" imgW="2729880" imgH="4419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2482" y="2336795"/>
                        <a:ext cx="2730500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4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7772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>
                <a:latin typeface="Gill Sans"/>
              </a:rPr>
              <a:t>Véanse ejemplos </a:t>
            </a:r>
            <a:r>
              <a:rPr lang="es-ES" sz="2600" dirty="0" smtClean="0">
                <a:latin typeface="Gill Sans"/>
              </a:rPr>
              <a:t>preparados y comparar su estilo de programación: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Dos versiones de un diálogo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Dos versiones de un programa controlado con las flechas</a:t>
            </a:r>
          </a:p>
        </p:txBody>
      </p:sp>
    </p:spTree>
    <p:extLst>
      <p:ext uri="{BB962C8B-B14F-4D97-AF65-F5344CB8AC3E}">
        <p14:creationId xmlns:p14="http://schemas.microsoft.com/office/powerpoint/2010/main" val="41897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Variables globales o locales a un personaje</a:t>
            </a:r>
          </a:p>
          <a:p>
            <a:pPr lvl="1"/>
            <a:endParaRPr lang="es-ES" sz="2600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/>
          </p:nvPr>
        </p:nvGraphicFramePr>
        <p:xfrm>
          <a:off x="6392332" y="1763182"/>
          <a:ext cx="26670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r:id="rId4" imgW="2666520" imgH="4990320" progId="">
                  <p:embed/>
                </p:oleObj>
              </mc:Choice>
              <mc:Fallback>
                <p:oleObj r:id="rId4" imgW="2666520" imgH="4990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92332" y="1763182"/>
                        <a:ext cx="2667000" cy="499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43" y="3210836"/>
            <a:ext cx="3229540" cy="1441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54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Cuando </a:t>
            </a:r>
            <a:r>
              <a:rPr lang="es-ES" sz="2600" dirty="0" smtClean="0">
                <a:latin typeface="Gill Sans"/>
              </a:rPr>
              <a:t>se crea una variable o una lista, se activan nuevas instrucciones:</a:t>
            </a:r>
          </a:p>
          <a:p>
            <a:pPr lvl="1"/>
            <a:endParaRPr lang="es-ES" sz="26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162465"/>
              </p:ext>
            </p:extLst>
          </p:nvPr>
        </p:nvGraphicFramePr>
        <p:xfrm>
          <a:off x="3378596" y="3319463"/>
          <a:ext cx="2590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r:id="rId4" imgW="2590200" imgH="2958480" progId="">
                  <p:embed/>
                </p:oleObj>
              </mc:Choice>
              <mc:Fallback>
                <p:oleObj r:id="rId4" imgW="2590200" imgH="2958480" progId="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8596" y="3319463"/>
                        <a:ext cx="2590800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48" y="1524327"/>
            <a:ext cx="305795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control (III)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lvl="1"/>
            <a:endParaRPr lang="es-ES" sz="2600" dirty="0"/>
          </a:p>
        </p:txBody>
      </p:sp>
      <p:grpSp>
        <p:nvGrpSpPr>
          <p:cNvPr id="8" name="Grupo 7"/>
          <p:cNvGrpSpPr/>
          <p:nvPr/>
        </p:nvGrpSpPr>
        <p:grpSpPr>
          <a:xfrm>
            <a:off x="3437467" y="1754718"/>
            <a:ext cx="5560476" cy="4940300"/>
            <a:chOff x="3437467" y="1754718"/>
            <a:chExt cx="5560476" cy="4940300"/>
          </a:xfrm>
        </p:grpSpPr>
        <p:graphicFrame>
          <p:nvGraphicFramePr>
            <p:cNvPr id="10" name="Objeto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3804228"/>
                </p:ext>
              </p:extLst>
            </p:nvPr>
          </p:nvGraphicFramePr>
          <p:xfrm>
            <a:off x="6343643" y="1754718"/>
            <a:ext cx="2654300" cy="4940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0" r:id="rId3" imgW="2653920" imgH="4939560" progId="">
                    <p:embed/>
                  </p:oleObj>
                </mc:Choice>
                <mc:Fallback>
                  <p:oleObj r:id="rId3" imgW="2653920" imgH="49395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43643" y="1754718"/>
                          <a:ext cx="2654300" cy="4940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to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046844"/>
                </p:ext>
              </p:extLst>
            </p:nvPr>
          </p:nvGraphicFramePr>
          <p:xfrm>
            <a:off x="3437467" y="4726518"/>
            <a:ext cx="2692400" cy="196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1" r:id="rId5" imgW="2691720" imgH="1968120" progId="">
                    <p:embed/>
                  </p:oleObj>
                </mc:Choice>
                <mc:Fallback>
                  <p:oleObj r:id="rId5" imgW="2691720" imgH="196812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7467" y="4726518"/>
                          <a:ext cx="2692400" cy="1968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ángulo 11"/>
          <p:cNvSpPr/>
          <p:nvPr/>
        </p:nvSpPr>
        <p:spPr>
          <a:xfrm>
            <a:off x="3318937" y="4709585"/>
            <a:ext cx="2868076" cy="196850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2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80401" cy="40724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Construir </a:t>
            </a:r>
            <a:r>
              <a:rPr lang="es-ES" sz="2600" dirty="0">
                <a:latin typeface="Gill Sans"/>
              </a:rPr>
              <a:t>y guardar en </a:t>
            </a:r>
            <a:r>
              <a:rPr lang="es-ES" sz="2600" dirty="0" smtClean="0">
                <a:latin typeface="Gill Sans"/>
              </a:rPr>
              <a:t>fichero:</a:t>
            </a:r>
            <a:endParaRPr lang="es-ES" sz="2600" dirty="0">
              <a:latin typeface="Gill Sans"/>
            </a:endParaRPr>
          </a:p>
          <a:p>
            <a:pPr marL="685800" lvl="1" indent="-457200">
              <a:buFont typeface="+mj-lt"/>
              <a:buAutoNum type="arabicPeriod" startAt="3"/>
            </a:pPr>
            <a:r>
              <a:rPr lang="es-ES" sz="2400" dirty="0" smtClean="0"/>
              <a:t>En el ejercicio 2 anterior, cada vez que acertamos al gato, también debe incrementarse un contador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76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7772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Véase un ejemplo de desarrollo incremental de un programa: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Tres versiones de un juego con peces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857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“más bloques”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Crear nuevos bloques:</a:t>
            </a:r>
          </a:p>
          <a:p>
            <a:pPr lvl="1"/>
            <a:r>
              <a:rPr lang="es-ES" sz="2600" dirty="0" smtClean="0"/>
              <a:t>Definición</a:t>
            </a:r>
          </a:p>
          <a:p>
            <a:pPr lvl="1"/>
            <a:r>
              <a:rPr lang="es-ES" sz="2600" dirty="0" smtClean="0"/>
              <a:t>Uso</a:t>
            </a:r>
          </a:p>
          <a:p>
            <a:pPr lvl="1"/>
            <a:endParaRPr lang="es-ES" sz="26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1909234" y="4468821"/>
          <a:ext cx="24511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r:id="rId3" imgW="2450520" imgH="1713960" progId="">
                  <p:embed/>
                </p:oleObj>
              </mc:Choice>
              <mc:Fallback>
                <p:oleObj r:id="rId3" imgW="2450520" imgH="1713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9234" y="4468821"/>
                        <a:ext cx="24511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5300131" y="3369645"/>
          <a:ext cx="3769785" cy="340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r:id="rId5" imgW="4838040" imgH="4368240" progId="">
                  <p:embed/>
                </p:oleObj>
              </mc:Choice>
              <mc:Fallback>
                <p:oleObj r:id="rId5" imgW="4838040" imgH="4368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0131" y="3369645"/>
                        <a:ext cx="3769785" cy="340369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8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rmAutofit/>
          </a:bodyPr>
          <a:lstStyle/>
          <a:p>
            <a:r>
              <a:rPr lang="es-ES" sz="2800" dirty="0"/>
              <a:t>Organización de las 5 sesiones sobre </a:t>
            </a:r>
            <a:r>
              <a:rPr lang="es-ES" sz="2800" dirty="0" err="1"/>
              <a:t>Scratch</a:t>
            </a:r>
            <a:r>
              <a:rPr lang="es-ES" sz="2800" dirty="0"/>
              <a:t>: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Lenguaje de programación </a:t>
            </a:r>
            <a:r>
              <a:rPr lang="es-ES" sz="2400" dirty="0" err="1"/>
              <a:t>Scratch</a:t>
            </a:r>
            <a:r>
              <a:rPr lang="es-ES" sz="2400" dirty="0"/>
              <a:t> (I)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Lenguaje de programación </a:t>
            </a:r>
            <a:r>
              <a:rPr lang="es-ES" sz="2400" dirty="0" err="1"/>
              <a:t>Scratch</a:t>
            </a:r>
            <a:r>
              <a:rPr lang="es-ES" sz="2400" dirty="0"/>
              <a:t> (II)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Didáctica de </a:t>
            </a:r>
            <a:r>
              <a:rPr lang="es-ES" sz="2400" dirty="0" err="1"/>
              <a:t>Scratch</a:t>
            </a:r>
            <a:r>
              <a:rPr lang="es-ES" sz="2400" dirty="0"/>
              <a:t> (I)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Didáctica de </a:t>
            </a:r>
            <a:r>
              <a:rPr lang="es-ES" sz="2400" dirty="0" err="1"/>
              <a:t>Scratch</a:t>
            </a:r>
            <a:r>
              <a:rPr lang="es-ES" sz="2400" dirty="0"/>
              <a:t> (II)</a:t>
            </a: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Valoración de </a:t>
            </a:r>
            <a:r>
              <a:rPr lang="es-ES" sz="2400" dirty="0" err="1"/>
              <a:t>Scratch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481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 de “más bloques”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36068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Uso de “más bloques” para definiciones recursivas:</a:t>
            </a:r>
          </a:p>
          <a:p>
            <a:pPr lvl="1"/>
            <a:r>
              <a:rPr lang="es-ES" sz="2600" dirty="0" smtClean="0"/>
              <a:t>Ejemplo, factorial:</a:t>
            </a:r>
            <a:endParaRPr lang="es-ES" sz="26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1643"/>
              </p:ext>
            </p:extLst>
          </p:nvPr>
        </p:nvGraphicFramePr>
        <p:xfrm>
          <a:off x="3877734" y="1977446"/>
          <a:ext cx="5175242" cy="479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r:id="rId3" imgW="5574600" imgH="5168160" progId="">
                  <p:embed/>
                </p:oleObj>
              </mc:Choice>
              <mc:Fallback>
                <p:oleObj r:id="rId3" imgW="5574600" imgH="5168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7734" y="1977446"/>
                        <a:ext cx="5175242" cy="479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1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99452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000" dirty="0" smtClean="0">
                <a:latin typeface="Gill Sans"/>
              </a:rPr>
              <a:t>Modificar el ejemplo de factorial para que: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Gill Sans"/>
              </a:rPr>
              <a:t>No se vea la pila </a:t>
            </a:r>
            <a:r>
              <a:rPr lang="es-ES" sz="2800" smtClean="0">
                <a:latin typeface="Gill Sans"/>
              </a:rPr>
              <a:t>de ejecución</a:t>
            </a:r>
            <a:endParaRPr lang="es-ES" sz="2800" dirty="0" smtClean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75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 de “más bloques”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8299452" cy="3916363"/>
          </a:xfrm>
        </p:spPr>
        <p:txBody>
          <a:bodyPr>
            <a:normAutofit/>
          </a:bodyPr>
          <a:lstStyle/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Gill Sans"/>
              </a:rPr>
              <a:t>Añadir extensiones: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Gill Sans"/>
              </a:rPr>
              <a:t>Permite conectarse con dispositivos hardware o servicios web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676799" y="3850219"/>
          <a:ext cx="8367712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r:id="rId3" imgW="8368200" imgH="2374560" progId="">
                  <p:embed/>
                </p:oleObj>
              </mc:Choice>
              <mc:Fallback>
                <p:oleObj r:id="rId3" imgW="8368200" imgH="2374560" progId="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799" y="3850219"/>
                        <a:ext cx="8367712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0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8" y="2209800"/>
            <a:ext cx="7772401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Construir </a:t>
            </a:r>
            <a:r>
              <a:rPr lang="es-ES" sz="2600" dirty="0">
                <a:latin typeface="Gill Sans"/>
              </a:rPr>
              <a:t>y guardar en </a:t>
            </a:r>
            <a:r>
              <a:rPr lang="es-ES" sz="2600" dirty="0" smtClean="0">
                <a:latin typeface="Gill Sans"/>
              </a:rPr>
              <a:t>fichero:</a:t>
            </a:r>
            <a:endParaRPr lang="es-ES" sz="2600" dirty="0">
              <a:latin typeface="Gill Sans"/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es-ES" sz="2400" dirty="0"/>
              <a:t>Programa </a:t>
            </a:r>
            <a:r>
              <a:rPr lang="es-ES" sz="2400" dirty="0" smtClean="0"/>
              <a:t>libre “atractivo”:</a:t>
            </a:r>
          </a:p>
          <a:p>
            <a:pPr lvl="2"/>
            <a:r>
              <a:rPr lang="es-ES" sz="2400" dirty="0"/>
              <a:t>Si es posible, que pinte o haga sonar música</a:t>
            </a:r>
          </a:p>
          <a:p>
            <a:pPr lvl="2"/>
            <a:r>
              <a:rPr lang="es-ES" sz="2400" dirty="0" smtClean="0"/>
              <a:t>Mejor</a:t>
            </a:r>
            <a:r>
              <a:rPr lang="es-ES" sz="2400" dirty="0"/>
              <a:t>, hacerlo por </a:t>
            </a:r>
            <a:r>
              <a:rPr lang="es-ES" sz="2400" dirty="0" smtClean="0"/>
              <a:t>parejas</a:t>
            </a:r>
          </a:p>
          <a:p>
            <a:pPr lvl="2"/>
            <a:r>
              <a:rPr lang="es-ES" sz="2400" dirty="0" smtClean="0"/>
              <a:t>Hacer varias versiones, mejorándolo poco a poco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96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71491" cy="3916363"/>
          </a:xfrm>
        </p:spPr>
        <p:txBody>
          <a:bodyPr>
            <a:noAutofit/>
          </a:bodyPr>
          <a:lstStyle/>
          <a:p>
            <a:r>
              <a:rPr lang="es-ES" b="1" i="1" dirty="0" err="1" smtClean="0">
                <a:solidFill>
                  <a:schemeClr val="tx1"/>
                </a:solidFill>
              </a:rPr>
              <a:t>Scratch</a:t>
            </a:r>
            <a:r>
              <a:rPr lang="es-ES" b="1" dirty="0">
                <a:solidFill>
                  <a:schemeClr val="tx1"/>
                </a:solidFill>
              </a:rPr>
              <a:t>. Página </a:t>
            </a:r>
            <a:r>
              <a:rPr lang="es-ES" b="1" dirty="0" smtClean="0">
                <a:solidFill>
                  <a:schemeClr val="tx1"/>
                </a:solidFill>
              </a:rPr>
              <a:t>del </a:t>
            </a:r>
            <a:r>
              <a:rPr lang="es-ES" b="1" dirty="0">
                <a:solidFill>
                  <a:schemeClr val="tx1"/>
                </a:solidFill>
              </a:rPr>
              <a:t>lenguaje de programación </a:t>
            </a:r>
            <a:r>
              <a:rPr lang="es-ES" b="1" dirty="0" err="1">
                <a:solidFill>
                  <a:schemeClr val="tx1"/>
                </a:solidFill>
              </a:rPr>
              <a:t>Scratch</a:t>
            </a:r>
            <a:r>
              <a:rPr lang="es-ES" b="1" dirty="0">
                <a:solidFill>
                  <a:schemeClr val="tx1"/>
                </a:solidFill>
              </a:rPr>
              <a:t>. Accesible en </a:t>
            </a:r>
            <a:r>
              <a:rPr lang="es-ES" b="1" dirty="0">
                <a:solidFill>
                  <a:schemeClr val="tx1"/>
                </a:solidFill>
                <a:hlinkClick r:id="rId3"/>
              </a:rPr>
              <a:t>http://scratch.mit.edu</a:t>
            </a:r>
            <a:r>
              <a:rPr lang="es-ES" b="1" dirty="0" smtClean="0">
                <a:solidFill>
                  <a:schemeClr val="tx1"/>
                </a:solidFill>
                <a:hlinkClick r:id="rId3"/>
              </a:rPr>
              <a:t>/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dirty="0" err="1" smtClean="0">
                <a:solidFill>
                  <a:schemeClr val="tx1"/>
                </a:solidFill>
              </a:rPr>
              <a:t>Scratch</a:t>
            </a:r>
            <a:r>
              <a:rPr lang="es-ES" b="1" dirty="0" smtClean="0">
                <a:solidFill>
                  <a:schemeClr val="tx1"/>
                </a:solidFill>
              </a:rPr>
              <a:t>, Ver ejemplos. </a:t>
            </a:r>
            <a:r>
              <a:rPr lang="es-ES" b="1" dirty="0">
                <a:solidFill>
                  <a:schemeClr val="tx1"/>
                </a:solidFill>
              </a:rPr>
              <a:t>Accesible en </a:t>
            </a:r>
            <a:r>
              <a:rPr lang="es-ES" b="1" dirty="0">
                <a:solidFill>
                  <a:schemeClr val="tx1"/>
                </a:solidFill>
                <a:hlinkClick r:id="rId4"/>
              </a:rPr>
              <a:t>https://scratch.mit.edu/starter_projects</a:t>
            </a:r>
            <a:r>
              <a:rPr lang="es-ES" b="1" dirty="0" smtClean="0">
                <a:solidFill>
                  <a:schemeClr val="tx1"/>
                </a:solidFill>
                <a:hlinkClick r:id="rId4"/>
              </a:rPr>
              <a:t>/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chemeClr val="tx1"/>
                </a:solidFill>
              </a:rPr>
              <a:t>Tarjetas de </a:t>
            </a:r>
            <a:r>
              <a:rPr lang="es-ES" b="1" dirty="0" err="1" smtClean="0">
                <a:solidFill>
                  <a:schemeClr val="tx1"/>
                </a:solidFill>
              </a:rPr>
              <a:t>Scratch</a:t>
            </a:r>
            <a:r>
              <a:rPr lang="es-ES" b="1" dirty="0" smtClean="0">
                <a:solidFill>
                  <a:schemeClr val="tx1"/>
                </a:solidFill>
              </a:rPr>
              <a:t>. </a:t>
            </a:r>
            <a:r>
              <a:rPr lang="es-ES" b="1" dirty="0">
                <a:solidFill>
                  <a:schemeClr val="tx1"/>
                </a:solidFill>
              </a:rPr>
              <a:t>Accesible en </a:t>
            </a:r>
            <a:r>
              <a:rPr lang="es-ES" b="1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s-ES" b="1" dirty="0" smtClean="0">
                <a:solidFill>
                  <a:schemeClr val="tx1"/>
                </a:solidFill>
                <a:hlinkClick r:id="rId5"/>
              </a:rPr>
              <a:t>scratch.mit.edu/info/cards</a:t>
            </a:r>
            <a:endParaRPr lang="es-ES" b="1" dirty="0" smtClean="0">
              <a:solidFill>
                <a:schemeClr val="tx1"/>
              </a:solidFill>
            </a:endParaRPr>
          </a:p>
          <a:p>
            <a:endParaRPr lang="es-ES" b="1" dirty="0" smtClean="0">
              <a:solidFill>
                <a:schemeClr val="tx1"/>
              </a:solidFill>
            </a:endParaRPr>
          </a:p>
          <a:p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Lenguaje de programación </a:t>
            </a:r>
            <a:r>
              <a:rPr lang="es-ES" dirty="0" err="1"/>
              <a:t>Scratch</a:t>
            </a:r>
            <a:r>
              <a:rPr lang="es-ES"/>
              <a:t> </a:t>
            </a:r>
            <a:r>
              <a:rPr lang="es-ES" smtClean="0"/>
              <a:t>(II)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Didácticas de la Informática y la Tecnología</a:t>
            </a:r>
            <a:endParaRPr lang="es-ES" sz="2400" b="1" dirty="0"/>
          </a:p>
        </p:txBody>
      </p:sp>
      <p:pic>
        <p:nvPicPr>
          <p:cNvPr id="5" name="Picture 26" descr="lite_fond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21325"/>
            <a:ext cx="32004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nterrogaci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" t="4337" r="6505" b="7588"/>
          <a:stretch>
            <a:fillRect/>
          </a:stretch>
        </p:blipFill>
        <p:spPr bwMode="auto">
          <a:xfrm>
            <a:off x="4124325" y="5445125"/>
            <a:ext cx="10572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3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6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No hay división entera:</a:t>
            </a:r>
            <a:endParaRPr lang="es-ES" sz="2600" dirty="0">
              <a:latin typeface="Gill Sans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28888"/>
              </p:ext>
            </p:extLst>
          </p:nvPr>
        </p:nvGraphicFramePr>
        <p:xfrm>
          <a:off x="875875" y="3424550"/>
          <a:ext cx="4648201" cy="108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r:id="rId3" imgW="2895120" imgH="672840" progId="">
                  <p:embed/>
                </p:oleObj>
              </mc:Choice>
              <mc:Fallback>
                <p:oleObj r:id="rId3" imgW="2895120" imgH="67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875" y="3424550"/>
                        <a:ext cx="4648201" cy="1080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6256865" y="60855"/>
          <a:ext cx="2821516" cy="5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r:id="rId5" imgW="2679120" imgH="5180760" progId="">
                  <p:embed/>
                </p:oleObj>
              </mc:Choice>
              <mc:Fallback>
                <p:oleObj r:id="rId5" imgW="2679120" imgH="5180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6865" y="60855"/>
                        <a:ext cx="2821516" cy="5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6256865" y="5464207"/>
          <a:ext cx="2821516" cy="128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r:id="rId7" imgW="2679120" imgH="1218960" progId="">
                  <p:embed/>
                </p:oleObj>
              </mc:Choice>
              <mc:Fallback>
                <p:oleObj r:id="rId7" imgW="2679120" imgH="1218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6865" y="5464207"/>
                        <a:ext cx="2821516" cy="1283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2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 de operadores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339960" cy="4326467"/>
          </a:xfrm>
        </p:spPr>
        <p:txBody>
          <a:bodyPr>
            <a:normAutofit/>
          </a:bodyPr>
          <a:lstStyle/>
          <a:p>
            <a:r>
              <a:rPr lang="es-ES" sz="2800" dirty="0" smtClean="0"/>
              <a:t>Una expresión no produce un efecto visual sino que devuelve un valor: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82235"/>
              </p:ext>
            </p:extLst>
          </p:nvPr>
        </p:nvGraphicFramePr>
        <p:xfrm>
          <a:off x="1501495" y="3280411"/>
          <a:ext cx="7543545" cy="323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r:id="rId4" imgW="10526760" imgH="4507920" progId="">
                  <p:embed/>
                </p:oleObj>
              </mc:Choice>
              <mc:Fallback>
                <p:oleObj r:id="rId4" imgW="10526760" imgH="4507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1495" y="3280411"/>
                        <a:ext cx="7543545" cy="3230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lápiz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/>
              <a:t>Permite que un objeto pinte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/>
              <a:t>Lo hace tanto si es visible como si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/>
              <a:t>Sellar permite grabar el objeto sobre el escenario</a:t>
            </a:r>
          </a:p>
          <a:p>
            <a:pPr lvl="1"/>
            <a:endParaRPr lang="es-ES" sz="26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6269562" y="1788582"/>
          <a:ext cx="27686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r:id="rId3" imgW="2768040" imgH="4939560" progId="">
                  <p:embed/>
                </p:oleObj>
              </mc:Choice>
              <mc:Fallback>
                <p:oleObj r:id="rId3" imgW="2768040" imgH="4939560" progId="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9562" y="1788582"/>
                        <a:ext cx="2768600" cy="494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7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 de sonido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lvl="1"/>
            <a:endParaRPr lang="es-ES" sz="26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6349998" y="1231366"/>
          <a:ext cx="2743200" cy="554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r:id="rId3" imgW="2742840" imgH="5549040" progId="">
                  <p:embed/>
                </p:oleObj>
              </mc:Choice>
              <mc:Fallback>
                <p:oleObj r:id="rId3" imgW="2742840" imgH="5549040" progId="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9998" y="1231366"/>
                        <a:ext cx="2743200" cy="554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1" y="5120640"/>
            <a:ext cx="2945874" cy="13321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3" y="3131925"/>
            <a:ext cx="2075736" cy="36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Expresividad con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Añadir objetos, disfraces y fondos: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Seleccionar de la biblioteca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Dibujar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Cargar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Cámara</a:t>
            </a:r>
          </a:p>
          <a:p>
            <a:pPr lvl="1"/>
            <a:endParaRPr lang="es-ES" sz="26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2692400" y="3154575"/>
          <a:ext cx="6366935" cy="367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r:id="rId3" imgW="13218840" imgH="7631640" progId="">
                  <p:embed/>
                </p:oleObj>
              </mc:Choice>
              <mc:Fallback>
                <p:oleObj r:id="rId3" imgW="13218840" imgH="7631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2400" y="3154575"/>
                        <a:ext cx="6366935" cy="367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2593796" y="6519333"/>
            <a:ext cx="674337" cy="257030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930593" y="5655730"/>
            <a:ext cx="674337" cy="257030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5607924" y="3437468"/>
            <a:ext cx="674337" cy="257030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7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Expresividad con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Dibujar: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Editor de pinturas</a:t>
            </a:r>
          </a:p>
          <a:p>
            <a:pPr lvl="1"/>
            <a:endParaRPr lang="es-ES" sz="26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2692400" y="3154575"/>
          <a:ext cx="6366935" cy="367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r:id="rId3" imgW="13218840" imgH="7631640" progId="">
                  <p:embed/>
                </p:oleObj>
              </mc:Choice>
              <mc:Fallback>
                <p:oleObj r:id="rId3" imgW="13218840" imgH="7631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2400" y="3154575"/>
                        <a:ext cx="6366935" cy="367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6369924" y="3369735"/>
            <a:ext cx="2689411" cy="3426883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3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Expresividad con </a:t>
            </a:r>
            <a:r>
              <a:rPr lang="es-ES" dirty="0" err="1" smtClean="0"/>
              <a:t>Scratch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5672668" cy="3916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 smtClean="0">
                <a:latin typeface="Gill Sans"/>
              </a:rPr>
              <a:t>Añadir sonidos: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Seleccionar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Gill Sans"/>
              </a:rPr>
              <a:t>Grabar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Cargar</a:t>
            </a:r>
          </a:p>
          <a:p>
            <a:pPr lvl="1"/>
            <a:endParaRPr lang="es-ES" sz="26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946397" y="3251198"/>
          <a:ext cx="6096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r:id="rId3" imgW="13206240" imgH="7593480" progId="">
                  <p:embed/>
                </p:oleObj>
              </mc:Choice>
              <mc:Fallback>
                <p:oleObj r:id="rId3" imgW="13206240" imgH="7593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397" y="3251198"/>
                        <a:ext cx="6096000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5811128" y="3522133"/>
            <a:ext cx="674337" cy="257030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owerPoint-URJConline">
  <a:themeElements>
    <a:clrScheme name="URJC online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Plantilla-PowerPoint-URJConline</Template>
  <TotalTime>6338</TotalTime>
  <Words>488</Words>
  <Application>Microsoft Office PowerPoint</Application>
  <PresentationFormat>Presentación en pantalla (4:3)</PresentationFormat>
  <Paragraphs>89</Paragraphs>
  <Slides>25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</vt:lpstr>
      <vt:lpstr>Gill Sans Light</vt:lpstr>
      <vt:lpstr>Gill Sans MT</vt:lpstr>
      <vt:lpstr>Wingdings 2</vt:lpstr>
      <vt:lpstr>Plantilla-PowerPoint-URJConline</vt:lpstr>
      <vt:lpstr>Lenguaje de programación Scratch (II)</vt:lpstr>
      <vt:lpstr>El lenguaje Scratch</vt:lpstr>
      <vt:lpstr>Categoría de operadores</vt:lpstr>
      <vt:lpstr>Categoría de operadores</vt:lpstr>
      <vt:lpstr>Categoría de lápiz</vt:lpstr>
      <vt:lpstr>Categoría de sonido</vt:lpstr>
      <vt:lpstr>Expresividad con Scratch</vt:lpstr>
      <vt:lpstr>Expresividad con Scratch</vt:lpstr>
      <vt:lpstr>Expresividad con Scratch</vt:lpstr>
      <vt:lpstr>Ejemplos</vt:lpstr>
      <vt:lpstr>Ejercicios</vt:lpstr>
      <vt:lpstr>Categoría de eventos</vt:lpstr>
      <vt:lpstr>Ejemplos</vt:lpstr>
      <vt:lpstr>Categoría de variables</vt:lpstr>
      <vt:lpstr>Categoría de variables</vt:lpstr>
      <vt:lpstr>Categoría de control (III)</vt:lpstr>
      <vt:lpstr>Ejercicios</vt:lpstr>
      <vt:lpstr>Ejemplos</vt:lpstr>
      <vt:lpstr>Categoría de “más bloques”</vt:lpstr>
      <vt:lpstr>Categoría de “más bloques”</vt:lpstr>
      <vt:lpstr>Ejercicio</vt:lpstr>
      <vt:lpstr>Categoría de “más bloques”</vt:lpstr>
      <vt:lpstr>Ejercicios</vt:lpstr>
      <vt:lpstr>Bibliografía</vt:lpstr>
      <vt:lpstr>Lenguaje de programación Scratch (II)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- Las TIC en la Educación</dc:title>
  <dc:creator>Estefanía Martín Barroso</dc:creator>
  <cp:lastModifiedBy>Angel Velázquez</cp:lastModifiedBy>
  <cp:revision>170</cp:revision>
  <dcterms:created xsi:type="dcterms:W3CDTF">2014-06-12T09:18:45Z</dcterms:created>
  <dcterms:modified xsi:type="dcterms:W3CDTF">2018-11-22T00:25:15Z</dcterms:modified>
</cp:coreProperties>
</file>