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96" r:id="rId3"/>
    <p:sldId id="330" r:id="rId4"/>
    <p:sldId id="321" r:id="rId5"/>
    <p:sldId id="327" r:id="rId6"/>
    <p:sldId id="324" r:id="rId7"/>
    <p:sldId id="328" r:id="rId8"/>
    <p:sldId id="331" r:id="rId9"/>
    <p:sldId id="332" r:id="rId10"/>
    <p:sldId id="333" r:id="rId11"/>
    <p:sldId id="336" r:id="rId12"/>
    <p:sldId id="334" r:id="rId13"/>
    <p:sldId id="337" r:id="rId14"/>
    <p:sldId id="322" r:id="rId15"/>
    <p:sldId id="326" r:id="rId16"/>
    <p:sldId id="325" r:id="rId17"/>
    <p:sldId id="320" r:id="rId18"/>
    <p:sldId id="303" r:id="rId19"/>
    <p:sldId id="338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5" r:id="rId31"/>
    <p:sldId id="316" r:id="rId32"/>
    <p:sldId id="341" r:id="rId33"/>
    <p:sldId id="314" r:id="rId34"/>
    <p:sldId id="335" r:id="rId35"/>
    <p:sldId id="340" r:id="rId36"/>
    <p:sldId id="339" r:id="rId37"/>
    <p:sldId id="28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28" autoAdjust="0"/>
  </p:normalViewPr>
  <p:slideViewPr>
    <p:cSldViewPr snapToGrid="0" snapToObjects="1">
      <p:cViewPr varScale="1">
        <p:scale>
          <a:sx n="56" d="100"/>
          <a:sy n="56" d="100"/>
        </p:scale>
        <p:origin x="15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8" d="100"/>
        <a:sy n="5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23192-2105-435A-AA28-F417A2FA493D}" type="datetimeFigureOut">
              <a:rPr lang="es-ES" smtClean="0"/>
              <a:pPr/>
              <a:t>29/11/2018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4DD6E-7411-4B7F-84A2-D61CF84E9F0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6322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4799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1351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8363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8840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3019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8164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3562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2176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52653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064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646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62832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1620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12215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63883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3714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81221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93852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60659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71563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2415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6968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328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5332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0503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6398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7702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588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fachada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6766"/>
            <a:ext cx="9156329" cy="26047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675020"/>
            <a:ext cx="9235440" cy="1126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Rectángulo 15"/>
          <p:cNvSpPr/>
          <p:nvPr userDrawn="1"/>
        </p:nvSpPr>
        <p:spPr>
          <a:xfrm>
            <a:off x="0" y="3279511"/>
            <a:ext cx="9156329" cy="912345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0916" y="3400679"/>
            <a:ext cx="8103716" cy="650843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34343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Clic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Título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0916" y="4512563"/>
            <a:ext cx="8103716" cy="493326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Clic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subtítulo</a:t>
            </a:r>
            <a:endParaRPr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0" hasCustomPrompt="1"/>
          </p:nvPr>
        </p:nvSpPr>
        <p:spPr>
          <a:xfrm>
            <a:off x="471488" y="5006069"/>
            <a:ext cx="8102600" cy="1438275"/>
          </a:xfrm>
        </p:spPr>
        <p:txBody>
          <a:bodyPr>
            <a:normAutofit/>
          </a:bodyPr>
          <a:lstStyle>
            <a:lvl1pPr>
              <a:defRPr sz="1800" b="0" i="0"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 smtClean="0"/>
              <a:t>Clic para editar la descripción</a:t>
            </a:r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objetos, superior e inf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48918" y="268288"/>
            <a:ext cx="802341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pic>
        <p:nvPicPr>
          <p:cNvPr id="4" name="Imagen 3" descr="circulos3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918" y="2061133"/>
            <a:ext cx="802341" cy="3121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8148918" y="268288"/>
            <a:ext cx="802341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pic>
        <p:nvPicPr>
          <p:cNvPr id="11" name="Imagen 10" descr="circulos-1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918" y="2057597"/>
            <a:ext cx="800264" cy="3113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14" name="Rectangle 9"/>
          <p:cNvSpPr/>
          <p:nvPr userDrawn="1"/>
        </p:nvSpPr>
        <p:spPr>
          <a:xfrm>
            <a:off x="8148918" y="268288"/>
            <a:ext cx="802341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pic>
        <p:nvPicPr>
          <p:cNvPr id="13" name="Imagen 12" descr="circulos2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918" y="2054132"/>
            <a:ext cx="813039" cy="3163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8" name="Rectangle 9"/>
          <p:cNvSpPr/>
          <p:nvPr userDrawn="1"/>
        </p:nvSpPr>
        <p:spPr>
          <a:xfrm>
            <a:off x="8148918" y="268288"/>
            <a:ext cx="802341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Imagen 6" descr="circulos3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918" y="2061133"/>
            <a:ext cx="802341" cy="3121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6" name="Rectangle 9"/>
          <p:cNvSpPr/>
          <p:nvPr userDrawn="1"/>
        </p:nvSpPr>
        <p:spPr>
          <a:xfrm>
            <a:off x="8148918" y="268288"/>
            <a:ext cx="802341" cy="457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2355" y="6103022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9" name="Imagen 8" descr="circulos-blancos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858" y="3547300"/>
            <a:ext cx="692141" cy="2692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irculos-rojos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20" y="429458"/>
            <a:ext cx="828488" cy="32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72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solidFill>
          <a:srgbClr val="CB00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="0" i="0">
                <a:solidFill>
                  <a:schemeClr val="bg1"/>
                </a:solidFill>
                <a:latin typeface="Gill Sans"/>
                <a:cs typeface="Gill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cxnSp>
        <p:nvCxnSpPr>
          <p:cNvPr id="9" name="Conector recto 8"/>
          <p:cNvCxnSpPr/>
          <p:nvPr userDrawn="1"/>
        </p:nvCxnSpPr>
        <p:spPr>
          <a:xfrm>
            <a:off x="0" y="2151735"/>
            <a:ext cx="6965576" cy="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Marcador de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309813"/>
            <a:ext cx="5041900" cy="2338216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 sz="1800" b="0" i="0" baseline="0">
                <a:solidFill>
                  <a:srgbClr val="FFFFFF"/>
                </a:solidFill>
                <a:latin typeface="Gill Sans Light"/>
                <a:cs typeface="Gill Sans Light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/>
            </a:pPr>
            <a:r>
              <a:rPr lang="es-ES_tradnl" dirty="0" err="1" smtClean="0"/>
              <a:t>Lorem</a:t>
            </a:r>
            <a:r>
              <a:rPr lang="es-ES_tradnl" dirty="0" smtClean="0"/>
              <a:t> </a:t>
            </a:r>
            <a:r>
              <a:rPr lang="es-ES_tradnl" dirty="0" err="1" smtClean="0"/>
              <a:t>ipsum</a:t>
            </a:r>
            <a:r>
              <a:rPr lang="es-ES_tradnl" dirty="0" smtClean="0"/>
              <a:t> dolor </a:t>
            </a:r>
            <a:r>
              <a:rPr lang="es-ES_tradnl" dirty="0" err="1" smtClean="0"/>
              <a:t>sit</a:t>
            </a:r>
            <a:r>
              <a:rPr lang="es-ES_tradnl" dirty="0" smtClean="0"/>
              <a:t> </a:t>
            </a:r>
            <a:r>
              <a:rPr lang="es-ES_tradnl" dirty="0" err="1" smtClean="0"/>
              <a:t>amet</a:t>
            </a:r>
            <a:r>
              <a:rPr lang="es-ES_tradnl" dirty="0" smtClean="0"/>
              <a:t>. </a:t>
            </a:r>
            <a:r>
              <a:rPr lang="es-ES_tradnl" dirty="0" err="1" smtClean="0"/>
              <a:t>Lorem</a:t>
            </a:r>
            <a:r>
              <a:rPr lang="es-ES_tradnl" dirty="0" smtClean="0"/>
              <a:t> </a:t>
            </a:r>
            <a:r>
              <a:rPr lang="es-ES_tradnl" dirty="0" err="1" smtClean="0"/>
              <a:t>ipsum</a:t>
            </a:r>
            <a:r>
              <a:rPr lang="es-ES_tradnl" dirty="0" smtClean="0"/>
              <a:t> dolor </a:t>
            </a:r>
            <a:r>
              <a:rPr lang="es-ES_tradnl" dirty="0" err="1" smtClean="0"/>
              <a:t>sit</a:t>
            </a:r>
            <a:r>
              <a:rPr lang="es-ES_tradnl" dirty="0" smtClean="0"/>
              <a:t> </a:t>
            </a:r>
            <a:r>
              <a:rPr lang="es-ES_tradnl" dirty="0" err="1" smtClean="0"/>
              <a:t>amet</a:t>
            </a:r>
            <a:r>
              <a:rPr lang="es-ES_tradnl" dirty="0" smtClean="0"/>
              <a:t>. </a:t>
            </a:r>
            <a:r>
              <a:rPr lang="es-ES_tradnl" dirty="0" err="1" smtClean="0"/>
              <a:t>Lorem</a:t>
            </a:r>
            <a:r>
              <a:rPr lang="es-ES_tradnl" dirty="0" smtClean="0"/>
              <a:t> </a:t>
            </a:r>
            <a:r>
              <a:rPr lang="es-ES_tradnl" dirty="0" err="1" smtClean="0"/>
              <a:t>ipsum</a:t>
            </a:r>
            <a:r>
              <a:rPr lang="es-ES_tradnl" dirty="0" smtClean="0"/>
              <a:t> dolor </a:t>
            </a:r>
            <a:r>
              <a:rPr lang="es-ES_tradnl" dirty="0" err="1" smtClean="0"/>
              <a:t>sit</a:t>
            </a:r>
            <a:r>
              <a:rPr lang="es-ES_tradnl" dirty="0" smtClean="0"/>
              <a:t> </a:t>
            </a:r>
            <a:r>
              <a:rPr lang="es-ES_tradnl" dirty="0" err="1" smtClean="0"/>
              <a:t>amet</a:t>
            </a:r>
            <a:r>
              <a:rPr lang="es-ES_tradnl" dirty="0" smtClean="0"/>
              <a:t>. </a:t>
            </a:r>
            <a:r>
              <a:rPr lang="es-ES_tradnl" dirty="0" err="1" smtClean="0"/>
              <a:t>Lorem</a:t>
            </a:r>
            <a:r>
              <a:rPr lang="es-ES_tradnl" dirty="0" smtClean="0"/>
              <a:t> </a:t>
            </a:r>
            <a:r>
              <a:rPr lang="es-ES_tradnl" dirty="0" err="1" smtClean="0"/>
              <a:t>ipsum</a:t>
            </a:r>
            <a:r>
              <a:rPr lang="es-ES_tradnl" dirty="0" smtClean="0"/>
              <a:t> dolor </a:t>
            </a:r>
            <a:r>
              <a:rPr lang="es-ES_tradnl" dirty="0" err="1" smtClean="0"/>
              <a:t>sit</a:t>
            </a:r>
            <a:r>
              <a:rPr lang="es-ES_tradnl" dirty="0" smtClean="0"/>
              <a:t> </a:t>
            </a:r>
            <a:r>
              <a:rPr lang="es-ES_tradnl" dirty="0" err="1" smtClean="0"/>
              <a:t>amet</a:t>
            </a:r>
            <a:r>
              <a:rPr lang="es-ES_tradnl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/>
            </a:pPr>
            <a:r>
              <a:rPr lang="es-ES_tradnl" dirty="0" err="1" smtClean="0"/>
              <a:t>Lorem</a:t>
            </a:r>
            <a:r>
              <a:rPr lang="es-ES_tradnl" dirty="0" smtClean="0"/>
              <a:t> </a:t>
            </a:r>
            <a:r>
              <a:rPr lang="es-ES_tradnl" dirty="0" err="1" smtClean="0"/>
              <a:t>ipsum</a:t>
            </a:r>
            <a:r>
              <a:rPr lang="es-ES_tradnl" dirty="0" smtClean="0"/>
              <a:t> dolor </a:t>
            </a:r>
            <a:r>
              <a:rPr lang="es-ES_tradnl" dirty="0" err="1" smtClean="0"/>
              <a:t>sit</a:t>
            </a:r>
            <a:r>
              <a:rPr lang="es-ES_tradnl" dirty="0" smtClean="0"/>
              <a:t> </a:t>
            </a:r>
            <a:r>
              <a:rPr lang="es-ES_tradnl" dirty="0" err="1" smtClean="0"/>
              <a:t>amet</a:t>
            </a:r>
            <a:r>
              <a:rPr lang="es-ES_tradnl" dirty="0" smtClean="0"/>
              <a:t>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182297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21106" y="361016"/>
            <a:ext cx="124189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9"/>
          <p:cNvSpPr/>
          <p:nvPr userDrawn="1"/>
        </p:nvSpPr>
        <p:spPr>
          <a:xfrm>
            <a:off x="-2320" y="0"/>
            <a:ext cx="18288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00399" y="2995944"/>
            <a:ext cx="5457919" cy="776727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3847" y="3772671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2320" y="0"/>
            <a:ext cx="18288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Marcador de posición de imagen 10"/>
          <p:cNvSpPr>
            <a:spLocks noGrp="1"/>
          </p:cNvSpPr>
          <p:nvPr>
            <p:ph type="pic" sz="quarter" idx="14"/>
          </p:nvPr>
        </p:nvSpPr>
        <p:spPr>
          <a:xfrm>
            <a:off x="333375" y="268288"/>
            <a:ext cx="2731243" cy="6453187"/>
          </a:xfrm>
        </p:spPr>
        <p:txBody>
          <a:bodyPr/>
          <a:lstStyle/>
          <a:p>
            <a:r>
              <a:rPr lang="es-ES" smtClean="0"/>
              <a:t>Haga clic en el icono para agregar una imagen</a:t>
            </a:r>
            <a:endParaRPr lang="es-ES"/>
          </a:p>
        </p:txBody>
      </p:sp>
      <p:pic>
        <p:nvPicPr>
          <p:cNvPr id="13" name="Imagen 12" descr="circulos-blancos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639" y="2444625"/>
            <a:ext cx="828488" cy="3223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objetos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1073890" cy="365125"/>
          </a:xfr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5760" y="361016"/>
            <a:ext cx="77724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Imagen 7" descr="circulos-rojos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59" y="361016"/>
            <a:ext cx="828488" cy="3223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36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715588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pic>
        <p:nvPicPr>
          <p:cNvPr id="4" name="Imagen 3" descr="circulos-rojos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20" y="429458"/>
            <a:ext cx="828488" cy="3223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48918" y="268288"/>
            <a:ext cx="802341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9" name="Imagen 8" descr="circulos-1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918" y="2057597"/>
            <a:ext cx="800264" cy="3113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148918" y="268288"/>
            <a:ext cx="802341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1" name="Imagen 10" descr="circulos2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918" y="2054132"/>
            <a:ext cx="813039" cy="31632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_tradnl" smtClean="0"/>
              <a:t>Clic para editar título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CB0017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81" r:id="rId19"/>
    <p:sldLayoutId id="2147483678" r:id="rId20"/>
    <p:sldLayoutId id="2147483679" r:id="rId2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Arial"/>
        <a:buChar char="•"/>
        <a:defRPr sz="2000" b="0" i="0" kern="1200">
          <a:solidFill>
            <a:schemeClr val="tx2"/>
          </a:solidFill>
          <a:latin typeface="+mn-lt"/>
          <a:ea typeface="+mn-ea"/>
          <a:cs typeface="Gill Sans Light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Arial"/>
        <a:buChar char="•"/>
        <a:defRPr sz="1800" kern="1200">
          <a:solidFill>
            <a:schemeClr val="tx2"/>
          </a:solidFill>
          <a:latin typeface="Gill Sans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Arial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Arial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Arial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rscratch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rscratch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rscratch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3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rscratch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rscratch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Didáctica de </a:t>
            </a:r>
            <a:r>
              <a:rPr lang="es-ES" dirty="0" err="1" smtClean="0"/>
              <a:t>Scratch</a:t>
            </a:r>
            <a:r>
              <a:rPr lang="es-ES" dirty="0" smtClean="0"/>
              <a:t> (I)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2400" b="1" dirty="0"/>
              <a:t>Didácticas de la Informática y la Tecnología</a:t>
            </a:r>
          </a:p>
        </p:txBody>
      </p:sp>
      <p:pic>
        <p:nvPicPr>
          <p:cNvPr id="5" name="Picture 26" descr="lite_fond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521325"/>
            <a:ext cx="32004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2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Dr. </a:t>
            </a:r>
            <a:r>
              <a:rPr lang="es-ES" dirty="0" err="1" smtClean="0"/>
              <a:t>Scratch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118532" y="135471"/>
          <a:ext cx="9025468" cy="6601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6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6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775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Concepto de PC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Nivel básico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Nivel intermedio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Nivel avanzado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285">
                <a:tc>
                  <a:txBody>
                    <a:bodyPr/>
                    <a:lstStyle/>
                    <a:p>
                      <a:r>
                        <a:rPr lang="es-ES" i="1" dirty="0" smtClean="0">
                          <a:solidFill>
                            <a:schemeClr val="tx1"/>
                          </a:solidFill>
                        </a:rPr>
                        <a:t>Abstracción y </a:t>
                      </a:r>
                      <a:r>
                        <a:rPr lang="es-ES" i="1" dirty="0" err="1" smtClean="0">
                          <a:solidFill>
                            <a:schemeClr val="tx1"/>
                          </a:solidFill>
                        </a:rPr>
                        <a:t>descompos</a:t>
                      </a:r>
                      <a:r>
                        <a:rPr lang="es-ES" i="1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s-ES" i="1" baseline="0" dirty="0" smtClean="0">
                          <a:solidFill>
                            <a:schemeClr val="tx1"/>
                          </a:solidFill>
                        </a:rPr>
                        <a:t>problemas</a:t>
                      </a:r>
                      <a:endParaRPr lang="es-E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Más de un programa y más de un objeto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Definición de bloques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Uso de clones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2680">
                <a:tc>
                  <a:txBody>
                    <a:bodyPr/>
                    <a:lstStyle/>
                    <a:p>
                      <a:r>
                        <a:rPr lang="es-ES" i="1" dirty="0" smtClean="0">
                          <a:solidFill>
                            <a:schemeClr val="tx1"/>
                          </a:solidFill>
                        </a:rPr>
                        <a:t>Paralelismo</a:t>
                      </a:r>
                      <a:endParaRPr lang="es-E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Al</a:t>
                      </a:r>
                      <a:r>
                        <a:rPr lang="es-ES" baseline="0" dirty="0" smtClean="0">
                          <a:solidFill>
                            <a:schemeClr val="tx1"/>
                          </a:solidFill>
                        </a:rPr>
                        <a:t> p</a:t>
                      </a:r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resionar bandera verde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Al presionar tecla,</a:t>
                      </a:r>
                      <a:r>
                        <a:rPr lang="es-E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s-ES" baseline="0" dirty="0" smtClean="0">
                          <a:solidFill>
                            <a:schemeClr val="tx1"/>
                          </a:solidFill>
                        </a:rPr>
                        <a:t>Al presionar este objeto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Al recibir mensaje, Crear clon, Cuando sea &gt;, Cuando el fondo cambie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775">
                <a:tc>
                  <a:txBody>
                    <a:bodyPr/>
                    <a:lstStyle/>
                    <a:p>
                      <a:r>
                        <a:rPr lang="es-ES" i="1" dirty="0" smtClean="0">
                          <a:solidFill>
                            <a:schemeClr val="tx1"/>
                          </a:solidFill>
                        </a:rPr>
                        <a:t>Pensamiento lógico</a:t>
                      </a:r>
                      <a:endParaRPr lang="es-E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Si…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Si… si no…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Operaciones lógicas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775">
                <a:tc>
                  <a:txBody>
                    <a:bodyPr/>
                    <a:lstStyle/>
                    <a:p>
                      <a:r>
                        <a:rPr lang="es-ES" i="1" dirty="0" smtClean="0">
                          <a:solidFill>
                            <a:schemeClr val="tx1"/>
                          </a:solidFill>
                        </a:rPr>
                        <a:t>Sincronización</a:t>
                      </a:r>
                      <a:endParaRPr lang="es-E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Esperar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Enviar, </a:t>
                      </a:r>
                    </a:p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Al recibir mensaje, </a:t>
                      </a:r>
                    </a:p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Detener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Esperar hasta, Cuando el fondo cambie, Enviar y esperar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775">
                <a:tc>
                  <a:txBody>
                    <a:bodyPr/>
                    <a:lstStyle/>
                    <a:p>
                      <a:r>
                        <a:rPr lang="es-ES" i="1" dirty="0" smtClean="0">
                          <a:solidFill>
                            <a:schemeClr val="tx1"/>
                          </a:solidFill>
                        </a:rPr>
                        <a:t>Control de flujo</a:t>
                      </a:r>
                      <a:endParaRPr lang="es-E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 smtClean="0">
                          <a:solidFill>
                            <a:schemeClr val="tx1"/>
                          </a:solidFill>
                        </a:rPr>
                        <a:t>Secuenc</a:t>
                      </a:r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. de bloques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Repetir,</a:t>
                      </a:r>
                      <a:r>
                        <a:rPr lang="es-E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Por siempre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Repetir hasta que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0263">
                <a:tc>
                  <a:txBody>
                    <a:bodyPr/>
                    <a:lstStyle/>
                    <a:p>
                      <a:r>
                        <a:rPr lang="es-ES" i="1" dirty="0" smtClean="0">
                          <a:solidFill>
                            <a:schemeClr val="tx1"/>
                          </a:solidFill>
                        </a:rPr>
                        <a:t>Interactividad de usuario</a:t>
                      </a:r>
                      <a:endParaRPr lang="es-E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Bandera verde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Tecla pulsada, </a:t>
                      </a:r>
                    </a:p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objeto pulsado, preguntar y esperar,</a:t>
                      </a:r>
                      <a:r>
                        <a:rPr lang="es-ES" baseline="0" dirty="0" smtClean="0">
                          <a:solidFill>
                            <a:schemeClr val="tx1"/>
                          </a:solidFill>
                        </a:rPr>
                        <a:t> bloques del ratón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Cuando sea &gt;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9067">
                <a:tc>
                  <a:txBody>
                    <a:bodyPr/>
                    <a:lstStyle/>
                    <a:p>
                      <a:r>
                        <a:rPr lang="es-ES" i="1" dirty="0" smtClean="0">
                          <a:solidFill>
                            <a:schemeClr val="tx1"/>
                          </a:solidFill>
                        </a:rPr>
                        <a:t>Representación</a:t>
                      </a:r>
                      <a:r>
                        <a:rPr lang="es-ES" i="1" baseline="0" dirty="0" smtClean="0">
                          <a:solidFill>
                            <a:schemeClr val="tx1"/>
                          </a:solidFill>
                        </a:rPr>
                        <a:t> de datos</a:t>
                      </a:r>
                      <a:endParaRPr lang="es-E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Modificadores de las propiedades de los objetos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Operaciones sobre variables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Operaciones sobre listas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94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Dificultades con estilo de programación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71491" cy="4648200"/>
          </a:xfrm>
        </p:spPr>
        <p:txBody>
          <a:bodyPr>
            <a:normAutofit/>
          </a:bodyPr>
          <a:lstStyle/>
          <a:p>
            <a:r>
              <a:rPr lang="es-ES" sz="2600" dirty="0" smtClean="0"/>
              <a:t>Dr. </a:t>
            </a:r>
            <a:r>
              <a:rPr lang="es-ES" sz="2600" dirty="0" err="1" smtClean="0"/>
              <a:t>Scratch</a:t>
            </a:r>
            <a:r>
              <a:rPr lang="es-ES" sz="2600" dirty="0" smtClean="0"/>
              <a:t> (</a:t>
            </a:r>
            <a:r>
              <a:rPr lang="es-ES" sz="2800" dirty="0">
                <a:hlinkClick r:id="rId3"/>
              </a:rPr>
              <a:t>http://drscratch.org</a:t>
            </a:r>
            <a:r>
              <a:rPr lang="es-ES" sz="2800" dirty="0" smtClean="0">
                <a:hlinkClick r:id="rId3"/>
              </a:rPr>
              <a:t>/</a:t>
            </a:r>
            <a:r>
              <a:rPr lang="es-ES" sz="2600" dirty="0" smtClean="0"/>
              <a:t>):</a:t>
            </a:r>
          </a:p>
          <a:p>
            <a:pPr lvl="1"/>
            <a:r>
              <a:rPr lang="es-ES" sz="2400" dirty="0" smtClean="0"/>
              <a:t>Ventajas:</a:t>
            </a:r>
          </a:p>
          <a:p>
            <a:pPr lvl="2"/>
            <a:r>
              <a:rPr lang="es-ES" sz="2400" dirty="0" smtClean="0"/>
              <a:t>Hace consciente de la conveniencia de un buen diseño</a:t>
            </a:r>
          </a:p>
          <a:p>
            <a:pPr lvl="2"/>
            <a:r>
              <a:rPr lang="es-ES" sz="2400" dirty="0" smtClean="0"/>
              <a:t>Ayuda a descubrir bloques o categorías de bloques</a:t>
            </a:r>
            <a:endParaRPr lang="es-ES" sz="2400" dirty="0"/>
          </a:p>
          <a:p>
            <a:pPr lvl="1"/>
            <a:r>
              <a:rPr lang="es-ES" sz="2400" dirty="0" smtClean="0"/>
              <a:t>Inconvenientes</a:t>
            </a:r>
            <a:r>
              <a:rPr lang="es-ES" sz="2400" dirty="0"/>
              <a:t>:</a:t>
            </a:r>
          </a:p>
          <a:p>
            <a:pPr lvl="2"/>
            <a:r>
              <a:rPr lang="es-ES" sz="2400" dirty="0"/>
              <a:t>N</a:t>
            </a:r>
            <a:r>
              <a:rPr lang="es-ES" sz="2400" dirty="0" smtClean="0"/>
              <a:t>o </a:t>
            </a:r>
            <a:r>
              <a:rPr lang="es-ES" sz="2400" dirty="0"/>
              <a:t>tiene en cuenta </a:t>
            </a:r>
            <a:r>
              <a:rPr lang="es-ES" sz="2400" dirty="0" smtClean="0"/>
              <a:t>las necesidades de cada enunciado ni que una práctica admite múltiples soluciones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2746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71491" cy="4648200"/>
          </a:xfrm>
        </p:spPr>
        <p:txBody>
          <a:bodyPr>
            <a:normAutofit/>
          </a:bodyPr>
          <a:lstStyle/>
          <a:p>
            <a:r>
              <a:rPr lang="es-ES" sz="2600" dirty="0" smtClean="0"/>
              <a:t>Subir algunos programas </a:t>
            </a:r>
            <a:r>
              <a:rPr lang="es-ES" sz="2600" dirty="0" err="1" smtClean="0"/>
              <a:t>Scratch</a:t>
            </a:r>
            <a:r>
              <a:rPr lang="es-ES" sz="2600" dirty="0" smtClean="0"/>
              <a:t> a la web de Dr. </a:t>
            </a:r>
            <a:r>
              <a:rPr lang="es-ES" sz="2600" dirty="0" err="1" smtClean="0"/>
              <a:t>Scratch</a:t>
            </a:r>
            <a:r>
              <a:rPr lang="es-ES" sz="2600" dirty="0" smtClean="0"/>
              <a:t> (</a:t>
            </a:r>
            <a:r>
              <a:rPr lang="es-ES" sz="2800" dirty="0">
                <a:hlinkClick r:id="rId3"/>
              </a:rPr>
              <a:t>http://drscratch.org</a:t>
            </a:r>
            <a:r>
              <a:rPr lang="es-ES" sz="2800" dirty="0" smtClean="0">
                <a:hlinkClick r:id="rId3"/>
              </a:rPr>
              <a:t>/</a:t>
            </a:r>
            <a:r>
              <a:rPr lang="es-ES" sz="2600" dirty="0" smtClean="0"/>
              <a:t>) y comprobar la nota obtenida</a:t>
            </a:r>
          </a:p>
        </p:txBody>
      </p:sp>
    </p:spTree>
    <p:extLst>
      <p:ext uri="{BB962C8B-B14F-4D97-AF65-F5344CB8AC3E}">
        <p14:creationId xmlns:p14="http://schemas.microsoft.com/office/powerpoint/2010/main" val="34458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Dificultades con estilo de programación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71491" cy="4648200"/>
          </a:xfrm>
        </p:spPr>
        <p:txBody>
          <a:bodyPr>
            <a:normAutofit/>
          </a:bodyPr>
          <a:lstStyle/>
          <a:p>
            <a:r>
              <a:rPr lang="es-ES" sz="2600" dirty="0" smtClean="0"/>
              <a:t>Dr. </a:t>
            </a:r>
            <a:r>
              <a:rPr lang="es-ES" sz="2600" dirty="0" err="1" smtClean="0"/>
              <a:t>Scratch</a:t>
            </a:r>
            <a:r>
              <a:rPr lang="es-ES" sz="2600" dirty="0" smtClean="0"/>
              <a:t> (</a:t>
            </a:r>
            <a:r>
              <a:rPr lang="es-ES" sz="2800" dirty="0">
                <a:hlinkClick r:id="rId3"/>
              </a:rPr>
              <a:t>http://drscratch.org</a:t>
            </a:r>
            <a:r>
              <a:rPr lang="es-ES" sz="2800" dirty="0" smtClean="0">
                <a:hlinkClick r:id="rId3"/>
              </a:rPr>
              <a:t>/</a:t>
            </a:r>
            <a:r>
              <a:rPr lang="es-ES" sz="2600" dirty="0" smtClean="0"/>
              <a:t>):</a:t>
            </a:r>
          </a:p>
          <a:p>
            <a:pPr lvl="1"/>
            <a:r>
              <a:rPr lang="es-ES" sz="2400" dirty="0" smtClean="0"/>
              <a:t>Certificación de un programa de peces (2ª sesión, 3ª versión):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52" y="3234690"/>
            <a:ext cx="6820348" cy="362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3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Dificultades con conceptos de programación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8" y="2209800"/>
            <a:ext cx="8280401" cy="39163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 smtClean="0">
                <a:latin typeface="Gill Sans"/>
              </a:rPr>
              <a:t>En un estudio: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Gill Sans"/>
              </a:rPr>
              <a:t>Aparentemente, no tienen problemas en comprender algunos conceptos, incluso avanzados</a:t>
            </a:r>
            <a:r>
              <a:rPr lang="es-ES" sz="2400" dirty="0" smtClean="0"/>
              <a:t>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Gill Sans"/>
              </a:rPr>
              <a:t>Distintos tipos de bucles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Gill Sans"/>
              </a:rPr>
              <a:t>Envío de mensajes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Dificultades con otros conceptos: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Gill Sans"/>
              </a:rPr>
              <a:t>¿Más abstractos o que involucran varios bloques o acciones?</a:t>
            </a:r>
          </a:p>
        </p:txBody>
      </p:sp>
    </p:spTree>
    <p:extLst>
      <p:ext uri="{BB962C8B-B14F-4D97-AF65-F5344CB8AC3E}">
        <p14:creationId xmlns:p14="http://schemas.microsoft.com/office/powerpoint/2010/main" val="37786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Dificultades con conceptos </a:t>
            </a:r>
            <a:r>
              <a:rPr lang="es-ES" dirty="0"/>
              <a:t>de programación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8" y="2209800"/>
            <a:ext cx="8280401" cy="39163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 smtClean="0">
                <a:latin typeface="Gill Sans"/>
              </a:rPr>
              <a:t>Dificultades concretas: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Gill Sans"/>
              </a:rPr>
              <a:t>Inicialización: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Gill Sans"/>
              </a:rPr>
              <a:t>Diversos aspectos: valor de variables, posición y dirección de personajes, etc.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Gill Sans"/>
              </a:rPr>
              <a:t>Riesgo de confusión de “inicialización” del estado del programa e “iniciar” (o “lanzar”) la ejecución del programa</a:t>
            </a:r>
          </a:p>
        </p:txBody>
      </p:sp>
    </p:spTree>
    <p:extLst>
      <p:ext uri="{BB962C8B-B14F-4D97-AF65-F5344CB8AC3E}">
        <p14:creationId xmlns:p14="http://schemas.microsoft.com/office/powerpoint/2010/main" val="7945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Dificultades con conceptos </a:t>
            </a:r>
            <a:r>
              <a:rPr lang="es-ES" dirty="0"/>
              <a:t>de programación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8" y="2209800"/>
            <a:ext cx="8280401" cy="39163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>
                <a:latin typeface="Gill Sans"/>
              </a:rPr>
              <a:t>Dificultades concretas :</a:t>
            </a:r>
            <a:endParaRPr lang="es-ES" sz="2600" dirty="0" smtClean="0">
              <a:latin typeface="Gill Sans"/>
            </a:endParaRP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Gill Sans"/>
              </a:rPr>
              <a:t>Concurrencia: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Gill Sans"/>
              </a:rPr>
              <a:t>Resulta más fácil comprender la ejecución concurrente de varios personajes que la ejecución concurrente de varias pilas para un mismo personaje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Gill Sans"/>
              </a:rPr>
              <a:t>No siempre se cuida de que las distintas pilas inicien su ejecución con un “Al presionar” u otra instrucción de eventos “Al…”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Gill Sans"/>
              </a:rPr>
              <a:t>Variable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es-ES" sz="2400" dirty="0" smtClean="0"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9298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Normas de estilo de programación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8" y="2209800"/>
            <a:ext cx="8280401" cy="39163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 smtClean="0">
                <a:latin typeface="Gill Sans"/>
              </a:rPr>
              <a:t>Cuidar detalles de los programas: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Nombres que sean explicativos (objetos, escenarios, variables, mensajes)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Inicialización del estado de los objetos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Gill Sans"/>
              </a:rPr>
              <a:t>Inicialización del valor de las variables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Cada pila de bloques debe ser activada por algún evento</a:t>
            </a:r>
            <a:endParaRPr lang="es-ES" sz="2400" dirty="0" smtClean="0"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23266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Patrones de diseño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209800"/>
            <a:ext cx="7886700" cy="4478867"/>
          </a:xfrm>
        </p:spPr>
        <p:txBody>
          <a:bodyPr>
            <a:normAutofit/>
          </a:bodyPr>
          <a:lstStyle/>
          <a:p>
            <a:pPr lvl="0"/>
            <a:r>
              <a:rPr lang="es-ES" sz="2600" dirty="0" smtClean="0"/>
              <a:t>Son modelos (o plantillas) que representan formas comprensibles, generales y eficientes de resolver un problema</a:t>
            </a:r>
          </a:p>
          <a:p>
            <a:pPr lvl="0"/>
            <a:r>
              <a:rPr lang="es-ES" sz="2600" dirty="0" smtClean="0"/>
              <a:t>Pueden ser de alto nivel (p.ej. diseño de un tipo de aplicación) o de bajo nivel (p.ej. realización de una acción)</a:t>
            </a: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362783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Patrones de diseño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209800"/>
            <a:ext cx="5604934" cy="4478867"/>
          </a:xfrm>
        </p:spPr>
        <p:txBody>
          <a:bodyPr>
            <a:normAutofit/>
          </a:bodyPr>
          <a:lstStyle/>
          <a:p>
            <a:pPr lvl="0"/>
            <a:r>
              <a:rPr lang="es-ES" sz="2600" dirty="0" smtClean="0"/>
              <a:t>Que un objeto tenga un comportamiento repetitivo al iniciar el programa:</a:t>
            </a:r>
          </a:p>
          <a:p>
            <a:pPr lvl="1"/>
            <a:r>
              <a:rPr lang="es-ES" sz="2400" dirty="0" smtClean="0"/>
              <a:t>Por ejemplo, que se mueva por el escenario, rebotando al chocar con los extremos:</a:t>
            </a: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/>
          </p:nvPr>
        </p:nvGraphicFramePr>
        <p:xfrm>
          <a:off x="6381750" y="3378200"/>
          <a:ext cx="2476500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r:id="rId4" imgW="2476080" imgH="2374560" progId="">
                  <p:embed/>
                </p:oleObj>
              </mc:Choice>
              <mc:Fallback>
                <p:oleObj r:id="rId4" imgW="2476080" imgH="2374560" progId="">
                  <p:embed/>
                  <p:pic>
                    <p:nvPicPr>
                      <p:cNvPr id="7" name="Objeto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81750" y="3378200"/>
                        <a:ext cx="2476500" cy="237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287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lenguaje </a:t>
            </a:r>
            <a:r>
              <a:rPr lang="es-ES" dirty="0" err="1" smtClean="0"/>
              <a:t>Scratch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71491" cy="3916363"/>
          </a:xfrm>
        </p:spPr>
        <p:txBody>
          <a:bodyPr>
            <a:normAutofit/>
          </a:bodyPr>
          <a:lstStyle/>
          <a:p>
            <a:r>
              <a:rPr lang="es-ES" sz="2800" dirty="0" smtClean="0"/>
              <a:t>Organización </a:t>
            </a:r>
            <a:r>
              <a:rPr lang="es-ES" sz="2800" dirty="0"/>
              <a:t>de las 5 sesiones sobre </a:t>
            </a:r>
            <a:r>
              <a:rPr lang="es-ES" sz="2800" dirty="0" err="1"/>
              <a:t>Scratch</a:t>
            </a:r>
            <a:r>
              <a:rPr lang="es-ES" sz="2800" dirty="0"/>
              <a:t>:</a:t>
            </a:r>
          </a:p>
          <a:p>
            <a:pPr marL="685800" lvl="1" indent="-457200">
              <a:buFont typeface="+mj-lt"/>
              <a:buAutoNum type="arabicPeriod"/>
            </a:pPr>
            <a:r>
              <a:rPr lang="es-ES" sz="2400" dirty="0"/>
              <a:t>Lenguaje de programación </a:t>
            </a:r>
            <a:r>
              <a:rPr lang="es-ES" sz="2400" dirty="0" err="1"/>
              <a:t>Scratch</a:t>
            </a:r>
            <a:r>
              <a:rPr lang="es-ES" sz="2400" dirty="0"/>
              <a:t> (I)</a:t>
            </a:r>
          </a:p>
          <a:p>
            <a:pPr marL="685800" lvl="1" indent="-457200">
              <a:buFont typeface="+mj-lt"/>
              <a:buAutoNum type="arabicPeriod"/>
            </a:pPr>
            <a:r>
              <a:rPr lang="es-ES" sz="2400" dirty="0"/>
              <a:t>Lenguaje de programación </a:t>
            </a:r>
            <a:r>
              <a:rPr lang="es-ES" sz="2400" dirty="0" err="1"/>
              <a:t>Scratch</a:t>
            </a:r>
            <a:r>
              <a:rPr lang="es-ES" sz="2400" dirty="0"/>
              <a:t> (II)</a:t>
            </a:r>
          </a:p>
          <a:p>
            <a:pPr marL="685800" lvl="1" indent="-457200">
              <a:buFont typeface="+mj-lt"/>
              <a:buAutoNum type="arabicPeriod"/>
            </a:pPr>
            <a:r>
              <a:rPr lang="es-ES" sz="2400" dirty="0"/>
              <a:t>Didáctica de </a:t>
            </a:r>
            <a:r>
              <a:rPr lang="es-ES" sz="2400" dirty="0" err="1"/>
              <a:t>Scratch</a:t>
            </a:r>
            <a:r>
              <a:rPr lang="es-ES" sz="2400" dirty="0"/>
              <a:t> (I)</a:t>
            </a:r>
          </a:p>
          <a:p>
            <a:pPr marL="685800" lvl="1" indent="-457200">
              <a:buFont typeface="+mj-lt"/>
              <a:buAutoNum type="arabicPeriod"/>
            </a:pPr>
            <a:r>
              <a:rPr lang="es-ES" sz="2400" dirty="0"/>
              <a:t>Didáctica de </a:t>
            </a:r>
            <a:r>
              <a:rPr lang="es-ES" sz="2400" dirty="0" err="1"/>
              <a:t>Scratch</a:t>
            </a:r>
            <a:r>
              <a:rPr lang="es-ES" sz="2400" dirty="0"/>
              <a:t> (II)</a:t>
            </a:r>
          </a:p>
          <a:p>
            <a:pPr marL="685800" lvl="1" indent="-457200">
              <a:buFont typeface="+mj-lt"/>
              <a:buAutoNum type="arabicPeriod"/>
            </a:pPr>
            <a:r>
              <a:rPr lang="es-ES" sz="2400" dirty="0"/>
              <a:t>Valoración de </a:t>
            </a:r>
            <a:r>
              <a:rPr lang="es-ES" sz="2400" dirty="0" err="1" smtClean="0"/>
              <a:t>Scratch</a:t>
            </a:r>
            <a:r>
              <a:rPr lang="es-ES" sz="2400" dirty="0" smtClean="0"/>
              <a:t> y </a:t>
            </a:r>
            <a:r>
              <a:rPr lang="es-ES" sz="2400" smtClean="0"/>
              <a:t>otras cuestiones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61662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Patrones de diseño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209800"/>
            <a:ext cx="5604934" cy="4478867"/>
          </a:xfrm>
        </p:spPr>
        <p:txBody>
          <a:bodyPr>
            <a:normAutofit lnSpcReduction="10000"/>
          </a:bodyPr>
          <a:lstStyle/>
          <a:p>
            <a:pPr lvl="0"/>
            <a:r>
              <a:rPr lang="es-ES" sz="2600" dirty="0" smtClean="0"/>
              <a:t>Que un objeto realice cierta actividad al ser presionado:</a:t>
            </a:r>
          </a:p>
          <a:p>
            <a:pPr lvl="1"/>
            <a:r>
              <a:rPr lang="es-ES" sz="2400" dirty="0" smtClean="0"/>
              <a:t>Puede cambiar de disfraz, moverse, sonar, hablar o pensar, cambiar de tamaño o aplicar un efecto (color, remolino, etc.)</a:t>
            </a:r>
          </a:p>
          <a:p>
            <a:pPr lvl="1"/>
            <a:r>
              <a:rPr lang="es-ES" sz="2400" dirty="0" smtClean="0"/>
              <a:t>Los efectos pueden restaurarse al acabar la ejecución o con otras instrucciones</a:t>
            </a:r>
          </a:p>
          <a:p>
            <a:r>
              <a:rPr lang="es-ES" sz="2600" dirty="0" smtClean="0"/>
              <a:t>También puede conseguirse tocando teclas concretas</a:t>
            </a:r>
          </a:p>
          <a:p>
            <a:pPr lvl="0"/>
            <a:endParaRPr lang="es-ES" sz="2600" dirty="0" smtClean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/>
          </p:nvPr>
        </p:nvGraphicFramePr>
        <p:xfrm>
          <a:off x="6242050" y="2209800"/>
          <a:ext cx="27559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r:id="rId4" imgW="2755440" imgH="1257120" progId="">
                  <p:embed/>
                </p:oleObj>
              </mc:Choice>
              <mc:Fallback>
                <p:oleObj r:id="rId4" imgW="2755440" imgH="12571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42050" y="2209800"/>
                        <a:ext cx="2755900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/>
          </p:nvPr>
        </p:nvGraphicFramePr>
        <p:xfrm>
          <a:off x="6584950" y="3716867"/>
          <a:ext cx="24130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r:id="rId6" imgW="2412360" imgH="2971080" progId="">
                  <p:embed/>
                </p:oleObj>
              </mc:Choice>
              <mc:Fallback>
                <p:oleObj r:id="rId6" imgW="2412360" imgH="2971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84950" y="3716867"/>
                        <a:ext cx="2413000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387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Patrones de diseño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209800"/>
            <a:ext cx="5604934" cy="4478867"/>
          </a:xfrm>
        </p:spPr>
        <p:txBody>
          <a:bodyPr>
            <a:normAutofit/>
          </a:bodyPr>
          <a:lstStyle/>
          <a:p>
            <a:pPr lvl="0"/>
            <a:r>
              <a:rPr lang="es-ES" sz="2600" dirty="0" smtClean="0"/>
              <a:t>Que un personaje se mueva, p.ej. baile:</a:t>
            </a:r>
          </a:p>
          <a:p>
            <a:pPr lvl="1"/>
            <a:r>
              <a:rPr lang="es-ES" sz="2400" dirty="0" smtClean="0"/>
              <a:t>Se cambia de disfraz, esperando un poco con cada uno</a:t>
            </a:r>
          </a:p>
          <a:p>
            <a:pPr lvl="1"/>
            <a:r>
              <a:rPr lang="es-ES" sz="2400" dirty="0" smtClean="0"/>
              <a:t>Además, puede avanzar o cambiar de dirección</a:t>
            </a:r>
          </a:p>
          <a:p>
            <a:endParaRPr lang="es-ES" sz="2600" dirty="0" smtClean="0"/>
          </a:p>
          <a:p>
            <a:r>
              <a:rPr lang="es-ES" sz="2600" dirty="0" smtClean="0"/>
              <a:t>También </a:t>
            </a:r>
            <a:r>
              <a:rPr lang="es-ES" sz="2600" dirty="0"/>
              <a:t>puede hacerse en un escenario “dinámico” con sus fondos, por ejemplo, si hay cambios de </a:t>
            </a:r>
            <a:r>
              <a:rPr lang="es-ES" sz="2600" dirty="0" smtClean="0"/>
              <a:t>luz</a:t>
            </a:r>
          </a:p>
          <a:p>
            <a:pPr lvl="0"/>
            <a:endParaRPr lang="es-ES" sz="2600" dirty="0" smtClean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/>
          </p:nvPr>
        </p:nvGraphicFramePr>
        <p:xfrm>
          <a:off x="5719231" y="3077632"/>
          <a:ext cx="3327400" cy="369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r:id="rId4" imgW="3326760" imgH="3695040" progId="">
                  <p:embed/>
                </p:oleObj>
              </mc:Choice>
              <mc:Fallback>
                <p:oleObj r:id="rId4" imgW="3326760" imgH="36950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19231" y="3077632"/>
                        <a:ext cx="3327400" cy="369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004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Patrones de diseño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209800"/>
            <a:ext cx="5604934" cy="4478867"/>
          </a:xfrm>
        </p:spPr>
        <p:txBody>
          <a:bodyPr>
            <a:normAutofit/>
          </a:bodyPr>
          <a:lstStyle/>
          <a:p>
            <a:pPr lvl="0"/>
            <a:r>
              <a:rPr lang="es-ES" sz="2600" dirty="0" smtClean="0"/>
              <a:t>Que un objeto tenga varios comportamientos:</a:t>
            </a:r>
          </a:p>
          <a:p>
            <a:pPr lvl="1"/>
            <a:r>
              <a:rPr lang="es-ES" sz="2400" dirty="0" smtClean="0"/>
              <a:t>Se prepara una pila de bloques por cada comportamiento deseado:</a:t>
            </a:r>
          </a:p>
          <a:p>
            <a:pPr lvl="1"/>
            <a:r>
              <a:rPr lang="es-ES" sz="2400" dirty="0" smtClean="0"/>
              <a:t>Por ejemplo, que también rebote si toca </a:t>
            </a:r>
            <a:r>
              <a:rPr lang="es-ES" sz="2400" dirty="0"/>
              <a:t>a </a:t>
            </a:r>
            <a:r>
              <a:rPr lang="es-ES" sz="2400" dirty="0" smtClean="0"/>
              <a:t>otro objeto</a:t>
            </a:r>
          </a:p>
          <a:p>
            <a:pPr lvl="0"/>
            <a:endParaRPr lang="es-ES" sz="2600" dirty="0" smtClean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/>
          </p:nvPr>
        </p:nvGraphicFramePr>
        <p:xfrm>
          <a:off x="5841999" y="4305475"/>
          <a:ext cx="3210985" cy="2478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" r:id="rId4" imgW="3339360" imgH="2577600" progId="">
                  <p:embed/>
                </p:oleObj>
              </mc:Choice>
              <mc:Fallback>
                <p:oleObj r:id="rId4" imgW="3339360" imgH="2577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41999" y="4305475"/>
                        <a:ext cx="3210985" cy="2478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/>
          </p:nvPr>
        </p:nvGraphicFramePr>
        <p:xfrm>
          <a:off x="6474884" y="1866901"/>
          <a:ext cx="257810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" r:id="rId6" imgW="2577600" imgH="2310840" progId="">
                  <p:embed/>
                </p:oleObj>
              </mc:Choice>
              <mc:Fallback>
                <p:oleObj r:id="rId6" imgW="2577600" imgH="23108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74884" y="1866901"/>
                        <a:ext cx="2578100" cy="231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950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Patrones de diseño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209800"/>
            <a:ext cx="5604934" cy="4478867"/>
          </a:xfrm>
        </p:spPr>
        <p:txBody>
          <a:bodyPr>
            <a:normAutofit/>
          </a:bodyPr>
          <a:lstStyle/>
          <a:p>
            <a:pPr lvl="0"/>
            <a:r>
              <a:rPr lang="es-ES" sz="2600" dirty="0" smtClean="0"/>
              <a:t>Que un objeto tenga comportamientos parecidos pero distintos bajo distintas condiciones (por ejemplo, tocar al distintas teclas). Dos posibilidades:</a:t>
            </a:r>
          </a:p>
          <a:p>
            <a:pPr lvl="1"/>
            <a:r>
              <a:rPr lang="es-ES" sz="2400" dirty="0" smtClean="0"/>
              <a:t>(a) Una pila de instrucciones por cada comportamiento</a:t>
            </a: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/>
          </p:nvPr>
        </p:nvGraphicFramePr>
        <p:xfrm>
          <a:off x="6024028" y="1036635"/>
          <a:ext cx="3124200" cy="580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r:id="rId4" imgW="3123720" imgH="5802840" progId="">
                  <p:embed/>
                </p:oleObj>
              </mc:Choice>
              <mc:Fallback>
                <p:oleObj r:id="rId4" imgW="3123720" imgH="58028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24028" y="1036635"/>
                        <a:ext cx="3124200" cy="5802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411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Patrones de diseño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209800"/>
            <a:ext cx="4786313" cy="4478867"/>
          </a:xfrm>
        </p:spPr>
        <p:txBody>
          <a:bodyPr>
            <a:normAutofit/>
          </a:bodyPr>
          <a:lstStyle/>
          <a:p>
            <a:pPr lvl="0"/>
            <a:r>
              <a:rPr lang="es-ES" sz="2600" dirty="0" smtClean="0"/>
              <a:t>Que un objeto tenga comportamientos parecidos pero distintos bajo distintas condiciones (por ejemplo, tocar distintas teclas):</a:t>
            </a:r>
          </a:p>
          <a:p>
            <a:pPr lvl="1"/>
            <a:r>
              <a:rPr lang="es-ES" sz="2400" dirty="0" smtClean="0"/>
              <a:t>(b) Una pila de instrucciones única con condicionales para distinguir la distintas condiciones</a:t>
            </a:r>
          </a:p>
          <a:p>
            <a:pPr lvl="1"/>
            <a:r>
              <a:rPr lang="es-ES" sz="2400" dirty="0" smtClean="0"/>
              <a:t>Claramente es más confuso que el patrón anterior</a:t>
            </a: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/>
          </p:nvPr>
        </p:nvGraphicFramePr>
        <p:xfrm>
          <a:off x="5277380" y="1927017"/>
          <a:ext cx="3852330" cy="4907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r:id="rId4" imgW="5053680" imgH="6437880" progId="">
                  <p:embed/>
                </p:oleObj>
              </mc:Choice>
              <mc:Fallback>
                <p:oleObj r:id="rId4" imgW="5053680" imgH="64378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77380" y="1927017"/>
                        <a:ext cx="3852330" cy="49076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10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Patrones de diseño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71491" cy="4478867"/>
          </a:xfrm>
        </p:spPr>
        <p:txBody>
          <a:bodyPr>
            <a:normAutofit/>
          </a:bodyPr>
          <a:lstStyle/>
          <a:p>
            <a:pPr lvl="0"/>
            <a:r>
              <a:rPr lang="es-ES" sz="2600" dirty="0" smtClean="0"/>
              <a:t>Sincronizar las acciones de varios objetos:</a:t>
            </a:r>
          </a:p>
          <a:p>
            <a:pPr lvl="1"/>
            <a:r>
              <a:rPr lang="es-ES" sz="2400" dirty="0" smtClean="0"/>
              <a:t>(a) Mediante el tiempo</a:t>
            </a:r>
          </a:p>
          <a:p>
            <a:pPr lvl="0"/>
            <a:endParaRPr lang="es-ES" sz="2600" dirty="0" smtClean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/>
          </p:nvPr>
        </p:nvGraphicFramePr>
        <p:xfrm>
          <a:off x="1117600" y="3344331"/>
          <a:ext cx="40640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" r:id="rId4" imgW="4063320" imgH="1320480" progId="">
                  <p:embed/>
                </p:oleObj>
              </mc:Choice>
              <mc:Fallback>
                <p:oleObj r:id="rId4" imgW="4063320" imgH="1320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7600" y="3344331"/>
                        <a:ext cx="4064000" cy="132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/>
          </p:nvPr>
        </p:nvGraphicFramePr>
        <p:xfrm>
          <a:off x="5474795" y="3318931"/>
          <a:ext cx="30607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" r:id="rId6" imgW="3060000" imgH="1345680" progId="">
                  <p:embed/>
                </p:oleObj>
              </mc:Choice>
              <mc:Fallback>
                <p:oleObj r:id="rId6" imgW="3060000" imgH="13456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74795" y="3318931"/>
                        <a:ext cx="30607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418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Patrones de diseño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71491" cy="4478867"/>
          </a:xfrm>
        </p:spPr>
        <p:txBody>
          <a:bodyPr>
            <a:normAutofit/>
          </a:bodyPr>
          <a:lstStyle/>
          <a:p>
            <a:pPr lvl="0"/>
            <a:r>
              <a:rPr lang="es-ES" sz="2600" dirty="0" smtClean="0"/>
              <a:t>Sincronizar las acciones de varios objetos:</a:t>
            </a:r>
          </a:p>
          <a:p>
            <a:pPr lvl="1"/>
            <a:r>
              <a:rPr lang="es-ES" sz="2400" dirty="0" smtClean="0"/>
              <a:t>(b) Mediante notificación de mensajes</a:t>
            </a:r>
          </a:p>
          <a:p>
            <a:pPr lvl="1"/>
            <a:endParaRPr lang="es-ES" sz="2400" dirty="0" smtClean="0"/>
          </a:p>
          <a:p>
            <a:pPr lvl="1"/>
            <a:endParaRPr lang="es-ES" sz="2400" dirty="0"/>
          </a:p>
          <a:p>
            <a:pPr lvl="1"/>
            <a:endParaRPr lang="es-ES" sz="2400" dirty="0" smtClean="0"/>
          </a:p>
          <a:p>
            <a:pPr lvl="1"/>
            <a:endParaRPr lang="es-ES" sz="2400" dirty="0"/>
          </a:p>
          <a:p>
            <a:pPr lvl="1"/>
            <a:r>
              <a:rPr lang="es-ES" sz="2400" dirty="0" smtClean="0"/>
              <a:t>(c) Otros:</a:t>
            </a:r>
          </a:p>
          <a:p>
            <a:pPr lvl="2"/>
            <a:r>
              <a:rPr lang="es-ES" sz="2400" dirty="0" smtClean="0"/>
              <a:t>Mediante cambio de escenario</a:t>
            </a:r>
          </a:p>
          <a:p>
            <a:pPr lvl="2"/>
            <a:r>
              <a:rPr lang="es-ES" sz="2400" dirty="0" smtClean="0"/>
              <a:t>Cuando el volumen sea alto</a:t>
            </a:r>
          </a:p>
          <a:p>
            <a:pPr lvl="0"/>
            <a:endParaRPr lang="es-ES" sz="2600" dirty="0" smtClean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/>
          </p:nvPr>
        </p:nvGraphicFramePr>
        <p:xfrm>
          <a:off x="5359026" y="3344341"/>
          <a:ext cx="3213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" r:id="rId4" imgW="3212640" imgH="964800" progId="">
                  <p:embed/>
                </p:oleObj>
              </mc:Choice>
              <mc:Fallback>
                <p:oleObj r:id="rId4" imgW="3212640" imgH="9648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59026" y="3344341"/>
                        <a:ext cx="32131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/>
          </p:nvPr>
        </p:nvGraphicFramePr>
        <p:xfrm>
          <a:off x="1101962" y="3344341"/>
          <a:ext cx="40005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" r:id="rId6" imgW="3999960" imgH="1574280" progId="">
                  <p:embed/>
                </p:oleObj>
              </mc:Choice>
              <mc:Fallback>
                <p:oleObj r:id="rId6" imgW="3999960" imgH="15742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01962" y="3344341"/>
                        <a:ext cx="4000500" cy="157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458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71491" cy="4478867"/>
          </a:xfrm>
        </p:spPr>
        <p:txBody>
          <a:bodyPr>
            <a:normAutofit/>
          </a:bodyPr>
          <a:lstStyle/>
          <a:p>
            <a:pPr lvl="0"/>
            <a:r>
              <a:rPr lang="es-ES" sz="2600" dirty="0" smtClean="0"/>
              <a:t>Véanse los 8 ejemplos del directorio Animación, de dificultad creciente</a:t>
            </a:r>
            <a:endParaRPr lang="es-ES" sz="2400" dirty="0" smtClean="0"/>
          </a:p>
          <a:p>
            <a:pPr lvl="0"/>
            <a:endParaRPr lang="es-ES" sz="2600" dirty="0" smtClean="0"/>
          </a:p>
        </p:txBody>
      </p:sp>
    </p:spTree>
    <p:extLst>
      <p:ext uri="{BB962C8B-B14F-4D97-AF65-F5344CB8AC3E}">
        <p14:creationId xmlns:p14="http://schemas.microsoft.com/office/powerpoint/2010/main" val="255256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Patrones de diseño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71491" cy="4478867"/>
          </a:xfrm>
        </p:spPr>
        <p:txBody>
          <a:bodyPr>
            <a:normAutofit/>
          </a:bodyPr>
          <a:lstStyle/>
          <a:p>
            <a:pPr lvl="0"/>
            <a:r>
              <a:rPr lang="es-ES" sz="2600" dirty="0" smtClean="0"/>
              <a:t>Clases de aplicaciones:</a:t>
            </a:r>
          </a:p>
          <a:p>
            <a:pPr lvl="1"/>
            <a:r>
              <a:rPr lang="es-ES" sz="2400" dirty="0" smtClean="0"/>
              <a:t>Animaciones sencillas</a:t>
            </a:r>
          </a:p>
          <a:p>
            <a:pPr lvl="1"/>
            <a:r>
              <a:rPr lang="es-ES" sz="2400" dirty="0" smtClean="0"/>
              <a:t>Saludos</a:t>
            </a:r>
          </a:p>
          <a:p>
            <a:pPr lvl="1"/>
            <a:r>
              <a:rPr lang="es-ES" sz="2400" dirty="0" smtClean="0"/>
              <a:t>Arte, música o dibujo</a:t>
            </a:r>
          </a:p>
          <a:p>
            <a:pPr lvl="1"/>
            <a:r>
              <a:rPr lang="es-ES" sz="2400" dirty="0" smtClean="0"/>
              <a:t>Explicaciones</a:t>
            </a:r>
          </a:p>
          <a:p>
            <a:pPr lvl="1"/>
            <a:r>
              <a:rPr lang="es-ES" sz="2400" dirty="0" smtClean="0"/>
              <a:t>Historias</a:t>
            </a:r>
          </a:p>
          <a:p>
            <a:pPr lvl="1"/>
            <a:r>
              <a:rPr lang="es-ES" sz="2400" dirty="0" smtClean="0"/>
              <a:t>Simulaciones</a:t>
            </a:r>
          </a:p>
          <a:p>
            <a:pPr lvl="1"/>
            <a:r>
              <a:rPr lang="es-ES" sz="2400" dirty="0" smtClean="0"/>
              <a:t>Juegos</a:t>
            </a:r>
          </a:p>
        </p:txBody>
      </p:sp>
    </p:spTree>
    <p:extLst>
      <p:ext uri="{BB962C8B-B14F-4D97-AF65-F5344CB8AC3E}">
        <p14:creationId xmlns:p14="http://schemas.microsoft.com/office/powerpoint/2010/main" val="33677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Patrones de diseño – animación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71491" cy="4478867"/>
          </a:xfrm>
        </p:spPr>
        <p:txBody>
          <a:bodyPr>
            <a:normAutofit lnSpcReduction="10000"/>
          </a:bodyPr>
          <a:lstStyle/>
          <a:p>
            <a:pPr lvl="0"/>
            <a:r>
              <a:rPr lang="es-ES" sz="2600" dirty="0" smtClean="0"/>
              <a:t>Un fondo:</a:t>
            </a:r>
          </a:p>
          <a:p>
            <a:pPr lvl="1"/>
            <a:r>
              <a:rPr lang="es-ES" sz="2400" dirty="0" smtClean="0"/>
              <a:t>Según el dinamismo deseado, con programa y varios fondos</a:t>
            </a:r>
          </a:p>
          <a:p>
            <a:r>
              <a:rPr lang="es-ES" sz="2600" dirty="0" smtClean="0"/>
              <a:t>Varios objetos:</a:t>
            </a:r>
          </a:p>
          <a:p>
            <a:pPr lvl="1"/>
            <a:r>
              <a:rPr lang="es-ES" sz="2400" dirty="0" smtClean="0"/>
              <a:t>Carteles:</a:t>
            </a:r>
          </a:p>
          <a:p>
            <a:pPr lvl="2"/>
            <a:r>
              <a:rPr lang="es-ES" sz="2400" dirty="0" smtClean="0"/>
              <a:t>Con programa de control de su aparición o desaparición</a:t>
            </a:r>
          </a:p>
          <a:p>
            <a:pPr lvl="1"/>
            <a:r>
              <a:rPr lang="es-ES" sz="2400" dirty="0" smtClean="0"/>
              <a:t>Objetos de la animación:</a:t>
            </a:r>
          </a:p>
          <a:p>
            <a:pPr lvl="2"/>
            <a:r>
              <a:rPr lang="es-ES" sz="2400" dirty="0" smtClean="0"/>
              <a:t>Objetos estáticos, sin programa</a:t>
            </a:r>
          </a:p>
          <a:p>
            <a:pPr lvl="2"/>
            <a:r>
              <a:rPr lang="es-ES" sz="2400" dirty="0" smtClean="0"/>
              <a:t>Objetos dinámicos, con programa que controla sus acciones y cambios de disfraz</a:t>
            </a:r>
          </a:p>
        </p:txBody>
      </p:sp>
    </p:spTree>
    <p:extLst>
      <p:ext uri="{BB962C8B-B14F-4D97-AF65-F5344CB8AC3E}">
        <p14:creationId xmlns:p14="http://schemas.microsoft.com/office/powerpoint/2010/main" val="421761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educativo de </a:t>
            </a:r>
            <a:r>
              <a:rPr lang="es-ES"/>
              <a:t>Scratch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8" y="2209800"/>
            <a:ext cx="8280401" cy="3916363"/>
          </a:xfrm>
        </p:spPr>
        <p:txBody>
          <a:bodyPr>
            <a:normAutofit/>
          </a:bodyPr>
          <a:lstStyle/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Gill Sans"/>
              </a:rPr>
              <a:t>Conocer las dificultades de los alumnos: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Gill Sans"/>
              </a:rPr>
              <a:t>De uso de elementos de </a:t>
            </a:r>
            <a:r>
              <a:rPr lang="es-ES" sz="2400" dirty="0" err="1" smtClean="0">
                <a:latin typeface="Gill Sans"/>
              </a:rPr>
              <a:t>Scratch</a:t>
            </a:r>
            <a:endParaRPr lang="es-ES" sz="2400" dirty="0" smtClean="0">
              <a:latin typeface="Gill Sans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Gill Sans"/>
              </a:rPr>
              <a:t>De estilo de programación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Gill Sans"/>
              </a:rPr>
              <a:t>De comprensión de conceptos de programación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Gill Sans"/>
              </a:rPr>
              <a:t>Dar pautas para desarrollo de programas en </a:t>
            </a:r>
            <a:r>
              <a:rPr lang="es-ES" sz="2400" dirty="0" err="1" smtClean="0">
                <a:latin typeface="Gill Sans"/>
              </a:rPr>
              <a:t>Scratch</a:t>
            </a:r>
            <a:r>
              <a:rPr lang="es-ES" sz="2400" dirty="0" smtClean="0">
                <a:latin typeface="Gill Sans"/>
              </a:rPr>
              <a:t>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Gill Sans"/>
              </a:rPr>
              <a:t>Estilo de programación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Gill Sans"/>
              </a:rPr>
              <a:t>Patrones de diseño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Gill Sans"/>
              </a:rPr>
              <a:t>Documentación de programas</a:t>
            </a:r>
          </a:p>
        </p:txBody>
      </p:sp>
    </p:spTree>
    <p:extLst>
      <p:ext uri="{BB962C8B-B14F-4D97-AF65-F5344CB8AC3E}">
        <p14:creationId xmlns:p14="http://schemas.microsoft.com/office/powerpoint/2010/main" val="39162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Patrones de diseño – historia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71491" cy="4478867"/>
          </a:xfrm>
        </p:spPr>
        <p:txBody>
          <a:bodyPr>
            <a:normAutofit/>
          </a:bodyPr>
          <a:lstStyle/>
          <a:p>
            <a:pPr lvl="0"/>
            <a:r>
              <a:rPr lang="es-ES" sz="2600" dirty="0" smtClean="0"/>
              <a:t>Comenzar una historia:</a:t>
            </a:r>
          </a:p>
          <a:p>
            <a:pPr lvl="1"/>
            <a:r>
              <a:rPr lang="es-ES" sz="2400" dirty="0" smtClean="0"/>
              <a:t>Poner un cartel</a:t>
            </a:r>
          </a:p>
          <a:p>
            <a:pPr lvl="1"/>
            <a:r>
              <a:rPr lang="es-ES" sz="2400" dirty="0" smtClean="0"/>
              <a:t>Presentar personajes</a:t>
            </a:r>
          </a:p>
          <a:p>
            <a:r>
              <a:rPr lang="es-ES" sz="2600" dirty="0" smtClean="0"/>
              <a:t>Presentar, ocultar o mover personajes</a:t>
            </a:r>
          </a:p>
          <a:p>
            <a:r>
              <a:rPr lang="es-ES" sz="2600" dirty="0" smtClean="0"/>
              <a:t>Presentar conversaciones o pensamientos de los personajes</a:t>
            </a:r>
          </a:p>
          <a:p>
            <a:r>
              <a:rPr lang="es-ES" sz="2600" dirty="0" smtClean="0"/>
              <a:t>Cambiar disfraces, escenarios y fondos</a:t>
            </a:r>
          </a:p>
        </p:txBody>
      </p:sp>
    </p:spTree>
    <p:extLst>
      <p:ext uri="{BB962C8B-B14F-4D97-AF65-F5344CB8AC3E}">
        <p14:creationId xmlns:p14="http://schemas.microsoft.com/office/powerpoint/2010/main" val="237719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Patrones de diseño – historia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71491" cy="4478867"/>
          </a:xfrm>
        </p:spPr>
        <p:txBody>
          <a:bodyPr>
            <a:normAutofit/>
          </a:bodyPr>
          <a:lstStyle/>
          <a:p>
            <a:pPr lvl="0"/>
            <a:r>
              <a:rPr lang="es-ES" sz="2600" dirty="0" smtClean="0"/>
              <a:t>Flechas o iconos para cambiar a otra escena:</a:t>
            </a:r>
          </a:p>
          <a:p>
            <a:pPr lvl="1"/>
            <a:r>
              <a:rPr lang="es-ES" sz="2400" dirty="0" smtClean="0"/>
              <a:t>Declarar un personaje con disfraz de flecha</a:t>
            </a:r>
          </a:p>
          <a:p>
            <a:pPr lvl="1"/>
            <a:r>
              <a:rPr lang="es-ES" sz="2400" dirty="0" smtClean="0"/>
              <a:t>El resto es igual que con otros personajes (el pulsar en él, se cambia de escena, etc.)</a:t>
            </a: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/>
          </p:nvPr>
        </p:nvGraphicFramePr>
        <p:xfrm>
          <a:off x="5401732" y="3639129"/>
          <a:ext cx="3672415" cy="3123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r:id="rId4" imgW="7479360" imgH="6361560" progId="">
                  <p:embed/>
                </p:oleObj>
              </mc:Choice>
              <mc:Fallback>
                <p:oleObj r:id="rId4" imgW="7479360" imgH="63615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01732" y="3639129"/>
                        <a:ext cx="3672415" cy="3123618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699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Patrones de diseño – </a:t>
            </a:r>
            <a:r>
              <a:rPr lang="es-ES" dirty="0" smtClean="0"/>
              <a:t>explicación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71491" cy="4478867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s-ES" altLang="es-ES" sz="2600" dirty="0"/>
              <a:t>Objetos: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ES" altLang="es-ES" sz="2400" dirty="0"/>
              <a:t>Un objeto por cada elemento a </a:t>
            </a:r>
            <a:r>
              <a:rPr lang="es-ES" altLang="es-ES" sz="2400" dirty="0" smtClean="0"/>
              <a:t>explicar</a:t>
            </a:r>
            <a:endParaRPr lang="es-ES" altLang="es-ES" sz="24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ES" altLang="es-ES" sz="2400" dirty="0"/>
              <a:t>Un presentador, encargado de explicar cada objeto</a:t>
            </a:r>
          </a:p>
          <a:p>
            <a:pPr fontAlgn="base">
              <a:spcAft>
                <a:spcPct val="0"/>
              </a:spcAft>
            </a:pPr>
            <a:r>
              <a:rPr lang="es-ES" altLang="es-ES" sz="2600" dirty="0" smtClean="0"/>
              <a:t>Eventos:</a:t>
            </a:r>
          </a:p>
          <a:p>
            <a:pPr lvl="1" fontAlgn="base">
              <a:spcAft>
                <a:spcPct val="0"/>
              </a:spcAft>
            </a:pPr>
            <a:r>
              <a:rPr lang="es-ES" altLang="es-ES" sz="2400" dirty="0" smtClean="0"/>
              <a:t>Al </a:t>
            </a:r>
            <a:r>
              <a:rPr lang="es-ES" altLang="es-ES" sz="2400" dirty="0"/>
              <a:t>hacer </a:t>
            </a:r>
            <a:r>
              <a:rPr lang="es-ES" altLang="es-ES" sz="2400" dirty="0" smtClean="0"/>
              <a:t>clic </a:t>
            </a:r>
            <a:r>
              <a:rPr lang="es-ES" altLang="es-ES" sz="2400" dirty="0"/>
              <a:t>sobre </a:t>
            </a:r>
            <a:r>
              <a:rPr lang="es-ES" altLang="es-ES" sz="2400" dirty="0" smtClean="0"/>
              <a:t>cada objeto, envía </a:t>
            </a:r>
            <a:r>
              <a:rPr lang="es-ES" altLang="es-ES" sz="2400" dirty="0"/>
              <a:t>un mensaje al </a:t>
            </a:r>
            <a:r>
              <a:rPr lang="es-ES" altLang="es-ES" sz="2400" dirty="0" smtClean="0"/>
              <a:t>presentador</a:t>
            </a:r>
          </a:p>
          <a:p>
            <a:pPr lvl="1" fontAlgn="base">
              <a:spcAft>
                <a:spcPct val="0"/>
              </a:spcAft>
            </a:pPr>
            <a:r>
              <a:rPr lang="es-ES" altLang="es-ES" sz="2400" dirty="0" smtClean="0"/>
              <a:t>Al recibir el mensaje, el presentador da la explicación correspondiente. También puede lanzar una </a:t>
            </a:r>
            <a:r>
              <a:rPr lang="es-ES" altLang="es-ES" sz="2400" dirty="0"/>
              <a:t>pregunta </a:t>
            </a:r>
            <a:r>
              <a:rPr lang="es-ES" altLang="es-ES" sz="2400" dirty="0" smtClean="0"/>
              <a:t>final sobre el objeto</a:t>
            </a:r>
            <a:endParaRPr lang="es-ES" altLang="es-ES" sz="2400" dirty="0"/>
          </a:p>
        </p:txBody>
      </p:sp>
    </p:spTree>
    <p:extLst>
      <p:ext uri="{BB962C8B-B14F-4D97-AF65-F5344CB8AC3E}">
        <p14:creationId xmlns:p14="http://schemas.microsoft.com/office/powerpoint/2010/main" val="8854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71491" cy="464820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>
                <a:latin typeface="Gill Sans"/>
              </a:rPr>
              <a:t>Véanse </a:t>
            </a:r>
            <a:r>
              <a:rPr lang="es-ES" sz="2600" dirty="0" smtClean="0">
                <a:latin typeface="Gill Sans"/>
              </a:rPr>
              <a:t>proyectos </a:t>
            </a:r>
            <a:r>
              <a:rPr lang="es-ES" sz="2600" dirty="0" err="1" smtClean="0">
                <a:latin typeface="Gill Sans"/>
              </a:rPr>
              <a:t>Scratch</a:t>
            </a:r>
            <a:r>
              <a:rPr lang="es-ES" sz="2600" dirty="0" smtClean="0">
                <a:latin typeface="Gill Sans"/>
              </a:rPr>
              <a:t> de 8 clases: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Animaciones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Juegos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Saludos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Arte interactivo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Música y baile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Nombres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Sensores y motores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Simulaciones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Hablar alto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Historietas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45563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Documentación de programas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71491" cy="4648200"/>
          </a:xfrm>
        </p:spPr>
        <p:txBody>
          <a:bodyPr>
            <a:normAutofit/>
          </a:bodyPr>
          <a:lstStyle/>
          <a:p>
            <a:r>
              <a:rPr lang="es-ES" sz="2600" dirty="0" smtClean="0"/>
              <a:t>Estructura del programa:</a:t>
            </a:r>
          </a:p>
          <a:p>
            <a:pPr lvl="1"/>
            <a:r>
              <a:rPr lang="es-ES" sz="2400" dirty="0" smtClean="0"/>
              <a:t>Escenario y personajes</a:t>
            </a:r>
          </a:p>
          <a:p>
            <a:pPr lvl="1"/>
            <a:r>
              <a:rPr lang="es-ES" sz="2400" dirty="0" smtClean="0"/>
              <a:t>Si el programa se ejecuta en varias etapas, indicar qué personajes participan en cada etapa</a:t>
            </a:r>
          </a:p>
          <a:p>
            <a:r>
              <a:rPr lang="es-ES" sz="2600" dirty="0" smtClean="0"/>
              <a:t>Escenario:</a:t>
            </a:r>
          </a:p>
          <a:p>
            <a:pPr lvl="1"/>
            <a:r>
              <a:rPr lang="es-ES" sz="2400" dirty="0" smtClean="0"/>
              <a:t>Diseño visual</a:t>
            </a:r>
          </a:p>
          <a:p>
            <a:pPr lvl="1"/>
            <a:r>
              <a:rPr lang="es-ES" sz="2400" dirty="0" smtClean="0"/>
              <a:t>Fondos (número y diferencias)</a:t>
            </a:r>
          </a:p>
          <a:p>
            <a:pPr lvl="1"/>
            <a:r>
              <a:rPr lang="es-ES" sz="2400" dirty="0" smtClean="0"/>
              <a:t>Pilas de bloques (función de cada una)</a:t>
            </a:r>
          </a:p>
        </p:txBody>
      </p:sp>
    </p:spTree>
    <p:extLst>
      <p:ext uri="{BB962C8B-B14F-4D97-AF65-F5344CB8AC3E}">
        <p14:creationId xmlns:p14="http://schemas.microsoft.com/office/powerpoint/2010/main" val="313382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Documentación de programas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71491" cy="4648200"/>
          </a:xfrm>
        </p:spPr>
        <p:txBody>
          <a:bodyPr>
            <a:normAutofit/>
          </a:bodyPr>
          <a:lstStyle/>
          <a:p>
            <a:r>
              <a:rPr lang="es-ES" sz="2600" dirty="0" smtClean="0"/>
              <a:t>Personajes. Para cada uno:</a:t>
            </a:r>
          </a:p>
          <a:p>
            <a:pPr lvl="1"/>
            <a:r>
              <a:rPr lang="es-ES" sz="2400" dirty="0"/>
              <a:t>Diseño visual</a:t>
            </a:r>
          </a:p>
          <a:p>
            <a:pPr lvl="1"/>
            <a:r>
              <a:rPr lang="es-ES" sz="2400" dirty="0"/>
              <a:t>Fondos (número y diferencias)</a:t>
            </a:r>
          </a:p>
          <a:p>
            <a:pPr lvl="1"/>
            <a:r>
              <a:rPr lang="es-ES" sz="2400" dirty="0"/>
              <a:t>Pilas de </a:t>
            </a:r>
            <a:r>
              <a:rPr lang="es-ES" sz="2400" dirty="0" smtClean="0"/>
              <a:t>bloques (</a:t>
            </a:r>
            <a:r>
              <a:rPr lang="es-ES" sz="2400" dirty="0"/>
              <a:t>función de cada una</a:t>
            </a:r>
            <a:r>
              <a:rPr lang="es-ES" sz="2400" dirty="0" smtClean="0"/>
              <a:t>)</a:t>
            </a:r>
          </a:p>
          <a:p>
            <a:r>
              <a:rPr lang="es-ES" sz="2600" dirty="0" smtClean="0"/>
              <a:t>Otros. Para cada uno identificar su función, dónde se usa, </a:t>
            </a:r>
            <a:r>
              <a:rPr lang="es-ES" sz="2600" dirty="0" err="1" smtClean="0"/>
              <a:t>etc</a:t>
            </a:r>
            <a:r>
              <a:rPr lang="es-ES" sz="2600" dirty="0" smtClean="0"/>
              <a:t>:</a:t>
            </a:r>
          </a:p>
          <a:p>
            <a:pPr lvl="1"/>
            <a:r>
              <a:rPr lang="es-ES" sz="2400" dirty="0" smtClean="0"/>
              <a:t>Sonidos</a:t>
            </a:r>
          </a:p>
          <a:p>
            <a:pPr lvl="1"/>
            <a:r>
              <a:rPr lang="es-ES" sz="2400" dirty="0" smtClean="0"/>
              <a:t>Mensajes</a:t>
            </a:r>
          </a:p>
          <a:p>
            <a:pPr lvl="1"/>
            <a:r>
              <a:rPr lang="es-ES" sz="2400" dirty="0" smtClean="0"/>
              <a:t>Variables y listas</a:t>
            </a:r>
            <a:endParaRPr lang="es-ES" sz="2400" dirty="0"/>
          </a:p>
          <a:p>
            <a:endParaRPr lang="es-ES" sz="2600" dirty="0"/>
          </a:p>
        </p:txBody>
      </p:sp>
    </p:spTree>
    <p:extLst>
      <p:ext uri="{BB962C8B-B14F-4D97-AF65-F5344CB8AC3E}">
        <p14:creationId xmlns:p14="http://schemas.microsoft.com/office/powerpoint/2010/main" val="42820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71491" cy="4648200"/>
          </a:xfrm>
        </p:spPr>
        <p:txBody>
          <a:bodyPr>
            <a:normAutofit/>
          </a:bodyPr>
          <a:lstStyle/>
          <a:p>
            <a:r>
              <a:rPr lang="es-ES" sz="2600" dirty="0" smtClean="0"/>
              <a:t>Documentar el diseño del programa “</a:t>
            </a:r>
            <a:r>
              <a:rPr lang="es-ES" sz="2600" dirty="0" err="1" smtClean="0"/>
              <a:t>Attack</a:t>
            </a:r>
            <a:r>
              <a:rPr lang="es-ES" sz="2600" dirty="0" smtClean="0"/>
              <a:t> of </a:t>
            </a:r>
            <a:r>
              <a:rPr lang="es-ES" sz="2600" dirty="0" err="1" smtClean="0"/>
              <a:t>the</a:t>
            </a:r>
            <a:r>
              <a:rPr lang="es-ES" sz="2600" dirty="0" smtClean="0"/>
              <a:t> clones”</a:t>
            </a:r>
          </a:p>
        </p:txBody>
      </p:sp>
    </p:spTree>
    <p:extLst>
      <p:ext uri="{BB962C8B-B14F-4D97-AF65-F5344CB8AC3E}">
        <p14:creationId xmlns:p14="http://schemas.microsoft.com/office/powerpoint/2010/main" val="242538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Didáctica de </a:t>
            </a:r>
            <a:r>
              <a:rPr lang="es-ES" dirty="0" err="1"/>
              <a:t>Scratch</a:t>
            </a:r>
            <a:r>
              <a:rPr lang="es-ES" dirty="0"/>
              <a:t> (I)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2400" b="1" dirty="0" smtClean="0"/>
              <a:t>Didácticas de la Informática y la Tecnología</a:t>
            </a:r>
            <a:endParaRPr lang="es-ES" sz="2400" b="1" dirty="0"/>
          </a:p>
        </p:txBody>
      </p:sp>
      <p:pic>
        <p:nvPicPr>
          <p:cNvPr id="5" name="Picture 26" descr="lite_fond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521325"/>
            <a:ext cx="32004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nterrogacion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2" t="4337" r="6505" b="7588"/>
          <a:stretch>
            <a:fillRect/>
          </a:stretch>
        </p:blipFill>
        <p:spPr bwMode="auto">
          <a:xfrm>
            <a:off x="4124325" y="5445125"/>
            <a:ext cx="105727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32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 de elementos de </a:t>
            </a:r>
            <a:r>
              <a:rPr lang="es-ES" dirty="0" err="1" smtClean="0"/>
              <a:t>Scratch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8" y="2209800"/>
            <a:ext cx="8280401" cy="39163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 smtClean="0">
                <a:latin typeface="Gill Sans"/>
              </a:rPr>
              <a:t>En un estudio, elementos de </a:t>
            </a:r>
            <a:r>
              <a:rPr lang="es-ES" sz="2600" dirty="0" err="1" smtClean="0">
                <a:latin typeface="Gill Sans"/>
              </a:rPr>
              <a:t>Scratch</a:t>
            </a:r>
            <a:r>
              <a:rPr lang="es-ES" sz="2600" dirty="0" smtClean="0">
                <a:latin typeface="Gill Sans"/>
              </a:rPr>
              <a:t> bastante usados: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Interacción de usuario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Bucles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 smtClean="0">
                <a:latin typeface="Gill Sans"/>
              </a:rPr>
              <a:t>Usados regular: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Gill Sans"/>
              </a:rPr>
              <a:t>Instrucciones condicionales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Comunicación y sincronización</a:t>
            </a:r>
          </a:p>
        </p:txBody>
      </p:sp>
    </p:spTree>
    <p:extLst>
      <p:ext uri="{BB962C8B-B14F-4D97-AF65-F5344CB8AC3E}">
        <p14:creationId xmlns:p14="http://schemas.microsoft.com/office/powerpoint/2010/main" val="136805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elementos de </a:t>
            </a:r>
            <a:r>
              <a:rPr lang="es-ES" dirty="0" err="1"/>
              <a:t>Scratch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8" y="2209800"/>
            <a:ext cx="8280401" cy="39163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 smtClean="0">
                <a:latin typeface="Gill Sans"/>
              </a:rPr>
              <a:t>Y poco usados: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Gill Sans"/>
              </a:rPr>
              <a:t>Lógica booleana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Variables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Gill Sans"/>
              </a:rPr>
              <a:t>Números aleatorios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 smtClean="0">
                <a:latin typeface="Gill Sans"/>
              </a:rPr>
              <a:t>Su aprendizaje exige ayuda</a:t>
            </a:r>
          </a:p>
        </p:txBody>
      </p:sp>
    </p:spTree>
    <p:extLst>
      <p:ext uri="{BB962C8B-B14F-4D97-AF65-F5344CB8AC3E}">
        <p14:creationId xmlns:p14="http://schemas.microsoft.com/office/powerpoint/2010/main" val="81249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Dificultades con estilo de programación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8" y="2209800"/>
            <a:ext cx="8280401" cy="391636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 smtClean="0">
                <a:latin typeface="Gill Sans"/>
              </a:rPr>
              <a:t>Identificados dos estilos de programación usuales: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Gill Sans"/>
              </a:rPr>
              <a:t>Programación “bricolaje”: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Gill Sans"/>
              </a:rPr>
              <a:t>No hay diseño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Gill Sans"/>
              </a:rPr>
              <a:t>Se parte de los bloques individuales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Descomposición excesiva: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Gill Sans"/>
              </a:rPr>
              <a:t>Simulación de la ejecución condicional o los bucles acotados por varias pilas:</a:t>
            </a:r>
          </a:p>
          <a:p>
            <a:pPr marL="971550" lvl="3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Gill Sans"/>
              </a:rPr>
              <a:t>Programación no estructurada</a:t>
            </a:r>
          </a:p>
          <a:p>
            <a:pPr marL="971550" lvl="3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Gill Sans"/>
              </a:rPr>
              <a:t>Dificultad de controlar la concurrencia</a:t>
            </a:r>
          </a:p>
        </p:txBody>
      </p:sp>
    </p:spTree>
    <p:extLst>
      <p:ext uri="{BB962C8B-B14F-4D97-AF65-F5344CB8AC3E}">
        <p14:creationId xmlns:p14="http://schemas.microsoft.com/office/powerpoint/2010/main" val="133758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4411980" cy="39116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 smtClean="0">
                <a:latin typeface="Gill Sans"/>
              </a:rPr>
              <a:t>Ejemplo de descomposición excesiva:</a:t>
            </a:r>
            <a:endParaRPr lang="es-ES" sz="2400" dirty="0" smtClean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</p:spPr>
        <p:txBody>
          <a:bodyPr/>
          <a:lstStyle/>
          <a:p>
            <a:r>
              <a:rPr lang="es-ES" dirty="0" smtClean="0"/>
              <a:t>Dificultades con estilo de programación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1" y="1471064"/>
            <a:ext cx="3669578" cy="5260889"/>
          </a:xfrm>
        </p:spPr>
      </p:pic>
    </p:spTree>
    <p:extLst>
      <p:ext uri="{BB962C8B-B14F-4D97-AF65-F5344CB8AC3E}">
        <p14:creationId xmlns:p14="http://schemas.microsoft.com/office/powerpoint/2010/main" val="130126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Dificultades con estilo de programación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71491" cy="4648200"/>
          </a:xfrm>
        </p:spPr>
        <p:txBody>
          <a:bodyPr>
            <a:normAutofit/>
          </a:bodyPr>
          <a:lstStyle/>
          <a:p>
            <a:r>
              <a:rPr lang="es-ES" sz="2600" dirty="0" smtClean="0"/>
              <a:t>Dr. </a:t>
            </a:r>
            <a:r>
              <a:rPr lang="es-ES" sz="2600" dirty="0" err="1" smtClean="0"/>
              <a:t>Scratch</a:t>
            </a:r>
            <a:r>
              <a:rPr lang="es-ES" sz="2600" dirty="0" smtClean="0"/>
              <a:t> (</a:t>
            </a:r>
            <a:r>
              <a:rPr lang="es-ES" sz="2800" dirty="0">
                <a:hlinkClick r:id="rId3"/>
              </a:rPr>
              <a:t>http://drscratch.org</a:t>
            </a:r>
            <a:r>
              <a:rPr lang="es-ES" sz="2800" dirty="0" smtClean="0">
                <a:hlinkClick r:id="rId3"/>
              </a:rPr>
              <a:t>/</a:t>
            </a:r>
            <a:r>
              <a:rPr lang="es-ES" sz="2600" dirty="0" smtClean="0"/>
              <a:t>):</a:t>
            </a:r>
          </a:p>
          <a:p>
            <a:pPr lvl="1"/>
            <a:r>
              <a:rPr lang="es-ES" sz="2400" dirty="0" smtClean="0"/>
              <a:t>Herramienta que permite analizar y puntuar la calidad de proyectos </a:t>
            </a:r>
            <a:r>
              <a:rPr lang="es-ES" sz="2400" dirty="0" err="1" smtClean="0"/>
              <a:t>Scratch</a:t>
            </a:r>
            <a:r>
              <a:rPr lang="es-ES" sz="2400" dirty="0" smtClean="0"/>
              <a:t>:</a:t>
            </a:r>
          </a:p>
          <a:p>
            <a:pPr lvl="2"/>
            <a:r>
              <a:rPr lang="es-ES" sz="2400" dirty="0" smtClean="0"/>
              <a:t>Analiza </a:t>
            </a:r>
            <a:r>
              <a:rPr lang="es-ES" sz="2400" dirty="0"/>
              <a:t>los bloques usados de </a:t>
            </a:r>
            <a:r>
              <a:rPr lang="es-ES" sz="2400" dirty="0" err="1"/>
              <a:t>Scratch</a:t>
            </a:r>
            <a:r>
              <a:rPr lang="es-ES" sz="2400" dirty="0"/>
              <a:t> y algunos hábitos de programación, no el comportamiento global del </a:t>
            </a:r>
            <a:r>
              <a:rPr lang="es-ES" sz="2400" dirty="0" smtClean="0"/>
              <a:t>programa</a:t>
            </a:r>
          </a:p>
        </p:txBody>
      </p:sp>
    </p:spTree>
    <p:extLst>
      <p:ext uri="{BB962C8B-B14F-4D97-AF65-F5344CB8AC3E}">
        <p14:creationId xmlns:p14="http://schemas.microsoft.com/office/powerpoint/2010/main" val="320889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Dificultades con estilo de programación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71491" cy="4648200"/>
          </a:xfrm>
        </p:spPr>
        <p:txBody>
          <a:bodyPr>
            <a:normAutofit/>
          </a:bodyPr>
          <a:lstStyle/>
          <a:p>
            <a:r>
              <a:rPr lang="es-ES" sz="2600" dirty="0" smtClean="0"/>
              <a:t>Dr. </a:t>
            </a:r>
            <a:r>
              <a:rPr lang="es-ES" sz="2600" dirty="0" err="1" smtClean="0"/>
              <a:t>Scratch</a:t>
            </a:r>
            <a:r>
              <a:rPr lang="es-ES" sz="2600" dirty="0" smtClean="0"/>
              <a:t> (</a:t>
            </a:r>
            <a:r>
              <a:rPr lang="es-ES" sz="2800" dirty="0">
                <a:hlinkClick r:id="rId3"/>
              </a:rPr>
              <a:t>http://drscratch.org</a:t>
            </a:r>
            <a:r>
              <a:rPr lang="es-ES" sz="2800" dirty="0" smtClean="0">
                <a:hlinkClick r:id="rId3"/>
              </a:rPr>
              <a:t>/</a:t>
            </a:r>
            <a:r>
              <a:rPr lang="es-ES" sz="2600" dirty="0" smtClean="0"/>
              <a:t>):</a:t>
            </a:r>
          </a:p>
          <a:p>
            <a:pPr lvl="1"/>
            <a:r>
              <a:rPr lang="es-ES" sz="2400" dirty="0" smtClean="0"/>
              <a:t>Evalúa 7 conceptos:</a:t>
            </a:r>
          </a:p>
          <a:p>
            <a:pPr lvl="2"/>
            <a:r>
              <a:rPr lang="es-ES" sz="2400" dirty="0" smtClean="0"/>
              <a:t>Abstracción y descomposición de problemas</a:t>
            </a:r>
          </a:p>
          <a:p>
            <a:pPr lvl="2"/>
            <a:r>
              <a:rPr lang="es-ES" sz="2400" dirty="0" smtClean="0"/>
              <a:t>Paralelismo</a:t>
            </a:r>
          </a:p>
          <a:p>
            <a:pPr lvl="2"/>
            <a:r>
              <a:rPr lang="es-ES" sz="2400" dirty="0" smtClean="0"/>
              <a:t>Pensamiento lógico</a:t>
            </a:r>
          </a:p>
          <a:p>
            <a:pPr lvl="2"/>
            <a:r>
              <a:rPr lang="es-ES" sz="2400" dirty="0" smtClean="0"/>
              <a:t>Sincronización</a:t>
            </a:r>
          </a:p>
          <a:p>
            <a:pPr lvl="2"/>
            <a:r>
              <a:rPr lang="es-ES" sz="2400" dirty="0" smtClean="0"/>
              <a:t>Control del flujo</a:t>
            </a:r>
          </a:p>
          <a:p>
            <a:pPr lvl="2"/>
            <a:r>
              <a:rPr lang="es-ES" sz="2400" dirty="0" smtClean="0"/>
              <a:t>Interactividad de usuario</a:t>
            </a:r>
          </a:p>
          <a:p>
            <a:pPr lvl="2"/>
            <a:r>
              <a:rPr lang="es-ES" sz="2400" dirty="0" smtClean="0"/>
              <a:t>Representación de datos</a:t>
            </a:r>
          </a:p>
        </p:txBody>
      </p:sp>
    </p:spTree>
    <p:extLst>
      <p:ext uri="{BB962C8B-B14F-4D97-AF65-F5344CB8AC3E}">
        <p14:creationId xmlns:p14="http://schemas.microsoft.com/office/powerpoint/2010/main" val="136859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-PowerPoint-URJConline">
  <a:themeElements>
    <a:clrScheme name="URJC online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CB0017"/>
      </a:accent1>
      <a:accent2>
        <a:srgbClr val="49CFA3"/>
      </a:accent2>
      <a:accent3>
        <a:srgbClr val="3470B6"/>
      </a:accent3>
      <a:accent4>
        <a:srgbClr val="D8E639"/>
      </a:accent4>
      <a:accent5>
        <a:srgbClr val="424E5B"/>
      </a:accent5>
      <a:accent6>
        <a:srgbClr val="730E00"/>
      </a:accent6>
      <a:hlink>
        <a:srgbClr val="CB0017"/>
      </a:hlink>
      <a:folHlink>
        <a:srgbClr val="3470B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Plantilla-PowerPoint-URJConline</Template>
  <TotalTime>7212</TotalTime>
  <Words>1457</Words>
  <Application>Microsoft Office PowerPoint</Application>
  <PresentationFormat>Presentación en pantalla (4:3)</PresentationFormat>
  <Paragraphs>269</Paragraphs>
  <Slides>37</Slides>
  <Notes>28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0</vt:i4>
      </vt:variant>
      <vt:variant>
        <vt:lpstr>Títulos de diapositiva</vt:lpstr>
      </vt:variant>
      <vt:variant>
        <vt:i4>37</vt:i4>
      </vt:variant>
    </vt:vector>
  </HeadingPairs>
  <TitlesOfParts>
    <vt:vector size="44" baseType="lpstr">
      <vt:lpstr>Arial</vt:lpstr>
      <vt:lpstr>Calibri</vt:lpstr>
      <vt:lpstr>Gill Sans</vt:lpstr>
      <vt:lpstr>Gill Sans Light</vt:lpstr>
      <vt:lpstr>Gill Sans MT</vt:lpstr>
      <vt:lpstr>Wingdings 2</vt:lpstr>
      <vt:lpstr>Plantilla-PowerPoint-URJConline</vt:lpstr>
      <vt:lpstr>Didáctica de Scratch (I)</vt:lpstr>
      <vt:lpstr>El lenguaje Scratch</vt:lpstr>
      <vt:lpstr>Uso educativo de Scratch</vt:lpstr>
      <vt:lpstr>Uso de elementos de Scratch</vt:lpstr>
      <vt:lpstr>Uso de elementos de Scratch</vt:lpstr>
      <vt:lpstr>Dificultades con estilo de programación</vt:lpstr>
      <vt:lpstr>Dificultades con estilo de programación</vt:lpstr>
      <vt:lpstr>Dificultades con estilo de programación</vt:lpstr>
      <vt:lpstr>Dificultades con estilo de programación</vt:lpstr>
      <vt:lpstr>Dr. Scratch</vt:lpstr>
      <vt:lpstr>Dificultades con estilo de programación</vt:lpstr>
      <vt:lpstr>Ejercicios</vt:lpstr>
      <vt:lpstr>Dificultades con estilo de programación</vt:lpstr>
      <vt:lpstr>Dificultades con conceptos de programación</vt:lpstr>
      <vt:lpstr>Dificultades con conceptos de programación</vt:lpstr>
      <vt:lpstr>Dificultades con conceptos de programación</vt:lpstr>
      <vt:lpstr>Normas de estilo de programación</vt:lpstr>
      <vt:lpstr>Patrones de diseño</vt:lpstr>
      <vt:lpstr>Patrones de diseño</vt:lpstr>
      <vt:lpstr>Patrones de diseño</vt:lpstr>
      <vt:lpstr>Patrones de diseño</vt:lpstr>
      <vt:lpstr>Patrones de diseño</vt:lpstr>
      <vt:lpstr>Patrones de diseño</vt:lpstr>
      <vt:lpstr>Patrones de diseño</vt:lpstr>
      <vt:lpstr>Patrones de diseño</vt:lpstr>
      <vt:lpstr>Patrones de diseño</vt:lpstr>
      <vt:lpstr>Ejercicios</vt:lpstr>
      <vt:lpstr>Patrones de diseño</vt:lpstr>
      <vt:lpstr>Patrones de diseño – animación</vt:lpstr>
      <vt:lpstr>Patrones de diseño – historia</vt:lpstr>
      <vt:lpstr>Patrones de diseño – historia</vt:lpstr>
      <vt:lpstr>Patrones de diseño – explicación</vt:lpstr>
      <vt:lpstr>Ejemplos</vt:lpstr>
      <vt:lpstr>Documentación de programas</vt:lpstr>
      <vt:lpstr>Documentación de programas</vt:lpstr>
      <vt:lpstr>Ejercicios</vt:lpstr>
      <vt:lpstr>Didáctica de Scratch (I)</vt:lpstr>
    </vt:vector>
  </TitlesOfParts>
  <Company>Luffi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- Las TIC en la Educación</dc:title>
  <dc:creator>Estefanía Martín Barroso</dc:creator>
  <cp:lastModifiedBy>Angel Velázquez</cp:lastModifiedBy>
  <cp:revision>131</cp:revision>
  <dcterms:created xsi:type="dcterms:W3CDTF">2014-06-12T09:18:45Z</dcterms:created>
  <dcterms:modified xsi:type="dcterms:W3CDTF">2018-11-29T19:32:11Z</dcterms:modified>
</cp:coreProperties>
</file>