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30" r:id="rId3"/>
    <p:sldId id="324" r:id="rId4"/>
    <p:sldId id="325" r:id="rId5"/>
    <p:sldId id="326" r:id="rId6"/>
    <p:sldId id="323" r:id="rId7"/>
    <p:sldId id="341" r:id="rId8"/>
    <p:sldId id="359" r:id="rId9"/>
    <p:sldId id="327" r:id="rId10"/>
    <p:sldId id="328" r:id="rId11"/>
    <p:sldId id="342" r:id="rId12"/>
    <p:sldId id="344" r:id="rId13"/>
    <p:sldId id="345" r:id="rId14"/>
    <p:sldId id="357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60" r:id="rId25"/>
    <p:sldId id="355" r:id="rId26"/>
    <p:sldId id="356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528" autoAdjust="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3192-2105-435A-AA28-F417A2FA493D}" type="datetimeFigureOut">
              <a:rPr lang="es-ES" smtClean="0"/>
              <a:pPr/>
              <a:t>24/11/2018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DD6E-7411-4B7F-84A2-D61CF84E9F0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2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9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070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79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55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99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98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81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884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72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26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86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40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39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97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971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99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98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88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23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24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33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46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7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07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23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fachad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66"/>
            <a:ext cx="9156329" cy="2604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5020"/>
            <a:ext cx="9235440" cy="112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ángulo 15"/>
          <p:cNvSpPr/>
          <p:nvPr userDrawn="1"/>
        </p:nvSpPr>
        <p:spPr>
          <a:xfrm>
            <a:off x="0" y="3279511"/>
            <a:ext cx="9156329" cy="912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916" y="3400679"/>
            <a:ext cx="8103716" cy="65084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434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916" y="4512563"/>
            <a:ext cx="8103716" cy="49332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subtítulo</a:t>
            </a:r>
            <a:endParaRPr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5006069"/>
            <a:ext cx="8102600" cy="1438275"/>
          </a:xfrm>
        </p:spPr>
        <p:txBody>
          <a:bodyPr>
            <a:normAutofit/>
          </a:bodyPr>
          <a:lstStyle>
            <a:lvl1pPr>
              <a:defRPr sz="18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smtClean="0"/>
              <a:t>Clic para editar la descripción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4" name="Imagen 3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1" name="Imagen 10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4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3" name="Imagen 12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>
          <a:xfrm>
            <a:off x="8148918" y="268288"/>
            <a:ext cx="802341" cy="45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355" y="6103022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Imagen 8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8" y="3547300"/>
            <a:ext cx="692141" cy="269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irculos-roj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0" y="2151735"/>
            <a:ext cx="696557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09813"/>
            <a:ext cx="5041900" cy="23382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 b="0" i="0" baseline="0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229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1106" y="361016"/>
            <a:ext cx="12418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9"/>
          <p:cNvSpPr/>
          <p:nvPr userDrawn="1"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2995944"/>
            <a:ext cx="5457919" cy="776727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847" y="3772671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4"/>
          </p:nvPr>
        </p:nvSpPr>
        <p:spPr>
          <a:xfrm>
            <a:off x="333375" y="268288"/>
            <a:ext cx="2731243" cy="6453187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3" name="Imagen 12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39" y="2444625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107389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5760" y="361016"/>
            <a:ext cx="77724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361016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3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71558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pic>
        <p:nvPicPr>
          <p:cNvPr id="4" name="Imagen 3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1" r:id="rId19"/>
    <p:sldLayoutId id="2147483678" r:id="rId20"/>
    <p:sldLayoutId id="214748367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www1.weizmann.ac.il/scratch/scratch_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ed.gse.harvard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ciontrespuntocer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mos.es/recursos/scratc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rogramamos.es/laberinto-intermedio/" TargetMode="External"/><Relationship Id="rId4" Type="http://schemas.openxmlformats.org/officeDocument/2006/relationships/hyperlink" Target="http://programamos.es/laberinto-principiant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atchj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Didáctica de </a:t>
            </a:r>
            <a:r>
              <a:rPr lang="es-ES" b="1" dirty="0" err="1"/>
              <a:t>Scratch</a:t>
            </a:r>
            <a:r>
              <a:rPr lang="es-ES" b="1" dirty="0"/>
              <a:t> (</a:t>
            </a:r>
            <a:r>
              <a:rPr lang="es-ES" b="1" dirty="0" smtClean="0"/>
              <a:t>II)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Ángel Velázquez Iturbide</a:t>
            </a:r>
            <a:endParaRPr lang="es-ES" sz="2400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Herramienta que permite analizar y puntuar la calidad de proyectos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:</a:t>
            </a:r>
          </a:p>
          <a:p>
            <a:pPr lvl="2"/>
            <a:r>
              <a:rPr lang="es-ES" sz="2400" dirty="0" smtClean="0"/>
              <a:t>Analiza </a:t>
            </a:r>
            <a:r>
              <a:rPr lang="es-ES" sz="2400" dirty="0"/>
              <a:t>los bloques usados de </a:t>
            </a:r>
            <a:r>
              <a:rPr lang="es-ES" sz="2400" dirty="0" err="1"/>
              <a:t>Scratch</a:t>
            </a:r>
            <a:r>
              <a:rPr lang="es-ES" sz="2400" dirty="0"/>
              <a:t> y algunos hábitos de programación, no el comportamiento global del programa</a:t>
            </a:r>
          </a:p>
        </p:txBody>
      </p:sp>
    </p:spTree>
    <p:extLst>
      <p:ext uri="{BB962C8B-B14F-4D97-AF65-F5344CB8AC3E}">
        <p14:creationId xmlns:p14="http://schemas.microsoft.com/office/powerpoint/2010/main" val="21674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– libros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Libro </a:t>
            </a:r>
            <a:r>
              <a:rPr lang="es-ES" sz="2600" i="1" dirty="0" err="1" smtClean="0"/>
              <a:t>Computer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Science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Concepts</a:t>
            </a:r>
            <a:r>
              <a:rPr lang="es-ES" sz="2600" i="1" dirty="0" smtClean="0"/>
              <a:t> in </a:t>
            </a:r>
            <a:r>
              <a:rPr lang="es-ES" sz="2600" i="1" dirty="0" err="1" smtClean="0"/>
              <a:t>Scratch</a:t>
            </a:r>
            <a:r>
              <a:rPr lang="es-ES" sz="2600" dirty="0" smtClean="0"/>
              <a:t>, </a:t>
            </a:r>
            <a:r>
              <a:rPr lang="es-ES" sz="2600" dirty="0" err="1" smtClean="0"/>
              <a:t>Michal</a:t>
            </a:r>
            <a:r>
              <a:rPr lang="es-ES" sz="2600" dirty="0" smtClean="0"/>
              <a:t> </a:t>
            </a:r>
            <a:r>
              <a:rPr lang="es-ES" sz="2600" dirty="0" err="1" smtClean="0"/>
              <a:t>Armoni</a:t>
            </a:r>
            <a:r>
              <a:rPr lang="es-ES" sz="2600" dirty="0" smtClean="0"/>
              <a:t> y </a:t>
            </a:r>
            <a:r>
              <a:rPr lang="es-ES" sz="2600" dirty="0" err="1" smtClean="0"/>
              <a:t>Moti</a:t>
            </a:r>
            <a:r>
              <a:rPr lang="es-ES" sz="2600" dirty="0" smtClean="0"/>
              <a:t> Ben-Ari, </a:t>
            </a:r>
            <a:r>
              <a:rPr lang="es-ES" sz="2600" dirty="0" smtClean="0">
                <a:hlinkClick r:id="rId3"/>
              </a:rPr>
              <a:t>https://stwww1.weizmann.ac.il/scratch/scratch_en/</a:t>
            </a:r>
            <a:r>
              <a:rPr lang="es-ES" sz="2600" dirty="0" smtClean="0"/>
              <a:t>:</a:t>
            </a:r>
          </a:p>
          <a:p>
            <a:pPr lvl="1"/>
            <a:r>
              <a:rPr lang="es-ES" sz="2400" dirty="0" smtClean="0"/>
              <a:t>Cada capítulo trata un concepto de programación, no una característica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:</a:t>
            </a:r>
          </a:p>
          <a:p>
            <a:pPr lvl="2"/>
            <a:r>
              <a:rPr lang="es-ES" sz="2400" dirty="0" smtClean="0"/>
              <a:t>Orden distinto de la universidad</a:t>
            </a:r>
          </a:p>
          <a:p>
            <a:pPr lvl="1"/>
            <a:r>
              <a:rPr lang="es-ES" sz="2400" dirty="0" smtClean="0"/>
              <a:t>Las construcciones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se introducen cuando se necesitan:</a:t>
            </a:r>
          </a:p>
          <a:p>
            <a:pPr lvl="2"/>
            <a:r>
              <a:rPr lang="es-ES" sz="2400" dirty="0" smtClean="0"/>
              <a:t>Basado en proyectos cuidadosamente diseñados</a:t>
            </a:r>
          </a:p>
          <a:p>
            <a:pPr lvl="1"/>
            <a:r>
              <a:rPr lang="es-ES" sz="2400" dirty="0" smtClean="0"/>
              <a:t>No se enfatiza el aspecto externo de los programas</a:t>
            </a:r>
          </a:p>
        </p:txBody>
      </p:sp>
    </p:spTree>
    <p:extLst>
      <p:ext uri="{BB962C8B-B14F-4D97-AF65-F5344CB8AC3E}">
        <p14:creationId xmlns:p14="http://schemas.microsoft.com/office/powerpoint/2010/main" val="18992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– libros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Libro </a:t>
            </a:r>
            <a:r>
              <a:rPr lang="es-ES" sz="2600" i="1" dirty="0" err="1" smtClean="0"/>
              <a:t>Computer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Science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Concepts</a:t>
            </a:r>
            <a:r>
              <a:rPr lang="es-ES" sz="2600" i="1" dirty="0" smtClean="0"/>
              <a:t> in </a:t>
            </a:r>
            <a:r>
              <a:rPr lang="es-ES" sz="2600" i="1" dirty="0" err="1" smtClean="0"/>
              <a:t>Scratch</a:t>
            </a:r>
            <a:r>
              <a:rPr lang="es-ES" sz="2600" dirty="0" smtClean="0"/>
              <a:t>, </a:t>
            </a:r>
            <a:r>
              <a:rPr lang="es-ES" sz="2600" dirty="0" err="1" smtClean="0"/>
              <a:t>Michal</a:t>
            </a:r>
            <a:r>
              <a:rPr lang="es-ES" sz="2600" dirty="0" smtClean="0"/>
              <a:t> </a:t>
            </a:r>
            <a:r>
              <a:rPr lang="es-ES" sz="2600" dirty="0" err="1" smtClean="0"/>
              <a:t>Armoni</a:t>
            </a:r>
            <a:r>
              <a:rPr lang="es-ES" sz="2600" dirty="0" smtClean="0"/>
              <a:t> y </a:t>
            </a:r>
            <a:r>
              <a:rPr lang="es-ES" sz="2600" dirty="0" err="1" smtClean="0"/>
              <a:t>Moti</a:t>
            </a:r>
            <a:r>
              <a:rPr lang="es-ES" sz="2600" dirty="0" smtClean="0"/>
              <a:t> Ben-Ari, índice (aproximado):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Concurrencia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Bucles infinitos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Comunicación y sincronización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Bucles acotados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Variables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Ejecución condicional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Números</a:t>
            </a:r>
          </a:p>
          <a:p>
            <a:pPr marL="914400" lvl="2" indent="-457200">
              <a:buFont typeface="+mj-lt"/>
              <a:buAutoNum type="arabicPeriod"/>
            </a:pPr>
            <a:r>
              <a:rPr lang="es-ES" sz="2400" dirty="0" smtClean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11873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Desaconsejable:</a:t>
            </a:r>
          </a:p>
          <a:p>
            <a:pPr lvl="1"/>
            <a:r>
              <a:rPr lang="es-ES" sz="2600" dirty="0" smtClean="0"/>
              <a:t>Especificación de un programa a desarrollar que utilice ciertas clases de bloques</a:t>
            </a:r>
          </a:p>
          <a:p>
            <a:pPr lvl="2"/>
            <a:r>
              <a:rPr lang="es-ES" sz="2600" dirty="0" smtClean="0"/>
              <a:t>Una especificación suele admitir varios programas distintos</a:t>
            </a:r>
          </a:p>
          <a:p>
            <a:pPr lvl="2"/>
            <a:r>
              <a:rPr lang="es-ES" sz="2600" dirty="0" smtClean="0"/>
              <a:t>Alumnos forzados a introducir ciertos elementos de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</a:t>
            </a:r>
            <a:r>
              <a:rPr lang="es-ES" sz="2600" smtClean="0"/>
              <a:t>innecesariamente (antinatural)</a:t>
            </a: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4574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Aparte de actividades de “libre creatividad”, conviene plantear actividades acotadas:</a:t>
            </a:r>
          </a:p>
          <a:p>
            <a:pPr lvl="1"/>
            <a:r>
              <a:rPr lang="es-ES" sz="2600" dirty="0" smtClean="0"/>
              <a:t>Leer y juzgar programas de otros</a:t>
            </a:r>
          </a:p>
          <a:p>
            <a:pPr lvl="1"/>
            <a:r>
              <a:rPr lang="es-ES" sz="2600" dirty="0" smtClean="0"/>
              <a:t>Dado un programa, modificarlo:</a:t>
            </a:r>
          </a:p>
          <a:p>
            <a:pPr lvl="2"/>
            <a:r>
              <a:rPr lang="es-ES" sz="2600" dirty="0" smtClean="0"/>
              <a:t>Los programas cortos sirven para aprender matices de las instrucciones</a:t>
            </a:r>
          </a:p>
          <a:p>
            <a:pPr lvl="2"/>
            <a:r>
              <a:rPr lang="es-ES" sz="2600" dirty="0" smtClean="0"/>
              <a:t>Los programas medianos sirven para aprender instrucciones avanzadas y estructurar programas</a:t>
            </a:r>
          </a:p>
        </p:txBody>
      </p:sp>
    </p:spTree>
    <p:extLst>
      <p:ext uri="{BB962C8B-B14F-4D97-AF65-F5344CB8AC3E}">
        <p14:creationId xmlns:p14="http://schemas.microsoft.com/office/powerpoint/2010/main" val="7149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Aprendizaje basado en “proyectos”:</a:t>
            </a:r>
          </a:p>
          <a:p>
            <a:pPr lvl="1"/>
            <a:r>
              <a:rPr lang="es-ES" sz="2600" dirty="0" smtClean="0"/>
              <a:t>Debe estar cuidadosamente planeado, con instrucciones explícitas a los alumnos y controles periódicos del profesor</a:t>
            </a:r>
          </a:p>
          <a:p>
            <a:pPr lvl="1"/>
            <a:r>
              <a:rPr lang="es-ES" sz="2600" dirty="0" smtClean="0"/>
              <a:t>Los proyectos en equipo pueden desmotivar a los “malos” y “buenos” alumnos, por razones diferentes</a:t>
            </a:r>
          </a:p>
          <a:p>
            <a:pPr lvl="1"/>
            <a:r>
              <a:rPr lang="es-ES" sz="2600" dirty="0" smtClean="0"/>
              <a:t>Una carga de trabajo desequilibrada tiene efectos anímicos y morales negativos</a:t>
            </a:r>
          </a:p>
        </p:txBody>
      </p:sp>
    </p:spTree>
    <p:extLst>
      <p:ext uri="{BB962C8B-B14F-4D97-AF65-F5344CB8AC3E}">
        <p14:creationId xmlns:p14="http://schemas.microsoft.com/office/powerpoint/2010/main" val="38471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Ejercicios predictivos:</a:t>
            </a:r>
          </a:p>
          <a:p>
            <a:pPr lvl="1"/>
            <a:r>
              <a:rPr lang="es-ES" sz="2800" dirty="0" smtClean="0"/>
              <a:t>Se pide predecir </a:t>
            </a:r>
            <a:r>
              <a:rPr lang="es-ES" sz="2800" dirty="0"/>
              <a:t>un comportamiento (de objeto, música, etc.)</a:t>
            </a:r>
          </a:p>
          <a:p>
            <a:pPr lvl="1"/>
            <a:r>
              <a:rPr lang="es-ES" sz="2800" dirty="0" smtClean="0"/>
              <a:t>Suelen </a:t>
            </a:r>
            <a:r>
              <a:rPr lang="es-ES" sz="2800" dirty="0"/>
              <a:t>ser </a:t>
            </a:r>
            <a:r>
              <a:rPr lang="es-ES" sz="2800" dirty="0" err="1"/>
              <a:t>tests</a:t>
            </a:r>
            <a:r>
              <a:rPr lang="es-ES" sz="2800" dirty="0"/>
              <a:t> de múltiples respuestas, donde se proporciona un </a:t>
            </a:r>
            <a:r>
              <a:rPr lang="es-ES" sz="2800" dirty="0" smtClean="0"/>
              <a:t>trozo </a:t>
            </a:r>
            <a:r>
              <a:rPr lang="es-ES" sz="2800" dirty="0"/>
              <a:t>de código y se pide al alumno que identifique el resultado de su </a:t>
            </a:r>
            <a:r>
              <a:rPr lang="es-ES" sz="2800" dirty="0" smtClean="0"/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15198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Ejercicios predictivos:</a:t>
            </a:r>
          </a:p>
          <a:p>
            <a:endParaRPr lang="es-ES" sz="2800" dirty="0"/>
          </a:p>
          <a:p>
            <a:pPr marL="742950" lvl="1" indent="-514350">
              <a:buFont typeface="+mj-lt"/>
              <a:buAutoNum type="alphaLcParenR"/>
            </a:pPr>
            <a:endParaRPr lang="es-ES" sz="2600" dirty="0" smtClean="0"/>
          </a:p>
          <a:p>
            <a:pPr lvl="1"/>
            <a:r>
              <a:rPr lang="es-ES" sz="2600" dirty="0" smtClean="0"/>
              <a:t>Supón que el gato está mirando a la derecha. ¿Qué valor tiene la variable “x” tras ejecutar esta pila de instrucciones?</a:t>
            </a:r>
          </a:p>
          <a:p>
            <a:pPr marL="971550" lvl="2" indent="-514350">
              <a:buFont typeface="+mj-lt"/>
              <a:buAutoNum type="alphaLcParenR"/>
            </a:pPr>
            <a:r>
              <a:rPr lang="es-ES" sz="2600" dirty="0" smtClean="0"/>
              <a:t>x=0</a:t>
            </a:r>
          </a:p>
          <a:p>
            <a:pPr marL="971550" lvl="2" indent="-514350">
              <a:buFont typeface="+mj-lt"/>
              <a:buAutoNum type="alphaLcParenR"/>
            </a:pPr>
            <a:r>
              <a:rPr lang="es-ES" sz="2600" dirty="0" smtClean="0"/>
              <a:t>x=8</a:t>
            </a:r>
          </a:p>
          <a:p>
            <a:pPr marL="971550" lvl="2" indent="-514350">
              <a:buFont typeface="+mj-lt"/>
              <a:buAutoNum type="alphaLcParenR"/>
            </a:pPr>
            <a:r>
              <a:rPr lang="es-ES" sz="2600" dirty="0" smtClean="0"/>
              <a:t>x=10</a:t>
            </a:r>
          </a:p>
          <a:p>
            <a:pPr marL="971550" lvl="2" indent="-514350">
              <a:buFont typeface="+mj-lt"/>
              <a:buAutoNum type="alphaLcParenR"/>
            </a:pPr>
            <a:r>
              <a:rPr lang="es-ES" sz="2600" dirty="0" smtClean="0"/>
              <a:t>x=80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4847171" y="1662072"/>
          <a:ext cx="2468029" cy="189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1650600" imgH="1269720" progId="">
                  <p:embed/>
                </p:oleObj>
              </mc:Choice>
              <mc:Fallback>
                <p:oleObj r:id="rId4" imgW="1650600" imgH="1269720" progId="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7171" y="1662072"/>
                        <a:ext cx="2468029" cy="1898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978400" y="5300134"/>
            <a:ext cx="303106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¿Y cuánto vale “y”?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937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214562"/>
            <a:ext cx="5164668" cy="4643437"/>
          </a:xfrm>
        </p:spPr>
        <p:txBody>
          <a:bodyPr>
            <a:normAutofit/>
          </a:bodyPr>
          <a:lstStyle/>
          <a:p>
            <a:r>
              <a:rPr lang="es-ES" sz="2600" dirty="0" smtClean="0"/>
              <a:t>Ejercicios </a:t>
            </a:r>
            <a:r>
              <a:rPr lang="es-ES" sz="2600" dirty="0"/>
              <a:t>de </a:t>
            </a:r>
            <a:r>
              <a:rPr lang="es-ES" sz="2600" dirty="0" smtClean="0"/>
              <a:t>Parsons:</a:t>
            </a:r>
          </a:p>
          <a:p>
            <a:pPr lvl="1"/>
            <a:r>
              <a:rPr lang="es-ES" sz="2400" dirty="0" smtClean="0"/>
              <a:t>Se </a:t>
            </a:r>
            <a:r>
              <a:rPr lang="es-ES" sz="2400" dirty="0"/>
              <a:t>especifica el comportamiento buscado y un trozo de código que </a:t>
            </a:r>
            <a:r>
              <a:rPr lang="es-ES" sz="2400" dirty="0" smtClean="0"/>
              <a:t>con las </a:t>
            </a:r>
            <a:r>
              <a:rPr lang="es-ES" sz="2400" dirty="0"/>
              <a:t>instrucciones </a:t>
            </a:r>
            <a:r>
              <a:rPr lang="es-ES" sz="2400" dirty="0" smtClean="0"/>
              <a:t>desordenadas</a:t>
            </a:r>
            <a:r>
              <a:rPr lang="es-ES" sz="2400" dirty="0"/>
              <a:t>. Se pide ordenarlas </a:t>
            </a:r>
            <a:r>
              <a:rPr lang="es-ES" sz="2400" dirty="0" smtClean="0"/>
              <a:t>adecuadamente</a:t>
            </a:r>
          </a:p>
          <a:p>
            <a:pPr lvl="1"/>
            <a:r>
              <a:rPr lang="es-ES" sz="2400" dirty="0" smtClean="0"/>
              <a:t>Se desea que el </a:t>
            </a:r>
            <a:r>
              <a:rPr lang="es-ES" sz="2400" dirty="0"/>
              <a:t>gato dé la vuelta </a:t>
            </a:r>
            <a:r>
              <a:rPr lang="es-ES" sz="2400" dirty="0" smtClean="0"/>
              <a:t>alrededor </a:t>
            </a:r>
            <a:r>
              <a:rPr lang="es-ES" sz="2400" dirty="0"/>
              <a:t>de todo el escenario, cambiando de orientación cada vez que gira 90º</a:t>
            </a:r>
            <a:r>
              <a:rPr lang="es-ES" sz="2400" dirty="0" smtClean="0"/>
              <a:t> inferiores en la pila superior</a:t>
            </a:r>
          </a:p>
        </p:txBody>
      </p:sp>
      <p:graphicFrame>
        <p:nvGraphicFramePr>
          <p:cNvPr id="11" name="Marcador de contenido 10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621868" y="916997"/>
          <a:ext cx="3359324" cy="580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3631680" imgH="6273000" progId="">
                  <p:embed/>
                </p:oleObj>
              </mc:Choice>
              <mc:Fallback>
                <p:oleObj r:id="rId4" imgW="3631680" imgH="6273000" progId="">
                  <p:embed/>
                  <p:pic>
                    <p:nvPicPr>
                      <p:cNvPr id="11" name="Marcador de contenido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1868" y="916997"/>
                        <a:ext cx="3359324" cy="5801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7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199" y="2214563"/>
            <a:ext cx="4334933" cy="3911600"/>
          </a:xfrm>
        </p:spPr>
        <p:txBody>
          <a:bodyPr>
            <a:normAutofit fontScale="92500"/>
          </a:bodyPr>
          <a:lstStyle/>
          <a:p>
            <a:r>
              <a:rPr lang="es-ES" sz="2800" dirty="0" smtClean="0"/>
              <a:t>“Depurar” un </a:t>
            </a:r>
            <a:r>
              <a:rPr lang="es-ES" sz="2800" dirty="0"/>
              <a:t>programa que </a:t>
            </a:r>
            <a:r>
              <a:rPr lang="es-ES" sz="2800" dirty="0" smtClean="0"/>
              <a:t>no funciona bien:</a:t>
            </a:r>
          </a:p>
          <a:p>
            <a:pPr lvl="1"/>
            <a:r>
              <a:rPr lang="es-ES" sz="2200" dirty="0" smtClean="0"/>
              <a:t>La siguiente pila debería hacer que el gato dé la vuelta a todo alrededor de todo el escenario, cambiando de orientación cada vez que gira 90º:</a:t>
            </a:r>
          </a:p>
          <a:p>
            <a:pPr lvl="2"/>
            <a:r>
              <a:rPr lang="es-ES" sz="2200" dirty="0" smtClean="0"/>
              <a:t>Comprueba qué hace el programa realmente</a:t>
            </a:r>
          </a:p>
          <a:p>
            <a:pPr lvl="2"/>
            <a:r>
              <a:rPr lang="es-ES" sz="2200" dirty="0" smtClean="0"/>
              <a:t>Arréglalo para que el gato haga lo que queríamos</a:t>
            </a:r>
          </a:p>
        </p:txBody>
      </p:sp>
      <p:graphicFrame>
        <p:nvGraphicFramePr>
          <p:cNvPr id="12" name="Marcador de contenido 11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080001" y="2468983"/>
          <a:ext cx="3936998" cy="363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3656880" imgH="3377520" progId="">
                  <p:embed/>
                </p:oleObj>
              </mc:Choice>
              <mc:Fallback>
                <p:oleObj r:id="rId4" imgW="3656880" imgH="3377520" progId="">
                  <p:embed/>
                  <p:pic>
                    <p:nvPicPr>
                      <p:cNvPr id="12" name="Marcador de contenido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01" y="2468983"/>
                        <a:ext cx="3936998" cy="363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6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r>
              <a:rPr lang="es-ES" sz="2800" dirty="0"/>
              <a:t>Organización de las 5 sesiones sobre </a:t>
            </a:r>
            <a:r>
              <a:rPr lang="es-ES" sz="2800" dirty="0" err="1"/>
              <a:t>Scratch</a:t>
            </a:r>
            <a:r>
              <a:rPr lang="es-ES" sz="2800" dirty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Valoración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y </a:t>
            </a:r>
            <a:r>
              <a:rPr lang="es-ES" sz="2400" smtClean="0"/>
              <a:t>otras cuestiones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499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199" y="2214563"/>
            <a:ext cx="4383779" cy="3911600"/>
          </a:xfrm>
        </p:spPr>
        <p:txBody>
          <a:bodyPr>
            <a:normAutofit fontScale="85000" lnSpcReduction="20000"/>
          </a:bodyPr>
          <a:lstStyle/>
          <a:p>
            <a:r>
              <a:rPr lang="es-ES" sz="2800" dirty="0" smtClean="0"/>
              <a:t>Ejercicios </a:t>
            </a:r>
            <a:r>
              <a:rPr lang="es-ES" sz="2800" dirty="0"/>
              <a:t>de “</a:t>
            </a:r>
            <a:r>
              <a:rPr lang="es-ES" sz="2800" dirty="0" smtClean="0"/>
              <a:t>esqueleto”:</a:t>
            </a:r>
          </a:p>
          <a:p>
            <a:pPr lvl="1"/>
            <a:r>
              <a:rPr lang="es-ES" sz="2600" dirty="0" smtClean="0"/>
              <a:t>Se </a:t>
            </a:r>
            <a:r>
              <a:rPr lang="es-ES" sz="2600" dirty="0"/>
              <a:t>especifica el comportamiento buscado y se proporciona un trozo de </a:t>
            </a:r>
            <a:r>
              <a:rPr lang="es-ES" sz="2600" dirty="0" smtClean="0"/>
              <a:t>código con una </a:t>
            </a:r>
            <a:r>
              <a:rPr lang="es-ES" sz="2600" dirty="0"/>
              <a:t>parte en blanco, que el alumno debe </a:t>
            </a:r>
            <a:r>
              <a:rPr lang="es-ES" sz="2600" dirty="0" smtClean="0"/>
              <a:t>completar</a:t>
            </a:r>
          </a:p>
          <a:p>
            <a:pPr lvl="1"/>
            <a:r>
              <a:rPr lang="es-ES" sz="2600" dirty="0" smtClean="0"/>
              <a:t>Se desea que el gato pregunte el número de lados de un polígono regular y lo dibuje. Completa el programa siguiente para que funcione bien:</a:t>
            </a:r>
          </a:p>
        </p:txBody>
      </p:sp>
      <p:graphicFrame>
        <p:nvGraphicFramePr>
          <p:cNvPr id="6" name="Marcador de contenido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840979" y="3098800"/>
          <a:ext cx="4209886" cy="185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4" imgW="4545720" imgH="2006280" progId="">
                  <p:embed/>
                </p:oleObj>
              </mc:Choice>
              <mc:Fallback>
                <p:oleObj r:id="rId4" imgW="4545720" imgH="2006280" progId="">
                  <p:embed/>
                  <p:pic>
                    <p:nvPicPr>
                      <p:cNvPr id="6" name="Marcador de contenid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0979" y="3098800"/>
                        <a:ext cx="4209886" cy="185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6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r>
              <a:rPr lang="es-ES" sz="2800" dirty="0"/>
              <a:t>Desarrollar un programa que tenga una estructura </a:t>
            </a:r>
            <a:r>
              <a:rPr lang="es-ES" sz="2800" dirty="0" smtClean="0"/>
              <a:t>dada:</a:t>
            </a:r>
          </a:p>
          <a:p>
            <a:pPr lvl="1"/>
            <a:r>
              <a:rPr lang="es-ES" sz="2400" dirty="0"/>
              <a:t>Dada una especificación, se pide desarrollar un programa que tenga una estructura </a:t>
            </a:r>
            <a:r>
              <a:rPr lang="es-ES" sz="2400" dirty="0" smtClean="0"/>
              <a:t>dada:</a:t>
            </a:r>
          </a:p>
          <a:p>
            <a:pPr lvl="2"/>
            <a:r>
              <a:rPr lang="es-ES" sz="2200" dirty="0" smtClean="0"/>
              <a:t>Desarrolla un programa donde una tortuga vaya dando saltos y cantando por un escenario mientras suena tu música favorita de fondo.  Asocia la música al escenario y programa cada aspecto del comportamiento de la tortuga en un pila de bloques diferente</a:t>
            </a:r>
          </a:p>
        </p:txBody>
      </p:sp>
    </p:spTree>
    <p:extLst>
      <p:ext uri="{BB962C8B-B14F-4D97-AF65-F5344CB8AC3E}">
        <p14:creationId xmlns:p14="http://schemas.microsoft.com/office/powerpoint/2010/main" val="22598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smtClean="0"/>
              <a:t>Ejercicios heterogéneos:</a:t>
            </a:r>
          </a:p>
          <a:p>
            <a:endParaRPr lang="es-ES" sz="2800" dirty="0"/>
          </a:p>
          <a:p>
            <a:pPr marL="742950" lvl="1" indent="-514350">
              <a:buFont typeface="+mj-lt"/>
              <a:buAutoNum type="alphaLcParenR"/>
            </a:pPr>
            <a:r>
              <a:rPr lang="es-ES" sz="2600" dirty="0" smtClean="0"/>
              <a:t>Ejecuta el programa con el gato y comprueba los valores de las variables </a:t>
            </a:r>
            <a:r>
              <a:rPr lang="es-ES" sz="2600" i="1" dirty="0" smtClean="0"/>
              <a:t>x</a:t>
            </a:r>
            <a:r>
              <a:rPr lang="es-ES" sz="2600" dirty="0" smtClean="0"/>
              <a:t> e </a:t>
            </a:r>
            <a:r>
              <a:rPr lang="es-ES" sz="2600" i="1" dirty="0" smtClean="0"/>
              <a:t>y</a:t>
            </a:r>
            <a:r>
              <a:rPr lang="es-ES" sz="2600" dirty="0" smtClean="0"/>
              <a:t> al finalizar</a:t>
            </a:r>
          </a:p>
          <a:p>
            <a:pPr marL="742950" lvl="1" indent="-514350">
              <a:buFont typeface="+mj-lt"/>
              <a:buAutoNum type="alphaLcParenR"/>
            </a:pPr>
            <a:r>
              <a:rPr lang="es-ES" sz="2600" dirty="0" smtClean="0"/>
              <a:t>¿Por qué </a:t>
            </a:r>
            <a:r>
              <a:rPr lang="es-ES" sz="2600" i="1" dirty="0" smtClean="0"/>
              <a:t>x</a:t>
            </a:r>
            <a:r>
              <a:rPr lang="es-ES" sz="2600" dirty="0" smtClean="0"/>
              <a:t> no vale 240 (el máximo valor posible)?</a:t>
            </a:r>
          </a:p>
          <a:p>
            <a:pPr marL="742950" lvl="1" indent="-514350">
              <a:buFont typeface="+mj-lt"/>
              <a:buAutoNum type="alphaLcParenR"/>
            </a:pPr>
            <a:r>
              <a:rPr lang="es-ES" sz="2600" dirty="0" smtClean="0"/>
              <a:t>¿Cuántas iteraciones realiza el bucle “repetir” antes de acabar?</a:t>
            </a:r>
          </a:p>
          <a:p>
            <a:pPr marL="742950" lvl="1" indent="-514350">
              <a:buFont typeface="+mj-lt"/>
              <a:buAutoNum type="alphaLcParenR"/>
            </a:pPr>
            <a:r>
              <a:rPr lang="es-ES" sz="2600" dirty="0" smtClean="0"/>
              <a:t>Modifica tu programa de forma que puedas contar visualmente el número de pasos tu respuesta </a:t>
            </a:r>
          </a:p>
          <a:p>
            <a:pPr marL="742950" lvl="1" indent="-514350">
              <a:buFont typeface="+mj-lt"/>
              <a:buAutoNum type="alphaLcParenR"/>
            </a:pPr>
            <a:r>
              <a:rPr lang="es-ES" sz="2600" dirty="0" smtClean="0"/>
              <a:t>Modifica tu programa de forma que lo cuentes con una variable y puedas consultar su valor</a:t>
            </a:r>
            <a:endParaRPr lang="es-ES" sz="26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90533" y="1498105"/>
          <a:ext cx="4368792" cy="167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3453840" imgH="1320480" progId="">
                  <p:embed/>
                </p:oleObj>
              </mc:Choice>
              <mc:Fallback>
                <p:oleObj r:id="rId4" imgW="3453840" imgH="1320480" progId="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0533" y="1498105"/>
                        <a:ext cx="4368792" cy="167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298181" cy="432816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Pueden inspirar varias taxonomías:</a:t>
            </a:r>
          </a:p>
          <a:p>
            <a:pPr lvl="1"/>
            <a:r>
              <a:rPr lang="es-ES" sz="2600" dirty="0" smtClean="0"/>
              <a:t>Taxonomía de Bloom</a:t>
            </a:r>
          </a:p>
          <a:p>
            <a:pPr lvl="1"/>
            <a:r>
              <a:rPr lang="es-ES" sz="2600" dirty="0" smtClean="0"/>
              <a:t>Taxonomía SOLO</a:t>
            </a:r>
          </a:p>
          <a:p>
            <a:pPr lvl="1"/>
            <a:r>
              <a:rPr lang="es-ES" sz="2600" dirty="0" smtClean="0"/>
              <a:t>Taxonomía de </a:t>
            </a:r>
            <a:r>
              <a:rPr lang="es-ES" sz="2600" dirty="0" err="1" smtClean="0"/>
              <a:t>Bower</a:t>
            </a: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5650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298181" cy="432816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Taxonomía de Bloom:</a:t>
            </a:r>
          </a:p>
          <a:p>
            <a:pPr lvl="1"/>
            <a:r>
              <a:rPr lang="es-ES" sz="2600" dirty="0" smtClean="0"/>
              <a:t>7 niveles de desarrollo cognitivo de complejidad creciente:</a:t>
            </a:r>
          </a:p>
          <a:p>
            <a:pPr lvl="2"/>
            <a:r>
              <a:rPr lang="es-ES" sz="2600" dirty="0" smtClean="0"/>
              <a:t>Conocimiento</a:t>
            </a:r>
          </a:p>
          <a:p>
            <a:pPr lvl="2"/>
            <a:r>
              <a:rPr lang="es-ES" sz="2600" dirty="0" smtClean="0"/>
              <a:t>Comprensión</a:t>
            </a:r>
          </a:p>
          <a:p>
            <a:pPr lvl="2"/>
            <a:r>
              <a:rPr lang="es-ES" sz="2600" dirty="0" smtClean="0"/>
              <a:t>Aplicación</a:t>
            </a:r>
          </a:p>
          <a:p>
            <a:pPr lvl="2"/>
            <a:r>
              <a:rPr lang="es-ES" sz="2600" dirty="0" smtClean="0"/>
              <a:t>Análisis</a:t>
            </a:r>
          </a:p>
          <a:p>
            <a:pPr lvl="2"/>
            <a:r>
              <a:rPr lang="es-ES" sz="2600" dirty="0" smtClean="0"/>
              <a:t>Evaluación</a:t>
            </a:r>
          </a:p>
          <a:p>
            <a:pPr lvl="2"/>
            <a:r>
              <a:rPr lang="es-ES" sz="2600" dirty="0" smtClean="0"/>
              <a:t>Creación</a:t>
            </a:r>
          </a:p>
        </p:txBody>
      </p:sp>
    </p:spTree>
    <p:extLst>
      <p:ext uri="{BB962C8B-B14F-4D97-AF65-F5344CB8AC3E}">
        <p14:creationId xmlns:p14="http://schemas.microsoft.com/office/powerpoint/2010/main" val="7352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21041" cy="443103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Taxonomía SOLO:</a:t>
            </a:r>
          </a:p>
          <a:p>
            <a:pPr lvl="1"/>
            <a:r>
              <a:rPr lang="es-ES" sz="2600" dirty="0" smtClean="0"/>
              <a:t>5 grados de complejidad en la comprensión de una materia:</a:t>
            </a:r>
          </a:p>
          <a:p>
            <a:pPr lvl="2"/>
            <a:r>
              <a:rPr lang="es-ES" sz="2600" dirty="0" err="1" smtClean="0"/>
              <a:t>Preestructural</a:t>
            </a:r>
            <a:endParaRPr lang="es-ES" sz="2600" dirty="0" smtClean="0"/>
          </a:p>
          <a:p>
            <a:pPr lvl="2"/>
            <a:r>
              <a:rPr lang="es-ES" sz="2600" dirty="0" err="1" smtClean="0"/>
              <a:t>Uniestructural</a:t>
            </a:r>
            <a:endParaRPr lang="es-ES" sz="2600" dirty="0" smtClean="0"/>
          </a:p>
          <a:p>
            <a:pPr lvl="2"/>
            <a:r>
              <a:rPr lang="es-ES" sz="2600" dirty="0" err="1" smtClean="0"/>
              <a:t>Multiestructural</a:t>
            </a:r>
            <a:endParaRPr lang="es-ES" sz="2600" dirty="0" smtClean="0"/>
          </a:p>
          <a:p>
            <a:pPr lvl="2"/>
            <a:r>
              <a:rPr lang="es-ES" sz="2600" dirty="0" smtClean="0"/>
              <a:t>Relacional</a:t>
            </a:r>
          </a:p>
          <a:p>
            <a:pPr lvl="2"/>
            <a:r>
              <a:rPr lang="es-ES" sz="2600" dirty="0" smtClean="0"/>
              <a:t>Generalizable</a:t>
            </a:r>
          </a:p>
        </p:txBody>
      </p:sp>
    </p:spTree>
    <p:extLst>
      <p:ext uri="{BB962C8B-B14F-4D97-AF65-F5344CB8AC3E}">
        <p14:creationId xmlns:p14="http://schemas.microsoft.com/office/powerpoint/2010/main" val="2624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Taxonomía de </a:t>
            </a:r>
            <a:r>
              <a:rPr lang="es-ES" sz="2800" dirty="0" err="1" smtClean="0"/>
              <a:t>Bower</a:t>
            </a:r>
            <a:r>
              <a:rPr lang="es-ES" sz="2800" dirty="0" smtClean="0"/>
              <a:t>:</a:t>
            </a:r>
          </a:p>
          <a:p>
            <a:pPr lvl="1"/>
            <a:r>
              <a:rPr lang="es-ES" sz="2600" dirty="0" smtClean="0"/>
              <a:t>10 tipos de tareas:</a:t>
            </a:r>
          </a:p>
          <a:p>
            <a:pPr lvl="2"/>
            <a:r>
              <a:rPr lang="es-ES" sz="2400" dirty="0" smtClean="0"/>
              <a:t>Declarativas</a:t>
            </a:r>
            <a:endParaRPr lang="es-ES" sz="2400" dirty="0"/>
          </a:p>
          <a:p>
            <a:pPr lvl="2"/>
            <a:r>
              <a:rPr lang="es-ES" sz="2400" dirty="0" smtClean="0"/>
              <a:t>De comprensión</a:t>
            </a:r>
            <a:endParaRPr lang="es-ES" sz="2400" dirty="0"/>
          </a:p>
          <a:p>
            <a:pPr lvl="2"/>
            <a:r>
              <a:rPr lang="es-ES" sz="2400" dirty="0" smtClean="0"/>
              <a:t>De depuración</a:t>
            </a:r>
            <a:endParaRPr lang="es-ES" sz="2400" dirty="0"/>
          </a:p>
          <a:p>
            <a:pPr lvl="2"/>
            <a:r>
              <a:rPr lang="es-ES" sz="2400" dirty="0" smtClean="0"/>
              <a:t>De predicción</a:t>
            </a:r>
            <a:endParaRPr lang="es-ES" sz="2400" dirty="0"/>
          </a:p>
          <a:p>
            <a:pPr lvl="2"/>
            <a:r>
              <a:rPr lang="es-ES" sz="2400" dirty="0" smtClean="0"/>
              <a:t>Dar un ejemplo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2"/>
            <a:endParaRPr lang="es-ES" sz="2400" dirty="0" smtClean="0"/>
          </a:p>
          <a:p>
            <a:pPr lvl="2"/>
            <a:endParaRPr lang="es-ES" sz="2400" dirty="0"/>
          </a:p>
          <a:p>
            <a:pPr lvl="2"/>
            <a:r>
              <a:rPr lang="es-ES" sz="2400" dirty="0" smtClean="0"/>
              <a:t>De explicar</a:t>
            </a:r>
            <a:endParaRPr lang="es-ES" sz="2400" dirty="0"/>
          </a:p>
          <a:p>
            <a:pPr lvl="2"/>
            <a:r>
              <a:rPr lang="es-ES" sz="2400" dirty="0" smtClean="0"/>
              <a:t>De valorar</a:t>
            </a:r>
            <a:endParaRPr lang="es-ES" sz="2400" dirty="0"/>
          </a:p>
          <a:p>
            <a:pPr lvl="2"/>
            <a:r>
              <a:rPr lang="es-ES" sz="2400" dirty="0" smtClean="0"/>
              <a:t>De desarrollo</a:t>
            </a:r>
            <a:endParaRPr lang="es-ES" sz="2400" dirty="0"/>
          </a:p>
          <a:p>
            <a:pPr lvl="2"/>
            <a:r>
              <a:rPr lang="es-ES" sz="2400" dirty="0" smtClean="0"/>
              <a:t>De resolver un problema</a:t>
            </a:r>
            <a:endParaRPr lang="es-ES" sz="2400" dirty="0"/>
          </a:p>
          <a:p>
            <a:pPr lvl="2"/>
            <a:r>
              <a:rPr lang="es-ES" sz="2400" dirty="0" smtClean="0"/>
              <a:t>De reflexión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586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Lenguaje de programación </a:t>
            </a:r>
            <a:r>
              <a:rPr lang="es-ES" dirty="0" err="1"/>
              <a:t>Scratch</a:t>
            </a:r>
            <a:r>
              <a:rPr lang="es-ES"/>
              <a:t> </a:t>
            </a:r>
            <a:r>
              <a:rPr lang="es-ES" smtClean="0"/>
              <a:t>(4)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Didácticas de la Informática y la Tecnología</a:t>
            </a:r>
            <a:endParaRPr lang="es-ES" sz="2400" b="1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nterrogac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4337" r="6505" b="7588"/>
          <a:stretch>
            <a:fillRect/>
          </a:stretch>
        </p:blipFill>
        <p:spPr bwMode="auto">
          <a:xfrm>
            <a:off x="4124325" y="5445125"/>
            <a:ext cx="1057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292600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 smtClean="0"/>
              <a:t>Sitio oficial </a:t>
            </a:r>
            <a:r>
              <a:rPr lang="es-ES" sz="2800" dirty="0" err="1" smtClean="0"/>
              <a:t>Scratch</a:t>
            </a:r>
            <a:r>
              <a:rPr lang="es-ES" sz="2800" dirty="0" smtClean="0"/>
              <a:t>:</a:t>
            </a:r>
          </a:p>
          <a:p>
            <a:pPr lvl="1"/>
            <a:r>
              <a:rPr lang="es-ES" sz="2600" dirty="0" smtClean="0"/>
              <a:t>Grupos de foros (enlace Comentar):</a:t>
            </a:r>
          </a:p>
          <a:p>
            <a:pPr lvl="2"/>
            <a:r>
              <a:rPr lang="es-ES" sz="2600" dirty="0" smtClean="0"/>
              <a:t>Bienvenido a </a:t>
            </a:r>
            <a:r>
              <a:rPr lang="es-ES" sz="2600" dirty="0" err="1"/>
              <a:t>S</a:t>
            </a:r>
            <a:r>
              <a:rPr lang="es-ES" sz="2600" dirty="0" err="1" smtClean="0"/>
              <a:t>cratch</a:t>
            </a:r>
            <a:endParaRPr lang="es-ES" sz="2600" dirty="0" smtClean="0"/>
          </a:p>
          <a:p>
            <a:pPr lvl="2"/>
            <a:r>
              <a:rPr lang="es-ES" sz="2600" dirty="0" smtClean="0"/>
              <a:t>Desarrollando proyectos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2"/>
            <a:r>
              <a:rPr lang="es-ES" sz="2600" dirty="0" smtClean="0"/>
              <a:t>Acerca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2"/>
            <a:r>
              <a:rPr lang="es-ES" sz="2600" dirty="0" smtClean="0"/>
              <a:t>Intereses más allá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2"/>
            <a:r>
              <a:rPr lang="es-ES" sz="2600" dirty="0" smtClean="0"/>
              <a:t>En otros idiomas:</a:t>
            </a:r>
          </a:p>
          <a:p>
            <a:pPr lvl="3"/>
            <a:r>
              <a:rPr lang="es-ES" sz="2600" dirty="0" smtClean="0"/>
              <a:t>Español</a:t>
            </a:r>
          </a:p>
          <a:p>
            <a:pPr lvl="3"/>
            <a:r>
              <a:rPr lang="es-ES" sz="2600" dirty="0" smtClean="0"/>
              <a:t>…</a:t>
            </a:r>
          </a:p>
          <a:p>
            <a:pPr lvl="2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29473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sz="2800" dirty="0" smtClean="0"/>
              <a:t>Sitio oficial </a:t>
            </a:r>
            <a:r>
              <a:rPr lang="es-ES" sz="2800" dirty="0" err="1" smtClean="0"/>
              <a:t>Scratch</a:t>
            </a:r>
            <a:r>
              <a:rPr lang="es-ES" sz="2800" dirty="0" smtClean="0"/>
              <a:t>:</a:t>
            </a:r>
          </a:p>
          <a:p>
            <a:pPr lvl="1"/>
            <a:r>
              <a:rPr lang="es-ES" sz="2600" dirty="0"/>
              <a:t>Wiki </a:t>
            </a:r>
            <a:r>
              <a:rPr lang="es-ES" sz="2600" dirty="0" smtClean="0"/>
              <a:t>(la </a:t>
            </a:r>
            <a:r>
              <a:rPr lang="es-ES" sz="2600" dirty="0"/>
              <a:t>mayor fuente de información sobre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):</a:t>
            </a:r>
          </a:p>
          <a:p>
            <a:pPr lvl="2"/>
            <a:r>
              <a:rPr lang="es-ES" sz="2600" dirty="0" smtClean="0"/>
              <a:t>Noticias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2"/>
            <a:r>
              <a:rPr lang="es-ES" sz="2600" dirty="0" smtClean="0"/>
              <a:t>Artículo destacado</a:t>
            </a:r>
          </a:p>
          <a:p>
            <a:pPr lvl="2"/>
            <a:r>
              <a:rPr lang="es-ES" sz="2600" dirty="0" smtClean="0"/>
              <a:t>Contenido:</a:t>
            </a:r>
          </a:p>
          <a:p>
            <a:pPr lvl="3"/>
            <a:r>
              <a:rPr lang="es-ES" sz="2600" dirty="0" smtClean="0"/>
              <a:t>Sitio web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3"/>
            <a:r>
              <a:rPr lang="es-ES" sz="2600" dirty="0" smtClean="0"/>
              <a:t>Programa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3"/>
            <a:r>
              <a:rPr lang="es-ES" sz="2600" dirty="0" smtClean="0"/>
              <a:t>“Tutoriales”</a:t>
            </a:r>
          </a:p>
          <a:p>
            <a:pPr lvl="2"/>
            <a:r>
              <a:rPr lang="es-ES" sz="2600" dirty="0" smtClean="0"/>
              <a:t>Imágenes destacadas:</a:t>
            </a:r>
          </a:p>
          <a:p>
            <a:pPr lvl="3"/>
            <a:r>
              <a:rPr lang="es-ES" sz="2600" dirty="0" smtClean="0"/>
              <a:t>Bloques a medida</a:t>
            </a:r>
          </a:p>
          <a:p>
            <a:pPr lvl="3"/>
            <a:r>
              <a:rPr lang="es-ES" sz="2600" dirty="0" smtClean="0"/>
              <a:t>Ventana de pistas</a:t>
            </a:r>
          </a:p>
          <a:p>
            <a:pPr lvl="3"/>
            <a:r>
              <a:rPr lang="es-ES" sz="2600" dirty="0" smtClean="0"/>
              <a:t>Biblioteca de personajes</a:t>
            </a:r>
          </a:p>
        </p:txBody>
      </p:sp>
    </p:spTree>
    <p:extLst>
      <p:ext uri="{BB962C8B-B14F-4D97-AF65-F5344CB8AC3E}">
        <p14:creationId xmlns:p14="http://schemas.microsoft.com/office/powerpoint/2010/main" val="3382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12733"/>
          </a:xfrm>
        </p:spPr>
        <p:txBody>
          <a:bodyPr>
            <a:normAutofit/>
          </a:bodyPr>
          <a:lstStyle/>
          <a:p>
            <a:pPr lvl="0"/>
            <a:r>
              <a:rPr lang="es-ES" sz="2800" dirty="0" err="1" smtClean="0"/>
              <a:t>ScratchEd</a:t>
            </a:r>
            <a:r>
              <a:rPr lang="es-ES" sz="2800" dirty="0"/>
              <a:t> (</a:t>
            </a:r>
            <a:r>
              <a:rPr lang="es-ES" sz="2800" dirty="0">
                <a:hlinkClick r:id="rId3"/>
              </a:rPr>
              <a:t>http://scratched.gse.harvard.edu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800" dirty="0" smtClean="0"/>
              <a:t>):</a:t>
            </a:r>
          </a:p>
          <a:p>
            <a:pPr lvl="1"/>
            <a:r>
              <a:rPr lang="es-ES" sz="2400" dirty="0" smtClean="0"/>
              <a:t>Comunidad online de profesores para:</a:t>
            </a:r>
          </a:p>
          <a:p>
            <a:pPr lvl="2"/>
            <a:r>
              <a:rPr lang="es-ES" sz="2400" dirty="0" smtClean="0"/>
              <a:t>Compartir experiencias (foros)</a:t>
            </a:r>
          </a:p>
          <a:p>
            <a:pPr lvl="2"/>
            <a:r>
              <a:rPr lang="es-ES" sz="2400" dirty="0" smtClean="0"/>
              <a:t>Compartir recursos:</a:t>
            </a:r>
          </a:p>
          <a:p>
            <a:pPr lvl="3"/>
            <a:r>
              <a:rPr lang="es-ES" sz="2400" dirty="0" smtClean="0"/>
              <a:t>Por nivel educativo</a:t>
            </a:r>
          </a:p>
          <a:p>
            <a:pPr lvl="3"/>
            <a:r>
              <a:rPr lang="es-ES" sz="2400" dirty="0" smtClean="0"/>
              <a:t>Tipo de contenido (libros, planificaciones, programas, etc.)</a:t>
            </a:r>
          </a:p>
          <a:p>
            <a:pPr lvl="3"/>
            <a:r>
              <a:rPr lang="es-ES" sz="2400" dirty="0" smtClean="0"/>
              <a:t>Materia</a:t>
            </a:r>
          </a:p>
          <a:p>
            <a:pPr lvl="3"/>
            <a:r>
              <a:rPr lang="es-ES" sz="2400" dirty="0" smtClean="0"/>
              <a:t>Idioma</a:t>
            </a:r>
          </a:p>
          <a:p>
            <a:pPr lvl="2"/>
            <a:r>
              <a:rPr lang="es-ES" sz="2400" dirty="0" smtClean="0"/>
              <a:t>Compartir debates</a:t>
            </a:r>
          </a:p>
          <a:p>
            <a:pPr lvl="2"/>
            <a:r>
              <a:rPr lang="es-ES" sz="2400" dirty="0" smtClean="0"/>
              <a:t>Miembros</a:t>
            </a:r>
          </a:p>
        </p:txBody>
      </p:sp>
    </p:spTree>
    <p:extLst>
      <p:ext uri="{BB962C8B-B14F-4D97-AF65-F5344CB8AC3E}">
        <p14:creationId xmlns:p14="http://schemas.microsoft.com/office/powerpoint/2010/main" val="31624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– proyectos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292600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 smtClean="0"/>
              <a:t>Sitio oficial </a:t>
            </a:r>
            <a:r>
              <a:rPr lang="es-ES" sz="2800" dirty="0" err="1" smtClean="0"/>
              <a:t>Scratch</a:t>
            </a:r>
            <a:r>
              <a:rPr lang="es-ES" sz="2800" dirty="0" smtClean="0"/>
              <a:t>:</a:t>
            </a:r>
          </a:p>
          <a:p>
            <a:pPr lvl="1"/>
            <a:r>
              <a:rPr lang="es-ES" sz="2600" dirty="0" smtClean="0"/>
              <a:t>Disponibilidad de otros proyectos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:</a:t>
            </a:r>
          </a:p>
          <a:p>
            <a:pPr lvl="2"/>
            <a:r>
              <a:rPr lang="es-ES" sz="2600" dirty="0" smtClean="0"/>
              <a:t>Proyectos destacados</a:t>
            </a:r>
          </a:p>
          <a:p>
            <a:pPr lvl="2"/>
            <a:r>
              <a:rPr lang="es-ES" sz="2600" dirty="0" smtClean="0"/>
              <a:t>Estudios destacados</a:t>
            </a:r>
          </a:p>
          <a:p>
            <a:pPr lvl="2"/>
            <a:r>
              <a:rPr lang="es-ES" sz="2600" dirty="0" smtClean="0"/>
              <a:t>Proyectos seleccionados por…</a:t>
            </a:r>
          </a:p>
          <a:p>
            <a:pPr lvl="2"/>
            <a:r>
              <a:rPr lang="es-ES" sz="2600" dirty="0" smtClean="0"/>
              <a:t>Estudio de diseño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2"/>
            <a:r>
              <a:rPr lang="es-ES" sz="2600" dirty="0" smtClean="0"/>
              <a:t>Proyectos compartidos recientemente</a:t>
            </a:r>
          </a:p>
          <a:p>
            <a:pPr lvl="2"/>
            <a:r>
              <a:rPr lang="es-ES" sz="2600" dirty="0" smtClean="0"/>
              <a:t>Lo que la comunidad reinventa</a:t>
            </a:r>
          </a:p>
          <a:p>
            <a:pPr lvl="2"/>
            <a:r>
              <a:rPr lang="es-ES" sz="2600" dirty="0" smtClean="0"/>
              <a:t>Lo que la comunidad ama</a:t>
            </a:r>
          </a:p>
          <a:p>
            <a:pPr lvl="2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4845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</a:t>
            </a:r>
            <a:r>
              <a:rPr lang="es-ES" dirty="0" smtClean="0"/>
              <a:t>proyectos</a:t>
            </a:r>
            <a:r>
              <a:rPr lang="es-ES" dirty="0"/>
              <a:t>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Revista </a:t>
            </a:r>
            <a:r>
              <a:rPr lang="es-ES" sz="2800" dirty="0"/>
              <a:t>Educación 3.0 (</a:t>
            </a:r>
            <a:r>
              <a:rPr lang="es-ES" sz="2800" dirty="0">
                <a:hlinkClick r:id="rId3"/>
              </a:rPr>
              <a:t>http://www.educaciontrespuntocero.com</a:t>
            </a:r>
            <a:r>
              <a:rPr lang="es-ES" sz="2800" dirty="0" smtClean="0"/>
              <a:t>):</a:t>
            </a:r>
          </a:p>
          <a:p>
            <a:pPr lvl="1"/>
            <a:r>
              <a:rPr lang="es-ES" sz="2200" dirty="0" smtClean="0"/>
              <a:t>Recursos &gt; Programación:</a:t>
            </a:r>
          </a:p>
          <a:p>
            <a:pPr lvl="2"/>
            <a:r>
              <a:rPr lang="es-ES" sz="2200" dirty="0" smtClean="0"/>
              <a:t>El proyecto </a:t>
            </a:r>
            <a:r>
              <a:rPr lang="es-ES" sz="2200" dirty="0" err="1"/>
              <a:t>S</a:t>
            </a:r>
            <a:r>
              <a:rPr lang="es-ES" sz="2200" dirty="0" err="1" smtClean="0"/>
              <a:t>cratch</a:t>
            </a:r>
            <a:r>
              <a:rPr lang="es-ES" sz="2200" dirty="0" smtClean="0"/>
              <a:t> de los viernes (hay 28)</a:t>
            </a:r>
          </a:p>
          <a:p>
            <a:pPr lvl="2"/>
            <a:r>
              <a:rPr lang="es-ES" sz="2200" dirty="0" smtClean="0"/>
              <a:t>“N” ideas sobre proyectos de programación para… (Matemáticas, Ciencias Sociales, Educación Física, etc.)</a:t>
            </a:r>
          </a:p>
          <a:p>
            <a:pPr lvl="2"/>
            <a:r>
              <a:rPr lang="es-ES" sz="2200" dirty="0" smtClean="0"/>
              <a:t>También: herramientas, lenguajes, libros, etc.</a:t>
            </a:r>
            <a:endParaRPr lang="es-ES" sz="2200" dirty="0"/>
          </a:p>
          <a:p>
            <a:r>
              <a:rPr lang="es-ES" sz="2600" dirty="0" smtClean="0"/>
              <a:t>Numerosas </a:t>
            </a:r>
            <a:r>
              <a:rPr lang="es-ES" sz="2600" dirty="0"/>
              <a:t>páginas </a:t>
            </a:r>
            <a:r>
              <a:rPr lang="es-ES" sz="2600" dirty="0" smtClean="0"/>
              <a:t>web</a:t>
            </a:r>
            <a:r>
              <a:rPr lang="es-ES" sz="2400" dirty="0" smtClean="0"/>
              <a:t>…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618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– proyectos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/>
              <a:t>Asociación Programamos (</a:t>
            </a:r>
            <a:r>
              <a:rPr lang="es-ES" sz="2600" dirty="0">
                <a:hlinkClick r:id="rId3"/>
              </a:rPr>
              <a:t>https://programamos.es/recursos/scratch</a:t>
            </a:r>
            <a:r>
              <a:rPr lang="es-ES" sz="26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Cursos</a:t>
            </a:r>
          </a:p>
          <a:p>
            <a:pPr lvl="1"/>
            <a:r>
              <a:rPr lang="es-ES" sz="2400" dirty="0" smtClean="0"/>
              <a:t>Vídeos</a:t>
            </a:r>
          </a:p>
          <a:p>
            <a:pPr lvl="1"/>
            <a:r>
              <a:rPr lang="es-ES" sz="2400" dirty="0" smtClean="0"/>
              <a:t>Proyectos y diapositivas de otros profesores</a:t>
            </a:r>
          </a:p>
          <a:p>
            <a:pPr lvl="1"/>
            <a:r>
              <a:rPr lang="es-ES" sz="2400" dirty="0" smtClean="0"/>
              <a:t>Foros</a:t>
            </a:r>
          </a:p>
          <a:p>
            <a:pPr lvl="1"/>
            <a:r>
              <a:rPr lang="es-ES" sz="2400" dirty="0" smtClean="0"/>
              <a:t>Ejemplo. Laberinto en:</a:t>
            </a:r>
          </a:p>
          <a:p>
            <a:pPr lvl="2"/>
            <a:r>
              <a:rPr lang="es-ES" sz="2200" dirty="0">
                <a:hlinkClick r:id="rId4"/>
              </a:rPr>
              <a:t>http://programamos.es/laberinto-principiantes</a:t>
            </a:r>
            <a:r>
              <a:rPr lang="es-ES" sz="2200" dirty="0" smtClean="0">
                <a:hlinkClick r:id="rId4"/>
              </a:rPr>
              <a:t>/</a:t>
            </a:r>
            <a:endParaRPr lang="es-ES" sz="2200" dirty="0" smtClean="0"/>
          </a:p>
          <a:p>
            <a:pPr lvl="2"/>
            <a:r>
              <a:rPr lang="es-ES" sz="2200" dirty="0">
                <a:hlinkClick r:id="rId5"/>
              </a:rPr>
              <a:t>http://programamos.es/laberinto-intermedio</a:t>
            </a:r>
            <a:r>
              <a:rPr lang="es-ES" sz="2200" dirty="0" smtClean="0">
                <a:hlinkClick r:id="rId5"/>
              </a:rPr>
              <a:t>/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988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– herramientas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pPr lvl="0"/>
            <a:r>
              <a:rPr lang="es-ES" sz="2800" dirty="0" err="1" smtClean="0"/>
              <a:t>ScratchJr</a:t>
            </a:r>
            <a:r>
              <a:rPr lang="es-ES" sz="2800" dirty="0" smtClean="0"/>
              <a:t> </a:t>
            </a:r>
            <a:r>
              <a:rPr lang="es-ES" sz="2800" dirty="0"/>
              <a:t>(</a:t>
            </a:r>
            <a:r>
              <a:rPr lang="es-ES" sz="2800" dirty="0">
                <a:hlinkClick r:id="rId3"/>
              </a:rPr>
              <a:t>http://www.scratchjr.org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800" dirty="0" smtClean="0"/>
              <a:t>):</a:t>
            </a:r>
          </a:p>
          <a:p>
            <a:pPr lvl="1"/>
            <a:r>
              <a:rPr lang="es-ES" sz="2400" dirty="0" smtClean="0"/>
              <a:t>Versión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para niños de 5 a 7 años</a:t>
            </a:r>
          </a:p>
          <a:p>
            <a:pPr lvl="1"/>
            <a:r>
              <a:rPr lang="es-ES" sz="2400" dirty="0" smtClean="0"/>
              <a:t>Disponible para tabletas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515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Plantilla-PowerPoint-URJConline</Template>
  <TotalTime>5369</TotalTime>
  <Words>1144</Words>
  <Application>Microsoft Office PowerPoint</Application>
  <PresentationFormat>Presentación en pantalla (4:3)</PresentationFormat>
  <Paragraphs>215</Paragraphs>
  <Slides>27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Gill Sans</vt:lpstr>
      <vt:lpstr>Gill Sans Light</vt:lpstr>
      <vt:lpstr>Gill Sans MT</vt:lpstr>
      <vt:lpstr>Wingdings 2</vt:lpstr>
      <vt:lpstr>Plantilla-PowerPoint-URJConline</vt:lpstr>
      <vt:lpstr>Didáctica de Scratch (II)</vt:lpstr>
      <vt:lpstr>El lenguaje Scratch</vt:lpstr>
      <vt:lpstr>Recursos – general</vt:lpstr>
      <vt:lpstr>Recursos – general</vt:lpstr>
      <vt:lpstr>Recursos – general</vt:lpstr>
      <vt:lpstr>Recursos – proyectos Scratch</vt:lpstr>
      <vt:lpstr>Recursos – proyectos Scratch</vt:lpstr>
      <vt:lpstr>Recursos – proyectos Scratch</vt:lpstr>
      <vt:lpstr>Recursos – herramientas</vt:lpstr>
      <vt:lpstr>Recursos – herramientas</vt:lpstr>
      <vt:lpstr>Recursos – libros</vt:lpstr>
      <vt:lpstr>Recursos – libros</vt:lpstr>
      <vt:lpstr>Actividades</vt:lpstr>
      <vt:lpstr>Actividades</vt:lpstr>
      <vt:lpstr>Actividades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Tipos de ejercicios</vt:lpstr>
      <vt:lpstr>Lenguaje de programación Scratch (4)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- Las TIC en la Educación</dc:title>
  <dc:creator>Estefanía Martín Barroso</dc:creator>
  <cp:lastModifiedBy>Angel Velázquez</cp:lastModifiedBy>
  <cp:revision>154</cp:revision>
  <dcterms:created xsi:type="dcterms:W3CDTF">2014-06-12T09:18:45Z</dcterms:created>
  <dcterms:modified xsi:type="dcterms:W3CDTF">2018-11-24T12:07:47Z</dcterms:modified>
</cp:coreProperties>
</file>