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8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9" r:id="rId3"/>
    <p:sldId id="261" r:id="rId4"/>
    <p:sldId id="293" r:id="rId5"/>
    <p:sldId id="341" r:id="rId6"/>
    <p:sldId id="283" r:id="rId7"/>
    <p:sldId id="345" r:id="rId8"/>
    <p:sldId id="338" r:id="rId9"/>
    <p:sldId id="363" r:id="rId10"/>
    <p:sldId id="364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24" r:id="rId22"/>
    <p:sldId id="357" r:id="rId23"/>
    <p:sldId id="358" r:id="rId24"/>
    <p:sldId id="359" r:id="rId25"/>
    <p:sldId id="360" r:id="rId26"/>
    <p:sldId id="327" r:id="rId27"/>
    <p:sldId id="328" r:id="rId28"/>
    <p:sldId id="361" r:id="rId29"/>
    <p:sldId id="362" r:id="rId30"/>
    <p:sldId id="329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C600"/>
    <a:srgbClr val="F963DC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34" autoAdjust="0"/>
  </p:normalViewPr>
  <p:slideViewPr>
    <p:cSldViewPr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311C8-548D-4240-839F-9C23E96BAB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B6B5A12E-0276-4403-9E16-B48787815F62}">
      <dgm:prSet phldrT="[Texto]"/>
      <dgm:spPr/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Obtención de datos.</a:t>
          </a:r>
          <a:endParaRPr lang="es-ES_tradnl" dirty="0">
            <a:solidFill>
              <a:schemeClr val="bg1"/>
            </a:solidFill>
          </a:endParaRPr>
        </a:p>
      </dgm:t>
    </dgm:pt>
    <dgm:pt modelId="{7CA2C305-D6BC-4E55-BCCF-3F0AFCB85AA4}" type="parTrans" cxnId="{611D1EF0-75D0-4682-8855-5F33BA8FAF5B}">
      <dgm:prSet/>
      <dgm:spPr/>
      <dgm:t>
        <a:bodyPr/>
        <a:lstStyle/>
        <a:p>
          <a:endParaRPr lang="es-ES_tradnl"/>
        </a:p>
      </dgm:t>
    </dgm:pt>
    <dgm:pt modelId="{A4AB1854-D5A2-4A63-8AB5-B1BB3414C210}" type="sibTrans" cxnId="{611D1EF0-75D0-4682-8855-5F33BA8FAF5B}">
      <dgm:prSet/>
      <dgm:spPr/>
      <dgm:t>
        <a:bodyPr/>
        <a:lstStyle/>
        <a:p>
          <a:endParaRPr lang="es-ES_tradnl"/>
        </a:p>
      </dgm:t>
    </dgm:pt>
    <dgm:pt modelId="{C7684648-50BC-4DA6-BCDC-ED615071A2E1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Procesado y limpieza de datos.</a:t>
          </a:r>
          <a:endParaRPr lang="es-ES_tradnl" dirty="0">
            <a:solidFill>
              <a:schemeClr val="bg1"/>
            </a:solidFill>
          </a:endParaRPr>
        </a:p>
      </dgm:t>
    </dgm:pt>
    <dgm:pt modelId="{1C548FD3-F6D9-4BA8-8B80-2E138EBDE014}" type="parTrans" cxnId="{8B66B2A4-1A8D-4ED2-9C61-80E024871F09}">
      <dgm:prSet/>
      <dgm:spPr/>
      <dgm:t>
        <a:bodyPr/>
        <a:lstStyle/>
        <a:p>
          <a:endParaRPr lang="es-ES_tradnl"/>
        </a:p>
      </dgm:t>
    </dgm:pt>
    <dgm:pt modelId="{620B5D8E-312C-46F4-8B44-3A1299CCEEE3}" type="sibTrans" cxnId="{8B66B2A4-1A8D-4ED2-9C61-80E024871F09}">
      <dgm:prSet/>
      <dgm:spPr/>
      <dgm:t>
        <a:bodyPr/>
        <a:lstStyle/>
        <a:p>
          <a:endParaRPr lang="es-ES_tradnl"/>
        </a:p>
      </dgm:t>
    </dgm:pt>
    <dgm:pt modelId="{B7E48BAA-6C88-48B9-A71C-C904B2BC49F4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Análisis exploratorio de datos.</a:t>
          </a:r>
          <a:endParaRPr lang="es-ES_tradnl" dirty="0">
            <a:solidFill>
              <a:schemeClr val="bg1"/>
            </a:solidFill>
          </a:endParaRPr>
        </a:p>
      </dgm:t>
    </dgm:pt>
    <dgm:pt modelId="{F9391FC1-F867-4446-A6F3-61E296A80CF9}" type="parTrans" cxnId="{0943B74C-6DF5-4C12-9F3A-B317DFB74E27}">
      <dgm:prSet/>
      <dgm:spPr/>
      <dgm:t>
        <a:bodyPr/>
        <a:lstStyle/>
        <a:p>
          <a:endParaRPr lang="es-ES_tradnl"/>
        </a:p>
      </dgm:t>
    </dgm:pt>
    <dgm:pt modelId="{E2C4666A-EAF5-4E33-A481-3DB5F63BBC7C}" type="sibTrans" cxnId="{0943B74C-6DF5-4C12-9F3A-B317DFB74E27}">
      <dgm:prSet/>
      <dgm:spPr/>
      <dgm:t>
        <a:bodyPr/>
        <a:lstStyle/>
        <a:p>
          <a:endParaRPr lang="es-ES_tradnl"/>
        </a:p>
      </dgm:t>
    </dgm:pt>
    <dgm:pt modelId="{34E4F582-4599-4C34-9806-894E17D6B45F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Modelado.</a:t>
          </a:r>
          <a:endParaRPr lang="es-ES_tradnl" dirty="0">
            <a:solidFill>
              <a:schemeClr val="bg1"/>
            </a:solidFill>
          </a:endParaRPr>
        </a:p>
      </dgm:t>
    </dgm:pt>
    <dgm:pt modelId="{86BB7249-A061-424A-9186-B682A8038F75}" type="parTrans" cxnId="{80A36D04-8027-4A4C-8E1D-181B0D1CC24D}">
      <dgm:prSet/>
      <dgm:spPr/>
      <dgm:t>
        <a:bodyPr/>
        <a:lstStyle/>
        <a:p>
          <a:endParaRPr lang="es-ES"/>
        </a:p>
      </dgm:t>
    </dgm:pt>
    <dgm:pt modelId="{F44543CF-AB85-44B9-9D44-87CB3F8DD0BB}" type="sibTrans" cxnId="{80A36D04-8027-4A4C-8E1D-181B0D1CC24D}">
      <dgm:prSet/>
      <dgm:spPr/>
      <dgm:t>
        <a:bodyPr/>
        <a:lstStyle/>
        <a:p>
          <a:endParaRPr lang="es-ES"/>
        </a:p>
      </dgm:t>
    </dgm:pt>
    <dgm:pt modelId="{F7B2A9E7-6E68-4947-8706-E9DB908947F7}">
      <dgm:prSet phldrT="[Texto]"/>
      <dgm:spPr/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Producto y visualización de datos.</a:t>
          </a:r>
          <a:endParaRPr lang="es-ES_tradnl" dirty="0">
            <a:solidFill>
              <a:schemeClr val="bg1"/>
            </a:solidFill>
          </a:endParaRPr>
        </a:p>
      </dgm:t>
    </dgm:pt>
    <dgm:pt modelId="{06C4C999-7B96-4E58-81A2-007EF537BF6D}" type="parTrans" cxnId="{8190A2AF-EED6-4F65-B86F-751E16851435}">
      <dgm:prSet/>
      <dgm:spPr/>
      <dgm:t>
        <a:bodyPr/>
        <a:lstStyle/>
        <a:p>
          <a:endParaRPr lang="es-ES"/>
        </a:p>
      </dgm:t>
    </dgm:pt>
    <dgm:pt modelId="{4F8BFD22-9CCD-4A7F-916F-EE91B4A3C0EB}" type="sibTrans" cxnId="{8190A2AF-EED6-4F65-B86F-751E16851435}">
      <dgm:prSet/>
      <dgm:spPr/>
      <dgm:t>
        <a:bodyPr/>
        <a:lstStyle/>
        <a:p>
          <a:endParaRPr lang="es-ES"/>
        </a:p>
      </dgm:t>
    </dgm:pt>
    <dgm:pt modelId="{E63623FC-87BF-4D70-ABCC-DFB768CF96F6}" type="pres">
      <dgm:prSet presAssocID="{C4F311C8-548D-4240-839F-9C23E96BAB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_tradnl"/>
        </a:p>
      </dgm:t>
    </dgm:pt>
    <dgm:pt modelId="{226C58F8-3078-4C5B-B978-B233ED82BDA8}" type="pres">
      <dgm:prSet presAssocID="{C4F311C8-548D-4240-839F-9C23E96BAB81}" presName="Name1" presStyleCnt="0"/>
      <dgm:spPr/>
    </dgm:pt>
    <dgm:pt modelId="{D87A3959-BFF8-47B3-BC4A-85262E0271D9}" type="pres">
      <dgm:prSet presAssocID="{C4F311C8-548D-4240-839F-9C23E96BAB81}" presName="cycle" presStyleCnt="0"/>
      <dgm:spPr/>
    </dgm:pt>
    <dgm:pt modelId="{4866DD5F-7BBC-430D-B8D8-F6134E6CF1C4}" type="pres">
      <dgm:prSet presAssocID="{C4F311C8-548D-4240-839F-9C23E96BAB81}" presName="srcNode" presStyleLbl="node1" presStyleIdx="0" presStyleCnt="5"/>
      <dgm:spPr/>
    </dgm:pt>
    <dgm:pt modelId="{5B9F2DB8-5ADD-4637-9446-249B5E842925}" type="pres">
      <dgm:prSet presAssocID="{C4F311C8-548D-4240-839F-9C23E96BAB81}" presName="conn" presStyleLbl="parChTrans1D2" presStyleIdx="0" presStyleCnt="1"/>
      <dgm:spPr/>
      <dgm:t>
        <a:bodyPr/>
        <a:lstStyle/>
        <a:p>
          <a:endParaRPr lang="es-ES_tradnl"/>
        </a:p>
      </dgm:t>
    </dgm:pt>
    <dgm:pt modelId="{18C54B49-C066-409F-BBFA-094700FA0098}" type="pres">
      <dgm:prSet presAssocID="{C4F311C8-548D-4240-839F-9C23E96BAB81}" presName="extraNode" presStyleLbl="node1" presStyleIdx="0" presStyleCnt="5"/>
      <dgm:spPr/>
    </dgm:pt>
    <dgm:pt modelId="{C3676D73-6DAF-4FFF-8C2A-0ED94DB553F0}" type="pres">
      <dgm:prSet presAssocID="{C4F311C8-548D-4240-839F-9C23E96BAB81}" presName="dstNode" presStyleLbl="node1" presStyleIdx="0" presStyleCnt="5"/>
      <dgm:spPr/>
    </dgm:pt>
    <dgm:pt modelId="{B97848F0-B946-41E3-899B-D412F88EE260}" type="pres">
      <dgm:prSet presAssocID="{B6B5A12E-0276-4403-9E16-B48787815F6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290FFC8-DCDB-483E-9FF4-14F722668B50}" type="pres">
      <dgm:prSet presAssocID="{B6B5A12E-0276-4403-9E16-B48787815F62}" presName="accent_1" presStyleCnt="0"/>
      <dgm:spPr/>
    </dgm:pt>
    <dgm:pt modelId="{8ABF7B6E-8F75-4E95-B020-C35F8B010613}" type="pres">
      <dgm:prSet presAssocID="{B6B5A12E-0276-4403-9E16-B48787815F62}" presName="accentRepeatNode" presStyleLbl="solidFgAcc1" presStyleIdx="0" presStyleCnt="5"/>
      <dgm:spPr/>
    </dgm:pt>
    <dgm:pt modelId="{FA3042CF-31E9-4120-B019-E3778C796E4E}" type="pres">
      <dgm:prSet presAssocID="{C7684648-50BC-4DA6-BCDC-ED615071A2E1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39C800A-7C94-4AD9-8989-F1D8103B47FC}" type="pres">
      <dgm:prSet presAssocID="{C7684648-50BC-4DA6-BCDC-ED615071A2E1}" presName="accent_2" presStyleCnt="0"/>
      <dgm:spPr/>
    </dgm:pt>
    <dgm:pt modelId="{114AB144-5C48-416B-8DC1-EB6B21BB5416}" type="pres">
      <dgm:prSet presAssocID="{C7684648-50BC-4DA6-BCDC-ED615071A2E1}" presName="accentRepeatNode" presStyleLbl="solidFgAcc1" presStyleIdx="1" presStyleCnt="5"/>
      <dgm:spPr/>
    </dgm:pt>
    <dgm:pt modelId="{B5D7D2F3-AA34-443A-8827-8650FEDE7636}" type="pres">
      <dgm:prSet presAssocID="{B7E48BAA-6C88-48B9-A71C-C904B2BC49F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C9B8635-CEDF-4012-A721-260D468C00D8}" type="pres">
      <dgm:prSet presAssocID="{B7E48BAA-6C88-48B9-A71C-C904B2BC49F4}" presName="accent_3" presStyleCnt="0"/>
      <dgm:spPr/>
    </dgm:pt>
    <dgm:pt modelId="{04C0D9B9-0966-4711-97B2-184EE37A38FB}" type="pres">
      <dgm:prSet presAssocID="{B7E48BAA-6C88-48B9-A71C-C904B2BC49F4}" presName="accentRepeatNode" presStyleLbl="solidFgAcc1" presStyleIdx="2" presStyleCnt="5"/>
      <dgm:spPr/>
    </dgm:pt>
    <dgm:pt modelId="{57908BC0-4D57-4ADA-B11E-DA4681D710A3}" type="pres">
      <dgm:prSet presAssocID="{34E4F582-4599-4C34-9806-894E17D6B45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5E5742-031E-4C68-82B4-F6E74CB764B1}" type="pres">
      <dgm:prSet presAssocID="{34E4F582-4599-4C34-9806-894E17D6B45F}" presName="accent_4" presStyleCnt="0"/>
      <dgm:spPr/>
    </dgm:pt>
    <dgm:pt modelId="{9EABF730-1DB5-4EB4-AA76-2DF80B65F611}" type="pres">
      <dgm:prSet presAssocID="{34E4F582-4599-4C34-9806-894E17D6B45F}" presName="accentRepeatNode" presStyleLbl="solidFgAcc1" presStyleIdx="3" presStyleCnt="5"/>
      <dgm:spPr/>
    </dgm:pt>
    <dgm:pt modelId="{8A459A6F-A9AB-45AF-9344-E58EA9723003}" type="pres">
      <dgm:prSet presAssocID="{F7B2A9E7-6E68-4947-8706-E9DB908947F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FCFC8F-D38C-46AD-8C51-03F86AB16334}" type="pres">
      <dgm:prSet presAssocID="{F7B2A9E7-6E68-4947-8706-E9DB908947F7}" presName="accent_5" presStyleCnt="0"/>
      <dgm:spPr/>
    </dgm:pt>
    <dgm:pt modelId="{A615CAB4-06C6-4DEA-B036-0EC96AC17DBC}" type="pres">
      <dgm:prSet presAssocID="{F7B2A9E7-6E68-4947-8706-E9DB908947F7}" presName="accentRepeatNode" presStyleLbl="solidFgAcc1" presStyleIdx="4" presStyleCnt="5"/>
      <dgm:spPr/>
    </dgm:pt>
  </dgm:ptLst>
  <dgm:cxnLst>
    <dgm:cxn modelId="{6D440767-7932-4289-8EB0-EE50A4AF8750}" type="presOf" srcId="{B7E48BAA-6C88-48B9-A71C-C904B2BC49F4}" destId="{B5D7D2F3-AA34-443A-8827-8650FEDE7636}" srcOrd="0" destOrd="0" presId="urn:microsoft.com/office/officeart/2008/layout/VerticalCurvedList"/>
    <dgm:cxn modelId="{8B66B2A4-1A8D-4ED2-9C61-80E024871F09}" srcId="{C4F311C8-548D-4240-839F-9C23E96BAB81}" destId="{C7684648-50BC-4DA6-BCDC-ED615071A2E1}" srcOrd="1" destOrd="0" parTransId="{1C548FD3-F6D9-4BA8-8B80-2E138EBDE014}" sibTransId="{620B5D8E-312C-46F4-8B44-3A1299CCEEE3}"/>
    <dgm:cxn modelId="{80A36D04-8027-4A4C-8E1D-181B0D1CC24D}" srcId="{C4F311C8-548D-4240-839F-9C23E96BAB81}" destId="{34E4F582-4599-4C34-9806-894E17D6B45F}" srcOrd="3" destOrd="0" parTransId="{86BB7249-A061-424A-9186-B682A8038F75}" sibTransId="{F44543CF-AB85-44B9-9D44-87CB3F8DD0BB}"/>
    <dgm:cxn modelId="{4C9774AC-2636-45D7-93AA-4D5AD9EAA7D0}" type="presOf" srcId="{C7684648-50BC-4DA6-BCDC-ED615071A2E1}" destId="{FA3042CF-31E9-4120-B019-E3778C796E4E}" srcOrd="0" destOrd="0" presId="urn:microsoft.com/office/officeart/2008/layout/VerticalCurvedList"/>
    <dgm:cxn modelId="{4620B52B-709F-4A13-B2B1-0A8150F06A01}" type="presOf" srcId="{F7B2A9E7-6E68-4947-8706-E9DB908947F7}" destId="{8A459A6F-A9AB-45AF-9344-E58EA9723003}" srcOrd="0" destOrd="0" presId="urn:microsoft.com/office/officeart/2008/layout/VerticalCurvedList"/>
    <dgm:cxn modelId="{5ED2D2B8-59F3-4FE3-A510-FE9011C1E350}" type="presOf" srcId="{34E4F582-4599-4C34-9806-894E17D6B45F}" destId="{57908BC0-4D57-4ADA-B11E-DA4681D710A3}" srcOrd="0" destOrd="0" presId="urn:microsoft.com/office/officeart/2008/layout/VerticalCurvedList"/>
    <dgm:cxn modelId="{B79E6F31-B4F0-4A73-B034-70274488DC9D}" type="presOf" srcId="{A4AB1854-D5A2-4A63-8AB5-B1BB3414C210}" destId="{5B9F2DB8-5ADD-4637-9446-249B5E842925}" srcOrd="0" destOrd="0" presId="urn:microsoft.com/office/officeart/2008/layout/VerticalCurvedList"/>
    <dgm:cxn modelId="{9A5852AC-CE10-49FC-8ECF-A6E191639376}" type="presOf" srcId="{C4F311C8-548D-4240-839F-9C23E96BAB81}" destId="{E63623FC-87BF-4D70-ABCC-DFB768CF96F6}" srcOrd="0" destOrd="0" presId="urn:microsoft.com/office/officeart/2008/layout/VerticalCurvedList"/>
    <dgm:cxn modelId="{0943B74C-6DF5-4C12-9F3A-B317DFB74E27}" srcId="{C4F311C8-548D-4240-839F-9C23E96BAB81}" destId="{B7E48BAA-6C88-48B9-A71C-C904B2BC49F4}" srcOrd="2" destOrd="0" parTransId="{F9391FC1-F867-4446-A6F3-61E296A80CF9}" sibTransId="{E2C4666A-EAF5-4E33-A481-3DB5F63BBC7C}"/>
    <dgm:cxn modelId="{611D1EF0-75D0-4682-8855-5F33BA8FAF5B}" srcId="{C4F311C8-548D-4240-839F-9C23E96BAB81}" destId="{B6B5A12E-0276-4403-9E16-B48787815F62}" srcOrd="0" destOrd="0" parTransId="{7CA2C305-D6BC-4E55-BCCF-3F0AFCB85AA4}" sibTransId="{A4AB1854-D5A2-4A63-8AB5-B1BB3414C210}"/>
    <dgm:cxn modelId="{8190A2AF-EED6-4F65-B86F-751E16851435}" srcId="{C4F311C8-548D-4240-839F-9C23E96BAB81}" destId="{F7B2A9E7-6E68-4947-8706-E9DB908947F7}" srcOrd="4" destOrd="0" parTransId="{06C4C999-7B96-4E58-81A2-007EF537BF6D}" sibTransId="{4F8BFD22-9CCD-4A7F-916F-EE91B4A3C0EB}"/>
    <dgm:cxn modelId="{A36D9833-195B-4C94-8C12-329C81571511}" type="presOf" srcId="{B6B5A12E-0276-4403-9E16-B48787815F62}" destId="{B97848F0-B946-41E3-899B-D412F88EE260}" srcOrd="0" destOrd="0" presId="urn:microsoft.com/office/officeart/2008/layout/VerticalCurvedList"/>
    <dgm:cxn modelId="{6AAE35C0-3A16-4C91-9E5E-AA8B3215C72D}" type="presParOf" srcId="{E63623FC-87BF-4D70-ABCC-DFB768CF96F6}" destId="{226C58F8-3078-4C5B-B978-B233ED82BDA8}" srcOrd="0" destOrd="0" presId="urn:microsoft.com/office/officeart/2008/layout/VerticalCurvedList"/>
    <dgm:cxn modelId="{8F08A24D-134C-43F4-ABE4-4E0EB60E2234}" type="presParOf" srcId="{226C58F8-3078-4C5B-B978-B233ED82BDA8}" destId="{D87A3959-BFF8-47B3-BC4A-85262E0271D9}" srcOrd="0" destOrd="0" presId="urn:microsoft.com/office/officeart/2008/layout/VerticalCurvedList"/>
    <dgm:cxn modelId="{8EA2BF86-A5FF-4167-AC01-3EA6B7F07E92}" type="presParOf" srcId="{D87A3959-BFF8-47B3-BC4A-85262E0271D9}" destId="{4866DD5F-7BBC-430D-B8D8-F6134E6CF1C4}" srcOrd="0" destOrd="0" presId="urn:microsoft.com/office/officeart/2008/layout/VerticalCurvedList"/>
    <dgm:cxn modelId="{7C8C27EF-6662-4A33-BF07-B70EEBF2F0CE}" type="presParOf" srcId="{D87A3959-BFF8-47B3-BC4A-85262E0271D9}" destId="{5B9F2DB8-5ADD-4637-9446-249B5E842925}" srcOrd="1" destOrd="0" presId="urn:microsoft.com/office/officeart/2008/layout/VerticalCurvedList"/>
    <dgm:cxn modelId="{4B0F3911-F569-40F1-A05C-D14E905B6EFF}" type="presParOf" srcId="{D87A3959-BFF8-47B3-BC4A-85262E0271D9}" destId="{18C54B49-C066-409F-BBFA-094700FA0098}" srcOrd="2" destOrd="0" presId="urn:microsoft.com/office/officeart/2008/layout/VerticalCurvedList"/>
    <dgm:cxn modelId="{DBFC53F8-0587-4909-86B9-2D49819859B8}" type="presParOf" srcId="{D87A3959-BFF8-47B3-BC4A-85262E0271D9}" destId="{C3676D73-6DAF-4FFF-8C2A-0ED94DB553F0}" srcOrd="3" destOrd="0" presId="urn:microsoft.com/office/officeart/2008/layout/VerticalCurvedList"/>
    <dgm:cxn modelId="{E044DEC9-C1E7-4B40-952A-28ED329867CF}" type="presParOf" srcId="{226C58F8-3078-4C5B-B978-B233ED82BDA8}" destId="{B97848F0-B946-41E3-899B-D412F88EE260}" srcOrd="1" destOrd="0" presId="urn:microsoft.com/office/officeart/2008/layout/VerticalCurvedList"/>
    <dgm:cxn modelId="{2F0858E8-425F-46D1-A97C-CF06DC3AE365}" type="presParOf" srcId="{226C58F8-3078-4C5B-B978-B233ED82BDA8}" destId="{0290FFC8-DCDB-483E-9FF4-14F722668B50}" srcOrd="2" destOrd="0" presId="urn:microsoft.com/office/officeart/2008/layout/VerticalCurvedList"/>
    <dgm:cxn modelId="{1748A2A6-01B5-4149-8C30-74EE6C7531B8}" type="presParOf" srcId="{0290FFC8-DCDB-483E-9FF4-14F722668B50}" destId="{8ABF7B6E-8F75-4E95-B020-C35F8B010613}" srcOrd="0" destOrd="0" presId="urn:microsoft.com/office/officeart/2008/layout/VerticalCurvedList"/>
    <dgm:cxn modelId="{47FC51D8-5018-4146-BB0A-D9FA1E86CB6F}" type="presParOf" srcId="{226C58F8-3078-4C5B-B978-B233ED82BDA8}" destId="{FA3042CF-31E9-4120-B019-E3778C796E4E}" srcOrd="3" destOrd="0" presId="urn:microsoft.com/office/officeart/2008/layout/VerticalCurvedList"/>
    <dgm:cxn modelId="{095E4EA2-137E-4BFC-AAEB-23A3C7B94605}" type="presParOf" srcId="{226C58F8-3078-4C5B-B978-B233ED82BDA8}" destId="{D39C800A-7C94-4AD9-8989-F1D8103B47FC}" srcOrd="4" destOrd="0" presId="urn:microsoft.com/office/officeart/2008/layout/VerticalCurvedList"/>
    <dgm:cxn modelId="{C5B89BB4-0077-4207-B0BB-65DAAF12CCAC}" type="presParOf" srcId="{D39C800A-7C94-4AD9-8989-F1D8103B47FC}" destId="{114AB144-5C48-416B-8DC1-EB6B21BB5416}" srcOrd="0" destOrd="0" presId="urn:microsoft.com/office/officeart/2008/layout/VerticalCurvedList"/>
    <dgm:cxn modelId="{B13718B5-B38D-4024-A2BD-7EB3D61A82F1}" type="presParOf" srcId="{226C58F8-3078-4C5B-B978-B233ED82BDA8}" destId="{B5D7D2F3-AA34-443A-8827-8650FEDE7636}" srcOrd="5" destOrd="0" presId="urn:microsoft.com/office/officeart/2008/layout/VerticalCurvedList"/>
    <dgm:cxn modelId="{4C9BBCDF-7DDD-4456-8507-519F22E22CB0}" type="presParOf" srcId="{226C58F8-3078-4C5B-B978-B233ED82BDA8}" destId="{2C9B8635-CEDF-4012-A721-260D468C00D8}" srcOrd="6" destOrd="0" presId="urn:microsoft.com/office/officeart/2008/layout/VerticalCurvedList"/>
    <dgm:cxn modelId="{0C86211F-20E9-4767-9273-FD1924DA756F}" type="presParOf" srcId="{2C9B8635-CEDF-4012-A721-260D468C00D8}" destId="{04C0D9B9-0966-4711-97B2-184EE37A38FB}" srcOrd="0" destOrd="0" presId="urn:microsoft.com/office/officeart/2008/layout/VerticalCurvedList"/>
    <dgm:cxn modelId="{1CB50187-9640-4DBD-A1A6-AC1AAB788017}" type="presParOf" srcId="{226C58F8-3078-4C5B-B978-B233ED82BDA8}" destId="{57908BC0-4D57-4ADA-B11E-DA4681D710A3}" srcOrd="7" destOrd="0" presId="urn:microsoft.com/office/officeart/2008/layout/VerticalCurvedList"/>
    <dgm:cxn modelId="{2DE9FBBC-2AE9-42A0-8663-559BB46AD1CA}" type="presParOf" srcId="{226C58F8-3078-4C5B-B978-B233ED82BDA8}" destId="{6F5E5742-031E-4C68-82B4-F6E74CB764B1}" srcOrd="8" destOrd="0" presId="urn:microsoft.com/office/officeart/2008/layout/VerticalCurvedList"/>
    <dgm:cxn modelId="{813DFAC8-8575-4335-AB36-0827B38A30B8}" type="presParOf" srcId="{6F5E5742-031E-4C68-82B4-F6E74CB764B1}" destId="{9EABF730-1DB5-4EB4-AA76-2DF80B65F611}" srcOrd="0" destOrd="0" presId="urn:microsoft.com/office/officeart/2008/layout/VerticalCurvedList"/>
    <dgm:cxn modelId="{F4C53C58-A964-4352-94AA-AD8DCECAA850}" type="presParOf" srcId="{226C58F8-3078-4C5B-B978-B233ED82BDA8}" destId="{8A459A6F-A9AB-45AF-9344-E58EA9723003}" srcOrd="9" destOrd="0" presId="urn:microsoft.com/office/officeart/2008/layout/VerticalCurvedList"/>
    <dgm:cxn modelId="{9C0CAB28-2AFC-4128-8140-C8FB6844DC61}" type="presParOf" srcId="{226C58F8-3078-4C5B-B978-B233ED82BDA8}" destId="{7AFCFC8F-D38C-46AD-8C51-03F86AB16334}" srcOrd="10" destOrd="0" presId="urn:microsoft.com/office/officeart/2008/layout/VerticalCurvedList"/>
    <dgm:cxn modelId="{51AC90E4-53A4-4CC6-AC20-B8AEBE5CBC38}" type="presParOf" srcId="{7AFCFC8F-D38C-46AD-8C51-03F86AB16334}" destId="{A615CAB4-06C6-4DEA-B036-0EC96AC17D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F2DB8-5ADD-4637-9446-249B5E84292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848F0-B946-41E3-899B-D412F88EE260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>
              <a:solidFill>
                <a:schemeClr val="bg1"/>
              </a:solidFill>
            </a:rPr>
            <a:t>Obtención de datos.</a:t>
          </a:r>
          <a:endParaRPr lang="es-ES_tradnl" sz="2600" kern="1200" dirty="0">
            <a:solidFill>
              <a:schemeClr val="bg1"/>
            </a:solidFill>
          </a:endParaRPr>
        </a:p>
      </dsp:txBody>
      <dsp:txXfrm>
        <a:off x="384538" y="253918"/>
        <a:ext cx="5656275" cy="508162"/>
      </dsp:txXfrm>
    </dsp:sp>
    <dsp:sp modelId="{8ABF7B6E-8F75-4E95-B020-C35F8B010613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042CF-31E9-4120-B019-E3778C796E4E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solidFill>
                <a:schemeClr val="bg1"/>
              </a:solidFill>
            </a:rPr>
            <a:t>Procesado y limpieza de datos.</a:t>
          </a:r>
          <a:endParaRPr lang="es-ES_tradnl" sz="2600" kern="1200" dirty="0">
            <a:solidFill>
              <a:schemeClr val="bg1"/>
            </a:solidFill>
          </a:endParaRPr>
        </a:p>
      </dsp:txBody>
      <dsp:txXfrm>
        <a:off x="748672" y="1015918"/>
        <a:ext cx="5292140" cy="508162"/>
      </dsp:txXfrm>
    </dsp:sp>
    <dsp:sp modelId="{114AB144-5C48-416B-8DC1-EB6B21BB5416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7D2F3-AA34-443A-8827-8650FEDE7636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solidFill>
                <a:schemeClr val="bg1"/>
              </a:solidFill>
            </a:rPr>
            <a:t>Análisis exploratorio de datos.</a:t>
          </a:r>
          <a:endParaRPr lang="es-ES_tradnl" sz="2600" kern="1200" dirty="0">
            <a:solidFill>
              <a:schemeClr val="bg1"/>
            </a:solidFill>
          </a:endParaRPr>
        </a:p>
      </dsp:txBody>
      <dsp:txXfrm>
        <a:off x="860432" y="1777918"/>
        <a:ext cx="5180380" cy="508162"/>
      </dsp:txXfrm>
    </dsp:sp>
    <dsp:sp modelId="{04C0D9B9-0966-4711-97B2-184EE37A38FB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08BC0-4D57-4ADA-B11E-DA4681D710A3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solidFill>
                <a:schemeClr val="bg1"/>
              </a:solidFill>
            </a:rPr>
            <a:t>Modelado.</a:t>
          </a:r>
          <a:endParaRPr lang="es-ES_tradnl" sz="2600" kern="1200" dirty="0">
            <a:solidFill>
              <a:schemeClr val="bg1"/>
            </a:solidFill>
          </a:endParaRPr>
        </a:p>
      </dsp:txBody>
      <dsp:txXfrm>
        <a:off x="748672" y="2539918"/>
        <a:ext cx="5292140" cy="508162"/>
      </dsp:txXfrm>
    </dsp:sp>
    <dsp:sp modelId="{9EABF730-1DB5-4EB4-AA76-2DF80B65F611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59A6F-A9AB-45AF-9344-E58EA9723003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>
              <a:solidFill>
                <a:schemeClr val="bg1"/>
              </a:solidFill>
            </a:rPr>
            <a:t>Producto y visualización de datos.</a:t>
          </a:r>
          <a:endParaRPr lang="es-ES_tradnl" sz="2600" kern="1200" dirty="0">
            <a:solidFill>
              <a:schemeClr val="bg1"/>
            </a:solidFill>
          </a:endParaRPr>
        </a:p>
      </dsp:txBody>
      <dsp:txXfrm>
        <a:off x="384538" y="3301918"/>
        <a:ext cx="5656275" cy="508162"/>
      </dsp:txXfrm>
    </dsp:sp>
    <dsp:sp modelId="{A615CAB4-06C6-4DEA-B036-0EC96AC17DBC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10/07/2018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2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10/07/2018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48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624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17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99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50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86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51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961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625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13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191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81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808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530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455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77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525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905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46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872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903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29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s-ES" dirty="0" smtClean="0"/>
              <a:t>¿Es su presentación lo más escueta posible? Considere mover contenido adicional al apéndice.</a:t>
            </a:r>
          </a:p>
          <a:p>
            <a:r>
              <a:rPr lang="es-ES" dirty="0" smtClean="0"/>
              <a:t>Use las diapositivas del apéndice para almacenar el contenido al que posiblemente desee hacer referencia durante la diapositiva Preguntas o que puede ser útil para que los asistentes investiguen un poco más en el futuro.</a:t>
            </a:r>
          </a:p>
          <a:p>
            <a:pPr>
              <a:buFontTx/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0925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05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85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64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872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69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15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9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8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7.xml"/><Relationship Id="rId7" Type="http://schemas.openxmlformats.org/officeDocument/2006/relationships/image" Target="../media/image12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1.xml"/><Relationship Id="rId7" Type="http://schemas.openxmlformats.org/officeDocument/2006/relationships/image" Target="../media/image12.jpe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5.xml"/><Relationship Id="rId7" Type="http://schemas.openxmlformats.org/officeDocument/2006/relationships/image" Target="../media/image12.jpe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image" Target="../media/image8.png"/><Relationship Id="rId4" Type="http://schemas.openxmlformats.org/officeDocument/2006/relationships/tags" Target="../tags/tag40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tags" Target="../tags/tag45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6.png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20.png"/><Relationship Id="rId5" Type="http://schemas.openxmlformats.org/officeDocument/2006/relationships/tags" Target="../tags/tag52.xml"/><Relationship Id="rId10" Type="http://schemas.openxmlformats.org/officeDocument/2006/relationships/image" Target="../media/image8.png"/><Relationship Id="rId4" Type="http://schemas.openxmlformats.org/officeDocument/2006/relationships/tags" Target="../tags/tag51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56.xml"/><Relationship Id="rId7" Type="http://schemas.openxmlformats.org/officeDocument/2006/relationships/image" Target="../media/image2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3.png"/><Relationship Id="rId4" Type="http://schemas.openxmlformats.org/officeDocument/2006/relationships/tags" Target="../tags/tag57.xml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2.xml"/><Relationship Id="rId10" Type="http://schemas.openxmlformats.org/officeDocument/2006/relationships/image" Target="../media/image25.png"/><Relationship Id="rId4" Type="http://schemas.openxmlformats.org/officeDocument/2006/relationships/tags" Target="../tags/tag61.xml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65.xml"/><Relationship Id="rId7" Type="http://schemas.openxmlformats.org/officeDocument/2006/relationships/image" Target="../media/image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9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1.xml"/><Relationship Id="rId10" Type="http://schemas.openxmlformats.org/officeDocument/2006/relationships/image" Target="../media/image28.png"/><Relationship Id="rId4" Type="http://schemas.openxmlformats.org/officeDocument/2006/relationships/tags" Target="../tags/tag70.xm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74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.xml"/><Relationship Id="rId10" Type="http://schemas.openxmlformats.org/officeDocument/2006/relationships/image" Target="../media/image31.png"/><Relationship Id="rId4" Type="http://schemas.openxmlformats.org/officeDocument/2006/relationships/tags" Target="../tags/tag80.xml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16.xml"/><Relationship Id="rId7" Type="http://schemas.openxmlformats.org/officeDocument/2006/relationships/diagramData" Target="../diagrams/data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notesSlide" Target="../notesSlides/notesSlide7.xml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3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91680" y="2146828"/>
            <a:ext cx="7200800" cy="174836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Predicción de la evolución de pacientes tras daño cerebral causado por trauma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724128" y="4684702"/>
            <a:ext cx="3168352" cy="18406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2400" b="1" dirty="0" smtClean="0">
                <a:latin typeface="+mn-lt"/>
              </a:rPr>
              <a:t>Alumno: </a:t>
            </a:r>
          </a:p>
          <a:p>
            <a:pPr algn="l"/>
            <a:r>
              <a:rPr lang="es-ES" sz="2400" dirty="0" smtClean="0">
                <a:latin typeface="+mn-lt"/>
              </a:rPr>
              <a:t>Abel de Andrés Gómez</a:t>
            </a:r>
          </a:p>
          <a:p>
            <a:pPr algn="l"/>
            <a:endParaRPr lang="es-ES" sz="2400" dirty="0" smtClean="0">
              <a:latin typeface="+mn-lt"/>
            </a:endParaRPr>
          </a:p>
          <a:p>
            <a:pPr algn="l"/>
            <a:r>
              <a:rPr lang="es-ES" sz="2400" b="1" dirty="0" smtClean="0">
                <a:latin typeface="+mn-lt"/>
              </a:rPr>
              <a:t>Director:</a:t>
            </a:r>
            <a:r>
              <a:rPr lang="es-ES" sz="2400" dirty="0" smtClean="0">
                <a:latin typeface="+mn-lt"/>
              </a:rPr>
              <a:t> </a:t>
            </a:r>
          </a:p>
          <a:p>
            <a:pPr algn="l"/>
            <a:r>
              <a:rPr lang="es-ES" sz="2400" dirty="0" smtClean="0">
                <a:latin typeface="+mn-lt"/>
              </a:rPr>
              <a:t>Antonio LaTorre</a:t>
            </a:r>
          </a:p>
          <a:p>
            <a:endParaRPr lang="es-ES" sz="2400" dirty="0" smtClean="0">
              <a:latin typeface="+mn-lt"/>
            </a:endParaRPr>
          </a:p>
          <a:p>
            <a:endParaRPr lang="es-ES" sz="2400" dirty="0">
              <a:latin typeface="+mn-lt"/>
            </a:endParaRPr>
          </a:p>
        </p:txBody>
      </p:sp>
      <p:pic>
        <p:nvPicPr>
          <p:cNvPr id="7" name="Picture 66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2048"/>
            <a:ext cx="904875" cy="988695"/>
          </a:xfrm>
          <a:prstGeom prst="rect">
            <a:avLst/>
          </a:prstGeom>
        </p:spPr>
      </p:pic>
      <p:pic>
        <p:nvPicPr>
          <p:cNvPr id="8" name="Picture 65"/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80" y="248078"/>
            <a:ext cx="2590800" cy="1002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</a:t>
            </a:r>
            <a:r>
              <a:rPr lang="es-ES" sz="2400" b="1" dirty="0" smtClean="0"/>
              <a:t>- </a:t>
            </a:r>
            <a:r>
              <a:rPr lang="es-ES" sz="2400" b="1" dirty="0" smtClean="0">
                <a:solidFill>
                  <a:schemeClr val="accent5"/>
                </a:solidFill>
              </a:rPr>
              <a:t>Preparación </a:t>
            </a:r>
            <a:r>
              <a:rPr lang="es-ES" sz="2400" b="1" dirty="0">
                <a:solidFill>
                  <a:schemeClr val="accent5"/>
                </a:solidFill>
              </a:rPr>
              <a:t>de </a:t>
            </a:r>
            <a:r>
              <a:rPr lang="es-ES" sz="2400" b="1" dirty="0" smtClean="0">
                <a:solidFill>
                  <a:schemeClr val="accent5"/>
                </a:solidFill>
              </a:rPr>
              <a:t>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7007533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 dirty="0" smtClean="0"/>
              <a:t>Obtención de los datos</a:t>
            </a:r>
          </a:p>
          <a:p>
            <a:endParaRPr lang="es-ES" sz="1800" dirty="0"/>
          </a:p>
          <a:p>
            <a:r>
              <a:rPr lang="es-ES" sz="1800" dirty="0" smtClean="0"/>
              <a:t>Los datos provienen de la institución de: “London </a:t>
            </a:r>
            <a:r>
              <a:rPr lang="es-ES" sz="1800" dirty="0" err="1" smtClean="0"/>
              <a:t>School</a:t>
            </a:r>
            <a:r>
              <a:rPr lang="es-ES" sz="1800" dirty="0" smtClean="0"/>
              <a:t> of </a:t>
            </a:r>
            <a:r>
              <a:rPr lang="es-ES" sz="1800" dirty="0" err="1" smtClean="0"/>
              <a:t>Hygiene</a:t>
            </a:r>
            <a:r>
              <a:rPr lang="es-ES" sz="1800" dirty="0" smtClean="0"/>
              <a:t> and Tropical Medicine”.</a:t>
            </a:r>
          </a:p>
          <a:p>
            <a:endParaRPr lang="es-ES" sz="1800" dirty="0" smtClean="0"/>
          </a:p>
          <a:p>
            <a:r>
              <a:rPr lang="es-ES" sz="1800" dirty="0" smtClean="0"/>
              <a:t>Se encuentran en formato CSV separado por comas.</a:t>
            </a:r>
          </a:p>
          <a:p>
            <a:endParaRPr lang="es-ES" sz="1800" dirty="0" smtClean="0"/>
          </a:p>
          <a:p>
            <a:r>
              <a:rPr lang="es-ES" sz="1800" dirty="0" smtClean="0"/>
              <a:t>Contiene 88 variables, de las cuales solo utilizaremos 31 para la preparación</a:t>
            </a:r>
          </a:p>
          <a:p>
            <a:endParaRPr lang="es-ES" sz="1800" dirty="0" smtClean="0"/>
          </a:p>
          <a:p>
            <a:r>
              <a:rPr lang="es-ES" sz="1800" dirty="0" smtClean="0"/>
              <a:t>Las variables de escáneres y Test de Glasgow se duplican para el hospital de origen y el posible hospital de transferencia.</a:t>
            </a:r>
          </a:p>
          <a:p>
            <a:endParaRPr lang="es-ES" sz="1800" dirty="0"/>
          </a:p>
          <a:p>
            <a:r>
              <a:rPr lang="es-ES" sz="1800" dirty="0" smtClean="0"/>
              <a:t>Se poseen 10008 pacientes.</a:t>
            </a:r>
          </a:p>
          <a:p>
            <a:endParaRPr lang="es-ES" sz="1800" dirty="0" smtClean="0"/>
          </a:p>
          <a:p>
            <a:r>
              <a:rPr lang="es-ES" sz="1800" dirty="0" smtClean="0"/>
              <a:t>El numero final de variables será de 14.</a:t>
            </a:r>
          </a:p>
          <a:p>
            <a:endParaRPr lang="es-ES" sz="1800" dirty="0" smtClean="0"/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10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6061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limpieza de dato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45" y="334453"/>
            <a:ext cx="1821237" cy="11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</a:t>
            </a:r>
            <a:r>
              <a:rPr lang="es-ES" sz="2400" b="1" dirty="0" smtClean="0"/>
              <a:t>- </a:t>
            </a:r>
            <a:r>
              <a:rPr lang="es-ES" sz="2400" b="1" dirty="0" smtClean="0">
                <a:solidFill>
                  <a:schemeClr val="accent5"/>
                </a:solidFill>
              </a:rPr>
              <a:t>Preparación </a:t>
            </a:r>
            <a:r>
              <a:rPr lang="es-ES" sz="2400" b="1" dirty="0">
                <a:solidFill>
                  <a:schemeClr val="accent5"/>
                </a:solidFill>
              </a:rPr>
              <a:t>de </a:t>
            </a:r>
            <a:r>
              <a:rPr lang="es-ES" sz="2400" b="1" dirty="0" smtClean="0">
                <a:solidFill>
                  <a:schemeClr val="accent5"/>
                </a:solidFill>
              </a:rPr>
              <a:t>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7007533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 dirty="0" smtClean="0"/>
              <a:t>Clasificación </a:t>
            </a:r>
            <a:r>
              <a:rPr lang="es-ES" sz="1800" b="1" dirty="0"/>
              <a:t>entre: </a:t>
            </a:r>
            <a:r>
              <a:rPr lang="es-ES" sz="1800" b="1" dirty="0" err="1"/>
              <a:t>Alive</a:t>
            </a:r>
            <a:r>
              <a:rPr lang="es-ES" sz="1800" b="1" dirty="0"/>
              <a:t>, </a:t>
            </a:r>
            <a:r>
              <a:rPr lang="es-ES" sz="1800" b="1" dirty="0" smtClean="0"/>
              <a:t>DEATH/SD, </a:t>
            </a:r>
            <a:r>
              <a:rPr lang="es-ES" sz="1800" b="1" dirty="0"/>
              <a:t>NO-DATA y </a:t>
            </a:r>
            <a:r>
              <a:rPr lang="es-ES" sz="1800" b="1" dirty="0" smtClean="0"/>
              <a:t>MD/GR</a:t>
            </a:r>
          </a:p>
          <a:p>
            <a:pPr marL="0" indent="0">
              <a:buNone/>
            </a:pPr>
            <a:endParaRPr lang="es-ES" sz="1800" b="1" dirty="0"/>
          </a:p>
          <a:p>
            <a:r>
              <a:rPr lang="es-ES" sz="1800" dirty="0" smtClean="0"/>
              <a:t>Clasificación:</a:t>
            </a:r>
          </a:p>
          <a:p>
            <a:pPr lvl="1"/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Fallecidos o con discapacidades severas.</a:t>
            </a:r>
          </a:p>
          <a:p>
            <a:pPr lvl="1"/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Con discapacidad moderada o buena recuperación.</a:t>
            </a:r>
          </a:p>
          <a:p>
            <a:pPr lvl="1"/>
            <a:r>
              <a:rPr lang="es-ES" sz="1400" dirty="0" smtClean="0">
                <a:solidFill>
                  <a:srgbClr val="C00000"/>
                </a:solidFill>
              </a:rPr>
              <a:t>Vivos (pero sin resultados finales).</a:t>
            </a:r>
          </a:p>
          <a:p>
            <a:pPr lvl="1"/>
            <a:r>
              <a:rPr lang="es-ES" sz="1400" dirty="0" smtClean="0">
                <a:solidFill>
                  <a:srgbClr val="C00000"/>
                </a:solidFill>
              </a:rPr>
              <a:t>Sin datos.</a:t>
            </a:r>
            <a:endParaRPr lang="es-ES" sz="1400" dirty="0">
              <a:solidFill>
                <a:srgbClr val="C00000"/>
              </a:solidFill>
            </a:endParaRPr>
          </a:p>
          <a:p>
            <a:r>
              <a:rPr lang="es-ES" sz="1800" dirty="0" smtClean="0"/>
              <a:t>2 variables (GOS5 y GOS8) -&gt; poseen el estado final del paciente.</a:t>
            </a:r>
          </a:p>
          <a:p>
            <a:pPr lvl="1"/>
            <a:r>
              <a:rPr lang="es-ES" sz="1400" dirty="0" smtClean="0"/>
              <a:t>Dichas variables suelen poseer valores de forma alterna.</a:t>
            </a:r>
          </a:p>
          <a:p>
            <a:r>
              <a:rPr lang="es-ES" sz="1800" dirty="0" smtClean="0"/>
              <a:t>Se crea una nueva variable llamada “</a:t>
            </a:r>
            <a:r>
              <a:rPr lang="es-ES" sz="1800" dirty="0" err="1" smtClean="0"/>
              <a:t>outcome</a:t>
            </a:r>
            <a:r>
              <a:rPr lang="es-ES" sz="1800" dirty="0" smtClean="0"/>
              <a:t>” que será la que contendrá el resultado final.</a:t>
            </a:r>
          </a:p>
          <a:p>
            <a:r>
              <a:rPr lang="es-ES" sz="1800" dirty="0" smtClean="0"/>
              <a:t>La variable “</a:t>
            </a:r>
            <a:r>
              <a:rPr lang="es-ES" sz="1800" dirty="0" err="1" smtClean="0"/>
              <a:t>outcome</a:t>
            </a:r>
            <a:r>
              <a:rPr lang="es-ES" sz="1800" dirty="0" smtClean="0"/>
              <a:t>” poseerá el valor de las variables  GOS5 o GOS8.</a:t>
            </a:r>
          </a:p>
          <a:p>
            <a:pPr lvl="1"/>
            <a:r>
              <a:rPr lang="es-ES" sz="1400" dirty="0" smtClean="0"/>
              <a:t>Si estas variables no poseen ningún valor, entonces deberemos tener en cuenta el resto de valores. Por ejemplo, la variable “SYMPTOMS” y la variable “OUTCOME”.</a:t>
            </a:r>
          </a:p>
          <a:p>
            <a:pPr lvl="1"/>
            <a:r>
              <a:rPr lang="es-ES" sz="1400" dirty="0" smtClean="0"/>
              <a:t>La unión de “SYMPTOMS” y “OUTCOME” también nos ha aportado información sobre el estado final del paciente cuando GOS5 y GOS8 se encuentran vacías.</a:t>
            </a:r>
          </a:p>
          <a:p>
            <a:endParaRPr lang="es-ES" sz="1800" dirty="0" smtClean="0"/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11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4050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limpieza de dato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45" y="334453"/>
            <a:ext cx="1821237" cy="11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</a:t>
            </a:r>
            <a:r>
              <a:rPr lang="es-ES" sz="2400" b="1" dirty="0" smtClean="0"/>
              <a:t>- </a:t>
            </a:r>
            <a:r>
              <a:rPr lang="es-ES" sz="2400" b="1" dirty="0" smtClean="0">
                <a:solidFill>
                  <a:schemeClr val="accent5"/>
                </a:solidFill>
              </a:rPr>
              <a:t>Preparación </a:t>
            </a:r>
            <a:r>
              <a:rPr lang="es-ES" sz="2400" b="1" dirty="0">
                <a:solidFill>
                  <a:schemeClr val="accent5"/>
                </a:solidFill>
              </a:rPr>
              <a:t>de </a:t>
            </a:r>
            <a:r>
              <a:rPr lang="es-ES" sz="2400" b="1" dirty="0" smtClean="0">
                <a:solidFill>
                  <a:schemeClr val="accent5"/>
                </a:solidFill>
              </a:rPr>
              <a:t>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7007533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 dirty="0" smtClean="0"/>
              <a:t>Clasificación </a:t>
            </a:r>
            <a:r>
              <a:rPr lang="es-ES" sz="1800" b="1" dirty="0"/>
              <a:t>entre: </a:t>
            </a:r>
            <a:r>
              <a:rPr lang="es-ES" sz="1800" b="1" dirty="0" smtClean="0"/>
              <a:t>Escaneados y no escaneados</a:t>
            </a:r>
          </a:p>
          <a:p>
            <a:pPr marL="0" indent="0">
              <a:buNone/>
            </a:pPr>
            <a:endParaRPr lang="es-ES" sz="1800" b="1" dirty="0"/>
          </a:p>
          <a:p>
            <a:r>
              <a:rPr lang="es-ES" sz="1800" dirty="0" smtClean="0"/>
              <a:t>Variables de escáneres duplicadas (Hospital origen y transferencia).</a:t>
            </a:r>
          </a:p>
          <a:p>
            <a:endParaRPr lang="es-ES" sz="1800" dirty="0" smtClean="0"/>
          </a:p>
          <a:p>
            <a:r>
              <a:rPr lang="es-ES" sz="1800" dirty="0" smtClean="0"/>
              <a:t>Duplicidad + Columnas sin valor -&gt; Clasificación.</a:t>
            </a:r>
          </a:p>
          <a:p>
            <a:endParaRPr lang="es-ES" sz="1800" dirty="0" smtClean="0"/>
          </a:p>
          <a:p>
            <a:r>
              <a:rPr lang="es-ES" sz="1800" b="1" dirty="0" smtClean="0"/>
              <a:t>Objetivo</a:t>
            </a:r>
            <a:r>
              <a:rPr lang="es-ES" sz="1800" dirty="0" smtClean="0"/>
              <a:t>: eliminar filas que no tengan valores en ningún escáner.</a:t>
            </a:r>
          </a:p>
          <a:p>
            <a:endParaRPr lang="es-ES" sz="1800" dirty="0" smtClean="0"/>
          </a:p>
          <a:p>
            <a:r>
              <a:rPr lang="es-ES" sz="1800" dirty="0" smtClean="0"/>
              <a:t>Conservaremos únicamente las que posean valores (escaneados).</a:t>
            </a:r>
          </a:p>
          <a:p>
            <a:endParaRPr lang="es-ES" sz="1800" dirty="0"/>
          </a:p>
          <a:p>
            <a:r>
              <a:rPr lang="es-ES" sz="1800" dirty="0" smtClean="0"/>
              <a:t>Sobre los escaneados, usamos los escáneres del hospital de transferencia (si los posee).</a:t>
            </a:r>
          </a:p>
          <a:p>
            <a:endParaRPr lang="es-ES" sz="1800" dirty="0"/>
          </a:p>
          <a:p>
            <a:r>
              <a:rPr lang="es-ES" sz="1800" b="1" dirty="0" smtClean="0"/>
              <a:t>¡Todas las columnas deben estar cumplimentadas!.</a:t>
            </a:r>
          </a:p>
          <a:p>
            <a:endParaRPr lang="es-ES" sz="1800" dirty="0" smtClean="0"/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12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6490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limpieza de dato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45" y="334453"/>
            <a:ext cx="1821237" cy="11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</a:t>
            </a:r>
            <a:r>
              <a:rPr lang="es-ES" sz="2400" b="1" dirty="0" smtClean="0"/>
              <a:t>- </a:t>
            </a:r>
            <a:r>
              <a:rPr lang="es-ES" sz="2400" b="1" dirty="0" smtClean="0">
                <a:solidFill>
                  <a:schemeClr val="accent5"/>
                </a:solidFill>
              </a:rPr>
              <a:t>Preparación </a:t>
            </a:r>
            <a:r>
              <a:rPr lang="es-ES" sz="2400" b="1" dirty="0">
                <a:solidFill>
                  <a:schemeClr val="accent5"/>
                </a:solidFill>
              </a:rPr>
              <a:t>de </a:t>
            </a:r>
            <a:r>
              <a:rPr lang="es-ES" sz="2400" b="1" dirty="0" smtClean="0">
                <a:solidFill>
                  <a:schemeClr val="accent5"/>
                </a:solidFill>
              </a:rPr>
              <a:t>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7007533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1800" b="1" dirty="0" smtClean="0"/>
              <a:t>Eliminación y unión de variables</a:t>
            </a:r>
          </a:p>
          <a:p>
            <a:pPr marL="0" indent="0">
              <a:buNone/>
            </a:pPr>
            <a:endParaRPr lang="es-ES" sz="1800" b="1" dirty="0"/>
          </a:p>
          <a:p>
            <a:r>
              <a:rPr lang="es-ES" sz="1800" dirty="0" smtClean="0"/>
              <a:t>2 columnas de reactividad de pupilas: derecha e izquierda.</a:t>
            </a:r>
          </a:p>
          <a:p>
            <a:pPr lvl="1"/>
            <a:r>
              <a:rPr lang="es-ES" sz="1400" dirty="0" smtClean="0"/>
              <a:t>Nueva columna para unir las dos pupilas.</a:t>
            </a:r>
          </a:p>
          <a:p>
            <a:pPr lvl="1"/>
            <a:r>
              <a:rPr lang="es-ES" sz="1400" dirty="0" smtClean="0"/>
              <a:t>Posterior al tratamiento, se eliminan las 2 variables originales.</a:t>
            </a:r>
            <a:endParaRPr lang="es-ES" sz="1400" dirty="0"/>
          </a:p>
          <a:p>
            <a:endParaRPr lang="es-ES" sz="1800" dirty="0" smtClean="0"/>
          </a:p>
          <a:p>
            <a:r>
              <a:rPr lang="es-ES" sz="1800" dirty="0" smtClean="0"/>
              <a:t>2 columnas de causa de la lesión: Hospital origen y transferencia</a:t>
            </a:r>
          </a:p>
          <a:p>
            <a:pPr lvl="1"/>
            <a:r>
              <a:rPr lang="es-ES" sz="1400" dirty="0"/>
              <a:t>Generalmente poseen el </a:t>
            </a:r>
            <a:r>
              <a:rPr lang="es-ES" sz="1400" dirty="0" smtClean="0"/>
              <a:t>mismo valor.</a:t>
            </a:r>
          </a:p>
          <a:p>
            <a:pPr lvl="1"/>
            <a:r>
              <a:rPr lang="es-ES" sz="1400" dirty="0" smtClean="0"/>
              <a:t>Si difieren, entonces nos quedamos con la actual (</a:t>
            </a:r>
            <a:r>
              <a:rPr lang="es-ES" sz="1400" dirty="0" err="1" smtClean="0"/>
              <a:t>hosp</a:t>
            </a:r>
            <a:r>
              <a:rPr lang="es-ES" sz="1400" dirty="0" smtClean="0"/>
              <a:t>. Transferencia).</a:t>
            </a:r>
          </a:p>
          <a:p>
            <a:pPr lvl="1"/>
            <a:r>
              <a:rPr lang="es-ES" sz="1400" dirty="0" smtClean="0"/>
              <a:t>Nueva columna para unir las dos causas.</a:t>
            </a:r>
          </a:p>
          <a:p>
            <a:pPr lvl="1"/>
            <a:r>
              <a:rPr lang="es-ES" sz="1400" dirty="0" smtClean="0"/>
              <a:t>Posterior al tratamiento, se eliminan las 2 variables originales.</a:t>
            </a:r>
          </a:p>
          <a:p>
            <a:pPr marL="400050" lvl="1" indent="0">
              <a:buNone/>
            </a:pPr>
            <a:endParaRPr lang="es-ES" sz="1400" dirty="0" smtClean="0"/>
          </a:p>
          <a:p>
            <a:r>
              <a:rPr lang="es-ES" sz="1800" dirty="0" smtClean="0"/>
              <a:t>Se cambia el nombre a todas las variables.</a:t>
            </a:r>
          </a:p>
          <a:p>
            <a:endParaRPr lang="es-ES" sz="1800" dirty="0"/>
          </a:p>
          <a:p>
            <a:r>
              <a:rPr lang="es-ES" sz="1800" dirty="0" smtClean="0"/>
              <a:t>Se revisa y se eliminan las filas que no posean todos los valores.</a:t>
            </a:r>
          </a:p>
          <a:p>
            <a:endParaRPr lang="es-ES" sz="1800" dirty="0"/>
          </a:p>
          <a:p>
            <a:r>
              <a:rPr lang="es-ES" sz="1800" dirty="0" smtClean="0"/>
              <a:t>Se revisa y se modifica algunos valores anómalos. </a:t>
            </a:r>
            <a:r>
              <a:rPr lang="es-ES" sz="1800" dirty="0" err="1" smtClean="0"/>
              <a:t>p.ej</a:t>
            </a:r>
            <a:r>
              <a:rPr lang="es-ES" sz="1800" dirty="0" smtClean="0"/>
              <a:t>: Escaneado pero sin datos de escáner.</a:t>
            </a:r>
          </a:p>
          <a:p>
            <a:endParaRPr lang="es-ES" sz="1800" dirty="0"/>
          </a:p>
          <a:p>
            <a:r>
              <a:rPr lang="es-ES" sz="1800" dirty="0" smtClean="0"/>
              <a:t>6986 pacientes.</a:t>
            </a:r>
          </a:p>
          <a:p>
            <a:endParaRPr lang="es-ES" sz="1800" dirty="0" smtClean="0"/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13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5718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"/>
          <p:cNvPicPr/>
          <p:nvPr/>
        </p:nvPicPr>
        <p:blipFill rotWithShape="1">
          <a:blip r:embed="rId9"/>
          <a:srcRect t="16953"/>
          <a:stretch/>
        </p:blipFill>
        <p:spPr bwMode="auto">
          <a:xfrm>
            <a:off x="3685951" y="2368749"/>
            <a:ext cx="4619625" cy="3068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-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chemeClr val="accent5"/>
                </a:solidFill>
              </a:rPr>
              <a:t>Pre-procesamiento de 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7007533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  <a:p>
            <a:endParaRPr lang="es-ES" sz="1800" dirty="0" smtClean="0"/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14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85218" y="1133128"/>
            <a:ext cx="7007533" cy="151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800" b="1" dirty="0" smtClean="0"/>
              <a:t>Búsqueda de </a:t>
            </a:r>
            <a:r>
              <a:rPr lang="es-ES" sz="1800" b="1" dirty="0" err="1" smtClean="0"/>
              <a:t>outliers</a:t>
            </a:r>
            <a:endParaRPr lang="es-ES" sz="1800" b="1" dirty="0" smtClean="0"/>
          </a:p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  <a:p>
            <a:r>
              <a:rPr lang="es-ES" sz="1800" dirty="0" smtClean="0"/>
              <a:t>Estadísticamente son aquellos que se encuentran fuera del rango </a:t>
            </a:r>
            <a:r>
              <a:rPr lang="es-ES" sz="1800" dirty="0" err="1" smtClean="0"/>
              <a:t>intercuartil</a:t>
            </a:r>
            <a:r>
              <a:rPr lang="es-ES" sz="1800" dirty="0" smtClean="0"/>
              <a:t> (Q1-Q3). </a:t>
            </a:r>
          </a:p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13" name="Content Placeholder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85218" y="2708920"/>
            <a:ext cx="2861132" cy="374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Antes de descartarlos, es necesario explicar su presencia.</a:t>
            </a:r>
          </a:p>
          <a:p>
            <a:endParaRPr lang="es-ES" sz="1800" dirty="0" smtClean="0"/>
          </a:p>
          <a:p>
            <a:r>
              <a:rPr lang="es-ES" sz="1800" dirty="0" smtClean="0"/>
              <a:t>En la naturaleza estos datos no son tan anómalos. </a:t>
            </a:r>
            <a:r>
              <a:rPr lang="es-ES" sz="1800" b="1" dirty="0" smtClean="0"/>
              <a:t>Son totalmente posibles.</a:t>
            </a:r>
          </a:p>
          <a:p>
            <a:endParaRPr lang="es-ES" sz="1800" b="1" dirty="0" smtClean="0"/>
          </a:p>
          <a:p>
            <a:r>
              <a:rPr lang="es-ES" sz="1800" dirty="0" smtClean="0"/>
              <a:t>No se descarta ningún dato.</a:t>
            </a:r>
          </a:p>
          <a:p>
            <a:endParaRPr lang="es-ES" sz="1800" dirty="0" smtClean="0"/>
          </a:p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1850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-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chemeClr val="accent5"/>
                </a:solidFill>
              </a:rPr>
              <a:t>Pre-procesamiento de 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4680727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 smtClean="0"/>
          </a:p>
          <a:p>
            <a:pPr marL="0" indent="0">
              <a:buNone/>
            </a:pPr>
            <a:endParaRPr lang="es-ES" sz="1800" b="1" dirty="0"/>
          </a:p>
          <a:p>
            <a:endParaRPr lang="es-ES" sz="1800" dirty="0" smtClean="0"/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15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85218" y="1133128"/>
            <a:ext cx="5261568" cy="3179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800" b="1" dirty="0" smtClean="0"/>
              <a:t>Análisis de normalidad</a:t>
            </a:r>
          </a:p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  <a:p>
            <a:r>
              <a:rPr lang="es-ES" sz="1800" dirty="0" smtClean="0"/>
              <a:t>Se ha realizado el test de </a:t>
            </a:r>
            <a:r>
              <a:rPr lang="es-ES" sz="1800" dirty="0" err="1" smtClean="0"/>
              <a:t>Mardia</a:t>
            </a:r>
            <a:r>
              <a:rPr lang="es-ES" sz="1800" dirty="0" smtClean="0"/>
              <a:t>, </a:t>
            </a:r>
            <a:r>
              <a:rPr lang="es-ES" sz="1800" dirty="0" err="1" smtClean="0"/>
              <a:t>Henze-Zirkler</a:t>
            </a:r>
            <a:r>
              <a:rPr lang="es-ES" sz="1800" dirty="0" smtClean="0"/>
              <a:t> y Anderson-Darling.</a:t>
            </a:r>
          </a:p>
          <a:p>
            <a:endParaRPr lang="es-ES" sz="1800" dirty="0" smtClean="0"/>
          </a:p>
          <a:p>
            <a:r>
              <a:rPr lang="es-ES" sz="1800" dirty="0" smtClean="0"/>
              <a:t>Todos los test han </a:t>
            </a:r>
            <a:r>
              <a:rPr lang="es-ES" sz="1800" b="1" dirty="0" smtClean="0"/>
              <a:t>rechazado la hipótesis de normalidad.</a:t>
            </a:r>
          </a:p>
          <a:p>
            <a:endParaRPr lang="es-ES" sz="1800" b="1" dirty="0"/>
          </a:p>
          <a:p>
            <a:r>
              <a:rPr lang="es-ES" sz="1800" dirty="0" smtClean="0"/>
              <a:t>Deberemos tener en cuenta este análisis en el uso de </a:t>
            </a:r>
            <a:r>
              <a:rPr lang="es-ES" sz="1800" b="1" dirty="0" smtClean="0"/>
              <a:t>modelos predictivos no-paramétricos</a:t>
            </a:r>
            <a:r>
              <a:rPr lang="es-ES" sz="1800" dirty="0" smtClean="0"/>
              <a:t>.</a:t>
            </a:r>
          </a:p>
          <a:p>
            <a:endParaRPr lang="es-ES" sz="1800" b="1" dirty="0"/>
          </a:p>
          <a:p>
            <a:endParaRPr lang="es-ES" sz="1800" b="1" dirty="0" smtClean="0"/>
          </a:p>
        </p:txBody>
      </p:sp>
      <p:pic>
        <p:nvPicPr>
          <p:cNvPr id="13" name="Picture"/>
          <p:cNvPicPr/>
          <p:nvPr/>
        </p:nvPicPr>
        <p:blipFill>
          <a:blip r:embed="rId9"/>
          <a:stretch>
            <a:fillRect/>
          </a:stretch>
        </p:blipFill>
        <p:spPr bwMode="auto">
          <a:xfrm>
            <a:off x="6107573" y="1278531"/>
            <a:ext cx="2617410" cy="20939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"/>
          <p:cNvPicPr/>
          <p:nvPr/>
        </p:nvPicPr>
        <p:blipFill>
          <a:blip r:embed="rId10"/>
          <a:stretch>
            <a:fillRect/>
          </a:stretch>
        </p:blipFill>
        <p:spPr bwMode="auto">
          <a:xfrm>
            <a:off x="6132993" y="3350646"/>
            <a:ext cx="2613291" cy="20906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/>
          <p:cNvPicPr/>
          <p:nvPr/>
        </p:nvPicPr>
        <p:blipFill rotWithShape="1">
          <a:blip r:embed="rId11"/>
          <a:srcRect b="49653"/>
          <a:stretch/>
        </p:blipFill>
        <p:spPr bwMode="auto">
          <a:xfrm>
            <a:off x="6128874" y="5371735"/>
            <a:ext cx="2617410" cy="10541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"/>
          <p:cNvPicPr/>
          <p:nvPr/>
        </p:nvPicPr>
        <p:blipFill>
          <a:blip r:embed="rId12"/>
          <a:stretch>
            <a:fillRect/>
          </a:stretch>
        </p:blipFill>
        <p:spPr bwMode="auto">
          <a:xfrm>
            <a:off x="762001" y="4407833"/>
            <a:ext cx="2573508" cy="18274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/>
          <p:cNvPicPr/>
          <p:nvPr/>
        </p:nvPicPr>
        <p:blipFill>
          <a:blip r:embed="rId13"/>
          <a:stretch>
            <a:fillRect/>
          </a:stretch>
        </p:blipFill>
        <p:spPr bwMode="auto">
          <a:xfrm>
            <a:off x="3451632" y="4312592"/>
            <a:ext cx="2673644" cy="21389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13917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"/>
          <p:cNvPicPr/>
          <p:nvPr/>
        </p:nvPicPr>
        <p:blipFill>
          <a:blip r:embed="rId9"/>
          <a:stretch>
            <a:fillRect/>
          </a:stretch>
        </p:blipFill>
        <p:spPr bwMode="auto">
          <a:xfrm>
            <a:off x="4570472" y="2919870"/>
            <a:ext cx="4131330" cy="35854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472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-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chemeClr val="accent5"/>
                </a:solidFill>
              </a:rPr>
              <a:t>Pre-procesamiento de 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4680727" cy="21364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 smtClean="0"/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16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85220" y="1133128"/>
            <a:ext cx="2990712" cy="281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800" b="1" dirty="0" smtClean="0"/>
              <a:t>Estudio de la correlación</a:t>
            </a:r>
          </a:p>
          <a:p>
            <a:r>
              <a:rPr lang="es-ES" sz="1800" dirty="0" smtClean="0"/>
              <a:t>No existen correlaciones suficientemente fuertes.</a:t>
            </a:r>
          </a:p>
          <a:p>
            <a:r>
              <a:rPr lang="es-ES" sz="1800" dirty="0" smtClean="0"/>
              <a:t>No contienen información redundante.</a:t>
            </a:r>
          </a:p>
          <a:p>
            <a:r>
              <a:rPr lang="es-ES" sz="1800" dirty="0" smtClean="0"/>
              <a:t>“motor”, “verbal” y “</a:t>
            </a:r>
            <a:r>
              <a:rPr lang="es-ES" sz="1800" dirty="0" err="1" smtClean="0"/>
              <a:t>eye</a:t>
            </a:r>
            <a:r>
              <a:rPr lang="es-ES" sz="1800" dirty="0" smtClean="0"/>
              <a:t>” son variables con gran relevancia.</a:t>
            </a: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11"/>
          <a:srcRect r="36580"/>
          <a:stretch/>
        </p:blipFill>
        <p:spPr>
          <a:xfrm>
            <a:off x="603223" y="4017159"/>
            <a:ext cx="3979107" cy="2524539"/>
          </a:xfrm>
          <a:prstGeom prst="rect">
            <a:avLst/>
          </a:prstGeom>
        </p:spPr>
      </p:pic>
      <p:sp>
        <p:nvSpPr>
          <p:cNvPr id="19" name="Content Placeholder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001512" y="1309640"/>
            <a:ext cx="4264247" cy="1481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Las variables de “cause” y “sex” apenas tienen correlación con la variable de salida.</a:t>
            </a:r>
          </a:p>
          <a:p>
            <a:r>
              <a:rPr lang="es-ES" sz="1800" dirty="0" smtClean="0"/>
              <a:t>Se deberá estudiar la posible exclusión de estas variables.</a:t>
            </a:r>
          </a:p>
          <a:p>
            <a:endParaRPr lang="es-E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284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"/>
          <p:cNvPicPr/>
          <p:nvPr/>
        </p:nvPicPr>
        <p:blipFill rotWithShape="1">
          <a:blip r:embed="rId7"/>
          <a:srcRect t="24330" r="50518"/>
          <a:stretch/>
        </p:blipFill>
        <p:spPr bwMode="auto">
          <a:xfrm>
            <a:off x="5743913" y="886450"/>
            <a:ext cx="2400746" cy="29370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506" y="5219364"/>
            <a:ext cx="4857750" cy="904875"/>
          </a:xfrm>
          <a:prstGeom prst="rect">
            <a:avLst/>
          </a:prstGeom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472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-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chemeClr val="accent5"/>
                </a:solidFill>
              </a:rPr>
              <a:t>Pre-procesamiento de 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17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85220" y="1133128"/>
            <a:ext cx="3507286" cy="5223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800" b="1" dirty="0" smtClean="0"/>
              <a:t>Selección de variables:</a:t>
            </a:r>
          </a:p>
          <a:p>
            <a:pPr marL="0" indent="0">
              <a:buNone/>
            </a:pPr>
            <a:r>
              <a:rPr lang="es-ES" sz="1800" dirty="0" err="1" smtClean="0"/>
              <a:t>Random</a:t>
            </a:r>
            <a:r>
              <a:rPr lang="es-ES" sz="1800" dirty="0" smtClean="0"/>
              <a:t> </a:t>
            </a:r>
            <a:r>
              <a:rPr lang="es-ES" sz="1800" dirty="0" err="1" smtClean="0"/>
              <a:t>Forest</a:t>
            </a:r>
            <a:endParaRPr lang="es-ES" sz="1800" dirty="0" smtClean="0"/>
          </a:p>
          <a:p>
            <a:r>
              <a:rPr lang="es-ES" sz="1800" dirty="0" smtClean="0"/>
              <a:t>Entrenamos los datos</a:t>
            </a:r>
          </a:p>
          <a:p>
            <a:endParaRPr lang="es-ES" sz="1800" dirty="0" smtClean="0"/>
          </a:p>
          <a:p>
            <a:r>
              <a:rPr lang="es-ES" sz="1800" dirty="0" smtClean="0"/>
              <a:t>Obtenemos sus variables mas importantes usando </a:t>
            </a:r>
            <a:r>
              <a:rPr lang="es-ES" sz="1800" dirty="0" err="1" smtClean="0"/>
              <a:t>IncMSE</a:t>
            </a:r>
            <a:endParaRPr lang="es-ES" sz="1800" dirty="0" smtClean="0"/>
          </a:p>
          <a:p>
            <a:endParaRPr lang="es-ES" sz="1800" dirty="0"/>
          </a:p>
          <a:p>
            <a:pPr marL="0" indent="0">
              <a:buNone/>
            </a:pPr>
            <a:r>
              <a:rPr lang="es-ES" sz="1800" dirty="0" err="1" smtClean="0"/>
              <a:t>Stepwise</a:t>
            </a:r>
            <a:r>
              <a:rPr lang="es-ES" sz="1800" dirty="0" smtClean="0"/>
              <a:t> </a:t>
            </a:r>
            <a:r>
              <a:rPr lang="es-ES" sz="1800" dirty="0" err="1" smtClean="0"/>
              <a:t>Fordward</a:t>
            </a:r>
            <a:endParaRPr lang="es-ES" sz="1800" dirty="0" smtClean="0"/>
          </a:p>
          <a:p>
            <a:r>
              <a:rPr lang="es-ES" sz="1800" dirty="0" smtClean="0"/>
              <a:t>Se ha usado el criterio AIC. </a:t>
            </a:r>
          </a:p>
          <a:p>
            <a:endParaRPr lang="es-ES" sz="1800" dirty="0" smtClean="0"/>
          </a:p>
          <a:p>
            <a:r>
              <a:rPr lang="es-ES" sz="1800" dirty="0" smtClean="0"/>
              <a:t>Se ha usado el criterio lambda de </a:t>
            </a:r>
            <a:r>
              <a:rPr lang="es-ES" sz="1800" dirty="0" err="1" smtClean="0"/>
              <a:t>Wilks</a:t>
            </a:r>
            <a:r>
              <a:rPr lang="es-ES" sz="1800" dirty="0" smtClean="0"/>
              <a:t>.</a:t>
            </a:r>
          </a:p>
          <a:p>
            <a:pPr lvl="1"/>
            <a:r>
              <a:rPr lang="es-ES" sz="1400" dirty="0" smtClean="0"/>
              <a:t>Utiliza la variable que mejor clasifica  a la clase y va incluyendo variables.</a:t>
            </a:r>
          </a:p>
          <a:p>
            <a:endParaRPr lang="es-ES" sz="1800" dirty="0"/>
          </a:p>
          <a:p>
            <a:r>
              <a:rPr lang="es-ES" sz="1800" dirty="0" smtClean="0"/>
              <a:t>Ambos modelos coinciden en que el mejor modelo es aquel que tiene en cuenta todas las variables excepto “sex” y “cause”.</a:t>
            </a:r>
          </a:p>
          <a:p>
            <a:pPr marL="0" indent="0">
              <a:buNone/>
            </a:pPr>
            <a:endParaRPr lang="es-ES" sz="1800" dirty="0" smtClean="0"/>
          </a:p>
          <a:p>
            <a:endParaRPr lang="es-ES" sz="1800" dirty="0" smtClean="0"/>
          </a:p>
          <a:p>
            <a:endParaRPr lang="es-ES" sz="18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0"/>
          <a:srcRect l="3818"/>
          <a:stretch/>
        </p:blipFill>
        <p:spPr>
          <a:xfrm>
            <a:off x="4392506" y="3855121"/>
            <a:ext cx="4678257" cy="11697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24454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472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-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chemeClr val="accent5"/>
                </a:solidFill>
              </a:rPr>
              <a:t>Pre-procesamiento de 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18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85220" y="1133128"/>
            <a:ext cx="8258780" cy="279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800" b="1" dirty="0" smtClean="0"/>
              <a:t>Análisis PCA</a:t>
            </a:r>
          </a:p>
          <a:p>
            <a:pPr marL="0" indent="0">
              <a:buNone/>
            </a:pPr>
            <a:r>
              <a:rPr lang="es-ES" sz="1800" dirty="0" smtClean="0"/>
              <a:t>Para elegir el numero de componentes principales podremos utilizar dos criterios:</a:t>
            </a:r>
          </a:p>
          <a:p>
            <a:r>
              <a:rPr lang="es-ES" sz="1800" dirty="0" smtClean="0"/>
              <a:t>Criterio de </a:t>
            </a:r>
            <a:r>
              <a:rPr lang="es-ES" sz="1800" dirty="0" err="1" smtClean="0"/>
              <a:t>Kaiser</a:t>
            </a:r>
            <a:r>
              <a:rPr lang="es-ES" sz="1800" dirty="0" smtClean="0"/>
              <a:t>.</a:t>
            </a:r>
          </a:p>
          <a:p>
            <a:pPr lvl="1"/>
            <a:r>
              <a:rPr lang="es-ES" sz="1400" dirty="0" smtClean="0"/>
              <a:t>Conservar aquellos cuya </a:t>
            </a:r>
            <a:r>
              <a:rPr lang="es-ES" sz="1400" b="1" dirty="0" smtClean="0"/>
              <a:t>desviación estándar al cuadrado </a:t>
            </a:r>
            <a:r>
              <a:rPr lang="es-ES" sz="1400" dirty="0" smtClean="0"/>
              <a:t>alcancen 1.</a:t>
            </a:r>
          </a:p>
          <a:p>
            <a:pPr lvl="1"/>
            <a:r>
              <a:rPr lang="es-ES" sz="1400" dirty="0" smtClean="0"/>
              <a:t>Con este criterio, nos quedaríamos con los primeros 5 componentes.</a:t>
            </a:r>
          </a:p>
          <a:p>
            <a:pPr lvl="1"/>
            <a:endParaRPr lang="es-ES" sz="1400" dirty="0" smtClean="0"/>
          </a:p>
          <a:p>
            <a:pPr marL="457200" lvl="1" indent="0">
              <a:buNone/>
            </a:pPr>
            <a:endParaRPr lang="es-ES" sz="1400" dirty="0" smtClean="0"/>
          </a:p>
          <a:p>
            <a:r>
              <a:rPr lang="es-ES" sz="1800" dirty="0" smtClean="0"/>
              <a:t>Explicar al menos un 80% de la varianza.</a:t>
            </a:r>
          </a:p>
          <a:p>
            <a:pPr lvl="1"/>
            <a:r>
              <a:rPr lang="es-ES" sz="1400" dirty="0" smtClean="0"/>
              <a:t>Según este criterio deberíamos seleccionar los 9 primeros componentes principales.</a:t>
            </a:r>
          </a:p>
          <a:p>
            <a:endParaRPr lang="es-ES" sz="1800" dirty="0" smtClean="0"/>
          </a:p>
        </p:txBody>
      </p:sp>
      <p:pic>
        <p:nvPicPr>
          <p:cNvPr id="17" name="Picture"/>
          <p:cNvPicPr/>
          <p:nvPr/>
        </p:nvPicPr>
        <p:blipFill>
          <a:blip r:embed="rId9"/>
          <a:stretch>
            <a:fillRect/>
          </a:stretch>
        </p:blipFill>
        <p:spPr bwMode="auto">
          <a:xfrm>
            <a:off x="5220072" y="4046016"/>
            <a:ext cx="3116120" cy="24928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8453" y="2644739"/>
            <a:ext cx="5447047" cy="570142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906699" y="3926978"/>
            <a:ext cx="4045262" cy="2462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800" b="1" dirty="0" smtClean="0"/>
              <a:t>¿Debemos descartar algún componente?</a:t>
            </a:r>
          </a:p>
          <a:p>
            <a:pPr marL="0" indent="0">
              <a:buNone/>
            </a:pPr>
            <a:r>
              <a:rPr lang="es-ES" sz="1800" dirty="0" smtClean="0"/>
              <a:t>Los criterios nos han indicado que debemos usar 5 y 9 componentes.</a:t>
            </a:r>
          </a:p>
          <a:p>
            <a:pPr marL="0" indent="0">
              <a:buNone/>
            </a:pPr>
            <a:r>
              <a:rPr lang="es-ES" sz="1800" dirty="0" smtClean="0"/>
              <a:t>Teniendo en cuenta que tenemos 14 variables:</a:t>
            </a:r>
          </a:p>
          <a:p>
            <a:r>
              <a:rPr lang="es-ES" sz="1800" dirty="0" smtClean="0"/>
              <a:t>La reducción no es significativa.</a:t>
            </a:r>
          </a:p>
          <a:p>
            <a:r>
              <a:rPr lang="es-ES" sz="1800" dirty="0" smtClean="0"/>
              <a:t>Se perdería </a:t>
            </a:r>
            <a:r>
              <a:rPr lang="es-ES" sz="1800" dirty="0" err="1" smtClean="0"/>
              <a:t>interpretabilidad</a:t>
            </a:r>
            <a:r>
              <a:rPr lang="es-ES" sz="18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9624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-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chemeClr val="accent5"/>
                </a:solidFill>
              </a:rPr>
              <a:t>Modelado de datos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7007533" cy="5256584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 smtClean="0"/>
              <a:t>En esta fase, se han dividido mediante muestreo los datos en un conjunto de entrenamiento -70%- y pruebas -30%-.</a:t>
            </a:r>
          </a:p>
          <a:p>
            <a:r>
              <a:rPr lang="es-ES" sz="1800" dirty="0" smtClean="0"/>
              <a:t>Las técnicas utilizadas son las siguientes:</a:t>
            </a:r>
          </a:p>
          <a:p>
            <a:pPr lvl="1"/>
            <a:r>
              <a:rPr lang="es-ES" sz="1400" dirty="0" smtClean="0"/>
              <a:t>Arboles de decisión (</a:t>
            </a:r>
            <a:r>
              <a:rPr lang="es-ES" sz="1400" dirty="0" err="1" smtClean="0"/>
              <a:t>Random</a:t>
            </a:r>
            <a:r>
              <a:rPr lang="es-ES" sz="1400" dirty="0" smtClean="0"/>
              <a:t> </a:t>
            </a:r>
            <a:r>
              <a:rPr lang="es-ES" sz="1400" dirty="0" err="1" smtClean="0"/>
              <a:t>Forest</a:t>
            </a:r>
            <a:r>
              <a:rPr lang="es-ES" sz="1400" dirty="0" smtClean="0"/>
              <a:t>)</a:t>
            </a:r>
          </a:p>
          <a:p>
            <a:pPr lvl="1"/>
            <a:r>
              <a:rPr lang="es-ES" sz="1400" dirty="0" smtClean="0"/>
              <a:t>Regresión logística</a:t>
            </a:r>
          </a:p>
          <a:p>
            <a:pPr lvl="1"/>
            <a:r>
              <a:rPr lang="es-ES" sz="1400" dirty="0" smtClean="0"/>
              <a:t>Redes neuronales</a:t>
            </a:r>
          </a:p>
          <a:p>
            <a:pPr lvl="1"/>
            <a:r>
              <a:rPr lang="es-ES" sz="1400" dirty="0" smtClean="0"/>
              <a:t>Análisis bayesiano (</a:t>
            </a:r>
            <a:r>
              <a:rPr lang="es-ES" sz="1400" dirty="0" err="1" smtClean="0"/>
              <a:t>Naïves</a:t>
            </a:r>
            <a:r>
              <a:rPr lang="es-ES" sz="1400" dirty="0" smtClean="0"/>
              <a:t> </a:t>
            </a:r>
            <a:r>
              <a:rPr lang="es-ES" sz="1400" dirty="0" err="1" smtClean="0"/>
              <a:t>Bayes</a:t>
            </a:r>
            <a:r>
              <a:rPr lang="es-ES" sz="1400" dirty="0" smtClean="0"/>
              <a:t>)</a:t>
            </a:r>
          </a:p>
          <a:p>
            <a:pPr lvl="1"/>
            <a:r>
              <a:rPr lang="es-ES" sz="1400" dirty="0" err="1" smtClean="0"/>
              <a:t>Gradient</a:t>
            </a:r>
            <a:r>
              <a:rPr lang="es-ES" sz="1400" dirty="0" smtClean="0"/>
              <a:t> </a:t>
            </a:r>
            <a:r>
              <a:rPr lang="es-ES" sz="1400" dirty="0" err="1" smtClean="0"/>
              <a:t>Boosting</a:t>
            </a:r>
            <a:r>
              <a:rPr lang="es-ES" sz="1400" dirty="0" smtClean="0"/>
              <a:t> (</a:t>
            </a:r>
            <a:r>
              <a:rPr lang="es-ES" sz="1400" dirty="0" err="1" smtClean="0"/>
              <a:t>AdaBoost</a:t>
            </a:r>
            <a:r>
              <a:rPr lang="es-ES" sz="1400" dirty="0" smtClean="0"/>
              <a:t>)</a:t>
            </a:r>
          </a:p>
          <a:p>
            <a:pPr lvl="1"/>
            <a:r>
              <a:rPr lang="es-ES" sz="1400" dirty="0" err="1" smtClean="0"/>
              <a:t>Gradient</a:t>
            </a:r>
            <a:r>
              <a:rPr lang="es-ES" sz="1400" dirty="0" smtClean="0"/>
              <a:t> </a:t>
            </a:r>
            <a:r>
              <a:rPr lang="es-ES" sz="1400" dirty="0" err="1" smtClean="0"/>
              <a:t>Boosting</a:t>
            </a:r>
            <a:r>
              <a:rPr lang="es-ES" sz="1400" dirty="0" smtClean="0"/>
              <a:t> </a:t>
            </a:r>
            <a:r>
              <a:rPr lang="es-ES" sz="1400" dirty="0" err="1" smtClean="0"/>
              <a:t>Trees</a:t>
            </a:r>
            <a:r>
              <a:rPr lang="es-ES" sz="1400" dirty="0"/>
              <a:t> </a:t>
            </a:r>
            <a:r>
              <a:rPr lang="es-ES" sz="1400" dirty="0" smtClean="0"/>
              <a:t>(GBM </a:t>
            </a:r>
            <a:r>
              <a:rPr lang="es-ES" sz="1400" dirty="0"/>
              <a:t>y </a:t>
            </a:r>
            <a:r>
              <a:rPr lang="es-ES" sz="1400" dirty="0" err="1" smtClean="0"/>
              <a:t>XGBoost</a:t>
            </a:r>
            <a:r>
              <a:rPr lang="es-ES" sz="1400" dirty="0" smtClean="0"/>
              <a:t>)</a:t>
            </a:r>
          </a:p>
          <a:p>
            <a:pPr lvl="1"/>
            <a:r>
              <a:rPr lang="es-ES" sz="1400" dirty="0" smtClean="0"/>
              <a:t>Combinación de modelos.</a:t>
            </a:r>
          </a:p>
          <a:p>
            <a:pPr lvl="1"/>
            <a:endParaRPr lang="es-ES" sz="1400" dirty="0" smtClean="0"/>
          </a:p>
          <a:p>
            <a:r>
              <a:rPr lang="es-ES" sz="1800" dirty="0" smtClean="0"/>
              <a:t>Utilizaremos modelos de clasificación, debido a que la variable a predecir es dicotómica.</a:t>
            </a:r>
          </a:p>
          <a:p>
            <a:endParaRPr lang="es-ES" sz="1800" dirty="0" smtClean="0"/>
          </a:p>
          <a:p>
            <a:r>
              <a:rPr lang="es-ES" sz="1800" dirty="0" smtClean="0"/>
              <a:t>Proceso:</a:t>
            </a:r>
          </a:p>
          <a:p>
            <a:pPr lvl="1"/>
            <a:r>
              <a:rPr lang="es-ES" sz="1400" dirty="0" smtClean="0"/>
              <a:t>Construimos el modelo con los datos de entrenamiento.</a:t>
            </a:r>
          </a:p>
          <a:p>
            <a:pPr lvl="1"/>
            <a:r>
              <a:rPr lang="es-ES" sz="1400" dirty="0" smtClean="0"/>
              <a:t>Usamos el modelo construido y los datos de pruebas para obtener las predicciones.</a:t>
            </a:r>
          </a:p>
          <a:p>
            <a:pPr lvl="1"/>
            <a:r>
              <a:rPr lang="es-ES" sz="1400" dirty="0" smtClean="0"/>
              <a:t>Visualizamos las predicciones en forma de matriz de confusión.</a:t>
            </a:r>
          </a:p>
          <a:p>
            <a:endParaRPr lang="es-ES" sz="1800" dirty="0"/>
          </a:p>
          <a:p>
            <a:r>
              <a:rPr lang="es-ES" sz="1800" dirty="0" smtClean="0"/>
              <a:t>Se ha tenido en cuenta la eliminación de las variables de “sex” y “cause” en la construcción de modelos.</a:t>
            </a:r>
            <a:endParaRPr lang="es-ES" sz="18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19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pic>
        <p:nvPicPr>
          <p:cNvPr id="1026" name="Picture 2" descr="Resultado de imagen de train and test prediction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45" y="1865663"/>
            <a:ext cx="2022190" cy="11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05452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6843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atin typeface="+mn-lt"/>
              </a:rPr>
              <a:t>ESQUEMA DE TRABAJO</a:t>
            </a:r>
            <a:endParaRPr lang="es-E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98701" y="980728"/>
            <a:ext cx="4565387" cy="52565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1800" b="1" dirty="0" smtClean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sz="1800" b="1" dirty="0" smtClean="0"/>
              <a:t>METODOLOGÍA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¿Qué es la ciencia de datos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Etapas en el procesamiento de datos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Trabajo relacionado</a:t>
            </a:r>
          </a:p>
          <a:p>
            <a:pPr>
              <a:buFont typeface="+mj-lt"/>
              <a:buAutoNum type="arabicPeriod"/>
            </a:pPr>
            <a:r>
              <a:rPr lang="es-ES" sz="1800" b="1" dirty="0" smtClean="0"/>
              <a:t>DESARROLLO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Preparación de datos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Pre-procesamiento de datos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Modelado de datos</a:t>
            </a:r>
          </a:p>
          <a:p>
            <a:pPr>
              <a:buFont typeface="+mj-lt"/>
              <a:buAutoNum type="arabicPeriod"/>
            </a:pPr>
            <a:r>
              <a:rPr lang="es-ES" sz="1800" b="1" dirty="0" smtClean="0"/>
              <a:t>RESULTADOS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Métricas de precisión y Kappa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Matriz de confusión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Curva de ROC</a:t>
            </a:r>
          </a:p>
          <a:p>
            <a:pPr lvl="1">
              <a:buFont typeface="+mj-lt"/>
              <a:buAutoNum type="arabicPeriod"/>
            </a:pPr>
            <a:r>
              <a:rPr lang="es-ES" sz="1400" b="1" dirty="0" smtClean="0"/>
              <a:t>Comparativa de tiempos</a:t>
            </a:r>
            <a:endParaRPr lang="es-ES" sz="1800" b="1" dirty="0" smtClean="0"/>
          </a:p>
          <a:p>
            <a:pPr>
              <a:buFont typeface="+mj-lt"/>
              <a:buAutoNum type="arabicPeriod"/>
            </a:pPr>
            <a:r>
              <a:rPr lang="es-ES" sz="1800" b="1" dirty="0" smtClean="0"/>
              <a:t>CONCLUSIONES</a:t>
            </a:r>
            <a:endParaRPr lang="es-ES" sz="1800" b="1" dirty="0"/>
          </a:p>
          <a:p>
            <a:pPr>
              <a:buFont typeface="+mj-lt"/>
              <a:buAutoNum type="arabicPeriod"/>
            </a:pPr>
            <a:r>
              <a:rPr lang="es-ES" sz="1800" b="1" smtClean="0"/>
              <a:t>LÍNEAS FUTURAS</a:t>
            </a:r>
            <a:endParaRPr lang="es-ES" sz="1800" b="1" dirty="0"/>
          </a:p>
          <a:p>
            <a:endParaRPr lang="es-ES" sz="1800" b="1" dirty="0"/>
          </a:p>
          <a:p>
            <a:endParaRPr lang="es-ES" sz="1800" b="1" dirty="0"/>
          </a:p>
          <a:p>
            <a:endParaRPr lang="es-ES" sz="1800" b="1" dirty="0"/>
          </a:p>
          <a:p>
            <a:endParaRPr lang="es-ES" sz="1800" b="1" dirty="0" smtClean="0"/>
          </a:p>
          <a:p>
            <a:endParaRPr lang="es-ES" sz="1800" b="1" dirty="0"/>
          </a:p>
          <a:p>
            <a:endParaRPr lang="es-ES" sz="1800" b="1" dirty="0" smtClean="0"/>
          </a:p>
          <a:p>
            <a:endParaRPr lang="es-ES" dirty="0" smtClean="0"/>
          </a:p>
        </p:txBody>
      </p:sp>
      <p:sp>
        <p:nvSpPr>
          <p:cNvPr id="4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456483" y="3140968"/>
            <a:ext cx="3767173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800" b="1" dirty="0" smtClean="0"/>
          </a:p>
          <a:p>
            <a:endParaRPr lang="es-ES" dirty="0" smtClean="0"/>
          </a:p>
        </p:txBody>
      </p:sp>
      <p:sp>
        <p:nvSpPr>
          <p:cNvPr id="7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</a:t>
            </a:fld>
            <a:endParaRPr kumimoji="0" lang="es-ES"/>
          </a:p>
        </p:txBody>
      </p:sp>
      <p:sp>
        <p:nvSpPr>
          <p:cNvPr id="8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20</a:t>
            </a:fld>
            <a:endParaRPr kumimoji="0" lang="es-ES"/>
          </a:p>
        </p:txBody>
      </p:sp>
      <p:sp>
        <p:nvSpPr>
          <p:cNvPr id="8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9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0" name="TextBox 6"/>
          <p:cNvSpPr txBox="1"/>
          <p:nvPr/>
        </p:nvSpPr>
        <p:spPr>
          <a:xfrm>
            <a:off x="3203848" y="1293562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RESULTADOS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Métricas de precisión y Kappa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Matriz de confusión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Curva de ROC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Comparativa de tiempos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61872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Resultados </a:t>
            </a:r>
            <a:r>
              <a:rPr lang="es-ES" sz="2400" b="1" dirty="0"/>
              <a:t>-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chemeClr val="accent5"/>
                </a:solidFill>
              </a:rPr>
              <a:t>Métricas de precisión y Kappa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4680727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 smtClean="0"/>
          </a:p>
          <a:p>
            <a:pPr marL="0" indent="0">
              <a:buNone/>
            </a:pPr>
            <a:endParaRPr lang="es-ES" sz="1800" b="1" dirty="0"/>
          </a:p>
          <a:p>
            <a:endParaRPr lang="es-ES" sz="1800" dirty="0" smtClean="0"/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21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85218" y="1133128"/>
            <a:ext cx="351238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800" b="1" dirty="0" smtClean="0"/>
              <a:t>Precisión</a:t>
            </a:r>
          </a:p>
          <a:p>
            <a:pPr marL="0" indent="0">
              <a:buFont typeface="Arial" pitchFamily="34" charset="0"/>
              <a:buNone/>
            </a:pPr>
            <a:r>
              <a:rPr lang="es-ES" sz="1800" dirty="0" smtClean="0"/>
              <a:t>Porcentaje de pacientes correctamente clasificados.</a:t>
            </a:r>
          </a:p>
          <a:p>
            <a:pPr marL="0" indent="0">
              <a:buFont typeface="Arial" pitchFamily="34" charset="0"/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Teniendo en cuenta nuestro conjunto de datos:</a:t>
            </a:r>
          </a:p>
          <a:p>
            <a:r>
              <a:rPr lang="es-ES" sz="1800" dirty="0" smtClean="0"/>
              <a:t>GBM ha sido el modelo que mejor precisión nos ha aportado</a:t>
            </a:r>
          </a:p>
          <a:p>
            <a:r>
              <a:rPr lang="es-ES" sz="1800" dirty="0" smtClean="0"/>
              <a:t>La combinación de modelos ha sido la que peor precisión nos ha proporcionado.</a:t>
            </a:r>
          </a:p>
          <a:p>
            <a:endParaRPr lang="es-ES" sz="1800" b="1" dirty="0" smtClean="0"/>
          </a:p>
          <a:p>
            <a:pPr marL="0" indent="0">
              <a:buNone/>
            </a:pPr>
            <a:r>
              <a:rPr lang="es-ES" sz="1800" b="1" dirty="0" smtClean="0"/>
              <a:t>Kappa</a:t>
            </a:r>
          </a:p>
          <a:p>
            <a:r>
              <a:rPr lang="es-ES" sz="1800" dirty="0" smtClean="0"/>
              <a:t>Podemos observar que los resultados son similares a la precisión.</a:t>
            </a:r>
            <a:endParaRPr lang="es-ES" sz="1800" dirty="0"/>
          </a:p>
          <a:p>
            <a:endParaRPr lang="es-ES" sz="1800" b="1" dirty="0" smtClean="0"/>
          </a:p>
        </p:txBody>
      </p:sp>
      <p:pic>
        <p:nvPicPr>
          <p:cNvPr id="17" name="Picture"/>
          <p:cNvPicPr/>
          <p:nvPr/>
        </p:nvPicPr>
        <p:blipFill rotWithShape="1">
          <a:blip r:embed="rId9"/>
          <a:srcRect l="8300" t="19473" r="6424"/>
          <a:stretch/>
        </p:blipFill>
        <p:spPr bwMode="auto">
          <a:xfrm>
            <a:off x="4527209" y="940762"/>
            <a:ext cx="3683749" cy="2782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"/>
          <p:cNvPicPr/>
          <p:nvPr/>
        </p:nvPicPr>
        <p:blipFill rotWithShape="1">
          <a:blip r:embed="rId10"/>
          <a:srcRect l="7757" t="19244" r="8070"/>
          <a:stretch/>
        </p:blipFill>
        <p:spPr bwMode="auto">
          <a:xfrm>
            <a:off x="4494847" y="3723641"/>
            <a:ext cx="3747052" cy="28759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78882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"/>
          <p:cNvPicPr/>
          <p:nvPr/>
        </p:nvPicPr>
        <p:blipFill rotWithShape="1">
          <a:blip r:embed="rId8"/>
          <a:srcRect l="10113" r="2596"/>
          <a:stretch/>
        </p:blipFill>
        <p:spPr bwMode="auto">
          <a:xfrm>
            <a:off x="3780327" y="1761485"/>
            <a:ext cx="4364332" cy="399986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Resultados – </a:t>
            </a:r>
            <a:r>
              <a:rPr lang="es-ES" sz="2400" b="1" dirty="0" smtClean="0">
                <a:solidFill>
                  <a:schemeClr val="accent5"/>
                </a:solidFill>
              </a:rPr>
              <a:t>Matriz de confusión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22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85219" y="1133128"/>
            <a:ext cx="2822686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b="1" dirty="0" smtClean="0"/>
          </a:p>
        </p:txBody>
      </p:sp>
      <p:sp>
        <p:nvSpPr>
          <p:cNvPr id="13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37619" y="1285528"/>
            <a:ext cx="2822686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/>
              <a:t>Tabla que se usa para medir el rendimiento de un modelo de clasificación.</a:t>
            </a:r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Los términos mas básicos son:</a:t>
            </a:r>
          </a:p>
          <a:p>
            <a:r>
              <a:rPr lang="es-ES" sz="1800" dirty="0" smtClean="0"/>
              <a:t>Verdaderos Positivos.</a:t>
            </a:r>
          </a:p>
          <a:p>
            <a:r>
              <a:rPr lang="es-ES" sz="1800" dirty="0" smtClean="0"/>
              <a:t>Verdaderos Negativos.</a:t>
            </a:r>
          </a:p>
          <a:p>
            <a:r>
              <a:rPr lang="es-ES" sz="1800" dirty="0" smtClean="0"/>
              <a:t>Falsos Positivos</a:t>
            </a:r>
          </a:p>
          <a:p>
            <a:r>
              <a:rPr lang="es-ES" sz="1800" dirty="0" smtClean="0"/>
              <a:t>Falsos Negativos</a:t>
            </a:r>
          </a:p>
          <a:p>
            <a:endParaRPr lang="es-ES" sz="1800" dirty="0"/>
          </a:p>
          <a:p>
            <a:pPr marL="0" indent="0">
              <a:buNone/>
            </a:pPr>
            <a:r>
              <a:rPr lang="es-ES" sz="1800" dirty="0" smtClean="0"/>
              <a:t>EN GBM:</a:t>
            </a:r>
          </a:p>
          <a:p>
            <a:r>
              <a:rPr lang="es-ES" sz="1800" dirty="0" smtClean="0"/>
              <a:t>VP= 544</a:t>
            </a:r>
          </a:p>
          <a:p>
            <a:r>
              <a:rPr lang="es-ES" sz="1800" dirty="0" smtClean="0"/>
              <a:t>VN=1079</a:t>
            </a:r>
          </a:p>
          <a:p>
            <a:r>
              <a:rPr lang="es-ES" sz="1800" dirty="0" smtClean="0"/>
              <a:t>FP=168</a:t>
            </a:r>
          </a:p>
          <a:p>
            <a:r>
              <a:rPr lang="es-ES" sz="1800" dirty="0" smtClean="0"/>
              <a:t>FN=305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272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pic>
        <p:nvPicPr>
          <p:cNvPr id="13" name="Picture"/>
          <p:cNvPicPr/>
          <p:nvPr/>
        </p:nvPicPr>
        <p:blipFill rotWithShape="1">
          <a:blip r:embed="rId9"/>
          <a:srcRect l="7652" t="17536" r="8176"/>
          <a:stretch/>
        </p:blipFill>
        <p:spPr bwMode="auto">
          <a:xfrm>
            <a:off x="4983349" y="3683647"/>
            <a:ext cx="3465058" cy="271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Resultados – </a:t>
            </a:r>
            <a:r>
              <a:rPr lang="es-ES" sz="2400" b="1" dirty="0" smtClean="0">
                <a:solidFill>
                  <a:schemeClr val="accent5"/>
                </a:solidFill>
              </a:rPr>
              <a:t>Curva de ROC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7" y="980728"/>
            <a:ext cx="4250531" cy="5256584"/>
          </a:xfrm>
        </p:spPr>
        <p:txBody>
          <a:bodyPr>
            <a:normAutofit/>
          </a:bodyPr>
          <a:lstStyle/>
          <a:p>
            <a:r>
              <a:rPr lang="es-ES" sz="1800" dirty="0" smtClean="0"/>
              <a:t>ROC muestra la capacidad discriminativa (distinguir entre fallecidos y vivos) de un modelo.</a:t>
            </a:r>
          </a:p>
          <a:p>
            <a:r>
              <a:rPr lang="es-ES" sz="1800" dirty="0" smtClean="0"/>
              <a:t>Calculamos AUC</a:t>
            </a:r>
          </a:p>
          <a:p>
            <a:pPr lvl="1"/>
            <a:r>
              <a:rPr lang="es-ES" sz="1400" dirty="0"/>
              <a:t>P</a:t>
            </a:r>
            <a:r>
              <a:rPr lang="es-ES" sz="1400" dirty="0" smtClean="0"/>
              <a:t>robabilidad </a:t>
            </a:r>
            <a:r>
              <a:rPr lang="es-ES" sz="1400" dirty="0"/>
              <a:t>de clasificar correctamente un par de individuos </a:t>
            </a:r>
            <a:r>
              <a:rPr lang="es-ES" sz="1400" dirty="0" smtClean="0"/>
              <a:t>vivo </a:t>
            </a:r>
            <a:r>
              <a:rPr lang="es-ES" sz="1400" dirty="0"/>
              <a:t>y </a:t>
            </a:r>
            <a:r>
              <a:rPr lang="es-ES" sz="1400" dirty="0" smtClean="0"/>
              <a:t>fallecido, </a:t>
            </a:r>
            <a:r>
              <a:rPr lang="es-ES" sz="1400" dirty="0"/>
              <a:t>seleccionados al azar de la </a:t>
            </a:r>
            <a:r>
              <a:rPr lang="es-ES" sz="1400" dirty="0" smtClean="0"/>
              <a:t>población.</a:t>
            </a:r>
          </a:p>
          <a:p>
            <a:r>
              <a:rPr lang="es-ES" sz="1800" dirty="0"/>
              <a:t>Cuanto mas se acerque el área a 1, mayor capacidad de discriminación del modelo.</a:t>
            </a:r>
          </a:p>
          <a:p>
            <a:r>
              <a:rPr lang="es-ES" sz="1800" dirty="0" smtClean="0"/>
              <a:t>Medidas</a:t>
            </a:r>
            <a:endParaRPr lang="es-ES" sz="1400" dirty="0" smtClean="0"/>
          </a:p>
          <a:p>
            <a:pPr lvl="1"/>
            <a:r>
              <a:rPr lang="es-ES" sz="1400" dirty="0" smtClean="0"/>
              <a:t>Sensibilidad-&gt; proporción de verdaderos positivos sobre el total que fallecen.</a:t>
            </a:r>
          </a:p>
          <a:p>
            <a:pPr lvl="1"/>
            <a:r>
              <a:rPr lang="es-ES" sz="1400" dirty="0" smtClean="0"/>
              <a:t>Especificidad-&gt; proporción de verdaderos negativos sobre el total que viven.</a:t>
            </a:r>
          </a:p>
          <a:p>
            <a:r>
              <a:rPr lang="es-ES" sz="1800" dirty="0" smtClean="0"/>
              <a:t>Calculo del área parcial para el rango 90%-100% de ‘se’ y ‘</a:t>
            </a:r>
            <a:r>
              <a:rPr lang="es-ES" sz="1800" dirty="0" err="1" smtClean="0"/>
              <a:t>sp</a:t>
            </a:r>
            <a:r>
              <a:rPr lang="es-ES" sz="1800" dirty="0" smtClean="0"/>
              <a:t>’. Rango especifico para determinada situación clínica. Es un valor estandarizado.</a:t>
            </a:r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23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85219" y="1133128"/>
            <a:ext cx="2822686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b="1" dirty="0" smtClean="0"/>
          </a:p>
        </p:txBody>
      </p:sp>
      <p:pic>
        <p:nvPicPr>
          <p:cNvPr id="1027" name="Picture 3" descr="RplotROCComp1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"/>
          <a:stretch/>
        </p:blipFill>
        <p:spPr bwMode="auto">
          <a:xfrm>
            <a:off x="5047114" y="503516"/>
            <a:ext cx="3337529" cy="313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71333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Resultados – </a:t>
            </a:r>
            <a:r>
              <a:rPr lang="es-ES" sz="2400" b="1" dirty="0" smtClean="0">
                <a:solidFill>
                  <a:schemeClr val="accent5"/>
                </a:solidFill>
              </a:rPr>
              <a:t>Comparativa de tiempos</a:t>
            </a:r>
            <a:endParaRPr lang="es-ES" sz="2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7" y="980728"/>
            <a:ext cx="4250531" cy="5256584"/>
          </a:xfrm>
        </p:spPr>
        <p:txBody>
          <a:bodyPr>
            <a:normAutofit/>
          </a:bodyPr>
          <a:lstStyle/>
          <a:p>
            <a:endParaRPr lang="es-ES" sz="1800" dirty="0" smtClean="0"/>
          </a:p>
          <a:p>
            <a:pPr marL="0" indent="0">
              <a:buNone/>
            </a:pPr>
            <a:endParaRPr lang="es-ES" sz="1800" b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24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85217" y="1133128"/>
            <a:ext cx="7908131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Además de las métricas predictivas y la capacidad discriminatoria, hemos utilizado una comparación entre tiempos.</a:t>
            </a:r>
          </a:p>
          <a:p>
            <a:r>
              <a:rPr lang="es-ES" sz="1800" dirty="0"/>
              <a:t>S</a:t>
            </a:r>
            <a:r>
              <a:rPr lang="es-ES" sz="1800" dirty="0" smtClean="0"/>
              <a:t>e han medido</a:t>
            </a:r>
            <a:r>
              <a:rPr lang="es-ES" sz="1800" b="1" dirty="0" smtClean="0"/>
              <a:t> los tiempos de entrenamiento </a:t>
            </a:r>
            <a:r>
              <a:rPr lang="es-ES" sz="1800" dirty="0" smtClean="0"/>
              <a:t>(sin tener en cuenta la búsqueda de híper-parámetros).</a:t>
            </a:r>
          </a:p>
          <a:p>
            <a:r>
              <a:rPr lang="es-ES" sz="1800" dirty="0" smtClean="0"/>
              <a:t>Se han medido </a:t>
            </a:r>
            <a:r>
              <a:rPr lang="es-ES" sz="1800" b="1" dirty="0" smtClean="0"/>
              <a:t>los tiempos de predicción</a:t>
            </a:r>
            <a:r>
              <a:rPr lang="es-ES" sz="1800" dirty="0" smtClean="0"/>
              <a:t> usando el conjunto de pruebas y el modelo construido.</a:t>
            </a:r>
          </a:p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pic>
        <p:nvPicPr>
          <p:cNvPr id="14" name="Picture"/>
          <p:cNvPicPr/>
          <p:nvPr/>
        </p:nvPicPr>
        <p:blipFill rotWithShape="1">
          <a:blip r:embed="rId9"/>
          <a:srcRect t="16319"/>
          <a:stretch/>
        </p:blipFill>
        <p:spPr bwMode="auto">
          <a:xfrm>
            <a:off x="3152775" y="3171581"/>
            <a:ext cx="4619625" cy="30924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74632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7744" y="2444571"/>
            <a:ext cx="70580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CONCLUSIONES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25</a:t>
            </a:fld>
            <a:endParaRPr kumimoji="0" lang="es-ES"/>
          </a:p>
        </p:txBody>
      </p:sp>
      <p:sp>
        <p:nvSpPr>
          <p:cNvPr id="8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9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326681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atin typeface="+mn-lt"/>
              </a:rPr>
              <a:t>Conclusiones</a:t>
            </a:r>
            <a:endParaRPr lang="es-E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9" y="980728"/>
            <a:ext cx="7223557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 smtClean="0"/>
          </a:p>
          <a:p>
            <a:r>
              <a:rPr lang="es-ES" sz="1800" dirty="0" smtClean="0"/>
              <a:t>Determinaciones en análisis exploratorio concuerdan con resultados en fase de modelado posteriores. </a:t>
            </a:r>
          </a:p>
          <a:p>
            <a:pPr marL="0" indent="0">
              <a:buNone/>
            </a:pPr>
            <a:endParaRPr lang="es-ES" sz="1800" dirty="0" smtClean="0"/>
          </a:p>
          <a:p>
            <a:r>
              <a:rPr lang="es-ES" sz="1800" dirty="0" smtClean="0"/>
              <a:t>Tener en cuenta varios modelos y no quedarse con uno solo. (Precisión, tiempo, pruebas de diagnostico).</a:t>
            </a:r>
          </a:p>
          <a:p>
            <a:endParaRPr lang="es-ES" sz="1800" dirty="0"/>
          </a:p>
          <a:p>
            <a:r>
              <a:rPr lang="es-ES" sz="1800" dirty="0" smtClean="0"/>
              <a:t>Necesidad de estudio detallado de la combinación de modelos. Hemos obtenido peores resultados que utilizando modelos independientes. </a:t>
            </a:r>
          </a:p>
          <a:p>
            <a:endParaRPr lang="es-ES" sz="1800" dirty="0"/>
          </a:p>
          <a:p>
            <a:r>
              <a:rPr lang="es-ES" sz="1800" dirty="0" smtClean="0"/>
              <a:t>Se han utilizado un mayor numero de modelos y se han obtenido para las configuraciones seleccionadas, mejores resultados. </a:t>
            </a:r>
            <a:endParaRPr lang="es-ES" sz="1800" dirty="0"/>
          </a:p>
          <a:p>
            <a:endParaRPr lang="es-ES" sz="1800" dirty="0" smtClean="0"/>
          </a:p>
          <a:p>
            <a:endParaRPr lang="es-ES" sz="1800" dirty="0" smtClean="0"/>
          </a:p>
          <a:p>
            <a:pPr lvl="1"/>
            <a:endParaRPr lang="es-ES" sz="1400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s-ES" sz="1400" dirty="0" smtClean="0"/>
          </a:p>
          <a:p>
            <a:pPr lvl="1"/>
            <a:endParaRPr lang="es-ES" sz="1400" dirty="0" smtClean="0"/>
          </a:p>
          <a:p>
            <a:endParaRPr lang="es-ES" sz="1800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26</a:t>
            </a:fld>
            <a:endParaRPr kumimoji="0" lang="es-ES" dirty="0"/>
          </a:p>
        </p:txBody>
      </p:sp>
      <p:sp>
        <p:nvSpPr>
          <p:cNvPr id="8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9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1335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7744" y="2444571"/>
            <a:ext cx="70580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LÍNEAS FUTURAS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27</a:t>
            </a:fld>
            <a:endParaRPr kumimoji="0" lang="es-ES"/>
          </a:p>
        </p:txBody>
      </p:sp>
      <p:sp>
        <p:nvSpPr>
          <p:cNvPr id="8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9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087343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atin typeface="+mn-lt"/>
              </a:rPr>
              <a:t>Líneas futuras</a:t>
            </a:r>
            <a:endParaRPr lang="es-E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9" y="980728"/>
            <a:ext cx="8106381" cy="525658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ES" sz="1400" dirty="0" smtClean="0"/>
          </a:p>
          <a:p>
            <a:r>
              <a:rPr lang="es-ES" sz="1800" dirty="0" smtClean="0"/>
              <a:t>Es evidente que se puede realizar nuevos trabajos con el objetivo de obtener </a:t>
            </a:r>
            <a:r>
              <a:rPr lang="es-ES" sz="1800" b="1" dirty="0" smtClean="0"/>
              <a:t>nuevos resultados</a:t>
            </a:r>
            <a:r>
              <a:rPr lang="es-ES" sz="1800" dirty="0" smtClean="0"/>
              <a:t>.</a:t>
            </a:r>
          </a:p>
          <a:p>
            <a:endParaRPr lang="es-ES" sz="1800" dirty="0" smtClean="0"/>
          </a:p>
          <a:p>
            <a:r>
              <a:rPr lang="es-ES" sz="1800" dirty="0" smtClean="0"/>
              <a:t>Utilizar </a:t>
            </a:r>
            <a:r>
              <a:rPr lang="es-ES" sz="1800" b="1" dirty="0" smtClean="0"/>
              <a:t>nuevas variables</a:t>
            </a:r>
            <a:r>
              <a:rPr lang="es-ES" sz="1800" dirty="0" smtClean="0"/>
              <a:t>,  realizar un análisis exploratorio y establecer </a:t>
            </a:r>
            <a:r>
              <a:rPr lang="es-ES" sz="1800" b="1" dirty="0" smtClean="0"/>
              <a:t>nuevos modelos</a:t>
            </a:r>
            <a:r>
              <a:rPr lang="es-ES" sz="1800" dirty="0" smtClean="0"/>
              <a:t>. </a:t>
            </a:r>
          </a:p>
          <a:p>
            <a:endParaRPr lang="es-ES" sz="1800" dirty="0" smtClean="0"/>
          </a:p>
          <a:p>
            <a:r>
              <a:rPr lang="es-ES" sz="1800" dirty="0" smtClean="0"/>
              <a:t>Utilizar otras configuraciones de </a:t>
            </a:r>
            <a:r>
              <a:rPr lang="es-ES" sz="1800" b="1" dirty="0" smtClean="0"/>
              <a:t>híper-parámetros</a:t>
            </a:r>
            <a:r>
              <a:rPr lang="es-ES" sz="1800" dirty="0" smtClean="0"/>
              <a:t> al construir los modelos.</a:t>
            </a:r>
          </a:p>
          <a:p>
            <a:endParaRPr lang="es-ES" sz="1800" dirty="0"/>
          </a:p>
          <a:p>
            <a:r>
              <a:rPr lang="es-ES" sz="1800" dirty="0" smtClean="0"/>
              <a:t>Realizar nuevos estudios centrados en la </a:t>
            </a:r>
            <a:r>
              <a:rPr lang="es-ES" sz="1800" b="1" dirty="0" smtClean="0"/>
              <a:t>combinación de modelos</a:t>
            </a:r>
            <a:r>
              <a:rPr lang="es-ES" sz="1800" dirty="0" smtClean="0"/>
              <a:t>. Seleccionar otros modelos para obtener mejores resultados.</a:t>
            </a:r>
          </a:p>
          <a:p>
            <a:pPr lvl="1"/>
            <a:r>
              <a:rPr lang="es-ES" sz="1400" dirty="0" smtClean="0"/>
              <a:t>Modelos que estén menos correlacionados entre sí. </a:t>
            </a:r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 smtClean="0"/>
          </a:p>
          <a:p>
            <a:pPr marL="457200" lvl="1" indent="0">
              <a:buNone/>
            </a:pPr>
            <a:endParaRPr lang="es-ES" sz="1400" dirty="0" smtClean="0"/>
          </a:p>
          <a:p>
            <a:pPr lvl="1"/>
            <a:endParaRPr lang="es-ES" sz="1400" dirty="0" smtClean="0"/>
          </a:p>
          <a:p>
            <a:endParaRPr lang="es-ES" sz="1800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28</a:t>
            </a:fld>
            <a:endParaRPr kumimoji="0" lang="es-ES" dirty="0"/>
          </a:p>
        </p:txBody>
      </p:sp>
      <p:sp>
        <p:nvSpPr>
          <p:cNvPr id="8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9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2222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139952" y="2204864"/>
            <a:ext cx="4208512" cy="4151486"/>
          </a:xfrm>
        </p:spPr>
        <p:txBody>
          <a:bodyPr>
            <a:normAutofit fontScale="90000"/>
          </a:bodyPr>
          <a:lstStyle/>
          <a:p>
            <a:pPr>
              <a:defRPr lang="es-ES"/>
            </a:pPr>
            <a:r>
              <a:rPr lang="es-E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b="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b="0" dirty="0" smtClean="0">
                <a:solidFill>
                  <a:schemeClr val="tx1"/>
                </a:solidFill>
              </a:rPr>
              <a:t>Muchas gracias por su atención</a:t>
            </a:r>
            <a:r>
              <a:rPr lang="es-E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b="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b="0" dirty="0" smtClean="0">
                <a:solidFill>
                  <a:schemeClr val="tx1"/>
                </a:solidFill>
              </a:rPr>
              <a:t>               </a:t>
            </a:r>
            <a:r>
              <a:rPr lang="es-ES" sz="2200" b="0" dirty="0" smtClean="0">
                <a:solidFill>
                  <a:schemeClr val="tx1"/>
                </a:solidFill>
              </a:rPr>
              <a:t>Abel de Andrés Gómez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29</a:t>
            </a:fld>
            <a:endParaRPr kumimoji="0" lang="es-ES"/>
          </a:p>
        </p:txBody>
      </p:sp>
      <p:pic>
        <p:nvPicPr>
          <p:cNvPr id="5" name="Picture 65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504635"/>
            <a:ext cx="2590800" cy="1002665"/>
          </a:xfrm>
          <a:prstGeom prst="rect">
            <a:avLst/>
          </a:prstGeom>
        </p:spPr>
      </p:pic>
      <p:pic>
        <p:nvPicPr>
          <p:cNvPr id="7" name="Picture 66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80607"/>
            <a:ext cx="904875" cy="988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4467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7744" y="2683252"/>
            <a:ext cx="7223522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6600" dirty="0" smtClean="0"/>
              <a:t>INTRODUCCIÓN</a:t>
            </a:r>
            <a:endParaRPr lang="es-ES" sz="6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3</a:t>
            </a:fld>
            <a:endParaRPr kumimoji="0" lang="es-ES"/>
          </a:p>
        </p:txBody>
      </p:sp>
      <p:sp>
        <p:nvSpPr>
          <p:cNvPr id="6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8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145887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redondeado 14"/>
          <p:cNvSpPr/>
          <p:nvPr/>
        </p:nvSpPr>
        <p:spPr>
          <a:xfrm>
            <a:off x="778751" y="4499711"/>
            <a:ext cx="7704856" cy="1960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Consecuencias de un LTC depende de: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rapidez del diagnostico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tratamiento adecuado, que pueda aliviar algunas consecuencias.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Es complicado conocer las consecuencias de una LTC en las primeras horas e incluso en los primeros meses. ¡Es importante un estudio de predicción!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772353" y="2881455"/>
            <a:ext cx="4807759" cy="1508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Datos interesantes</a:t>
            </a:r>
            <a:r>
              <a:rPr lang="es-E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 </a:t>
            </a:r>
            <a:r>
              <a:rPr lang="es-ES" dirty="0"/>
              <a:t>millones de personas sufren LTC al año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Aproximadamente 52000 fallecidos al año.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Mayor índice entre varones de 15 y 24 años.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772353" y="943262"/>
            <a:ext cx="7704856" cy="974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¿Qué son las lesiones traumáticas cerebrales?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Son lesiones producidas cuando un golpe, impacto, sacudida u otras lesiones en la cabeza causan daños al cerebro. </a:t>
            </a: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4285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atin typeface="+mn-lt"/>
              </a:rPr>
              <a:t>INTRODUCCIÓN</a:t>
            </a:r>
            <a:endParaRPr lang="es-ES" sz="2400" b="1" dirty="0"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4</a:t>
            </a:fld>
            <a:endParaRPr kumimoji="0"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3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pic>
        <p:nvPicPr>
          <p:cNvPr id="14" name="Picture 2" descr="Image result for lesiones traumaticas cerebrales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62422" y="2793646"/>
            <a:ext cx="1609957" cy="15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redondeado 10"/>
          <p:cNvSpPr/>
          <p:nvPr/>
        </p:nvSpPr>
        <p:spPr>
          <a:xfrm>
            <a:off x="772353" y="2074850"/>
            <a:ext cx="7704856" cy="63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Sus </a:t>
            </a:r>
            <a:r>
              <a:rPr lang="es-ES" b="1" dirty="0"/>
              <a:t>causas principales </a:t>
            </a:r>
            <a:r>
              <a:rPr lang="es-ES" dirty="0"/>
              <a:t>son: accidentes vehiculares, caídas, actos de violencia y lesiones deportivas.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989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2330" y="1293562"/>
            <a:ext cx="609015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METODOLOGÍA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¿Qué es la ciencia de datos?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Etapas en el procesamiento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Trabajos relacionados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5</a:t>
            </a:fld>
            <a:endParaRPr kumimoji="0" lang="es-ES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METODOLOGÍA</a:t>
            </a:r>
            <a:endParaRPr lang="es-E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7007533" cy="525658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s-ES" sz="1900" b="1" dirty="0" smtClean="0"/>
              <a:t>¿Qué es la ciencia de datos?</a:t>
            </a:r>
          </a:p>
          <a:p>
            <a:pPr marL="0" indent="0">
              <a:buNone/>
            </a:pPr>
            <a:endParaRPr lang="es-ES" sz="1800" b="1" dirty="0" smtClean="0"/>
          </a:p>
          <a:p>
            <a:r>
              <a:rPr lang="es-ES" sz="1800" dirty="0" smtClean="0"/>
              <a:t>Campo de la estadística y de las ciencias de la computación.</a:t>
            </a:r>
          </a:p>
          <a:p>
            <a:endParaRPr lang="es-ES" sz="1800" dirty="0"/>
          </a:p>
          <a:p>
            <a:r>
              <a:rPr lang="es-ES" sz="1800" dirty="0" smtClean="0"/>
              <a:t>Combina los conceptos de estadísticas, minería de datos, análisis de datos y aprendizaje automático.</a:t>
            </a:r>
          </a:p>
          <a:p>
            <a:endParaRPr lang="es-ES" sz="1800" dirty="0"/>
          </a:p>
          <a:p>
            <a:r>
              <a:rPr lang="es-ES" sz="1800" dirty="0" smtClean="0"/>
              <a:t>Intenta descubrir información y patrones ocultos en grandes volúmenes de datos.</a:t>
            </a:r>
          </a:p>
          <a:p>
            <a:endParaRPr lang="es-ES" sz="1800" dirty="0"/>
          </a:p>
          <a:p>
            <a:r>
              <a:rPr lang="es-ES" sz="1800" dirty="0" smtClean="0"/>
              <a:t>Los patrones:</a:t>
            </a:r>
          </a:p>
          <a:p>
            <a:pPr lvl="1"/>
            <a:r>
              <a:rPr lang="es-ES" sz="1400" dirty="0" smtClean="0"/>
              <a:t>Muestran relaciones entre las variables</a:t>
            </a:r>
          </a:p>
          <a:p>
            <a:pPr lvl="1"/>
            <a:r>
              <a:rPr lang="es-ES" sz="1400" dirty="0" smtClean="0"/>
              <a:t>Ayudan a interpretar los datos</a:t>
            </a:r>
          </a:p>
          <a:p>
            <a:pPr lvl="1"/>
            <a:r>
              <a:rPr lang="es-ES" sz="1400" dirty="0" smtClean="0"/>
              <a:t>Aportan Información valiosa para la toma de decisiones.</a:t>
            </a:r>
          </a:p>
          <a:p>
            <a:endParaRPr lang="es-ES" sz="18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6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  <p:pic>
        <p:nvPicPr>
          <p:cNvPr id="6146" name="Picture 2" descr="Image result for ciencia de datos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76" y="4005064"/>
            <a:ext cx="2188553" cy="113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43420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atin typeface="+mn-lt"/>
              </a:rPr>
              <a:t>METODOLOGÍA</a:t>
            </a:r>
            <a:endParaRPr lang="es-E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9" y="980728"/>
            <a:ext cx="8106381" cy="42973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s-ES" sz="1800" b="1" dirty="0" smtClean="0"/>
              <a:t>Etapas en el procesamiento de datos</a:t>
            </a:r>
          </a:p>
          <a:p>
            <a:pPr marL="0" indent="0">
              <a:buNone/>
            </a:pPr>
            <a:endParaRPr lang="es-ES" sz="1800" b="1" dirty="0" smtClean="0"/>
          </a:p>
          <a:p>
            <a:endParaRPr lang="es-ES" sz="1800" dirty="0" smtClean="0">
              <a:solidFill>
                <a:srgbClr val="FF0000"/>
              </a:solidFill>
            </a:endParaRPr>
          </a:p>
          <a:p>
            <a:endParaRPr lang="es-ES" sz="1800" b="1" dirty="0"/>
          </a:p>
          <a:p>
            <a:endParaRPr lang="es-ES" sz="1800" b="1" dirty="0"/>
          </a:p>
          <a:p>
            <a:endParaRPr lang="es-ES" sz="1800" b="1" dirty="0" smtClean="0"/>
          </a:p>
          <a:p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7</a:t>
            </a:fld>
            <a:endParaRPr kumimoji="0" lang="es-ES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3473318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652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-675456"/>
            <a:ext cx="5334932" cy="1131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11096"/>
          </a:xfrm>
        </p:spPr>
        <p:txBody>
          <a:bodyPr>
            <a:normAutofit/>
          </a:bodyPr>
          <a:lstStyle/>
          <a:p>
            <a:r>
              <a:rPr lang="es-ES" sz="2400" b="1" dirty="0"/>
              <a:t>METODOLOGÍA</a:t>
            </a:r>
            <a:endParaRPr lang="es-E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2818" y="980728"/>
            <a:ext cx="7007533" cy="525658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s-ES" sz="1900" b="1" dirty="0" smtClean="0"/>
              <a:t>Trabajos relacionados</a:t>
            </a:r>
          </a:p>
          <a:p>
            <a:pPr marL="0" indent="0">
              <a:buNone/>
            </a:pPr>
            <a:endParaRPr lang="es-ES" sz="1800" b="1" dirty="0" smtClean="0"/>
          </a:p>
          <a:p>
            <a:r>
              <a:rPr lang="es-ES" sz="1800" dirty="0"/>
              <a:t>A</a:t>
            </a:r>
            <a:r>
              <a:rPr lang="es-ES" sz="1800" dirty="0" smtClean="0"/>
              <a:t>rticulo de investigación como referencia.</a:t>
            </a:r>
          </a:p>
          <a:p>
            <a:endParaRPr lang="es-ES" sz="1800" dirty="0"/>
          </a:p>
          <a:p>
            <a:r>
              <a:rPr lang="es-ES" sz="1800" dirty="0" smtClean="0"/>
              <a:t>Muestra variables y número de pacientes a analizar.</a:t>
            </a:r>
          </a:p>
          <a:p>
            <a:endParaRPr lang="es-ES" sz="1800" dirty="0"/>
          </a:p>
          <a:p>
            <a:r>
              <a:rPr lang="es-ES" sz="1800" dirty="0"/>
              <a:t>R</a:t>
            </a:r>
            <a:r>
              <a:rPr lang="es-ES" sz="1800" dirty="0" smtClean="0"/>
              <a:t>egresión logística como modelo de predicción.</a:t>
            </a:r>
          </a:p>
          <a:p>
            <a:endParaRPr lang="es-ES" sz="1800" dirty="0"/>
          </a:p>
          <a:p>
            <a:r>
              <a:rPr lang="es-ES" sz="1800" dirty="0" err="1" smtClean="0"/>
              <a:t>Stepwise</a:t>
            </a:r>
            <a:r>
              <a:rPr lang="es-ES" sz="1800" dirty="0" smtClean="0"/>
              <a:t> como técnica de selección de variables.</a:t>
            </a:r>
          </a:p>
          <a:p>
            <a:endParaRPr lang="es-ES" sz="1800" dirty="0"/>
          </a:p>
          <a:p>
            <a:r>
              <a:rPr lang="es-ES" sz="1800" dirty="0" smtClean="0"/>
              <a:t>Curva ROC y métricas de precisión.</a:t>
            </a:r>
          </a:p>
          <a:p>
            <a:endParaRPr lang="es-ES" sz="1800" dirty="0"/>
          </a:p>
          <a:p>
            <a:r>
              <a:rPr lang="es-ES" sz="1800" dirty="0" smtClean="0"/>
              <a:t>Redes Bayesianas para la probabilidad de asociación.</a:t>
            </a:r>
          </a:p>
          <a:p>
            <a:pPr marL="0" indent="0">
              <a:buNone/>
            </a:pPr>
            <a:endParaRPr lang="es-ES" sz="1800" dirty="0" smtClean="0"/>
          </a:p>
          <a:p>
            <a:endParaRPr lang="es-ES" sz="1800" dirty="0"/>
          </a:p>
          <a:p>
            <a:endParaRPr lang="es-ES" sz="1400" dirty="0" smtClean="0"/>
          </a:p>
          <a:p>
            <a:endParaRPr lang="es-ES" sz="18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8</a:t>
            </a:fld>
            <a:endParaRPr kumimoji="0" lang="es-ES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93510" y="980728"/>
            <a:ext cx="355114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b="1" dirty="0" smtClean="0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5741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03848" y="1293562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DESARROLLO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Preparación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Pre-procesamiento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smtClean="0"/>
              <a:t>Modelado de datos</a:t>
            </a:r>
            <a:endParaRPr lang="es-E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s-ES" smtClean="0"/>
              <a:pPr/>
              <a:t>9</a:t>
            </a:fld>
            <a:endParaRPr kumimoji="0" lang="es-ES"/>
          </a:p>
        </p:txBody>
      </p:sp>
      <p:sp>
        <p:nvSpPr>
          <p:cNvPr id="9" name="9 CuadroTexto"/>
          <p:cNvSpPr txBox="1"/>
          <p:nvPr/>
        </p:nvSpPr>
        <p:spPr>
          <a:xfrm>
            <a:off x="899592" y="6513303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Abel de Andrés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99592" y="8021"/>
            <a:ext cx="666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Trabajo Fin de Máster</a:t>
            </a:r>
            <a:r>
              <a:rPr lang="es-ES" sz="1100" b="1" dirty="0"/>
              <a:t>. Predicción de la evolución de pacientes tras daño cerebral causado por trauma</a:t>
            </a:r>
            <a:endParaRPr lang="es-E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857104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8972BBC-2CBE-43F4-9CA2-3729834A9F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cursos</Template>
  <TotalTime>0</TotalTime>
  <Words>3934</Words>
  <Application>Microsoft Office PowerPoint</Application>
  <PresentationFormat>Presentación en pantalla (4:3)</PresentationFormat>
  <Paragraphs>504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Georgia</vt:lpstr>
      <vt:lpstr>Training</vt:lpstr>
      <vt:lpstr>Predicción de la evolución de pacientes tras daño cerebral causado por trauma</vt:lpstr>
      <vt:lpstr>ESQUEMA DE TRABAJO</vt:lpstr>
      <vt:lpstr>Presentación de PowerPoint</vt:lpstr>
      <vt:lpstr>INTRODUCCIÓN</vt:lpstr>
      <vt:lpstr>Presentación de PowerPoint</vt:lpstr>
      <vt:lpstr>METODOLOGÍA</vt:lpstr>
      <vt:lpstr>METODOLOGÍA</vt:lpstr>
      <vt:lpstr>METODOLOGÍA</vt:lpstr>
      <vt:lpstr>Presentación de PowerPoint</vt:lpstr>
      <vt:lpstr>Desarrollo - Preparación de datos</vt:lpstr>
      <vt:lpstr>Desarrollo - Preparación de datos</vt:lpstr>
      <vt:lpstr>Desarrollo - Preparación de datos</vt:lpstr>
      <vt:lpstr>Desarrollo - Preparación de datos</vt:lpstr>
      <vt:lpstr>Desarrollo - Pre-procesamiento de datos</vt:lpstr>
      <vt:lpstr>Desarrollo - Pre-procesamiento de datos</vt:lpstr>
      <vt:lpstr>Desarrollo - Pre-procesamiento de datos</vt:lpstr>
      <vt:lpstr>Desarrollo - Pre-procesamiento de datos</vt:lpstr>
      <vt:lpstr>Desarrollo - Pre-procesamiento de datos</vt:lpstr>
      <vt:lpstr>Desarrollo - Modelado de datos</vt:lpstr>
      <vt:lpstr>Presentación de PowerPoint</vt:lpstr>
      <vt:lpstr>Resultados - Métricas de precisión y Kappa</vt:lpstr>
      <vt:lpstr>Resultados – Matriz de confusión</vt:lpstr>
      <vt:lpstr>Resultados – Curva de ROC</vt:lpstr>
      <vt:lpstr>Resultados – Comparativa de tiempos</vt:lpstr>
      <vt:lpstr>Presentación de PowerPoint</vt:lpstr>
      <vt:lpstr>Conclusiones</vt:lpstr>
      <vt:lpstr>Presentación de PowerPoint</vt:lpstr>
      <vt:lpstr>Líneas futuras</vt:lpstr>
      <vt:lpstr>  Muchas gracias por su atención                   Abel de Andrés Gómez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2015-09-03T07:25:13Z</dcterms:created>
  <dcterms:modified xsi:type="dcterms:W3CDTF">2018-07-10T12:09:08Z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