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97" r:id="rId1"/>
  </p:sldMasterIdLst>
  <p:notesMasterIdLst>
    <p:notesMasterId r:id="rId17"/>
  </p:notesMasterIdLst>
  <p:handoutMasterIdLst>
    <p:handoutMasterId r:id="rId18"/>
  </p:handoutMasterIdLst>
  <p:sldIdLst>
    <p:sldId id="256" r:id="rId2"/>
    <p:sldId id="258" r:id="rId3"/>
    <p:sldId id="259" r:id="rId4"/>
    <p:sldId id="260" r:id="rId5"/>
    <p:sldId id="262" r:id="rId6"/>
    <p:sldId id="263" r:id="rId7"/>
    <p:sldId id="288" r:id="rId8"/>
    <p:sldId id="265" r:id="rId9"/>
    <p:sldId id="264" r:id="rId10"/>
    <p:sldId id="273" r:id="rId11"/>
    <p:sldId id="290" r:id="rId12"/>
    <p:sldId id="292" r:id="rId13"/>
    <p:sldId id="293" r:id="rId14"/>
    <p:sldId id="294" r:id="rId15"/>
    <p:sldId id="280" r:id="rId16"/>
  </p:sldIdLst>
  <p:sldSz cx="9144000" cy="5143500" type="screen16x9"/>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D4F47-4AC1-4A01-847A-1EB537C828AB}" v="20" dt="2023-11-01T17:17:23.859"/>
    <p1510:client id="{A1D6C9B1-A6B7-4922-B405-7700C401251A}" v="58" dt="2023-11-01T17:13:46.709"/>
    <p1510:client id="{AEEADB04-35C7-4E0C-9909-810763EF455B}" v="797" dt="2023-11-01T17:24:18.429"/>
    <p1510:client id="{B7D9E8F5-39C1-42CC-B339-FF9A67DADF7B}" v="372" dt="2023-11-01T15:59:50.692"/>
  </p1510:revLst>
</p1510:revInfo>
</file>

<file path=ppt/tableStyles.xml><?xml version="1.0" encoding="utf-8"?>
<a:tblStyleLst xmlns:a="http://schemas.openxmlformats.org/drawingml/2006/main" def="{339740A1-35B0-4996-9186-E5A5F93465A6}">
  <a:tblStyle styleId="{339740A1-35B0-4996-9186-E5A5F93465A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5E42F5A-FA40-41F3-B3F8-09C74B3AF7BC}" type="datetimeFigureOut">
              <a:rPr lang="en-US" smtClean="0"/>
              <a:t>11/1/2023</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0EE394F4-ED51-4DC2-A48A-B88E73FDC653}" type="slidenum">
              <a:rPr lang="en-US" smtClean="0"/>
              <a:t>‹#›</a:t>
            </a:fld>
            <a:endParaRPr lang="en-US" dirty="0"/>
          </a:p>
        </p:txBody>
      </p:sp>
    </p:spTree>
    <p:extLst>
      <p:ext uri="{BB962C8B-B14F-4D97-AF65-F5344CB8AC3E}">
        <p14:creationId xmlns:p14="http://schemas.microsoft.com/office/powerpoint/2010/main" val="1942067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415790"/>
            <a:ext cx="5486399" cy="418338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251941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71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0104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614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9571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3412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89900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150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6892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3578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2020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7861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462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2044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820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825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755650" y="0"/>
            <a:ext cx="5950761"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706411"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2571749"/>
            <a:ext cx="4138550" cy="1701419"/>
          </a:xfrm>
        </p:spPr>
        <p:txBody>
          <a:bodyPr anchor="t">
            <a:normAutofit/>
          </a:bodyPr>
          <a:lstStyle>
            <a:lvl1pPr algn="r">
              <a:defRPr sz="4500"/>
            </a:lvl1pPr>
          </a:lstStyle>
          <a:p>
            <a:r>
              <a:rPr lang="en-US"/>
              <a:t>Click to edit Master title style</a:t>
            </a:r>
            <a:endParaRPr lang="en-US" dirty="0"/>
          </a:p>
        </p:txBody>
      </p:sp>
      <p:sp>
        <p:nvSpPr>
          <p:cNvPr id="3" name="Subtitle 2"/>
          <p:cNvSpPr>
            <a:spLocks noGrp="1"/>
          </p:cNvSpPr>
          <p:nvPr>
            <p:ph type="subTitle" idx="1"/>
          </p:nvPr>
        </p:nvSpPr>
        <p:spPr>
          <a:xfrm>
            <a:off x="2079206" y="1701590"/>
            <a:ext cx="4018200" cy="870160"/>
          </a:xfrm>
        </p:spPr>
        <p:txBody>
          <a:bodyPr tIns="0" anchor="b">
            <a:normAutofit/>
          </a:bodyPr>
          <a:lstStyle>
            <a:lvl1pPr marL="0" indent="0" algn="r">
              <a:buNone/>
              <a:defRPr sz="1350" b="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1643462" y="2447139"/>
            <a:ext cx="311727"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8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80227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164567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606042"/>
            <a:ext cx="5965568" cy="80792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0566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7752856" y="300504"/>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929536" y="604363"/>
            <a:ext cx="994889" cy="393309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56564" y="727807"/>
            <a:ext cx="4850177" cy="38096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09878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extLst>
      <p:ext uri="{BB962C8B-B14F-4D97-AF65-F5344CB8AC3E}">
        <p14:creationId xmlns:p14="http://schemas.microsoft.com/office/powerpoint/2010/main" val="297451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2767843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Tree>
    <p:extLst>
      <p:ext uri="{BB962C8B-B14F-4D97-AF65-F5344CB8AC3E}">
        <p14:creationId xmlns:p14="http://schemas.microsoft.com/office/powerpoint/2010/main" val="2865842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899"/>
          </a:xfrm>
          <a:prstGeom prst="rect">
            <a:avLst/>
          </a:prstGeom>
        </p:spPr>
        <p:txBody>
          <a:bodyPr lIns="91425" tIns="91425" rIns="91425" bIns="91425" anchor="b" anchorCtr="0"/>
          <a:lstStyle>
            <a:lvl1pPr lvl="0" algn="ctr" rtl="0">
              <a:spcBef>
                <a:spcPts val="0"/>
              </a:spcBef>
              <a:buSzPct val="100000"/>
              <a:buFont typeface="Lora"/>
              <a:defRPr sz="2400" i="1">
                <a:latin typeface="Lora"/>
                <a:ea typeface="Lora"/>
                <a:cs typeface="Lora"/>
                <a:sym typeface="Lora"/>
              </a:defRPr>
            </a:lvl1pPr>
            <a:lvl2pPr lvl="1" algn="ctr" rtl="0">
              <a:spcBef>
                <a:spcPts val="0"/>
              </a:spcBef>
              <a:buFont typeface="Lora"/>
              <a:defRPr i="1">
                <a:latin typeface="Lora"/>
                <a:ea typeface="Lora"/>
                <a:cs typeface="Lora"/>
                <a:sym typeface="Lora"/>
              </a:defRPr>
            </a:lvl2pPr>
            <a:lvl3pPr lvl="2" algn="ctr" rtl="0">
              <a:spcBef>
                <a:spcPts val="0"/>
              </a:spcBef>
              <a:buFont typeface="Lora"/>
              <a:defRPr i="1">
                <a:latin typeface="Lora"/>
                <a:ea typeface="Lora"/>
                <a:cs typeface="Lora"/>
                <a:sym typeface="Lora"/>
              </a:defRPr>
            </a:lvl3pPr>
            <a:lvl4pPr lvl="3" algn="ctr" rtl="0">
              <a:spcBef>
                <a:spcPts val="0"/>
              </a:spcBef>
              <a:buSzPct val="100000"/>
              <a:buFont typeface="Lora"/>
              <a:defRPr sz="2400" i="1">
                <a:latin typeface="Lora"/>
                <a:ea typeface="Lora"/>
                <a:cs typeface="Lora"/>
                <a:sym typeface="Lora"/>
              </a:defRPr>
            </a:lvl4pPr>
            <a:lvl5pPr lvl="4" algn="ctr" rtl="0">
              <a:spcBef>
                <a:spcPts val="0"/>
              </a:spcBef>
              <a:buSzPct val="100000"/>
              <a:buFont typeface="Lora"/>
              <a:defRPr sz="2400" i="1">
                <a:latin typeface="Lora"/>
                <a:ea typeface="Lora"/>
                <a:cs typeface="Lora"/>
                <a:sym typeface="Lora"/>
              </a:defRPr>
            </a:lvl5pPr>
            <a:lvl6pPr lvl="5" algn="ctr" rtl="0">
              <a:spcBef>
                <a:spcPts val="0"/>
              </a:spcBef>
              <a:buSzPct val="100000"/>
              <a:buFont typeface="Lora"/>
              <a:defRPr sz="2400" i="1">
                <a:latin typeface="Lora"/>
                <a:ea typeface="Lora"/>
                <a:cs typeface="Lora"/>
                <a:sym typeface="Lora"/>
              </a:defRPr>
            </a:lvl6pPr>
            <a:lvl7pPr lvl="6" algn="ctr" rtl="0">
              <a:spcBef>
                <a:spcPts val="0"/>
              </a:spcBef>
              <a:buSzPct val="100000"/>
              <a:buFont typeface="Lora"/>
              <a:defRPr sz="2400" i="1">
                <a:latin typeface="Lora"/>
                <a:ea typeface="Lora"/>
                <a:cs typeface="Lora"/>
                <a:sym typeface="Lora"/>
              </a:defRPr>
            </a:lvl7pPr>
            <a:lvl8pPr lvl="7" algn="ctr" rtl="0">
              <a:spcBef>
                <a:spcPts val="0"/>
              </a:spcBef>
              <a:buSzPct val="100000"/>
              <a:buFont typeface="Lora"/>
              <a:defRPr sz="2400" i="1">
                <a:latin typeface="Lora"/>
                <a:ea typeface="Lora"/>
                <a:cs typeface="Lora"/>
                <a:sym typeface="Lora"/>
              </a:defRPr>
            </a:lvl8pPr>
            <a:lvl9pPr lvl="8" algn="ctr">
              <a:spcBef>
                <a:spcPts val="0"/>
              </a:spcBef>
              <a:buSzPct val="100000"/>
              <a:buFont typeface="Lora"/>
              <a:defRPr sz="2400" i="1">
                <a:latin typeface="Lora"/>
                <a:ea typeface="Lora"/>
                <a:cs typeface="Lora"/>
                <a:sym typeface="Lora"/>
              </a:defRPr>
            </a:lvl9pPr>
          </a:lstStyle>
          <a:p>
            <a:endParaRPr/>
          </a:p>
        </p:txBody>
      </p:sp>
    </p:spTree>
    <p:extLst>
      <p:ext uri="{BB962C8B-B14F-4D97-AF65-F5344CB8AC3E}">
        <p14:creationId xmlns:p14="http://schemas.microsoft.com/office/powerpoint/2010/main" val="34453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extLst>
      <p:ext uri="{BB962C8B-B14F-4D97-AF65-F5344CB8AC3E}">
        <p14:creationId xmlns:p14="http://schemas.microsoft.com/office/powerpoint/2010/main" val="4050226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635603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Tree>
    <p:extLst>
      <p:ext uri="{BB962C8B-B14F-4D97-AF65-F5344CB8AC3E}">
        <p14:creationId xmlns:p14="http://schemas.microsoft.com/office/powerpoint/2010/main" val="37382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1646207"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031811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1643882" y="222193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2360440"/>
            <a:ext cx="5967420" cy="1068560"/>
          </a:xfrm>
        </p:spPr>
        <p:txBody>
          <a:bodyPr anchor="t">
            <a:normAutofit/>
          </a:bodyPr>
          <a:lstStyle>
            <a:lvl1pPr algn="r">
              <a:defRPr sz="2400"/>
            </a:lvl1pPr>
          </a:lstStyle>
          <a:p>
            <a:r>
              <a:rPr lang="en-US"/>
              <a:t>Click to edit Master title style</a:t>
            </a:r>
            <a:endParaRPr lang="en-US" dirty="0"/>
          </a:p>
        </p:txBody>
      </p:sp>
      <p:sp>
        <p:nvSpPr>
          <p:cNvPr id="3" name="Text Placeholder 2"/>
          <p:cNvSpPr>
            <a:spLocks noGrp="1"/>
          </p:cNvSpPr>
          <p:nvPr>
            <p:ph type="body" idx="1"/>
          </p:nvPr>
        </p:nvSpPr>
        <p:spPr>
          <a:xfrm>
            <a:off x="2080477" y="1701590"/>
            <a:ext cx="5843948" cy="658851"/>
          </a:xfrm>
        </p:spPr>
        <p:txBody>
          <a:bodyPr tIns="0" anchor="b">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11/1/2023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1207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604363"/>
            <a:ext cx="5963238" cy="8112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54031" y="1539087"/>
            <a:ext cx="2918970" cy="2998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977" y="1539086"/>
            <a:ext cx="2920667" cy="2998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11/1/2023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1647129" y="480917"/>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85767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1645238" y="477318"/>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7405" y="604364"/>
            <a:ext cx="5967420" cy="8087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56964" y="1539086"/>
            <a:ext cx="2922350"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56964" y="2138498"/>
            <a:ext cx="2920217"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975" y="1539086"/>
            <a:ext cx="2924849" cy="535364"/>
          </a:xfrm>
        </p:spPr>
        <p:txBody>
          <a:bodyPr anchor="b">
            <a:noAutofit/>
          </a:bodyPr>
          <a:lstStyle>
            <a:lvl1pPr marL="0" indent="0" algn="l">
              <a:lnSpc>
                <a:spcPct val="100000"/>
              </a:lnSpc>
              <a:buNone/>
              <a:defRPr sz="165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99976" y="2138498"/>
            <a:ext cx="2924849" cy="2303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11/1/2023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7646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11/1/2023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1647129" y="480919"/>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834257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11/1/2023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40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165616"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7743" y="961839"/>
            <a:ext cx="1998271" cy="1427431"/>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840115" y="604363"/>
            <a:ext cx="4084709" cy="39330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7742" y="2389616"/>
            <a:ext cx="1998271" cy="1789798"/>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11/1/2023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5075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753359" y="0"/>
            <a:ext cx="7779237" cy="51435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8532996" y="0"/>
            <a:ext cx="20574"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5060296" y="2422"/>
            <a:ext cx="3472301" cy="51435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Box 9"/>
          <p:cNvSpPr txBox="1"/>
          <p:nvPr/>
        </p:nvSpPr>
        <p:spPr>
          <a:xfrm>
            <a:off x="1166015" y="845662"/>
            <a:ext cx="311727" cy="300082"/>
          </a:xfrm>
          <a:prstGeom prst="rect">
            <a:avLst/>
          </a:prstGeom>
          <a:noFill/>
        </p:spPr>
        <p:txBody>
          <a:bodyPr wrap="square" rtlCol="0">
            <a:spAutoFit/>
          </a:bodyPr>
          <a:lstStyle/>
          <a:p>
            <a:pPr algn="r"/>
            <a:r>
              <a:rPr lang="en-US" sz="1350" dirty="0">
                <a:solidFill>
                  <a:schemeClr val="accent6"/>
                </a:solidFill>
                <a:latin typeface="Wingdings 3" panose="05040102010807070707" pitchFamily="18" charset="2"/>
              </a:rPr>
              <a:t>z</a:t>
            </a:r>
            <a:endParaRPr lang="en-US" sz="75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78430" y="961839"/>
            <a:ext cx="2978240" cy="1425355"/>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77741" y="2387196"/>
            <a:ext cx="2978906" cy="1789796"/>
          </a:xfrm>
        </p:spPr>
        <p:txBody>
          <a:bodyPr>
            <a:normAutofit/>
          </a:bodyPr>
          <a:lstStyle>
            <a:lvl1pPr marL="0" indent="0" algn="l">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11/1/2023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2703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3846" y="1578901"/>
            <a:ext cx="7020154" cy="3564599"/>
          </a:xfrm>
          <a:prstGeom prst="rect">
            <a:avLst/>
          </a:prstGeom>
        </p:spPr>
      </p:pic>
      <p:pic>
        <p:nvPicPr>
          <p:cNvPr id="15" name="Picture 1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 y="0"/>
            <a:ext cx="9142400" cy="5143500"/>
          </a:xfrm>
          <a:prstGeom prst="rect">
            <a:avLst/>
          </a:prstGeom>
        </p:spPr>
      </p:pic>
      <p:sp>
        <p:nvSpPr>
          <p:cNvPr id="8" name="Rectangle 7"/>
          <p:cNvSpPr/>
          <p:nvPr/>
        </p:nvSpPr>
        <p:spPr>
          <a:xfrm>
            <a:off x="0" y="0"/>
            <a:ext cx="7231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58857" y="606042"/>
            <a:ext cx="5968748" cy="8079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0199" y="1539087"/>
            <a:ext cx="5847405" cy="2998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607549" y="3952953"/>
            <a:ext cx="1997047" cy="137160"/>
          </a:xfrm>
          <a:prstGeom prst="rect">
            <a:avLst/>
          </a:prstGeom>
        </p:spPr>
        <p:txBody>
          <a:bodyPr vert="horz" lIns="91440" tIns="18288" rIns="91440" bIns="45720" rtlCol="0" anchor="t"/>
          <a:lstStyle>
            <a:lvl1pPr algn="r">
              <a:defRPr sz="600">
                <a:solidFill>
                  <a:schemeClr val="tx1">
                    <a:tint val="75000"/>
                  </a:schemeClr>
                </a:solidFill>
                <a:latin typeface="+mn-lt"/>
              </a:defRPr>
            </a:lvl1pPr>
          </a:lstStyle>
          <a:p>
            <a:fld id="{3CBC1C18-307B-4F68-A007-B5B542270E8D}" type="datetimeFigureOut">
              <a:rPr lang="en-US" smtClean="0"/>
              <a:t>11/1/2023</a:t>
            </a:fld>
            <a:endParaRPr lang="en-US" dirty="0"/>
          </a:p>
        </p:txBody>
      </p:sp>
      <p:sp>
        <p:nvSpPr>
          <p:cNvPr id="5" name="Footer Placeholder 4"/>
          <p:cNvSpPr>
            <a:spLocks noGrp="1"/>
          </p:cNvSpPr>
          <p:nvPr>
            <p:ph type="ftr" sz="quarter" idx="3"/>
          </p:nvPr>
        </p:nvSpPr>
        <p:spPr>
          <a:xfrm rot="5400000">
            <a:off x="-1677848" y="2745858"/>
            <a:ext cx="4414014" cy="134382"/>
          </a:xfrm>
          <a:prstGeom prst="rect">
            <a:avLst/>
          </a:prstGeom>
        </p:spPr>
        <p:txBody>
          <a:bodyPr vert="horz" lIns="91440" tIns="45720" rIns="91440" bIns="18288" rtlCol="0" anchor="b"/>
          <a:lstStyle>
            <a:lvl1pPr algn="r">
              <a:defRPr sz="6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8806" y="123445"/>
            <a:ext cx="477545" cy="242138"/>
          </a:xfrm>
          <a:prstGeom prst="rect">
            <a:avLst/>
          </a:prstGeom>
        </p:spPr>
        <p:txBody>
          <a:bodyPr vert="horz" lIns="91440" tIns="45720" rIns="45720" bIns="45720" rtlCol="0" anchor="ctr"/>
          <a:lstStyle>
            <a:lvl1pPr algn="r">
              <a:defRPr sz="135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721532" y="0"/>
            <a:ext cx="34289"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025182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hf sldNum="0" hdr="0" ftr="0" dt="0"/>
  <p:txStyles>
    <p:titleStyle>
      <a:lvl1pPr algn="r" defTabSz="685800" rtl="0" eaLnBrk="1" latinLnBrk="0" hangingPunct="1">
        <a:lnSpc>
          <a:spcPct val="90000"/>
        </a:lnSpc>
        <a:spcBef>
          <a:spcPct val="0"/>
        </a:spcBef>
        <a:buNone/>
        <a:defRPr sz="255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5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35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05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a:solidFill>
            <a:schemeClr val="tx1"/>
          </a:solidFill>
          <a:effectLst/>
          <a:latin typeface="+mn-lt"/>
          <a:ea typeface="+mn-ea"/>
          <a:cs typeface="+mn-cs"/>
        </a:defRPr>
      </a:lvl5pPr>
      <a:lvl6pPr marL="1981962"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6pPr>
      <a:lvl7pPr marL="2331720"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7pPr>
      <a:lvl8pPr marL="2681478"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8pPr>
      <a:lvl9pPr marL="3031236" indent="-25374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mailto:abefur6347@students.ecpi.edu"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mailto:loghun2982@students.ecpi.edu" TargetMode="External"/><Relationship Id="rId4" Type="http://schemas.openxmlformats.org/officeDocument/2006/relationships/hyperlink" Target="mailto:andels4949@students.ecpi.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098651" y="2177825"/>
            <a:ext cx="4523699" cy="787850"/>
          </a:xfrm>
          <a:prstGeom prst="rect">
            <a:avLst/>
          </a:prstGeom>
        </p:spPr>
        <p:txBody>
          <a:bodyPr lIns="91425" tIns="91425" rIns="91425" bIns="91425" anchor="b" anchorCtr="0">
            <a:noAutofit/>
          </a:bodyPr>
          <a:lstStyle/>
          <a:p>
            <a:pPr lvl="0">
              <a:spcBef>
                <a:spcPts val="0"/>
              </a:spcBef>
              <a:buNone/>
            </a:pPr>
            <a:r>
              <a:rPr lang="en" sz="4800" dirty="0"/>
              <a:t>The Alt+X Files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070288" y="937125"/>
            <a:ext cx="4216982" cy="435599"/>
          </a:xfrm>
          <a:prstGeom prst="rect">
            <a:avLst/>
          </a:prstGeom>
        </p:spPr>
        <p:txBody>
          <a:bodyPr lIns="91425" tIns="91425" rIns="91425" bIns="91425" anchor="ctr" anchorCtr="0">
            <a:noAutofit/>
          </a:bodyPr>
          <a:lstStyle/>
          <a:p>
            <a:pPr lvl="0" algn="l" rtl="0">
              <a:spcBef>
                <a:spcPts val="0"/>
              </a:spcBef>
              <a:buNone/>
            </a:pPr>
            <a:r>
              <a:rPr lang="en" dirty="0"/>
              <a:t>Development process</a:t>
            </a:r>
            <a:endParaRPr lang="en-US"/>
          </a:p>
        </p:txBody>
      </p:sp>
      <p:sp>
        <p:nvSpPr>
          <p:cNvPr id="301" name="Shape 301"/>
          <p:cNvSpPr/>
          <p:nvPr/>
        </p:nvSpPr>
        <p:spPr>
          <a:xfrm>
            <a:off x="1188628"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latin typeface="Lora"/>
                <a:ea typeface="Lora"/>
                <a:cs typeface="Lora"/>
                <a:sym typeface="Lora"/>
              </a:rPr>
              <a:t>Concept</a:t>
            </a:r>
          </a:p>
          <a:p>
            <a:pPr algn="ctr"/>
            <a:r>
              <a:rPr lang="en" b="1" dirty="0">
                <a:latin typeface="Lora"/>
                <a:ea typeface="Lora"/>
                <a:cs typeface="Lora"/>
                <a:sym typeface="Lora"/>
              </a:rPr>
              <a:t>(1 day)</a:t>
            </a:r>
            <a:endParaRPr lang="en" b="1" dirty="0">
              <a:latin typeface="Lora"/>
              <a:ea typeface="Lora"/>
              <a:cs typeface="Lora"/>
            </a:endParaRPr>
          </a:p>
        </p:txBody>
      </p:sp>
      <p:sp>
        <p:nvSpPr>
          <p:cNvPr id="302" name="Shape 302"/>
          <p:cNvSpPr/>
          <p:nvPr/>
        </p:nvSpPr>
        <p:spPr>
          <a:xfrm>
            <a:off x="6410294"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latin typeface="Lora"/>
                <a:ea typeface="Lora"/>
                <a:cs typeface="Lora"/>
                <a:sym typeface="Lora"/>
              </a:rPr>
              <a:t>Function</a:t>
            </a:r>
            <a:endParaRPr lang="en" b="1" dirty="0">
              <a:latin typeface="Lora"/>
              <a:ea typeface="Lora"/>
              <a:cs typeface="Lora"/>
            </a:endParaRPr>
          </a:p>
          <a:p>
            <a:pPr algn="ctr"/>
            <a:r>
              <a:rPr lang="en" b="1" dirty="0">
                <a:latin typeface="Lora"/>
                <a:ea typeface="Lora"/>
                <a:cs typeface="Lora"/>
              </a:rPr>
              <a:t>(8 weeks)</a:t>
            </a:r>
          </a:p>
        </p:txBody>
      </p:sp>
      <p:sp>
        <p:nvSpPr>
          <p:cNvPr id="303" name="Shape 303"/>
          <p:cNvSpPr/>
          <p:nvPr/>
        </p:nvSpPr>
        <p:spPr>
          <a:xfrm>
            <a:off x="3799437"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algn="ctr"/>
            <a:r>
              <a:rPr lang="en" b="1" dirty="0">
                <a:latin typeface="Lora"/>
                <a:ea typeface="Lora"/>
                <a:cs typeface="Lora"/>
                <a:sym typeface="Lora"/>
              </a:rPr>
              <a:t>Website Creation</a:t>
            </a:r>
          </a:p>
          <a:p>
            <a:pPr algn="ctr"/>
            <a:r>
              <a:rPr lang="en" b="1" dirty="0">
                <a:latin typeface="Lora"/>
                <a:ea typeface="Lora"/>
                <a:cs typeface="Lora"/>
              </a:rPr>
              <a:t>(2 days)</a:t>
            </a:r>
          </a:p>
        </p:txBody>
      </p:sp>
      <p:cxnSp>
        <p:nvCxnSpPr>
          <p:cNvPr id="304" name="Shape 304"/>
          <p:cNvCxnSpPr>
            <a:cxnSpLocks/>
          </p:cNvCxnSpPr>
          <p:nvPr/>
        </p:nvCxnSpPr>
        <p:spPr>
          <a:xfrm>
            <a:off x="2873637" y="2895599"/>
            <a:ext cx="925800" cy="0"/>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cxnSpLocks/>
          </p:cNvCxnSpPr>
          <p:nvPr/>
        </p:nvCxnSpPr>
        <p:spPr>
          <a:xfrm>
            <a:off x="5484494" y="2895599"/>
            <a:ext cx="925800" cy="0"/>
          </a:xfrm>
          <a:prstGeom prst="straightConnector1">
            <a:avLst/>
          </a:prstGeom>
          <a:noFill/>
          <a:ln w="38100" cap="flat" cmpd="sng">
            <a:solidFill>
              <a:srgbClr val="FFCD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12179D9-157D-1331-5C91-C496AB062D39}"/>
              </a:ext>
            </a:extLst>
          </p:cNvPr>
          <p:cNvPicPr>
            <a:picLocks noChangeAspect="1"/>
          </p:cNvPicPr>
          <p:nvPr/>
        </p:nvPicPr>
        <p:blipFill rotWithShape="1">
          <a:blip r:embed="rId3"/>
          <a:srcRect t="50935" r="-170"/>
          <a:stretch/>
        </p:blipFill>
        <p:spPr>
          <a:xfrm>
            <a:off x="5298220" y="753874"/>
            <a:ext cx="3793644" cy="144996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84096FD-2EC2-54A0-5AAF-A77136900060}"/>
              </a:ext>
            </a:extLst>
          </p:cNvPr>
          <p:cNvPicPr>
            <a:picLocks noChangeAspect="1"/>
          </p:cNvPicPr>
          <p:nvPr/>
        </p:nvPicPr>
        <p:blipFill>
          <a:blip r:embed="rId4"/>
          <a:stretch>
            <a:fillRect/>
          </a:stretch>
        </p:blipFill>
        <p:spPr>
          <a:xfrm>
            <a:off x="905410" y="142458"/>
            <a:ext cx="4334411" cy="284228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67D573D-2EE3-EAF7-12D5-07BA33013C0F}"/>
              </a:ext>
            </a:extLst>
          </p:cNvPr>
          <p:cNvPicPr>
            <a:picLocks noChangeAspect="1"/>
          </p:cNvPicPr>
          <p:nvPr/>
        </p:nvPicPr>
        <p:blipFill>
          <a:blip r:embed="rId5"/>
          <a:stretch>
            <a:fillRect/>
          </a:stretch>
        </p:blipFill>
        <p:spPr>
          <a:xfrm>
            <a:off x="905410" y="3042189"/>
            <a:ext cx="7622140" cy="1993676"/>
          </a:xfrm>
          <a:prstGeom prst="rect">
            <a:avLst/>
          </a:prstGeom>
        </p:spPr>
      </p:pic>
    </p:spTree>
    <p:extLst>
      <p:ext uri="{BB962C8B-B14F-4D97-AF65-F5344CB8AC3E}">
        <p14:creationId xmlns:p14="http://schemas.microsoft.com/office/powerpoint/2010/main" val="174249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9" name="Picture 8" descr="A login screen with blue text&#10;&#10;Description automatically generated">
            <a:extLst>
              <a:ext uri="{FF2B5EF4-FFF2-40B4-BE49-F238E27FC236}">
                <a16:creationId xmlns:a16="http://schemas.microsoft.com/office/drawing/2014/main" id="{1CC7AC98-7158-1D37-8812-C4327B295BE5}"/>
              </a:ext>
            </a:extLst>
          </p:cNvPr>
          <p:cNvPicPr>
            <a:picLocks noChangeAspect="1"/>
          </p:cNvPicPr>
          <p:nvPr/>
        </p:nvPicPr>
        <p:blipFill rotWithShape="1">
          <a:blip r:embed="rId3"/>
          <a:srcRect t="5449" r="-197" b="22268"/>
          <a:stretch/>
        </p:blipFill>
        <p:spPr>
          <a:xfrm>
            <a:off x="909739" y="166667"/>
            <a:ext cx="4772105" cy="2481120"/>
          </a:xfrm>
          <a:prstGeom prst="rect">
            <a:avLst/>
          </a:prstGeom>
        </p:spPr>
      </p:pic>
      <p:pic>
        <p:nvPicPr>
          <p:cNvPr id="8" name="Picture 7" descr="A screenshot of a profile&#10;&#10;Description automatically generated">
            <a:extLst>
              <a:ext uri="{FF2B5EF4-FFF2-40B4-BE49-F238E27FC236}">
                <a16:creationId xmlns:a16="http://schemas.microsoft.com/office/drawing/2014/main" id="{34E7C70C-54ED-924D-E893-772E2F09CB87}"/>
              </a:ext>
            </a:extLst>
          </p:cNvPr>
          <p:cNvPicPr>
            <a:picLocks noChangeAspect="1"/>
          </p:cNvPicPr>
          <p:nvPr/>
        </p:nvPicPr>
        <p:blipFill rotWithShape="1">
          <a:blip r:embed="rId4"/>
          <a:srcRect l="22978" t="5439" r="21875" b="2092"/>
          <a:stretch/>
        </p:blipFill>
        <p:spPr>
          <a:xfrm>
            <a:off x="5778097" y="1476552"/>
            <a:ext cx="3189930" cy="2342470"/>
          </a:xfrm>
          <a:prstGeom prst="rect">
            <a:avLst/>
          </a:prstGeom>
        </p:spPr>
      </p:pic>
      <p:pic>
        <p:nvPicPr>
          <p:cNvPr id="3" name="Picture 2" descr="A screen shot of a login box&#10;&#10;Description automatically generated">
            <a:extLst>
              <a:ext uri="{FF2B5EF4-FFF2-40B4-BE49-F238E27FC236}">
                <a16:creationId xmlns:a16="http://schemas.microsoft.com/office/drawing/2014/main" id="{7CA2A649-983B-C168-8791-A3D2AAF240A2}"/>
              </a:ext>
            </a:extLst>
          </p:cNvPr>
          <p:cNvPicPr>
            <a:picLocks noChangeAspect="1"/>
          </p:cNvPicPr>
          <p:nvPr/>
        </p:nvPicPr>
        <p:blipFill>
          <a:blip r:embed="rId5"/>
          <a:stretch>
            <a:fillRect/>
          </a:stretch>
        </p:blipFill>
        <p:spPr>
          <a:xfrm>
            <a:off x="1438414" y="2872296"/>
            <a:ext cx="3714753" cy="1880027"/>
          </a:xfrm>
          <a:prstGeom prst="rect">
            <a:avLst/>
          </a:prstGeom>
        </p:spPr>
      </p:pic>
    </p:spTree>
    <p:extLst>
      <p:ext uri="{BB962C8B-B14F-4D97-AF65-F5344CB8AC3E}">
        <p14:creationId xmlns:p14="http://schemas.microsoft.com/office/powerpoint/2010/main" val="403299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4" name="Picture 3" descr="A screenshot of a register&#10;&#10;Description automatically generated">
            <a:extLst>
              <a:ext uri="{FF2B5EF4-FFF2-40B4-BE49-F238E27FC236}">
                <a16:creationId xmlns:a16="http://schemas.microsoft.com/office/drawing/2014/main" id="{674CC65D-21A6-5F7C-30E6-BB34704702E7}"/>
              </a:ext>
            </a:extLst>
          </p:cNvPr>
          <p:cNvPicPr>
            <a:picLocks noChangeAspect="1"/>
          </p:cNvPicPr>
          <p:nvPr/>
        </p:nvPicPr>
        <p:blipFill>
          <a:blip r:embed="rId3"/>
          <a:stretch>
            <a:fillRect/>
          </a:stretch>
        </p:blipFill>
        <p:spPr>
          <a:xfrm>
            <a:off x="1227949" y="158790"/>
            <a:ext cx="3392911" cy="2265588"/>
          </a:xfrm>
          <a:prstGeom prst="rect">
            <a:avLst/>
          </a:prstGeom>
        </p:spPr>
      </p:pic>
      <p:pic>
        <p:nvPicPr>
          <p:cNvPr id="6" name="Picture 5" descr="A screenshot of a login form&#10;&#10;Description automatically generated">
            <a:extLst>
              <a:ext uri="{FF2B5EF4-FFF2-40B4-BE49-F238E27FC236}">
                <a16:creationId xmlns:a16="http://schemas.microsoft.com/office/drawing/2014/main" id="{4B3EC8B9-55C2-6AF5-1201-E73CE7E54CCB}"/>
              </a:ext>
            </a:extLst>
          </p:cNvPr>
          <p:cNvPicPr>
            <a:picLocks noChangeAspect="1"/>
          </p:cNvPicPr>
          <p:nvPr/>
        </p:nvPicPr>
        <p:blipFill>
          <a:blip r:embed="rId4"/>
          <a:stretch>
            <a:fillRect/>
          </a:stretch>
        </p:blipFill>
        <p:spPr>
          <a:xfrm>
            <a:off x="5180303" y="147536"/>
            <a:ext cx="3343021" cy="227457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4D491F8-4021-49A1-EE3B-DCDA59510189}"/>
              </a:ext>
            </a:extLst>
          </p:cNvPr>
          <p:cNvPicPr>
            <a:picLocks noChangeAspect="1"/>
          </p:cNvPicPr>
          <p:nvPr/>
        </p:nvPicPr>
        <p:blipFill>
          <a:blip r:embed="rId5"/>
          <a:stretch>
            <a:fillRect/>
          </a:stretch>
        </p:blipFill>
        <p:spPr>
          <a:xfrm>
            <a:off x="2594377" y="2571750"/>
            <a:ext cx="4790625" cy="2387230"/>
          </a:xfrm>
          <a:prstGeom prst="rect">
            <a:avLst/>
          </a:prstGeom>
        </p:spPr>
      </p:pic>
    </p:spTree>
    <p:extLst>
      <p:ext uri="{BB962C8B-B14F-4D97-AF65-F5344CB8AC3E}">
        <p14:creationId xmlns:p14="http://schemas.microsoft.com/office/powerpoint/2010/main" val="414055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Tree>
    <p:extLst>
      <p:ext uri="{BB962C8B-B14F-4D97-AF65-F5344CB8AC3E}">
        <p14:creationId xmlns:p14="http://schemas.microsoft.com/office/powerpoint/2010/main" val="70687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431442" y="2308118"/>
            <a:ext cx="5021262" cy="784225"/>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endParaRPr sz="1800" dirty="0">
              <a:solidFill>
                <a:schemeClr val="dk1"/>
              </a:solidFill>
            </a:endParaRPr>
          </a:p>
          <a:p>
            <a:pPr lvl="0" rtl="0">
              <a:spcBef>
                <a:spcPts val="0"/>
              </a:spcBef>
              <a:buNone/>
            </a:pPr>
            <a:r>
              <a:rPr lang="en" sz="1800" dirty="0">
                <a:solidFill>
                  <a:schemeClr val="dk1"/>
                </a:solidFill>
              </a:rPr>
              <a:t>You can reach us at</a:t>
            </a:r>
          </a:p>
          <a:p>
            <a:pPr marL="457200" lvl="0" indent="-342900" rtl="0">
              <a:spcBef>
                <a:spcPts val="0"/>
              </a:spcBef>
              <a:buSzPct val="100000"/>
            </a:pPr>
            <a:r>
              <a:rPr lang="en" sz="1800" dirty="0">
                <a:solidFill>
                  <a:schemeClr val="dk1"/>
                </a:solidFill>
                <a:hlinkClick r:id="rId3"/>
              </a:rPr>
              <a:t>abefur6347@students.ecpi.edu</a:t>
            </a:r>
            <a:endParaRPr lang="en" sz="1800" dirty="0">
              <a:solidFill>
                <a:schemeClr val="dk1"/>
              </a:solidFill>
            </a:endParaRPr>
          </a:p>
          <a:p>
            <a:pPr marL="457200" lvl="0" indent="-342900" rtl="0">
              <a:spcBef>
                <a:spcPts val="0"/>
              </a:spcBef>
              <a:buSzPct val="100000"/>
            </a:pPr>
            <a:r>
              <a:rPr lang="en" sz="1800" dirty="0">
                <a:solidFill>
                  <a:schemeClr val="dk1"/>
                </a:solidFill>
                <a:hlinkClick r:id="rId4"/>
              </a:rPr>
              <a:t>andels4949@students.ecpi.edu</a:t>
            </a:r>
            <a:endParaRPr lang="en" sz="1800" dirty="0">
              <a:solidFill>
                <a:schemeClr val="dk1"/>
              </a:solidFill>
            </a:endParaRPr>
          </a:p>
          <a:p>
            <a:pPr marL="457200" lvl="0" indent="-342900" rtl="0">
              <a:spcBef>
                <a:spcPts val="0"/>
              </a:spcBef>
              <a:buSzPct val="100000"/>
            </a:pPr>
            <a:r>
              <a:rPr lang="en" sz="1800" dirty="0">
                <a:solidFill>
                  <a:schemeClr val="dk1"/>
                </a:solidFill>
                <a:hlinkClick r:id="rId5"/>
              </a:rPr>
              <a:t>loghun2982@students.ecpi.edu</a:t>
            </a:r>
            <a:endParaRPr lang="en" sz="1800" dirty="0">
              <a:solidFill>
                <a:schemeClr val="dk1"/>
              </a:solidFill>
            </a:endParaRPr>
          </a:p>
        </p:txBody>
      </p:sp>
      <p:sp>
        <p:nvSpPr>
          <p:cNvPr id="378" name="Shape 378"/>
          <p:cNvSpPr txBox="1">
            <a:spLocks noGrp="1"/>
          </p:cNvSpPr>
          <p:nvPr>
            <p:ph type="ctrTitle" idx="4294967295"/>
          </p:nvPr>
        </p:nvSpPr>
        <p:spPr>
          <a:xfrm>
            <a:off x="969402" y="639321"/>
            <a:ext cx="4908550" cy="1160463"/>
          </a:xfrm>
          <a:prstGeom prst="rect">
            <a:avLst/>
          </a:prstGeom>
        </p:spPr>
        <p:txBody>
          <a:bodyPr lIns="91425" tIns="91425" rIns="91425" bIns="91425" anchor="ctr" anchorCtr="0">
            <a:noAutofit/>
          </a:bodyPr>
          <a:lstStyle/>
          <a:p>
            <a:pPr lvl="0" rtl="0">
              <a:spcBef>
                <a:spcPts val="0"/>
              </a:spcBef>
              <a:buNone/>
            </a:pPr>
            <a:r>
              <a:rPr lang="en" sz="6000" dirty="0"/>
              <a:t>Thanks 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2082006" y="1811863"/>
            <a:ext cx="4979987" cy="3070225"/>
          </a:xfrm>
          <a:prstGeom prst="rect">
            <a:avLst/>
          </a:prstGeom>
        </p:spPr>
        <p:txBody>
          <a:bodyPr lIns="91425" tIns="91425" rIns="91425" bIns="91425" anchor="t" anchorCtr="0">
            <a:noAutofit/>
          </a:bodyPr>
          <a:lstStyle/>
          <a:p>
            <a:pPr marL="257810" lvl="0" indent="-257810" rtl="0">
              <a:spcBef>
                <a:spcPts val="0"/>
              </a:spcBef>
              <a:buNone/>
            </a:pPr>
            <a:r>
              <a:rPr lang="en" sz="3600" b="1" i="1" dirty="0">
                <a:highlight>
                  <a:srgbClr val="FFCD00"/>
                </a:highlight>
                <a:latin typeface="Lora"/>
                <a:ea typeface="Lora"/>
                <a:cs typeface="Lora"/>
                <a:sym typeface="Lora"/>
              </a:rPr>
              <a:t>We are Abel Furne, 			Andrew Else, and 	Logan Hunter.</a:t>
            </a:r>
            <a:endParaRPr lang="en-US" dirty="0"/>
          </a:p>
          <a:p>
            <a:pPr marL="257810" lvl="0" indent="-257810" algn="ctr" rtl="0">
              <a:spcBef>
                <a:spcPts val="0"/>
              </a:spcBef>
              <a:buClr>
                <a:schemeClr val="dk1"/>
              </a:buClr>
              <a:buSzPct val="61111"/>
              <a:buFont typeface="Arial"/>
              <a:buNone/>
            </a:pPr>
            <a:r>
              <a:rPr lang="en" sz="1800" dirty="0">
                <a:solidFill>
                  <a:schemeClr val="dk1"/>
                </a:solidFill>
              </a:rPr>
              <a:t>We are here to talk to you about our Key Bound project.</a:t>
            </a:r>
          </a:p>
          <a:p>
            <a:pPr marL="257810" lvl="0" indent="-257810">
              <a:spcBef>
                <a:spcPts val="0"/>
              </a:spcBef>
              <a:buNone/>
            </a:pPr>
            <a:endParaRPr lang="en" b="1" dirty="0"/>
          </a:p>
        </p:txBody>
      </p:sp>
      <p:sp>
        <p:nvSpPr>
          <p:cNvPr id="93" name="Shape 93"/>
          <p:cNvSpPr txBox="1">
            <a:spLocks noGrp="1"/>
          </p:cNvSpPr>
          <p:nvPr>
            <p:ph type="ctrTitle" idx="4294967295"/>
          </p:nvPr>
        </p:nvSpPr>
        <p:spPr>
          <a:xfrm>
            <a:off x="2693194" y="835137"/>
            <a:ext cx="3757612" cy="1160463"/>
          </a:xfrm>
          <a:prstGeom prst="rect">
            <a:avLst/>
          </a:prstGeom>
        </p:spPr>
        <p:txBody>
          <a:bodyPr lIns="91425" tIns="91425" rIns="91425" bIns="91425" anchor="ctr" anchorCtr="0">
            <a:noAutofit/>
          </a:bodyPr>
          <a:lstStyle/>
          <a:p>
            <a:pPr lvl="0">
              <a:spcBef>
                <a:spcPts val="0"/>
              </a:spcBef>
              <a:buNone/>
            </a:pPr>
            <a:r>
              <a:rPr lang="en" sz="6000" dirty="0"/>
              <a:t>Greetings!</a:t>
            </a:r>
          </a:p>
        </p:txBody>
      </p:sp>
      <p:cxnSp>
        <p:nvCxnSpPr>
          <p:cNvPr id="91" name="Shape 91"/>
          <p:cNvCxnSpPr/>
          <p:nvPr/>
        </p:nvCxnSpPr>
        <p:spPr>
          <a:xfrm>
            <a:off x="594759" y="1428750"/>
            <a:ext cx="2397299" cy="0"/>
          </a:xfrm>
          <a:prstGeom prst="straightConnector1">
            <a:avLst/>
          </a:prstGeom>
          <a:noFill/>
          <a:ln w="9525" cap="flat" cmpd="sng">
            <a:solidFill>
              <a:srgbClr val="CCCCCC"/>
            </a:solidFill>
            <a:prstDash val="solid"/>
            <a:round/>
            <a:headEnd type="none" w="lg" len="lg"/>
            <a:tailEnd type="none" w="lg" len="lg"/>
          </a:ln>
        </p:spPr>
      </p:cxnSp>
      <p:cxnSp>
        <p:nvCxnSpPr>
          <p:cNvPr id="94" name="Shape 94"/>
          <p:cNvCxnSpPr>
            <a:cxnSpLocks/>
          </p:cNvCxnSpPr>
          <p:nvPr/>
        </p:nvCxnSpPr>
        <p:spPr>
          <a:xfrm>
            <a:off x="6606514" y="1415369"/>
            <a:ext cx="3125695" cy="13381"/>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a:spLocks noGrp="1"/>
          </p:cNvSpPr>
          <p:nvPr>
            <p:ph type="subTitle" idx="1"/>
          </p:nvPr>
        </p:nvSpPr>
        <p:spPr>
          <a:xfrm>
            <a:off x="1527640" y="3246658"/>
            <a:ext cx="5768774" cy="784799"/>
          </a:xfrm>
          <a:prstGeom prst="rect">
            <a:avLst/>
          </a:prstGeom>
        </p:spPr>
        <p:txBody>
          <a:bodyPr lIns="91425" tIns="91425" rIns="91425" bIns="91425" anchor="t" anchorCtr="0">
            <a:noAutofit/>
          </a:bodyPr>
          <a:lstStyle/>
          <a:p>
            <a:pPr lvl="0" rtl="0">
              <a:spcBef>
                <a:spcPts val="0"/>
              </a:spcBef>
              <a:buNone/>
            </a:pPr>
            <a:r>
              <a:rPr lang="en" dirty="0"/>
              <a:t>A remotely accessible solution to keybinding memorization and retention.</a:t>
            </a:r>
          </a:p>
        </p:txBody>
      </p:sp>
      <p:sp>
        <p:nvSpPr>
          <p:cNvPr id="99" name="Shape 99"/>
          <p:cNvSpPr txBox="1">
            <a:spLocks noGrp="1"/>
          </p:cNvSpPr>
          <p:nvPr>
            <p:ph type="ctrTitle"/>
          </p:nvPr>
        </p:nvSpPr>
        <p:spPr>
          <a:xfrm>
            <a:off x="2627083" y="2278133"/>
            <a:ext cx="2257299" cy="587233"/>
          </a:xfrm>
          <a:prstGeom prst="rect">
            <a:avLst/>
          </a:prstGeom>
        </p:spPr>
        <p:txBody>
          <a:bodyPr lIns="91425" tIns="91425" rIns="91425" bIns="91425" anchor="b" anchorCtr="0">
            <a:noAutofit/>
          </a:bodyPr>
          <a:lstStyle/>
          <a:p>
            <a:pPr lvl="0" algn="l" rtl="0">
              <a:spcBef>
                <a:spcPts val="0"/>
              </a:spcBef>
              <a:buNone/>
            </a:pPr>
            <a:r>
              <a:rPr lang="en-US" dirty="0"/>
              <a:t>Key Bound</a:t>
            </a:r>
            <a:endParaRPr lang="en" dirty="0"/>
          </a:p>
        </p:txBody>
      </p:sp>
      <p:pic>
        <p:nvPicPr>
          <p:cNvPr id="3" name="Picture 2" descr="A blue and black logo&#10;&#10;Description automatically generated">
            <a:extLst>
              <a:ext uri="{FF2B5EF4-FFF2-40B4-BE49-F238E27FC236}">
                <a16:creationId xmlns:a16="http://schemas.microsoft.com/office/drawing/2014/main" id="{6FB6A889-B76B-D750-A5FB-92BD144B7966}"/>
              </a:ext>
            </a:extLst>
          </p:cNvPr>
          <p:cNvPicPr>
            <a:picLocks noChangeAspect="1"/>
          </p:cNvPicPr>
          <p:nvPr/>
        </p:nvPicPr>
        <p:blipFill>
          <a:blip r:embed="rId3"/>
          <a:stretch>
            <a:fillRect/>
          </a:stretch>
        </p:blipFill>
        <p:spPr>
          <a:xfrm>
            <a:off x="2939466" y="520849"/>
            <a:ext cx="1632534" cy="16325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1957057" y="3234903"/>
            <a:ext cx="5229885" cy="819899"/>
          </a:xfrm>
          <a:prstGeom prst="rect">
            <a:avLst/>
          </a:prstGeom>
        </p:spPr>
        <p:txBody>
          <a:bodyPr lIns="91425" tIns="91425" rIns="91425" bIns="91425" anchor="b" anchorCtr="0">
            <a:noAutofit/>
          </a:bodyPr>
          <a:lstStyle/>
          <a:p>
            <a:pPr lvl="0">
              <a:spcBef>
                <a:spcPts val="0"/>
              </a:spcBef>
              <a:buNone/>
            </a:pPr>
            <a:r>
              <a:rPr lang="en-US" dirty="0"/>
              <a:t>In many video games and software applications, there are key combinations bound to certain functions. This application aims to </a:t>
            </a:r>
            <a:r>
              <a:rPr lang="en-US"/>
              <a:t>assist users in </a:t>
            </a:r>
            <a:r>
              <a:rPr lang="en-US" dirty="0"/>
              <a:t>memorizing and retaining these “</a:t>
            </a:r>
            <a:r>
              <a:rPr lang="en-US" dirty="0" err="1"/>
              <a:t>keybindings</a:t>
            </a:r>
            <a:r>
              <a:rPr lang="en-US" dirty="0"/>
              <a:t>”.</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845648" y="1028700"/>
            <a:ext cx="3906838" cy="955675"/>
          </a:xfrm>
          <a:prstGeom prst="rect">
            <a:avLst/>
          </a:prstGeom>
        </p:spPr>
        <p:txBody>
          <a:bodyPr lIns="91425" tIns="91425" rIns="91425" bIns="91425" anchor="ctr" anchorCtr="0">
            <a:noAutofit/>
          </a:bodyPr>
          <a:lstStyle/>
          <a:p>
            <a:pPr algn="ctr">
              <a:spcBef>
                <a:spcPts val="0"/>
              </a:spcBef>
            </a:pPr>
            <a:r>
              <a:rPr lang="en" sz="4800" dirty="0">
                <a:highlight>
                  <a:srgbClr val="FFCD00"/>
                </a:highlight>
              </a:rPr>
              <a:t>Practice Keybinds</a:t>
            </a:r>
          </a:p>
        </p:txBody>
      </p:sp>
      <p:sp>
        <p:nvSpPr>
          <p:cNvPr id="123" name="Shape 123"/>
          <p:cNvSpPr txBox="1">
            <a:spLocks noGrp="1"/>
          </p:cNvSpPr>
          <p:nvPr>
            <p:ph type="subTitle" idx="4294967295"/>
          </p:nvPr>
        </p:nvSpPr>
        <p:spPr>
          <a:xfrm>
            <a:off x="928150" y="2244725"/>
            <a:ext cx="3883025" cy="2557463"/>
          </a:xfrm>
          <a:prstGeom prst="rect">
            <a:avLst/>
          </a:prstGeom>
        </p:spPr>
        <p:txBody>
          <a:bodyPr lIns="91425" tIns="91425" rIns="91425" bIns="91425" anchor="t" anchorCtr="0">
            <a:noAutofit/>
          </a:bodyPr>
          <a:lstStyle/>
          <a:p>
            <a:pPr marL="257810" indent="-257810" algn="ctr">
              <a:spcBef>
                <a:spcPts val="0"/>
              </a:spcBef>
              <a:buNone/>
            </a:pPr>
            <a:r>
              <a:rPr lang="en" sz="1800" dirty="0"/>
              <a:t>The practice page is one of the key concepts of the Key Bound application and was intended to allow users to practice their keybinds through the use of flashcards, as well as record their timing.</a:t>
            </a:r>
          </a:p>
        </p:txBody>
      </p:sp>
      <p:pic>
        <p:nvPicPr>
          <p:cNvPr id="5" name="Picture 4" descr="A screenshot of a computer&#10;&#10;Description automatically generated">
            <a:extLst>
              <a:ext uri="{FF2B5EF4-FFF2-40B4-BE49-F238E27FC236}">
                <a16:creationId xmlns:a16="http://schemas.microsoft.com/office/drawing/2014/main" id="{2CF97914-A072-41FF-6E04-11073C0E00AD}"/>
              </a:ext>
            </a:extLst>
          </p:cNvPr>
          <p:cNvPicPr>
            <a:picLocks noChangeAspect="1"/>
          </p:cNvPicPr>
          <p:nvPr/>
        </p:nvPicPr>
        <p:blipFill>
          <a:blip r:embed="rId3"/>
          <a:stretch>
            <a:fillRect/>
          </a:stretch>
        </p:blipFill>
        <p:spPr>
          <a:xfrm>
            <a:off x="5088145" y="1028700"/>
            <a:ext cx="3724603" cy="3086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xfrm>
            <a:off x="2633414" y="1038252"/>
            <a:ext cx="2142241" cy="435599"/>
          </a:xfrm>
          <a:prstGeom prst="rect">
            <a:avLst/>
          </a:prstGeom>
        </p:spPr>
        <p:txBody>
          <a:bodyPr lIns="91425" tIns="91425" rIns="91425" bIns="91425" anchor="ctr" anchorCtr="0">
            <a:noAutofit/>
          </a:bodyPr>
          <a:lstStyle/>
          <a:p>
            <a:pPr lvl="0">
              <a:spcBef>
                <a:spcPts val="0"/>
              </a:spcBef>
              <a:buNone/>
            </a:pPr>
            <a:r>
              <a:rPr lang="en" dirty="0"/>
              <a:t> App Purpose</a:t>
            </a:r>
          </a:p>
        </p:txBody>
      </p:sp>
      <p:sp>
        <p:nvSpPr>
          <p:cNvPr id="142" name="Shape 142"/>
          <p:cNvSpPr txBox="1">
            <a:spLocks noGrp="1"/>
          </p:cNvSpPr>
          <p:nvPr>
            <p:ph type="body" idx="1"/>
          </p:nvPr>
        </p:nvSpPr>
        <p:spPr>
          <a:xfrm>
            <a:off x="1400513" y="1612279"/>
            <a:ext cx="7202467" cy="3231000"/>
          </a:xfrm>
          <a:prstGeom prst="rect">
            <a:avLst/>
          </a:prstGeom>
        </p:spPr>
        <p:txBody>
          <a:bodyPr lIns="91425" tIns="91425" rIns="91425" bIns="91425" anchor="t" anchorCtr="0">
            <a:noAutofit/>
          </a:bodyPr>
          <a:lstStyle/>
          <a:p>
            <a:pPr marL="257810" indent="-257810">
              <a:buNone/>
            </a:pPr>
            <a:r>
              <a:rPr lang="en" dirty="0">
                <a:highlight>
                  <a:srgbClr val="FFCD00"/>
                </a:highlight>
              </a:rPr>
              <a:t>The purpose of the Key Bound application is to provide users a way to practice their keybindings while they do not have access to the actual application where those keybinds are used.</a:t>
            </a:r>
          </a:p>
          <a:p>
            <a:pPr marL="342900" indent="-342900"/>
            <a:r>
              <a:rPr lang="en" dirty="0"/>
              <a:t>Increase response time</a:t>
            </a:r>
          </a:p>
          <a:p>
            <a:pPr marL="342900" indent="-342900"/>
            <a:r>
              <a:rPr lang="en" dirty="0"/>
              <a:t>Visualizing reaction time improvement</a:t>
            </a:r>
          </a:p>
          <a:p>
            <a:pPr marL="342900" indent="-342900"/>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App Goal</a:t>
            </a:r>
          </a:p>
        </p:txBody>
      </p:sp>
      <p:sp>
        <p:nvSpPr>
          <p:cNvPr id="142" name="Shape 142"/>
          <p:cNvSpPr txBox="1">
            <a:spLocks noGrp="1"/>
          </p:cNvSpPr>
          <p:nvPr>
            <p:ph type="body" idx="1"/>
          </p:nvPr>
        </p:nvSpPr>
        <p:spPr>
          <a:xfrm>
            <a:off x="1381249" y="1618700"/>
            <a:ext cx="6887821" cy="3231000"/>
          </a:xfrm>
          <a:prstGeom prst="rect">
            <a:avLst/>
          </a:prstGeom>
        </p:spPr>
        <p:txBody>
          <a:bodyPr lIns="91425" tIns="91425" rIns="91425" bIns="91425" anchor="t" anchorCtr="0">
            <a:noAutofit/>
          </a:bodyPr>
          <a:lstStyle/>
          <a:p>
            <a:pPr marL="257810" lvl="0" indent="-257810" rtl="0">
              <a:spcBef>
                <a:spcPts val="0"/>
              </a:spcBef>
              <a:buNone/>
            </a:pPr>
            <a:r>
              <a:rPr lang="en" b="1" dirty="0">
                <a:highlight>
                  <a:srgbClr val="FFCD00"/>
                </a:highlight>
              </a:rPr>
              <a:t>Purpose </a:t>
            </a:r>
            <a:r>
              <a:rPr lang="en" dirty="0">
                <a:highlight>
                  <a:srgbClr val="FFCD00"/>
                </a:highlight>
              </a:rPr>
              <a:t>(what real world problem did you solve?)</a:t>
            </a:r>
            <a:endParaRPr lang="en-US" dirty="0"/>
          </a:p>
          <a:p>
            <a:pPr marL="342900" indent="-342900"/>
            <a:r>
              <a:rPr lang="en" dirty="0"/>
              <a:t>Improve identification and reaction time of keybinds</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2936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4294967295"/>
          </p:nvPr>
        </p:nvSpPr>
        <p:spPr>
          <a:xfrm>
            <a:off x="4972050" y="444500"/>
            <a:ext cx="4171950" cy="4402138"/>
          </a:xfrm>
          <a:prstGeom prst="rect">
            <a:avLst/>
          </a:prstGeom>
        </p:spPr>
        <p:txBody>
          <a:bodyPr vert="horz" lIns="91425" tIns="91425" rIns="91425" bIns="91425" rtlCol="0" anchor="t" anchorCtr="0">
            <a:noAutofit/>
          </a:bodyPr>
          <a:lstStyle/>
          <a:p>
            <a:pPr marL="257810" lvl="0" indent="-257810" rtl="0">
              <a:spcBef>
                <a:spcPts val="0"/>
              </a:spcBef>
              <a:buClr>
                <a:schemeClr val="dk1"/>
              </a:buClr>
              <a:buSzPct val="55000"/>
              <a:buFont typeface="Arial"/>
              <a:buNone/>
            </a:pPr>
            <a:r>
              <a:rPr lang="en" sz="2000" b="1" dirty="0">
                <a:solidFill>
                  <a:schemeClr val="dk1"/>
                </a:solidFill>
                <a:latin typeface="Lora"/>
                <a:ea typeface="Lora"/>
                <a:cs typeface="Lora"/>
                <a:sym typeface="Lora"/>
              </a:rPr>
              <a:t>Target Audience</a:t>
            </a:r>
            <a:endParaRPr lang="en" sz="2000" dirty="0">
              <a:solidFill>
                <a:schemeClr val="dk1"/>
              </a:solidFill>
              <a:highlight>
                <a:srgbClr val="FFCD00"/>
              </a:highlight>
              <a:latin typeface="Lora"/>
              <a:ea typeface="Lora"/>
              <a:cs typeface="Lora"/>
            </a:endParaRPr>
          </a:p>
          <a:p>
            <a:pPr marL="257810" indent="-257810">
              <a:spcBef>
                <a:spcPts val="0"/>
              </a:spcBef>
              <a:buNone/>
            </a:pPr>
            <a:br>
              <a:rPr lang="en" sz="2000" dirty="0"/>
            </a:br>
            <a:r>
              <a:rPr lang="en" sz="1800" dirty="0"/>
              <a:t>The targeted audience for Key Bound are PC video game players. These gamers require keyboards to interact with the virtual world they play in. Many of these games have player versus player elements that require quick reaction time to defeat their opponents. Outside of video games, this website could be used to practice general computer functions.</a:t>
            </a:r>
          </a:p>
        </p:txBody>
      </p:sp>
      <p:pic>
        <p:nvPicPr>
          <p:cNvPr id="169" name="Shape 169" descr="A group of people playing a video game&#10;&#10;Description automatically generated"/>
          <p:cNvPicPr preferRelativeResize="0"/>
          <p:nvPr/>
        </p:nvPicPr>
        <p:blipFill>
          <a:blip r:embed="rId3"/>
          <a:srcRect l="16675" r="16675"/>
          <a:stretch>
            <a:fillRect/>
          </a:stretch>
        </p:blipFill>
        <p:spPr>
          <a:xfrm>
            <a:off x="1123155" y="692631"/>
            <a:ext cx="3654299" cy="3654299"/>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381250" y="922668"/>
            <a:ext cx="3888062" cy="435599"/>
          </a:xfrm>
          <a:prstGeom prst="rect">
            <a:avLst/>
          </a:prstGeom>
        </p:spPr>
        <p:txBody>
          <a:bodyPr vert="horz" lIns="91425" tIns="91425" rIns="91425" bIns="91425" rtlCol="0" anchor="ctr" anchorCtr="0">
            <a:noAutofit/>
          </a:bodyPr>
          <a:lstStyle/>
          <a:p>
            <a:pPr algn="l"/>
            <a:r>
              <a:rPr lang="en-US" dirty="0"/>
              <a:t>Application Features</a:t>
            </a:r>
            <a:endParaRPr lang="en" dirty="0"/>
          </a:p>
        </p:txBody>
      </p:sp>
      <p:sp>
        <p:nvSpPr>
          <p:cNvPr id="155" name="Shape 155"/>
          <p:cNvSpPr txBox="1">
            <a:spLocks noGrp="1"/>
          </p:cNvSpPr>
          <p:nvPr>
            <p:ph type="body" idx="1"/>
          </p:nvPr>
        </p:nvSpPr>
        <p:spPr>
          <a:prstGeom prst="rect">
            <a:avLst/>
          </a:prstGeom>
        </p:spPr>
        <p:txBody>
          <a:bodyPr lIns="91425" tIns="91425" rIns="91425" bIns="91425" anchor="t" anchorCtr="0">
            <a:noAutofit/>
          </a:bodyPr>
          <a:lstStyle/>
          <a:p>
            <a:pPr marL="257810" indent="-257810">
              <a:buNone/>
            </a:pPr>
            <a:r>
              <a:rPr lang="en" b="1" dirty="0" err="1">
                <a:highlight>
                  <a:srgbClr val="FFCD00"/>
                </a:highlight>
              </a:rPr>
              <a:t>Keybind</a:t>
            </a:r>
            <a:r>
              <a:rPr lang="en" b="1" dirty="0">
                <a:highlight>
                  <a:srgbClr val="FFCD00"/>
                </a:highlight>
              </a:rPr>
              <a:t> Table</a:t>
            </a:r>
            <a:endParaRPr lang="en-US" dirty="0"/>
          </a:p>
          <a:p>
            <a:pPr marL="285750" indent="-285750"/>
            <a:r>
              <a:rPr lang="en" dirty="0"/>
              <a:t>The </a:t>
            </a:r>
            <a:r>
              <a:rPr lang="en" dirty="0" err="1"/>
              <a:t>keybind</a:t>
            </a:r>
            <a:r>
              <a:rPr lang="en" dirty="0"/>
              <a:t> table allows users to add, edit, and delete </a:t>
            </a:r>
            <a:r>
              <a:rPr lang="en" dirty="0" err="1"/>
              <a:t>keybinds</a:t>
            </a:r>
            <a:r>
              <a:rPr lang="en" dirty="0"/>
              <a:t> they want to practice on the practice page.</a:t>
            </a:r>
          </a:p>
        </p:txBody>
      </p:sp>
      <p:sp>
        <p:nvSpPr>
          <p:cNvPr id="156" name="Shape 156"/>
          <p:cNvSpPr txBox="1">
            <a:spLocks noGrp="1"/>
          </p:cNvSpPr>
          <p:nvPr>
            <p:ph type="body" idx="2"/>
          </p:nvPr>
        </p:nvSpPr>
        <p:spPr>
          <a:prstGeom prst="rect">
            <a:avLst/>
          </a:prstGeom>
        </p:spPr>
        <p:txBody>
          <a:bodyPr lIns="91425" tIns="91425" rIns="91425" bIns="91425" anchor="t" anchorCtr="0">
            <a:noAutofit/>
          </a:bodyPr>
          <a:lstStyle/>
          <a:p>
            <a:pPr marL="257810" indent="-257810">
              <a:buNone/>
            </a:pPr>
            <a:r>
              <a:rPr lang="en" b="1" dirty="0">
                <a:highlight>
                  <a:srgbClr val="FFCD00"/>
                </a:highlight>
              </a:rPr>
              <a:t>Practice Page</a:t>
            </a:r>
          </a:p>
          <a:p>
            <a:pPr marL="285750" indent="-285750"/>
            <a:r>
              <a:rPr lang="en" dirty="0"/>
              <a:t>The practice page is the page where users will be asked to input the correct </a:t>
            </a:r>
            <a:r>
              <a:rPr lang="en" dirty="0" err="1"/>
              <a:t>keybind</a:t>
            </a:r>
            <a:r>
              <a:rPr lang="en" dirty="0"/>
              <a:t> combination for the </a:t>
            </a:r>
            <a:r>
              <a:rPr lang="en" dirty="0" err="1"/>
              <a:t>keybinds</a:t>
            </a:r>
            <a:r>
              <a:rPr lang="en" dirty="0"/>
              <a:t> they add to their table.</a:t>
            </a:r>
          </a:p>
        </p:txBody>
      </p:sp>
      <p:sp>
        <p:nvSpPr>
          <p:cNvPr id="157" name="Shape 157"/>
          <p:cNvSpPr txBox="1">
            <a:spLocks noGrp="1"/>
          </p:cNvSpPr>
          <p:nvPr>
            <p:ph type="body" idx="3"/>
          </p:nvPr>
        </p:nvSpPr>
        <p:spPr>
          <a:prstGeom prst="rect">
            <a:avLst/>
          </a:prstGeom>
        </p:spPr>
        <p:txBody>
          <a:bodyPr lIns="91425" tIns="91425" rIns="91425" bIns="91425" anchor="t" anchorCtr="0">
            <a:noAutofit/>
          </a:bodyPr>
          <a:lstStyle/>
          <a:p>
            <a:pPr marL="257810" indent="-257810">
              <a:buNone/>
            </a:pPr>
            <a:r>
              <a:rPr lang="en" b="1" dirty="0">
                <a:highlight>
                  <a:srgbClr val="FFCD00"/>
                </a:highlight>
              </a:rPr>
              <a:t>Profile Page</a:t>
            </a:r>
            <a:endParaRPr lang="en-US" dirty="0"/>
          </a:p>
          <a:p>
            <a:pPr marL="285750" indent="-285750"/>
            <a:r>
              <a:rPr lang="en" dirty="0"/>
              <a:t>The profile page is where the user will be able to customize their profile.</a:t>
            </a:r>
          </a:p>
          <a:p>
            <a:pPr marL="257810" lvl="0" indent="-257810">
              <a:spcBef>
                <a:spcPts val="0"/>
              </a:spcBef>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0656f6f-463c-4054-9fc2-6f4071c6e7fc}" enabled="0" method="" siteId="{50656f6f-463c-4054-9fc2-6f4071c6e7fc}" removed="1"/>
</clbl:labelList>
</file>

<file path=docProps/app.xml><?xml version="1.0" encoding="utf-8"?>
<Properties xmlns="http://schemas.openxmlformats.org/officeDocument/2006/extended-properties" xmlns:vt="http://schemas.openxmlformats.org/officeDocument/2006/docPropsVTypes">
  <Template>Madison</Template>
  <TotalTime>0</TotalTime>
  <Words>366</Words>
  <Application>Microsoft Office PowerPoint</Application>
  <PresentationFormat>On-screen Show (16:9)</PresentationFormat>
  <Paragraphs>38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Lora</vt:lpstr>
      <vt:lpstr>MS Shell Dlg 2</vt:lpstr>
      <vt:lpstr>Quattrocento Sans</vt:lpstr>
      <vt:lpstr>Wingdings</vt:lpstr>
      <vt:lpstr>Wingdings 3</vt:lpstr>
      <vt:lpstr>Madison</vt:lpstr>
      <vt:lpstr>The Alt+X Files</vt:lpstr>
      <vt:lpstr>Greetings!</vt:lpstr>
      <vt:lpstr>Key Bound</vt:lpstr>
      <vt:lpstr>PowerPoint Presentation</vt:lpstr>
      <vt:lpstr>Practice Keybinds</vt:lpstr>
      <vt:lpstr> App Purpose</vt:lpstr>
      <vt:lpstr>App Goal</vt:lpstr>
      <vt:lpstr>PowerPoint Presentation</vt:lpstr>
      <vt:lpstr>Application Features</vt:lpstr>
      <vt:lpstr>Development process</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Alt+X Files</dc:title>
  <dc:creator/>
  <cp:lastModifiedBy/>
  <cp:revision>244</cp:revision>
  <dcterms:modified xsi:type="dcterms:W3CDTF">2023-11-01T22:46:48Z</dcterms:modified>
</cp:coreProperties>
</file>