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44"/>
  </p:notesMasterIdLst>
  <p:sldIdLst>
    <p:sldId id="256" r:id="rId2"/>
    <p:sldId id="258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8" r:id="rId33"/>
    <p:sldId id="309" r:id="rId34"/>
    <p:sldId id="300" r:id="rId35"/>
    <p:sldId id="301" r:id="rId36"/>
    <p:sldId id="304" r:id="rId37"/>
    <p:sldId id="305" r:id="rId38"/>
    <p:sldId id="302" r:id="rId39"/>
    <p:sldId id="303" r:id="rId40"/>
    <p:sldId id="306" r:id="rId41"/>
    <p:sldId id="307" r:id="rId42"/>
    <p:sldId id="269" r:id="rId43"/>
  </p:sldIdLst>
  <p:sldSz cx="9144000" cy="5143500" type="screen16x9"/>
  <p:notesSz cx="6858000" cy="9144000"/>
  <p:embeddedFontLst>
    <p:embeddedFont>
      <p:font typeface="Bebas Neue" panose="020B0604020202020204" charset="0"/>
      <p:regular r:id="rId45"/>
    </p:embeddedFont>
    <p:embeddedFont>
      <p:font typeface="Montserrat Medium" panose="020B0604020202020204" charset="0"/>
      <p:regular r:id="rId46"/>
      <p:bold r:id="rId47"/>
      <p:italic r:id="rId48"/>
      <p:boldItalic r:id="rId49"/>
    </p:embeddedFont>
    <p:embeddedFont>
      <p:font typeface="Spinnaker" panose="020B060402020202020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B66DBA-B840-4BF2-9BE6-21FD9CFDF542}">
  <a:tblStyle styleId="{1FB66DBA-B840-4BF2-9BE6-21FD9CFDF5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440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65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330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770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265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713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266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067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895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0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580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446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92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29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708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780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035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798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558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98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197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913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307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7694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532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342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956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44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1308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764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198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6714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0520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8879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31fdf5fdc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031fdf5fdc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14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045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78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37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23bf81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23bf81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8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0000"/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16450" y="1354000"/>
            <a:ext cx="6311100" cy="20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16450" y="3380027"/>
            <a:ext cx="6311100" cy="3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10406355">
            <a:off x="-802242" y="3922562"/>
            <a:ext cx="5404339" cy="3116737"/>
          </a:xfrm>
          <a:custGeom>
            <a:avLst/>
            <a:gdLst/>
            <a:ahLst/>
            <a:cxnLst/>
            <a:rect l="l" t="t" r="r" b="b"/>
            <a:pathLst>
              <a:path w="62848" h="36246" extrusionOk="0">
                <a:moveTo>
                  <a:pt x="29418" y="1"/>
                </a:moveTo>
                <a:cubicBezTo>
                  <a:pt x="23186" y="1"/>
                  <a:pt x="16953" y="1205"/>
                  <a:pt x="11200" y="3601"/>
                </a:cubicBezTo>
                <a:cubicBezTo>
                  <a:pt x="6980" y="5358"/>
                  <a:pt x="3402" y="8170"/>
                  <a:pt x="1597" y="12511"/>
                </a:cubicBezTo>
                <a:cubicBezTo>
                  <a:pt x="1" y="16347"/>
                  <a:pt x="3947" y="19935"/>
                  <a:pt x="7422" y="20828"/>
                </a:cubicBezTo>
                <a:cubicBezTo>
                  <a:pt x="8580" y="21127"/>
                  <a:pt x="9759" y="21241"/>
                  <a:pt x="10948" y="21241"/>
                </a:cubicBezTo>
                <a:cubicBezTo>
                  <a:pt x="13167" y="21241"/>
                  <a:pt x="15419" y="20844"/>
                  <a:pt x="17627" y="20511"/>
                </a:cubicBezTo>
                <a:cubicBezTo>
                  <a:pt x="19203" y="20273"/>
                  <a:pt x="20828" y="20074"/>
                  <a:pt x="22428" y="20074"/>
                </a:cubicBezTo>
                <a:cubicBezTo>
                  <a:pt x="24271" y="20074"/>
                  <a:pt x="26081" y="20337"/>
                  <a:pt x="27745" y="21110"/>
                </a:cubicBezTo>
                <a:cubicBezTo>
                  <a:pt x="33061" y="23566"/>
                  <a:pt x="35052" y="30190"/>
                  <a:pt x="39701" y="33752"/>
                </a:cubicBezTo>
                <a:cubicBezTo>
                  <a:pt x="41910" y="35444"/>
                  <a:pt x="44648" y="36246"/>
                  <a:pt x="47416" y="36246"/>
                </a:cubicBezTo>
                <a:cubicBezTo>
                  <a:pt x="51200" y="36246"/>
                  <a:pt x="55039" y="34748"/>
                  <a:pt x="57652" y="31981"/>
                </a:cubicBezTo>
                <a:cubicBezTo>
                  <a:pt x="62178" y="27191"/>
                  <a:pt x="62847" y="19386"/>
                  <a:pt x="59684" y="13605"/>
                </a:cubicBezTo>
                <a:cubicBezTo>
                  <a:pt x="56782" y="8300"/>
                  <a:pt x="51273" y="4893"/>
                  <a:pt x="45592" y="2824"/>
                </a:cubicBezTo>
                <a:cubicBezTo>
                  <a:pt x="40422" y="939"/>
                  <a:pt x="34920" y="1"/>
                  <a:pt x="29418" y="1"/>
                </a:cubicBezTo>
                <a:close/>
              </a:path>
            </a:pathLst>
          </a:custGeom>
          <a:solidFill>
            <a:srgbClr val="69B6DB">
              <a:alpha val="56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750860">
            <a:off x="7387158" y="-1172571"/>
            <a:ext cx="3268103" cy="4867694"/>
          </a:xfrm>
          <a:custGeom>
            <a:avLst/>
            <a:gdLst/>
            <a:ahLst/>
            <a:cxnLst/>
            <a:rect l="l" t="t" r="r" b="b"/>
            <a:pathLst>
              <a:path w="54389" h="81010" extrusionOk="0">
                <a:moveTo>
                  <a:pt x="21615" y="0"/>
                </a:moveTo>
                <a:cubicBezTo>
                  <a:pt x="15999" y="0"/>
                  <a:pt x="10382" y="2015"/>
                  <a:pt x="6504" y="6040"/>
                </a:cubicBezTo>
                <a:cubicBezTo>
                  <a:pt x="1376" y="11362"/>
                  <a:pt x="1" y="20245"/>
                  <a:pt x="4057" y="26421"/>
                </a:cubicBezTo>
                <a:cubicBezTo>
                  <a:pt x="6300" y="29832"/>
                  <a:pt x="9838" y="32158"/>
                  <a:pt x="13436" y="34079"/>
                </a:cubicBezTo>
                <a:cubicBezTo>
                  <a:pt x="17034" y="35997"/>
                  <a:pt x="20823" y="37630"/>
                  <a:pt x="24070" y="40101"/>
                </a:cubicBezTo>
                <a:cubicBezTo>
                  <a:pt x="27313" y="42574"/>
                  <a:pt x="30035" y="46085"/>
                  <a:pt x="30440" y="50145"/>
                </a:cubicBezTo>
                <a:cubicBezTo>
                  <a:pt x="31079" y="56552"/>
                  <a:pt x="25954" y="62282"/>
                  <a:pt x="25774" y="68722"/>
                </a:cubicBezTo>
                <a:lnTo>
                  <a:pt x="25774" y="68719"/>
                </a:lnTo>
                <a:lnTo>
                  <a:pt x="25774" y="68719"/>
                </a:lnTo>
                <a:cubicBezTo>
                  <a:pt x="25673" y="72213"/>
                  <a:pt x="27287" y="75617"/>
                  <a:pt x="29797" y="78004"/>
                </a:cubicBezTo>
                <a:cubicBezTo>
                  <a:pt x="32020" y="80119"/>
                  <a:pt x="34165" y="81010"/>
                  <a:pt x="36193" y="81010"/>
                </a:cubicBezTo>
                <a:cubicBezTo>
                  <a:pt x="44325" y="81010"/>
                  <a:pt x="50560" y="66685"/>
                  <a:pt x="52307" y="59631"/>
                </a:cubicBezTo>
                <a:cubicBezTo>
                  <a:pt x="54389" y="51220"/>
                  <a:pt x="54131" y="42350"/>
                  <a:pt x="52528" y="33831"/>
                </a:cubicBezTo>
                <a:cubicBezTo>
                  <a:pt x="51159" y="26571"/>
                  <a:pt x="48772" y="19392"/>
                  <a:pt x="44558" y="13320"/>
                </a:cubicBezTo>
                <a:cubicBezTo>
                  <a:pt x="40347" y="7252"/>
                  <a:pt x="34172" y="2348"/>
                  <a:pt x="26985" y="628"/>
                </a:cubicBezTo>
                <a:cubicBezTo>
                  <a:pt x="25234" y="209"/>
                  <a:pt x="23425" y="0"/>
                  <a:pt x="21615" y="0"/>
                </a:cubicBezTo>
                <a:close/>
              </a:path>
            </a:pathLst>
          </a:custGeom>
          <a:solidFill>
            <a:srgbClr val="1D315A">
              <a:alpha val="33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30000"/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30000"/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 amt="30000"/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 amt="30000"/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646675"/>
            <a:ext cx="2571300" cy="53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715100" y="2643275"/>
            <a:ext cx="2571300" cy="119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2"/>
          </p:nvPr>
        </p:nvSpPr>
        <p:spPr>
          <a:xfrm>
            <a:off x="715100" y="2183074"/>
            <a:ext cx="2571300" cy="53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68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3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4" hasCustomPrompt="1"/>
          </p:nvPr>
        </p:nvSpPr>
        <p:spPr>
          <a:xfrm>
            <a:off x="3286400" y="1646675"/>
            <a:ext cx="2571300" cy="53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3286400" y="2643275"/>
            <a:ext cx="2571300" cy="119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6"/>
          </p:nvPr>
        </p:nvSpPr>
        <p:spPr>
          <a:xfrm>
            <a:off x="3286400" y="2183074"/>
            <a:ext cx="2571300" cy="53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7" hasCustomPrompt="1"/>
          </p:nvPr>
        </p:nvSpPr>
        <p:spPr>
          <a:xfrm>
            <a:off x="5857700" y="1646675"/>
            <a:ext cx="2571300" cy="53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8"/>
          </p:nvPr>
        </p:nvSpPr>
        <p:spPr>
          <a:xfrm>
            <a:off x="5857700" y="2643275"/>
            <a:ext cx="2571300" cy="119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9"/>
          </p:nvPr>
        </p:nvSpPr>
        <p:spPr>
          <a:xfrm>
            <a:off x="5857700" y="2183074"/>
            <a:ext cx="2571300" cy="53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/>
          <p:nvPr/>
        </p:nvSpPr>
        <p:spPr>
          <a:xfrm rot="-4500156">
            <a:off x="-3126352" y="-450872"/>
            <a:ext cx="5404399" cy="3116787"/>
          </a:xfrm>
          <a:custGeom>
            <a:avLst/>
            <a:gdLst/>
            <a:ahLst/>
            <a:cxnLst/>
            <a:rect l="l" t="t" r="r" b="b"/>
            <a:pathLst>
              <a:path w="62848" h="36246" extrusionOk="0">
                <a:moveTo>
                  <a:pt x="29418" y="1"/>
                </a:moveTo>
                <a:cubicBezTo>
                  <a:pt x="23186" y="1"/>
                  <a:pt x="16953" y="1205"/>
                  <a:pt x="11200" y="3601"/>
                </a:cubicBezTo>
                <a:cubicBezTo>
                  <a:pt x="6980" y="5358"/>
                  <a:pt x="3402" y="8170"/>
                  <a:pt x="1597" y="12511"/>
                </a:cubicBezTo>
                <a:cubicBezTo>
                  <a:pt x="1" y="16347"/>
                  <a:pt x="3947" y="19935"/>
                  <a:pt x="7422" y="20828"/>
                </a:cubicBezTo>
                <a:cubicBezTo>
                  <a:pt x="8580" y="21127"/>
                  <a:pt x="9759" y="21241"/>
                  <a:pt x="10948" y="21241"/>
                </a:cubicBezTo>
                <a:cubicBezTo>
                  <a:pt x="13167" y="21241"/>
                  <a:pt x="15419" y="20844"/>
                  <a:pt x="17627" y="20511"/>
                </a:cubicBezTo>
                <a:cubicBezTo>
                  <a:pt x="19203" y="20273"/>
                  <a:pt x="20828" y="20074"/>
                  <a:pt x="22428" y="20074"/>
                </a:cubicBezTo>
                <a:cubicBezTo>
                  <a:pt x="24271" y="20074"/>
                  <a:pt x="26081" y="20337"/>
                  <a:pt x="27745" y="21110"/>
                </a:cubicBezTo>
                <a:cubicBezTo>
                  <a:pt x="33061" y="23566"/>
                  <a:pt x="35052" y="30190"/>
                  <a:pt x="39701" y="33752"/>
                </a:cubicBezTo>
                <a:cubicBezTo>
                  <a:pt x="41910" y="35444"/>
                  <a:pt x="44648" y="36246"/>
                  <a:pt x="47416" y="36246"/>
                </a:cubicBezTo>
                <a:cubicBezTo>
                  <a:pt x="51200" y="36246"/>
                  <a:pt x="55039" y="34748"/>
                  <a:pt x="57652" y="31981"/>
                </a:cubicBezTo>
                <a:cubicBezTo>
                  <a:pt x="62178" y="27191"/>
                  <a:pt x="62847" y="19386"/>
                  <a:pt x="59684" y="13605"/>
                </a:cubicBezTo>
                <a:cubicBezTo>
                  <a:pt x="56782" y="8300"/>
                  <a:pt x="51273" y="4893"/>
                  <a:pt x="45592" y="2824"/>
                </a:cubicBezTo>
                <a:cubicBezTo>
                  <a:pt x="40422" y="939"/>
                  <a:pt x="34920" y="1"/>
                  <a:pt x="29418" y="1"/>
                </a:cubicBezTo>
                <a:close/>
              </a:path>
            </a:pathLst>
          </a:custGeom>
          <a:solidFill>
            <a:srgbClr val="1D315A">
              <a:alpha val="33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 rot="4609377">
            <a:off x="5975724" y="3547191"/>
            <a:ext cx="3268076" cy="4867654"/>
          </a:xfrm>
          <a:custGeom>
            <a:avLst/>
            <a:gdLst/>
            <a:ahLst/>
            <a:cxnLst/>
            <a:rect l="l" t="t" r="r" b="b"/>
            <a:pathLst>
              <a:path w="54389" h="81010" extrusionOk="0">
                <a:moveTo>
                  <a:pt x="21615" y="0"/>
                </a:moveTo>
                <a:cubicBezTo>
                  <a:pt x="15999" y="0"/>
                  <a:pt x="10382" y="2015"/>
                  <a:pt x="6504" y="6040"/>
                </a:cubicBezTo>
                <a:cubicBezTo>
                  <a:pt x="1376" y="11362"/>
                  <a:pt x="1" y="20245"/>
                  <a:pt x="4057" y="26421"/>
                </a:cubicBezTo>
                <a:cubicBezTo>
                  <a:pt x="6300" y="29832"/>
                  <a:pt x="9838" y="32158"/>
                  <a:pt x="13436" y="34079"/>
                </a:cubicBezTo>
                <a:cubicBezTo>
                  <a:pt x="17034" y="35997"/>
                  <a:pt x="20823" y="37630"/>
                  <a:pt x="24070" y="40101"/>
                </a:cubicBezTo>
                <a:cubicBezTo>
                  <a:pt x="27313" y="42574"/>
                  <a:pt x="30035" y="46085"/>
                  <a:pt x="30440" y="50145"/>
                </a:cubicBezTo>
                <a:cubicBezTo>
                  <a:pt x="31079" y="56552"/>
                  <a:pt x="25954" y="62282"/>
                  <a:pt x="25774" y="68722"/>
                </a:cubicBezTo>
                <a:lnTo>
                  <a:pt x="25774" y="68719"/>
                </a:lnTo>
                <a:lnTo>
                  <a:pt x="25774" y="68719"/>
                </a:lnTo>
                <a:cubicBezTo>
                  <a:pt x="25673" y="72213"/>
                  <a:pt x="27287" y="75617"/>
                  <a:pt x="29797" y="78004"/>
                </a:cubicBezTo>
                <a:cubicBezTo>
                  <a:pt x="32020" y="80119"/>
                  <a:pt x="34165" y="81010"/>
                  <a:pt x="36193" y="81010"/>
                </a:cubicBezTo>
                <a:cubicBezTo>
                  <a:pt x="44325" y="81010"/>
                  <a:pt x="50560" y="66685"/>
                  <a:pt x="52307" y="59631"/>
                </a:cubicBezTo>
                <a:cubicBezTo>
                  <a:pt x="54389" y="51220"/>
                  <a:pt x="54131" y="42350"/>
                  <a:pt x="52528" y="33831"/>
                </a:cubicBezTo>
                <a:cubicBezTo>
                  <a:pt x="51159" y="26571"/>
                  <a:pt x="48772" y="19392"/>
                  <a:pt x="44558" y="13320"/>
                </a:cubicBezTo>
                <a:cubicBezTo>
                  <a:pt x="40347" y="7252"/>
                  <a:pt x="34172" y="2348"/>
                  <a:pt x="26985" y="628"/>
                </a:cubicBezTo>
                <a:cubicBezTo>
                  <a:pt x="25234" y="209"/>
                  <a:pt x="23425" y="0"/>
                  <a:pt x="21615" y="0"/>
                </a:cubicBezTo>
                <a:close/>
              </a:path>
            </a:pathLst>
          </a:custGeom>
          <a:solidFill>
            <a:srgbClr val="69B6DB">
              <a:alpha val="56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accen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 amt="30000"/>
          </a:blip>
          <a:srcRect t="7834" b="7834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/>
          <p:nvPr/>
        </p:nvSpPr>
        <p:spPr>
          <a:xfrm rot="4609377">
            <a:off x="6128124" y="3699591"/>
            <a:ext cx="3268076" cy="4867654"/>
          </a:xfrm>
          <a:custGeom>
            <a:avLst/>
            <a:gdLst/>
            <a:ahLst/>
            <a:cxnLst/>
            <a:rect l="l" t="t" r="r" b="b"/>
            <a:pathLst>
              <a:path w="54389" h="81010" extrusionOk="0">
                <a:moveTo>
                  <a:pt x="21615" y="0"/>
                </a:moveTo>
                <a:cubicBezTo>
                  <a:pt x="15999" y="0"/>
                  <a:pt x="10382" y="2015"/>
                  <a:pt x="6504" y="6040"/>
                </a:cubicBezTo>
                <a:cubicBezTo>
                  <a:pt x="1376" y="11362"/>
                  <a:pt x="1" y="20245"/>
                  <a:pt x="4057" y="26421"/>
                </a:cubicBezTo>
                <a:cubicBezTo>
                  <a:pt x="6300" y="29832"/>
                  <a:pt x="9838" y="32158"/>
                  <a:pt x="13436" y="34079"/>
                </a:cubicBezTo>
                <a:cubicBezTo>
                  <a:pt x="17034" y="35997"/>
                  <a:pt x="20823" y="37630"/>
                  <a:pt x="24070" y="40101"/>
                </a:cubicBezTo>
                <a:cubicBezTo>
                  <a:pt x="27313" y="42574"/>
                  <a:pt x="30035" y="46085"/>
                  <a:pt x="30440" y="50145"/>
                </a:cubicBezTo>
                <a:cubicBezTo>
                  <a:pt x="31079" y="56552"/>
                  <a:pt x="25954" y="62282"/>
                  <a:pt x="25774" y="68722"/>
                </a:cubicBezTo>
                <a:lnTo>
                  <a:pt x="25774" y="68719"/>
                </a:lnTo>
                <a:lnTo>
                  <a:pt x="25774" y="68719"/>
                </a:lnTo>
                <a:cubicBezTo>
                  <a:pt x="25673" y="72213"/>
                  <a:pt x="27287" y="75617"/>
                  <a:pt x="29797" y="78004"/>
                </a:cubicBezTo>
                <a:cubicBezTo>
                  <a:pt x="32020" y="80119"/>
                  <a:pt x="34165" y="81010"/>
                  <a:pt x="36193" y="81010"/>
                </a:cubicBezTo>
                <a:cubicBezTo>
                  <a:pt x="44325" y="81010"/>
                  <a:pt x="50560" y="66685"/>
                  <a:pt x="52307" y="59631"/>
                </a:cubicBezTo>
                <a:cubicBezTo>
                  <a:pt x="54389" y="51220"/>
                  <a:pt x="54131" y="42350"/>
                  <a:pt x="52528" y="33831"/>
                </a:cubicBezTo>
                <a:cubicBezTo>
                  <a:pt x="51159" y="26571"/>
                  <a:pt x="48772" y="19392"/>
                  <a:pt x="44558" y="13320"/>
                </a:cubicBezTo>
                <a:cubicBezTo>
                  <a:pt x="40347" y="7252"/>
                  <a:pt x="34172" y="2348"/>
                  <a:pt x="26985" y="628"/>
                </a:cubicBezTo>
                <a:cubicBezTo>
                  <a:pt x="25234" y="209"/>
                  <a:pt x="23425" y="0"/>
                  <a:pt x="21615" y="0"/>
                </a:cubicBezTo>
                <a:close/>
              </a:path>
            </a:pathLst>
          </a:custGeom>
          <a:solidFill>
            <a:srgbClr val="1D315A">
              <a:alpha val="33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 amt="30000"/>
          </a:blip>
          <a:srcRect t="7834" b="78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 rot="-9846091">
            <a:off x="-2194888" y="2734659"/>
            <a:ext cx="5982903" cy="3450314"/>
          </a:xfrm>
          <a:custGeom>
            <a:avLst/>
            <a:gdLst/>
            <a:ahLst/>
            <a:cxnLst/>
            <a:rect l="l" t="t" r="r" b="b"/>
            <a:pathLst>
              <a:path w="62848" h="36246" extrusionOk="0">
                <a:moveTo>
                  <a:pt x="29418" y="1"/>
                </a:moveTo>
                <a:cubicBezTo>
                  <a:pt x="23186" y="1"/>
                  <a:pt x="16953" y="1205"/>
                  <a:pt x="11200" y="3601"/>
                </a:cubicBezTo>
                <a:cubicBezTo>
                  <a:pt x="6980" y="5358"/>
                  <a:pt x="3402" y="8170"/>
                  <a:pt x="1597" y="12511"/>
                </a:cubicBezTo>
                <a:cubicBezTo>
                  <a:pt x="1" y="16347"/>
                  <a:pt x="3947" y="19935"/>
                  <a:pt x="7422" y="20828"/>
                </a:cubicBezTo>
                <a:cubicBezTo>
                  <a:pt x="8580" y="21127"/>
                  <a:pt x="9759" y="21241"/>
                  <a:pt x="10948" y="21241"/>
                </a:cubicBezTo>
                <a:cubicBezTo>
                  <a:pt x="13167" y="21241"/>
                  <a:pt x="15419" y="20844"/>
                  <a:pt x="17627" y="20511"/>
                </a:cubicBezTo>
                <a:cubicBezTo>
                  <a:pt x="19203" y="20273"/>
                  <a:pt x="20828" y="20074"/>
                  <a:pt x="22428" y="20074"/>
                </a:cubicBezTo>
                <a:cubicBezTo>
                  <a:pt x="24271" y="20074"/>
                  <a:pt x="26081" y="20337"/>
                  <a:pt x="27745" y="21110"/>
                </a:cubicBezTo>
                <a:cubicBezTo>
                  <a:pt x="33061" y="23566"/>
                  <a:pt x="35052" y="30190"/>
                  <a:pt x="39701" y="33752"/>
                </a:cubicBezTo>
                <a:cubicBezTo>
                  <a:pt x="41910" y="35444"/>
                  <a:pt x="44648" y="36246"/>
                  <a:pt x="47416" y="36246"/>
                </a:cubicBezTo>
                <a:cubicBezTo>
                  <a:pt x="51200" y="36246"/>
                  <a:pt x="55039" y="34748"/>
                  <a:pt x="57652" y="31981"/>
                </a:cubicBezTo>
                <a:cubicBezTo>
                  <a:pt x="62178" y="27191"/>
                  <a:pt x="62847" y="19386"/>
                  <a:pt x="59684" y="13605"/>
                </a:cubicBezTo>
                <a:cubicBezTo>
                  <a:pt x="56782" y="8300"/>
                  <a:pt x="51273" y="4893"/>
                  <a:pt x="45592" y="2824"/>
                </a:cubicBezTo>
                <a:cubicBezTo>
                  <a:pt x="40422" y="939"/>
                  <a:pt x="34920" y="1"/>
                  <a:pt x="29418" y="1"/>
                </a:cubicBezTo>
                <a:close/>
              </a:path>
            </a:pathLst>
          </a:custGeom>
          <a:solidFill>
            <a:srgbClr val="69B6DB">
              <a:alpha val="56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 amt="30000"/>
          </a:blip>
          <a:srcRect t="7834" b="7834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 rot="-1300538">
            <a:off x="6814748" y="-1613902"/>
            <a:ext cx="3761270" cy="5602244"/>
          </a:xfrm>
          <a:custGeom>
            <a:avLst/>
            <a:gdLst/>
            <a:ahLst/>
            <a:cxnLst/>
            <a:rect l="l" t="t" r="r" b="b"/>
            <a:pathLst>
              <a:path w="54389" h="81010" extrusionOk="0">
                <a:moveTo>
                  <a:pt x="21615" y="0"/>
                </a:moveTo>
                <a:cubicBezTo>
                  <a:pt x="15999" y="0"/>
                  <a:pt x="10382" y="2015"/>
                  <a:pt x="6504" y="6040"/>
                </a:cubicBezTo>
                <a:cubicBezTo>
                  <a:pt x="1376" y="11362"/>
                  <a:pt x="1" y="20245"/>
                  <a:pt x="4057" y="26421"/>
                </a:cubicBezTo>
                <a:cubicBezTo>
                  <a:pt x="6300" y="29832"/>
                  <a:pt x="9838" y="32158"/>
                  <a:pt x="13436" y="34079"/>
                </a:cubicBezTo>
                <a:cubicBezTo>
                  <a:pt x="17034" y="35997"/>
                  <a:pt x="20823" y="37630"/>
                  <a:pt x="24070" y="40101"/>
                </a:cubicBezTo>
                <a:cubicBezTo>
                  <a:pt x="27313" y="42574"/>
                  <a:pt x="30035" y="46085"/>
                  <a:pt x="30440" y="50145"/>
                </a:cubicBezTo>
                <a:cubicBezTo>
                  <a:pt x="31079" y="56552"/>
                  <a:pt x="25954" y="62282"/>
                  <a:pt x="25774" y="68722"/>
                </a:cubicBezTo>
                <a:lnTo>
                  <a:pt x="25774" y="68719"/>
                </a:lnTo>
                <a:lnTo>
                  <a:pt x="25774" y="68719"/>
                </a:lnTo>
                <a:cubicBezTo>
                  <a:pt x="25673" y="72213"/>
                  <a:pt x="27287" y="75617"/>
                  <a:pt x="29797" y="78004"/>
                </a:cubicBezTo>
                <a:cubicBezTo>
                  <a:pt x="32020" y="80119"/>
                  <a:pt x="34165" y="81010"/>
                  <a:pt x="36193" y="81010"/>
                </a:cubicBezTo>
                <a:cubicBezTo>
                  <a:pt x="44325" y="81010"/>
                  <a:pt x="50560" y="66685"/>
                  <a:pt x="52307" y="59631"/>
                </a:cubicBezTo>
                <a:cubicBezTo>
                  <a:pt x="54389" y="51220"/>
                  <a:pt x="54131" y="42350"/>
                  <a:pt x="52528" y="33831"/>
                </a:cubicBezTo>
                <a:cubicBezTo>
                  <a:pt x="51159" y="26571"/>
                  <a:pt x="48772" y="19392"/>
                  <a:pt x="44558" y="13320"/>
                </a:cubicBezTo>
                <a:cubicBezTo>
                  <a:pt x="40347" y="7252"/>
                  <a:pt x="34172" y="2348"/>
                  <a:pt x="26985" y="628"/>
                </a:cubicBezTo>
                <a:cubicBezTo>
                  <a:pt x="25234" y="209"/>
                  <a:pt x="23425" y="0"/>
                  <a:pt x="21615" y="0"/>
                </a:cubicBezTo>
                <a:close/>
              </a:path>
            </a:pathLst>
          </a:custGeom>
          <a:solidFill>
            <a:srgbClr val="1D315A">
              <a:alpha val="33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73300"/>
            <a:ext cx="77139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●"/>
              <a:defRPr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○"/>
              <a:defRPr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■"/>
              <a:defRPr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●"/>
              <a:defRPr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○"/>
              <a:defRPr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■"/>
              <a:defRPr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●"/>
              <a:defRPr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○"/>
              <a:defRPr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■"/>
              <a:defRPr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59" r:id="rId6"/>
    <p:sldLayoutId id="2147483662" r:id="rId7"/>
    <p:sldLayoutId id="2147483664" r:id="rId8"/>
    <p:sldLayoutId id="214748366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416450" y="2201148"/>
            <a:ext cx="6311100" cy="741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QCM</a:t>
            </a:r>
            <a:endParaRPr dirty="0"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416450" y="2942351"/>
            <a:ext cx="6311100" cy="3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Qu'est-ce que vous avez appris  avec nous?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Quel artefact Scrum est mis à jour à la fin de chaque Sprint ?</a:t>
            </a:r>
            <a:br>
              <a:rPr lang="en-US" sz="1800" dirty="0"/>
            </a:br>
            <a:br>
              <a:rPr lang="en-US" sz="1800" dirty="0"/>
            </a:b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Product Backlog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Sprint Retrospective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Burn-down chart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Increment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282504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Quel artefact Scrum est mis à jour à la fin de chaque Sprint ?</a:t>
            </a:r>
            <a:br>
              <a:rPr lang="en-US" sz="1800" dirty="0"/>
            </a:br>
            <a:br>
              <a:rPr lang="en-US" sz="1800" dirty="0"/>
            </a:b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2FA746"/>
                </a:solidFill>
                <a:latin typeface="Spinnaker"/>
              </a:rPr>
              <a:t>Product Backlog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Sprint Retrospective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Burn-down chart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Increment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280408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Quelle est la durée typique d'un Daily Scrum ?</a:t>
            </a:r>
            <a:br>
              <a:rPr lang="en-US" sz="1800" dirty="0"/>
            </a:br>
            <a:br>
              <a:rPr lang="en-US" sz="1800" dirty="0"/>
            </a:b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30 minutes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1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heure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  <a:sym typeface="Spinnaker"/>
              </a:rPr>
              <a:t>15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minutes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Aussi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longtemps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que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nécessaire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314116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Quelle est la durée typique d'un Daily Scrum ?</a:t>
            </a:r>
            <a:br>
              <a:rPr lang="en-US" sz="1800" dirty="0"/>
            </a:br>
            <a:br>
              <a:rPr lang="en-US" sz="1800" dirty="0"/>
            </a:b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30 minutes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1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heure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2FA746"/>
                </a:solidFill>
                <a:latin typeface="Spinnaker"/>
                <a:sym typeface="Spinnaker"/>
              </a:rPr>
              <a:t>15</a:t>
            </a:r>
            <a:r>
              <a:rPr lang="en-US" sz="1600" b="1" dirty="0">
                <a:solidFill>
                  <a:srgbClr val="2FA746"/>
                </a:solidFill>
                <a:latin typeface="Spinnaker"/>
              </a:rPr>
              <a:t> minutes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Aussi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longtemps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que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nécessaire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338800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Qu'est-ce qu'un Product </a:t>
            </a:r>
            <a:r>
              <a:rPr lang="fr-FR" sz="1800" dirty="0" err="1"/>
              <a:t>Backlog</a:t>
            </a:r>
            <a:r>
              <a:rPr lang="fr-FR" sz="1800" dirty="0"/>
              <a:t> ?</a:t>
            </a:r>
            <a:br>
              <a:rPr lang="en-US" sz="1800" dirty="0"/>
            </a:b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Une liste des tâches quotidiennes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 outil de suivi des bugs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Une liste priorisée de fonctionnalités souhaitées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 rapport de fin de projet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205599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Qu'est-ce qu'un Product </a:t>
            </a:r>
            <a:r>
              <a:rPr lang="fr-FR" sz="1800" dirty="0" err="1"/>
              <a:t>Backlog</a:t>
            </a:r>
            <a:r>
              <a:rPr lang="fr-FR" sz="1800" dirty="0"/>
              <a:t> ?</a:t>
            </a:r>
            <a:br>
              <a:rPr lang="en-US" sz="1800" dirty="0"/>
            </a:b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Une liste des tâches quotidiennes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 outil de suivi des bugs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2FA746"/>
                </a:solidFill>
                <a:latin typeface="Spinnaker"/>
              </a:rPr>
              <a:t>Une liste priorisée de fonctionnalités souhaitées</a:t>
            </a:r>
            <a:endParaRPr lang="en-US" sz="1600" b="1" dirty="0">
              <a:solidFill>
                <a:srgbClr val="2FA746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 rapport de fin de projet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383350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Quel rôle est chargé d'assurer la qualité et l'efficacité de l'équipe Scrum ?</a:t>
            </a:r>
            <a:br>
              <a:rPr lang="en-US" sz="1800" dirty="0"/>
            </a:b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Product Owner</a:t>
            </a:r>
          </a:p>
          <a:p>
            <a:pPr lvl="0"/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Responsable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technique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Manager de projet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Scrum Master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375181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Quel rôle est chargé d'assurer la qualité et l'efficacité de l'équipe Scrum ?</a:t>
            </a:r>
            <a:br>
              <a:rPr lang="en-US" sz="1800" dirty="0"/>
            </a:b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Product Owner</a:t>
            </a:r>
          </a:p>
          <a:p>
            <a:pPr lvl="0"/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Responsable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technique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Manager de projet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2FA746"/>
                </a:solidFill>
                <a:latin typeface="Spinnaker"/>
              </a:rPr>
              <a:t>Scrum Master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305712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Quels sont les événements Scrum visant à améliorer le processus et la performance de l’équipe ?</a:t>
            </a: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Sprint Retrospective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Sprint Review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Sprint Planning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Daily Scrum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243933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Quels sont les événements Scrum visant à améliorer le processus et la performance de l’équipe ?</a:t>
            </a: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2FA746"/>
                </a:solidFill>
                <a:latin typeface="Spinnaker"/>
              </a:rPr>
              <a:t>Sprint Retrospective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B - </a:t>
            </a:r>
            <a:r>
              <a:rPr lang="en-US" sz="1600" b="1" dirty="0">
                <a:solidFill>
                  <a:srgbClr val="2FA746"/>
                </a:solidFill>
                <a:latin typeface="Spinnaker"/>
              </a:rPr>
              <a:t>Sprint Review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Sprint Planning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2FA746"/>
                </a:solidFill>
                <a:latin typeface="Spinnaker"/>
              </a:rPr>
              <a:t>Daily Scrum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65163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Lequel des principes suivants n'appartient PAS au Manifeste Agile ?</a:t>
            </a:r>
            <a:br>
              <a:rPr lang="en-US" sz="1800" dirty="0"/>
            </a:b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fr-FR" sz="1600" b="1" dirty="0">
                <a:solidFill>
                  <a:srgbClr val="002060"/>
                </a:solidFill>
                <a:latin typeface="Spinnaker"/>
                <a:sym typeface="Spinnaker"/>
              </a:rPr>
              <a:t>Collaboration avec le client plutôt que la négociation de contrat</a:t>
            </a:r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Respect strict du plan projet</a:t>
            </a:r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Répondre au changement plutôt que de suivre un plan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2999" y="3007067"/>
            <a:ext cx="7444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Les individus et les interactions plutôt que les processus et les outils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Qui peut apporter des modifications au Product </a:t>
            </a:r>
            <a:r>
              <a:rPr lang="fr-FR" sz="1800" dirty="0" err="1"/>
              <a:t>Backlog</a:t>
            </a:r>
            <a:r>
              <a:rPr lang="fr-FR" sz="1800" dirty="0"/>
              <a:t> ?</a:t>
            </a: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Scrum Master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uniquement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Toute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l'équipe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Scrum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Le Product Owner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Les parties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prenantes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131194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Qui peut apporter des modifications au Product </a:t>
            </a:r>
            <a:r>
              <a:rPr lang="fr-FR" sz="1800" dirty="0" err="1"/>
              <a:t>Backlog</a:t>
            </a:r>
            <a:r>
              <a:rPr lang="fr-FR" sz="1800" dirty="0"/>
              <a:t> ?</a:t>
            </a: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Scrum Master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uniquement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Toute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l'équipe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Scrum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2FA746"/>
                </a:solidFill>
                <a:latin typeface="Spinnaker"/>
              </a:rPr>
              <a:t>Le Product Owner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Les parties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prenantes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4263714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 Qu’est-ce qu’une “User Story” dans Scrum ?</a:t>
            </a: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Une documentation technique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Une demande de fonctionnalité exprimée par l’utilisateur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Un test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d'acceptation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Un plan de projet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1193532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 Qu’est-ce qu’une “User Story” dans Scrum ?</a:t>
            </a: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Une documentation technique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2FA746"/>
                </a:solidFill>
                <a:latin typeface="Spinnaker"/>
              </a:rPr>
              <a:t>Une demande de fonctionnalité exprimée par l’utilisateur</a:t>
            </a:r>
            <a:endParaRPr lang="en-US" sz="1600" b="1" dirty="0">
              <a:solidFill>
                <a:srgbClr val="2FA746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Un test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d'acceptation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Un plan de projet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3457842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 Quel artefact représente le travail restant dans un Sprint ?</a:t>
            </a: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Burn-up chart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Product Backlog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Sprint Backlog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Increment</a:t>
            </a:r>
          </a:p>
        </p:txBody>
      </p:sp>
    </p:spTree>
    <p:extLst>
      <p:ext uri="{BB962C8B-B14F-4D97-AF65-F5344CB8AC3E}">
        <p14:creationId xmlns:p14="http://schemas.microsoft.com/office/powerpoint/2010/main" val="3584329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 Quel artefact représente le travail restant dans un Sprint ?</a:t>
            </a: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Burn-up chart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Product Backlog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2FA746"/>
                </a:solidFill>
                <a:latin typeface="Spinnaker"/>
              </a:rPr>
              <a:t>Sprint Backlog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Increment</a:t>
            </a:r>
          </a:p>
        </p:txBody>
      </p:sp>
    </p:spTree>
    <p:extLst>
      <p:ext uri="{BB962C8B-B14F-4D97-AF65-F5344CB8AC3E}">
        <p14:creationId xmlns:p14="http://schemas.microsoft.com/office/powerpoint/2010/main" val="2470731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 Quels principes Scrum permettent d'assurer une livraison rapide et continue de valeur ? </a:t>
            </a: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Livraison fréquente d’un produit opérationnel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Maintenir un rythme de travail soutenable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Documentation complète à chaque Sprint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Amélioration continue des processus de l’équipe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1969277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 Quels principes Scrum permettent d'assurer une livraison rapide et continue de valeur ? </a:t>
            </a: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A - </a:t>
            </a:r>
            <a:r>
              <a:rPr lang="fr-FR" sz="1600" b="1" dirty="0">
                <a:solidFill>
                  <a:srgbClr val="2FA746"/>
                </a:solidFill>
                <a:latin typeface="Spinnaker"/>
              </a:rPr>
              <a:t>Livraison fréquente d’un produit opérationnel</a:t>
            </a:r>
            <a:endParaRPr lang="en-US" sz="1600" b="1" dirty="0">
              <a:solidFill>
                <a:srgbClr val="2FA746"/>
              </a:solidFill>
              <a:latin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2FA746"/>
                </a:solidFill>
                <a:latin typeface="Spinnaker"/>
              </a:rPr>
              <a:t>Maintenir un rythme de travail soutenable</a:t>
            </a:r>
            <a:endParaRPr lang="en-US" sz="1600" b="1" dirty="0">
              <a:solidFill>
                <a:srgbClr val="2FA746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Documentation complète à chaque Sprint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2FA746"/>
                </a:solidFill>
                <a:latin typeface="Spinnaker"/>
              </a:rPr>
              <a:t>Amélioration continue des processus de l’équipe</a:t>
            </a:r>
            <a:endParaRPr lang="en-US" sz="1600" b="1" dirty="0">
              <a:solidFill>
                <a:srgbClr val="2FA746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784799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Lors de la Sprint </a:t>
            </a:r>
            <a:r>
              <a:rPr lang="fr-FR" sz="1800" dirty="0" err="1"/>
              <a:t>Review</a:t>
            </a:r>
            <a:r>
              <a:rPr lang="fr-FR" sz="1800" dirty="0"/>
              <a:t>, quelles sont les activités auxquelles l’équipe Scrum participe ? </a:t>
            </a: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Présenter le travail terminé aux parties prenantes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Discuter des éléments à améliorer pour le prochain Sprint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Recevoir des feedbacks pour ajuster le Product </a:t>
            </a:r>
            <a:r>
              <a:rPr lang="fr-FR" sz="1600" b="1" dirty="0" err="1">
                <a:solidFill>
                  <a:srgbClr val="002060"/>
                </a:solidFill>
                <a:latin typeface="Spinnaker"/>
              </a:rPr>
              <a:t>Backlog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Examiner la progression des user stories pour le Sprint actuel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655105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Lors de la Sprint </a:t>
            </a:r>
            <a:r>
              <a:rPr lang="fr-FR" sz="1800" dirty="0" err="1"/>
              <a:t>Review</a:t>
            </a:r>
            <a:r>
              <a:rPr lang="fr-FR" sz="1800" dirty="0"/>
              <a:t>, quelles sont les activités auxquelles l’équipe Scrum participe ? </a:t>
            </a: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A - </a:t>
            </a:r>
            <a:r>
              <a:rPr lang="fr-FR" sz="1600" b="1" dirty="0">
                <a:solidFill>
                  <a:srgbClr val="2FA746"/>
                </a:solidFill>
                <a:latin typeface="Spinnaker"/>
              </a:rPr>
              <a:t>Présenter le travail terminé aux parties prenantes</a:t>
            </a:r>
            <a:endParaRPr lang="en-US" sz="1600" b="1" dirty="0">
              <a:solidFill>
                <a:srgbClr val="2FA746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Discuter des éléments à améliorer pour le prochain Sprint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2FA746"/>
                </a:solidFill>
                <a:latin typeface="Spinnaker"/>
              </a:rPr>
              <a:t>Recevoir des feedbacks pour ajuster le Product </a:t>
            </a:r>
            <a:r>
              <a:rPr lang="fr-FR" sz="1600" b="1" dirty="0" err="1">
                <a:solidFill>
                  <a:srgbClr val="2FA746"/>
                </a:solidFill>
                <a:latin typeface="Spinnaker"/>
              </a:rPr>
              <a:t>Backlog</a:t>
            </a:r>
            <a:endParaRPr lang="en-US" sz="1600" b="1" dirty="0">
              <a:solidFill>
                <a:srgbClr val="2FA746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Examiner la progression des user stories pour le Sprint actuel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252361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Lequel des principes suivants n'appartient PAS au Manifeste Agile ?</a:t>
            </a:r>
            <a:br>
              <a:rPr lang="en-US" sz="1800" dirty="0"/>
            </a:b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fr-FR" sz="1600" b="1" dirty="0">
                <a:solidFill>
                  <a:srgbClr val="002060"/>
                </a:solidFill>
                <a:latin typeface="Spinnaker"/>
                <a:sym typeface="Spinnaker"/>
              </a:rPr>
              <a:t>Collaboration avec le client plutôt que la négociation de contrat</a:t>
            </a:r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2FA746"/>
                </a:solidFill>
                <a:latin typeface="Spinnaker"/>
              </a:rPr>
              <a:t>Respect strict du plan projet</a:t>
            </a:r>
            <a:endParaRPr lang="en-US" sz="1600" b="1" dirty="0">
              <a:solidFill>
                <a:srgbClr val="2FA746"/>
              </a:solidFill>
              <a:latin typeface="Spinnaker"/>
              <a:sym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Répondre au changement plutôt que de suivre un plan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2999" y="3007067"/>
            <a:ext cx="7444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Les individus et les interactions plutôt que les processus et les outils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237896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 représente l’incrément dans Scrum ?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Le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produit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final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 ensemble de fonctionnalités prêtes à l’emploi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Une liste de bugs corrigés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Le backlog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complet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2813100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 représente l’incrément dans Scrum ?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Le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produit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final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2FA746"/>
                </a:solidFill>
                <a:latin typeface="Spinnaker"/>
              </a:rPr>
              <a:t>Un ensemble de fonctionnalités prêtes à l’emploi</a:t>
            </a:r>
            <a:endParaRPr lang="en-US" sz="1600" b="1" dirty="0">
              <a:solidFill>
                <a:srgbClr val="2FA746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Une liste de bugs corrigés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Le backlog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complet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876069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Quel principe de Scrum est illustré par l'utilisation de sprints ?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Planification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stricte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Livraison continue de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valeur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Documentation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approfondie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Tests rigoureux à chaque phase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1122369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Quel principe de Scrum est illustré par l'utilisation de sprints ?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Planification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stricte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B - </a:t>
            </a:r>
            <a:r>
              <a:rPr lang="en-US" sz="1600" b="1" dirty="0">
                <a:solidFill>
                  <a:srgbClr val="2FA746"/>
                </a:solidFill>
                <a:latin typeface="Spinnaker"/>
              </a:rPr>
              <a:t>Livraison continue de </a:t>
            </a:r>
            <a:r>
              <a:rPr lang="en-US" sz="1600" b="1" dirty="0" err="1">
                <a:solidFill>
                  <a:srgbClr val="2FA746"/>
                </a:solidFill>
                <a:latin typeface="Spinnaker"/>
              </a:rPr>
              <a:t>valeur</a:t>
            </a:r>
            <a:endParaRPr lang="en-US" sz="1600" b="1" dirty="0">
              <a:solidFill>
                <a:srgbClr val="2FA746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Documentation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approfondie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Tests rigoureux à chaque phase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3269289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err="1"/>
              <a:t>L’équipe</a:t>
            </a:r>
            <a:r>
              <a:rPr lang="en-US" sz="1800" dirty="0"/>
              <a:t> Scrum </a:t>
            </a:r>
            <a:r>
              <a:rPr lang="en-US" sz="1800" dirty="0" err="1"/>
              <a:t>s’engage</a:t>
            </a:r>
            <a:r>
              <a:rPr lang="en-US" sz="1800" dirty="0"/>
              <a:t> à 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Suivre un plan strict de développement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Compléter les éléments du Sprint </a:t>
            </a:r>
            <a:r>
              <a:rPr lang="fr-FR" sz="1600" b="1" dirty="0" err="1">
                <a:solidFill>
                  <a:srgbClr val="002060"/>
                </a:solidFill>
                <a:latin typeface="Spinnaker"/>
              </a:rPr>
              <a:t>Backlog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 pendant le Sprint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Finaliser toutes les fonctionnalités du Product </a:t>
            </a:r>
            <a:r>
              <a:rPr lang="fr-FR" sz="1600" b="1" dirty="0" err="1">
                <a:solidFill>
                  <a:srgbClr val="002060"/>
                </a:solidFill>
                <a:latin typeface="Spinnaker"/>
              </a:rPr>
              <a:t>Backlog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Travailler uniquement sur les tâches assignées par le Scrum Master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3316890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err="1"/>
              <a:t>L’équipe</a:t>
            </a:r>
            <a:r>
              <a:rPr lang="en-US" sz="1800" dirty="0"/>
              <a:t> Scrum </a:t>
            </a:r>
            <a:r>
              <a:rPr lang="en-US" sz="1800" dirty="0" err="1"/>
              <a:t>s’engage</a:t>
            </a:r>
            <a:r>
              <a:rPr lang="en-US" sz="1800" dirty="0"/>
              <a:t> à 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Suivre un plan strict de développement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2FA746"/>
                </a:solidFill>
                <a:latin typeface="Spinnaker"/>
              </a:rPr>
              <a:t>Compléter les éléments du Sprint </a:t>
            </a:r>
            <a:r>
              <a:rPr lang="fr-FR" sz="1600" b="1" dirty="0" err="1">
                <a:solidFill>
                  <a:srgbClr val="2FA746"/>
                </a:solidFill>
                <a:latin typeface="Spinnaker"/>
              </a:rPr>
              <a:t>Backlog</a:t>
            </a:r>
            <a:r>
              <a:rPr lang="fr-FR" sz="1600" b="1" dirty="0">
                <a:solidFill>
                  <a:srgbClr val="2FA746"/>
                </a:solidFill>
                <a:latin typeface="Spinnaker"/>
              </a:rPr>
              <a:t> pendant le Sprint</a:t>
            </a:r>
            <a:endParaRPr lang="en-US" sz="1600" b="1" dirty="0">
              <a:solidFill>
                <a:srgbClr val="2FA746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Finaliser toutes les fonctionnalités du Product </a:t>
            </a:r>
            <a:r>
              <a:rPr lang="fr-FR" sz="1600" b="1" dirty="0" err="1">
                <a:solidFill>
                  <a:srgbClr val="002060"/>
                </a:solidFill>
                <a:latin typeface="Spinnaker"/>
              </a:rPr>
              <a:t>Backlog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Travailler uniquement sur les tâches assignées par le Scrum Master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2253197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Quelle est la durée recommandée d'un Sprint dans Scrum ?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1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semaine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2 à 4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semaines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1 à 3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mois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Variable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selon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le projet</a:t>
            </a:r>
          </a:p>
        </p:txBody>
      </p:sp>
    </p:spTree>
    <p:extLst>
      <p:ext uri="{BB962C8B-B14F-4D97-AF65-F5344CB8AC3E}">
        <p14:creationId xmlns:p14="http://schemas.microsoft.com/office/powerpoint/2010/main" val="2593002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Quelle est la durée recommandée d'un Sprint dans Scrum ?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1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semaine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B - </a:t>
            </a:r>
            <a:r>
              <a:rPr lang="en-US" sz="1600" b="1" dirty="0">
                <a:solidFill>
                  <a:srgbClr val="2FA746"/>
                </a:solidFill>
                <a:latin typeface="Spinnaker"/>
              </a:rPr>
              <a:t>2 à 4 </a:t>
            </a:r>
            <a:r>
              <a:rPr lang="en-US" sz="1600" b="1" dirty="0" err="1">
                <a:solidFill>
                  <a:srgbClr val="2FA746"/>
                </a:solidFill>
                <a:latin typeface="Spinnaker"/>
              </a:rPr>
              <a:t>semaines</a:t>
            </a:r>
            <a:endParaRPr lang="en-US" sz="1600" b="1" dirty="0">
              <a:solidFill>
                <a:srgbClr val="2FA746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1 à 3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mois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Variable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selon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le projet</a:t>
            </a:r>
          </a:p>
        </p:txBody>
      </p:sp>
    </p:spTree>
    <p:extLst>
      <p:ext uri="{BB962C8B-B14F-4D97-AF65-F5344CB8AC3E}">
        <p14:creationId xmlns:p14="http://schemas.microsoft.com/office/powerpoint/2010/main" val="2843226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Lors du Sprint Planning, l’équipe décide :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Des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tâches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quotidiennes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Des éléments à réaliser durant le Sprint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Des améliorations à apporter au projet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Du feedback client à prendre en compte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3144725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Lors du Sprint Planning, l’équipe décide :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Des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tâches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quotidiennes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2FA746"/>
                </a:solidFill>
                <a:latin typeface="Spinnaker"/>
              </a:rPr>
              <a:t>Des éléments à réaliser durant le Sprint</a:t>
            </a:r>
            <a:endParaRPr lang="en-US" sz="1600" b="1" dirty="0">
              <a:solidFill>
                <a:srgbClr val="2FA746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Des améliorations à apporter au projet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Du feedback client à prendre en compte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67791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Quel est le but principal de Scrum ?</a:t>
            </a:r>
            <a:br>
              <a:rPr lang="en-US" sz="1800" dirty="0"/>
            </a:b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Assurer la création de documentation détaillée</a:t>
            </a:r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Créer un plan de projet structuré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Faciliter les changements rapides dans les exigences du projet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2999" y="3007067"/>
            <a:ext cx="7444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Minimiser l'interaction avec le client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4292559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Quels sont les trois piliers de Scrum ?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Planification,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suivi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et adaptation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Valeurs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,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rôles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et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outils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Transparence, inspection et adaptation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Stratégie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, collaboration et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évaluation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3611382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Quels sont les trois piliers de Scrum ?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Planification,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suivi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et adaptation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Valeurs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,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rôles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 et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outils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2FA746"/>
                </a:solidFill>
                <a:latin typeface="Spinnaker"/>
              </a:rPr>
              <a:t>Transparence, inspection et adaptation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Stratégie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, collaboration et </a:t>
            </a:r>
            <a:r>
              <a:rPr lang="en-US" sz="1600" b="1" dirty="0" err="1">
                <a:solidFill>
                  <a:srgbClr val="002060"/>
                </a:solidFill>
                <a:latin typeface="Spinnaker"/>
              </a:rPr>
              <a:t>évaluation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2828289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/>
          <p:nvPr/>
        </p:nvSpPr>
        <p:spPr>
          <a:xfrm>
            <a:off x="4665147" y="2153338"/>
            <a:ext cx="1778116" cy="1865229"/>
          </a:xfrm>
          <a:custGeom>
            <a:avLst/>
            <a:gdLst/>
            <a:ahLst/>
            <a:cxnLst/>
            <a:rect l="l" t="t" r="r" b="b"/>
            <a:pathLst>
              <a:path w="60316" h="63271" extrusionOk="0">
                <a:moveTo>
                  <a:pt x="15997" y="0"/>
                </a:moveTo>
                <a:cubicBezTo>
                  <a:pt x="14317" y="0"/>
                  <a:pt x="12644" y="159"/>
                  <a:pt x="11002" y="525"/>
                </a:cubicBezTo>
                <a:cubicBezTo>
                  <a:pt x="7317" y="1345"/>
                  <a:pt x="1998" y="3728"/>
                  <a:pt x="1021" y="7795"/>
                </a:cubicBezTo>
                <a:cubicBezTo>
                  <a:pt x="0" y="12066"/>
                  <a:pt x="1326" y="16775"/>
                  <a:pt x="4877" y="19463"/>
                </a:cubicBezTo>
                <a:cubicBezTo>
                  <a:pt x="8412" y="22134"/>
                  <a:pt x="13051" y="22793"/>
                  <a:pt x="17476" y="23021"/>
                </a:cubicBezTo>
                <a:cubicBezTo>
                  <a:pt x="21901" y="23245"/>
                  <a:pt x="26439" y="23142"/>
                  <a:pt x="30623" y="24604"/>
                </a:cubicBezTo>
                <a:cubicBezTo>
                  <a:pt x="34807" y="26070"/>
                  <a:pt x="38653" y="29568"/>
                  <a:pt x="38948" y="33993"/>
                </a:cubicBezTo>
                <a:cubicBezTo>
                  <a:pt x="39363" y="40306"/>
                  <a:pt x="32759" y="45122"/>
                  <a:pt x="32079" y="51415"/>
                </a:cubicBezTo>
                <a:cubicBezTo>
                  <a:pt x="31577" y="56108"/>
                  <a:pt x="34817" y="60780"/>
                  <a:pt x="39222" y="62470"/>
                </a:cubicBezTo>
                <a:cubicBezTo>
                  <a:pt x="40641" y="63015"/>
                  <a:pt x="42143" y="63270"/>
                  <a:pt x="43652" y="63270"/>
                </a:cubicBezTo>
                <a:cubicBezTo>
                  <a:pt x="46829" y="63270"/>
                  <a:pt x="50039" y="62138"/>
                  <a:pt x="52574" y="60184"/>
                </a:cubicBezTo>
                <a:cubicBezTo>
                  <a:pt x="56309" y="57302"/>
                  <a:pt x="58636" y="52834"/>
                  <a:pt x="59476" y="48188"/>
                </a:cubicBezTo>
                <a:cubicBezTo>
                  <a:pt x="60316" y="43546"/>
                  <a:pt x="59760" y="38736"/>
                  <a:pt x="58512" y="34184"/>
                </a:cubicBezTo>
                <a:cubicBezTo>
                  <a:pt x="56242" y="25920"/>
                  <a:pt x="51650" y="18305"/>
                  <a:pt x="45398" y="12444"/>
                </a:cubicBezTo>
                <a:cubicBezTo>
                  <a:pt x="39145" y="6583"/>
                  <a:pt x="31249" y="2490"/>
                  <a:pt x="22855" y="763"/>
                </a:cubicBezTo>
                <a:cubicBezTo>
                  <a:pt x="20602" y="297"/>
                  <a:pt x="18294" y="0"/>
                  <a:pt x="15997" y="0"/>
                </a:cubicBezTo>
                <a:close/>
              </a:path>
            </a:pathLst>
          </a:custGeom>
          <a:solidFill>
            <a:srgbClr val="69B6DB">
              <a:alpha val="56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6"/>
          <p:cNvSpPr/>
          <p:nvPr/>
        </p:nvSpPr>
        <p:spPr>
          <a:xfrm>
            <a:off x="977897" y="2227063"/>
            <a:ext cx="1699848" cy="1717803"/>
          </a:xfrm>
          <a:custGeom>
            <a:avLst/>
            <a:gdLst/>
            <a:ahLst/>
            <a:cxnLst/>
            <a:rect l="l" t="t" r="r" b="b"/>
            <a:pathLst>
              <a:path w="88707" h="89644" extrusionOk="0">
                <a:moveTo>
                  <a:pt x="22599" y="0"/>
                </a:moveTo>
                <a:cubicBezTo>
                  <a:pt x="22040" y="0"/>
                  <a:pt x="21483" y="67"/>
                  <a:pt x="20950" y="205"/>
                </a:cubicBezTo>
                <a:cubicBezTo>
                  <a:pt x="17924" y="992"/>
                  <a:pt x="15608" y="3395"/>
                  <a:pt x="13687" y="5859"/>
                </a:cubicBezTo>
                <a:cubicBezTo>
                  <a:pt x="3197" y="19341"/>
                  <a:pt x="0" y="38168"/>
                  <a:pt x="5456" y="54355"/>
                </a:cubicBezTo>
                <a:cubicBezTo>
                  <a:pt x="10909" y="70542"/>
                  <a:pt x="24850" y="83596"/>
                  <a:pt x="41361" y="87977"/>
                </a:cubicBezTo>
                <a:cubicBezTo>
                  <a:pt x="45583" y="89099"/>
                  <a:pt x="49942" y="89643"/>
                  <a:pt x="54305" y="89643"/>
                </a:cubicBezTo>
                <a:cubicBezTo>
                  <a:pt x="59108" y="89643"/>
                  <a:pt x="63914" y="88983"/>
                  <a:pt x="68543" y="87706"/>
                </a:cubicBezTo>
                <a:cubicBezTo>
                  <a:pt x="72905" y="86501"/>
                  <a:pt x="77119" y="84751"/>
                  <a:pt x="81035" y="82485"/>
                </a:cubicBezTo>
                <a:cubicBezTo>
                  <a:pt x="83870" y="80841"/>
                  <a:pt x="87646" y="78799"/>
                  <a:pt x="88141" y="75201"/>
                </a:cubicBezTo>
                <a:cubicBezTo>
                  <a:pt x="88707" y="71071"/>
                  <a:pt x="86149" y="66013"/>
                  <a:pt x="82889" y="63630"/>
                </a:cubicBezTo>
                <a:cubicBezTo>
                  <a:pt x="79771" y="61353"/>
                  <a:pt x="75849" y="60520"/>
                  <a:pt x="71948" y="60520"/>
                </a:cubicBezTo>
                <a:cubicBezTo>
                  <a:pt x="71038" y="60520"/>
                  <a:pt x="70130" y="60565"/>
                  <a:pt x="69233" y="60648"/>
                </a:cubicBezTo>
                <a:cubicBezTo>
                  <a:pt x="64490" y="61083"/>
                  <a:pt x="59888" y="62462"/>
                  <a:pt x="55192" y="63262"/>
                </a:cubicBezTo>
                <a:cubicBezTo>
                  <a:pt x="53159" y="63608"/>
                  <a:pt x="51071" y="63840"/>
                  <a:pt x="49001" y="63840"/>
                </a:cubicBezTo>
                <a:cubicBezTo>
                  <a:pt x="46292" y="63840"/>
                  <a:pt x="43612" y="63443"/>
                  <a:pt x="41127" y="62388"/>
                </a:cubicBezTo>
                <a:cubicBezTo>
                  <a:pt x="36742" y="60531"/>
                  <a:pt x="33140" y="56203"/>
                  <a:pt x="33358" y="51443"/>
                </a:cubicBezTo>
                <a:cubicBezTo>
                  <a:pt x="33509" y="48233"/>
                  <a:pt x="35276" y="45368"/>
                  <a:pt x="36581" y="42433"/>
                </a:cubicBezTo>
                <a:cubicBezTo>
                  <a:pt x="37887" y="39501"/>
                  <a:pt x="38714" y="35943"/>
                  <a:pt x="37063" y="33188"/>
                </a:cubicBezTo>
                <a:cubicBezTo>
                  <a:pt x="35122" y="29941"/>
                  <a:pt x="30747" y="29299"/>
                  <a:pt x="27644" y="27136"/>
                </a:cubicBezTo>
                <a:cubicBezTo>
                  <a:pt x="23481" y="24231"/>
                  <a:pt x="21948" y="18116"/>
                  <a:pt x="24250" y="13590"/>
                </a:cubicBezTo>
                <a:cubicBezTo>
                  <a:pt x="25881" y="10384"/>
                  <a:pt x="29231" y="7489"/>
                  <a:pt x="28451" y="3981"/>
                </a:cubicBezTo>
                <a:cubicBezTo>
                  <a:pt x="27891" y="1466"/>
                  <a:pt x="25216" y="0"/>
                  <a:pt x="22599" y="0"/>
                </a:cubicBezTo>
                <a:close/>
              </a:path>
            </a:pathLst>
          </a:custGeom>
          <a:solidFill>
            <a:srgbClr val="69B6DB">
              <a:alpha val="56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6"/>
          <p:cNvSpPr/>
          <p:nvPr/>
        </p:nvSpPr>
        <p:spPr>
          <a:xfrm>
            <a:off x="3025297" y="2426950"/>
            <a:ext cx="1866975" cy="2181550"/>
          </a:xfrm>
          <a:custGeom>
            <a:avLst/>
            <a:gdLst/>
            <a:ahLst/>
            <a:cxnLst/>
            <a:rect l="l" t="t" r="r" b="b"/>
            <a:pathLst>
              <a:path w="74679" h="87262" extrusionOk="0">
                <a:moveTo>
                  <a:pt x="29332" y="0"/>
                </a:moveTo>
                <a:cubicBezTo>
                  <a:pt x="25568" y="0"/>
                  <a:pt x="21751" y="1075"/>
                  <a:pt x="18644" y="2909"/>
                </a:cubicBezTo>
                <a:cubicBezTo>
                  <a:pt x="12016" y="6822"/>
                  <a:pt x="7685" y="13814"/>
                  <a:pt x="5295" y="21131"/>
                </a:cubicBezTo>
                <a:cubicBezTo>
                  <a:pt x="0" y="37318"/>
                  <a:pt x="3618" y="56125"/>
                  <a:pt x="14547" y="69193"/>
                </a:cubicBezTo>
                <a:cubicBezTo>
                  <a:pt x="24056" y="80566"/>
                  <a:pt x="38823" y="87261"/>
                  <a:pt x="53617" y="87261"/>
                </a:cubicBezTo>
                <a:cubicBezTo>
                  <a:pt x="55820" y="87261"/>
                  <a:pt x="58025" y="87113"/>
                  <a:pt x="60212" y="86809"/>
                </a:cubicBezTo>
                <a:cubicBezTo>
                  <a:pt x="63777" y="86313"/>
                  <a:pt x="67422" y="85369"/>
                  <a:pt x="70203" y="83083"/>
                </a:cubicBezTo>
                <a:cubicBezTo>
                  <a:pt x="72985" y="80797"/>
                  <a:pt x="74678" y="76884"/>
                  <a:pt x="73484" y="73490"/>
                </a:cubicBezTo>
                <a:cubicBezTo>
                  <a:pt x="72098" y="69561"/>
                  <a:pt x="67646" y="67737"/>
                  <a:pt x="63613" y="66692"/>
                </a:cubicBezTo>
                <a:cubicBezTo>
                  <a:pt x="59579" y="65648"/>
                  <a:pt x="55104" y="64687"/>
                  <a:pt x="52591" y="61364"/>
                </a:cubicBezTo>
                <a:cubicBezTo>
                  <a:pt x="49856" y="57746"/>
                  <a:pt x="50381" y="52440"/>
                  <a:pt x="47751" y="48745"/>
                </a:cubicBezTo>
                <a:cubicBezTo>
                  <a:pt x="45809" y="46017"/>
                  <a:pt x="42465" y="44648"/>
                  <a:pt x="39192" y="43945"/>
                </a:cubicBezTo>
                <a:cubicBezTo>
                  <a:pt x="35918" y="43239"/>
                  <a:pt x="32524" y="43062"/>
                  <a:pt x="29335" y="42044"/>
                </a:cubicBezTo>
                <a:cubicBezTo>
                  <a:pt x="26145" y="41027"/>
                  <a:pt x="23039" y="38938"/>
                  <a:pt x="21964" y="35768"/>
                </a:cubicBezTo>
                <a:cubicBezTo>
                  <a:pt x="20605" y="31752"/>
                  <a:pt x="22911" y="27340"/>
                  <a:pt x="25997" y="24438"/>
                </a:cubicBezTo>
                <a:cubicBezTo>
                  <a:pt x="29087" y="21533"/>
                  <a:pt x="32953" y="19558"/>
                  <a:pt x="36046" y="16659"/>
                </a:cubicBezTo>
                <a:cubicBezTo>
                  <a:pt x="39721" y="13208"/>
                  <a:pt x="43413" y="5523"/>
                  <a:pt x="37796" y="2183"/>
                </a:cubicBezTo>
                <a:cubicBezTo>
                  <a:pt x="35261" y="675"/>
                  <a:pt x="32313" y="0"/>
                  <a:pt x="29332" y="0"/>
                </a:cubicBezTo>
                <a:close/>
              </a:path>
            </a:pathLst>
          </a:custGeom>
          <a:solidFill>
            <a:srgbClr val="69B6DB">
              <a:alpha val="56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6"/>
          <p:cNvSpPr/>
          <p:nvPr/>
        </p:nvSpPr>
        <p:spPr>
          <a:xfrm rot="3493415">
            <a:off x="6745647" y="3202656"/>
            <a:ext cx="1210761" cy="1167562"/>
          </a:xfrm>
          <a:custGeom>
            <a:avLst/>
            <a:gdLst/>
            <a:ahLst/>
            <a:cxnLst/>
            <a:rect l="l" t="t" r="r" b="b"/>
            <a:pathLst>
              <a:path w="48431" h="46703" extrusionOk="0">
                <a:moveTo>
                  <a:pt x="11309" y="0"/>
                </a:moveTo>
                <a:cubicBezTo>
                  <a:pt x="11104" y="0"/>
                  <a:pt x="10900" y="2"/>
                  <a:pt x="10695" y="4"/>
                </a:cubicBezTo>
                <a:cubicBezTo>
                  <a:pt x="7780" y="34"/>
                  <a:pt x="4101" y="646"/>
                  <a:pt x="2541" y="3428"/>
                </a:cubicBezTo>
                <a:cubicBezTo>
                  <a:pt x="1159" y="5885"/>
                  <a:pt x="1" y="9640"/>
                  <a:pt x="409" y="12412"/>
                </a:cubicBezTo>
                <a:cubicBezTo>
                  <a:pt x="828" y="15257"/>
                  <a:pt x="2642" y="17867"/>
                  <a:pt x="5162" y="19256"/>
                </a:cubicBezTo>
                <a:cubicBezTo>
                  <a:pt x="7575" y="20585"/>
                  <a:pt x="10424" y="20783"/>
                  <a:pt x="13138" y="21245"/>
                </a:cubicBezTo>
                <a:cubicBezTo>
                  <a:pt x="15856" y="21710"/>
                  <a:pt x="18728" y="22600"/>
                  <a:pt x="20372" y="24813"/>
                </a:cubicBezTo>
                <a:cubicBezTo>
                  <a:pt x="21985" y="26985"/>
                  <a:pt x="22039" y="29920"/>
                  <a:pt x="21824" y="32622"/>
                </a:cubicBezTo>
                <a:cubicBezTo>
                  <a:pt x="21610" y="35319"/>
                  <a:pt x="21208" y="38121"/>
                  <a:pt x="22122" y="40671"/>
                </a:cubicBezTo>
                <a:cubicBezTo>
                  <a:pt x="23344" y="44082"/>
                  <a:pt x="26862" y="46375"/>
                  <a:pt x="30473" y="46666"/>
                </a:cubicBezTo>
                <a:cubicBezTo>
                  <a:pt x="30774" y="46690"/>
                  <a:pt x="31074" y="46702"/>
                  <a:pt x="31374" y="46702"/>
                </a:cubicBezTo>
                <a:cubicBezTo>
                  <a:pt x="34679" y="46702"/>
                  <a:pt x="37920" y="45263"/>
                  <a:pt x="40455" y="43118"/>
                </a:cubicBezTo>
                <a:cubicBezTo>
                  <a:pt x="46265" y="38205"/>
                  <a:pt x="48431" y="29726"/>
                  <a:pt x="46593" y="22343"/>
                </a:cubicBezTo>
                <a:cubicBezTo>
                  <a:pt x="44759" y="14959"/>
                  <a:pt x="39330" y="8760"/>
                  <a:pt x="32689" y="5041"/>
                </a:cubicBezTo>
                <a:cubicBezTo>
                  <a:pt x="26230" y="1426"/>
                  <a:pt x="18719" y="0"/>
                  <a:pt x="11309" y="0"/>
                </a:cubicBezTo>
                <a:close/>
              </a:path>
            </a:pathLst>
          </a:custGeom>
          <a:solidFill>
            <a:srgbClr val="69B6DB">
              <a:alpha val="56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3;p23">
            <a:extLst>
              <a:ext uri="{FF2B5EF4-FFF2-40B4-BE49-F238E27FC236}">
                <a16:creationId xmlns:a16="http://schemas.microsoft.com/office/drawing/2014/main" id="{4481A006-688B-460A-A306-C407076E0EDE}"/>
              </a:ext>
            </a:extLst>
          </p:cNvPr>
          <p:cNvSpPr txBox="1">
            <a:spLocks/>
          </p:cNvSpPr>
          <p:nvPr/>
        </p:nvSpPr>
        <p:spPr>
          <a:xfrm>
            <a:off x="1416450" y="660582"/>
            <a:ext cx="6311100" cy="74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 i="0" u="none" strike="noStrike" cap="none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 i="0" u="none" strike="noStrike" cap="none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 i="0" u="none" strike="noStrike" cap="none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 i="0" u="none" strike="noStrike" cap="none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 i="0" u="none" strike="noStrike" cap="none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 i="0" u="none" strike="noStrike" cap="none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 i="0" u="none" strike="noStrike" cap="none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 i="0" u="none" strike="noStrike" cap="none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innaker"/>
              <a:buNone/>
              <a:defRPr sz="3500" b="1" i="0" u="none" strike="noStrike" cap="none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rPr lang="en-US" dirty="0"/>
              <a:t>Fin du QCM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Quel est le but principal de Scrum ?</a:t>
            </a:r>
            <a:br>
              <a:rPr lang="en-US" sz="1800" dirty="0"/>
            </a:b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Assurer la création de documentation détaillée</a:t>
            </a:r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Créer un plan de projet structuré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2FA746"/>
                </a:solidFill>
                <a:latin typeface="Spinnaker"/>
              </a:rPr>
              <a:t>Faciliter les changements rapides dans les exigences du projet</a:t>
            </a:r>
            <a:endParaRPr lang="en-US" sz="1600" b="1" dirty="0">
              <a:solidFill>
                <a:srgbClr val="2FA746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2999" y="3007067"/>
            <a:ext cx="7444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Minimiser l'interaction avec le client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358675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Dans Scrum, qui est responsable de maximiser la valeur du produit ?</a:t>
            </a:r>
            <a:br>
              <a:rPr lang="en-US" sz="1800" dirty="0"/>
            </a:br>
            <a:br>
              <a:rPr lang="en-US" sz="1800" dirty="0"/>
            </a:b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Scrum Master</a:t>
            </a:r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Product Owner</a:t>
            </a:r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Équipe de développement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2999" y="3007067"/>
            <a:ext cx="7444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Chef de projet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277573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Dans Scrum, qui est responsable de maximiser la valeur du produit ?</a:t>
            </a:r>
            <a:br>
              <a:rPr lang="en-US" sz="1800" dirty="0"/>
            </a:br>
            <a:br>
              <a:rPr lang="en-US" sz="1800" dirty="0"/>
            </a:b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Scrum Master</a:t>
            </a:r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B - </a:t>
            </a:r>
            <a:r>
              <a:rPr lang="en-US" sz="1600" b="1" dirty="0">
                <a:solidFill>
                  <a:srgbClr val="2FA746"/>
                </a:solidFill>
                <a:latin typeface="Spinnaker"/>
              </a:rPr>
              <a:t>Product Owner</a:t>
            </a:r>
            <a:endParaRPr lang="en-US" sz="1600" b="1" dirty="0">
              <a:solidFill>
                <a:srgbClr val="2FA746"/>
              </a:solidFill>
              <a:latin typeface="Spinnaker"/>
              <a:sym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Équipe de développement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2999" y="3007067"/>
            <a:ext cx="7444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en-US" sz="1600" b="1" dirty="0">
                <a:solidFill>
                  <a:srgbClr val="002060"/>
                </a:solidFill>
                <a:latin typeface="Spinnaker"/>
              </a:rPr>
              <a:t>Chef de projet</a:t>
            </a: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84880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Qu'est-ce qu'un Sprint dans Scrum ?</a:t>
            </a:r>
            <a:br>
              <a:rPr lang="en-US" sz="1800" dirty="0"/>
            </a:b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Une réunion quotidienne pour discuter de l'avancement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 outil de suivi des indicateurs du projet</a:t>
            </a:r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 type de plan de projet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Une itération à durée fixe pour développer des fonctionnalités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198794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715050" y="1074053"/>
            <a:ext cx="7713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Qu'est-ce qu'un Sprint dans Scrum ?</a:t>
            </a:r>
            <a:br>
              <a:rPr lang="en-US" sz="1800" dirty="0"/>
            </a:br>
            <a:endParaRPr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E8061-4AB5-4C36-B37B-52F7E9ECF95F}"/>
              </a:ext>
            </a:extLst>
          </p:cNvPr>
          <p:cNvSpPr/>
          <p:nvPr/>
        </p:nvSpPr>
        <p:spPr>
          <a:xfrm>
            <a:off x="1143000" y="1763488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A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Une réunion quotidienne pour discuter de l'avancement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3ADA8-1EB4-4581-ACA5-AC409EE74859}"/>
              </a:ext>
            </a:extLst>
          </p:cNvPr>
          <p:cNvSpPr/>
          <p:nvPr/>
        </p:nvSpPr>
        <p:spPr>
          <a:xfrm>
            <a:off x="1143000" y="213643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B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 outil de suivi des indicateurs du projet</a:t>
            </a:r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1715B-5DF5-4FF7-BCB0-E2E0C5B14EEC}"/>
              </a:ext>
            </a:extLst>
          </p:cNvPr>
          <p:cNvSpPr/>
          <p:nvPr/>
        </p:nvSpPr>
        <p:spPr>
          <a:xfrm>
            <a:off x="1143000" y="2571750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  <a:latin typeface="Spinnaker"/>
                <a:sym typeface="Spinnaker"/>
              </a:rPr>
              <a:t>C - </a:t>
            </a:r>
            <a:r>
              <a:rPr lang="fr-FR" sz="1600" b="1" dirty="0">
                <a:solidFill>
                  <a:srgbClr val="002060"/>
                </a:solidFill>
                <a:latin typeface="Spinnaker"/>
              </a:rPr>
              <a:t>Un type de plan de projet</a:t>
            </a:r>
            <a:endParaRPr lang="en-US" sz="1600" b="1" dirty="0">
              <a:solidFill>
                <a:srgbClr val="002060"/>
              </a:solidFill>
              <a:latin typeface="Spinnake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49473-797E-4E19-81A6-2ECDB46DA7EF}"/>
              </a:ext>
            </a:extLst>
          </p:cNvPr>
          <p:cNvSpPr/>
          <p:nvPr/>
        </p:nvSpPr>
        <p:spPr>
          <a:xfrm>
            <a:off x="1143000" y="3007067"/>
            <a:ext cx="74444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2FA746"/>
                </a:solidFill>
                <a:latin typeface="Spinnaker"/>
                <a:sym typeface="Spinnaker"/>
              </a:rPr>
              <a:t>D - </a:t>
            </a:r>
            <a:r>
              <a:rPr lang="fr-FR" sz="1600" b="1" dirty="0">
                <a:solidFill>
                  <a:srgbClr val="2FA746"/>
                </a:solidFill>
                <a:latin typeface="Spinnaker"/>
              </a:rPr>
              <a:t>Une itération à durée fixe pour développer des fonctionnalités</a:t>
            </a:r>
            <a:endParaRPr lang="en-US" sz="1600" b="1" dirty="0">
              <a:solidFill>
                <a:srgbClr val="2FA746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</a:endParaRPr>
          </a:p>
          <a:p>
            <a:endParaRPr lang="en-US" sz="1600" b="1" dirty="0">
              <a:solidFill>
                <a:srgbClr val="002060"/>
              </a:solidFill>
              <a:latin typeface="Spinnaker"/>
              <a:sym typeface="Spinnaker"/>
            </a:endParaRPr>
          </a:p>
        </p:txBody>
      </p:sp>
    </p:spTree>
    <p:extLst>
      <p:ext uri="{BB962C8B-B14F-4D97-AF65-F5344CB8AC3E}">
        <p14:creationId xmlns:p14="http://schemas.microsoft.com/office/powerpoint/2010/main" val="323638539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Organic Shapes Basic Template by Slidesgo">
  <a:themeElements>
    <a:clrScheme name="Simple Light">
      <a:dk1>
        <a:srgbClr val="385CA8"/>
      </a:dk1>
      <a:lt1>
        <a:srgbClr val="1D315A"/>
      </a:lt1>
      <a:dk2>
        <a:srgbClr val="4BA9D7"/>
      </a:dk2>
      <a:lt2>
        <a:srgbClr val="B9DFFF"/>
      </a:lt2>
      <a:accent1>
        <a:srgbClr val="EEF8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31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1498</Words>
  <Application>Microsoft Office PowerPoint</Application>
  <PresentationFormat>On-screen Show (16:9)</PresentationFormat>
  <Paragraphs>205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Montserrat Medium</vt:lpstr>
      <vt:lpstr>Bebas Neue</vt:lpstr>
      <vt:lpstr>Spinnaker</vt:lpstr>
      <vt:lpstr>Arial</vt:lpstr>
      <vt:lpstr>Minimalist Organic Shapes Basic Template by Slidesgo</vt:lpstr>
      <vt:lpstr>QCM</vt:lpstr>
      <vt:lpstr>Lequel des principes suivants n'appartient PAS au Manifeste Agile ? </vt:lpstr>
      <vt:lpstr>Lequel des principes suivants n'appartient PAS au Manifeste Agile ? </vt:lpstr>
      <vt:lpstr>Quel est le but principal de Scrum ? </vt:lpstr>
      <vt:lpstr>Quel est le but principal de Scrum ? </vt:lpstr>
      <vt:lpstr>Dans Scrum, qui est responsable de maximiser la valeur du produit ?  </vt:lpstr>
      <vt:lpstr>Dans Scrum, qui est responsable de maximiser la valeur du produit ?  </vt:lpstr>
      <vt:lpstr>Qu'est-ce qu'un Sprint dans Scrum ? </vt:lpstr>
      <vt:lpstr>Qu'est-ce qu'un Sprint dans Scrum ? </vt:lpstr>
      <vt:lpstr>Quel artefact Scrum est mis à jour à la fin de chaque Sprint ?  </vt:lpstr>
      <vt:lpstr>Quel artefact Scrum est mis à jour à la fin de chaque Sprint ?  </vt:lpstr>
      <vt:lpstr>Quelle est la durée typique d'un Daily Scrum ?  </vt:lpstr>
      <vt:lpstr>Quelle est la durée typique d'un Daily Scrum ?  </vt:lpstr>
      <vt:lpstr>Qu'est-ce qu'un Product Backlog ? </vt:lpstr>
      <vt:lpstr>Qu'est-ce qu'un Product Backlog ? </vt:lpstr>
      <vt:lpstr>Quel rôle est chargé d'assurer la qualité et l'efficacité de l'équipe Scrum ? </vt:lpstr>
      <vt:lpstr>Quel rôle est chargé d'assurer la qualité et l'efficacité de l'équipe Scrum ? </vt:lpstr>
      <vt:lpstr>Quels sont les événements Scrum visant à améliorer le processus et la performance de l’équipe ?</vt:lpstr>
      <vt:lpstr>Quels sont les événements Scrum visant à améliorer le processus et la performance de l’équipe ?</vt:lpstr>
      <vt:lpstr>Qui peut apporter des modifications au Product Backlog ?</vt:lpstr>
      <vt:lpstr>Qui peut apporter des modifications au Product Backlog ?</vt:lpstr>
      <vt:lpstr> Qu’est-ce qu’une “User Story” dans Scrum ?</vt:lpstr>
      <vt:lpstr> Qu’est-ce qu’une “User Story” dans Scrum ?</vt:lpstr>
      <vt:lpstr> Quel artefact représente le travail restant dans un Sprint ?</vt:lpstr>
      <vt:lpstr> Quel artefact représente le travail restant dans un Sprint ?</vt:lpstr>
      <vt:lpstr> Quels principes Scrum permettent d'assurer une livraison rapide et continue de valeur ? </vt:lpstr>
      <vt:lpstr> Quels principes Scrum permettent d'assurer une livraison rapide et continue de valeur ? </vt:lpstr>
      <vt:lpstr>Lors de la Sprint Review, quelles sont les activités auxquelles l’équipe Scrum participe ? </vt:lpstr>
      <vt:lpstr>Lors de la Sprint Review, quelles sont les activités auxquelles l’équipe Scrum participe ? </vt:lpstr>
      <vt:lpstr>Que représente l’incrément dans Scrum ?</vt:lpstr>
      <vt:lpstr>Que représente l’incrément dans Scrum ?</vt:lpstr>
      <vt:lpstr>Quel principe de Scrum est illustré par l'utilisation de sprints ?</vt:lpstr>
      <vt:lpstr>Quel principe de Scrum est illustré par l'utilisation de sprints ?</vt:lpstr>
      <vt:lpstr>L’équipe Scrum s’engage à :</vt:lpstr>
      <vt:lpstr>L’équipe Scrum s’engage à :</vt:lpstr>
      <vt:lpstr>Quelle est la durée recommandée d'un Sprint dans Scrum ?</vt:lpstr>
      <vt:lpstr>Quelle est la durée recommandée d'un Sprint dans Scrum ?</vt:lpstr>
      <vt:lpstr>Lors du Sprint Planning, l’équipe décide :</vt:lpstr>
      <vt:lpstr>Lors du Sprint Planning, l’équipe décide :</vt:lpstr>
      <vt:lpstr>Quels sont les trois piliers de Scrum ?</vt:lpstr>
      <vt:lpstr>Quels sont les trois piliers de Scrum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QCM</dc:title>
  <cp:lastModifiedBy>lil elf</cp:lastModifiedBy>
  <cp:revision>13</cp:revision>
  <dcterms:modified xsi:type="dcterms:W3CDTF">2024-10-30T19:43:19Z</dcterms:modified>
</cp:coreProperties>
</file>