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80"/>
  </p:notesMasterIdLst>
  <p:sldIdLst>
    <p:sldId id="256" r:id="rId5"/>
    <p:sldId id="257" r:id="rId6"/>
    <p:sldId id="264" r:id="rId7"/>
    <p:sldId id="261" r:id="rId8"/>
    <p:sldId id="258" r:id="rId9"/>
    <p:sldId id="262" r:id="rId10"/>
    <p:sldId id="263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6" r:id="rId58"/>
    <p:sldId id="317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44" r:id="rId70"/>
    <p:sldId id="333" r:id="rId71"/>
    <p:sldId id="334" r:id="rId72"/>
    <p:sldId id="335" r:id="rId73"/>
    <p:sldId id="336" r:id="rId74"/>
    <p:sldId id="337" r:id="rId75"/>
    <p:sldId id="338" r:id="rId76"/>
    <p:sldId id="339" r:id="rId77"/>
    <p:sldId id="340" r:id="rId78"/>
    <p:sldId id="342" r:id="rId7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AF7CF-6831-4E4F-AE91-5CAEB686BE8C}" v="14" dt="2025-01-24T17:27:46.7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54" autoAdjust="0"/>
    <p:restoredTop sz="94660"/>
  </p:normalViewPr>
  <p:slideViewPr>
    <p:cSldViewPr snapToGrid="0">
      <p:cViewPr varScale="1">
        <p:scale>
          <a:sx n="86" d="100"/>
          <a:sy n="86" d="100"/>
        </p:scale>
        <p:origin x="17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85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61" Type="http://schemas.openxmlformats.org/officeDocument/2006/relationships/slide" Target="slides/slide57.xml"/><Relationship Id="rId8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9C79E2-24BA-4F67-AE51-D85908B2F591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E457F7-4245-4C2F-A58C-8DBF8DD793F8}">
      <dgm:prSet/>
      <dgm:spPr/>
      <dgm:t>
        <a:bodyPr/>
        <a:lstStyle/>
        <a:p>
          <a:r>
            <a:rPr lang="en-US"/>
            <a:t>The cost of purchasing, developing, maintaining, and updated software has become the largest expense for many companies.</a:t>
          </a:r>
        </a:p>
      </dgm:t>
    </dgm:pt>
    <dgm:pt modelId="{748299BE-024E-4CD0-8EB0-6B57B6E73C05}" type="parTrans" cxnId="{A7512634-A7F9-4178-8FA2-8FDE4D9FF97C}">
      <dgm:prSet/>
      <dgm:spPr/>
      <dgm:t>
        <a:bodyPr/>
        <a:lstStyle/>
        <a:p>
          <a:endParaRPr lang="en-US"/>
        </a:p>
      </dgm:t>
    </dgm:pt>
    <dgm:pt modelId="{ECA00830-E0F5-4F8B-9A17-E73F89C2FC5A}" type="sibTrans" cxnId="{A7512634-A7F9-4178-8FA2-8FDE4D9FF97C}">
      <dgm:prSet/>
      <dgm:spPr/>
      <dgm:t>
        <a:bodyPr/>
        <a:lstStyle/>
        <a:p>
          <a:endParaRPr lang="en-US"/>
        </a:p>
      </dgm:t>
    </dgm:pt>
    <dgm:pt modelId="{93F1F9AB-A230-4248-A801-533078BA1A91}">
      <dgm:prSet/>
      <dgm:spPr/>
      <dgm:t>
        <a:bodyPr/>
        <a:lstStyle/>
        <a:p>
          <a:r>
            <a:rPr lang="en-US"/>
            <a:t>The aim of the object-oriented software development methodologies is to significantly improve the practice of software development</a:t>
          </a:r>
        </a:p>
      </dgm:t>
    </dgm:pt>
    <dgm:pt modelId="{4E14E5CA-B41F-4221-9D2B-7B73041F22CC}" type="parTrans" cxnId="{E1217124-503F-4B8C-AC1B-33A1984BB16E}">
      <dgm:prSet/>
      <dgm:spPr/>
      <dgm:t>
        <a:bodyPr/>
        <a:lstStyle/>
        <a:p>
          <a:endParaRPr lang="en-US"/>
        </a:p>
      </dgm:t>
    </dgm:pt>
    <dgm:pt modelId="{4E0CB39B-662B-4786-A5DB-B6AA582503F8}" type="sibTrans" cxnId="{E1217124-503F-4B8C-AC1B-33A1984BB16E}">
      <dgm:prSet/>
      <dgm:spPr/>
      <dgm:t>
        <a:bodyPr/>
        <a:lstStyle/>
        <a:p>
          <a:endParaRPr lang="en-US"/>
        </a:p>
      </dgm:t>
    </dgm:pt>
    <dgm:pt modelId="{18841A25-E0B9-423C-AD96-32574C1FBB0B}" type="pres">
      <dgm:prSet presAssocID="{769C79E2-24BA-4F67-AE51-D85908B2F591}" presName="Name0" presStyleCnt="0">
        <dgm:presLayoutVars>
          <dgm:dir/>
          <dgm:animLvl val="lvl"/>
          <dgm:resizeHandles val="exact"/>
        </dgm:presLayoutVars>
      </dgm:prSet>
      <dgm:spPr/>
    </dgm:pt>
    <dgm:pt modelId="{81252F1C-851C-49B9-A27B-33EDB910667C}" type="pres">
      <dgm:prSet presAssocID="{93F1F9AB-A230-4248-A801-533078BA1A91}" presName="boxAndChildren" presStyleCnt="0"/>
      <dgm:spPr/>
    </dgm:pt>
    <dgm:pt modelId="{D2DA1137-0189-4F11-9267-CB5E377AFCBB}" type="pres">
      <dgm:prSet presAssocID="{93F1F9AB-A230-4248-A801-533078BA1A91}" presName="parentTextBox" presStyleLbl="node1" presStyleIdx="0" presStyleCnt="2"/>
      <dgm:spPr/>
    </dgm:pt>
    <dgm:pt modelId="{D7AFFE23-E4D9-4AEB-96C0-DAFCBF094529}" type="pres">
      <dgm:prSet presAssocID="{ECA00830-E0F5-4F8B-9A17-E73F89C2FC5A}" presName="sp" presStyleCnt="0"/>
      <dgm:spPr/>
    </dgm:pt>
    <dgm:pt modelId="{BD9FB24A-30A1-472A-BE7C-A0780C13FEBB}" type="pres">
      <dgm:prSet presAssocID="{C8E457F7-4245-4C2F-A58C-8DBF8DD793F8}" presName="arrowAndChildren" presStyleCnt="0"/>
      <dgm:spPr/>
    </dgm:pt>
    <dgm:pt modelId="{C1A8CEA8-3A6C-406F-975C-3C3EE1094E4F}" type="pres">
      <dgm:prSet presAssocID="{C8E457F7-4245-4C2F-A58C-8DBF8DD793F8}" presName="parentTextArrow" presStyleLbl="node1" presStyleIdx="1" presStyleCnt="2"/>
      <dgm:spPr/>
    </dgm:pt>
  </dgm:ptLst>
  <dgm:cxnLst>
    <dgm:cxn modelId="{56A18722-00B3-4D64-8BFD-DD7D989E7DC4}" type="presOf" srcId="{93F1F9AB-A230-4248-A801-533078BA1A91}" destId="{D2DA1137-0189-4F11-9267-CB5E377AFCBB}" srcOrd="0" destOrd="0" presId="urn:microsoft.com/office/officeart/2005/8/layout/process4"/>
    <dgm:cxn modelId="{E1217124-503F-4B8C-AC1B-33A1984BB16E}" srcId="{769C79E2-24BA-4F67-AE51-D85908B2F591}" destId="{93F1F9AB-A230-4248-A801-533078BA1A91}" srcOrd="1" destOrd="0" parTransId="{4E14E5CA-B41F-4221-9D2B-7B73041F22CC}" sibTransId="{4E0CB39B-662B-4786-A5DB-B6AA582503F8}"/>
    <dgm:cxn modelId="{A7512634-A7F9-4178-8FA2-8FDE4D9FF97C}" srcId="{769C79E2-24BA-4F67-AE51-D85908B2F591}" destId="{C8E457F7-4245-4C2F-A58C-8DBF8DD793F8}" srcOrd="0" destOrd="0" parTransId="{748299BE-024E-4CD0-8EB0-6B57B6E73C05}" sibTransId="{ECA00830-E0F5-4F8B-9A17-E73F89C2FC5A}"/>
    <dgm:cxn modelId="{C075D995-F058-40A6-A475-A631F3DDDE40}" type="presOf" srcId="{C8E457F7-4245-4C2F-A58C-8DBF8DD793F8}" destId="{C1A8CEA8-3A6C-406F-975C-3C3EE1094E4F}" srcOrd="0" destOrd="0" presId="urn:microsoft.com/office/officeart/2005/8/layout/process4"/>
    <dgm:cxn modelId="{6921AED1-DFB2-49A1-A148-E8E4653BA333}" type="presOf" srcId="{769C79E2-24BA-4F67-AE51-D85908B2F591}" destId="{18841A25-E0B9-423C-AD96-32574C1FBB0B}" srcOrd="0" destOrd="0" presId="urn:microsoft.com/office/officeart/2005/8/layout/process4"/>
    <dgm:cxn modelId="{B1781C9B-1009-4651-9787-7E5808C59845}" type="presParOf" srcId="{18841A25-E0B9-423C-AD96-32574C1FBB0B}" destId="{81252F1C-851C-49B9-A27B-33EDB910667C}" srcOrd="0" destOrd="0" presId="urn:microsoft.com/office/officeart/2005/8/layout/process4"/>
    <dgm:cxn modelId="{7E46488B-35F7-4AF1-BADB-F36E2F8F2D97}" type="presParOf" srcId="{81252F1C-851C-49B9-A27B-33EDB910667C}" destId="{D2DA1137-0189-4F11-9267-CB5E377AFCBB}" srcOrd="0" destOrd="0" presId="urn:microsoft.com/office/officeart/2005/8/layout/process4"/>
    <dgm:cxn modelId="{403B5C7C-3198-4A16-9FDB-6476562FBB03}" type="presParOf" srcId="{18841A25-E0B9-423C-AD96-32574C1FBB0B}" destId="{D7AFFE23-E4D9-4AEB-96C0-DAFCBF094529}" srcOrd="1" destOrd="0" presId="urn:microsoft.com/office/officeart/2005/8/layout/process4"/>
    <dgm:cxn modelId="{17D69D39-5F9C-4563-AC5D-3BD0C5385C36}" type="presParOf" srcId="{18841A25-E0B9-423C-AD96-32574C1FBB0B}" destId="{BD9FB24A-30A1-472A-BE7C-A0780C13FEBB}" srcOrd="2" destOrd="0" presId="urn:microsoft.com/office/officeart/2005/8/layout/process4"/>
    <dgm:cxn modelId="{D33B8E2F-A1D9-4D36-839C-402CD0D6EE3B}" type="presParOf" srcId="{BD9FB24A-30A1-472A-BE7C-A0780C13FEBB}" destId="{C1A8CEA8-3A6C-406F-975C-3C3EE1094E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DEDA45-6C91-4D32-91F6-0F1EAB12F007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D805EF-2727-409A-AC9E-7E2808DC5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It is inevitable that large software systems will have bugs.</a:t>
          </a:r>
        </a:p>
      </dgm:t>
    </dgm:pt>
    <dgm:pt modelId="{92342868-D6FD-4492-8F6D-6315AFD2A147}" type="parTrans" cxnId="{EFF0F5BF-8589-455C-B528-8267F99F6126}">
      <dgm:prSet/>
      <dgm:spPr/>
      <dgm:t>
        <a:bodyPr/>
        <a:lstStyle/>
        <a:p>
          <a:endParaRPr lang="en-US"/>
        </a:p>
      </dgm:t>
    </dgm:pt>
    <dgm:pt modelId="{13D8263E-0E00-4309-BF75-91579772C75A}" type="sibTrans" cxnId="{EFF0F5BF-8589-455C-B528-8267F99F612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0539B6-5A8B-4F18-97F1-9F4D611849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These bugs can be just annoying, or they can be catastrophic.</a:t>
          </a:r>
        </a:p>
      </dgm:t>
    </dgm:pt>
    <dgm:pt modelId="{93C0FE15-AD17-4FBC-B520-AAF11EB1062A}" type="parTrans" cxnId="{217C08E7-B433-47AB-A128-12C1332F2162}">
      <dgm:prSet/>
      <dgm:spPr/>
      <dgm:t>
        <a:bodyPr/>
        <a:lstStyle/>
        <a:p>
          <a:endParaRPr lang="en-US"/>
        </a:p>
      </dgm:t>
    </dgm:pt>
    <dgm:pt modelId="{7CB0D4E0-728D-4C95-8F10-F77E01C6D01D}" type="sibTrans" cxnId="{217C08E7-B433-47AB-A128-12C1332F2162}">
      <dgm:prSet/>
      <dgm:spPr/>
      <dgm:t>
        <a:bodyPr/>
        <a:lstStyle/>
        <a:p>
          <a:endParaRPr lang="en-US"/>
        </a:p>
      </dgm:t>
    </dgm:pt>
    <dgm:pt modelId="{F56E25AE-4635-4CCB-9E55-C85CA85198C5}" type="pres">
      <dgm:prSet presAssocID="{D9DEDA45-6C91-4D32-91F6-0F1EAB12F007}" presName="root" presStyleCnt="0">
        <dgm:presLayoutVars>
          <dgm:dir/>
          <dgm:resizeHandles val="exact"/>
        </dgm:presLayoutVars>
      </dgm:prSet>
      <dgm:spPr/>
    </dgm:pt>
    <dgm:pt modelId="{F5EE1690-81B8-46FF-A729-0F5441E72F4A}" type="pres">
      <dgm:prSet presAssocID="{D9DEDA45-6C91-4D32-91F6-0F1EAB12F007}" presName="container" presStyleCnt="0">
        <dgm:presLayoutVars>
          <dgm:dir/>
          <dgm:resizeHandles val="exact"/>
        </dgm:presLayoutVars>
      </dgm:prSet>
      <dgm:spPr/>
    </dgm:pt>
    <dgm:pt modelId="{E72BA274-8B4E-4DFB-9F3E-216D53B757C9}" type="pres">
      <dgm:prSet presAssocID="{B1D805EF-2727-409A-AC9E-7E2808DC5F2C}" presName="compNode" presStyleCnt="0"/>
      <dgm:spPr/>
    </dgm:pt>
    <dgm:pt modelId="{7824FAAD-D1BE-495E-94E1-2BDD4019D0F6}" type="pres">
      <dgm:prSet presAssocID="{B1D805EF-2727-409A-AC9E-7E2808DC5F2C}" presName="iconBgRect" presStyleLbl="bgShp" presStyleIdx="0" presStyleCnt="2"/>
      <dgm:spPr/>
    </dgm:pt>
    <dgm:pt modelId="{FFF4350D-FE48-4757-B4F1-021241E759AC}" type="pres">
      <dgm:prSet presAssocID="{B1D805EF-2727-409A-AC9E-7E2808DC5F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B7A17BCC-D973-405E-AEC4-5B56F78B811B}" type="pres">
      <dgm:prSet presAssocID="{B1D805EF-2727-409A-AC9E-7E2808DC5F2C}" presName="spaceRect" presStyleCnt="0"/>
      <dgm:spPr/>
    </dgm:pt>
    <dgm:pt modelId="{4A478447-A909-465D-9EFA-D3506BFAA418}" type="pres">
      <dgm:prSet presAssocID="{B1D805EF-2727-409A-AC9E-7E2808DC5F2C}" presName="textRect" presStyleLbl="revTx" presStyleIdx="0" presStyleCnt="2">
        <dgm:presLayoutVars>
          <dgm:chMax val="1"/>
          <dgm:chPref val="1"/>
        </dgm:presLayoutVars>
      </dgm:prSet>
      <dgm:spPr/>
    </dgm:pt>
    <dgm:pt modelId="{3AB2DF70-9AB6-4EEE-8BB7-9BCBDCA578C1}" type="pres">
      <dgm:prSet presAssocID="{13D8263E-0E00-4309-BF75-91579772C75A}" presName="sibTrans" presStyleLbl="sibTrans2D1" presStyleIdx="0" presStyleCnt="0"/>
      <dgm:spPr/>
    </dgm:pt>
    <dgm:pt modelId="{565A83D0-0E54-4691-80D5-C6B8B69FBCDD}" type="pres">
      <dgm:prSet presAssocID="{220539B6-5A8B-4F18-97F1-9F4D6118494C}" presName="compNode" presStyleCnt="0"/>
      <dgm:spPr/>
    </dgm:pt>
    <dgm:pt modelId="{3EAE0BDC-ED3D-4223-9C31-A2DD797BE475}" type="pres">
      <dgm:prSet presAssocID="{220539B6-5A8B-4F18-97F1-9F4D6118494C}" presName="iconBgRect" presStyleLbl="bgShp" presStyleIdx="1" presStyleCnt="2"/>
      <dgm:spPr/>
    </dgm:pt>
    <dgm:pt modelId="{5049B89A-D38C-4E03-9743-1BEF10B3B15C}" type="pres">
      <dgm:prSet presAssocID="{220539B6-5A8B-4F18-97F1-9F4D6118494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dy bug"/>
        </a:ext>
      </dgm:extLst>
    </dgm:pt>
    <dgm:pt modelId="{7C9C4E11-1215-44C2-A73E-E80F0D2940E5}" type="pres">
      <dgm:prSet presAssocID="{220539B6-5A8B-4F18-97F1-9F4D6118494C}" presName="spaceRect" presStyleCnt="0"/>
      <dgm:spPr/>
    </dgm:pt>
    <dgm:pt modelId="{8AF6B347-FD1F-4EDD-9DEF-2700DF3D8EE5}" type="pres">
      <dgm:prSet presAssocID="{220539B6-5A8B-4F18-97F1-9F4D6118494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E51F241-841A-480F-B3F7-518F9F407DE3}" type="presOf" srcId="{D9DEDA45-6C91-4D32-91F6-0F1EAB12F007}" destId="{F56E25AE-4635-4CCB-9E55-C85CA85198C5}" srcOrd="0" destOrd="0" presId="urn:microsoft.com/office/officeart/2018/2/layout/IconCircleList"/>
    <dgm:cxn modelId="{1C8AC455-B62B-4665-AE93-35012F8E62F7}" type="presOf" srcId="{B1D805EF-2727-409A-AC9E-7E2808DC5F2C}" destId="{4A478447-A909-465D-9EFA-D3506BFAA418}" srcOrd="0" destOrd="0" presId="urn:microsoft.com/office/officeart/2018/2/layout/IconCircleList"/>
    <dgm:cxn modelId="{D206327B-2E71-4602-98CF-F3B12DDBFC44}" type="presOf" srcId="{13D8263E-0E00-4309-BF75-91579772C75A}" destId="{3AB2DF70-9AB6-4EEE-8BB7-9BCBDCA578C1}" srcOrd="0" destOrd="0" presId="urn:microsoft.com/office/officeart/2018/2/layout/IconCircleList"/>
    <dgm:cxn modelId="{A83F9D8B-D6BA-4514-8693-817876F80923}" type="presOf" srcId="{220539B6-5A8B-4F18-97F1-9F4D6118494C}" destId="{8AF6B347-FD1F-4EDD-9DEF-2700DF3D8EE5}" srcOrd="0" destOrd="0" presId="urn:microsoft.com/office/officeart/2018/2/layout/IconCircleList"/>
    <dgm:cxn modelId="{EFF0F5BF-8589-455C-B528-8267F99F6126}" srcId="{D9DEDA45-6C91-4D32-91F6-0F1EAB12F007}" destId="{B1D805EF-2727-409A-AC9E-7E2808DC5F2C}" srcOrd="0" destOrd="0" parTransId="{92342868-D6FD-4492-8F6D-6315AFD2A147}" sibTransId="{13D8263E-0E00-4309-BF75-91579772C75A}"/>
    <dgm:cxn modelId="{217C08E7-B433-47AB-A128-12C1332F2162}" srcId="{D9DEDA45-6C91-4D32-91F6-0F1EAB12F007}" destId="{220539B6-5A8B-4F18-97F1-9F4D6118494C}" srcOrd="1" destOrd="0" parTransId="{93C0FE15-AD17-4FBC-B520-AAF11EB1062A}" sibTransId="{7CB0D4E0-728D-4C95-8F10-F77E01C6D01D}"/>
    <dgm:cxn modelId="{B7FAF385-BE6F-4CE8-A399-F0AAD207FA18}" type="presParOf" srcId="{F56E25AE-4635-4CCB-9E55-C85CA85198C5}" destId="{F5EE1690-81B8-46FF-A729-0F5441E72F4A}" srcOrd="0" destOrd="0" presId="urn:microsoft.com/office/officeart/2018/2/layout/IconCircleList"/>
    <dgm:cxn modelId="{06329196-9476-4B51-A5C4-6C6E34305F65}" type="presParOf" srcId="{F5EE1690-81B8-46FF-A729-0F5441E72F4A}" destId="{E72BA274-8B4E-4DFB-9F3E-216D53B757C9}" srcOrd="0" destOrd="0" presId="urn:microsoft.com/office/officeart/2018/2/layout/IconCircleList"/>
    <dgm:cxn modelId="{D58E16EA-46E6-4C26-9AA9-D2BEAD4C1184}" type="presParOf" srcId="{E72BA274-8B4E-4DFB-9F3E-216D53B757C9}" destId="{7824FAAD-D1BE-495E-94E1-2BDD4019D0F6}" srcOrd="0" destOrd="0" presId="urn:microsoft.com/office/officeart/2018/2/layout/IconCircleList"/>
    <dgm:cxn modelId="{1A2CD896-0026-41BF-ABF1-A91623ACE213}" type="presParOf" srcId="{E72BA274-8B4E-4DFB-9F3E-216D53B757C9}" destId="{FFF4350D-FE48-4757-B4F1-021241E759AC}" srcOrd="1" destOrd="0" presId="urn:microsoft.com/office/officeart/2018/2/layout/IconCircleList"/>
    <dgm:cxn modelId="{BD0284F5-7AC5-4B5B-85ED-54B1A1A72B57}" type="presParOf" srcId="{E72BA274-8B4E-4DFB-9F3E-216D53B757C9}" destId="{B7A17BCC-D973-405E-AEC4-5B56F78B811B}" srcOrd="2" destOrd="0" presId="urn:microsoft.com/office/officeart/2018/2/layout/IconCircleList"/>
    <dgm:cxn modelId="{38AE262B-2CE0-4872-A1B4-86B18A83B7CD}" type="presParOf" srcId="{E72BA274-8B4E-4DFB-9F3E-216D53B757C9}" destId="{4A478447-A909-465D-9EFA-D3506BFAA418}" srcOrd="3" destOrd="0" presId="urn:microsoft.com/office/officeart/2018/2/layout/IconCircleList"/>
    <dgm:cxn modelId="{658F348A-4EC8-4269-8D3D-19F7C070BBF5}" type="presParOf" srcId="{F5EE1690-81B8-46FF-A729-0F5441E72F4A}" destId="{3AB2DF70-9AB6-4EEE-8BB7-9BCBDCA578C1}" srcOrd="1" destOrd="0" presId="urn:microsoft.com/office/officeart/2018/2/layout/IconCircleList"/>
    <dgm:cxn modelId="{85CA5EA2-89D7-4637-89E2-56DE1635D6E4}" type="presParOf" srcId="{F5EE1690-81B8-46FF-A729-0F5441E72F4A}" destId="{565A83D0-0E54-4691-80D5-C6B8B69FBCDD}" srcOrd="2" destOrd="0" presId="urn:microsoft.com/office/officeart/2018/2/layout/IconCircleList"/>
    <dgm:cxn modelId="{91C2227F-9543-4143-B884-0594411849A4}" type="presParOf" srcId="{565A83D0-0E54-4691-80D5-C6B8B69FBCDD}" destId="{3EAE0BDC-ED3D-4223-9C31-A2DD797BE475}" srcOrd="0" destOrd="0" presId="urn:microsoft.com/office/officeart/2018/2/layout/IconCircleList"/>
    <dgm:cxn modelId="{DD332D6F-21EA-40B1-B7C7-30E31100A16F}" type="presParOf" srcId="{565A83D0-0E54-4691-80D5-C6B8B69FBCDD}" destId="{5049B89A-D38C-4E03-9743-1BEF10B3B15C}" srcOrd="1" destOrd="0" presId="urn:microsoft.com/office/officeart/2018/2/layout/IconCircleList"/>
    <dgm:cxn modelId="{74974381-D2EF-4B5A-8C05-D21219D3BB02}" type="presParOf" srcId="{565A83D0-0E54-4691-80D5-C6B8B69FBCDD}" destId="{7C9C4E11-1215-44C2-A73E-E80F0D2940E5}" srcOrd="2" destOrd="0" presId="urn:microsoft.com/office/officeart/2018/2/layout/IconCircleList"/>
    <dgm:cxn modelId="{128A7864-F579-4AAA-B4C0-080F44039D89}" type="presParOf" srcId="{565A83D0-0E54-4691-80D5-C6B8B69FBCDD}" destId="{8AF6B347-FD1F-4EDD-9DEF-2700DF3D8EE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A1137-0189-4F11-9267-CB5E377AFCBB}">
      <dsp:nvSpPr>
        <dsp:cNvPr id="0" name=""/>
        <dsp:cNvSpPr/>
      </dsp:nvSpPr>
      <dsp:spPr>
        <a:xfrm>
          <a:off x="0" y="2340721"/>
          <a:ext cx="4306151" cy="15357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aim of the object-oriented software development methodologies is to significantly improve the practice of software development</a:t>
          </a:r>
        </a:p>
      </dsp:txBody>
      <dsp:txXfrm>
        <a:off x="0" y="2340721"/>
        <a:ext cx="4306151" cy="1535766"/>
      </dsp:txXfrm>
    </dsp:sp>
    <dsp:sp modelId="{C1A8CEA8-3A6C-406F-975C-3C3EE1094E4F}">
      <dsp:nvSpPr>
        <dsp:cNvPr id="0" name=""/>
        <dsp:cNvSpPr/>
      </dsp:nvSpPr>
      <dsp:spPr>
        <a:xfrm rot="10800000">
          <a:off x="0" y="1748"/>
          <a:ext cx="4306151" cy="236200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cost of purchasing, developing, maintaining, and updated software has become the largest expense for many companies.</a:t>
          </a:r>
        </a:p>
      </dsp:txBody>
      <dsp:txXfrm rot="10800000">
        <a:off x="0" y="1748"/>
        <a:ext cx="4306151" cy="1534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4FAAD-D1BE-495E-94E1-2BDD4019D0F6}">
      <dsp:nvSpPr>
        <dsp:cNvPr id="0" name=""/>
        <dsp:cNvSpPr/>
      </dsp:nvSpPr>
      <dsp:spPr>
        <a:xfrm>
          <a:off x="118221" y="1325996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4350D-FE48-4757-B4F1-021241E759AC}">
      <dsp:nvSpPr>
        <dsp:cNvPr id="0" name=""/>
        <dsp:cNvSpPr/>
      </dsp:nvSpPr>
      <dsp:spPr>
        <a:xfrm>
          <a:off x="327732" y="1535507"/>
          <a:ext cx="578647" cy="5786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478447-A909-465D-9EFA-D3506BFAA418}">
      <dsp:nvSpPr>
        <dsp:cNvPr id="0" name=""/>
        <dsp:cNvSpPr/>
      </dsp:nvSpPr>
      <dsp:spPr>
        <a:xfrm>
          <a:off x="1329675" y="1325996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It is inevitable that large software systems will have bugs.</a:t>
          </a:r>
        </a:p>
      </dsp:txBody>
      <dsp:txXfrm>
        <a:off x="1329675" y="1325996"/>
        <a:ext cx="2351646" cy="997668"/>
      </dsp:txXfrm>
    </dsp:sp>
    <dsp:sp modelId="{3EAE0BDC-ED3D-4223-9C31-A2DD797BE475}">
      <dsp:nvSpPr>
        <dsp:cNvPr id="0" name=""/>
        <dsp:cNvSpPr/>
      </dsp:nvSpPr>
      <dsp:spPr>
        <a:xfrm>
          <a:off x="4091078" y="1325996"/>
          <a:ext cx="997668" cy="997668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49B89A-D38C-4E03-9743-1BEF10B3B15C}">
      <dsp:nvSpPr>
        <dsp:cNvPr id="0" name=""/>
        <dsp:cNvSpPr/>
      </dsp:nvSpPr>
      <dsp:spPr>
        <a:xfrm>
          <a:off x="4300588" y="1535507"/>
          <a:ext cx="578647" cy="5786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6B347-FD1F-4EDD-9DEF-2700DF3D8EE5}">
      <dsp:nvSpPr>
        <dsp:cNvPr id="0" name=""/>
        <dsp:cNvSpPr/>
      </dsp:nvSpPr>
      <dsp:spPr>
        <a:xfrm>
          <a:off x="5302532" y="1325996"/>
          <a:ext cx="2351646" cy="997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These bugs can be just annoying, or they can be catastrophic.</a:t>
          </a:r>
        </a:p>
      </dsp:txBody>
      <dsp:txXfrm>
        <a:off x="5302532" y="1325996"/>
        <a:ext cx="2351646" cy="997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904B0-3A31-45EB-B3CB-4625B74D0CC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F9239-C536-4012-B088-FDEFF4C3B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4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is the difference</a:t>
            </a:r>
            <a:r>
              <a:rPr lang="en-US" baseline="0"/>
              <a:t> between a coder and programmer?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03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64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53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2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BF9239-C536-4012-B088-FDEFF4C3BED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6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2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1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604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9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8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7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21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44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96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92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2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6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194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8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35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refcardz/design-patterns" TargetMode="External"/><Relationship Id="rId2" Type="http://schemas.openxmlformats.org/officeDocument/2006/relationships/hyperlink" Target="https://www.uml-diagrams.org/index-example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Meilir-Page-Jones/e/B001ITVFZQ%3Fref=dbs_a_mng_rwt_scns_share" TargetMode="External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lambda-the-ultimate.org/node/4112" TargetMode="External"/><Relationship Id="rId5" Type="http://schemas.openxmlformats.org/officeDocument/2006/relationships/image" Target="../media/image4.jpeg"/><Relationship Id="rId4" Type="http://schemas.openxmlformats.org/officeDocument/2006/relationships/hyperlink" Target="https://www.defprogramming.com/quotes-tagged-with/oop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4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www.righto.com/2017/10/the-xerox-alto-smalltalk-and-rewriting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aygun.com/blog/cost-of-software-errors/" TargetMode="External"/><Relationship Id="rId4" Type="http://schemas.openxmlformats.org/officeDocument/2006/relationships/image" Target="../media/image2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OBJECT-ORIENTED DESIGN &amp; PROGRAMMING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/>
              <a:t>Introduction to object-oriented design and programming technology (OOD/OOP). Main phases in object-oriented design and techniques in object-oriented programming. Programming language design and implementation issues for object-oriented languages. </a:t>
            </a:r>
          </a:p>
          <a:p>
            <a:endParaRPr lang="en-US"/>
          </a:p>
          <a:p>
            <a:r>
              <a:rPr lang="en-US"/>
              <a:t>(From “coder” to “programmer”)</a:t>
            </a:r>
          </a:p>
        </p:txBody>
      </p:sp>
    </p:spTree>
    <p:extLst>
      <p:ext uri="{BB962C8B-B14F-4D97-AF65-F5344CB8AC3E}">
        <p14:creationId xmlns:p14="http://schemas.microsoft.com/office/powerpoint/2010/main" val="420305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82633" y="423949"/>
            <a:ext cx="8595360" cy="5511338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 err="1"/>
              <a:t>Simula</a:t>
            </a:r>
            <a:endParaRPr lang="en-US" sz="2800" b="1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dirty="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 dirty="0"/>
              <a:t>First OOP language in the 1960s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/>
              <a:t>Developed by researchers at the Norwegian Computing Center for use in simulation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/>
              <a:t>Introduced the foundational concept of “objects”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 dirty="0"/>
              <a:t>Its use as a general programming language was not at first realized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68544" y="6245138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3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6705" y="407323"/>
            <a:ext cx="8129848" cy="5594465"/>
          </a:xfrm>
          <a:prstGeom prst="rect">
            <a:avLst/>
          </a:prstGeom>
        </p:spPr>
        <p:txBody>
          <a:bodyPr/>
          <a:lstStyle/>
          <a:p>
            <a:pPr marL="198882" indent="-198882" algn="ctr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err="1"/>
              <a:t>SmallTalk</a:t>
            </a:r>
            <a:endParaRPr lang="en-US" sz="2800" b="1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/>
              <a:t>Developed in 1970s at Xerox </a:t>
            </a:r>
            <a:r>
              <a:rPr lang="en-US" sz="2800" err="1"/>
              <a:t>Parc</a:t>
            </a:r>
            <a:endParaRPr lang="en-US" sz="280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Based on idea of objects from </a:t>
            </a:r>
            <a:r>
              <a:rPr lang="en-US" sz="2800" err="1"/>
              <a:t>Simula</a:t>
            </a:r>
            <a:endParaRPr lang="en-US" sz="280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Called </a:t>
            </a:r>
            <a:r>
              <a:rPr lang="en-US" sz="2800" err="1"/>
              <a:t>SmallTalk</a:t>
            </a:r>
            <a:r>
              <a:rPr lang="en-US" sz="2800"/>
              <a:t> because meant to be easy to use (i.e., easy enough for kids)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Its use as a general programming language was not at first realized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The fully further the concepts of OOP into what we know it today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Still an excellent language to learn OOP with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577795" y="6336089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95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371600"/>
            <a:ext cx="6137910" cy="68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8080"/>
                </a:solidFill>
              </a:rPr>
              <a:t>Alan Kay </a:t>
            </a:r>
            <a:r>
              <a:rPr lang="en-US" sz="2325">
                <a:solidFill>
                  <a:schemeClr val="tx1">
                    <a:lumMod val="65000"/>
                    <a:lumOff val="35000"/>
                  </a:schemeClr>
                </a:solidFill>
              </a:rPr>
              <a:t>(developed </a:t>
            </a:r>
            <a:r>
              <a:rPr lang="en-US" sz="2325" err="1">
                <a:solidFill>
                  <a:schemeClr val="tx1">
                    <a:lumMod val="65000"/>
                    <a:lumOff val="35000"/>
                  </a:schemeClr>
                </a:solidFill>
              </a:rPr>
              <a:t>SmallTalk</a:t>
            </a:r>
            <a:r>
              <a:rPr lang="en-US" sz="2325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3300" y="2343150"/>
            <a:ext cx="1880550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4765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56705" y="332509"/>
            <a:ext cx="7572896" cy="5810596"/>
          </a:xfrm>
          <a:prstGeom prst="rect">
            <a:avLst/>
          </a:prstGeom>
        </p:spPr>
        <p:txBody>
          <a:bodyPr/>
          <a:lstStyle/>
          <a:p>
            <a:pPr marL="198882" indent="-198882" algn="ctr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 b="1"/>
              <a:t>C++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/>
              <a:t>About the same time that </a:t>
            </a:r>
            <a:r>
              <a:rPr lang="en-US" sz="2800" err="1"/>
              <a:t>SmallTalk</a:t>
            </a:r>
            <a:r>
              <a:rPr lang="en-US" sz="2800"/>
              <a:t> was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/>
              <a:t>	being developed, C++ was being developed as 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/>
              <a:t>	an OOP version of C at Bell Labs by </a:t>
            </a:r>
            <a:r>
              <a:rPr lang="en-US" sz="2800" err="1"/>
              <a:t>Bjarne</a:t>
            </a:r>
            <a:r>
              <a:rPr lang="en-US" sz="2800"/>
              <a:t> </a:t>
            </a:r>
            <a:r>
              <a:rPr lang="en-US" sz="2800" err="1"/>
              <a:t>Stroustrup</a:t>
            </a:r>
            <a:r>
              <a:rPr lang="en-US" sz="2800"/>
              <a:t>. 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He also based the language on </a:t>
            </a:r>
            <a:r>
              <a:rPr lang="en-US" sz="2800" err="1"/>
              <a:t>SmallTalk</a:t>
            </a:r>
            <a:r>
              <a:rPr lang="en-US" sz="2800"/>
              <a:t> after hearing about it when doing his PhD at Cambridge University.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485416" y="6211398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371600"/>
            <a:ext cx="6137910" cy="685800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rgbClr val="008080"/>
                </a:solidFill>
              </a:rPr>
              <a:t>Bjarne</a:t>
            </a:r>
            <a:r>
              <a:rPr lang="en-US">
                <a:solidFill>
                  <a:srgbClr val="008080"/>
                </a:solidFill>
              </a:rPr>
              <a:t> </a:t>
            </a:r>
            <a:r>
              <a:rPr lang="en-US" err="1">
                <a:solidFill>
                  <a:srgbClr val="008080"/>
                </a:solidFill>
              </a:rPr>
              <a:t>Stroustrup</a:t>
            </a:r>
            <a:r>
              <a:rPr lang="en-US">
                <a:solidFill>
                  <a:srgbClr val="008080"/>
                </a:solidFill>
              </a:rPr>
              <a:t> </a:t>
            </a:r>
            <a:r>
              <a:rPr lang="en-US" sz="2325">
                <a:solidFill>
                  <a:schemeClr val="tx1">
                    <a:lumMod val="65000"/>
                    <a:lumOff val="35000"/>
                  </a:schemeClr>
                </a:solidFill>
              </a:rPr>
              <a:t>(developed C++)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4700" y="2400300"/>
            <a:ext cx="2056227" cy="226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9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23702" y="498764"/>
            <a:ext cx="7930342" cy="5371812"/>
          </a:xfrm>
          <a:prstGeom prst="rect">
            <a:avLst/>
          </a:prstGeom>
        </p:spPr>
        <p:txBody>
          <a:bodyPr/>
          <a:lstStyle/>
          <a:p>
            <a:pPr marL="198882" indent="-198882" algn="ctr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 b="1"/>
              <a:t>Java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00"/>
              <a:t>Developed in early 1990s at Sun Microsystems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Originally developed for use in embedded systems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Saw its potential for use on the web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00"/>
              <a:t>Is a general programming language, not just for web programming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45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050" y="1371600"/>
            <a:ext cx="6137910" cy="6858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8080"/>
                </a:solidFill>
              </a:rPr>
              <a:t>James Gosling </a:t>
            </a:r>
            <a:r>
              <a:rPr lang="en-US" sz="2325">
                <a:solidFill>
                  <a:schemeClr val="tx1">
                    <a:lumMod val="65000"/>
                    <a:lumOff val="35000"/>
                  </a:schemeClr>
                </a:solidFill>
              </a:rPr>
              <a:t>(developed Java)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 descr="James Gosling with Laptop - Original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86150" y="2343150"/>
            <a:ext cx="1874163" cy="235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71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84910" y="1484416"/>
            <a:ext cx="8457210" cy="48946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98882" indent="-198882" algn="ctr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  <a:lvl2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/>
            </a:lvl2pPr>
          </a:lstStyle>
          <a:p>
            <a:pPr algn="l"/>
            <a:endParaRPr lang="en-US"/>
          </a:p>
          <a:p>
            <a:pPr lvl="1"/>
            <a:r>
              <a:rPr lang="en-US"/>
              <a:t>First major conference on OOP and OOD held in 1986 – called OOPSLA for:</a:t>
            </a:r>
          </a:p>
          <a:p>
            <a:pPr algn="l"/>
            <a:endParaRPr lang="en-US"/>
          </a:p>
          <a:p>
            <a:pPr lvl="1"/>
            <a:r>
              <a:rPr lang="en-US"/>
              <a:t>“Object-Oriented Programming Systems, Languages, and Applications”</a:t>
            </a:r>
          </a:p>
          <a:p>
            <a:pPr algn="l"/>
            <a:endParaRPr lang="en-US"/>
          </a:p>
          <a:p>
            <a:pPr lvl="1"/>
            <a:r>
              <a:rPr lang="en-US"/>
              <a:t>The OOPSLA conference has since been renamed SPLASH.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573975" y="556450"/>
            <a:ext cx="6137910" cy="685800"/>
          </a:xfr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>
                <a:latin typeface="+mn-lt"/>
                <a:ea typeface="+mn-ea"/>
                <a:cs typeface="+mn-cs"/>
              </a:rPr>
              <a:t>Use of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19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8800" y="2082248"/>
            <a:ext cx="8195733" cy="1232452"/>
          </a:xfrm>
        </p:spPr>
        <p:txBody>
          <a:bodyPr>
            <a:noAutofit/>
          </a:bodyPr>
          <a:lstStyle/>
          <a:p>
            <a:br>
              <a:rPr lang="en-US" sz="4400" dirty="0">
                <a:solidFill>
                  <a:srgbClr val="008080"/>
                </a:solidFill>
                <a:effectLst/>
              </a:rPr>
            </a:br>
            <a:r>
              <a:rPr lang="en-US" sz="4400" dirty="0">
                <a:solidFill>
                  <a:srgbClr val="008080"/>
                </a:solidFill>
                <a:effectLst/>
              </a:rPr>
              <a:t>Object-Oriented Programming</a:t>
            </a:r>
            <a:r>
              <a:rPr lang="en-US" dirty="0">
                <a:solidFill>
                  <a:srgbClr val="00808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600200" y="1428750"/>
            <a:ext cx="5829300" cy="3829050"/>
          </a:xfrm>
          <a:prstGeom prst="rect">
            <a:avLst/>
          </a:prstGeom>
        </p:spPr>
        <p:txBody>
          <a:bodyPr/>
          <a:lstStyle/>
          <a:p>
            <a:endParaRPr lang="en-US" sz="2100"/>
          </a:p>
          <a:p>
            <a:endParaRPr lang="en-US" sz="18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262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85900" y="1485900"/>
            <a:ext cx="6137910" cy="400050"/>
          </a:xfrm>
        </p:spPr>
        <p:txBody>
          <a:bodyPr>
            <a:noAutofit/>
          </a:bodyPr>
          <a:lstStyle/>
          <a:p>
            <a:r>
              <a:rPr lang="en-US" sz="2100">
                <a:solidFill>
                  <a:srgbClr val="008080"/>
                </a:solidFill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98763" y="257695"/>
            <a:ext cx="8445731" cy="5612881"/>
          </a:xfrm>
          <a:prstGeom prst="rect">
            <a:avLst/>
          </a:prstGeom>
        </p:spPr>
        <p:txBody>
          <a:bodyPr/>
          <a:lstStyle/>
          <a:p>
            <a:endParaRPr lang="en-US" sz="3200"/>
          </a:p>
          <a:p>
            <a:endParaRPr lang="en-US" sz="2800"/>
          </a:p>
          <a:p>
            <a:r>
              <a:rPr lang="en-US" sz="2800"/>
              <a:t>Objects are entities which have </a:t>
            </a:r>
            <a:r>
              <a:rPr lang="en-US" sz="2800" i="1">
                <a:solidFill>
                  <a:srgbClr val="008080"/>
                </a:solidFill>
              </a:rPr>
              <a:t>attributes</a:t>
            </a:r>
            <a:r>
              <a:rPr lang="en-US" sz="2800"/>
              <a:t> and </a:t>
            </a:r>
            <a:r>
              <a:rPr lang="en-US" sz="2800" i="1">
                <a:solidFill>
                  <a:srgbClr val="008080"/>
                </a:solidFill>
              </a:rPr>
              <a:t>behavior</a:t>
            </a:r>
            <a:r>
              <a:rPr lang="en-US" sz="2800"/>
              <a:t>. (This is the same as physical objects in the real world)</a:t>
            </a:r>
          </a:p>
          <a:p>
            <a:r>
              <a:rPr lang="en-US" sz="2800"/>
              <a:t> </a:t>
            </a:r>
          </a:p>
          <a:p>
            <a:r>
              <a:rPr lang="en-US" sz="2800"/>
              <a:t>State is stored in what is called generically </a:t>
            </a:r>
            <a:r>
              <a:rPr lang="en-US" sz="2800" i="1">
                <a:solidFill>
                  <a:srgbClr val="008080"/>
                </a:solidFill>
              </a:rPr>
              <a:t>instance</a:t>
            </a:r>
            <a:r>
              <a:rPr lang="en-US" sz="2800">
                <a:solidFill>
                  <a:srgbClr val="008080"/>
                </a:solidFill>
              </a:rPr>
              <a:t> </a:t>
            </a:r>
            <a:r>
              <a:rPr lang="en-US" sz="2800" i="1">
                <a:solidFill>
                  <a:srgbClr val="008080"/>
                </a:solidFill>
              </a:rPr>
              <a:t>variables</a:t>
            </a:r>
            <a:r>
              <a:rPr lang="en-US" sz="2800"/>
              <a:t>. Behavior is provided by what are called </a:t>
            </a:r>
            <a:r>
              <a:rPr lang="en-US" sz="2800" i="1">
                <a:solidFill>
                  <a:srgbClr val="008080"/>
                </a:solidFill>
              </a:rPr>
              <a:t>methods</a:t>
            </a:r>
            <a:r>
              <a:rPr lang="en-US" sz="2800"/>
              <a:t>.</a:t>
            </a:r>
          </a:p>
          <a:p>
            <a:endParaRPr lang="en-US" sz="28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3527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General Overview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1"/>
            <a:r>
              <a:rPr lang="en-US" altLang="zh-CN" sz="3200"/>
              <a:t>Concepts of Object-oriented programming</a:t>
            </a:r>
          </a:p>
          <a:p>
            <a:pPr lvl="1"/>
            <a:r>
              <a:rPr lang="en-US" altLang="zh-CN" sz="3200"/>
              <a:t>Review of Java programming</a:t>
            </a:r>
          </a:p>
          <a:p>
            <a:pPr lvl="1"/>
            <a:r>
              <a:rPr lang="en-US" altLang="zh-CN" sz="3200"/>
              <a:t>Concepts and diagrams of UML</a:t>
            </a:r>
          </a:p>
          <a:p>
            <a:pPr lvl="1"/>
            <a:r>
              <a:rPr lang="en-US" altLang="zh-CN" sz="3200"/>
              <a:t>All kinds of design patterns</a:t>
            </a:r>
          </a:p>
          <a:p>
            <a:pPr lvl="1"/>
            <a:r>
              <a:rPr lang="en-US" altLang="zh-CN" sz="3200"/>
              <a:t>Things to make you a better programmer and/or software designer.</a:t>
            </a:r>
          </a:p>
        </p:txBody>
      </p:sp>
    </p:spTree>
    <p:extLst>
      <p:ext uri="{BB962C8B-B14F-4D97-AF65-F5344CB8AC3E}">
        <p14:creationId xmlns:p14="http://schemas.microsoft.com/office/powerpoint/2010/main" val="2219566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914399" y="609599"/>
            <a:ext cx="7416398" cy="5367129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/>
              <a:t>Fundamental Features of Object-Oriented Programming Languages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/>
              <a:t>Encapsulation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/>
              <a:t> 	What is encapsulation?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/>
              <a:t>Inheritance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/>
              <a:t>	What it inheritance?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/>
              <a:t>Polymorphism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/>
              <a:t>	What is polymorphism</a:t>
            </a:r>
            <a:r>
              <a:rPr lang="en-US" sz="180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05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600200" y="1314450"/>
            <a:ext cx="5829300" cy="4171950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4400" b="1" dirty="0">
              <a:solidFill>
                <a:srgbClr val="008080"/>
              </a:solidFill>
            </a:endParaRPr>
          </a:p>
          <a:p>
            <a:pPr algn="ctr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>
                <a:solidFill>
                  <a:srgbClr val="008080"/>
                </a:solidFill>
              </a:rPr>
              <a:t>Overview of Object-Oriented Analysis and Design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8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15883" y="332509"/>
            <a:ext cx="8545483" cy="5915892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/>
              <a:t>Object-oriented programming became well known around 1981, when it appeared on the cover of Byte magazine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/>
              <a:t>The 1980s was the decade of focus on object-oriented </a:t>
            </a:r>
            <a:r>
              <a:rPr lang="en-US" sz="3200" u="sng" dirty="0"/>
              <a:t>programming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3200" dirty="0"/>
              <a:t>The 1990s began focus on object-oriented approaches to object-oriented </a:t>
            </a:r>
            <a:r>
              <a:rPr lang="en-US" sz="3200" u="sng" dirty="0"/>
              <a:t>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smtClean="0"/>
              <a:pPr/>
              <a:t>22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782128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600200" y="1314450"/>
            <a:ext cx="5829300" cy="2300817"/>
          </a:xfrm>
          <a:prstGeom prst="rect">
            <a:avLst/>
          </a:prstGeom>
        </p:spPr>
        <p:txBody>
          <a:bodyPr/>
          <a:lstStyle/>
          <a:p>
            <a:pPr algn="ctr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 b="1" dirty="0">
              <a:solidFill>
                <a:srgbClr val="008080"/>
              </a:solidFill>
            </a:endParaRPr>
          </a:p>
          <a:p>
            <a:pPr algn="ctr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>
                <a:solidFill>
                  <a:srgbClr val="008080"/>
                </a:solidFill>
              </a:rPr>
              <a:t>Early Design Methodologies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3200" b="1" dirty="0">
              <a:solidFill>
                <a:srgbClr val="00808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03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65386" y="158020"/>
            <a:ext cx="7905403" cy="5494713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198882" indent="-198882" algn="ctr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 sz="3200"/>
            </a:lvl1pPr>
            <a:lvl2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 sz="2800"/>
            </a:lvl2pPr>
          </a:lstStyle>
          <a:p>
            <a:pPr marL="0" indent="0" algn="l">
              <a:buNone/>
            </a:pPr>
            <a:r>
              <a:rPr lang="en-US" dirty="0"/>
              <a:t>CRC Cards (1989)</a:t>
            </a:r>
          </a:p>
          <a:p>
            <a:pPr algn="l"/>
            <a:endParaRPr lang="en-US" dirty="0"/>
          </a:p>
          <a:p>
            <a:pPr marL="0" indent="0" algn="l">
              <a:buNone/>
            </a:pPr>
            <a:r>
              <a:rPr lang="en-US" sz="2400" dirty="0"/>
              <a:t>Simple use of index cards, putting one class on each card. Helps limit the size of classes (what can fit on a card) and they associated.</a:t>
            </a:r>
          </a:p>
          <a:p>
            <a:pPr marL="0" indent="0" algn="l">
              <a:buNone/>
            </a:pPr>
            <a:endParaRPr lang="en-US" sz="2400" dirty="0"/>
          </a:p>
          <a:p>
            <a:pPr marL="0" indent="0" algn="l">
              <a:buNone/>
            </a:pPr>
            <a:r>
              <a:rPr lang="en-US" sz="2400" dirty="0"/>
              <a:t>Originally designed as a teaching tool but became more generally used.</a:t>
            </a:r>
          </a:p>
          <a:p>
            <a:pPr algn="l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D3419D8B-53BA-4994-9A88-3C02EEDC7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5485" y="4190688"/>
            <a:ext cx="3692246" cy="2114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8013D2C-20A7-4CBD-84A7-B954753A6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80185" y="3720875"/>
            <a:ext cx="4079198" cy="2625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449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49705" y="209861"/>
            <a:ext cx="8386997" cy="6363325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3200" b="1" dirty="0"/>
              <a:t>Responsibility-Driven Design (RDD) (1990)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400" b="1" dirty="0"/>
          </a:p>
          <a:p>
            <a:r>
              <a:rPr lang="en-US" sz="2400" dirty="0"/>
              <a:t>Views design as involving </a:t>
            </a:r>
            <a:r>
              <a:rPr lang="en-US" sz="2400" dirty="0">
                <a:solidFill>
                  <a:srgbClr val="008080"/>
                </a:solidFill>
              </a:rPr>
              <a:t>roles</a:t>
            </a:r>
            <a:r>
              <a:rPr lang="en-US" sz="2400" dirty="0"/>
              <a:t> that entities play, in which each role has a specific set of responsibilities, for example,</a:t>
            </a:r>
          </a:p>
          <a:p>
            <a:endParaRPr lang="en-US" sz="2400" dirty="0"/>
          </a:p>
          <a:p>
            <a:r>
              <a:rPr lang="en-US" sz="2400" dirty="0"/>
              <a:t>	information provider</a:t>
            </a:r>
          </a:p>
          <a:p>
            <a:r>
              <a:rPr lang="en-US" sz="2400" dirty="0"/>
              <a:t>	coordinator</a:t>
            </a:r>
          </a:p>
          <a:p>
            <a:endParaRPr lang="en-US" sz="2400" dirty="0"/>
          </a:p>
          <a:p>
            <a:r>
              <a:rPr lang="en-US" sz="2400" dirty="0"/>
              <a:t>Roles are satisfied in implementation by objects, i.e., object implement </a:t>
            </a:r>
            <a:r>
              <a:rPr lang="en-US" sz="2400" dirty="0">
                <a:solidFill>
                  <a:srgbClr val="008080"/>
                </a:solidFill>
              </a:rPr>
              <a:t>responsibilities</a:t>
            </a:r>
            <a:r>
              <a:rPr lang="en-US" sz="2400" dirty="0"/>
              <a:t>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66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23701" y="587433"/>
            <a:ext cx="8229600" cy="5660968"/>
          </a:xfrm>
          <a:prstGeom prst="rect">
            <a:avLst/>
          </a:prstGeom>
        </p:spPr>
        <p:txBody>
          <a:bodyPr/>
          <a:lstStyle/>
          <a:p>
            <a:r>
              <a:rPr lang="en-US" sz="2800" b="1" dirty="0"/>
              <a:t>Applications as Responsibilities and Collaborations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Application</a:t>
            </a:r>
            <a:r>
              <a:rPr lang="en-US" sz="2000" dirty="0"/>
              <a:t> = a set of interacting objects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Object</a:t>
            </a:r>
            <a:r>
              <a:rPr lang="en-US" sz="2000" dirty="0"/>
              <a:t> = an implementation of one or more roles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Role</a:t>
            </a:r>
            <a:r>
              <a:rPr lang="en-US" sz="2000" dirty="0"/>
              <a:t> = a set of related responsibilities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Responsibility</a:t>
            </a:r>
            <a:r>
              <a:rPr lang="en-US" sz="2000" dirty="0"/>
              <a:t> = an obligation to perform a task or know information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Collaboration</a:t>
            </a:r>
            <a:r>
              <a:rPr lang="en-US" sz="2000" dirty="0"/>
              <a:t> = an interaction of objects or roles (or both)</a:t>
            </a:r>
          </a:p>
          <a:p>
            <a:r>
              <a:rPr lang="en-US" sz="2000" dirty="0"/>
              <a:t> </a:t>
            </a:r>
          </a:p>
          <a:p>
            <a:r>
              <a:rPr lang="en-US" sz="2000" b="1" dirty="0"/>
              <a:t>Contract</a:t>
            </a:r>
            <a:r>
              <a:rPr lang="en-US" sz="2000" dirty="0"/>
              <a:t> = an agreement outlining the terms of a collaboration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59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07076" y="382385"/>
            <a:ext cx="8362604" cy="6184670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/>
              <a:t>User Point-of-View</a:t>
            </a:r>
          </a:p>
          <a:p>
            <a:r>
              <a:rPr lang="en-US" sz="1500" dirty="0"/>
              <a:t> </a:t>
            </a:r>
            <a:endParaRPr lang="en-US" sz="900" dirty="0"/>
          </a:p>
          <a:p>
            <a:r>
              <a:rPr lang="en-US" sz="2000" dirty="0"/>
              <a:t>Application involves </a:t>
            </a:r>
            <a:r>
              <a:rPr lang="en-US" sz="2000" dirty="0">
                <a:solidFill>
                  <a:srgbClr val="008080"/>
                </a:solidFill>
              </a:rPr>
              <a:t>information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008080"/>
                </a:solidFill>
              </a:rPr>
              <a:t>services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008080"/>
                </a:solidFill>
              </a:rPr>
              <a:t>rules</a:t>
            </a:r>
            <a:r>
              <a:rPr lang="en-US" sz="2000" dirty="0"/>
              <a:t> within a given domain.</a:t>
            </a:r>
          </a:p>
          <a:p>
            <a:r>
              <a:rPr lang="en-US" sz="2000" dirty="0"/>
              <a:t>  </a:t>
            </a:r>
          </a:p>
          <a:p>
            <a:endParaRPr lang="en-US" sz="2000" dirty="0"/>
          </a:p>
          <a:p>
            <a:r>
              <a:rPr lang="en-US" sz="2000" b="1" dirty="0"/>
              <a:t>Designer Point-of-View</a:t>
            </a:r>
          </a:p>
          <a:p>
            <a:r>
              <a:rPr lang="en-US" sz="1100" dirty="0"/>
              <a:t> </a:t>
            </a:r>
          </a:p>
          <a:p>
            <a:r>
              <a:rPr lang="en-US" sz="2000" dirty="0"/>
              <a:t>Application involves </a:t>
            </a:r>
            <a:r>
              <a:rPr lang="en-US" sz="2000" dirty="0">
                <a:solidFill>
                  <a:srgbClr val="008080"/>
                </a:solidFill>
              </a:rPr>
              <a:t>roles</a:t>
            </a:r>
            <a:r>
              <a:rPr lang="en-US" sz="2000" dirty="0"/>
              <a:t> (sets of responsibilities) and </a:t>
            </a:r>
            <a:r>
              <a:rPr lang="en-US" sz="2000" dirty="0">
                <a:solidFill>
                  <a:srgbClr val="008080"/>
                </a:solidFill>
              </a:rPr>
              <a:t>collaborations</a:t>
            </a:r>
            <a:r>
              <a:rPr lang="en-US" sz="2000" dirty="0"/>
              <a:t>.</a:t>
            </a:r>
          </a:p>
          <a:p>
            <a:r>
              <a:rPr lang="en-US" sz="2000" dirty="0"/>
              <a:t> </a:t>
            </a:r>
          </a:p>
          <a:p>
            <a:endParaRPr lang="en-US" sz="2000" dirty="0"/>
          </a:p>
          <a:p>
            <a:r>
              <a:rPr lang="en-US" sz="2000" b="1" dirty="0"/>
              <a:t>Implementer Point-of-View</a:t>
            </a:r>
          </a:p>
          <a:p>
            <a:r>
              <a:rPr lang="en-US" sz="2000" dirty="0"/>
              <a:t> </a:t>
            </a:r>
            <a:endParaRPr lang="en-US" sz="1100" dirty="0"/>
          </a:p>
          <a:p>
            <a:r>
              <a:rPr lang="en-US" sz="2000" dirty="0"/>
              <a:t>Application involves the </a:t>
            </a:r>
            <a:r>
              <a:rPr lang="en-US" sz="2000" dirty="0">
                <a:solidFill>
                  <a:srgbClr val="008080"/>
                </a:solidFill>
              </a:rPr>
              <a:t>implementation of responsibilities</a:t>
            </a:r>
            <a:br>
              <a:rPr lang="en-US" sz="2000" dirty="0"/>
            </a:br>
            <a:r>
              <a:rPr lang="en-US" sz="2000" dirty="0"/>
              <a:t>and concern with </a:t>
            </a:r>
            <a:r>
              <a:rPr lang="en-US" sz="2000" dirty="0">
                <a:solidFill>
                  <a:srgbClr val="008080"/>
                </a:solidFill>
              </a:rPr>
              <a:t>application-specific objects </a:t>
            </a:r>
            <a:r>
              <a:rPr lang="en-US" sz="2000" dirty="0"/>
              <a:t>(e.g., objects related to the user interface).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58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98516" y="390697"/>
            <a:ext cx="8229600" cy="6159731"/>
          </a:xfrm>
          <a:prstGeom prst="rect">
            <a:avLst/>
          </a:prstGeom>
        </p:spPr>
        <p:txBody>
          <a:bodyPr/>
          <a:lstStyle/>
          <a:p>
            <a:r>
              <a:rPr lang="en-US" sz="3600" b="1" dirty="0"/>
              <a:t>Roles vs. Objects</a:t>
            </a:r>
          </a:p>
          <a:p>
            <a:endParaRPr lang="en-US" sz="1500" dirty="0"/>
          </a:p>
          <a:p>
            <a:endParaRPr lang="en-US" sz="2400" dirty="0"/>
          </a:p>
          <a:p>
            <a:r>
              <a:rPr lang="en-US" sz="2400" dirty="0"/>
              <a:t>Roles and objects are the same when a given role is always played by the same object type.</a:t>
            </a:r>
          </a:p>
          <a:p>
            <a:r>
              <a:rPr lang="en-US" sz="2400" dirty="0"/>
              <a:t> </a:t>
            </a:r>
          </a:p>
          <a:p>
            <a:endParaRPr lang="en-US" sz="2400" dirty="0"/>
          </a:p>
          <a:p>
            <a:r>
              <a:rPr lang="en-US" sz="2400" dirty="0"/>
              <a:t>When more than one kind of object can fulfill the same role, then a role is viewed as a set of responsibilities that can be fulfilled in more than one way.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4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600200" y="1314450"/>
            <a:ext cx="5829300" cy="4171950"/>
          </a:xfrm>
          <a:prstGeom prst="rect">
            <a:avLst/>
          </a:prstGeom>
        </p:spPr>
        <p:txBody>
          <a:bodyPr/>
          <a:lstStyle/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pPr algn="ctr"/>
            <a:r>
              <a:rPr lang="en-US" sz="4400" b="1" dirty="0">
                <a:solidFill>
                  <a:srgbClr val="008080"/>
                </a:solidFill>
              </a:rPr>
              <a:t>Cohesion vs. Coupling</a:t>
            </a:r>
          </a:p>
          <a:p>
            <a:endParaRPr lang="en-US" sz="4400" b="1" dirty="0">
              <a:solidFill>
                <a:srgbClr val="008080"/>
              </a:solidFill>
            </a:endParaRPr>
          </a:p>
          <a:p>
            <a:endParaRPr lang="en-US" sz="1500" dirty="0"/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1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UML and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700">
                <a:hlinkClick r:id="rId2"/>
              </a:rPr>
              <a:t>https://www.uml-diagrams.org/index-examples.html</a:t>
            </a:r>
            <a:endParaRPr lang="en-US" sz="2700"/>
          </a:p>
          <a:p>
            <a:pPr marL="0" indent="0">
              <a:buNone/>
            </a:pPr>
            <a:endParaRPr lang="en-US" sz="3000">
              <a:cs typeface="Calibri"/>
            </a:endParaRPr>
          </a:p>
          <a:p>
            <a:pPr marL="0" indent="0">
              <a:buNone/>
            </a:pPr>
            <a:r>
              <a:rPr lang="en-US" sz="2400">
                <a:hlinkClick r:id="rId3"/>
              </a:rPr>
              <a:t>https://dzone.com/refcardz/design-patterns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27273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518615" y="395785"/>
            <a:ext cx="8502555" cy="5474791"/>
          </a:xfrm>
          <a:prstGeom prst="rect">
            <a:avLst/>
          </a:prstGeom>
        </p:spPr>
        <p:txBody>
          <a:bodyPr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Two important aspects of a designed component are referred to as </a:t>
            </a:r>
            <a:r>
              <a:rPr lang="en-US" sz="2400" b="1" dirty="0"/>
              <a:t>cohesion</a:t>
            </a:r>
            <a:r>
              <a:rPr lang="en-US" sz="2400" dirty="0"/>
              <a:t> and </a:t>
            </a:r>
            <a:r>
              <a:rPr lang="en-US" sz="2400" b="1" dirty="0"/>
              <a:t>coupling</a:t>
            </a:r>
            <a:r>
              <a:rPr lang="en-US" sz="2400" dirty="0"/>
              <a:t>.</a:t>
            </a:r>
          </a:p>
          <a:p>
            <a:r>
              <a:rPr lang="en-US" sz="2400" dirty="0"/>
              <a:t> </a:t>
            </a:r>
          </a:p>
          <a:p>
            <a:r>
              <a:rPr lang="en-US" sz="2400" u="sng" dirty="0"/>
              <a:t>Cohesion</a:t>
            </a:r>
            <a:r>
              <a:rPr lang="en-US" sz="2400" dirty="0"/>
              <a:t> refers to the degree to which the responsibilities </a:t>
            </a:r>
            <a:br>
              <a:rPr lang="en-US" sz="2400" dirty="0"/>
            </a:br>
            <a:r>
              <a:rPr lang="en-US" sz="2400" dirty="0"/>
              <a:t>of a given components are a meaningful unit. </a:t>
            </a:r>
            <a:r>
              <a:rPr lang="en-US" sz="2400" dirty="0">
                <a:solidFill>
                  <a:srgbClr val="008080"/>
                </a:solidFill>
              </a:rPr>
              <a:t>Greater cohesion reflects better design.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u="sng" dirty="0"/>
              <a:t>Coupling</a:t>
            </a:r>
            <a:r>
              <a:rPr lang="en-US" sz="2400" dirty="0"/>
              <a:t> refers to the degree that one components must access directly access the data of another component. </a:t>
            </a:r>
            <a:r>
              <a:rPr lang="en-US" sz="2400" dirty="0">
                <a:solidFill>
                  <a:srgbClr val="008080"/>
                </a:solidFill>
              </a:rPr>
              <a:t>Less coupling reflects better design.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11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600200" y="1314450"/>
            <a:ext cx="5829300" cy="3543300"/>
          </a:xfrm>
          <a:prstGeom prst="rect">
            <a:avLst/>
          </a:prstGeom>
        </p:spPr>
        <p:txBody>
          <a:bodyPr/>
          <a:lstStyle/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endParaRPr lang="en-US" sz="2100" b="1" dirty="0">
              <a:solidFill>
                <a:srgbClr val="008080"/>
              </a:solidFill>
            </a:endParaRPr>
          </a:p>
          <a:p>
            <a:pPr algn="ctr"/>
            <a:r>
              <a:rPr lang="en-US" sz="4400" b="1" dirty="0">
                <a:solidFill>
                  <a:srgbClr val="008080"/>
                </a:solidFill>
              </a:rPr>
              <a:t>Refactoring</a:t>
            </a:r>
          </a:p>
          <a:p>
            <a:endParaRPr lang="en-US" sz="1500" dirty="0"/>
          </a:p>
          <a:p>
            <a:endParaRPr lang="en-US" sz="1500" dirty="0"/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33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847897" y="496547"/>
            <a:ext cx="7649927" cy="4819165"/>
          </a:xfrm>
          <a:prstGeom prst="rect">
            <a:avLst/>
          </a:prstGeom>
        </p:spPr>
        <p:txBody>
          <a:bodyPr/>
          <a:lstStyle/>
          <a:p>
            <a:pPr marL="0" lvl="1" algn="just"/>
            <a:r>
              <a:rPr lang="en-US" sz="3200" dirty="0"/>
              <a:t>Refactoring is the process of improving the internal structure (both design and code) of software without altering its external behavior.</a:t>
            </a:r>
          </a:p>
          <a:p>
            <a:pPr marL="0" lvl="1" algn="just"/>
            <a:endParaRPr lang="en-US" sz="3200" dirty="0"/>
          </a:p>
          <a:p>
            <a:pPr marL="0" lvl="1" algn="just"/>
            <a:r>
              <a:rPr lang="en-US" sz="3200" dirty="0"/>
              <a:t>IDEs (like NetBeans, IntelliJ IDEA, Eclipse, etc.) usually have some built-in </a:t>
            </a:r>
          </a:p>
          <a:p>
            <a:pPr marL="0" lvl="1" algn="just"/>
            <a:r>
              <a:rPr lang="en-US" sz="3200" dirty="0"/>
              <a:t>refactoring tools.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9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600200" y="2514600"/>
            <a:ext cx="5829300" cy="2971800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>
                <a:solidFill>
                  <a:srgbClr val="008080"/>
                </a:solidFill>
              </a:rPr>
              <a:t>Other Design Methodologies</a:t>
            </a:r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100" b="1" dirty="0">
                <a:solidFill>
                  <a:srgbClr val="008080"/>
                </a:solidFill>
              </a:rPr>
              <a:t>(early 1990s)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b="1" dirty="0"/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74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771204" y="1475815"/>
            <a:ext cx="7960658" cy="4171950"/>
          </a:xfrm>
          <a:prstGeom prst="rect">
            <a:avLst/>
          </a:prstGeom>
        </p:spPr>
        <p:txBody>
          <a:bodyPr/>
          <a:lstStyle/>
          <a:p>
            <a:r>
              <a:rPr lang="en-US" sz="3200" dirty="0">
                <a:solidFill>
                  <a:srgbClr val="008080"/>
                </a:solidFill>
              </a:rPr>
              <a:t>James </a:t>
            </a:r>
            <a:r>
              <a:rPr lang="en-US" sz="3200" dirty="0" err="1">
                <a:solidFill>
                  <a:srgbClr val="008080"/>
                </a:solidFill>
              </a:rPr>
              <a:t>Rumbaugh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8080"/>
                </a:solidFill>
              </a:rPr>
              <a:t>Ivar Jacobson</a:t>
            </a:r>
            <a:r>
              <a:rPr lang="en-US" sz="3200" dirty="0"/>
              <a:t>, and </a:t>
            </a:r>
            <a:r>
              <a:rPr lang="en-US" sz="3200" dirty="0">
                <a:solidFill>
                  <a:srgbClr val="008080"/>
                </a:solidFill>
              </a:rPr>
              <a:t>Grady </a:t>
            </a:r>
            <a:r>
              <a:rPr lang="en-US" sz="3200" dirty="0" err="1">
                <a:solidFill>
                  <a:srgbClr val="008080"/>
                </a:solidFill>
              </a:rPr>
              <a:t>Booch</a:t>
            </a:r>
            <a:r>
              <a:rPr lang="en-US" sz="3200" dirty="0"/>
              <a:t> (who created the Rational Company, now a part of IBM) each developed their own, widely known, object-oriented design methodologies.</a:t>
            </a:r>
          </a:p>
          <a:p>
            <a:endParaRPr lang="en-US" sz="3200" dirty="0"/>
          </a:p>
          <a:p>
            <a:r>
              <a:rPr lang="en-US" sz="3200" dirty="0"/>
              <a:t>Would go on to be very influential in OOD.</a:t>
            </a:r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00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66344" y="241554"/>
            <a:ext cx="8330184" cy="5629022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b="1" dirty="0"/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/>
              <a:t>Object-Oriented Analysis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/>
            <a:r>
              <a:rPr lang="en-US" sz="2800" dirty="0">
                <a:solidFill>
                  <a:srgbClr val="008080"/>
                </a:solidFill>
              </a:rPr>
              <a:t>Object-oriented analysis </a:t>
            </a:r>
            <a:r>
              <a:rPr lang="en-US" sz="2800" dirty="0"/>
              <a:t>is a means of deter-mining what aspects of a given problem can be viewed as objects in an eventual object-oriented design.</a:t>
            </a:r>
          </a:p>
          <a:p>
            <a:endParaRPr lang="en-US" sz="2800" dirty="0"/>
          </a:p>
          <a:p>
            <a:r>
              <a:rPr lang="en-US" sz="2800" dirty="0"/>
              <a:t>Thus,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FF6600"/>
                </a:solidFill>
              </a:rPr>
              <a:t>OOA</a:t>
            </a:r>
            <a:r>
              <a:rPr lang="en-US" sz="2800" dirty="0"/>
              <a:t> (object-oriented analysis)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FF6600"/>
                </a:solidFill>
              </a:rPr>
              <a:t>OOD </a:t>
            </a:r>
            <a:r>
              <a:rPr lang="en-US" sz="2800" dirty="0"/>
              <a:t>(object-oriented design)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  </a:t>
            </a:r>
            <a:r>
              <a:rPr lang="en-US" sz="2800" dirty="0">
                <a:solidFill>
                  <a:srgbClr val="FF6600"/>
                </a:solidFill>
              </a:rPr>
              <a:t>OOP</a:t>
            </a:r>
            <a:r>
              <a:rPr lang="en-US" sz="2800" dirty="0"/>
              <a:t> (object-oriented programming)</a:t>
            </a:r>
          </a:p>
          <a:p>
            <a:pPr>
              <a:buFont typeface="Arial" pitchFamily="34" charset="0"/>
              <a:buChar char="•"/>
            </a:pPr>
            <a:endParaRPr lang="en-US" sz="2800" dirty="0"/>
          </a:p>
          <a:p>
            <a:pPr marL="257175" indent="-25717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29768" y="424434"/>
            <a:ext cx="8458200" cy="5305806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b="1" dirty="0"/>
              <a:t>EXAMPLE: FedEx System</a:t>
            </a:r>
          </a:p>
          <a:p>
            <a:pPr lvl="0"/>
            <a:endParaRPr lang="en-US" sz="2800" dirty="0"/>
          </a:p>
          <a:p>
            <a:r>
              <a:rPr lang="en-US" sz="2000" dirty="0"/>
              <a:t>For example, suppose we were to develop an overall software system to be used by FedEx.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business model</a:t>
            </a:r>
            <a:r>
              <a:rPr lang="en-US" sz="2000" dirty="0"/>
              <a:t> would involve things like how package shipments are charged, what their costs are, how their profits are determined, etc.</a:t>
            </a:r>
          </a:p>
          <a:p>
            <a:r>
              <a:rPr lang="en-US" sz="2000" dirty="0"/>
              <a:t> </a:t>
            </a:r>
          </a:p>
          <a:p>
            <a:r>
              <a:rPr lang="en-US" sz="2000" dirty="0"/>
              <a:t>The </a:t>
            </a:r>
            <a:r>
              <a:rPr lang="en-US" sz="2000" u="sng" dirty="0"/>
              <a:t>domain model</a:t>
            </a:r>
            <a:r>
              <a:rPr lang="en-US" sz="2000" dirty="0"/>
              <a:t> would identify what entities there are (physical or conceptual) in the system, things like packages, delivery trucks, customer accounts, etc.</a:t>
            </a:r>
          </a:p>
          <a:p>
            <a:r>
              <a:rPr lang="en-US" sz="2000" dirty="0"/>
              <a:t> </a:t>
            </a:r>
          </a:p>
          <a:p>
            <a:pPr lvl="0"/>
            <a:endParaRPr lang="en-US" sz="2000" dirty="0"/>
          </a:p>
          <a:p>
            <a:pPr lvl="0">
              <a:buFont typeface="Symbol" pitchFamily="18" charset="2"/>
              <a:buChar char=""/>
            </a:pPr>
            <a:endParaRPr lang="en-US" sz="2800" dirty="0"/>
          </a:p>
          <a:p>
            <a:pPr lvl="0">
              <a:buFont typeface="Arial" pitchFamily="34" charset="0"/>
              <a:buChar char="•"/>
            </a:pPr>
            <a:endParaRPr lang="en-US" sz="2800" dirty="0"/>
          </a:p>
          <a:p>
            <a:pPr lvl="0">
              <a:buFont typeface="Arial" pitchFamily="34" charset="0"/>
              <a:buChar char="•"/>
            </a:pPr>
            <a:endParaRPr lang="en-US" sz="2800" dirty="0"/>
          </a:p>
          <a:p>
            <a:pPr lvl="0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smtClean="0"/>
              <a:pPr/>
              <a:t>36</a:t>
            </a:fld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312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982785" y="2453217"/>
            <a:ext cx="5829300" cy="3143250"/>
          </a:xfrm>
          <a:prstGeom prst="rect">
            <a:avLst/>
          </a:prstGeom>
        </p:spPr>
        <p:txBody>
          <a:bodyPr/>
          <a:lstStyle/>
          <a:p>
            <a:pPr algn="ctr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>
                <a:solidFill>
                  <a:srgbClr val="008080"/>
                </a:solidFill>
              </a:rPr>
              <a:t>Overview of the Unified Modeling Language </a:t>
            </a:r>
            <a:br>
              <a:rPr lang="en-US" sz="4400" b="1" dirty="0">
                <a:solidFill>
                  <a:srgbClr val="008080"/>
                </a:solidFill>
              </a:rPr>
            </a:br>
            <a:r>
              <a:rPr lang="en-US" sz="2400" b="1" dirty="0">
                <a:solidFill>
                  <a:srgbClr val="008080"/>
                </a:solidFill>
              </a:rPr>
              <a:t>(UML)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23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20101" y="400673"/>
            <a:ext cx="8348411" cy="47138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z="2800" dirty="0"/>
              <a:t>In 1980’s more and more organizations started using OOP.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There was a need for a standardized methodology of OOD.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By early 1990s, different companies using different notations (even within the same company).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A better solution was needed!</a:t>
            </a:r>
          </a:p>
          <a:p>
            <a:pPr lvl="0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6757" y="6364352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06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58239"/>
            <a:ext cx="7772400" cy="786937"/>
          </a:xfrm>
        </p:spPr>
        <p:txBody>
          <a:bodyPr/>
          <a:lstStyle/>
          <a:p>
            <a:r>
              <a:rPr lang="en-US" dirty="0"/>
              <a:t>UML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26484" y="6385965"/>
            <a:ext cx="417516" cy="377825"/>
          </a:xfrm>
        </p:spPr>
        <p:txBody>
          <a:bodyPr/>
          <a:lstStyle/>
          <a:p>
            <a:fld id="{B6F15528-21DE-4FAA-801E-634DDDAF4B2B}" type="slidenum">
              <a:rPr lang="en-US" dirty="0" smtClean="0"/>
              <a:pPr/>
              <a:t>39</a:t>
            </a:fld>
            <a:endParaRPr lang="en-US" dirty="0"/>
          </a:p>
        </p:txBody>
      </p:sp>
      <p:pic>
        <p:nvPicPr>
          <p:cNvPr id="1026" name="Picture 2" descr="File:UML Diagram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7995" y="1245176"/>
            <a:ext cx="6696094" cy="50220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264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455996"/>
            <a:ext cx="7772400" cy="1456267"/>
          </a:xfrm>
        </p:spPr>
        <p:txBody>
          <a:bodyPr/>
          <a:lstStyle/>
          <a:p>
            <a:r>
              <a:rPr lang="en-US"/>
              <a:t>Phases of software development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800"/>
              <a:t>Specification and analysis</a:t>
            </a:r>
          </a:p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</a:rPr>
              <a:t>Design</a:t>
            </a:r>
          </a:p>
          <a:p>
            <a:pPr lvl="1">
              <a:lnSpc>
                <a:spcPct val="90000"/>
              </a:lnSpc>
            </a:pPr>
            <a:r>
              <a:rPr lang="en-US" sz="2800">
                <a:solidFill>
                  <a:schemeClr val="tx2"/>
                </a:solidFill>
              </a:rPr>
              <a:t>Implementation</a:t>
            </a:r>
          </a:p>
          <a:p>
            <a:pPr lvl="1">
              <a:lnSpc>
                <a:spcPct val="90000"/>
              </a:lnSpc>
            </a:pPr>
            <a:r>
              <a:rPr lang="en-US" sz="2800"/>
              <a:t>Maintenance</a:t>
            </a:r>
          </a:p>
          <a:p>
            <a:pPr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  <a:buNone/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We will focus on the design and implementation phases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83211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16992" y="377952"/>
            <a:ext cx="8406384" cy="5492624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dirty="0">
                <a:solidFill>
                  <a:srgbClr val="008080"/>
                </a:solidFill>
              </a:rPr>
              <a:t>Grady </a:t>
            </a:r>
            <a:r>
              <a:rPr lang="en-US" sz="2800" dirty="0" err="1">
                <a:solidFill>
                  <a:srgbClr val="008080"/>
                </a:solidFill>
              </a:rPr>
              <a:t>Booch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8080"/>
                </a:solidFill>
              </a:rPr>
              <a:t>James Rumbaugh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8080"/>
                </a:solidFill>
              </a:rPr>
              <a:t>Ivar Jacobson</a:t>
            </a:r>
            <a:r>
              <a:rPr lang="en-US" sz="2800" dirty="0"/>
              <a:t> developing own graphical design languages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In 1994, James Rumbaugh joined Grady </a:t>
            </a:r>
            <a:r>
              <a:rPr lang="en-US" sz="2800" dirty="0" err="1"/>
              <a:t>Booch</a:t>
            </a:r>
            <a:r>
              <a:rPr lang="en-US" sz="2800" dirty="0"/>
              <a:t> at Rational, and soon after, Ivar Jacobson joined them also.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In 1996, the group released an early version of the Unified Modeling Language (UML).</a:t>
            </a:r>
          </a:p>
          <a:p>
            <a:pPr lvl="0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200" dirty="0" smtClean="0"/>
              <a:pPr/>
              <a:t>40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008489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51104" y="274320"/>
            <a:ext cx="8284464" cy="5596256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dirty="0"/>
              <a:t>About the same time, and organization called the </a:t>
            </a:r>
            <a:r>
              <a:rPr lang="en-US" sz="2800" i="1" dirty="0">
                <a:solidFill>
                  <a:srgbClr val="008080"/>
                </a:solidFill>
              </a:rPr>
              <a:t>Object Management Group (OMG) </a:t>
            </a:r>
            <a:r>
              <a:rPr lang="en-US" sz="2800" dirty="0"/>
              <a:t>invited submissions for a common modeling and specification language. 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OMG is a not-for-profit organization issuing guidelines and specifications for object-oriented technologies, including IBM, HP, Microsoft, and Rational Software.</a:t>
            </a:r>
          </a:p>
          <a:p>
            <a:pPr lvl="0"/>
            <a:endParaRPr lang="en-US" sz="2800" dirty="0"/>
          </a:p>
          <a:p>
            <a:r>
              <a:rPr lang="en-US" sz="2800" dirty="0"/>
              <a:t>IBM, HP, Microsoft, and Rational formed a group called </a:t>
            </a:r>
            <a:r>
              <a:rPr lang="en-US" sz="2800" i="1" dirty="0">
                <a:solidFill>
                  <a:srgbClr val="008080"/>
                </a:solidFill>
              </a:rPr>
              <a:t>UML Partners </a:t>
            </a:r>
            <a:r>
              <a:rPr lang="en-US" sz="2800" dirty="0"/>
              <a:t>in response to the modeling language request from OMG.</a:t>
            </a:r>
          </a:p>
          <a:p>
            <a:pPr lvl="0"/>
            <a:endParaRPr lang="en-US" sz="2800" dirty="0"/>
          </a:p>
          <a:p>
            <a:pPr lvl="0"/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718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262128" y="396240"/>
            <a:ext cx="8686800" cy="5474336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198755" indent="-198755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cs typeface="Calibri" panose="020F0502020204030204"/>
            </a:endParaRPr>
          </a:p>
          <a:p>
            <a:pPr lvl="0"/>
            <a:r>
              <a:rPr lang="en-US" sz="2800" dirty="0"/>
              <a:t>UML version 1.1 was developed and submitted to OMG. It was accepted, and in 1997, took responsibility for the ongoing maintenance and revisions of UML.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UML 2.0 released in 2002.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UML specification has been accepted as a ISO (international standard) specification.</a:t>
            </a:r>
            <a:endParaRPr lang="en-US" sz="2800" dirty="0">
              <a:cs typeface="Calibri"/>
            </a:endParaRPr>
          </a:p>
          <a:p>
            <a:pPr lvl="0"/>
            <a:endParaRPr lang="en-US" sz="2800" dirty="0"/>
          </a:p>
          <a:p>
            <a:pPr lvl="0"/>
            <a:r>
              <a:rPr lang="en-US" sz="2800" dirty="0"/>
              <a:t>UML is the </a:t>
            </a:r>
            <a:r>
              <a:rPr lang="en-US" sz="2800" b="1" dirty="0"/>
              <a:t>first specification language to ever become standardized.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866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574946" y="2286000"/>
            <a:ext cx="5829300" cy="2286000"/>
          </a:xfrm>
          <a:prstGeom prst="rect">
            <a:avLst/>
          </a:prstGeom>
        </p:spPr>
        <p:txBody>
          <a:bodyPr/>
          <a:lstStyle/>
          <a:p>
            <a:pPr algn="ctr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4400" b="1" dirty="0">
                <a:solidFill>
                  <a:srgbClr val="008080"/>
                </a:solidFill>
              </a:rPr>
              <a:t>Software Components, Frameworks and Design Patterns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0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771144" y="805434"/>
            <a:ext cx="7629144" cy="4479798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800" dirty="0"/>
              <a:t>Reuse is an integral aspect of software design.</a:t>
            </a:r>
          </a:p>
          <a:p>
            <a:pPr lvl="0"/>
            <a:endParaRPr lang="en-US" sz="2800" dirty="0"/>
          </a:p>
          <a:p>
            <a:pPr lvl="0"/>
            <a:r>
              <a:rPr lang="en-US" sz="2800" dirty="0">
                <a:solidFill>
                  <a:srgbClr val="008080"/>
                </a:solidFill>
              </a:rPr>
              <a:t>Software components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8080"/>
                </a:solidFill>
              </a:rPr>
              <a:t>frameworks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008080"/>
                </a:solidFill>
              </a:rPr>
              <a:t>design patterns</a:t>
            </a:r>
            <a:r>
              <a:rPr lang="en-US" sz="2800" dirty="0"/>
              <a:t> represent three forms of reuse.</a:t>
            </a:r>
          </a:p>
          <a:p>
            <a:pPr lvl="0"/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951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75488" y="679704"/>
            <a:ext cx="8040624" cy="5498592"/>
          </a:xfrm>
          <a:prstGeom prst="rect">
            <a:avLst/>
          </a:prstGeom>
        </p:spPr>
        <p:txBody>
          <a:bodyPr vert="horz" lIns="137160" tIns="68580">
            <a:normAutofit fontScale="85000" lnSpcReduction="20000"/>
          </a:bodyPr>
          <a:lstStyle/>
          <a:p>
            <a:pPr marL="257175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r>
              <a:rPr lang="en-US" sz="2850" b="1" dirty="0"/>
              <a:t>Software Components (reuse of code)</a:t>
            </a:r>
          </a:p>
          <a:p>
            <a:pPr marL="257175" indent="-257175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550" dirty="0"/>
              <a:t>	</a:t>
            </a:r>
            <a:r>
              <a:rPr lang="en-US" sz="2400" dirty="0"/>
              <a:t>Involves the modification and reuse of executable code, just as dragging and modifying button in creating  a GUI in visual programming environment. (Java’s version of this is called a </a:t>
            </a:r>
            <a:r>
              <a:rPr lang="en-US" sz="2400" dirty="0">
                <a:solidFill>
                  <a:srgbClr val="008080"/>
                </a:solidFill>
              </a:rPr>
              <a:t>JavaBean</a:t>
            </a:r>
            <a:r>
              <a:rPr lang="en-US" sz="2400" dirty="0"/>
              <a:t>)</a:t>
            </a:r>
          </a:p>
          <a:p>
            <a:pPr marL="257175" indent="-257175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550" dirty="0"/>
          </a:p>
          <a:p>
            <a:pPr marL="257175" indent="-257175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550" dirty="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50" b="1" dirty="0"/>
              <a:t>Frameworks (reuse of “plug-in” code)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550" dirty="0"/>
              <a:t>	</a:t>
            </a:r>
            <a:r>
              <a:rPr lang="en-US" sz="2400" dirty="0"/>
              <a:t>A partial implementation that must be completed. Analogous to a motherboard and its hardware components.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1650" dirty="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1650" dirty="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1650" dirty="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lang="en-US" sz="2850" b="1" dirty="0"/>
              <a:t>Design Patterns (reuse of design)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550" dirty="0"/>
              <a:t>	</a:t>
            </a:r>
            <a:r>
              <a:rPr lang="en-US" sz="2475" dirty="0"/>
              <a:t>A design patterns is a commonly occurring collection of classes and their collaborations that is identified and named, providing for a reusable design approach that others can adopt.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1650" dirty="0"/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1650" dirty="0"/>
          </a:p>
          <a:p>
            <a:pPr marL="198882" indent="-198882" algn="just" defTabSz="685800">
              <a:spcBef>
                <a:spcPts val="188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/>
            </a:pPr>
            <a:endParaRPr lang="en-US" sz="21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1800" dirty="0"/>
              <a:t>	</a:t>
            </a:r>
            <a:endParaRPr lang="en-US" sz="21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1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1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17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1465495" y="2800353"/>
            <a:ext cx="6137910" cy="2080057"/>
          </a:xfrm>
          <a:prstGeom prst="rect">
            <a:avLst/>
          </a:prstGeom>
        </p:spPr>
        <p:txBody>
          <a:bodyPr vert="horz" wrap="square" lIns="137160" tIns="68580">
            <a:spAutoFit/>
          </a:bodyPr>
          <a:lstStyle/>
          <a:p>
            <a:pPr marL="257175" indent="-257175" algn="ctr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6000" b="1" dirty="0">
                <a:solidFill>
                  <a:srgbClr val="008080"/>
                </a:solidFill>
              </a:rPr>
              <a:t>Design Patterns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570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371856" y="701040"/>
            <a:ext cx="8558784" cy="3331681"/>
          </a:xfrm>
          <a:prstGeom prst="rect">
            <a:avLst/>
          </a:prstGeom>
        </p:spPr>
        <p:txBody>
          <a:bodyPr vert="horz" wrap="square" lIns="137160" tIns="68580">
            <a:spAutoFit/>
          </a:bodyPr>
          <a:lstStyle/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3600" dirty="0"/>
          </a:p>
          <a:p>
            <a:pPr marL="0" lvl="1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800" dirty="0"/>
              <a:t>The concepts of design patterns in software design came from the use of such patterns in architecture.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2800" dirty="0"/>
          </a:p>
          <a:p>
            <a:pPr marL="0" lvl="1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800" dirty="0"/>
              <a:t>“Design Patterns: Elements of Reusable Object-Oriented Software” (by Gamma, Helm, Johnson, and </a:t>
            </a:r>
            <a:r>
              <a:rPr lang="en-US" sz="2800" dirty="0" err="1"/>
              <a:t>Vlissides</a:t>
            </a:r>
            <a:r>
              <a:rPr lang="en-US" sz="2800" dirty="0"/>
              <a:t>, Addison-Wesley, 1995)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3476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 descr="http://www.as3dp.com/wp-content/uploads/2011/01/evoluti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314450"/>
            <a:ext cx="5915841" cy="370332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95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491266" y="772758"/>
            <a:ext cx="8412480" cy="4321696"/>
          </a:xfrm>
          <a:prstGeom prst="rect">
            <a:avLst/>
          </a:prstGeom>
        </p:spPr>
        <p:txBody>
          <a:bodyPr vert="horz" wrap="square" lIns="137160" tIns="68580">
            <a:spAutoFit/>
          </a:bodyPr>
          <a:lstStyle/>
          <a:p>
            <a:pPr marL="257175" indent="-257175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/>
              <a:t>Example Design Pattern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3200" dirty="0"/>
          </a:p>
          <a:p>
            <a:pPr marL="0" lvl="1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400" dirty="0"/>
              <a:t>How to design a class so that only one object instance of that class is created?</a:t>
            </a:r>
          </a:p>
          <a:p>
            <a:pPr marL="0" lvl="1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2400" dirty="0"/>
          </a:p>
          <a:p>
            <a:pPr marL="0" lvl="1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400" dirty="0">
                <a:solidFill>
                  <a:srgbClr val="008080"/>
                </a:solidFill>
              </a:rPr>
              <a:t>Singleton Design Pattern </a:t>
            </a:r>
            <a:r>
              <a:rPr lang="en-US" sz="2400" dirty="0"/>
              <a:t>is an elegant solution to this problem.</a:t>
            </a:r>
          </a:p>
          <a:p>
            <a:pPr marL="257175" lvl="1" indent="-25717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24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100" dirty="0"/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100" dirty="0"/>
              <a:t>(Why would we want to guarantee that only ONE instance of any class existed at any given time?)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30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169" y="591742"/>
            <a:ext cx="7772400" cy="1456267"/>
          </a:xfrm>
        </p:spPr>
        <p:txBody>
          <a:bodyPr/>
          <a:lstStyle/>
          <a:p>
            <a:r>
              <a:rPr lang="en-US"/>
              <a:t>Quotes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21" y="2471762"/>
            <a:ext cx="7598569" cy="27368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“</a:t>
            </a: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Software is too important to be left to programmers</a:t>
            </a:r>
            <a:r>
              <a:rPr lang="ja-JP" altLang="en-US">
                <a:solidFill>
                  <a:srgbClr val="FFFFFF"/>
                </a:solidFill>
                <a:latin typeface="Arial"/>
                <a:ea typeface="ＭＳ Ｐゴシック"/>
                <a:cs typeface="Arial"/>
              </a:rPr>
              <a:t>”</a:t>
            </a:r>
            <a:endParaRPr lang="en-US" altLang="ja-JP">
              <a:solidFill>
                <a:srgbClr val="FFFFFF"/>
              </a:solidFill>
              <a:latin typeface="Arial"/>
              <a:ea typeface="ＭＳ Ｐゴシック"/>
              <a:cs typeface="Arial"/>
            </a:endParaRPr>
          </a:p>
          <a:p>
            <a:pPr marL="2187179" indent="-128588">
              <a:buFont typeface="Arial" panose="020B0604020202020204" pitchFamily="34" charset="0"/>
              <a:buChar char="―"/>
            </a:pPr>
            <a:r>
              <a:rPr lang="en-US" sz="9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900" err="1">
                <a:solidFill>
                  <a:srgbClr val="FFFFFF"/>
                </a:solidFill>
                <a:latin typeface="Arial"/>
                <a:cs typeface="Arial"/>
                <a:hlinkClick r:id="rId3"/>
              </a:rPr>
              <a:t>Meilir</a:t>
            </a:r>
            <a:r>
              <a:rPr lang="en-US" sz="900">
                <a:solidFill>
                  <a:srgbClr val="FFFFFF"/>
                </a:solidFill>
                <a:latin typeface="Arial"/>
                <a:cs typeface="Arial"/>
                <a:hlinkClick r:id="rId3"/>
              </a:rPr>
              <a:t> Page-Jones</a:t>
            </a:r>
            <a:endParaRPr lang="en-US" sz="900">
              <a:solidFill>
                <a:srgbClr val="FFFFFF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en-US" b="1">
              <a:solidFill>
                <a:srgbClr val="FFFFFF"/>
              </a:solidFill>
              <a:latin typeface="Arial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Never trust a "Software Engineer" who can't code.</a:t>
            </a:r>
          </a:p>
          <a:p>
            <a:pPr marL="2187179" lvl="6" indent="-128588">
              <a:buFont typeface="Arial" panose="020B0604020202020204" pitchFamily="34" charset="0"/>
              <a:buChar char="—"/>
            </a:pPr>
            <a:r>
              <a:rPr lang="en-US">
                <a:solidFill>
                  <a:srgbClr val="FFFFFF"/>
                </a:solidFill>
                <a:latin typeface="Arial"/>
                <a:cs typeface="Arial"/>
              </a:rPr>
              <a:t> Adam J. Conover</a:t>
            </a:r>
          </a:p>
        </p:txBody>
      </p:sp>
      <p:sp>
        <p:nvSpPr>
          <p:cNvPr id="6" name="Rectangle 5"/>
          <p:cNvSpPr/>
          <p:nvPr/>
        </p:nvSpPr>
        <p:spPr>
          <a:xfrm>
            <a:off x="3527341" y="6413535"/>
            <a:ext cx="544578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/>
              <a:t>See: </a:t>
            </a:r>
            <a:r>
              <a:rPr lang="en-US" sz="1350" b="1">
                <a:hlinkClick r:id="rId4"/>
              </a:rPr>
              <a:t>https://www.defprogramming.com/quotes-tagged-with/oop/</a:t>
            </a:r>
            <a:endParaRPr lang="en-US" sz="1350" b="1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6" t="8350" r="9423" b="-1941"/>
          <a:stretch/>
        </p:blipFill>
        <p:spPr>
          <a:xfrm>
            <a:off x="2050010" y="96000"/>
            <a:ext cx="6853282" cy="20102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45406" y="2175525"/>
            <a:ext cx="513283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350">
                <a:hlinkClick r:id="rId6"/>
              </a:rPr>
              <a:t>The Myths of Object-Orientation, James Noble</a:t>
            </a:r>
            <a:r>
              <a:rPr lang="en-US" sz="1350"/>
              <a:t>.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778" y="4522124"/>
            <a:ext cx="4199689" cy="1831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919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862584" y="685800"/>
            <a:ext cx="7714488" cy="506882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>
                <a:solidFill>
                  <a:srgbClr val="008080"/>
                </a:solidFill>
              </a:rPr>
              <a:t>Object-Oriented Development Methodologies</a:t>
            </a:r>
          </a:p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sz="2400" b="1" dirty="0"/>
              <a:t>“Waterfall Model”</a:t>
            </a:r>
          </a:p>
          <a:p>
            <a:pPr lvl="0"/>
            <a:endParaRPr lang="en-US" sz="1050" dirty="0"/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Requirements Analysis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Specification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Design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Implementation 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Testing</a:t>
            </a:r>
          </a:p>
          <a:p>
            <a:pPr lvl="0">
              <a:buFont typeface="Symbol" pitchFamily="18" charset="2"/>
              <a:buChar char=""/>
            </a:pPr>
            <a:endParaRPr lang="en-US" sz="2400" dirty="0"/>
          </a:p>
          <a:p>
            <a:pPr lvl="0"/>
            <a:r>
              <a:rPr lang="en-US" sz="2000" dirty="0"/>
              <a:t>Goal is to do each step perfectly before the next step so that a prior step is never repeated. Not a realistic approach.</a:t>
            </a:r>
          </a:p>
          <a:p>
            <a:pPr lvl="0">
              <a:buFont typeface="Arial" pitchFamily="34" charset="0"/>
              <a:buChar char="•"/>
            </a:pPr>
            <a:endParaRPr lang="en-US" sz="1800" dirty="0"/>
          </a:p>
          <a:p>
            <a:pPr lvl="0">
              <a:buFont typeface="Arial" pitchFamily="34" charset="0"/>
              <a:buChar char="•"/>
            </a:pPr>
            <a:endParaRPr lang="en-US" sz="1800" dirty="0"/>
          </a:p>
          <a:p>
            <a:pPr lvl="0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505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716280" y="479298"/>
            <a:ext cx="7897368" cy="5324094"/>
          </a:xfrm>
          <a:prstGeom prst="rect">
            <a:avLst/>
          </a:prstGeom>
        </p:spPr>
        <p:txBody>
          <a:bodyPr/>
          <a:lstStyle/>
          <a:p>
            <a:pPr marL="198882" indent="-198882"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400" b="1" dirty="0">
                <a:solidFill>
                  <a:srgbClr val="008080"/>
                </a:solidFill>
              </a:rPr>
              <a:t>Agile Development Methodologies</a:t>
            </a:r>
          </a:p>
          <a:p>
            <a:pPr lvl="0"/>
            <a:endParaRPr lang="en-US" sz="1800" dirty="0"/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Changes are expected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Development approach accommodates changes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Object-oriented design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Frequent iterations of design</a:t>
            </a:r>
          </a:p>
          <a:p>
            <a:pPr lvl="0">
              <a:buFont typeface="Symbol" pitchFamily="18" charset="2"/>
              <a:buChar char=""/>
            </a:pPr>
            <a:endParaRPr lang="en-US" sz="2400" dirty="0"/>
          </a:p>
          <a:p>
            <a:pPr lvl="0"/>
            <a:r>
              <a:rPr lang="en-US" sz="2400" dirty="0"/>
              <a:t>“Evolving Designs”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This works well in the object-oriented paradigm.</a:t>
            </a:r>
          </a:p>
          <a:p>
            <a:pPr lvl="0"/>
            <a:endParaRPr lang="en-US" sz="1800" dirty="0"/>
          </a:p>
          <a:p>
            <a:pPr lvl="0">
              <a:buFont typeface="Symbol" pitchFamily="18" charset="2"/>
              <a:buChar char=""/>
            </a:pPr>
            <a:endParaRPr lang="en-US" sz="1800" dirty="0"/>
          </a:p>
          <a:p>
            <a:pPr lvl="0">
              <a:buFont typeface="Arial" pitchFamily="34" charset="0"/>
              <a:buChar char="•"/>
            </a:pPr>
            <a:endParaRPr lang="en-US" sz="1800" dirty="0"/>
          </a:p>
          <a:p>
            <a:pPr lvl="0">
              <a:buFont typeface="Arial" pitchFamily="34" charset="0"/>
              <a:buChar char="•"/>
            </a:pPr>
            <a:endParaRPr lang="en-US" sz="1800" dirty="0"/>
          </a:p>
          <a:p>
            <a:pPr lvl="0"/>
            <a:endParaRPr lang="en-US" sz="1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13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67512" y="643890"/>
            <a:ext cx="8074152" cy="5226686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>
                <a:solidFill>
                  <a:srgbClr val="008080"/>
                </a:solidFill>
              </a:rPr>
              <a:t>Extreme Programming</a:t>
            </a:r>
            <a:br>
              <a:rPr lang="en-US" sz="2800" b="1" dirty="0">
                <a:solidFill>
                  <a:srgbClr val="008080"/>
                </a:solidFill>
              </a:rPr>
            </a:br>
            <a:r>
              <a:rPr lang="en-US" sz="2800" b="1" dirty="0">
                <a:solidFill>
                  <a:srgbClr val="008080"/>
                </a:solidFill>
              </a:rPr>
              <a:t>(“lightweight” agile development)</a:t>
            </a:r>
          </a:p>
          <a:p>
            <a:pPr lvl="0"/>
            <a:endParaRPr lang="en-US" sz="2400" b="1" dirty="0"/>
          </a:p>
          <a:p>
            <a:pPr lvl="0"/>
            <a:endParaRPr lang="en-US" sz="2400" dirty="0"/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A “lightweight” agile development process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More focused on coding than on design</a:t>
            </a:r>
          </a:p>
          <a:p>
            <a:pPr lvl="0">
              <a:buFont typeface="Symbol" pitchFamily="18" charset="2"/>
              <a:buChar char=""/>
            </a:pPr>
            <a:r>
              <a:rPr lang="en-US" sz="2400" dirty="0"/>
              <a:t> Each iteration very short </a:t>
            </a:r>
            <a:r>
              <a:rPr lang="en-US" dirty="0"/>
              <a:t>(few days – few weeks)</a:t>
            </a:r>
          </a:p>
          <a:p>
            <a:pPr>
              <a:buFont typeface="Symbol" pitchFamily="18" charset="2"/>
              <a:buChar char=""/>
            </a:pPr>
            <a:r>
              <a:rPr lang="en-US" sz="2400" dirty="0"/>
              <a:t> Each iteration focused on</a:t>
            </a:r>
          </a:p>
          <a:p>
            <a:pPr>
              <a:buFont typeface="Symbol" pitchFamily="18" charset="2"/>
              <a:buChar char=""/>
            </a:pPr>
            <a:endParaRPr lang="en-US" sz="2400" i="1" dirty="0"/>
          </a:p>
          <a:p>
            <a:pPr lvl="1">
              <a:buFont typeface="Courier New" pitchFamily="49" charset="0"/>
              <a:buChar char="o"/>
            </a:pPr>
            <a:r>
              <a:rPr lang="en-US" sz="2400" i="1" dirty="0"/>
              <a:t> refactoring</a:t>
            </a:r>
            <a:r>
              <a:rPr lang="en-US" sz="2400" dirty="0"/>
              <a:t> </a:t>
            </a:r>
            <a:r>
              <a:rPr lang="en-US" dirty="0"/>
              <a:t>(factoring out common code)</a:t>
            </a:r>
            <a:endParaRPr lang="en-US" sz="2400" dirty="0"/>
          </a:p>
          <a:p>
            <a:pPr lvl="1">
              <a:buFont typeface="Courier New" pitchFamily="49" charset="0"/>
              <a:buChar char="o"/>
            </a:pPr>
            <a:r>
              <a:rPr lang="en-US" sz="2400" i="1" dirty="0"/>
              <a:t> enhancements</a:t>
            </a:r>
            <a:r>
              <a:rPr lang="en-US" sz="2400" dirty="0"/>
              <a:t> </a:t>
            </a:r>
            <a:r>
              <a:rPr lang="en-US" dirty="0"/>
              <a:t>(new functionality or features)</a:t>
            </a:r>
          </a:p>
          <a:p>
            <a:pPr lvl="0">
              <a:buFont typeface="Symbol" pitchFamily="18" charset="2"/>
              <a:buChar char=""/>
            </a:pPr>
            <a:endParaRPr lang="en-US" sz="2400" dirty="0"/>
          </a:p>
          <a:p>
            <a:pPr lvl="0"/>
            <a:endParaRPr lang="en-US" sz="2400" dirty="0"/>
          </a:p>
          <a:p>
            <a:pPr lvl="0">
              <a:buFont typeface="Arial" pitchFamily="34" charset="0"/>
              <a:buChar char="•"/>
            </a:pP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804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643128" y="686562"/>
            <a:ext cx="8086344" cy="5184014"/>
          </a:xfrm>
          <a:prstGeom prst="rect">
            <a:avLst/>
          </a:prstGeom>
        </p:spPr>
        <p:txBody>
          <a:bodyPr/>
          <a:lstStyle/>
          <a:p>
            <a:pPr defTabSz="685800">
              <a:spcBef>
                <a:spcPts val="188"/>
              </a:spcBef>
              <a:buClr>
                <a:schemeClr val="accent1"/>
              </a:buClr>
              <a:buSzPct val="80000"/>
              <a:defRPr/>
            </a:pPr>
            <a:r>
              <a:rPr lang="en-US" sz="2800" b="1" dirty="0">
                <a:solidFill>
                  <a:srgbClr val="008080"/>
                </a:solidFill>
              </a:rPr>
              <a:t>Key Principles of Extreme Programming</a:t>
            </a:r>
          </a:p>
          <a:p>
            <a:pPr lvl="0"/>
            <a:endParaRPr lang="en-US" sz="3200" b="1" dirty="0">
              <a:solidFill>
                <a:srgbClr val="00808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Simple initial plan that continually gets refined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Frequent and small releases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Each release no more than a few weeks apart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Develop a vocabulary for communicating with client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Make design as simple as possible.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Test first – unit test before writing code.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Refactoring – refactor to continually make system simpler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Pair programming – write all production code in pairs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Anyone may change code anywhere in system to improve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Integrate as soon as task is complete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Teams should stay fresh and work no more than 40 hours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Should have customer on site, full time.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Adopt common standards and conventions for source code, </a:t>
            </a:r>
            <a:br>
              <a:rPr lang="en-US" sz="2000" dirty="0"/>
            </a:br>
            <a:r>
              <a:rPr lang="en-US" sz="2000" dirty="0"/>
              <a:t>   documentation, etc. </a:t>
            </a:r>
          </a:p>
          <a:p>
            <a:pPr lvl="0">
              <a:buFont typeface="Arial" pitchFamily="34" charset="0"/>
              <a:buChar char="•"/>
            </a:pPr>
            <a:endParaRPr lang="en-US" sz="2400" dirty="0"/>
          </a:p>
          <a:p>
            <a:pPr lvl="0"/>
            <a:endParaRPr lang="en-US" sz="2400" dirty="0"/>
          </a:p>
          <a:p>
            <a:pPr lvl="0">
              <a:buFont typeface="Arial" pitchFamily="34" charset="0"/>
              <a:buChar char="•"/>
            </a:pPr>
            <a:endParaRPr lang="en-US" sz="2400" dirty="0"/>
          </a:p>
          <a:p>
            <a:pPr lvl="0"/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79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3691" y="2543907"/>
            <a:ext cx="7436339" cy="1305169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8080"/>
                </a:solidFill>
                <a:latin typeface="+mn-lt"/>
                <a:ea typeface="+mn-ea"/>
                <a:cs typeface="+mn-cs"/>
              </a:rPr>
              <a:t>The Expense of Software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33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9A21E09-8758-45AD-BFB1-D4A4249EA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5" y="0"/>
            <a:ext cx="9144405" cy="6859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5" y="0"/>
            <a:ext cx="9144405" cy="68595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7"/>
          <a:stretch/>
        </p:blipFill>
        <p:spPr>
          <a:xfrm>
            <a:off x="1" y="227"/>
            <a:ext cx="9144000" cy="6857773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8843" y="1255709"/>
            <a:ext cx="2408638" cy="39694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Cost!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8A6F99E-7F59-448C-8299-1B4B0E1F4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7170" y="940323"/>
            <a:ext cx="4977353" cy="497735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03200" sx="102000" sy="102000" algn="ctr" rotWithShape="0">
              <a:prstClr val="black">
                <a:alpha val="4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9546" y="5524117"/>
            <a:ext cx="413375" cy="2833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6F15528-21DE-4FAA-801E-634DDDAF4B2B}" type="slidenum">
              <a:rPr lang="en-US" smtClean="0"/>
              <a:pPr>
                <a:spcAft>
                  <a:spcPts val="600"/>
                </a:spcAft>
              </a:pPr>
              <a:t>55</a:t>
            </a:fld>
            <a:endParaRPr lang="en-US"/>
          </a:p>
        </p:txBody>
      </p:sp>
      <p:graphicFrame>
        <p:nvGraphicFramePr>
          <p:cNvPr id="9" name="Subtitle 2">
            <a:extLst>
              <a:ext uri="{FF2B5EF4-FFF2-40B4-BE49-F238E27FC236}">
                <a16:creationId xmlns:a16="http://schemas.microsoft.com/office/drawing/2014/main" id="{E09F85A9-FAF8-8F4C-9F31-051905AE51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733380"/>
              </p:ext>
            </p:extLst>
          </p:nvPr>
        </p:nvGraphicFramePr>
        <p:xfrm>
          <a:off x="4212772" y="1452616"/>
          <a:ext cx="4306151" cy="3878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0959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871416" y="1537188"/>
            <a:ext cx="7870092" cy="3600450"/>
          </a:xfrm>
        </p:spPr>
        <p:txBody>
          <a:bodyPr/>
          <a:lstStyle/>
          <a:p>
            <a:pPr eaLnBrk="1" hangingPunct="1"/>
            <a:r>
              <a:rPr lang="en-US" sz="4400" b="1" dirty="0">
                <a:solidFill>
                  <a:srgbClr val="008080"/>
                </a:solidFill>
                <a:latin typeface="+mn-lt"/>
                <a:ea typeface="+mn-ea"/>
                <a:cs typeface="+mn-cs"/>
              </a:rPr>
              <a:t>“Elegant” Software design?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740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9" name="Picture 5143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5150" name="Rectangle 5145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Usability</a:t>
            </a:r>
            <a:br>
              <a:rPr lang="en-US" sz="3500" dirty="0"/>
            </a:br>
            <a:br>
              <a:rPr lang="en-US" sz="3500" dirty="0"/>
            </a:br>
            <a:r>
              <a:rPr lang="en-US" sz="3500" dirty="0"/>
              <a:t>Is the software easy to use?</a:t>
            </a:r>
          </a:p>
        </p:txBody>
      </p:sp>
      <p:cxnSp>
        <p:nvCxnSpPr>
          <p:cNvPr id="5148" name="Straight Connector 5147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0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0" name="Picture 6159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6162" name="Rectangle 6161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Completeness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Does it satisfy all the client’s needs?</a:t>
            </a:r>
          </a:p>
        </p:txBody>
      </p:sp>
      <p:cxnSp>
        <p:nvCxnSpPr>
          <p:cNvPr id="6164" name="Straight Connector 6163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811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9" name="Picture 7188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7191" name="Rectangle 7190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Robustness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Does it deal with unexpected situations gracefully and avoid crashing?</a:t>
            </a:r>
          </a:p>
        </p:txBody>
      </p:sp>
      <p:cxnSp>
        <p:nvCxnSpPr>
          <p:cNvPr id="7193" name="Straight Connector 7192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1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444" y="102398"/>
            <a:ext cx="5833375" cy="6395182"/>
          </a:xfrm>
        </p:spPr>
      </p:pic>
      <p:sp>
        <p:nvSpPr>
          <p:cNvPr id="5" name="Rectangle 4"/>
          <p:cNvSpPr/>
          <p:nvPr/>
        </p:nvSpPr>
        <p:spPr>
          <a:xfrm>
            <a:off x="65642" y="6497580"/>
            <a:ext cx="6112129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>
                <a:hlinkClick r:id="rId4"/>
              </a:rPr>
              <a:t>http://www.righto.com/2017/10/the-xerox-alto-smalltalk-and-rewriting.html</a:t>
            </a:r>
            <a:endParaRPr lang="en-US"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9F1D9-5EA4-325A-5273-9C1107C2D949}"/>
              </a:ext>
            </a:extLst>
          </p:cNvPr>
          <p:cNvSpPr txBox="1"/>
          <p:nvPr/>
        </p:nvSpPr>
        <p:spPr>
          <a:xfrm>
            <a:off x="0" y="60338"/>
            <a:ext cx="256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The “Mystical” View…</a:t>
            </a:r>
          </a:p>
        </p:txBody>
      </p:sp>
    </p:spTree>
    <p:extLst>
      <p:ext uri="{BB962C8B-B14F-4D97-AF65-F5344CB8AC3E}">
        <p14:creationId xmlns:p14="http://schemas.microsoft.com/office/powerpoint/2010/main" val="5965746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9" name="Picture 8198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US" sz="1800" dirty="0"/>
            </a:b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Efficiency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Does it perform the necessary computations in a reasonable amount of time using a reasonable amount of memory and other resources?</a:t>
            </a: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93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9222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Scalability</a:t>
            </a:r>
            <a:br>
              <a:rPr lang="en-US" sz="2100" dirty="0"/>
            </a:br>
            <a:br>
              <a:rPr lang="en-US" sz="2100" dirty="0"/>
            </a:br>
            <a:r>
              <a:rPr lang="en-US" sz="2100" dirty="0"/>
              <a:t>Will it still perform correctly when the problems grow in size by orders of magnitude?</a:t>
            </a: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9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7" name="Picture 10246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Readability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Is it easy for other to understand the software design and coding?</a:t>
            </a:r>
          </a:p>
        </p:txBody>
      </p:sp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53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1" name="Picture 11270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Reusability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Can the software be used in another completely different setting?</a:t>
            </a:r>
          </a:p>
        </p:txBody>
      </p:sp>
      <p:cxnSp>
        <p:nvCxnSpPr>
          <p:cNvPr id="11275" name="Straight Connector 11274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9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5" name="Picture 12294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12297" name="Rectangle 12296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Simplicity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Is the design and/or implementation unnecessarily complex?</a:t>
            </a:r>
          </a:p>
        </p:txBody>
      </p:sp>
      <p:cxnSp>
        <p:nvCxnSpPr>
          <p:cNvPr id="12299" name="Straight Connector 12298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13318">
            <a:extLst>
              <a:ext uri="{FF2B5EF4-FFF2-40B4-BE49-F238E27FC236}">
                <a16:creationId xmlns:a16="http://schemas.microsoft.com/office/drawing/2014/main" id="{91DD536F-3F4A-4B15-A2D3-B9FB07F12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 useBgFill="1">
        <p:nvSpPr>
          <p:cNvPr id="13317" name="Rectangle 13320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5354" y="1873252"/>
            <a:ext cx="6153293" cy="17598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Maintainability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Can defects be found and fixed easily without adding new defects?</a:t>
            </a:r>
          </a:p>
        </p:txBody>
      </p:sp>
      <p:cxnSp>
        <p:nvCxnSpPr>
          <p:cNvPr id="13318" name="Straight Connector 13322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84222" y="3714750"/>
            <a:ext cx="37555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9796" y="2168759"/>
            <a:ext cx="7588405" cy="175985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900" dirty="0">
                <a:solidFill>
                  <a:schemeClr val="accent4">
                    <a:lumMod val="75000"/>
                  </a:schemeClr>
                </a:solidFill>
              </a:rPr>
              <a:t>Extensibility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Can the software be enhanced or restricted by adding new features or removing old features without “breaking” the code?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4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E7638F-BCCA-48B2-8B93-4A508C7A85BA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9793"/>
            <a:ext cx="9144000" cy="1455738"/>
          </a:xfrm>
        </p:spPr>
        <p:txBody>
          <a:bodyPr/>
          <a:lstStyle/>
          <a:p>
            <a:pPr algn="ctr"/>
            <a:r>
              <a:rPr lang="en-US" dirty="0"/>
              <a:t>Why Worry about Software Design?</a:t>
            </a:r>
          </a:p>
        </p:txBody>
      </p:sp>
      <p:graphicFrame>
        <p:nvGraphicFramePr>
          <p:cNvPr id="15370" name="Rectangle 3">
            <a:extLst>
              <a:ext uri="{FF2B5EF4-FFF2-40B4-BE49-F238E27FC236}">
                <a16:creationId xmlns:a16="http://schemas.microsoft.com/office/drawing/2014/main" id="{E4656CC6-9C7F-771A-B4AF-3074E3A7AAA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28786103"/>
              </p:ext>
            </p:extLst>
          </p:nvPr>
        </p:nvGraphicFramePr>
        <p:xfrm>
          <a:off x="742950" y="2147113"/>
          <a:ext cx="7772400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Connector 5"/>
          <p:cNvCxnSpPr/>
          <p:nvPr/>
        </p:nvCxnSpPr>
        <p:spPr bwMode="auto">
          <a:xfrm>
            <a:off x="2286000" y="2400300"/>
            <a:ext cx="4686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6664706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Examples of Software Failures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457199" y="2142068"/>
            <a:ext cx="8319477" cy="364913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In 1962, the Mariner I spacecraft was accidentally destroyed.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1980’s, patients were given massive overdoes of radiation.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1990’s, a 9-hour nationwide phone blockage occurred.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In 2000’s, cash machines dispensed cash freely.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4628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30031" y="1428750"/>
            <a:ext cx="7557477" cy="4057650"/>
          </a:xfrm>
        </p:spPr>
        <p:txBody>
          <a:bodyPr>
            <a:normAutofit/>
          </a:bodyPr>
          <a:lstStyle/>
          <a:p>
            <a:pPr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/>
              <a:t>Radiation machine for treating cancer patients.</a:t>
            </a:r>
          </a:p>
          <a:p>
            <a:pPr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2800" dirty="0"/>
          </a:p>
          <a:p>
            <a:pPr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/>
              <a:t>Eventually, bug found after entering and clearing the dose of radiation in a certain sequence – administered an extremely large dose, even though it was clear and corrected in the display.</a:t>
            </a:r>
          </a:p>
          <a:p>
            <a:pPr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endParaRPr lang="en-US" sz="2800" dirty="0"/>
          </a:p>
          <a:p>
            <a:pPr>
              <a:spcBef>
                <a:spcPts val="188"/>
              </a:spcBef>
              <a:spcAft>
                <a:spcPts val="0"/>
              </a:spcAft>
              <a:buClr>
                <a:schemeClr val="accent1"/>
              </a:buClr>
              <a:buSzPct val="80000"/>
              <a:defRPr/>
            </a:pPr>
            <a:r>
              <a:rPr lang="en-US" sz="2800" dirty="0"/>
              <a:t>Woman lost use of her arm.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247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7102"/>
            <a:ext cx="7772400" cy="1456267"/>
          </a:xfrm>
        </p:spPr>
        <p:txBody>
          <a:bodyPr/>
          <a:lstStyle/>
          <a:p>
            <a:r>
              <a:rPr lang="en-US"/>
              <a:t>On the other hand... OOP allows for: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9164"/>
            <a:ext cx="7598569" cy="3572329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000"/>
              <a:t>Code reuse</a:t>
            </a:r>
            <a:endParaRPr lang="en-US" sz="2000">
              <a:cs typeface="Calibri"/>
            </a:endParaRPr>
          </a:p>
          <a:p>
            <a:r>
              <a:rPr lang="en-US" sz="2000"/>
              <a:t>Unit Testing</a:t>
            </a:r>
            <a:endParaRPr lang="en-US" sz="2000">
              <a:cs typeface="Calibri"/>
            </a:endParaRPr>
          </a:p>
          <a:p>
            <a:r>
              <a:rPr lang="en-US" sz="2000"/>
              <a:t>Team programming</a:t>
            </a:r>
            <a:endParaRPr lang="en-US" sz="2000">
              <a:cs typeface="Calibri"/>
            </a:endParaRPr>
          </a:p>
          <a:p>
            <a:r>
              <a:rPr lang="en-US" sz="2000"/>
              <a:t>Encapsulation of data</a:t>
            </a:r>
            <a:endParaRPr lang="en-US" sz="2000">
              <a:cs typeface="Calibri"/>
            </a:endParaRPr>
          </a:p>
          <a:p>
            <a:r>
              <a:rPr lang="en-US" sz="2000"/>
              <a:t>Allows for data and operations on that data to be tightly coupled.</a:t>
            </a:r>
            <a:endParaRPr lang="en-US" sz="2000">
              <a:cs typeface="Calibri"/>
            </a:endParaRPr>
          </a:p>
          <a:p>
            <a:pPr lvl="1"/>
            <a:r>
              <a:rPr lang="en-US" sz="1800"/>
              <a:t>(“Functional Programmers” may argue that this is NOT a “Good Thing!”)</a:t>
            </a:r>
            <a:endParaRPr lang="en-US" sz="1800">
              <a:cs typeface="Calibri"/>
            </a:endParaRPr>
          </a:p>
          <a:p>
            <a:r>
              <a:rPr lang="en-US" sz="2000"/>
              <a:t>Development of libraries and frameworks</a:t>
            </a:r>
            <a:r>
              <a:rPr lang="en-US" sz="1800" kern="120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paradigms</a:t>
            </a:r>
            <a:endParaRPr lang="en-US" sz="2000">
              <a:cs typeface="Calibri"/>
            </a:endParaRPr>
          </a:p>
          <a:p>
            <a:r>
              <a:rPr lang="en-US" sz="2000"/>
              <a:t>Software maintenance</a:t>
            </a:r>
            <a:endParaRPr lang="en-US" sz="2000">
              <a:cs typeface="Calibri"/>
            </a:endParaRPr>
          </a:p>
          <a:p>
            <a:endParaRPr lang="en-US" sz="2000">
              <a:cs typeface="Calibri"/>
            </a:endParaRPr>
          </a:p>
          <a:p>
            <a:pPr lvl="1"/>
            <a:endParaRPr lang="en-US" sz="1800">
              <a:cs typeface="Calibri"/>
            </a:endParaRPr>
          </a:p>
          <a:p>
            <a:pPr marL="342900" lvl="1" indent="0">
              <a:buNone/>
            </a:pPr>
            <a:endParaRPr lang="en-US" sz="1800">
              <a:cs typeface="Calibri"/>
            </a:endParaRPr>
          </a:p>
          <a:p>
            <a:pPr marL="342900" lvl="1" indent="0">
              <a:buNone/>
            </a:pPr>
            <a:r>
              <a:rPr lang="en-US" sz="1800">
                <a:cs typeface="Calibri"/>
              </a:rPr>
              <a:t>Note: Other programming paradigms love for all of the above as well! </a:t>
            </a:r>
          </a:p>
          <a:p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5305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3186"/>
            <a:ext cx="7772400" cy="364966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Famous incident in 1990. AT&amp;T long-distance network went down for over 8 hours for the whole US. (cause: missing break statement)</a:t>
            </a:r>
          </a:p>
          <a:p>
            <a:endParaRPr lang="en-US" sz="2800" dirty="0"/>
          </a:p>
          <a:p>
            <a:r>
              <a:rPr lang="en-US" sz="2800" dirty="0"/>
              <a:t>There was a simple change made to the software. </a:t>
            </a:r>
          </a:p>
          <a:p>
            <a:endParaRPr lang="en-US" sz="2800" dirty="0"/>
          </a:p>
          <a:p>
            <a:r>
              <a:rPr lang="en-US" sz="2800" dirty="0"/>
              <a:t>The change involved inserting a single break statement in the wrong place.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05587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8" name="Rectangle 17417">
            <a:extLst>
              <a:ext uri="{FF2B5EF4-FFF2-40B4-BE49-F238E27FC236}">
                <a16:creationId xmlns:a16="http://schemas.microsoft.com/office/drawing/2014/main" id="{CBD94887-6A10-4F62-8EE1-B2BCFA1F3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1" y="-1786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4" name="Picture 17413" descr="Computer script on a screen">
            <a:extLst>
              <a:ext uri="{FF2B5EF4-FFF2-40B4-BE49-F238E27FC236}">
                <a16:creationId xmlns:a16="http://schemas.microsoft.com/office/drawing/2014/main" id="{83C51FAA-0080-6545-6F5F-E8CCA23298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r="11130" b="-3"/>
          <a:stretch/>
        </p:blipFill>
        <p:spPr>
          <a:xfrm>
            <a:off x="20" y="21105"/>
            <a:ext cx="9143980" cy="6857990"/>
          </a:xfrm>
          <a:prstGeom prst="rect">
            <a:avLst/>
          </a:prstGeom>
        </p:spPr>
      </p:pic>
      <p:pic>
        <p:nvPicPr>
          <p:cNvPr id="17420" name="Picture 17419">
            <a:extLst>
              <a:ext uri="{FF2B5EF4-FFF2-40B4-BE49-F238E27FC236}">
                <a16:creationId xmlns:a16="http://schemas.microsoft.com/office/drawing/2014/main" id="{A3D512BA-228A-4979-9312-ACD246E10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3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609600"/>
            <a:ext cx="7598569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Scale of Software Bug Problems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2142067"/>
            <a:ext cx="7598569" cy="3649133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3200" dirty="0"/>
              <a:t>Software quality issues are estimated to cost the US economy over $2 TRILLION dollars annually!!!</a:t>
            </a:r>
          </a:p>
          <a:p>
            <a:pPr lvl="1"/>
            <a:r>
              <a:rPr lang="en-US" sz="2800" dirty="0">
                <a:hlinkClick r:id="rId5"/>
              </a:rPr>
              <a:t>https://raygun.com/blog/cost-of-software-errors/</a:t>
            </a:r>
            <a:endParaRPr lang="en-US" sz="2800" dirty="0"/>
          </a:p>
          <a:p>
            <a:pPr lvl="1"/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  <a:p>
            <a:pPr eaLnBrk="1" hangingPunct="1"/>
            <a:r>
              <a:rPr lang="en-US" sz="3200" dirty="0"/>
              <a:t>Software developers spend 80% of their development time finding and fixing bugs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99545" y="5870575"/>
            <a:ext cx="413375" cy="3778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FBE7638F-BCCA-48B2-8B93-4A508C7A85BA}" type="slidenum">
              <a:rPr lang="en-US" smtClean="0"/>
              <a:pPr>
                <a:spcAft>
                  <a:spcPts val="600"/>
                </a:spcAft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274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First Software “Bug”</a:t>
            </a:r>
            <a:br>
              <a:rPr lang="en-US"/>
            </a:br>
            <a:r>
              <a:rPr lang="en-US" sz="2100"/>
              <a:t>(September 9</a:t>
            </a:r>
            <a:r>
              <a:rPr lang="en-US" sz="2100" baseline="30000"/>
              <a:t>th</a:t>
            </a:r>
            <a:r>
              <a:rPr lang="en-US" sz="2100"/>
              <a:t>, 1945 in Mark II at Harvard)</a:t>
            </a:r>
          </a:p>
        </p:txBody>
      </p:sp>
      <p:pic>
        <p:nvPicPr>
          <p:cNvPr id="7" name="Content Placeholder 6" descr="First Bug - wikipedia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939256" y="1964162"/>
            <a:ext cx="5819498" cy="458312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6857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Goal of Elegant Software Design: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Minimize the number of initial bugs created</a:t>
            </a:r>
          </a:p>
          <a:p>
            <a:pPr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Maximize the detection and removal of any bugs </a:t>
            </a:r>
          </a:p>
          <a:p>
            <a:pPr eaLnBrk="1" hangingPunct="1">
              <a:buNone/>
            </a:pPr>
            <a:endParaRPr lang="en-US" sz="2400" dirty="0"/>
          </a:p>
          <a:p>
            <a:pPr eaLnBrk="1" hangingPunct="1"/>
            <a:r>
              <a:rPr lang="en-US" sz="2400" dirty="0"/>
              <a:t>Minimize the number of new bugs added during modification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4942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Forces Working against Bug-free Software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2514600"/>
            <a:ext cx="5829300" cy="291465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dirty="0"/>
              <a:t>Doing a job right takes time and money, but software developers are under pressure to complete projects quickly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/>
            <a:r>
              <a:rPr lang="en-US" sz="2800" dirty="0"/>
              <a:t>Writing high quality software requires skill, knowledge and experience that many people do not have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E7638F-BCCA-48B2-8B93-4A508C7A85B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3165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1" y="627888"/>
            <a:ext cx="7772400" cy="1456267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500" dirty="0">
                <a:solidFill>
                  <a:schemeClr val="accent4">
                    <a:lumMod val="75000"/>
                  </a:schemeClr>
                </a:solidFill>
              </a:rPr>
              <a:t>Criteria for “Elegant” Software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804673" y="2007955"/>
            <a:ext cx="3813048" cy="3649134"/>
          </a:xfrm>
        </p:spPr>
        <p:txBody>
          <a:bodyPr/>
          <a:lstStyle/>
          <a:p>
            <a:pPr eaLnBrk="1" hangingPunct="1"/>
            <a:r>
              <a:rPr lang="en-US" sz="2400" dirty="0"/>
              <a:t>Usability</a:t>
            </a:r>
          </a:p>
          <a:p>
            <a:pPr eaLnBrk="1" hangingPunct="1"/>
            <a:r>
              <a:rPr lang="en-US" sz="2400" dirty="0"/>
              <a:t>Completeness</a:t>
            </a:r>
          </a:p>
          <a:p>
            <a:pPr eaLnBrk="1" hangingPunct="1"/>
            <a:r>
              <a:rPr lang="en-US" sz="2400" dirty="0"/>
              <a:t>Robustness</a:t>
            </a:r>
          </a:p>
          <a:p>
            <a:pPr eaLnBrk="1" hangingPunct="1"/>
            <a:r>
              <a:rPr lang="en-US" sz="2400" dirty="0"/>
              <a:t>Efficiency</a:t>
            </a:r>
          </a:p>
          <a:p>
            <a:pPr eaLnBrk="1" hangingPunct="1"/>
            <a:r>
              <a:rPr lang="en-US" sz="2400" dirty="0"/>
              <a:t>Scalability</a:t>
            </a:r>
            <a:endParaRPr lang="en-US" dirty="0"/>
          </a:p>
        </p:txBody>
      </p:sp>
      <p:sp>
        <p:nvSpPr>
          <p:cNvPr id="21509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5263897" y="2007956"/>
            <a:ext cx="3813048" cy="3649133"/>
          </a:xfrm>
        </p:spPr>
        <p:txBody>
          <a:bodyPr/>
          <a:lstStyle/>
          <a:p>
            <a:pPr eaLnBrk="1" hangingPunct="1"/>
            <a:r>
              <a:rPr lang="en-US" sz="2400" dirty="0"/>
              <a:t>Readability</a:t>
            </a:r>
          </a:p>
          <a:p>
            <a:pPr eaLnBrk="1" hangingPunct="1"/>
            <a:r>
              <a:rPr lang="en-US" sz="2400" dirty="0"/>
              <a:t>Reusability</a:t>
            </a:r>
          </a:p>
          <a:p>
            <a:pPr eaLnBrk="1" hangingPunct="1"/>
            <a:r>
              <a:rPr lang="en-US" sz="2400" dirty="0"/>
              <a:t>Simplicity</a:t>
            </a:r>
          </a:p>
          <a:p>
            <a:pPr eaLnBrk="1" hangingPunct="1"/>
            <a:r>
              <a:rPr lang="en-US" sz="2400" dirty="0"/>
              <a:t>Maintainability</a:t>
            </a:r>
          </a:p>
          <a:p>
            <a:pPr eaLnBrk="1" hangingPunct="1"/>
            <a:r>
              <a:rPr lang="en-US" sz="2400" dirty="0"/>
              <a:t>Extensibility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B882E5-E6F7-4DE3-B03D-91D23686AE1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31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8315" y="338532"/>
            <a:ext cx="7415797" cy="514350"/>
          </a:xfrm>
        </p:spPr>
        <p:txBody>
          <a:bodyPr>
            <a:noAutofit/>
          </a:bodyPr>
          <a:lstStyle/>
          <a:p>
            <a:r>
              <a:rPr lang="en-US" dirty="0"/>
              <a:t>Programming Language Paradigms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8824" y="977281"/>
            <a:ext cx="7913356" cy="5542187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 marL="457200" indent="-457200" defTabSz="685800">
              <a:spcBef>
                <a:spcPts val="188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800"/>
              <a:t>Imperative (Procedural) Programming  (C, Pascal)</a:t>
            </a:r>
            <a:endParaRPr lang="en-US" sz="2800">
              <a:cs typeface="Calibri"/>
            </a:endParaRP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i="1"/>
              <a:t>	  Paradigm primarily based on the assignment of values to   </a:t>
            </a:r>
            <a:br>
              <a:rPr lang="en-US" i="1"/>
            </a:br>
            <a:r>
              <a:rPr lang="en-US" i="1"/>
              <a:t>  variables and data passed to functions/procedures.</a:t>
            </a: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sz="2800">
              <a:cs typeface="Calibri"/>
            </a:endParaRPr>
          </a:p>
          <a:p>
            <a:pPr marL="457200" indent="-457200" defTabSz="685800">
              <a:spcBef>
                <a:spcPts val="188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800"/>
              <a:t>Functional Programming (LISP/Scheme, SML, F#)</a:t>
            </a:r>
            <a:endParaRPr lang="en-US" sz="2800">
              <a:cs typeface="Calibri"/>
            </a:endParaRP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800"/>
              <a:t>    </a:t>
            </a:r>
            <a:r>
              <a:rPr lang="en-US" i="1"/>
              <a:t>Paradigm based primarily on the use of “High order Functions.”  </a:t>
            </a:r>
            <a:br>
              <a:rPr lang="en-US" i="1"/>
            </a:br>
            <a:r>
              <a:rPr lang="en-US" i="1"/>
              <a:t>  Programs seen as one big composite function.</a:t>
            </a: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 i="1">
              <a:cs typeface="Calibri"/>
            </a:endParaRPr>
          </a:p>
          <a:p>
            <a:pPr marL="457200" indent="-457200" defTabSz="685800">
              <a:spcBef>
                <a:spcPts val="188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800"/>
              <a:t>Object-Oriented Programming (C++, Java)</a:t>
            </a:r>
            <a:endParaRPr lang="en-US" sz="2800">
              <a:cs typeface="Calibri"/>
            </a:endParaRP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sz="2800"/>
              <a:t>	</a:t>
            </a:r>
            <a:r>
              <a:rPr lang="en-US" sz="2800" i="1"/>
              <a:t> </a:t>
            </a:r>
            <a:r>
              <a:rPr lang="en-US" i="1"/>
              <a:t>Paradigm based primarily on the passing of messages</a:t>
            </a: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i="1"/>
              <a:t>     Modern OOP incorporates elements of  both procedureal and functional</a:t>
            </a: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endParaRPr lang="en-US">
              <a:cs typeface="Calibri"/>
            </a:endParaRPr>
          </a:p>
          <a:p>
            <a:pPr marL="457200" indent="-457200" defTabSz="685800">
              <a:spcBef>
                <a:spcPts val="188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sz="2800"/>
              <a:t>Logic Programming (PROLOG, Erlang)</a:t>
            </a:r>
            <a:endParaRPr lang="en-US" sz="2800">
              <a:cs typeface="Calibri"/>
            </a:endParaRPr>
          </a:p>
          <a:p>
            <a:pPr marL="655955" lvl="1" indent="-198755">
              <a:spcBef>
                <a:spcPts val="188"/>
              </a:spcBef>
              <a:buClr>
                <a:schemeClr val="accent1"/>
              </a:buClr>
              <a:buSzPct val="80000"/>
            </a:pPr>
            <a:r>
              <a:rPr lang="en-US" i="1"/>
              <a:t>     Paradigm based primarily on the declaration of needed facts  </a:t>
            </a:r>
            <a:br>
              <a:rPr lang="en-US" i="1"/>
            </a:br>
            <a:r>
              <a:rPr lang="en-US" i="1"/>
              <a:t>  and the use of automated deduction to derive results</a:t>
            </a:r>
            <a:endParaRPr lang="en-US" i="1">
              <a:cs typeface="Calibri"/>
            </a:endParaRPr>
          </a:p>
          <a:p>
            <a:pPr marL="198755" indent="-198755" defTabSz="685800">
              <a:spcBef>
                <a:spcPts val="188"/>
              </a:spcBef>
              <a:buClr>
                <a:schemeClr val="accent1"/>
              </a:buClr>
              <a:buSzPct val="80000"/>
              <a:buFont typeface="Wingdings 2"/>
              <a:buChar char=""/>
              <a:defRPr/>
            </a:pPr>
            <a:endParaRPr lang="en-US" sz="28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900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03045" y="2571749"/>
            <a:ext cx="6137910" cy="62865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rgbClr val="008080"/>
                </a:solidFill>
              </a:rPr>
              <a:t>The Development of Object-Oriented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170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4551BF69F2CD4B97F7E9AACCEA3071" ma:contentTypeVersion="22" ma:contentTypeDescription="Create a new document." ma:contentTypeScope="" ma:versionID="efd65102aeb65d4b8025eb4ab46cf750">
  <xsd:schema xmlns:xsd="http://www.w3.org/2001/XMLSchema" xmlns:xs="http://www.w3.org/2001/XMLSchema" xmlns:p="http://schemas.microsoft.com/office/2006/metadata/properties" xmlns:ns1="http://schemas.microsoft.com/sharepoint/v3" xmlns:ns3="885ab3ec-057f-4ee0-a37d-716e2ec8f9cb" xmlns:ns4="a90dac09-113b-4bec-bc2f-c71fab4c37fc" targetNamespace="http://schemas.microsoft.com/office/2006/metadata/properties" ma:root="true" ma:fieldsID="aa1a5e377673a96b67b08043b79252e1" ns1:_="" ns3:_="" ns4:_="">
    <xsd:import namespace="http://schemas.microsoft.com/sharepoint/v3"/>
    <xsd:import namespace="885ab3ec-057f-4ee0-a37d-716e2ec8f9cb"/>
    <xsd:import namespace="a90dac09-113b-4bec-bc2f-c71fab4c37fc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Teachers" minOccurs="0"/>
                <xsd:element ref="ns3:Students" minOccurs="0"/>
                <xsd:element ref="ns3:DefaultSectionNames" minOccurs="0"/>
                <xsd:element ref="ns3:AppVers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5ab3ec-057f-4ee0-a37d-716e2ec8f9cb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dexed="tru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Teachers" ma:index="1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3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MediaServiceMetadata" ma:index="1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2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25" nillable="true" ma:displayName="Location" ma:internalName="MediaServiceLocation" ma:readOnly="true">
      <xsd:simpleType>
        <xsd:restriction base="dms:Text"/>
      </xsd:simpleType>
    </xsd:element>
    <xsd:element name="MediaServiceAutoKeyPoints" ma:index="2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0dac09-113b-4bec-bc2f-c71fab4c37fc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885ab3ec-057f-4ee0-a37d-716e2ec8f9cb" xsi:nil="true"/>
    <Students xmlns="885ab3ec-057f-4ee0-a37d-716e2ec8f9cb">
      <UserInfo>
        <DisplayName/>
        <AccountId xsi:nil="true"/>
        <AccountType/>
      </UserInfo>
    </Students>
    <_ip_UnifiedCompliancePolicyUIAction xmlns="http://schemas.microsoft.com/sharepoint/v3" xsi:nil="true"/>
    <Teachers xmlns="885ab3ec-057f-4ee0-a37d-716e2ec8f9cb">
      <UserInfo>
        <DisplayName/>
        <AccountId xsi:nil="true"/>
        <AccountType/>
      </UserInfo>
    </Teachers>
    <AppVersion xmlns="885ab3ec-057f-4ee0-a37d-716e2ec8f9cb" xsi:nil="true"/>
    <_ip_UnifiedCompliancePolicyProperties xmlns="http://schemas.microsoft.com/sharepoint/v3" xsi:nil="true"/>
    <FolderType xmlns="885ab3ec-057f-4ee0-a37d-716e2ec8f9cb" xsi:nil="true"/>
    <DefaultSectionNames xmlns="885ab3ec-057f-4ee0-a37d-716e2ec8f9cb" xsi:nil="true"/>
    <Owner xmlns="885ab3ec-057f-4ee0-a37d-716e2ec8f9cb">
      <UserInfo>
        <DisplayName/>
        <AccountId xsi:nil="true"/>
        <AccountType/>
      </UserInfo>
    </Owner>
  </documentManagement>
</p:properties>
</file>

<file path=customXml/itemProps1.xml><?xml version="1.0" encoding="utf-8"?>
<ds:datastoreItem xmlns:ds="http://schemas.openxmlformats.org/officeDocument/2006/customXml" ds:itemID="{8FA12F6F-EA7B-4AAA-9ACA-6319BE64F2C6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885ab3ec-057f-4ee0-a37d-716e2ec8f9cb"/>
    <ds:schemaRef ds:uri="a90dac09-113b-4bec-bc2f-c71fab4c37f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BCF6D4C-908C-46D3-85A0-DEF25362B5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909535-F9B3-4578-B502-012BD7C92182}">
  <ds:schemaRefs>
    <ds:schemaRef ds:uri="a90dac09-113b-4bec-bc2f-c71fab4c37fc"/>
    <ds:schemaRef ds:uri="http://www.w3.org/XML/1998/namespace"/>
    <ds:schemaRef ds:uri="http://purl.org/dc/terms/"/>
    <ds:schemaRef ds:uri="http://schemas.microsoft.com/office/2006/documentManagement/types"/>
    <ds:schemaRef ds:uri="885ab3ec-057f-4ee0-a37d-716e2ec8f9cb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329</TotalTime>
  <Words>2683</Words>
  <Application>Microsoft Office PowerPoint</Application>
  <PresentationFormat>On-screen Show (4:3)</PresentationFormat>
  <Paragraphs>484</Paragraphs>
  <Slides>75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2" baseType="lpstr">
      <vt:lpstr>Arial</vt:lpstr>
      <vt:lpstr>Calibri</vt:lpstr>
      <vt:lpstr>Calibri Light</vt:lpstr>
      <vt:lpstr>Courier New</vt:lpstr>
      <vt:lpstr>Symbol</vt:lpstr>
      <vt:lpstr>Wingdings 2</vt:lpstr>
      <vt:lpstr>Celestial</vt:lpstr>
      <vt:lpstr>OBJECT-ORIENTED DESIGN &amp; PROGRAMMING</vt:lpstr>
      <vt:lpstr>General Overview</vt:lpstr>
      <vt:lpstr>Examples of UML and design patterns</vt:lpstr>
      <vt:lpstr>Phases of software development</vt:lpstr>
      <vt:lpstr>Quotes</vt:lpstr>
      <vt:lpstr>PowerPoint Presentation</vt:lpstr>
      <vt:lpstr>On the other hand... OOP allows for:</vt:lpstr>
      <vt:lpstr>Programming Language Paradigms</vt:lpstr>
      <vt:lpstr>The Development of Object-Oriented Programming</vt:lpstr>
      <vt:lpstr>PowerPoint Presentation</vt:lpstr>
      <vt:lpstr>PowerPoint Presentation</vt:lpstr>
      <vt:lpstr>Alan Kay (developed SmallTalk)</vt:lpstr>
      <vt:lpstr>PowerPoint Presentation</vt:lpstr>
      <vt:lpstr>Bjarne Stroustrup (developed C++)</vt:lpstr>
      <vt:lpstr>PowerPoint Presentation</vt:lpstr>
      <vt:lpstr>James Gosling (developed Java)</vt:lpstr>
      <vt:lpstr>Use of OOP</vt:lpstr>
      <vt:lpstr> Object-Oriented Programming 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UML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Expense of Software Development</vt:lpstr>
      <vt:lpstr>Cost!</vt:lpstr>
      <vt:lpstr>“Elegant” Software design?</vt:lpstr>
      <vt:lpstr>Usability  Is the software easy to use?</vt:lpstr>
      <vt:lpstr>Completeness  Does it satisfy all the client’s needs?</vt:lpstr>
      <vt:lpstr>Robustness  Does it deal with unexpected situations gracefully and avoid crashing?</vt:lpstr>
      <vt:lpstr> Efficiency  Does it perform the necessary computations in a reasonable amount of time using a reasonable amount of memory and other resources?</vt:lpstr>
      <vt:lpstr>Scalability  Will it still perform correctly when the problems grow in size by orders of magnitude?</vt:lpstr>
      <vt:lpstr>Readability  Is it easy for other to understand the software design and coding?</vt:lpstr>
      <vt:lpstr>Reusability  Can the software be used in another completely different setting?</vt:lpstr>
      <vt:lpstr>Simplicity  Is the design and/or implementation unnecessarily complex?</vt:lpstr>
      <vt:lpstr>Maintainability  Can defects be found and fixed easily without adding new defects?</vt:lpstr>
      <vt:lpstr>Extensibility  Can the software be enhanced or restricted by adding new features or removing old features without “breaking” the code? </vt:lpstr>
      <vt:lpstr>Why Worry about Software Design?</vt:lpstr>
      <vt:lpstr>Examples of Software Failures</vt:lpstr>
      <vt:lpstr>PowerPoint Presentation</vt:lpstr>
      <vt:lpstr>PowerPoint Presentation</vt:lpstr>
      <vt:lpstr>Scale of Software Bug Problems</vt:lpstr>
      <vt:lpstr>The First Software “Bug” (September 9th, 1945 in Mark II at Harvard)</vt:lpstr>
      <vt:lpstr>Goal of Elegant Software Design:</vt:lpstr>
      <vt:lpstr>Forces Working against Bug-free Software</vt:lpstr>
      <vt:lpstr>Criteria for “Elegant” Software</vt:lpstr>
    </vt:vector>
  </TitlesOfParts>
  <Company>Towson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DESIGN &amp; PROGRAMMING</dc:title>
  <dc:creator>Conover, Adam J.</dc:creator>
  <cp:lastModifiedBy>Woldemichael, Abel</cp:lastModifiedBy>
  <cp:revision>14</cp:revision>
  <dcterms:created xsi:type="dcterms:W3CDTF">2020-01-28T17:49:26Z</dcterms:created>
  <dcterms:modified xsi:type="dcterms:W3CDTF">2025-04-21T14:45:18Z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0x010100664551BF69F2CD4B97F7E9AACCEA3071</vt:lpwstr>
  </property>
</Properties>
</file>