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19" autoAdjust="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Is there a correlation between the amount of breweries and wineries and the overall happiness scores of each state?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What</a:t>
          </a:r>
          <a:r>
            <a:rPr lang="en-US" b="1" baseline="0" dirty="0"/>
            <a:t> other factors might have an impact on the overall score that we are looking at?</a:t>
          </a:r>
          <a:endParaRPr lang="en-US" b="1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Can</a:t>
          </a:r>
          <a:r>
            <a:rPr lang="en-US" b="1" baseline="0" dirty="0"/>
            <a:t> machine learning help us find a definite correlation?</a:t>
          </a:r>
          <a:endParaRPr lang="en-US" b="1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ScaleX="119919" custScaleY="109732" custLinFactNeighborX="14537" custLinFactNeighborY="4638"/>
      <dgm:spPr/>
    </dgm:pt>
    <dgm:pt modelId="{7C175B98-93F4-4D7C-BB95-1514AB879CD5}" type="pres">
      <dgm:prSet presAssocID="{40FC4FFE-8987-4A26-B7F4-8A516F18ADAE}" presName="iconRect" presStyleLbl="node1" presStyleIdx="0" presStyleCnt="3" custScaleX="125465" custScaleY="125380" custLinFactNeighborX="26020" custLinFactNeighborY="6196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14960" custScaleY="150116" custLinFactNeighborX="-330" custLinFactNeighborY="213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 custScaleX="121104" custScaleY="112320"/>
      <dgm:spPr/>
    </dgm:pt>
    <dgm:pt modelId="{DB4CA7C4-FCA1-4127-B20A-2A5C031A3CF4}" type="pres">
      <dgm:prSet presAssocID="{49225C73-1633-42F1-AB3B-7CB183E5F8B8}" presName="iconRect" presStyleLbl="node1" presStyleIdx="1" presStyleCnt="3" custScaleX="126159" custScaleY="12295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479" custLinFactNeighborY="-16189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 custScaleX="117739" custScaleY="112524"/>
      <dgm:spPr/>
    </dgm:pt>
    <dgm:pt modelId="{39509775-983E-4110-B989-EE2CD6514BE0}" type="pres">
      <dgm:prSet presAssocID="{1C383F32-22E8-4F62-A3E0-BDC3D5F48992}" presName="iconRect" presStyleLbl="node1" presStyleIdx="2" presStyleCnt="3" custScaleX="127142" custScaleY="129982"/>
      <dgm:spPr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63553" y="303683"/>
          <a:ext cx="2098507" cy="19202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289802" y="615406"/>
          <a:ext cx="1259747" cy="1258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0" y="2576321"/>
          <a:ext cx="3297915" cy="10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Is there a correlation between the amount of breweries and wineries and the overall happiness scores of each state? </a:t>
          </a:r>
        </a:p>
      </dsp:txBody>
      <dsp:txXfrm>
        <a:off x="0" y="2576321"/>
        <a:ext cx="3297915" cy="1080835"/>
      </dsp:txXfrm>
    </dsp:sp>
    <dsp:sp modelId="{BCD8CDD9-0C56-4401-ADB1-8B48DAB2C96F}">
      <dsp:nvSpPr>
        <dsp:cNvPr id="0" name=""/>
        <dsp:cNvSpPr/>
      </dsp:nvSpPr>
      <dsp:spPr>
        <a:xfrm>
          <a:off x="4184160" y="301407"/>
          <a:ext cx="2119244" cy="19655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610424" y="666895"/>
          <a:ext cx="1266715" cy="123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23148" y="258764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What</a:t>
          </a:r>
          <a:r>
            <a:rPr lang="en-US" sz="1200" b="1" kern="1200" baseline="0" dirty="0"/>
            <a:t> other factors might have an impact on the overall score that we are looking at?</a:t>
          </a:r>
          <a:endParaRPr lang="en-US" sz="1200" b="1" kern="1200" dirty="0"/>
        </a:p>
      </dsp:txBody>
      <dsp:txXfrm>
        <a:off x="3823148" y="2587643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584384" y="300515"/>
          <a:ext cx="2060358" cy="1969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976271" y="632515"/>
          <a:ext cx="1276585" cy="13051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180188" y="2705096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Can</a:t>
          </a:r>
          <a:r>
            <a:rPr lang="en-US" sz="1200" b="1" kern="1200" baseline="0" dirty="0"/>
            <a:t> machine learning help us find a definite correlation?</a:t>
          </a:r>
          <a:endParaRPr lang="en-US" sz="1200" b="1" kern="1200" dirty="0"/>
        </a:p>
      </dsp:txBody>
      <dsp:txXfrm>
        <a:off x="7180188" y="2705096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rkurzawa/us-breweries" TargetMode="External"/><Relationship Id="rId2" Type="http://schemas.openxmlformats.org/officeDocument/2006/relationships/hyperlink" Target="http://www.wine-road.com/education/articles/state-winery-ranking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llethub.com/edu/happiest-states/6959/" TargetMode="External"/><Relationship Id="rId5" Type="http://schemas.openxmlformats.org/officeDocument/2006/relationships/hyperlink" Target="https://en.wikipedia.org/wiki/List_of_breweries_in_the_United_States" TargetMode="External"/><Relationship Id="rId4" Type="http://schemas.openxmlformats.org/officeDocument/2006/relationships/hyperlink" Target="https://www.brewersassociation.org/directories/brewe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Does Alcohol cause happiness?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Tim Raynor, Amanda </a:t>
            </a:r>
            <a:r>
              <a:rPr lang="en-US" dirty="0" err="1">
                <a:solidFill>
                  <a:schemeClr val="tx1"/>
                </a:solidFill>
              </a:rPr>
              <a:t>Belloma</a:t>
            </a:r>
            <a:r>
              <a:rPr lang="en-US" dirty="0">
                <a:solidFill>
                  <a:schemeClr val="tx1"/>
                </a:solidFill>
              </a:rPr>
              <a:t>, Jamie Lewis, Dallas Diaz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did we research?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11535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1894-1BF0-47DD-AF4C-DC2B4A4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3412-9F3E-4E5F-9F83-E1059C95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WINERIES</a:t>
            </a:r>
          </a:p>
          <a:p>
            <a:pPr marL="530352" lvl="1" indent="0">
              <a:buNone/>
            </a:pPr>
            <a:r>
              <a:rPr lang="en-US" dirty="0"/>
              <a:t>Data related to the number of wineries in the United States was obtained from wine-road.com (source data attributed to The National Association of American Wineries). Data includes the number of wineries grouped by state.</a:t>
            </a:r>
            <a:br>
              <a:rPr lang="en-US" dirty="0"/>
            </a:br>
            <a:r>
              <a:rPr lang="en-US" dirty="0">
                <a:hlinkClick r:id="rId2"/>
              </a:rPr>
              <a:t>Link Here</a:t>
            </a:r>
            <a:endParaRPr lang="en-US" dirty="0"/>
          </a:p>
          <a:p>
            <a:r>
              <a:rPr lang="en-US" b="1" dirty="0"/>
              <a:t>BREWERIES</a:t>
            </a:r>
          </a:p>
          <a:p>
            <a:pPr marL="530352" lvl="1" indent="0">
              <a:buNone/>
            </a:pPr>
            <a:r>
              <a:rPr lang="en-US" dirty="0"/>
              <a:t>Data related to the number of breweries in the United States was obtained kaggle.com. Data includes brewery name, type, address, website, state, total breweries in state. </a:t>
            </a:r>
            <a:r>
              <a:rPr lang="en-US" dirty="0">
                <a:hlinkClick r:id="rId3"/>
              </a:rPr>
              <a:t>Link Here</a:t>
            </a:r>
            <a:endParaRPr lang="en-US" dirty="0"/>
          </a:p>
          <a:p>
            <a:pPr marL="530352" lvl="1" indent="0">
              <a:buNone/>
            </a:pPr>
            <a:r>
              <a:rPr lang="en-US" dirty="0"/>
              <a:t>Found a more comprehensive list </a:t>
            </a:r>
            <a:r>
              <a:rPr lang="en-US" dirty="0">
                <a:hlinkClick r:id="rId4"/>
              </a:rPr>
              <a:t>https://www.brewersassociation.org/directories/breweries/</a:t>
            </a:r>
            <a:r>
              <a:rPr lang="en-US" dirty="0"/>
              <a:t> &amp; </a:t>
            </a:r>
            <a:r>
              <a:rPr lang="en-US" dirty="0">
                <a:hlinkClick r:id="rId5"/>
              </a:rPr>
              <a:t>https://en.wikipedia.org/wiki/List_of_breweries_in_the_United_States</a:t>
            </a:r>
            <a:endParaRPr lang="en-US" dirty="0"/>
          </a:p>
          <a:p>
            <a:r>
              <a:rPr lang="en-US" b="1" dirty="0"/>
              <a:t>UNITED STATES HAPPINESS SCORE BY STATE ETC.</a:t>
            </a:r>
          </a:p>
          <a:p>
            <a:pPr lvl="1"/>
            <a:r>
              <a:rPr lang="en-US" dirty="0"/>
              <a:t>Creating a combined CSV file of a happiness score article and the wineries and breweries </a:t>
            </a:r>
            <a:r>
              <a:rPr lang="en-US" dirty="0" err="1"/>
              <a:t>csvs</a:t>
            </a:r>
            <a:r>
              <a:rPr lang="en-US" dirty="0"/>
              <a:t> that we had used in the previous projects. </a:t>
            </a:r>
            <a:r>
              <a:rPr lang="en-US" dirty="0">
                <a:hlinkClick r:id="rId6"/>
              </a:rPr>
              <a:t>https://wallethub.com/edu/happiest-states/6959/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5E162B-336F-4438-A33F-70227014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Getting our Data</a:t>
            </a:r>
          </a:p>
        </p:txBody>
      </p:sp>
      <p:pic>
        <p:nvPicPr>
          <p:cNvPr id="6" name="Picture Placeholder 5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BA4708CA-9634-4722-814D-08E8DD44DC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625" y="1834865"/>
            <a:ext cx="5269870" cy="3878416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5B9C3-C7F4-4AFF-B0C0-3742204D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2" y="796834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/>
              <a:t>Created a combined CSV of previous used csv files from Project 2.</a:t>
            </a:r>
          </a:p>
          <a:p>
            <a:r>
              <a:rPr lang="en-US" dirty="0"/>
              <a:t>Dropped unused data</a:t>
            </a:r>
          </a:p>
          <a:p>
            <a:r>
              <a:rPr lang="en-US" dirty="0"/>
              <a:t>Renamed columns</a:t>
            </a:r>
          </a:p>
          <a:p>
            <a:r>
              <a:rPr lang="en-US" dirty="0"/>
              <a:t>Searched data frames to validate data could be pulled</a:t>
            </a:r>
          </a:p>
          <a:p>
            <a:endParaRPr lang="en-US" dirty="0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5601DCAC-2D63-4068-9EE5-58C3695E7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025" y="3282552"/>
            <a:ext cx="2705100" cy="27051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4966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5A6-BA83-44F5-9409-748B6A1D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AB3-A691-4ADE-9D65-E61687FE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Machine Learning that we learned in class, we attempted to apply the same methodology and linear regression tools to get our own R-squared value.</a:t>
            </a:r>
          </a:p>
        </p:txBody>
      </p:sp>
    </p:spTree>
    <p:extLst>
      <p:ext uri="{BB962C8B-B14F-4D97-AF65-F5344CB8AC3E}">
        <p14:creationId xmlns:p14="http://schemas.microsoft.com/office/powerpoint/2010/main" val="38813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788E-CCBC-4597-A07B-042FE9DAAF6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Challenges…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75BC-3CCD-4038-B7F7-4D74C93A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175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Understanding Machine Learning and how it can apply to our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2C2E9-18C1-438D-980D-E5105744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 w="317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Understanding what the R-squared value specifically tells us in correlation with our project.</a:t>
            </a:r>
          </a:p>
        </p:txBody>
      </p:sp>
      <p:pic>
        <p:nvPicPr>
          <p:cNvPr id="5" name="Graphic 4" descr="Beer">
            <a:extLst>
              <a:ext uri="{FF2B5EF4-FFF2-40B4-BE49-F238E27FC236}">
                <a16:creationId xmlns:a16="http://schemas.microsoft.com/office/drawing/2014/main" id="{B8EFFE1E-B794-4816-948A-F35E0ACCD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725" y="3698851"/>
            <a:ext cx="1883166" cy="188316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Content Placeholder 5" descr="Wine">
            <a:extLst>
              <a:ext uri="{FF2B5EF4-FFF2-40B4-BE49-F238E27FC236}">
                <a16:creationId xmlns:a16="http://schemas.microsoft.com/office/drawing/2014/main" id="{B783A17F-7B0F-4363-AD06-85B34908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643" y="3626779"/>
            <a:ext cx="2225381" cy="22253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74736A3-9316-411A-9940-F21028AB3DB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6000"/>
          </a:blip>
          <a:stretch>
            <a:fillRect/>
          </a:stretch>
        </p:blipFill>
        <p:spPr>
          <a:xfrm>
            <a:off x="8386306" y="3429000"/>
            <a:ext cx="2362478" cy="2362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12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E595-3E07-430E-A856-1DD64C78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4B21-3AB9-4CC0-A9F0-0E06FDA625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C3123-9BE5-4EFF-A9BC-6A064E267B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EE50D-1070-469C-92D9-B9D68389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FD848-8D89-44A1-AEA8-093DC9EA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923" y="2443894"/>
            <a:ext cx="10058400" cy="13716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70941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Does Alcohol cause happiness?</vt:lpstr>
      <vt:lpstr>What did we research?</vt:lpstr>
      <vt:lpstr>Data Sources</vt:lpstr>
      <vt:lpstr>Getting our Data</vt:lpstr>
      <vt:lpstr>Machine Learning</vt:lpstr>
      <vt:lpstr>Challenges…</vt:lpstr>
      <vt:lpstr>Final 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2020-04-06T18:52:18Z</dcterms:created>
  <dcterms:modified xsi:type="dcterms:W3CDTF">2020-04-06T19:12:52Z</dcterms:modified>
</cp:coreProperties>
</file>