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3" r:id="rId7"/>
    <p:sldId id="262" r:id="rId8"/>
    <p:sldId id="269" r:id="rId9"/>
    <p:sldId id="274" r:id="rId10"/>
    <p:sldId id="273" r:id="rId11"/>
    <p:sldId id="264" r:id="rId12"/>
    <p:sldId id="272" r:id="rId13"/>
    <p:sldId id="270" r:id="rId14"/>
    <p:sldId id="275" r:id="rId15"/>
    <p:sldId id="271" r:id="rId16"/>
    <p:sldId id="276" r:id="rId17"/>
    <p:sldId id="265" r:id="rId18"/>
    <p:sldId id="268"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7F202B-DCBC-4ED3-BBA3-1419F98D29E0}" v="21" dt="2020-04-07T00:15:26.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19" autoAdjust="0"/>
  </p:normalViewPr>
  <p:slideViewPr>
    <p:cSldViewPr snapToGrid="0">
      <p:cViewPr varScale="1">
        <p:scale>
          <a:sx n="93" d="100"/>
          <a:sy n="93" d="100"/>
        </p:scale>
        <p:origin x="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b="1" dirty="0"/>
            <a:t>Is there a correlation between the amount of breweries and wineries and the overall happiness scores of each state?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b="1" dirty="0"/>
            <a:t>What</a:t>
          </a:r>
          <a:r>
            <a:rPr lang="en-US" b="1" baseline="0" dirty="0"/>
            <a:t> other factors might have an impact on the overall score that we are looking at?</a:t>
          </a:r>
          <a:endParaRPr lang="en-US" b="1"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b="1" dirty="0"/>
            <a:t>Can</a:t>
          </a:r>
          <a:r>
            <a:rPr lang="en-US" b="1" baseline="0" dirty="0"/>
            <a:t> machine learning help us find a definite correlation?</a:t>
          </a:r>
          <a:endParaRPr lang="en-US" b="1"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custScaleX="119919" custScaleY="109732" custLinFactNeighborX="14537" custLinFactNeighborY="4638"/>
      <dgm:spPr/>
    </dgm:pt>
    <dgm:pt modelId="{7C175B98-93F4-4D7C-BB95-1514AB879CD5}" type="pres">
      <dgm:prSet presAssocID="{40FC4FFE-8987-4A26-B7F4-8A516F18ADAE}" presName="iconRect" presStyleLbl="node1" presStyleIdx="0" presStyleCnt="3" custScaleX="125465" custScaleY="125380" custLinFactNeighborX="26020" custLinFactNeighborY="6196"/>
      <dgm:spPr>
        <a:blipFill>
          <a:blip xmlns:r="http://schemas.openxmlformats.org/officeDocument/2006/relationships" r:embed="rId1"/>
          <a:srcRect/>
          <a:stretch>
            <a:fillRect l="-39000" r="-39000"/>
          </a:stretch>
        </a:blip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ScaleX="114960" custScaleY="150116" custLinFactNeighborX="-330" custLinFactNeighborY="21398">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custScaleX="121104" custScaleY="112320"/>
      <dgm:spPr/>
    </dgm:pt>
    <dgm:pt modelId="{DB4CA7C4-FCA1-4127-B20A-2A5C031A3CF4}" type="pres">
      <dgm:prSet presAssocID="{49225C73-1633-42F1-AB3B-7CB183E5F8B8}" presName="iconRect" presStyleLbl="node1" presStyleIdx="1" presStyleCnt="3" custScaleX="126159" custScaleY="122956"/>
      <dgm:spPr>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custLinFactNeighborX="479" custLinFactNeighborY="-16189">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custScaleX="117739" custScaleY="112524"/>
      <dgm:spPr/>
    </dgm:pt>
    <dgm:pt modelId="{39509775-983E-4110-B989-EE2CD6514BE0}" type="pres">
      <dgm:prSet presAssocID="{1C383F32-22E8-4F62-A3E0-BDC3D5F48992}" presName="iconRect" presStyleLbl="node1" presStyleIdx="2" presStyleCnt="3" custScaleX="127142" custScaleY="129982"/>
      <dgm:spPr>
        <a:blipFill>
          <a:blip xmlns:r="http://schemas.openxmlformats.org/officeDocument/2006/relationships" r:embed="rId3"/>
          <a:srcRect/>
          <a:stretch>
            <a:fillRect l="-33000" r="-33000"/>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863553" y="303683"/>
          <a:ext cx="2098507" cy="19202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289802" y="615406"/>
          <a:ext cx="1259747" cy="1258893"/>
        </a:xfrm>
        <a:prstGeom prst="rect">
          <a:avLst/>
        </a:prstGeom>
        <a:blipFill>
          <a:blip xmlns:r="http://schemas.openxmlformats.org/officeDocument/2006/relationships" r:embed="rId1"/>
          <a:srcRect/>
          <a:stretch>
            <a:fillRect l="-39000" r="-39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0" y="2576321"/>
          <a:ext cx="3297915" cy="1080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Is there a correlation between the amount of breweries and wineries and the overall happiness scores of each state? </a:t>
          </a:r>
        </a:p>
      </dsp:txBody>
      <dsp:txXfrm>
        <a:off x="0" y="2576321"/>
        <a:ext cx="3297915" cy="1080835"/>
      </dsp:txXfrm>
    </dsp:sp>
    <dsp:sp modelId="{BCD8CDD9-0C56-4401-ADB1-8B48DAB2C96F}">
      <dsp:nvSpPr>
        <dsp:cNvPr id="0" name=""/>
        <dsp:cNvSpPr/>
      </dsp:nvSpPr>
      <dsp:spPr>
        <a:xfrm>
          <a:off x="4184160" y="301407"/>
          <a:ext cx="2119244" cy="196552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610424" y="666895"/>
          <a:ext cx="1266715" cy="123455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823148" y="2587643"/>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What</a:t>
          </a:r>
          <a:r>
            <a:rPr lang="en-US" sz="1200" b="1" kern="1200" baseline="0" dirty="0"/>
            <a:t> other factors might have an impact on the overall score that we are looking at?</a:t>
          </a:r>
          <a:endParaRPr lang="en-US" sz="1200" b="1" kern="1200" dirty="0"/>
        </a:p>
      </dsp:txBody>
      <dsp:txXfrm>
        <a:off x="3823148" y="2587643"/>
        <a:ext cx="2868750" cy="720000"/>
      </dsp:txXfrm>
    </dsp:sp>
    <dsp:sp modelId="{FF93E135-77D6-48A0-8871-9BC93D705D06}">
      <dsp:nvSpPr>
        <dsp:cNvPr id="0" name=""/>
        <dsp:cNvSpPr/>
      </dsp:nvSpPr>
      <dsp:spPr>
        <a:xfrm>
          <a:off x="7584384" y="300515"/>
          <a:ext cx="2060358" cy="19690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976271" y="632515"/>
          <a:ext cx="1276585" cy="1305100"/>
        </a:xfrm>
        <a:prstGeom prst="rect">
          <a:avLst/>
        </a:prstGeom>
        <a:blipFill>
          <a:blip xmlns:r="http://schemas.openxmlformats.org/officeDocument/2006/relationships" r:embed="rId3"/>
          <a:srcRect/>
          <a:stretch>
            <a:fillRect l="-33000" r="-33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180188" y="2705096"/>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Can</a:t>
          </a:r>
          <a:r>
            <a:rPr lang="en-US" sz="1200" b="1" kern="1200" baseline="0" dirty="0"/>
            <a:t> machine learning help us find a definite correlation?</a:t>
          </a:r>
          <a:endParaRPr lang="en-US" sz="1200" b="1" kern="1200" dirty="0"/>
        </a:p>
      </dsp:txBody>
      <dsp:txXfrm>
        <a:off x="7180188" y="2705096"/>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brkurzawa/us-breweries" TargetMode="External"/><Relationship Id="rId2" Type="http://schemas.openxmlformats.org/officeDocument/2006/relationships/hyperlink" Target="http://www.wine-road.com/education/articles/state-winery-rankings.php" TargetMode="External"/><Relationship Id="rId1" Type="http://schemas.openxmlformats.org/officeDocument/2006/relationships/slideLayout" Target="../slideLayouts/slideLayout2.xml"/><Relationship Id="rId6" Type="http://schemas.openxmlformats.org/officeDocument/2006/relationships/hyperlink" Target="https://wallethub.com/edu/happiest-states/6959/" TargetMode="External"/><Relationship Id="rId5" Type="http://schemas.openxmlformats.org/officeDocument/2006/relationships/hyperlink" Target="https://en.wikipedia.org/wiki/List_of_breweries_in_the_United_States" TargetMode="External"/><Relationship Id="rId4" Type="http://schemas.openxmlformats.org/officeDocument/2006/relationships/hyperlink" Target="https://www.brewersassociation.org/directories/breweri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45422F-7258-40AC-BD2E-2469AA448922}"/>
              </a:ext>
            </a:extLst>
          </p:cNvPr>
          <p:cNvPicPr>
            <a:picLocks noChangeAspect="1"/>
          </p:cNvPicPr>
          <p:nvPr/>
        </p:nvPicPr>
        <p:blipFill>
          <a:blip r:embed="rId2"/>
          <a:srcRect/>
          <a:stretch/>
        </p:blipFill>
        <p:spPr>
          <a:xfrm>
            <a:off x="0" y="10"/>
            <a:ext cx="1219200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Does Alcohol cause happiness?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Tim Raynor, Amanda </a:t>
            </a:r>
            <a:r>
              <a:rPr lang="en-US" dirty="0" err="1">
                <a:solidFill>
                  <a:schemeClr val="tx1"/>
                </a:solidFill>
              </a:rPr>
              <a:t>Belloma</a:t>
            </a:r>
            <a:r>
              <a:rPr lang="en-US" dirty="0">
                <a:solidFill>
                  <a:schemeClr val="tx1"/>
                </a:solidFill>
              </a:rPr>
              <a:t>, Jamie Lewis, Dallas Diaz</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3ED1-2E78-4E9E-B113-73B111BAC740}"/>
              </a:ext>
            </a:extLst>
          </p:cNvPr>
          <p:cNvSpPr>
            <a:spLocks noGrp="1"/>
          </p:cNvSpPr>
          <p:nvPr>
            <p:ph type="title"/>
          </p:nvPr>
        </p:nvSpPr>
        <p:spPr/>
        <p:txBody>
          <a:bodyPr/>
          <a:lstStyle/>
          <a:p>
            <a:r>
              <a:rPr lang="en-US" dirty="0"/>
              <a:t>Breweries vs. Happiness Score</a:t>
            </a:r>
          </a:p>
        </p:txBody>
      </p:sp>
      <p:pic>
        <p:nvPicPr>
          <p:cNvPr id="5" name="Content Placeholder 4" descr="A close up of a map&#10;&#10;Description automatically generated">
            <a:extLst>
              <a:ext uri="{FF2B5EF4-FFF2-40B4-BE49-F238E27FC236}">
                <a16:creationId xmlns:a16="http://schemas.microsoft.com/office/drawing/2014/main" id="{89544FB2-44C9-4B1C-A6F3-AB5DDD808BE7}"/>
              </a:ext>
            </a:extLst>
          </p:cNvPr>
          <p:cNvPicPr>
            <a:picLocks noGrp="1" noChangeAspect="1"/>
          </p:cNvPicPr>
          <p:nvPr>
            <p:ph idx="1"/>
          </p:nvPr>
        </p:nvPicPr>
        <p:blipFill>
          <a:blip r:embed="rId2"/>
          <a:stretch>
            <a:fillRect/>
          </a:stretch>
        </p:blipFill>
        <p:spPr>
          <a:xfrm>
            <a:off x="2199633" y="1684421"/>
            <a:ext cx="9369731" cy="4612463"/>
          </a:xfrm>
        </p:spPr>
      </p:pic>
    </p:spTree>
    <p:extLst>
      <p:ext uri="{BB962C8B-B14F-4D97-AF65-F5344CB8AC3E}">
        <p14:creationId xmlns:p14="http://schemas.microsoft.com/office/powerpoint/2010/main" val="204043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3C8F66F2-1929-47EF-B1E0-ACD9CB7F73B6}"/>
              </a:ext>
            </a:extLst>
          </p:cNvPr>
          <p:cNvPicPr>
            <a:picLocks noGrp="1" noChangeAspect="1"/>
          </p:cNvPicPr>
          <p:nvPr>
            <p:ph type="pic" idx="1"/>
          </p:nvPr>
        </p:nvPicPr>
        <p:blipFill rotWithShape="1">
          <a:blip r:embed="rId2"/>
          <a:stretch/>
        </p:blipFill>
        <p:spPr>
          <a:xfrm>
            <a:off x="877445" y="237744"/>
            <a:ext cx="6398509" cy="6382512"/>
          </a:xfrm>
          <a:noFill/>
        </p:spPr>
      </p:pic>
      <p:sp>
        <p:nvSpPr>
          <p:cNvPr id="2" name="Title 1">
            <a:extLst>
              <a:ext uri="{FF2B5EF4-FFF2-40B4-BE49-F238E27FC236}">
                <a16:creationId xmlns:a16="http://schemas.microsoft.com/office/drawing/2014/main" id="{82B51A2A-AC68-46BB-A849-5A75DA466B6B}"/>
              </a:ext>
            </a:extLst>
          </p:cNvPr>
          <p:cNvSpPr>
            <a:spLocks noGrp="1"/>
          </p:cNvSpPr>
          <p:nvPr>
            <p:ph type="title"/>
          </p:nvPr>
        </p:nvSpPr>
        <p:spPr>
          <a:xfrm>
            <a:off x="8528050" y="2076704"/>
            <a:ext cx="3144774" cy="1645920"/>
          </a:xfrm>
        </p:spPr>
        <p:txBody>
          <a:bodyPr anchor="b">
            <a:normAutofit/>
          </a:bodyPr>
          <a:lstStyle/>
          <a:p>
            <a:pPr algn="ctr"/>
            <a:r>
              <a:rPr lang="en-US" dirty="0"/>
              <a:t>Other Factors: Income</a:t>
            </a:r>
            <a:br>
              <a:rPr lang="en-US" dirty="0"/>
            </a:br>
            <a:endParaRPr lang="en-US" dirty="0"/>
          </a:p>
        </p:txBody>
      </p:sp>
    </p:spTree>
    <p:extLst>
      <p:ext uri="{BB962C8B-B14F-4D97-AF65-F5344CB8AC3E}">
        <p14:creationId xmlns:p14="http://schemas.microsoft.com/office/powerpoint/2010/main" val="384743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CE03-28E2-4794-BBB5-37003229C94A}"/>
              </a:ext>
            </a:extLst>
          </p:cNvPr>
          <p:cNvSpPr>
            <a:spLocks noGrp="1"/>
          </p:cNvSpPr>
          <p:nvPr>
            <p:ph type="title"/>
          </p:nvPr>
        </p:nvSpPr>
        <p:spPr/>
        <p:txBody>
          <a:bodyPr/>
          <a:lstStyle/>
          <a:p>
            <a:r>
              <a:rPr lang="en-US" dirty="0"/>
              <a:t>Wineries vs. Happiness Score</a:t>
            </a:r>
          </a:p>
        </p:txBody>
      </p:sp>
      <p:pic>
        <p:nvPicPr>
          <p:cNvPr id="5" name="Content Placeholder 4" descr="A close up of a map&#10;&#10;Description automatically generated">
            <a:extLst>
              <a:ext uri="{FF2B5EF4-FFF2-40B4-BE49-F238E27FC236}">
                <a16:creationId xmlns:a16="http://schemas.microsoft.com/office/drawing/2014/main" id="{6E6BDC56-2D04-4B3A-A251-B3C500B80DF0}"/>
              </a:ext>
            </a:extLst>
          </p:cNvPr>
          <p:cNvPicPr>
            <a:picLocks noGrp="1" noChangeAspect="1"/>
          </p:cNvPicPr>
          <p:nvPr>
            <p:ph idx="1"/>
          </p:nvPr>
        </p:nvPicPr>
        <p:blipFill>
          <a:blip r:embed="rId2"/>
          <a:stretch>
            <a:fillRect/>
          </a:stretch>
        </p:blipFill>
        <p:spPr>
          <a:xfrm>
            <a:off x="2099976" y="1615671"/>
            <a:ext cx="9500339" cy="47224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8089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people, kite&#10;&#10;Description automatically generated">
            <a:extLst>
              <a:ext uri="{FF2B5EF4-FFF2-40B4-BE49-F238E27FC236}">
                <a16:creationId xmlns:a16="http://schemas.microsoft.com/office/drawing/2014/main" id="{C9AE23F4-A0D8-4D89-A7AB-858251078FC0}"/>
              </a:ext>
            </a:extLst>
          </p:cNvPr>
          <p:cNvPicPr>
            <a:picLocks noGrp="1" noChangeAspect="1"/>
          </p:cNvPicPr>
          <p:nvPr>
            <p:ph type="pic" idx="1"/>
          </p:nvPr>
        </p:nvPicPr>
        <p:blipFill rotWithShape="1">
          <a:blip r:embed="rId2"/>
          <a:stretch/>
        </p:blipFill>
        <p:spPr>
          <a:xfrm>
            <a:off x="949269" y="237744"/>
            <a:ext cx="6254860" cy="6382512"/>
          </a:xfrm>
          <a:noFill/>
        </p:spPr>
      </p:pic>
      <p:sp>
        <p:nvSpPr>
          <p:cNvPr id="10" name="Title 2">
            <a:extLst>
              <a:ext uri="{FF2B5EF4-FFF2-40B4-BE49-F238E27FC236}">
                <a16:creationId xmlns:a16="http://schemas.microsoft.com/office/drawing/2014/main" id="{29FBD168-ADAC-45AA-92F7-0D102A682C2A}"/>
              </a:ext>
            </a:extLst>
          </p:cNvPr>
          <p:cNvSpPr>
            <a:spLocks noGrp="1"/>
          </p:cNvSpPr>
          <p:nvPr>
            <p:ph type="title"/>
          </p:nvPr>
        </p:nvSpPr>
        <p:spPr>
          <a:xfrm>
            <a:off x="8525376" y="2205423"/>
            <a:ext cx="3144774" cy="1645920"/>
          </a:xfrm>
        </p:spPr>
        <p:txBody>
          <a:bodyPr/>
          <a:lstStyle/>
          <a:p>
            <a:pPr algn="ctr"/>
            <a:r>
              <a:rPr lang="en-US" dirty="0"/>
              <a:t>Other Factors:</a:t>
            </a:r>
            <a:br>
              <a:rPr lang="en-US" dirty="0"/>
            </a:br>
            <a:r>
              <a:rPr lang="en-US" dirty="0"/>
              <a:t>Income</a:t>
            </a:r>
          </a:p>
        </p:txBody>
      </p:sp>
    </p:spTree>
    <p:extLst>
      <p:ext uri="{BB962C8B-B14F-4D97-AF65-F5344CB8AC3E}">
        <p14:creationId xmlns:p14="http://schemas.microsoft.com/office/powerpoint/2010/main" val="331347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788E-CCBC-4597-A07B-042FE9DAAF64}"/>
              </a:ext>
            </a:extLst>
          </p:cNvPr>
          <p:cNvSpPr>
            <a:spLocks noGrp="1"/>
          </p:cNvSpPr>
          <p:nvPr>
            <p:ph type="title"/>
          </p:nvPr>
        </p:nvSpPr>
        <p:spPr>
          <a:ln>
            <a:noFill/>
          </a:ln>
        </p:spPr>
        <p:txBody>
          <a:bodyPr/>
          <a:lstStyle/>
          <a:p>
            <a:r>
              <a:rPr lang="en-US" dirty="0"/>
              <a:t>Challenges…</a:t>
            </a:r>
          </a:p>
        </p:txBody>
      </p:sp>
      <p:sp>
        <p:nvSpPr>
          <p:cNvPr id="3" name="Content Placeholder 2">
            <a:extLst>
              <a:ext uri="{FF2B5EF4-FFF2-40B4-BE49-F238E27FC236}">
                <a16:creationId xmlns:a16="http://schemas.microsoft.com/office/drawing/2014/main" id="{3C7475BC-3CCD-4038-B7F7-4D74C93AA285}"/>
              </a:ext>
            </a:extLst>
          </p:cNvPr>
          <p:cNvSpPr>
            <a:spLocks noGrp="1"/>
          </p:cNvSpPr>
          <p:nvPr>
            <p:ph sz="half" idx="1"/>
          </p:nvPr>
        </p:nvSpPr>
        <p:spPr>
          <a:ln w="31750">
            <a:solidFill>
              <a:schemeClr val="tx1"/>
            </a:solidFill>
          </a:ln>
        </p:spPr>
        <p:txBody>
          <a:bodyPr/>
          <a:lstStyle/>
          <a:p>
            <a:r>
              <a:rPr lang="en-US" sz="2400" dirty="0"/>
              <a:t>Understanding Machine Learning and how it can apply to our project</a:t>
            </a:r>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0F82C2E9-18C1-438D-980D-E51057442B9E}"/>
              </a:ext>
            </a:extLst>
          </p:cNvPr>
          <p:cNvSpPr>
            <a:spLocks noGrp="1"/>
          </p:cNvSpPr>
          <p:nvPr>
            <p:ph sz="half" idx="2"/>
          </p:nvPr>
        </p:nvSpPr>
        <p:spPr>
          <a:noFill/>
          <a:ln w="31750">
            <a:solidFill>
              <a:schemeClr val="tx1"/>
            </a:solidFill>
          </a:ln>
        </p:spPr>
        <p:txBody>
          <a:bodyPr>
            <a:normAutofit/>
          </a:bodyPr>
          <a:lstStyle/>
          <a:p>
            <a:r>
              <a:rPr lang="en-US" sz="2400" dirty="0"/>
              <a:t>Understanding what the R-squared value specifically tells us in correlation with our project.</a:t>
            </a:r>
          </a:p>
        </p:txBody>
      </p:sp>
      <p:pic>
        <p:nvPicPr>
          <p:cNvPr id="5" name="Graphic 4" descr="Beer">
            <a:extLst>
              <a:ext uri="{FF2B5EF4-FFF2-40B4-BE49-F238E27FC236}">
                <a16:creationId xmlns:a16="http://schemas.microsoft.com/office/drawing/2014/main" id="{B8EFFE1E-B794-4816-948A-F35E0ACCDD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725" y="3698851"/>
            <a:ext cx="1883166" cy="1883166"/>
          </a:xfrm>
          <a:prstGeom prst="rect">
            <a:avLst/>
          </a:prstGeom>
          <a:ln>
            <a:noFill/>
          </a:ln>
          <a:effectLst/>
        </p:spPr>
      </p:pic>
      <p:pic>
        <p:nvPicPr>
          <p:cNvPr id="6" name="Content Placeholder 5" descr="Wine">
            <a:extLst>
              <a:ext uri="{FF2B5EF4-FFF2-40B4-BE49-F238E27FC236}">
                <a16:creationId xmlns:a16="http://schemas.microsoft.com/office/drawing/2014/main" id="{B783A17F-7B0F-4363-AD06-85B34908EF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62643" y="3626779"/>
            <a:ext cx="2225381" cy="2225381"/>
          </a:xfrm>
          <a:prstGeom prst="rect">
            <a:avLst/>
          </a:prstGeom>
          <a:ln>
            <a:noFill/>
          </a:ln>
          <a:effectLst/>
        </p:spPr>
      </p:pic>
      <p:pic>
        <p:nvPicPr>
          <p:cNvPr id="8" name="Picture 7" descr="A close up of a map&#10;&#10;Description automatically generated">
            <a:extLst>
              <a:ext uri="{FF2B5EF4-FFF2-40B4-BE49-F238E27FC236}">
                <a16:creationId xmlns:a16="http://schemas.microsoft.com/office/drawing/2014/main" id="{E74736A3-9316-411A-9940-F21028AB3DB0}"/>
              </a:ext>
            </a:extLst>
          </p:cNvPr>
          <p:cNvPicPr>
            <a:picLocks noChangeAspect="1"/>
          </p:cNvPicPr>
          <p:nvPr/>
        </p:nvPicPr>
        <p:blipFill>
          <a:blip r:embed="rId6">
            <a:alphaModFix amt="66000"/>
          </a:blip>
          <a:stretch>
            <a:fillRect/>
          </a:stretch>
        </p:blipFill>
        <p:spPr>
          <a:xfrm>
            <a:off x="8386306" y="3429000"/>
            <a:ext cx="2362478" cy="2362478"/>
          </a:xfrm>
          <a:prstGeom prst="rect">
            <a:avLst/>
          </a:prstGeom>
          <a:noFill/>
        </p:spPr>
      </p:pic>
    </p:spTree>
    <p:extLst>
      <p:ext uri="{BB962C8B-B14F-4D97-AF65-F5344CB8AC3E}">
        <p14:creationId xmlns:p14="http://schemas.microsoft.com/office/powerpoint/2010/main" val="92212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6F4165DE-B1E1-4AB5-AED6-90692E46F1FC}"/>
              </a:ext>
            </a:extLst>
          </p:cNvPr>
          <p:cNvPicPr>
            <a:picLocks noGrp="1" noChangeAspect="1"/>
          </p:cNvPicPr>
          <p:nvPr>
            <p:ph type="pic" idx="1"/>
          </p:nvPr>
        </p:nvPicPr>
        <p:blipFill rotWithShape="1">
          <a:blip r:embed="rId2"/>
          <a:stretch/>
        </p:blipFill>
        <p:spPr>
          <a:xfrm>
            <a:off x="228599" y="1092201"/>
            <a:ext cx="7696201" cy="4555066"/>
          </a:xfrm>
          <a:noFill/>
        </p:spPr>
      </p:pic>
      <p:sp>
        <p:nvSpPr>
          <p:cNvPr id="2" name="Title 1">
            <a:extLst>
              <a:ext uri="{FF2B5EF4-FFF2-40B4-BE49-F238E27FC236}">
                <a16:creationId xmlns:a16="http://schemas.microsoft.com/office/drawing/2014/main" id="{3DC7712C-FDA3-4E41-8B7A-4B53694EFA81}"/>
              </a:ext>
            </a:extLst>
          </p:cNvPr>
          <p:cNvSpPr>
            <a:spLocks noGrp="1"/>
          </p:cNvSpPr>
          <p:nvPr>
            <p:ph type="title"/>
          </p:nvPr>
        </p:nvSpPr>
        <p:spPr>
          <a:xfrm>
            <a:off x="8477250" y="603504"/>
            <a:ext cx="3144774" cy="1645920"/>
          </a:xfrm>
        </p:spPr>
        <p:txBody>
          <a:bodyPr anchor="b">
            <a:normAutofit/>
          </a:bodyPr>
          <a:lstStyle/>
          <a:p>
            <a:r>
              <a:rPr lang="en-US" dirty="0"/>
              <a:t>Final Conclusions</a:t>
            </a:r>
          </a:p>
        </p:txBody>
      </p:sp>
      <p:sp>
        <p:nvSpPr>
          <p:cNvPr id="10" name="Text Placeholder 3">
            <a:extLst>
              <a:ext uri="{FF2B5EF4-FFF2-40B4-BE49-F238E27FC236}">
                <a16:creationId xmlns:a16="http://schemas.microsoft.com/office/drawing/2014/main" id="{8176004C-AC35-482F-A8FD-457D86C4A477}"/>
              </a:ext>
            </a:extLst>
          </p:cNvPr>
          <p:cNvSpPr>
            <a:spLocks noGrp="1"/>
          </p:cNvSpPr>
          <p:nvPr>
            <p:ph type="body" sz="half" idx="2"/>
          </p:nvPr>
        </p:nvSpPr>
        <p:spPr>
          <a:xfrm>
            <a:off x="8477250" y="2386584"/>
            <a:ext cx="3144774" cy="3511296"/>
          </a:xfrm>
        </p:spPr>
        <p:txBody>
          <a:bodyPr/>
          <a:lstStyle/>
          <a:p>
            <a:r>
              <a:rPr lang="en-US" dirty="0"/>
              <a:t>Even through machine learning and using other tools such as tableau and pandas, we were not able to come to any concrete conclusions that alcohol has any sort of effect on happiness.</a:t>
            </a:r>
          </a:p>
        </p:txBody>
      </p:sp>
    </p:spTree>
    <p:extLst>
      <p:ext uri="{BB962C8B-B14F-4D97-AF65-F5344CB8AC3E}">
        <p14:creationId xmlns:p14="http://schemas.microsoft.com/office/powerpoint/2010/main" val="4496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4EE50D-1070-469C-92D9-B9D68389975C}"/>
              </a:ext>
            </a:extLst>
          </p:cNvPr>
          <p:cNvPicPr>
            <a:picLocks noChangeAspect="1"/>
          </p:cNvPicPr>
          <p:nvPr/>
        </p:nvPicPr>
        <p:blipFill>
          <a:blip r:embed="rId2"/>
          <a:src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91BFD848-8D89-44A1-AEA8-093DC9EAAC80}"/>
              </a:ext>
            </a:extLst>
          </p:cNvPr>
          <p:cNvSpPr>
            <a:spLocks noGrp="1"/>
          </p:cNvSpPr>
          <p:nvPr>
            <p:ph type="title"/>
          </p:nvPr>
        </p:nvSpPr>
        <p:spPr>
          <a:xfrm>
            <a:off x="1004923" y="2443894"/>
            <a:ext cx="10058400" cy="1371600"/>
          </a:xfrm>
          <a:solidFill>
            <a:schemeClr val="tx1"/>
          </a:solidFill>
        </p:spPr>
        <p:txBody>
          <a:bodyPr/>
          <a:lstStyle/>
          <a:p>
            <a:pPr algn="ctr"/>
            <a:r>
              <a:rPr lang="en-US" dirty="0">
                <a:solidFill>
                  <a:schemeClr val="bg1"/>
                </a:solidFill>
              </a:rPr>
              <a:t>Questions?</a:t>
            </a:r>
          </a:p>
        </p:txBody>
      </p:sp>
    </p:spTree>
    <p:extLst>
      <p:ext uri="{BB962C8B-B14F-4D97-AF65-F5344CB8AC3E}">
        <p14:creationId xmlns:p14="http://schemas.microsoft.com/office/powerpoint/2010/main" val="39709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What did we research?</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87211535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1894-1BF0-47DD-AF4C-DC2B4A4726E4}"/>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14C43412-9F3E-4E5F-9F83-E1059C95778B}"/>
              </a:ext>
            </a:extLst>
          </p:cNvPr>
          <p:cNvSpPr>
            <a:spLocks noGrp="1"/>
          </p:cNvSpPr>
          <p:nvPr>
            <p:ph idx="1"/>
          </p:nvPr>
        </p:nvSpPr>
        <p:spPr/>
        <p:txBody>
          <a:bodyPr/>
          <a:lstStyle/>
          <a:p>
            <a:r>
              <a:rPr lang="en-US" b="1" dirty="0"/>
              <a:t>WINERIES</a:t>
            </a:r>
          </a:p>
          <a:p>
            <a:pPr marL="530352" lvl="1" indent="0">
              <a:buNone/>
            </a:pPr>
            <a:r>
              <a:rPr lang="en-US" dirty="0"/>
              <a:t>Data related to the number of wineries in the United States was obtained from wine-road.com (source data attributed to The National Association of American Wineries). Data includes the number of wineries grouped by state.</a:t>
            </a:r>
            <a:br>
              <a:rPr lang="en-US" dirty="0"/>
            </a:br>
            <a:r>
              <a:rPr lang="en-US" dirty="0">
                <a:hlinkClick r:id="rId2"/>
              </a:rPr>
              <a:t>Link Here</a:t>
            </a:r>
            <a:endParaRPr lang="en-US" dirty="0"/>
          </a:p>
          <a:p>
            <a:r>
              <a:rPr lang="en-US" b="1" dirty="0"/>
              <a:t>BREWERIES</a:t>
            </a:r>
          </a:p>
          <a:p>
            <a:pPr marL="530352" lvl="1" indent="0">
              <a:buNone/>
            </a:pPr>
            <a:r>
              <a:rPr lang="en-US" dirty="0"/>
              <a:t>Data related to the number of breweries in the United States was obtained kaggle.com. Data includes brewery name, type, address, website, state, total breweries in state. </a:t>
            </a:r>
            <a:r>
              <a:rPr lang="en-US" dirty="0">
                <a:hlinkClick r:id="rId3"/>
              </a:rPr>
              <a:t>Link Here</a:t>
            </a:r>
            <a:endParaRPr lang="en-US" dirty="0"/>
          </a:p>
          <a:p>
            <a:pPr marL="530352" lvl="1" indent="0">
              <a:buNone/>
            </a:pPr>
            <a:r>
              <a:rPr lang="en-US" dirty="0"/>
              <a:t>Found a more comprehensive list </a:t>
            </a:r>
            <a:r>
              <a:rPr lang="en-US" dirty="0">
                <a:hlinkClick r:id="rId4"/>
              </a:rPr>
              <a:t>https://www.brewersassociation.org/directories/breweries/</a:t>
            </a:r>
            <a:r>
              <a:rPr lang="en-US" dirty="0"/>
              <a:t> &amp; </a:t>
            </a:r>
            <a:r>
              <a:rPr lang="en-US" dirty="0">
                <a:hlinkClick r:id="rId5"/>
              </a:rPr>
              <a:t>https://en.wikipedia.org/wiki/List_of_breweries_in_the_United_States</a:t>
            </a:r>
            <a:endParaRPr lang="en-US" dirty="0"/>
          </a:p>
          <a:p>
            <a:r>
              <a:rPr lang="en-US" b="1" dirty="0"/>
              <a:t>UNITED STATES HAPPINESS SCORE BY STATE ETC.</a:t>
            </a:r>
          </a:p>
          <a:p>
            <a:pPr lvl="1"/>
            <a:r>
              <a:rPr lang="en-US" dirty="0"/>
              <a:t>Creating a combined CSV file of a happiness score article and the wineries and breweries </a:t>
            </a:r>
            <a:r>
              <a:rPr lang="en-US" dirty="0" err="1"/>
              <a:t>csvs</a:t>
            </a:r>
            <a:r>
              <a:rPr lang="en-US" dirty="0"/>
              <a:t> that we had used in the previous projects. </a:t>
            </a:r>
            <a:r>
              <a:rPr lang="en-US" dirty="0">
                <a:hlinkClick r:id="rId6"/>
              </a:rPr>
              <a:t>https://wallethub.com/edu/happiest-states/6959/</a:t>
            </a:r>
            <a:endParaRPr lang="en-US" dirty="0"/>
          </a:p>
        </p:txBody>
      </p:sp>
    </p:spTree>
    <p:extLst>
      <p:ext uri="{BB962C8B-B14F-4D97-AF65-F5344CB8AC3E}">
        <p14:creationId xmlns:p14="http://schemas.microsoft.com/office/powerpoint/2010/main" val="300902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5E162B-336F-4438-A33F-70227014DDF7}"/>
              </a:ext>
            </a:extLst>
          </p:cNvPr>
          <p:cNvSpPr>
            <a:spLocks noGrp="1"/>
          </p:cNvSpPr>
          <p:nvPr>
            <p:ph type="title"/>
          </p:nvPr>
        </p:nvSpPr>
        <p:spPr>
          <a:xfrm>
            <a:off x="1066800" y="642594"/>
            <a:ext cx="10058400" cy="1371600"/>
          </a:xfrm>
        </p:spPr>
        <p:txBody>
          <a:bodyPr anchor="ctr">
            <a:normAutofit/>
          </a:bodyPr>
          <a:lstStyle/>
          <a:p>
            <a:r>
              <a:rPr lang="en-US" dirty="0"/>
              <a:t>Getting our Data</a:t>
            </a:r>
          </a:p>
        </p:txBody>
      </p:sp>
      <p:pic>
        <p:nvPicPr>
          <p:cNvPr id="6" name="Picture Placeholder 5" descr="A picture containing large, white&#10;&#10;Description automatically generated">
            <a:extLst>
              <a:ext uri="{FF2B5EF4-FFF2-40B4-BE49-F238E27FC236}">
                <a16:creationId xmlns:a16="http://schemas.microsoft.com/office/drawing/2014/main" id="{BA4708CA-9634-4722-814D-08E8DD44DCBF}"/>
              </a:ext>
            </a:extLst>
          </p:cNvPr>
          <p:cNvPicPr>
            <a:picLocks noGrp="1" noChangeAspect="1"/>
          </p:cNvPicPr>
          <p:nvPr>
            <p:ph sz="half" idx="1"/>
          </p:nvPr>
        </p:nvPicPr>
        <p:blipFill>
          <a:blip r:embed="rId2"/>
          <a:stretch>
            <a:fillRect/>
          </a:stretch>
        </p:blipFill>
        <p:spPr>
          <a:xfrm>
            <a:off x="666625" y="1834865"/>
            <a:ext cx="5269870" cy="3878416"/>
          </a:xfrm>
          <a:noFill/>
        </p:spPr>
      </p:pic>
      <p:sp>
        <p:nvSpPr>
          <p:cNvPr id="4" name="Text Placeholder 3">
            <a:extLst>
              <a:ext uri="{FF2B5EF4-FFF2-40B4-BE49-F238E27FC236}">
                <a16:creationId xmlns:a16="http://schemas.microsoft.com/office/drawing/2014/main" id="{CCB5B9C3-C7F4-4AFF-B0C0-3742204D6CA7}"/>
              </a:ext>
            </a:extLst>
          </p:cNvPr>
          <p:cNvSpPr>
            <a:spLocks noGrp="1"/>
          </p:cNvSpPr>
          <p:nvPr>
            <p:ph sz="half" idx="2"/>
          </p:nvPr>
        </p:nvSpPr>
        <p:spPr>
          <a:xfrm>
            <a:off x="6461762" y="796834"/>
            <a:ext cx="4663440" cy="3749040"/>
          </a:xfrm>
        </p:spPr>
        <p:txBody>
          <a:bodyPr>
            <a:normAutofit/>
          </a:bodyPr>
          <a:lstStyle/>
          <a:p>
            <a:r>
              <a:rPr lang="en-US" dirty="0"/>
              <a:t>Created a combined CSV of previous used csv files from Project 2.</a:t>
            </a:r>
          </a:p>
          <a:p>
            <a:r>
              <a:rPr lang="en-US" dirty="0"/>
              <a:t>Dropped unused data</a:t>
            </a:r>
          </a:p>
          <a:p>
            <a:r>
              <a:rPr lang="en-US" dirty="0"/>
              <a:t>Renamed columns</a:t>
            </a:r>
          </a:p>
          <a:p>
            <a:r>
              <a:rPr lang="en-US" dirty="0"/>
              <a:t>Searched data frames to validate data could be pulled</a:t>
            </a:r>
          </a:p>
          <a:p>
            <a:endParaRPr lang="en-US" dirty="0"/>
          </a:p>
        </p:txBody>
      </p:sp>
      <p:pic>
        <p:nvPicPr>
          <p:cNvPr id="7" name="Graphic 6" descr="Beer">
            <a:extLst>
              <a:ext uri="{FF2B5EF4-FFF2-40B4-BE49-F238E27FC236}">
                <a16:creationId xmlns:a16="http://schemas.microsoft.com/office/drawing/2014/main" id="{5601DCAC-2D63-4068-9EE5-58C3695E75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45025" y="3282552"/>
            <a:ext cx="2705100" cy="2705100"/>
          </a:xfrm>
          <a:prstGeom prst="rect">
            <a:avLst/>
          </a:prstGeom>
          <a:ln>
            <a:noFill/>
          </a:ln>
          <a:effectLst/>
        </p:spPr>
      </p:pic>
    </p:spTree>
    <p:extLst>
      <p:ext uri="{BB962C8B-B14F-4D97-AF65-F5344CB8AC3E}">
        <p14:creationId xmlns:p14="http://schemas.microsoft.com/office/powerpoint/2010/main" val="414966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D395-C926-4AD9-B00B-0C9E1E5DF36A}"/>
              </a:ext>
            </a:extLst>
          </p:cNvPr>
          <p:cNvSpPr>
            <a:spLocks noGrp="1"/>
          </p:cNvSpPr>
          <p:nvPr>
            <p:ph type="title"/>
          </p:nvPr>
        </p:nvSpPr>
        <p:spPr/>
        <p:txBody>
          <a:bodyPr/>
          <a:lstStyle/>
          <a:p>
            <a:r>
              <a:rPr lang="en-US" dirty="0"/>
              <a:t>Coding and Tools</a:t>
            </a:r>
          </a:p>
        </p:txBody>
      </p:sp>
      <p:sp>
        <p:nvSpPr>
          <p:cNvPr id="3" name="Content Placeholder 2">
            <a:extLst>
              <a:ext uri="{FF2B5EF4-FFF2-40B4-BE49-F238E27FC236}">
                <a16:creationId xmlns:a16="http://schemas.microsoft.com/office/drawing/2014/main" id="{31360CAE-C42A-4ECB-B2A0-D8873EC14F09}"/>
              </a:ext>
            </a:extLst>
          </p:cNvPr>
          <p:cNvSpPr>
            <a:spLocks noGrp="1"/>
          </p:cNvSpPr>
          <p:nvPr>
            <p:ph sz="half" idx="1"/>
          </p:nvPr>
        </p:nvSpPr>
        <p:spPr>
          <a:xfrm>
            <a:off x="1066799" y="1779986"/>
            <a:ext cx="4663440" cy="3749040"/>
          </a:xfrm>
        </p:spPr>
        <p:txBody>
          <a:bodyPr>
            <a:normAutofit/>
          </a:bodyPr>
          <a:lstStyle/>
          <a:p>
            <a:pPr marL="0" indent="0">
              <a:buNone/>
            </a:pPr>
            <a:endParaRPr lang="en-US" b="1" dirty="0"/>
          </a:p>
          <a:p>
            <a:r>
              <a:rPr lang="en-US" b="1" dirty="0"/>
              <a:t>JAVASCRIPT</a:t>
            </a:r>
          </a:p>
          <a:p>
            <a:r>
              <a:rPr lang="en-US" b="1" dirty="0"/>
              <a:t>JSON</a:t>
            </a:r>
          </a:p>
          <a:p>
            <a:r>
              <a:rPr lang="en-US" b="1" dirty="0"/>
              <a:t>HTML</a:t>
            </a:r>
          </a:p>
          <a:p>
            <a:r>
              <a:rPr lang="en-US" b="1" dirty="0"/>
              <a:t>CSS</a:t>
            </a:r>
          </a:p>
          <a:p>
            <a:r>
              <a:rPr lang="en-US" b="1" dirty="0"/>
              <a:t>D3</a:t>
            </a:r>
          </a:p>
        </p:txBody>
      </p:sp>
      <p:sp>
        <p:nvSpPr>
          <p:cNvPr id="4" name="Content Placeholder 3">
            <a:extLst>
              <a:ext uri="{FF2B5EF4-FFF2-40B4-BE49-F238E27FC236}">
                <a16:creationId xmlns:a16="http://schemas.microsoft.com/office/drawing/2014/main" id="{02115396-FD61-4B85-893B-216F4F96562E}"/>
              </a:ext>
            </a:extLst>
          </p:cNvPr>
          <p:cNvSpPr>
            <a:spLocks noGrp="1"/>
          </p:cNvSpPr>
          <p:nvPr>
            <p:ph sz="half" idx="2"/>
          </p:nvPr>
        </p:nvSpPr>
        <p:spPr>
          <a:xfrm>
            <a:off x="6461762" y="1779986"/>
            <a:ext cx="4663440" cy="3749040"/>
          </a:xfrm>
        </p:spPr>
        <p:txBody>
          <a:bodyPr>
            <a:normAutofit/>
          </a:bodyPr>
          <a:lstStyle/>
          <a:p>
            <a:endParaRPr lang="en-US" b="1" dirty="0"/>
          </a:p>
          <a:p>
            <a:r>
              <a:rPr lang="en-US" b="1" dirty="0"/>
              <a:t>CHLOROPLETH MAPS</a:t>
            </a:r>
          </a:p>
          <a:p>
            <a:r>
              <a:rPr lang="en-US" b="1" dirty="0"/>
              <a:t>LINEAR REGRESSION AND MACHINE LEARNING</a:t>
            </a:r>
          </a:p>
          <a:p>
            <a:r>
              <a:rPr lang="en-US" b="1" dirty="0"/>
              <a:t>TABLEAU</a:t>
            </a:r>
          </a:p>
          <a:p>
            <a:pPr marL="0" indent="0">
              <a:buNone/>
            </a:pPr>
            <a:endParaRPr lang="en-US" dirty="0"/>
          </a:p>
        </p:txBody>
      </p:sp>
      <p:pic>
        <p:nvPicPr>
          <p:cNvPr id="6" name="Picture 5" descr="A close up of a map&#10;&#10;Description automatically generated">
            <a:extLst>
              <a:ext uri="{FF2B5EF4-FFF2-40B4-BE49-F238E27FC236}">
                <a16:creationId xmlns:a16="http://schemas.microsoft.com/office/drawing/2014/main" id="{F89B37EF-78D6-40AB-9845-90904A22C684}"/>
              </a:ext>
            </a:extLst>
          </p:cNvPr>
          <p:cNvPicPr>
            <a:picLocks noChangeAspect="1"/>
          </p:cNvPicPr>
          <p:nvPr/>
        </p:nvPicPr>
        <p:blipFill>
          <a:blip r:embed="rId2"/>
          <a:stretch>
            <a:fillRect/>
          </a:stretch>
        </p:blipFill>
        <p:spPr>
          <a:xfrm>
            <a:off x="2892557" y="3852938"/>
            <a:ext cx="5675366" cy="2487832"/>
          </a:xfrm>
          <a:prstGeom prst="rect">
            <a:avLst/>
          </a:prstGeom>
        </p:spPr>
      </p:pic>
    </p:spTree>
    <p:extLst>
      <p:ext uri="{BB962C8B-B14F-4D97-AF65-F5344CB8AC3E}">
        <p14:creationId xmlns:p14="http://schemas.microsoft.com/office/powerpoint/2010/main" val="63015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ottle of wine&#10;&#10;Description automatically generated">
            <a:extLst>
              <a:ext uri="{FF2B5EF4-FFF2-40B4-BE49-F238E27FC236}">
                <a16:creationId xmlns:a16="http://schemas.microsoft.com/office/drawing/2014/main" id="{1442C429-341F-4DF3-A85C-4860A8F24FC5}"/>
              </a:ext>
            </a:extLst>
          </p:cNvPr>
          <p:cNvPicPr>
            <a:picLocks noChangeAspect="1"/>
          </p:cNvPicPr>
          <p:nvPr/>
        </p:nvPicPr>
        <p:blipFill>
          <a:blip r:embed="rId2"/>
          <a:stretch>
            <a:fillRect/>
          </a:stretch>
        </p:blipFill>
        <p:spPr>
          <a:xfrm>
            <a:off x="0" y="0"/>
            <a:ext cx="12191999" cy="6981754"/>
          </a:xfrm>
          <a:prstGeom prst="rect">
            <a:avLst/>
          </a:prstGeom>
          <a:blipFill>
            <a:blip r:embed="rId2"/>
            <a:stretch>
              <a:fillRect/>
            </a:stretch>
          </a:blipFill>
        </p:spPr>
      </p:pic>
      <p:sp>
        <p:nvSpPr>
          <p:cNvPr id="2" name="Title 1">
            <a:extLst>
              <a:ext uri="{FF2B5EF4-FFF2-40B4-BE49-F238E27FC236}">
                <a16:creationId xmlns:a16="http://schemas.microsoft.com/office/drawing/2014/main" id="{70C4A108-ADFD-47BA-9B82-3B38A9B923A4}"/>
              </a:ext>
            </a:extLst>
          </p:cNvPr>
          <p:cNvSpPr>
            <a:spLocks noGrp="1"/>
          </p:cNvSpPr>
          <p:nvPr>
            <p:ph type="title"/>
          </p:nvPr>
        </p:nvSpPr>
        <p:spPr>
          <a:xfrm>
            <a:off x="998048" y="2743200"/>
            <a:ext cx="10058400" cy="1371600"/>
          </a:xfrm>
          <a:solidFill>
            <a:schemeClr val="tx1"/>
          </a:solidFill>
        </p:spPr>
        <p:txBody>
          <a:bodyPr/>
          <a:lstStyle/>
          <a:p>
            <a:pPr algn="ctr"/>
            <a:r>
              <a:rPr lang="en-US" dirty="0">
                <a:solidFill>
                  <a:schemeClr val="bg1"/>
                </a:solidFill>
              </a:rPr>
              <a:t>MACHINE LEARNING</a:t>
            </a:r>
          </a:p>
        </p:txBody>
      </p:sp>
    </p:spTree>
    <p:extLst>
      <p:ext uri="{BB962C8B-B14F-4D97-AF65-F5344CB8AC3E}">
        <p14:creationId xmlns:p14="http://schemas.microsoft.com/office/powerpoint/2010/main" val="99095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C5A6-BA83-44F5-9409-748B6A1D4004}"/>
              </a:ext>
            </a:extLst>
          </p:cNvPr>
          <p:cNvSpPr>
            <a:spLocks noGrp="1"/>
          </p:cNvSpPr>
          <p:nvPr>
            <p:ph type="title"/>
          </p:nvPr>
        </p:nvSpPr>
        <p:spPr>
          <a:xfrm>
            <a:off x="8477250" y="603504"/>
            <a:ext cx="3144774" cy="1645920"/>
          </a:xfrm>
        </p:spPr>
        <p:txBody>
          <a:bodyPr anchor="b">
            <a:normAutofit/>
          </a:bodyPr>
          <a:lstStyle/>
          <a:p>
            <a:r>
              <a:rPr lang="en-US" dirty="0"/>
              <a:t>Machine Learning</a:t>
            </a:r>
          </a:p>
        </p:txBody>
      </p:sp>
      <p:sp>
        <p:nvSpPr>
          <p:cNvPr id="3" name="Content Placeholder 2">
            <a:extLst>
              <a:ext uri="{FF2B5EF4-FFF2-40B4-BE49-F238E27FC236}">
                <a16:creationId xmlns:a16="http://schemas.microsoft.com/office/drawing/2014/main" id="{CB7D5AB3-A691-4ADE-9D65-E61687FE5B9E}"/>
              </a:ext>
            </a:extLst>
          </p:cNvPr>
          <p:cNvSpPr>
            <a:spLocks noGrp="1"/>
          </p:cNvSpPr>
          <p:nvPr>
            <p:ph type="body" sz="half" idx="2"/>
          </p:nvPr>
        </p:nvSpPr>
        <p:spPr>
          <a:xfrm>
            <a:off x="8477250" y="2386584"/>
            <a:ext cx="3144774" cy="3511296"/>
          </a:xfrm>
        </p:spPr>
        <p:txBody>
          <a:bodyPr>
            <a:normAutofit/>
          </a:bodyPr>
          <a:lstStyle/>
          <a:p>
            <a:r>
              <a:rPr lang="en-US" dirty="0"/>
              <a:t>Using the Machine Learning that we learned in class, we attempted to apply the same methodology and linear regression tools to get our own R-squared value.</a:t>
            </a:r>
          </a:p>
        </p:txBody>
      </p:sp>
      <p:pic>
        <p:nvPicPr>
          <p:cNvPr id="6" name="Picture 5">
            <a:extLst>
              <a:ext uri="{FF2B5EF4-FFF2-40B4-BE49-F238E27FC236}">
                <a16:creationId xmlns:a16="http://schemas.microsoft.com/office/drawing/2014/main" id="{CA5AA727-FF17-4EC4-9F50-327B0CBC9D40}"/>
              </a:ext>
            </a:extLst>
          </p:cNvPr>
          <p:cNvPicPr>
            <a:picLocks noChangeAspect="1"/>
          </p:cNvPicPr>
          <p:nvPr/>
        </p:nvPicPr>
        <p:blipFill>
          <a:blip r:embed="rId2"/>
          <a:stretch>
            <a:fillRect/>
          </a:stretch>
        </p:blipFill>
        <p:spPr>
          <a:xfrm>
            <a:off x="196090" y="280158"/>
            <a:ext cx="6353175" cy="1228725"/>
          </a:xfrm>
          <a:prstGeom prst="rect">
            <a:avLst/>
          </a:prstGeom>
        </p:spPr>
      </p:pic>
      <p:pic>
        <p:nvPicPr>
          <p:cNvPr id="7" name="Picture 6">
            <a:extLst>
              <a:ext uri="{FF2B5EF4-FFF2-40B4-BE49-F238E27FC236}">
                <a16:creationId xmlns:a16="http://schemas.microsoft.com/office/drawing/2014/main" id="{73F87042-6D4F-4D5D-9072-92A16EF604D0}"/>
              </a:ext>
            </a:extLst>
          </p:cNvPr>
          <p:cNvPicPr>
            <a:picLocks noChangeAspect="1"/>
          </p:cNvPicPr>
          <p:nvPr/>
        </p:nvPicPr>
        <p:blipFill>
          <a:blip r:embed="rId3"/>
          <a:stretch>
            <a:fillRect/>
          </a:stretch>
        </p:blipFill>
        <p:spPr>
          <a:xfrm>
            <a:off x="107259" y="1644305"/>
            <a:ext cx="5238750" cy="2257425"/>
          </a:xfrm>
          <a:prstGeom prst="rect">
            <a:avLst/>
          </a:prstGeom>
        </p:spPr>
      </p:pic>
      <p:pic>
        <p:nvPicPr>
          <p:cNvPr id="8" name="Picture 7">
            <a:extLst>
              <a:ext uri="{FF2B5EF4-FFF2-40B4-BE49-F238E27FC236}">
                <a16:creationId xmlns:a16="http://schemas.microsoft.com/office/drawing/2014/main" id="{0F06D29B-63B8-4D07-82D3-9B0DEDDD3C17}"/>
              </a:ext>
            </a:extLst>
          </p:cNvPr>
          <p:cNvPicPr>
            <a:picLocks noChangeAspect="1"/>
          </p:cNvPicPr>
          <p:nvPr/>
        </p:nvPicPr>
        <p:blipFill>
          <a:blip r:embed="rId4"/>
          <a:stretch>
            <a:fillRect/>
          </a:stretch>
        </p:blipFill>
        <p:spPr>
          <a:xfrm>
            <a:off x="117820" y="4037152"/>
            <a:ext cx="3596931" cy="2466050"/>
          </a:xfrm>
          <a:prstGeom prst="rect">
            <a:avLst/>
          </a:prstGeom>
        </p:spPr>
      </p:pic>
    </p:spTree>
    <p:extLst>
      <p:ext uri="{BB962C8B-B14F-4D97-AF65-F5344CB8AC3E}">
        <p14:creationId xmlns:p14="http://schemas.microsoft.com/office/powerpoint/2010/main" val="113542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C5A6-BA83-44F5-9409-748B6A1D4004}"/>
              </a:ext>
            </a:extLst>
          </p:cNvPr>
          <p:cNvSpPr>
            <a:spLocks noGrp="1"/>
          </p:cNvSpPr>
          <p:nvPr>
            <p:ph type="title"/>
          </p:nvPr>
        </p:nvSpPr>
        <p:spPr>
          <a:xfrm>
            <a:off x="8477250" y="603504"/>
            <a:ext cx="3144774" cy="1645920"/>
          </a:xfrm>
        </p:spPr>
        <p:txBody>
          <a:bodyPr anchor="b">
            <a:normAutofit/>
          </a:bodyPr>
          <a:lstStyle/>
          <a:p>
            <a:r>
              <a:rPr lang="en-US" dirty="0"/>
              <a:t>Machine Learning</a:t>
            </a:r>
          </a:p>
        </p:txBody>
      </p:sp>
      <p:sp>
        <p:nvSpPr>
          <p:cNvPr id="3" name="Content Placeholder 2">
            <a:extLst>
              <a:ext uri="{FF2B5EF4-FFF2-40B4-BE49-F238E27FC236}">
                <a16:creationId xmlns:a16="http://schemas.microsoft.com/office/drawing/2014/main" id="{CB7D5AB3-A691-4ADE-9D65-E61687FE5B9E}"/>
              </a:ext>
            </a:extLst>
          </p:cNvPr>
          <p:cNvSpPr>
            <a:spLocks noGrp="1"/>
          </p:cNvSpPr>
          <p:nvPr>
            <p:ph type="body" sz="half" idx="2"/>
          </p:nvPr>
        </p:nvSpPr>
        <p:spPr>
          <a:xfrm>
            <a:off x="8477250" y="2386584"/>
            <a:ext cx="3144774" cy="3511296"/>
          </a:xfrm>
        </p:spPr>
        <p:txBody>
          <a:bodyPr>
            <a:normAutofit/>
          </a:bodyPr>
          <a:lstStyle/>
          <a:p>
            <a:r>
              <a:rPr lang="en-US" dirty="0"/>
              <a:t>Tried different column values and both linear and polynomial regression tests</a:t>
            </a:r>
          </a:p>
          <a:p>
            <a:endParaRPr lang="en-US" dirty="0"/>
          </a:p>
          <a:p>
            <a:endParaRPr lang="en-US" dirty="0"/>
          </a:p>
          <a:p>
            <a:pPr algn="ctr"/>
            <a:r>
              <a:rPr lang="en-US" b="1" dirty="0"/>
              <a:t>NO CORRELATION BETWEEN OUR DATA VALUES AND HAPPINESS</a:t>
            </a:r>
          </a:p>
          <a:p>
            <a:endParaRPr lang="en-US" dirty="0"/>
          </a:p>
        </p:txBody>
      </p:sp>
      <p:sp>
        <p:nvSpPr>
          <p:cNvPr id="7" name="TextBox 6">
            <a:extLst>
              <a:ext uri="{FF2B5EF4-FFF2-40B4-BE49-F238E27FC236}">
                <a16:creationId xmlns:a16="http://schemas.microsoft.com/office/drawing/2014/main" id="{F6D623DE-F9BB-4929-9949-C02D4D834265}"/>
              </a:ext>
            </a:extLst>
          </p:cNvPr>
          <p:cNvSpPr txBox="1"/>
          <p:nvPr/>
        </p:nvSpPr>
        <p:spPr>
          <a:xfrm>
            <a:off x="336994" y="397401"/>
            <a:ext cx="7688062" cy="5570756"/>
          </a:xfrm>
          <a:prstGeom prst="rect">
            <a:avLst/>
          </a:prstGeom>
          <a:noFill/>
        </p:spPr>
        <p:txBody>
          <a:bodyPr wrap="square" rtlCol="0">
            <a:spAutoFit/>
          </a:bodyPr>
          <a:lstStyle/>
          <a:p>
            <a:r>
              <a:rPr lang="en-US" b="1" dirty="0"/>
              <a:t>Tests against Total Happiness Score</a:t>
            </a:r>
          </a:p>
          <a:p>
            <a:endParaRPr lang="en-US" u="sng" dirty="0"/>
          </a:p>
          <a:p>
            <a:r>
              <a:rPr lang="en-US" sz="1600" u="sng" dirty="0"/>
              <a:t>Columns:</a:t>
            </a:r>
          </a:p>
          <a:p>
            <a:r>
              <a:rPr lang="en-US" sz="1600" dirty="0"/>
              <a:t>"population", "income", "</a:t>
            </a:r>
            <a:r>
              <a:rPr lang="en-US" sz="1600" dirty="0" err="1"/>
              <a:t>total_breweries</a:t>
            </a:r>
            <a:r>
              <a:rPr lang="en-US" sz="1600" dirty="0"/>
              <a:t>", "wineries", "</a:t>
            </a:r>
            <a:r>
              <a:rPr lang="en-US" sz="1600" dirty="0" err="1"/>
              <a:t>avg_temp</a:t>
            </a:r>
            <a:r>
              <a:rPr lang="en-US" sz="1600" dirty="0"/>
              <a:t>"</a:t>
            </a:r>
          </a:p>
          <a:p>
            <a:r>
              <a:rPr lang="en-US" sz="1600" dirty="0"/>
              <a:t>      Linear Regression: 	R2 = .41</a:t>
            </a:r>
          </a:p>
          <a:p>
            <a:r>
              <a:rPr lang="en-US" sz="1600" dirty="0"/>
              <a:t>      Polynomial Regression: 	R2 = -1.9</a:t>
            </a:r>
          </a:p>
          <a:p>
            <a:endParaRPr lang="en-US" sz="1600" dirty="0"/>
          </a:p>
          <a:p>
            <a:r>
              <a:rPr lang="en-US" sz="1600" dirty="0"/>
              <a:t>"population", "income", "</a:t>
            </a:r>
            <a:r>
              <a:rPr lang="en-US" sz="1600" dirty="0" err="1"/>
              <a:t>total_breweries</a:t>
            </a:r>
            <a:r>
              <a:rPr lang="en-US" sz="1600" dirty="0"/>
              <a:t>", "</a:t>
            </a:r>
            <a:r>
              <a:rPr lang="en-US" sz="1600" dirty="0" err="1"/>
              <a:t>avg_temp</a:t>
            </a:r>
            <a:r>
              <a:rPr lang="en-US" sz="1600" dirty="0"/>
              <a:t>"</a:t>
            </a:r>
          </a:p>
          <a:p>
            <a:r>
              <a:rPr lang="en-US" sz="1600" dirty="0"/>
              <a:t>      Linear Regression: 	R2 = .43</a:t>
            </a:r>
          </a:p>
          <a:p>
            <a:r>
              <a:rPr lang="en-US" sz="1600" dirty="0"/>
              <a:t>      Polynomial Regression: 	R2 = .13</a:t>
            </a:r>
          </a:p>
          <a:p>
            <a:endParaRPr lang="en-US" sz="1600" dirty="0"/>
          </a:p>
          <a:p>
            <a:r>
              <a:rPr lang="en-US" sz="1600" dirty="0"/>
              <a:t>"income", "</a:t>
            </a:r>
            <a:r>
              <a:rPr lang="en-US" sz="1600" dirty="0" err="1"/>
              <a:t>total_breweries</a:t>
            </a:r>
            <a:r>
              <a:rPr lang="en-US" sz="1600" dirty="0"/>
              <a:t>", "</a:t>
            </a:r>
            <a:r>
              <a:rPr lang="en-US" sz="1600" dirty="0" err="1"/>
              <a:t>avg_temp</a:t>
            </a:r>
            <a:r>
              <a:rPr lang="en-US" sz="1600" dirty="0"/>
              <a:t>"</a:t>
            </a:r>
          </a:p>
          <a:p>
            <a:r>
              <a:rPr lang="en-US" sz="1600" dirty="0"/>
              <a:t>      Linear Regression: 	R2 = .48</a:t>
            </a:r>
          </a:p>
          <a:p>
            <a:r>
              <a:rPr lang="en-US" sz="1600" dirty="0"/>
              <a:t>      Polynomial Regression: 	R2 = .40</a:t>
            </a:r>
          </a:p>
          <a:p>
            <a:endParaRPr lang="en-US" sz="1600" dirty="0"/>
          </a:p>
          <a:p>
            <a:r>
              <a:rPr lang="en-US" sz="1600" dirty="0"/>
              <a:t>"income", "</a:t>
            </a:r>
            <a:r>
              <a:rPr lang="en-US" sz="1600" dirty="0" err="1"/>
              <a:t>total_breweries</a:t>
            </a:r>
            <a:r>
              <a:rPr lang="en-US" sz="1600" dirty="0"/>
              <a:t>""</a:t>
            </a:r>
          </a:p>
          <a:p>
            <a:r>
              <a:rPr lang="en-US" sz="1600" dirty="0"/>
              <a:t>      Linear Regression: 	R2 = .40</a:t>
            </a:r>
          </a:p>
          <a:p>
            <a:r>
              <a:rPr lang="en-US" sz="1600" dirty="0"/>
              <a:t>      Polynomial Regression: 	R2 = .40</a:t>
            </a:r>
          </a:p>
          <a:p>
            <a:endParaRPr lang="en-US" sz="1600" dirty="0"/>
          </a:p>
          <a:p>
            <a:r>
              <a:rPr lang="en-US" sz="1600" dirty="0"/>
              <a:t>"population", "</a:t>
            </a:r>
            <a:r>
              <a:rPr lang="en-US" sz="1600" dirty="0" err="1"/>
              <a:t>total_breweries</a:t>
            </a:r>
            <a:r>
              <a:rPr lang="en-US" sz="1600" dirty="0"/>
              <a:t>""</a:t>
            </a:r>
          </a:p>
          <a:p>
            <a:r>
              <a:rPr lang="en-US" sz="1600" dirty="0"/>
              <a:t>      Linear Regression: 	R2 = -.88</a:t>
            </a:r>
          </a:p>
          <a:p>
            <a:r>
              <a:rPr lang="en-US" sz="1600" dirty="0"/>
              <a:t>      Polynomial Regression: 	R2 = -.83</a:t>
            </a:r>
          </a:p>
        </p:txBody>
      </p:sp>
    </p:spTree>
    <p:extLst>
      <p:ext uri="{BB962C8B-B14F-4D97-AF65-F5344CB8AC3E}">
        <p14:creationId xmlns:p14="http://schemas.microsoft.com/office/powerpoint/2010/main" val="388133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ottle of wine&#10;&#10;Description automatically generated">
            <a:extLst>
              <a:ext uri="{FF2B5EF4-FFF2-40B4-BE49-F238E27FC236}">
                <a16:creationId xmlns:a16="http://schemas.microsoft.com/office/drawing/2014/main" id="{1442C429-341F-4DF3-A85C-4860A8F24FC5}"/>
              </a:ext>
            </a:extLst>
          </p:cNvPr>
          <p:cNvPicPr>
            <a:picLocks noChangeAspect="1"/>
          </p:cNvPicPr>
          <p:nvPr/>
        </p:nvPicPr>
        <p:blipFill>
          <a:blip r:embed="rId2"/>
          <a:stretch>
            <a:fillRect/>
          </a:stretch>
        </p:blipFill>
        <p:spPr>
          <a:xfrm>
            <a:off x="0" y="0"/>
            <a:ext cx="12191999" cy="6981754"/>
          </a:xfrm>
          <a:prstGeom prst="rect">
            <a:avLst/>
          </a:prstGeom>
          <a:blipFill>
            <a:blip r:embed="rId2"/>
            <a:stretch>
              <a:fillRect/>
            </a:stretch>
          </a:blipFill>
        </p:spPr>
      </p:pic>
      <p:sp>
        <p:nvSpPr>
          <p:cNvPr id="2" name="Title 1">
            <a:extLst>
              <a:ext uri="{FF2B5EF4-FFF2-40B4-BE49-F238E27FC236}">
                <a16:creationId xmlns:a16="http://schemas.microsoft.com/office/drawing/2014/main" id="{70C4A108-ADFD-47BA-9B82-3B38A9B923A4}"/>
              </a:ext>
            </a:extLst>
          </p:cNvPr>
          <p:cNvSpPr>
            <a:spLocks noGrp="1"/>
          </p:cNvSpPr>
          <p:nvPr>
            <p:ph type="title"/>
          </p:nvPr>
        </p:nvSpPr>
        <p:spPr>
          <a:xfrm>
            <a:off x="998048" y="2743200"/>
            <a:ext cx="10058400" cy="1371600"/>
          </a:xfrm>
          <a:solidFill>
            <a:schemeClr val="tx1"/>
          </a:solidFill>
        </p:spPr>
        <p:txBody>
          <a:bodyPr/>
          <a:lstStyle/>
          <a:p>
            <a:pPr algn="ctr"/>
            <a:r>
              <a:rPr lang="en-US" dirty="0">
                <a:solidFill>
                  <a:schemeClr val="bg1"/>
                </a:solidFill>
              </a:rPr>
              <a:t>TABLEAU</a:t>
            </a:r>
          </a:p>
        </p:txBody>
      </p:sp>
    </p:spTree>
    <p:extLst>
      <p:ext uri="{BB962C8B-B14F-4D97-AF65-F5344CB8AC3E}">
        <p14:creationId xmlns:p14="http://schemas.microsoft.com/office/powerpoint/2010/main" val="967810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583</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Garamond</vt:lpstr>
      <vt:lpstr>SavonVTI</vt:lpstr>
      <vt:lpstr>Does Alcohol cause happiness?</vt:lpstr>
      <vt:lpstr>What did we research?</vt:lpstr>
      <vt:lpstr>Data Sources</vt:lpstr>
      <vt:lpstr>Getting our Data</vt:lpstr>
      <vt:lpstr>Coding and Tools</vt:lpstr>
      <vt:lpstr>MACHINE LEARNING</vt:lpstr>
      <vt:lpstr>Machine Learning</vt:lpstr>
      <vt:lpstr>Machine Learning</vt:lpstr>
      <vt:lpstr>TABLEAU</vt:lpstr>
      <vt:lpstr>Breweries vs. Happiness Score</vt:lpstr>
      <vt:lpstr>Other Factors: Income </vt:lpstr>
      <vt:lpstr>Wineries vs. Happiness Score</vt:lpstr>
      <vt:lpstr>Other Factors: Income</vt:lpstr>
      <vt:lpstr>Challenges…</vt:lpstr>
      <vt:lpstr>Final 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2020-04-08T20:27:53Z</dcterms:created>
  <dcterms:modified xsi:type="dcterms:W3CDTF">2020-04-08T20:28:35Z</dcterms:modified>
</cp:coreProperties>
</file>