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2" r:id="rId4"/>
    <p:sldId id="261" r:id="rId5"/>
    <p:sldId id="266" r:id="rId6"/>
    <p:sldId id="257" r:id="rId7"/>
    <p:sldId id="258" r:id="rId8"/>
    <p:sldId id="259" r:id="rId9"/>
    <p:sldId id="267" r:id="rId10"/>
    <p:sldId id="278" r:id="rId11"/>
    <p:sldId id="279" r:id="rId12"/>
    <p:sldId id="280" r:id="rId13"/>
    <p:sldId id="268" r:id="rId14"/>
    <p:sldId id="277" r:id="rId15"/>
    <p:sldId id="269" r:id="rId16"/>
    <p:sldId id="272" r:id="rId17"/>
    <p:sldId id="270" r:id="rId18"/>
    <p:sldId id="263" r:id="rId19"/>
    <p:sldId id="265" r:id="rId20"/>
    <p:sldId id="26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62" autoAdjust="0"/>
    <p:restoredTop sz="94660"/>
  </p:normalViewPr>
  <p:slideViewPr>
    <p:cSldViewPr snapToGrid="0">
      <p:cViewPr varScale="1">
        <p:scale>
          <a:sx n="60" d="100"/>
          <a:sy n="60" d="100"/>
        </p:scale>
        <p:origin x="132"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11927-81F6-40F2-B470-5ABD4C03FF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3461E9-BAE5-45C9-A822-0E8ED77EF2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380FBD1-DB23-4F46-862F-268E4A17EF1E}"/>
              </a:ext>
            </a:extLst>
          </p:cNvPr>
          <p:cNvSpPr>
            <a:spLocks noGrp="1"/>
          </p:cNvSpPr>
          <p:nvPr>
            <p:ph type="dt" sz="half" idx="10"/>
          </p:nvPr>
        </p:nvSpPr>
        <p:spPr/>
        <p:txBody>
          <a:bodyPr/>
          <a:lstStyle/>
          <a:p>
            <a:fld id="{7F3A2633-CE2D-4284-AED7-B04551D23CDA}" type="datetimeFigureOut">
              <a:rPr lang="en-US" smtClean="0"/>
              <a:t>12/4/2019</a:t>
            </a:fld>
            <a:endParaRPr lang="en-US"/>
          </a:p>
        </p:txBody>
      </p:sp>
      <p:sp>
        <p:nvSpPr>
          <p:cNvPr id="5" name="Footer Placeholder 4">
            <a:extLst>
              <a:ext uri="{FF2B5EF4-FFF2-40B4-BE49-F238E27FC236}">
                <a16:creationId xmlns:a16="http://schemas.microsoft.com/office/drawing/2014/main" id="{72BE04D9-6134-4AF7-AAE1-3C205A5599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F5E5A1-D2F1-4921-B4FF-A9C6443C8EF8}"/>
              </a:ext>
            </a:extLst>
          </p:cNvPr>
          <p:cNvSpPr>
            <a:spLocks noGrp="1"/>
          </p:cNvSpPr>
          <p:nvPr>
            <p:ph type="sldNum" sz="quarter" idx="12"/>
          </p:nvPr>
        </p:nvSpPr>
        <p:spPr/>
        <p:txBody>
          <a:bodyPr/>
          <a:lstStyle/>
          <a:p>
            <a:fld id="{CEE99C0F-36C2-4F89-A05A-71F0BFD14DA1}" type="slidenum">
              <a:rPr lang="en-US" smtClean="0"/>
              <a:t>‹#›</a:t>
            </a:fld>
            <a:endParaRPr lang="en-US"/>
          </a:p>
        </p:txBody>
      </p:sp>
    </p:spTree>
    <p:extLst>
      <p:ext uri="{BB962C8B-B14F-4D97-AF65-F5344CB8AC3E}">
        <p14:creationId xmlns:p14="http://schemas.microsoft.com/office/powerpoint/2010/main" val="3627937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E018F-C65B-4061-8452-C38853DD40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19B8586-C1A6-46B9-AE7A-A987929A95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9F800F-6F3D-4B71-AFB9-88846EAA93C2}"/>
              </a:ext>
            </a:extLst>
          </p:cNvPr>
          <p:cNvSpPr>
            <a:spLocks noGrp="1"/>
          </p:cNvSpPr>
          <p:nvPr>
            <p:ph type="dt" sz="half" idx="10"/>
          </p:nvPr>
        </p:nvSpPr>
        <p:spPr/>
        <p:txBody>
          <a:bodyPr/>
          <a:lstStyle/>
          <a:p>
            <a:fld id="{7F3A2633-CE2D-4284-AED7-B04551D23CDA}" type="datetimeFigureOut">
              <a:rPr lang="en-US" smtClean="0"/>
              <a:t>12/4/2019</a:t>
            </a:fld>
            <a:endParaRPr lang="en-US"/>
          </a:p>
        </p:txBody>
      </p:sp>
      <p:sp>
        <p:nvSpPr>
          <p:cNvPr id="5" name="Footer Placeholder 4">
            <a:extLst>
              <a:ext uri="{FF2B5EF4-FFF2-40B4-BE49-F238E27FC236}">
                <a16:creationId xmlns:a16="http://schemas.microsoft.com/office/drawing/2014/main" id="{53C0D3A2-5BC2-44C8-808F-E2194C15A4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72E9F7-3AFE-4208-AB28-4DB7B9F8BBCD}"/>
              </a:ext>
            </a:extLst>
          </p:cNvPr>
          <p:cNvSpPr>
            <a:spLocks noGrp="1"/>
          </p:cNvSpPr>
          <p:nvPr>
            <p:ph type="sldNum" sz="quarter" idx="12"/>
          </p:nvPr>
        </p:nvSpPr>
        <p:spPr/>
        <p:txBody>
          <a:bodyPr/>
          <a:lstStyle/>
          <a:p>
            <a:fld id="{CEE99C0F-36C2-4F89-A05A-71F0BFD14DA1}" type="slidenum">
              <a:rPr lang="en-US" smtClean="0"/>
              <a:t>‹#›</a:t>
            </a:fld>
            <a:endParaRPr lang="en-US"/>
          </a:p>
        </p:txBody>
      </p:sp>
    </p:spTree>
    <p:extLst>
      <p:ext uri="{BB962C8B-B14F-4D97-AF65-F5344CB8AC3E}">
        <p14:creationId xmlns:p14="http://schemas.microsoft.com/office/powerpoint/2010/main" val="2041199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BE82AA-508E-4F0C-B6C7-B6E481AD63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F6E2507-DE7A-4E5C-85BE-35B5A7DC7F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325C76-ABEF-4F20-B330-8C67B05ABB17}"/>
              </a:ext>
            </a:extLst>
          </p:cNvPr>
          <p:cNvSpPr>
            <a:spLocks noGrp="1"/>
          </p:cNvSpPr>
          <p:nvPr>
            <p:ph type="dt" sz="half" idx="10"/>
          </p:nvPr>
        </p:nvSpPr>
        <p:spPr/>
        <p:txBody>
          <a:bodyPr/>
          <a:lstStyle/>
          <a:p>
            <a:fld id="{7F3A2633-CE2D-4284-AED7-B04551D23CDA}" type="datetimeFigureOut">
              <a:rPr lang="en-US" smtClean="0"/>
              <a:t>12/4/2019</a:t>
            </a:fld>
            <a:endParaRPr lang="en-US"/>
          </a:p>
        </p:txBody>
      </p:sp>
      <p:sp>
        <p:nvSpPr>
          <p:cNvPr id="5" name="Footer Placeholder 4">
            <a:extLst>
              <a:ext uri="{FF2B5EF4-FFF2-40B4-BE49-F238E27FC236}">
                <a16:creationId xmlns:a16="http://schemas.microsoft.com/office/drawing/2014/main" id="{5295D604-F21A-4BF8-B43C-DB0951F89A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DBE555-F7EA-4E6B-B9B7-CAF068CFBF9C}"/>
              </a:ext>
            </a:extLst>
          </p:cNvPr>
          <p:cNvSpPr>
            <a:spLocks noGrp="1"/>
          </p:cNvSpPr>
          <p:nvPr>
            <p:ph type="sldNum" sz="quarter" idx="12"/>
          </p:nvPr>
        </p:nvSpPr>
        <p:spPr/>
        <p:txBody>
          <a:bodyPr/>
          <a:lstStyle/>
          <a:p>
            <a:fld id="{CEE99C0F-36C2-4F89-A05A-71F0BFD14DA1}" type="slidenum">
              <a:rPr lang="en-US" smtClean="0"/>
              <a:t>‹#›</a:t>
            </a:fld>
            <a:endParaRPr lang="en-US"/>
          </a:p>
        </p:txBody>
      </p:sp>
    </p:spTree>
    <p:extLst>
      <p:ext uri="{BB962C8B-B14F-4D97-AF65-F5344CB8AC3E}">
        <p14:creationId xmlns:p14="http://schemas.microsoft.com/office/powerpoint/2010/main" val="739428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7E63B-D998-4ED9-BBB7-8A22919A3D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BDE8F4-632C-44AD-8574-678BD68F23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FEABDA-9D8A-4505-A692-574A9BE2308D}"/>
              </a:ext>
            </a:extLst>
          </p:cNvPr>
          <p:cNvSpPr>
            <a:spLocks noGrp="1"/>
          </p:cNvSpPr>
          <p:nvPr>
            <p:ph type="dt" sz="half" idx="10"/>
          </p:nvPr>
        </p:nvSpPr>
        <p:spPr/>
        <p:txBody>
          <a:bodyPr/>
          <a:lstStyle/>
          <a:p>
            <a:fld id="{7F3A2633-CE2D-4284-AED7-B04551D23CDA}" type="datetimeFigureOut">
              <a:rPr lang="en-US" smtClean="0"/>
              <a:t>12/4/2019</a:t>
            </a:fld>
            <a:endParaRPr lang="en-US"/>
          </a:p>
        </p:txBody>
      </p:sp>
      <p:sp>
        <p:nvSpPr>
          <p:cNvPr id="5" name="Footer Placeholder 4">
            <a:extLst>
              <a:ext uri="{FF2B5EF4-FFF2-40B4-BE49-F238E27FC236}">
                <a16:creationId xmlns:a16="http://schemas.microsoft.com/office/drawing/2014/main" id="{3858DE2A-AA5D-4F52-AF00-79278ED705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F92CCB-D036-418D-94CB-D8962889C8C8}"/>
              </a:ext>
            </a:extLst>
          </p:cNvPr>
          <p:cNvSpPr>
            <a:spLocks noGrp="1"/>
          </p:cNvSpPr>
          <p:nvPr>
            <p:ph type="sldNum" sz="quarter" idx="12"/>
          </p:nvPr>
        </p:nvSpPr>
        <p:spPr/>
        <p:txBody>
          <a:bodyPr/>
          <a:lstStyle/>
          <a:p>
            <a:fld id="{CEE99C0F-36C2-4F89-A05A-71F0BFD14DA1}" type="slidenum">
              <a:rPr lang="en-US" smtClean="0"/>
              <a:t>‹#›</a:t>
            </a:fld>
            <a:endParaRPr lang="en-US"/>
          </a:p>
        </p:txBody>
      </p:sp>
    </p:spTree>
    <p:extLst>
      <p:ext uri="{BB962C8B-B14F-4D97-AF65-F5344CB8AC3E}">
        <p14:creationId xmlns:p14="http://schemas.microsoft.com/office/powerpoint/2010/main" val="817626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A16D0-A2F0-442E-BD59-E6B5CD3971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931BF21-2EC8-4FF4-BF58-E232130A4B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299293-F49B-4324-BB71-683DA5E719DF}"/>
              </a:ext>
            </a:extLst>
          </p:cNvPr>
          <p:cNvSpPr>
            <a:spLocks noGrp="1"/>
          </p:cNvSpPr>
          <p:nvPr>
            <p:ph type="dt" sz="half" idx="10"/>
          </p:nvPr>
        </p:nvSpPr>
        <p:spPr/>
        <p:txBody>
          <a:bodyPr/>
          <a:lstStyle/>
          <a:p>
            <a:fld id="{7F3A2633-CE2D-4284-AED7-B04551D23CDA}" type="datetimeFigureOut">
              <a:rPr lang="en-US" smtClean="0"/>
              <a:t>12/4/2019</a:t>
            </a:fld>
            <a:endParaRPr lang="en-US"/>
          </a:p>
        </p:txBody>
      </p:sp>
      <p:sp>
        <p:nvSpPr>
          <p:cNvPr id="5" name="Footer Placeholder 4">
            <a:extLst>
              <a:ext uri="{FF2B5EF4-FFF2-40B4-BE49-F238E27FC236}">
                <a16:creationId xmlns:a16="http://schemas.microsoft.com/office/drawing/2014/main" id="{E4C39565-AEA9-4C64-9512-C9D2648B61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8290F3-0B73-4130-956A-7DFA3C1CBAB6}"/>
              </a:ext>
            </a:extLst>
          </p:cNvPr>
          <p:cNvSpPr>
            <a:spLocks noGrp="1"/>
          </p:cNvSpPr>
          <p:nvPr>
            <p:ph type="sldNum" sz="quarter" idx="12"/>
          </p:nvPr>
        </p:nvSpPr>
        <p:spPr/>
        <p:txBody>
          <a:bodyPr/>
          <a:lstStyle/>
          <a:p>
            <a:fld id="{CEE99C0F-36C2-4F89-A05A-71F0BFD14DA1}" type="slidenum">
              <a:rPr lang="en-US" smtClean="0"/>
              <a:t>‹#›</a:t>
            </a:fld>
            <a:endParaRPr lang="en-US"/>
          </a:p>
        </p:txBody>
      </p:sp>
    </p:spTree>
    <p:extLst>
      <p:ext uri="{BB962C8B-B14F-4D97-AF65-F5344CB8AC3E}">
        <p14:creationId xmlns:p14="http://schemas.microsoft.com/office/powerpoint/2010/main" val="1501185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EFBDE-DE0F-4F02-BEED-F0B48ABD9B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AA1E37-B9B5-40AE-88A2-6F204C6E58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901830-25D3-4670-B9AF-688BF71845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934C62-3555-4E6B-B1EE-6090F4CDFD3C}"/>
              </a:ext>
            </a:extLst>
          </p:cNvPr>
          <p:cNvSpPr>
            <a:spLocks noGrp="1"/>
          </p:cNvSpPr>
          <p:nvPr>
            <p:ph type="dt" sz="half" idx="10"/>
          </p:nvPr>
        </p:nvSpPr>
        <p:spPr/>
        <p:txBody>
          <a:bodyPr/>
          <a:lstStyle/>
          <a:p>
            <a:fld id="{7F3A2633-CE2D-4284-AED7-B04551D23CDA}" type="datetimeFigureOut">
              <a:rPr lang="en-US" smtClean="0"/>
              <a:t>12/4/2019</a:t>
            </a:fld>
            <a:endParaRPr lang="en-US"/>
          </a:p>
        </p:txBody>
      </p:sp>
      <p:sp>
        <p:nvSpPr>
          <p:cNvPr id="6" name="Footer Placeholder 5">
            <a:extLst>
              <a:ext uri="{FF2B5EF4-FFF2-40B4-BE49-F238E27FC236}">
                <a16:creationId xmlns:a16="http://schemas.microsoft.com/office/drawing/2014/main" id="{AB21242C-122E-4808-B64F-7A47B80C90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B4B56E-920F-49FA-9700-0698F1435911}"/>
              </a:ext>
            </a:extLst>
          </p:cNvPr>
          <p:cNvSpPr>
            <a:spLocks noGrp="1"/>
          </p:cNvSpPr>
          <p:nvPr>
            <p:ph type="sldNum" sz="quarter" idx="12"/>
          </p:nvPr>
        </p:nvSpPr>
        <p:spPr/>
        <p:txBody>
          <a:bodyPr/>
          <a:lstStyle/>
          <a:p>
            <a:fld id="{CEE99C0F-36C2-4F89-A05A-71F0BFD14DA1}" type="slidenum">
              <a:rPr lang="en-US" smtClean="0"/>
              <a:t>‹#›</a:t>
            </a:fld>
            <a:endParaRPr lang="en-US"/>
          </a:p>
        </p:txBody>
      </p:sp>
    </p:spTree>
    <p:extLst>
      <p:ext uri="{BB962C8B-B14F-4D97-AF65-F5344CB8AC3E}">
        <p14:creationId xmlns:p14="http://schemas.microsoft.com/office/powerpoint/2010/main" val="3727750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5E662-5443-4C38-94D4-239416B73B6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74E8E7-079E-481D-BE11-161D18E4B4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E263A2-0081-43A1-8F8B-6EBF4C0CCE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EF0D5D1-4B13-407F-A008-16E066EBF8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A9938C-539F-406C-9570-6FD4889B03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837FC8-1B25-494B-B38B-590F81BA2009}"/>
              </a:ext>
            </a:extLst>
          </p:cNvPr>
          <p:cNvSpPr>
            <a:spLocks noGrp="1"/>
          </p:cNvSpPr>
          <p:nvPr>
            <p:ph type="dt" sz="half" idx="10"/>
          </p:nvPr>
        </p:nvSpPr>
        <p:spPr/>
        <p:txBody>
          <a:bodyPr/>
          <a:lstStyle/>
          <a:p>
            <a:fld id="{7F3A2633-CE2D-4284-AED7-B04551D23CDA}" type="datetimeFigureOut">
              <a:rPr lang="en-US" smtClean="0"/>
              <a:t>12/4/2019</a:t>
            </a:fld>
            <a:endParaRPr lang="en-US"/>
          </a:p>
        </p:txBody>
      </p:sp>
      <p:sp>
        <p:nvSpPr>
          <p:cNvPr id="8" name="Footer Placeholder 7">
            <a:extLst>
              <a:ext uri="{FF2B5EF4-FFF2-40B4-BE49-F238E27FC236}">
                <a16:creationId xmlns:a16="http://schemas.microsoft.com/office/drawing/2014/main" id="{F6B104FE-1F35-4691-8852-AA0B6B4ED2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EC1F85C-FB1B-45C6-9E73-E61BCE21E209}"/>
              </a:ext>
            </a:extLst>
          </p:cNvPr>
          <p:cNvSpPr>
            <a:spLocks noGrp="1"/>
          </p:cNvSpPr>
          <p:nvPr>
            <p:ph type="sldNum" sz="quarter" idx="12"/>
          </p:nvPr>
        </p:nvSpPr>
        <p:spPr/>
        <p:txBody>
          <a:bodyPr/>
          <a:lstStyle/>
          <a:p>
            <a:fld id="{CEE99C0F-36C2-4F89-A05A-71F0BFD14DA1}" type="slidenum">
              <a:rPr lang="en-US" smtClean="0"/>
              <a:t>‹#›</a:t>
            </a:fld>
            <a:endParaRPr lang="en-US"/>
          </a:p>
        </p:txBody>
      </p:sp>
    </p:spTree>
    <p:extLst>
      <p:ext uri="{BB962C8B-B14F-4D97-AF65-F5344CB8AC3E}">
        <p14:creationId xmlns:p14="http://schemas.microsoft.com/office/powerpoint/2010/main" val="1734030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C8EA8-4C3C-483D-966D-9C4DB7551F2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E5365E-B6EC-4D1C-BBAF-3F01B8451BB0}"/>
              </a:ext>
            </a:extLst>
          </p:cNvPr>
          <p:cNvSpPr>
            <a:spLocks noGrp="1"/>
          </p:cNvSpPr>
          <p:nvPr>
            <p:ph type="dt" sz="half" idx="10"/>
          </p:nvPr>
        </p:nvSpPr>
        <p:spPr/>
        <p:txBody>
          <a:bodyPr/>
          <a:lstStyle/>
          <a:p>
            <a:fld id="{7F3A2633-CE2D-4284-AED7-B04551D23CDA}" type="datetimeFigureOut">
              <a:rPr lang="en-US" smtClean="0"/>
              <a:t>12/4/2019</a:t>
            </a:fld>
            <a:endParaRPr lang="en-US"/>
          </a:p>
        </p:txBody>
      </p:sp>
      <p:sp>
        <p:nvSpPr>
          <p:cNvPr id="4" name="Footer Placeholder 3">
            <a:extLst>
              <a:ext uri="{FF2B5EF4-FFF2-40B4-BE49-F238E27FC236}">
                <a16:creationId xmlns:a16="http://schemas.microsoft.com/office/drawing/2014/main" id="{117892D6-18C0-4632-B440-3DAE563E52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CF6F411-E713-4D17-B481-E5BBEED50E3F}"/>
              </a:ext>
            </a:extLst>
          </p:cNvPr>
          <p:cNvSpPr>
            <a:spLocks noGrp="1"/>
          </p:cNvSpPr>
          <p:nvPr>
            <p:ph type="sldNum" sz="quarter" idx="12"/>
          </p:nvPr>
        </p:nvSpPr>
        <p:spPr/>
        <p:txBody>
          <a:bodyPr/>
          <a:lstStyle/>
          <a:p>
            <a:fld id="{CEE99C0F-36C2-4F89-A05A-71F0BFD14DA1}" type="slidenum">
              <a:rPr lang="en-US" smtClean="0"/>
              <a:t>‹#›</a:t>
            </a:fld>
            <a:endParaRPr lang="en-US"/>
          </a:p>
        </p:txBody>
      </p:sp>
    </p:spTree>
    <p:extLst>
      <p:ext uri="{BB962C8B-B14F-4D97-AF65-F5344CB8AC3E}">
        <p14:creationId xmlns:p14="http://schemas.microsoft.com/office/powerpoint/2010/main" val="3395636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ECCB97-2D33-42A7-8D93-DEEC8D9BC942}"/>
              </a:ext>
            </a:extLst>
          </p:cNvPr>
          <p:cNvSpPr>
            <a:spLocks noGrp="1"/>
          </p:cNvSpPr>
          <p:nvPr>
            <p:ph type="dt" sz="half" idx="10"/>
          </p:nvPr>
        </p:nvSpPr>
        <p:spPr/>
        <p:txBody>
          <a:bodyPr/>
          <a:lstStyle/>
          <a:p>
            <a:fld id="{7F3A2633-CE2D-4284-AED7-B04551D23CDA}" type="datetimeFigureOut">
              <a:rPr lang="en-US" smtClean="0"/>
              <a:t>12/4/2019</a:t>
            </a:fld>
            <a:endParaRPr lang="en-US"/>
          </a:p>
        </p:txBody>
      </p:sp>
      <p:sp>
        <p:nvSpPr>
          <p:cNvPr id="3" name="Footer Placeholder 2">
            <a:extLst>
              <a:ext uri="{FF2B5EF4-FFF2-40B4-BE49-F238E27FC236}">
                <a16:creationId xmlns:a16="http://schemas.microsoft.com/office/drawing/2014/main" id="{F293482F-481D-479F-B500-5BCEE31CDFD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AD4183-CBC2-41F8-AACF-3AD38FF1E188}"/>
              </a:ext>
            </a:extLst>
          </p:cNvPr>
          <p:cNvSpPr>
            <a:spLocks noGrp="1"/>
          </p:cNvSpPr>
          <p:nvPr>
            <p:ph type="sldNum" sz="quarter" idx="12"/>
          </p:nvPr>
        </p:nvSpPr>
        <p:spPr/>
        <p:txBody>
          <a:bodyPr/>
          <a:lstStyle/>
          <a:p>
            <a:fld id="{CEE99C0F-36C2-4F89-A05A-71F0BFD14DA1}" type="slidenum">
              <a:rPr lang="en-US" smtClean="0"/>
              <a:t>‹#›</a:t>
            </a:fld>
            <a:endParaRPr lang="en-US"/>
          </a:p>
        </p:txBody>
      </p:sp>
    </p:spTree>
    <p:extLst>
      <p:ext uri="{BB962C8B-B14F-4D97-AF65-F5344CB8AC3E}">
        <p14:creationId xmlns:p14="http://schemas.microsoft.com/office/powerpoint/2010/main" val="1724943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BEF74-937B-4539-9935-277BD6EF99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B5D268-C926-4B97-860E-45E6E7E6B7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DEF4DF-F5E2-4903-A6C4-700749E736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0D3822-4D0F-494C-A373-1B5072F82C3E}"/>
              </a:ext>
            </a:extLst>
          </p:cNvPr>
          <p:cNvSpPr>
            <a:spLocks noGrp="1"/>
          </p:cNvSpPr>
          <p:nvPr>
            <p:ph type="dt" sz="half" idx="10"/>
          </p:nvPr>
        </p:nvSpPr>
        <p:spPr/>
        <p:txBody>
          <a:bodyPr/>
          <a:lstStyle/>
          <a:p>
            <a:fld id="{7F3A2633-CE2D-4284-AED7-B04551D23CDA}" type="datetimeFigureOut">
              <a:rPr lang="en-US" smtClean="0"/>
              <a:t>12/4/2019</a:t>
            </a:fld>
            <a:endParaRPr lang="en-US"/>
          </a:p>
        </p:txBody>
      </p:sp>
      <p:sp>
        <p:nvSpPr>
          <p:cNvPr id="6" name="Footer Placeholder 5">
            <a:extLst>
              <a:ext uri="{FF2B5EF4-FFF2-40B4-BE49-F238E27FC236}">
                <a16:creationId xmlns:a16="http://schemas.microsoft.com/office/drawing/2014/main" id="{EC76F152-C9D0-44EB-970C-CACDBFA5B5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A0159E-4390-4CA6-A237-BD8E2B12C9D1}"/>
              </a:ext>
            </a:extLst>
          </p:cNvPr>
          <p:cNvSpPr>
            <a:spLocks noGrp="1"/>
          </p:cNvSpPr>
          <p:nvPr>
            <p:ph type="sldNum" sz="quarter" idx="12"/>
          </p:nvPr>
        </p:nvSpPr>
        <p:spPr/>
        <p:txBody>
          <a:bodyPr/>
          <a:lstStyle/>
          <a:p>
            <a:fld id="{CEE99C0F-36C2-4F89-A05A-71F0BFD14DA1}" type="slidenum">
              <a:rPr lang="en-US" smtClean="0"/>
              <a:t>‹#›</a:t>
            </a:fld>
            <a:endParaRPr lang="en-US"/>
          </a:p>
        </p:txBody>
      </p:sp>
    </p:spTree>
    <p:extLst>
      <p:ext uri="{BB962C8B-B14F-4D97-AF65-F5344CB8AC3E}">
        <p14:creationId xmlns:p14="http://schemas.microsoft.com/office/powerpoint/2010/main" val="1559750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45354-321F-4260-B197-BF74F83AB0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DA6C6A3-39C9-4A27-B662-79643B7B93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9E56CC4-7AB8-477E-8971-3A3A627DE6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157870-E48F-4073-ADD8-20AE8D568A3E}"/>
              </a:ext>
            </a:extLst>
          </p:cNvPr>
          <p:cNvSpPr>
            <a:spLocks noGrp="1"/>
          </p:cNvSpPr>
          <p:nvPr>
            <p:ph type="dt" sz="half" idx="10"/>
          </p:nvPr>
        </p:nvSpPr>
        <p:spPr/>
        <p:txBody>
          <a:bodyPr/>
          <a:lstStyle/>
          <a:p>
            <a:fld id="{7F3A2633-CE2D-4284-AED7-B04551D23CDA}" type="datetimeFigureOut">
              <a:rPr lang="en-US" smtClean="0"/>
              <a:t>12/4/2019</a:t>
            </a:fld>
            <a:endParaRPr lang="en-US"/>
          </a:p>
        </p:txBody>
      </p:sp>
      <p:sp>
        <p:nvSpPr>
          <p:cNvPr id="6" name="Footer Placeholder 5">
            <a:extLst>
              <a:ext uri="{FF2B5EF4-FFF2-40B4-BE49-F238E27FC236}">
                <a16:creationId xmlns:a16="http://schemas.microsoft.com/office/drawing/2014/main" id="{7F5C4B3C-477B-4B17-91D7-3F7C5FC1FD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1F3D0E-3BF5-44C3-84D3-1C53E9A9CFBA}"/>
              </a:ext>
            </a:extLst>
          </p:cNvPr>
          <p:cNvSpPr>
            <a:spLocks noGrp="1"/>
          </p:cNvSpPr>
          <p:nvPr>
            <p:ph type="sldNum" sz="quarter" idx="12"/>
          </p:nvPr>
        </p:nvSpPr>
        <p:spPr/>
        <p:txBody>
          <a:bodyPr/>
          <a:lstStyle/>
          <a:p>
            <a:fld id="{CEE99C0F-36C2-4F89-A05A-71F0BFD14DA1}" type="slidenum">
              <a:rPr lang="en-US" smtClean="0"/>
              <a:t>‹#›</a:t>
            </a:fld>
            <a:endParaRPr lang="en-US"/>
          </a:p>
        </p:txBody>
      </p:sp>
    </p:spTree>
    <p:extLst>
      <p:ext uri="{BB962C8B-B14F-4D97-AF65-F5344CB8AC3E}">
        <p14:creationId xmlns:p14="http://schemas.microsoft.com/office/powerpoint/2010/main" val="3822314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E5D8D1-1F83-479A-B39E-44B6B0E17B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3C3557-BDE9-4417-A0F1-107B0F6BED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4D9C6F-79CF-46D7-99BF-DBD8EF7758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3A2633-CE2D-4284-AED7-B04551D23CDA}" type="datetimeFigureOut">
              <a:rPr lang="en-US" smtClean="0"/>
              <a:t>12/4/2019</a:t>
            </a:fld>
            <a:endParaRPr lang="en-US"/>
          </a:p>
        </p:txBody>
      </p:sp>
      <p:sp>
        <p:nvSpPr>
          <p:cNvPr id="5" name="Footer Placeholder 4">
            <a:extLst>
              <a:ext uri="{FF2B5EF4-FFF2-40B4-BE49-F238E27FC236}">
                <a16:creationId xmlns:a16="http://schemas.microsoft.com/office/drawing/2014/main" id="{CE046872-D087-4B40-A3AB-45894C6455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A8F87F3-D3AD-40C5-A0C1-851F72F415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E99C0F-36C2-4F89-A05A-71F0BFD14DA1}" type="slidenum">
              <a:rPr lang="en-US" smtClean="0"/>
              <a:t>‹#›</a:t>
            </a:fld>
            <a:endParaRPr lang="en-US"/>
          </a:p>
        </p:txBody>
      </p:sp>
    </p:spTree>
    <p:extLst>
      <p:ext uri="{BB962C8B-B14F-4D97-AF65-F5344CB8AC3E}">
        <p14:creationId xmlns:p14="http://schemas.microsoft.com/office/powerpoint/2010/main" val="61977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0" b="-30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F0FC1-96C7-426A-BB33-BBF5CCCACF53}"/>
              </a:ext>
            </a:extLst>
          </p:cNvPr>
          <p:cNvSpPr>
            <a:spLocks noGrp="1"/>
          </p:cNvSpPr>
          <p:nvPr>
            <p:ph type="ctrTitle"/>
          </p:nvPr>
        </p:nvSpPr>
        <p:spPr>
          <a:xfrm>
            <a:off x="1524000" y="406400"/>
            <a:ext cx="9144000" cy="2387600"/>
          </a:xfrm>
        </p:spPr>
        <p:txBody>
          <a:bodyPr>
            <a:normAutofit fontScale="90000"/>
          </a:bodyPr>
          <a:lstStyle/>
          <a:p>
            <a:r>
              <a:rPr lang="en-US" dirty="0">
                <a:latin typeface="Broadway" panose="04040905080B02020502" pitchFamily="82" charset="0"/>
              </a:rPr>
              <a:t>What Movies </a:t>
            </a:r>
            <a:br>
              <a:rPr lang="en-US" dirty="0">
                <a:latin typeface="Broadway" panose="04040905080B02020502" pitchFamily="82" charset="0"/>
              </a:rPr>
            </a:br>
            <a:r>
              <a:rPr lang="en-US" dirty="0">
                <a:latin typeface="Broadway" panose="04040905080B02020502" pitchFamily="82" charset="0"/>
              </a:rPr>
              <a:t>get the best </a:t>
            </a:r>
            <a:br>
              <a:rPr lang="en-US" dirty="0">
                <a:latin typeface="Broadway" panose="04040905080B02020502" pitchFamily="82" charset="0"/>
              </a:rPr>
            </a:br>
            <a:r>
              <a:rPr lang="en-US" dirty="0">
                <a:latin typeface="Broadway" panose="04040905080B02020502" pitchFamily="82" charset="0"/>
              </a:rPr>
              <a:t>Return on Investment?</a:t>
            </a:r>
          </a:p>
        </p:txBody>
      </p:sp>
      <p:sp>
        <p:nvSpPr>
          <p:cNvPr id="3" name="Subtitle 2">
            <a:extLst>
              <a:ext uri="{FF2B5EF4-FFF2-40B4-BE49-F238E27FC236}">
                <a16:creationId xmlns:a16="http://schemas.microsoft.com/office/drawing/2014/main" id="{6E10EE84-0A2E-42C8-876E-325C6BF46398}"/>
              </a:ext>
            </a:extLst>
          </p:cNvPr>
          <p:cNvSpPr>
            <a:spLocks noGrp="1"/>
          </p:cNvSpPr>
          <p:nvPr>
            <p:ph type="subTitle" idx="1"/>
          </p:nvPr>
        </p:nvSpPr>
        <p:spPr>
          <a:xfrm>
            <a:off x="1524000" y="2938158"/>
            <a:ext cx="9144000" cy="1655762"/>
          </a:xfrm>
        </p:spPr>
        <p:txBody>
          <a:bodyPr/>
          <a:lstStyle/>
          <a:p>
            <a:endParaRPr lang="en-US" dirty="0"/>
          </a:p>
          <a:p>
            <a:endParaRPr lang="en-US" dirty="0"/>
          </a:p>
          <a:p>
            <a:r>
              <a:rPr lang="en-US" dirty="0"/>
              <a:t>The Talent: Amanda, Dante, Ped &amp; Richard</a:t>
            </a:r>
          </a:p>
        </p:txBody>
      </p:sp>
    </p:spTree>
    <p:extLst>
      <p:ext uri="{BB962C8B-B14F-4D97-AF65-F5344CB8AC3E}">
        <p14:creationId xmlns:p14="http://schemas.microsoft.com/office/powerpoint/2010/main" val="2909297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0E4F1-D5B4-4BFD-BB6B-B655AED1D6EC}"/>
              </a:ext>
            </a:extLst>
          </p:cNvPr>
          <p:cNvSpPr>
            <a:spLocks noGrp="1"/>
          </p:cNvSpPr>
          <p:nvPr>
            <p:ph type="title"/>
          </p:nvPr>
        </p:nvSpPr>
        <p:spPr/>
        <p:txBody>
          <a:bodyPr/>
          <a:lstStyle/>
          <a:p>
            <a:r>
              <a:rPr lang="en-US" dirty="0"/>
              <a:t> </a:t>
            </a:r>
          </a:p>
        </p:txBody>
      </p:sp>
      <p:sp>
        <p:nvSpPr>
          <p:cNvPr id="4" name="Title 1">
            <a:extLst>
              <a:ext uri="{FF2B5EF4-FFF2-40B4-BE49-F238E27FC236}">
                <a16:creationId xmlns:a16="http://schemas.microsoft.com/office/drawing/2014/main" id="{A5474D01-492A-4D13-A0FB-9B6C19BE9D37}"/>
              </a:ext>
            </a:extLst>
          </p:cNvPr>
          <p:cNvSpPr txBox="1">
            <a:spLocks/>
          </p:cNvSpPr>
          <p:nvPr/>
        </p:nvSpPr>
        <p:spPr>
          <a:xfrm>
            <a:off x="838199" y="291090"/>
            <a:ext cx="10515599" cy="654046"/>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a:t>Top 10 Movie Genres with Highest Avg ROI</a:t>
            </a:r>
            <a:endParaRPr lang="en-US" sz="4800" dirty="0"/>
          </a:p>
        </p:txBody>
      </p:sp>
      <p:pic>
        <p:nvPicPr>
          <p:cNvPr id="5" name="Picture 4" descr="A screenshot of a social media post&#10;&#10;Description automatically generated">
            <a:extLst>
              <a:ext uri="{FF2B5EF4-FFF2-40B4-BE49-F238E27FC236}">
                <a16:creationId xmlns:a16="http://schemas.microsoft.com/office/drawing/2014/main" id="{BA7F916C-5575-4F14-A7F7-5980E59ECE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916" y="1224426"/>
            <a:ext cx="8285073" cy="375122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Rectangle 3">
            <a:extLst>
              <a:ext uri="{FF2B5EF4-FFF2-40B4-BE49-F238E27FC236}">
                <a16:creationId xmlns:a16="http://schemas.microsoft.com/office/drawing/2014/main" id="{1C7761F3-111E-4C76-B71F-213DED139959}"/>
              </a:ext>
            </a:extLst>
          </p:cNvPr>
          <p:cNvSpPr>
            <a:spLocks noChangeArrowheads="1"/>
          </p:cNvSpPr>
          <p:nvPr/>
        </p:nvSpPr>
        <p:spPr bwMode="auto">
          <a:xfrm>
            <a:off x="838200" y="38179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8447AF56-D883-4EEB-AB54-995EE75AD463}"/>
              </a:ext>
            </a:extLst>
          </p:cNvPr>
          <p:cNvPicPr>
            <a:picLocks noChangeAspect="1"/>
          </p:cNvPicPr>
          <p:nvPr/>
        </p:nvPicPr>
        <p:blipFill>
          <a:blip r:embed="rId3"/>
          <a:stretch>
            <a:fillRect/>
          </a:stretch>
        </p:blipFill>
        <p:spPr>
          <a:xfrm>
            <a:off x="8863914" y="4685088"/>
            <a:ext cx="2125362" cy="2157704"/>
          </a:xfrm>
          <a:prstGeom prst="rect">
            <a:avLst/>
          </a:prstGeom>
        </p:spPr>
      </p:pic>
      <p:pic>
        <p:nvPicPr>
          <p:cNvPr id="8" name="Picture 7">
            <a:extLst>
              <a:ext uri="{FF2B5EF4-FFF2-40B4-BE49-F238E27FC236}">
                <a16:creationId xmlns:a16="http://schemas.microsoft.com/office/drawing/2014/main" id="{E810FA6F-2E82-46DC-A54F-B8139C166958}"/>
              </a:ext>
            </a:extLst>
          </p:cNvPr>
          <p:cNvPicPr>
            <a:picLocks noChangeAspect="1"/>
          </p:cNvPicPr>
          <p:nvPr/>
        </p:nvPicPr>
        <p:blipFill>
          <a:blip r:embed="rId4"/>
          <a:stretch>
            <a:fillRect/>
          </a:stretch>
        </p:blipFill>
        <p:spPr>
          <a:xfrm>
            <a:off x="10989276" y="4685088"/>
            <a:ext cx="768438" cy="2157704"/>
          </a:xfrm>
          <a:prstGeom prst="rect">
            <a:avLst/>
          </a:prstGeom>
        </p:spPr>
      </p:pic>
    </p:spTree>
    <p:extLst>
      <p:ext uri="{BB962C8B-B14F-4D97-AF65-F5344CB8AC3E}">
        <p14:creationId xmlns:p14="http://schemas.microsoft.com/office/powerpoint/2010/main" val="211673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B7ABC-638E-42B8-86F6-77B11BAC496B}"/>
              </a:ext>
            </a:extLst>
          </p:cNvPr>
          <p:cNvSpPr>
            <a:spLocks noGrp="1"/>
          </p:cNvSpPr>
          <p:nvPr>
            <p:ph type="title"/>
          </p:nvPr>
        </p:nvSpPr>
        <p:spPr/>
        <p:txBody>
          <a:bodyPr/>
          <a:lstStyle/>
          <a:p>
            <a:r>
              <a:rPr lang="en-US" dirty="0"/>
              <a:t>  </a:t>
            </a:r>
            <a:br>
              <a:rPr lang="en-US" dirty="0"/>
            </a:br>
            <a:endParaRPr lang="en-US" dirty="0"/>
          </a:p>
        </p:txBody>
      </p:sp>
      <p:sp>
        <p:nvSpPr>
          <p:cNvPr id="3" name="Title 1">
            <a:extLst>
              <a:ext uri="{FF2B5EF4-FFF2-40B4-BE49-F238E27FC236}">
                <a16:creationId xmlns:a16="http://schemas.microsoft.com/office/drawing/2014/main" id="{9C78842D-EBA2-44A4-8BD9-67B6750DC467}"/>
              </a:ext>
            </a:extLst>
          </p:cNvPr>
          <p:cNvSpPr txBox="1">
            <a:spLocks/>
          </p:cNvSpPr>
          <p:nvPr/>
        </p:nvSpPr>
        <p:spPr>
          <a:xfrm>
            <a:off x="838200" y="188260"/>
            <a:ext cx="10515600" cy="910557"/>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t>Top 5 Movie Genres with Highest Avg. ROI Over Time(2014-2018)</a:t>
            </a:r>
            <a:endParaRPr lang="en-US" dirty="0"/>
          </a:p>
        </p:txBody>
      </p:sp>
      <p:pic>
        <p:nvPicPr>
          <p:cNvPr id="4" name="Picture 3" descr="A close up of a map&#10;&#10;Description automatically generated">
            <a:extLst>
              <a:ext uri="{FF2B5EF4-FFF2-40B4-BE49-F238E27FC236}">
                <a16:creationId xmlns:a16="http://schemas.microsoft.com/office/drawing/2014/main" id="{00844EF2-6F64-49A5-AEBF-DB915A202F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664" y="1359702"/>
            <a:ext cx="5696032" cy="353263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descr="A close up of a map&#10;&#10;Description automatically generated">
            <a:extLst>
              <a:ext uri="{FF2B5EF4-FFF2-40B4-BE49-F238E27FC236}">
                <a16:creationId xmlns:a16="http://schemas.microsoft.com/office/drawing/2014/main" id="{D9140213-3BDD-45BA-8FA6-3CB9F5A267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359702"/>
            <a:ext cx="5759930" cy="35326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42F6E8AA-909A-46BE-88D4-E5411C294E24}"/>
              </a:ext>
            </a:extLst>
          </p:cNvPr>
          <p:cNvPicPr>
            <a:picLocks noChangeAspect="1"/>
          </p:cNvPicPr>
          <p:nvPr/>
        </p:nvPicPr>
        <p:blipFill rotWithShape="1">
          <a:blip r:embed="rId4"/>
          <a:srcRect l="15472" t="45165" r="7500" b="19827"/>
          <a:stretch/>
        </p:blipFill>
        <p:spPr>
          <a:xfrm>
            <a:off x="2633058" y="5184482"/>
            <a:ext cx="6560369" cy="167717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490722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7F23F-C565-4687-8DC9-5B23924D46A3}"/>
              </a:ext>
            </a:extLst>
          </p:cNvPr>
          <p:cNvSpPr>
            <a:spLocks noGrp="1"/>
          </p:cNvSpPr>
          <p:nvPr>
            <p:ph type="title"/>
          </p:nvPr>
        </p:nvSpPr>
        <p:spPr/>
        <p:txBody>
          <a:bodyPr/>
          <a:lstStyle/>
          <a:p>
            <a:r>
              <a:rPr lang="en-US" dirty="0"/>
              <a:t>  </a:t>
            </a:r>
          </a:p>
        </p:txBody>
      </p:sp>
      <p:sp>
        <p:nvSpPr>
          <p:cNvPr id="3" name="Title 1">
            <a:extLst>
              <a:ext uri="{FF2B5EF4-FFF2-40B4-BE49-F238E27FC236}">
                <a16:creationId xmlns:a16="http://schemas.microsoft.com/office/drawing/2014/main" id="{6C1BB00F-A6FC-4DAE-A757-F06725D5A3F1}"/>
              </a:ext>
            </a:extLst>
          </p:cNvPr>
          <p:cNvSpPr txBox="1">
            <a:spLocks/>
          </p:cNvSpPr>
          <p:nvPr/>
        </p:nvSpPr>
        <p:spPr>
          <a:xfrm>
            <a:off x="1379284" y="30655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b="1" u="sng"/>
            </a:br>
            <a:r>
              <a:rPr lang="en-US" b="1" u="sng"/>
              <a:t>Findings</a:t>
            </a:r>
            <a:endParaRPr lang="en-US" b="1" u="sng" dirty="0"/>
          </a:p>
        </p:txBody>
      </p:sp>
      <p:sp>
        <p:nvSpPr>
          <p:cNvPr id="4" name="Content Placeholder 2">
            <a:extLst>
              <a:ext uri="{FF2B5EF4-FFF2-40B4-BE49-F238E27FC236}">
                <a16:creationId xmlns:a16="http://schemas.microsoft.com/office/drawing/2014/main" id="{7FC25B56-7F94-4821-AA94-A9503DFD469F}"/>
              </a:ext>
            </a:extLst>
          </p:cNvPr>
          <p:cNvSpPr txBox="1">
            <a:spLocks/>
          </p:cNvSpPr>
          <p:nvPr/>
        </p:nvSpPr>
        <p:spPr>
          <a:xfrm>
            <a:off x="2051637" y="1602788"/>
            <a:ext cx="9302163" cy="4006557"/>
          </a:xfrm>
          <a:prstGeom prst="rect">
            <a:avLst/>
          </a:prstGeom>
          <a:noFill/>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a:t>“Action &amp; Adventure, Horror, Mystery &amp; Suspense” has the highest Avg. ROI % (690%), the 2</a:t>
            </a:r>
            <a:r>
              <a:rPr lang="en-US" sz="2400" baseline="30000"/>
              <a:t>nd</a:t>
            </a:r>
            <a:r>
              <a:rPr lang="en-US" sz="2400"/>
              <a:t> highest Avg. ROI % Genre Category ,“Drama, Horror, Mystery &amp; Suspense” (600%)</a:t>
            </a:r>
          </a:p>
          <a:p>
            <a:r>
              <a:rPr lang="en-US" sz="2400"/>
              <a:t>“Horror” &amp; “Drama, Horror, Mystery &amp; Suspense” are the most consistent genres, from 2016 to 2018 with having high avg. ROIs.</a:t>
            </a:r>
          </a:p>
          <a:p>
            <a:pPr marL="0" indent="0" algn="ctr">
              <a:buFont typeface="Arial" panose="020B0604020202020204" pitchFamily="34" charset="0"/>
              <a:buNone/>
            </a:pPr>
            <a:r>
              <a:rPr lang="en-US" sz="3200"/>
              <a:t>Based on the findings “Drama, Horror, Mystery &amp; Suspense” movies (ie. ‘Split’, ‘A Quiet Place’) and “Horror” (ie. ‘The Nun’, ‘Annabell’) and Horror movies overall in are the best investment because of their high avg. ROI and consistent yearly high avg. ROI. </a:t>
            </a:r>
          </a:p>
          <a:p>
            <a:endParaRPr lang="en-US" dirty="0"/>
          </a:p>
        </p:txBody>
      </p:sp>
      <p:pic>
        <p:nvPicPr>
          <p:cNvPr id="5" name="Picture 2" descr="Image result for split film">
            <a:extLst>
              <a:ext uri="{FF2B5EF4-FFF2-40B4-BE49-F238E27FC236}">
                <a16:creationId xmlns:a16="http://schemas.microsoft.com/office/drawing/2014/main" id="{9FA14B9B-D71F-4E7B-B70E-E7E341BB77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16" y="1027906"/>
            <a:ext cx="1539368" cy="2283954"/>
          </a:xfrm>
          <a:prstGeom prst="rect">
            <a:avLst/>
          </a:prstGeom>
          <a:noFill/>
          <a:ln>
            <a:solidFill>
              <a:schemeClr val="tx1"/>
            </a:solid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3EB6BF90-5613-44C7-864F-5A6F1E184796}"/>
              </a:ext>
            </a:extLst>
          </p:cNvPr>
          <p:cNvPicPr>
            <a:picLocks noChangeAspect="1"/>
          </p:cNvPicPr>
          <p:nvPr/>
        </p:nvPicPr>
        <p:blipFill>
          <a:blip r:embed="rId3"/>
          <a:stretch>
            <a:fillRect/>
          </a:stretch>
        </p:blipFill>
        <p:spPr>
          <a:xfrm>
            <a:off x="297116" y="3428999"/>
            <a:ext cx="1539368" cy="2323575"/>
          </a:xfrm>
          <a:prstGeom prst="rect">
            <a:avLst/>
          </a:prstGeom>
          <a:ln>
            <a:solidFill>
              <a:schemeClr val="tx1"/>
            </a:solidFill>
          </a:ln>
          <a:effectLst>
            <a:outerShdw blurRad="50800" dist="38100" dir="10800000" algn="r" rotWithShape="0">
              <a:prstClr val="black">
                <a:alpha val="40000"/>
              </a:prstClr>
            </a:outerShdw>
          </a:effectLst>
        </p:spPr>
      </p:pic>
    </p:spTree>
    <p:extLst>
      <p:ext uri="{BB962C8B-B14F-4D97-AF65-F5344CB8AC3E}">
        <p14:creationId xmlns:p14="http://schemas.microsoft.com/office/powerpoint/2010/main" val="4014292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8000" b="-18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0E02B-FFF2-43A6-87EA-1B42AF909304}"/>
              </a:ext>
            </a:extLst>
          </p:cNvPr>
          <p:cNvSpPr>
            <a:spLocks noGrp="1"/>
          </p:cNvSpPr>
          <p:nvPr>
            <p:ph type="title"/>
          </p:nvPr>
        </p:nvSpPr>
        <p:spPr/>
        <p:txBody>
          <a:bodyPr>
            <a:normAutofit fontScale="90000"/>
          </a:bodyPr>
          <a:lstStyle/>
          <a:p>
            <a:pPr algn="ct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latin typeface="Arial Black" panose="020B0A04020102020204" pitchFamily="34" charset="0"/>
              </a:rPr>
              <a:t>ACT 3:</a:t>
            </a:r>
            <a:br>
              <a:rPr lang="en-US" dirty="0">
                <a:latin typeface="Arial Black" panose="020B0A04020102020204" pitchFamily="34" charset="0"/>
              </a:rPr>
            </a:br>
            <a:br>
              <a:rPr lang="en-US" dirty="0">
                <a:latin typeface="Arial Black" panose="020B0A04020102020204" pitchFamily="34" charset="0"/>
              </a:rPr>
            </a:br>
            <a:r>
              <a:rPr lang="en-US" sz="6100" b="1" dirty="0">
                <a:latin typeface="Arial Black" panose="020B0A04020102020204" pitchFamily="34" charset="0"/>
              </a:rPr>
              <a:t>Critic vs Audience </a:t>
            </a:r>
            <a:br>
              <a:rPr lang="en-US" sz="6100" b="1" dirty="0">
                <a:latin typeface="Arial Black" panose="020B0A04020102020204" pitchFamily="34" charset="0"/>
              </a:rPr>
            </a:br>
            <a:r>
              <a:rPr lang="en-US" sz="6100" b="1" dirty="0">
                <a:latin typeface="Arial Black" panose="020B0A04020102020204" pitchFamily="34" charset="0"/>
              </a:rPr>
              <a:t>Rating</a:t>
            </a:r>
            <a:br>
              <a:rPr lang="en-US" sz="6100" b="1" dirty="0">
                <a:latin typeface="Arial Black" panose="020B0A04020102020204" pitchFamily="34" charset="0"/>
              </a:rPr>
            </a:br>
            <a:r>
              <a:rPr lang="en-US" sz="6100" b="1" dirty="0">
                <a:latin typeface="Arial Black" panose="020B0A04020102020204" pitchFamily="34" charset="0"/>
              </a:rPr>
              <a:t>Analysis</a:t>
            </a:r>
            <a:endParaRPr lang="en-US" sz="6100" b="1"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2572608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7" descr="A picture containing drawing&#10;&#10;Description automatically generated">
            <a:extLst>
              <a:ext uri="{FF2B5EF4-FFF2-40B4-BE49-F238E27FC236}">
                <a16:creationId xmlns:a16="http://schemas.microsoft.com/office/drawing/2014/main" id="{444B89AC-D7D5-4307-81A3-A9F99457A7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6879" y="862660"/>
            <a:ext cx="7929552" cy="2378864"/>
          </a:xfrm>
          <a:prstGeom prst="rect">
            <a:avLst/>
          </a:prstGeom>
        </p:spPr>
      </p:pic>
      <p:sp>
        <p:nvSpPr>
          <p:cNvPr id="3" name="Text Placeholder 4">
            <a:extLst>
              <a:ext uri="{FF2B5EF4-FFF2-40B4-BE49-F238E27FC236}">
                <a16:creationId xmlns:a16="http://schemas.microsoft.com/office/drawing/2014/main" id="{5DCB1217-9AD2-4E43-A598-BD6FB5B1182F}"/>
              </a:ext>
            </a:extLst>
          </p:cNvPr>
          <p:cNvSpPr txBox="1">
            <a:spLocks/>
          </p:cNvSpPr>
          <p:nvPr/>
        </p:nvSpPr>
        <p:spPr>
          <a:xfrm>
            <a:off x="3559564" y="365126"/>
            <a:ext cx="6460415" cy="25548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Critic and Audience Rating comparison</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4" name="Content Placeholder 9" descr="A screenshot of a social media post&#10;&#10;Description automatically generated">
            <a:extLst>
              <a:ext uri="{FF2B5EF4-FFF2-40B4-BE49-F238E27FC236}">
                <a16:creationId xmlns:a16="http://schemas.microsoft.com/office/drawing/2014/main" id="{B1101A2D-52B7-4795-A6C6-5EA316DDC6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6879" y="3616477"/>
            <a:ext cx="8018929" cy="2405678"/>
          </a:xfrm>
          <a:prstGeom prst="rect">
            <a:avLst/>
          </a:prstGeom>
        </p:spPr>
      </p:pic>
    </p:spTree>
    <p:extLst>
      <p:ext uri="{BB962C8B-B14F-4D97-AF65-F5344CB8AC3E}">
        <p14:creationId xmlns:p14="http://schemas.microsoft.com/office/powerpoint/2010/main" val="2605537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8000" b="-18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0E02B-FFF2-43A6-87EA-1B42AF909304}"/>
              </a:ext>
            </a:extLst>
          </p:cNvPr>
          <p:cNvSpPr>
            <a:spLocks noGrp="1"/>
          </p:cNvSpPr>
          <p:nvPr>
            <p:ph type="title"/>
          </p:nvPr>
        </p:nvSpPr>
        <p:spPr/>
        <p:txBody>
          <a:bodyPr>
            <a:normAutofit fontScale="90000"/>
          </a:bodyPr>
          <a:lstStyle/>
          <a:p>
            <a:pPr algn="ct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latin typeface="Arial Black" panose="020B0A04020102020204" pitchFamily="34" charset="0"/>
              </a:rPr>
              <a:t>ACT 4:</a:t>
            </a:r>
            <a:br>
              <a:rPr lang="en-US" sz="8000" dirty="0">
                <a:latin typeface="Arial Black" panose="020B0A04020102020204" pitchFamily="34" charset="0"/>
              </a:rPr>
            </a:br>
            <a:br>
              <a:rPr lang="en-US" sz="6100" dirty="0"/>
            </a:br>
            <a:r>
              <a:rPr lang="en-US" sz="6100" b="1" dirty="0">
                <a:latin typeface="Arial Black" panose="020B0A04020102020204" pitchFamily="34" charset="0"/>
              </a:rPr>
              <a:t>Runtime</a:t>
            </a:r>
            <a:br>
              <a:rPr lang="en-US" sz="6100" b="1" dirty="0">
                <a:latin typeface="Arial Black" panose="020B0A04020102020204" pitchFamily="34" charset="0"/>
              </a:rPr>
            </a:br>
            <a:r>
              <a:rPr lang="en-US" sz="6100" b="1" dirty="0">
                <a:latin typeface="Arial Black" panose="020B0A04020102020204" pitchFamily="34" charset="0"/>
              </a:rPr>
              <a:t>Analysis</a:t>
            </a:r>
            <a:endParaRPr lang="en-US" sz="6100" b="1"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191506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64F25-5CD6-4C28-9934-78FFF7F9C221}"/>
              </a:ext>
            </a:extLst>
          </p:cNvPr>
          <p:cNvSpPr>
            <a:spLocks noGrp="1"/>
          </p:cNvSpPr>
          <p:nvPr>
            <p:ph type="title"/>
          </p:nvPr>
        </p:nvSpPr>
        <p:spPr/>
        <p:txBody>
          <a:bodyPr/>
          <a:lstStyle/>
          <a:p>
            <a:r>
              <a:rPr lang="en-US" dirty="0"/>
              <a:t>Runtime vs ROI &amp; Budget</a:t>
            </a:r>
          </a:p>
        </p:txBody>
      </p:sp>
      <p:pic>
        <p:nvPicPr>
          <p:cNvPr id="7" name="Content Placeholder 6" descr="A screenshot of a cell phone&#10;&#10;Description automatically generated">
            <a:extLst>
              <a:ext uri="{FF2B5EF4-FFF2-40B4-BE49-F238E27FC236}">
                <a16:creationId xmlns:a16="http://schemas.microsoft.com/office/drawing/2014/main" id="{0DACCDF1-BA71-431B-B9C8-C12E5E96CC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206" y="1253331"/>
            <a:ext cx="5652294" cy="5652294"/>
          </a:xfrm>
        </p:spPr>
      </p:pic>
      <p:pic>
        <p:nvPicPr>
          <p:cNvPr id="13" name="Picture 12" descr="A picture containing text, drawing&#10;&#10;Description automatically generated">
            <a:extLst>
              <a:ext uri="{FF2B5EF4-FFF2-40B4-BE49-F238E27FC236}">
                <a16:creationId xmlns:a16="http://schemas.microsoft.com/office/drawing/2014/main" id="{234AF9CD-CCFC-4BD1-A6AE-4DEECD8E37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7850" y="1253331"/>
            <a:ext cx="6115050" cy="6115050"/>
          </a:xfrm>
          <a:prstGeom prst="rect">
            <a:avLst/>
          </a:prstGeom>
        </p:spPr>
      </p:pic>
    </p:spTree>
    <p:extLst>
      <p:ext uri="{BB962C8B-B14F-4D97-AF65-F5344CB8AC3E}">
        <p14:creationId xmlns:p14="http://schemas.microsoft.com/office/powerpoint/2010/main" val="1709583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8000" b="-18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0E02B-FFF2-43A6-87EA-1B42AF909304}"/>
              </a:ext>
            </a:extLst>
          </p:cNvPr>
          <p:cNvSpPr>
            <a:spLocks noGrp="1"/>
          </p:cNvSpPr>
          <p:nvPr>
            <p:ph type="title"/>
          </p:nvPr>
        </p:nvSpPr>
        <p:spPr/>
        <p:txBody>
          <a:bodyPr>
            <a:normAutofit fontScale="90000"/>
          </a:bodyPr>
          <a:lstStyle/>
          <a:p>
            <a:pPr algn="ct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sz="6100" b="1" dirty="0">
                <a:latin typeface="Arial Black" panose="020B0A04020102020204" pitchFamily="34" charset="0"/>
              </a:rPr>
              <a:t>Overall</a:t>
            </a:r>
            <a:br>
              <a:rPr lang="en-US" sz="6100" b="1" dirty="0">
                <a:latin typeface="Arial Black" panose="020B0A04020102020204" pitchFamily="34" charset="0"/>
              </a:rPr>
            </a:br>
            <a:r>
              <a:rPr lang="en-US" sz="6100" b="1" dirty="0">
                <a:latin typeface="Arial Black" panose="020B0A04020102020204" pitchFamily="34" charset="0"/>
              </a:rPr>
              <a:t>Analysis</a:t>
            </a:r>
          </a:p>
        </p:txBody>
      </p:sp>
    </p:spTree>
    <p:extLst>
      <p:ext uri="{BB962C8B-B14F-4D97-AF65-F5344CB8AC3E}">
        <p14:creationId xmlns:p14="http://schemas.microsoft.com/office/powerpoint/2010/main" val="6254708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864A3-98A1-4552-8A4F-02D846262E9C}"/>
              </a:ext>
            </a:extLst>
          </p:cNvPr>
          <p:cNvSpPr>
            <a:spLocks noGrp="1"/>
          </p:cNvSpPr>
          <p:nvPr>
            <p:ph type="title"/>
          </p:nvPr>
        </p:nvSpPr>
        <p:spPr/>
        <p:txBody>
          <a:bodyPr/>
          <a:lstStyle/>
          <a:p>
            <a:pPr algn="ctr"/>
            <a:br>
              <a:rPr lang="en-US" b="1" dirty="0"/>
            </a:br>
            <a:r>
              <a:rPr lang="en-US" b="1" dirty="0"/>
              <a:t>Complete Conclusion</a:t>
            </a:r>
          </a:p>
        </p:txBody>
      </p:sp>
      <p:sp>
        <p:nvSpPr>
          <p:cNvPr id="3" name="Content Placeholder 2">
            <a:extLst>
              <a:ext uri="{FF2B5EF4-FFF2-40B4-BE49-F238E27FC236}">
                <a16:creationId xmlns:a16="http://schemas.microsoft.com/office/drawing/2014/main" id="{854828F9-E88B-487D-972A-58EA7768DD62}"/>
              </a:ext>
            </a:extLst>
          </p:cNvPr>
          <p:cNvSpPr>
            <a:spLocks noGrp="1"/>
          </p:cNvSpPr>
          <p:nvPr>
            <p:ph idx="1"/>
          </p:nvPr>
        </p:nvSpPr>
        <p:spPr/>
        <p:txBody>
          <a:bodyPr/>
          <a:lstStyle/>
          <a:p>
            <a:r>
              <a:rPr lang="en-US" dirty="0"/>
              <a:t>Based on the analysis ran the best criteria to generate the best ROI for movies:</a:t>
            </a:r>
          </a:p>
          <a:p>
            <a:pPr lvl="1"/>
            <a:r>
              <a:rPr lang="en-US" dirty="0"/>
              <a:t>R rated </a:t>
            </a:r>
          </a:p>
          <a:p>
            <a:pPr lvl="1"/>
            <a:r>
              <a:rPr lang="en-US" dirty="0"/>
              <a:t>Drama, Horror, Mystery &amp; Suspense</a:t>
            </a:r>
          </a:p>
          <a:p>
            <a:pPr lvl="1"/>
            <a:r>
              <a:rPr lang="en-US" dirty="0"/>
              <a:t>Critic Rating between 80-100</a:t>
            </a:r>
          </a:p>
          <a:p>
            <a:pPr lvl="1"/>
            <a:r>
              <a:rPr lang="en-US" dirty="0"/>
              <a:t>Audience Rating between 70-90</a:t>
            </a:r>
          </a:p>
          <a:p>
            <a:pPr lvl="1"/>
            <a:r>
              <a:rPr lang="en-US" dirty="0"/>
              <a:t>Run time close to 90 minutes</a:t>
            </a:r>
          </a:p>
        </p:txBody>
      </p:sp>
    </p:spTree>
    <p:extLst>
      <p:ext uri="{BB962C8B-B14F-4D97-AF65-F5344CB8AC3E}">
        <p14:creationId xmlns:p14="http://schemas.microsoft.com/office/powerpoint/2010/main" val="2172260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864A3-98A1-4552-8A4F-02D846262E9C}"/>
              </a:ext>
            </a:extLst>
          </p:cNvPr>
          <p:cNvSpPr>
            <a:spLocks noGrp="1"/>
          </p:cNvSpPr>
          <p:nvPr>
            <p:ph type="title"/>
          </p:nvPr>
        </p:nvSpPr>
        <p:spPr/>
        <p:txBody>
          <a:bodyPr/>
          <a:lstStyle/>
          <a:p>
            <a:pPr algn="ctr"/>
            <a:br>
              <a:rPr lang="en-US" b="1" dirty="0"/>
            </a:br>
            <a:r>
              <a:rPr lang="en-US" b="1" dirty="0"/>
              <a:t>Post Mortem</a:t>
            </a:r>
          </a:p>
        </p:txBody>
      </p:sp>
      <p:sp>
        <p:nvSpPr>
          <p:cNvPr id="3" name="Content Placeholder 2">
            <a:extLst>
              <a:ext uri="{FF2B5EF4-FFF2-40B4-BE49-F238E27FC236}">
                <a16:creationId xmlns:a16="http://schemas.microsoft.com/office/drawing/2014/main" id="{854828F9-E88B-487D-972A-58EA7768DD62}"/>
              </a:ext>
            </a:extLst>
          </p:cNvPr>
          <p:cNvSpPr>
            <a:spLocks noGrp="1"/>
          </p:cNvSpPr>
          <p:nvPr>
            <p:ph idx="1"/>
          </p:nvPr>
        </p:nvSpPr>
        <p:spPr/>
        <p:txBody>
          <a:bodyPr/>
          <a:lstStyle/>
          <a:p>
            <a:r>
              <a:rPr lang="en-US" dirty="0"/>
              <a:t>Wanted to include movie awards, but removed due to timing</a:t>
            </a:r>
          </a:p>
          <a:p>
            <a:r>
              <a:rPr lang="en-US" dirty="0"/>
              <a:t>Data source issues, the API’s didn’t have everything, had timing/count issues so found the Rotten Tomatoes on Kaggle – relying on someone else’s research/accuracy</a:t>
            </a:r>
          </a:p>
          <a:p>
            <a:r>
              <a:rPr lang="en-US" dirty="0"/>
              <a:t>Would like to have reviewed in more depth:</a:t>
            </a:r>
          </a:p>
          <a:p>
            <a:pPr lvl="1"/>
            <a:r>
              <a:rPr lang="en-US" dirty="0"/>
              <a:t>Why the movie rating versus the ROI fluctuated year over year?</a:t>
            </a:r>
          </a:p>
          <a:p>
            <a:pPr lvl="1"/>
            <a:r>
              <a:rPr lang="en-US" dirty="0"/>
              <a:t>Were there other factors influencing the ROI?</a:t>
            </a:r>
          </a:p>
          <a:p>
            <a:pPr lvl="1"/>
            <a:r>
              <a:rPr lang="en-US" dirty="0"/>
              <a:t>Does plot have any significance?</a:t>
            </a:r>
          </a:p>
          <a:p>
            <a:pPr lvl="1"/>
            <a:endParaRPr lang="en-US" dirty="0"/>
          </a:p>
        </p:txBody>
      </p:sp>
    </p:spTree>
    <p:extLst>
      <p:ext uri="{BB962C8B-B14F-4D97-AF65-F5344CB8AC3E}">
        <p14:creationId xmlns:p14="http://schemas.microsoft.com/office/powerpoint/2010/main" val="2458269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F84FD-79A1-4C52-859E-E3B9FD0D6B0A}"/>
              </a:ext>
            </a:extLst>
          </p:cNvPr>
          <p:cNvSpPr>
            <a:spLocks noGrp="1"/>
          </p:cNvSpPr>
          <p:nvPr>
            <p:ph type="title"/>
          </p:nvPr>
        </p:nvSpPr>
        <p:spPr/>
        <p:txBody>
          <a:bodyPr/>
          <a:lstStyle/>
          <a:p>
            <a:pPr algn="ctr"/>
            <a:br>
              <a:rPr lang="en-US" b="1" dirty="0"/>
            </a:br>
            <a:r>
              <a:rPr lang="en-US" b="1" dirty="0"/>
              <a:t>The Plot </a:t>
            </a:r>
            <a:r>
              <a:rPr lang="en-US" sz="3600" b="1" dirty="0"/>
              <a:t>(Motivation)</a:t>
            </a:r>
          </a:p>
        </p:txBody>
      </p:sp>
      <p:sp>
        <p:nvSpPr>
          <p:cNvPr id="3" name="Content Placeholder 2">
            <a:extLst>
              <a:ext uri="{FF2B5EF4-FFF2-40B4-BE49-F238E27FC236}">
                <a16:creationId xmlns:a16="http://schemas.microsoft.com/office/drawing/2014/main" id="{087D914D-4279-445E-824B-836F7C22BBF7}"/>
              </a:ext>
            </a:extLst>
          </p:cNvPr>
          <p:cNvSpPr>
            <a:spLocks noGrp="1"/>
          </p:cNvSpPr>
          <p:nvPr>
            <p:ph idx="1"/>
          </p:nvPr>
        </p:nvSpPr>
        <p:spPr>
          <a:noFill/>
        </p:spPr>
        <p:txBody>
          <a:bodyPr/>
          <a:lstStyle/>
          <a:p>
            <a:r>
              <a:rPr lang="en-US" dirty="0"/>
              <a:t>Can we determine what the best type of movies to make based on a number of factors compared to ROI?</a:t>
            </a:r>
          </a:p>
          <a:p>
            <a:pPr lvl="1"/>
            <a:r>
              <a:rPr lang="en-US" dirty="0"/>
              <a:t>Movie Rating</a:t>
            </a:r>
          </a:p>
          <a:p>
            <a:pPr lvl="1"/>
            <a:r>
              <a:rPr lang="en-US" dirty="0"/>
              <a:t>Genre</a:t>
            </a:r>
          </a:p>
          <a:p>
            <a:pPr lvl="1"/>
            <a:r>
              <a:rPr lang="en-US" dirty="0"/>
              <a:t>Critic Ratings vs Audience Ratings</a:t>
            </a:r>
          </a:p>
          <a:p>
            <a:pPr lvl="1"/>
            <a:r>
              <a:rPr lang="en-US" dirty="0"/>
              <a:t>Runtime</a:t>
            </a:r>
          </a:p>
          <a:p>
            <a:endParaRPr lang="en-US" dirty="0"/>
          </a:p>
          <a:p>
            <a:r>
              <a:rPr lang="en-US" dirty="0"/>
              <a:t>Choose since the data was readily available and how most individuals look at movies before seeing them</a:t>
            </a:r>
          </a:p>
          <a:p>
            <a:pPr lvl="1"/>
            <a:endParaRPr lang="en-US" dirty="0"/>
          </a:p>
          <a:p>
            <a:pPr marL="0" indent="0">
              <a:buNone/>
            </a:pPr>
            <a:endParaRPr lang="en-US" dirty="0"/>
          </a:p>
        </p:txBody>
      </p:sp>
    </p:spTree>
    <p:extLst>
      <p:ext uri="{BB962C8B-B14F-4D97-AF65-F5344CB8AC3E}">
        <p14:creationId xmlns:p14="http://schemas.microsoft.com/office/powerpoint/2010/main" val="37717560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748F9-2367-47F9-961C-B8F5427D5420}"/>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A25AC3A2-B41F-4905-99C5-D0F77D215056}"/>
              </a:ext>
            </a:extLst>
          </p:cNvPr>
          <p:cNvSpPr>
            <a:spLocks noGrp="1"/>
          </p:cNvSpPr>
          <p:nvPr>
            <p:ph idx="1"/>
          </p:nvPr>
        </p:nvSpPr>
        <p:spPr/>
        <p:txBody>
          <a:bodyPr/>
          <a:lstStyle/>
          <a:p>
            <a:r>
              <a:rPr lang="en-US" dirty="0"/>
              <a:t>     </a:t>
            </a:r>
          </a:p>
          <a:p>
            <a:endParaRPr lang="en-US" dirty="0"/>
          </a:p>
          <a:p>
            <a:endParaRPr lang="en-US" dirty="0"/>
          </a:p>
          <a:p>
            <a:pPr marL="0" indent="0" algn="ctr">
              <a:buNone/>
            </a:pPr>
            <a:r>
              <a:rPr lang="en-US" sz="9600" b="1" dirty="0">
                <a:solidFill>
                  <a:schemeClr val="bg1"/>
                </a:solidFill>
                <a:latin typeface="Arial Black" panose="020B0A04020102020204" pitchFamily="34" charset="0"/>
              </a:rPr>
              <a:t>Q &amp; A</a:t>
            </a:r>
          </a:p>
        </p:txBody>
      </p:sp>
    </p:spTree>
    <p:extLst>
      <p:ext uri="{BB962C8B-B14F-4D97-AF65-F5344CB8AC3E}">
        <p14:creationId xmlns:p14="http://schemas.microsoft.com/office/powerpoint/2010/main" val="3698691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F84FD-79A1-4C52-859E-E3B9FD0D6B0A}"/>
              </a:ext>
            </a:extLst>
          </p:cNvPr>
          <p:cNvSpPr>
            <a:spLocks noGrp="1"/>
          </p:cNvSpPr>
          <p:nvPr>
            <p:ph type="title"/>
          </p:nvPr>
        </p:nvSpPr>
        <p:spPr/>
        <p:txBody>
          <a:bodyPr/>
          <a:lstStyle/>
          <a:p>
            <a:pPr algn="ctr"/>
            <a:br>
              <a:rPr lang="en-US" b="1" dirty="0"/>
            </a:br>
            <a:r>
              <a:rPr lang="en-US" b="1" dirty="0"/>
              <a:t>Story Board </a:t>
            </a:r>
            <a:r>
              <a:rPr lang="en-US" sz="3600" b="1" dirty="0"/>
              <a:t>(Data Sources)</a:t>
            </a:r>
          </a:p>
        </p:txBody>
      </p:sp>
      <p:sp>
        <p:nvSpPr>
          <p:cNvPr id="3" name="Content Placeholder 2">
            <a:extLst>
              <a:ext uri="{FF2B5EF4-FFF2-40B4-BE49-F238E27FC236}">
                <a16:creationId xmlns:a16="http://schemas.microsoft.com/office/drawing/2014/main" id="{087D914D-4279-445E-824B-836F7C22BBF7}"/>
              </a:ext>
            </a:extLst>
          </p:cNvPr>
          <p:cNvSpPr>
            <a:spLocks noGrp="1"/>
          </p:cNvSpPr>
          <p:nvPr>
            <p:ph idx="1"/>
          </p:nvPr>
        </p:nvSpPr>
        <p:spPr>
          <a:noFill/>
        </p:spPr>
        <p:txBody>
          <a:bodyPr/>
          <a:lstStyle/>
          <a:p>
            <a:r>
              <a:rPr lang="en-US" dirty="0"/>
              <a:t>A Rotten Tomatoes CSV file with Movie Name, Ratings, Genres, Year, Runtime, Critic and Audience Ratings </a:t>
            </a:r>
            <a:r>
              <a:rPr lang="en-US" sz="2400" dirty="0"/>
              <a:t>– found on Kaggle.com</a:t>
            </a:r>
          </a:p>
          <a:p>
            <a:r>
              <a:rPr lang="en-US" dirty="0"/>
              <a:t>The Numbers website that had the movies budget and domestic gross revenue </a:t>
            </a:r>
            <a:r>
              <a:rPr lang="en-US" sz="2400" dirty="0"/>
              <a:t>- www.the-numbers.com</a:t>
            </a:r>
          </a:p>
          <a:p>
            <a:pPr lvl="1"/>
            <a:r>
              <a:rPr lang="en-US" dirty="0"/>
              <a:t>Had to manually screen scrape the data</a:t>
            </a:r>
          </a:p>
          <a:p>
            <a:pPr lvl="1"/>
            <a:r>
              <a:rPr lang="en-US" dirty="0"/>
              <a:t>Used excel to get only movies with a domestic gross above $10M</a:t>
            </a:r>
          </a:p>
          <a:p>
            <a:r>
              <a:rPr lang="en-US" dirty="0"/>
              <a:t>Took 1999-2018</a:t>
            </a:r>
          </a:p>
          <a:p>
            <a:pPr lvl="1"/>
            <a:r>
              <a:rPr lang="en-US" dirty="0"/>
              <a:t>Rotten tomatoes didn’t have much for 2019 and wanted a full 20 years</a:t>
            </a:r>
          </a:p>
          <a:p>
            <a:pPr marL="0" indent="0">
              <a:buNone/>
            </a:pPr>
            <a:endParaRPr lang="en-US" dirty="0"/>
          </a:p>
        </p:txBody>
      </p:sp>
    </p:spTree>
    <p:extLst>
      <p:ext uri="{BB962C8B-B14F-4D97-AF65-F5344CB8AC3E}">
        <p14:creationId xmlns:p14="http://schemas.microsoft.com/office/powerpoint/2010/main" val="301766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F84FD-79A1-4C52-859E-E3B9FD0D6B0A}"/>
              </a:ext>
            </a:extLst>
          </p:cNvPr>
          <p:cNvSpPr>
            <a:spLocks noGrp="1"/>
          </p:cNvSpPr>
          <p:nvPr>
            <p:ph type="title"/>
          </p:nvPr>
        </p:nvSpPr>
        <p:spPr/>
        <p:txBody>
          <a:bodyPr/>
          <a:lstStyle/>
          <a:p>
            <a:pPr algn="ctr"/>
            <a:br>
              <a:rPr lang="en-US" b="1" dirty="0"/>
            </a:br>
            <a:r>
              <a:rPr lang="en-US" b="1" dirty="0"/>
              <a:t>Cut &amp; Editing </a:t>
            </a:r>
            <a:r>
              <a:rPr lang="en-US" sz="3600" b="1" dirty="0"/>
              <a:t>(Data Cleansing)</a:t>
            </a:r>
          </a:p>
        </p:txBody>
      </p:sp>
      <p:sp>
        <p:nvSpPr>
          <p:cNvPr id="3" name="Content Placeholder 2">
            <a:extLst>
              <a:ext uri="{FF2B5EF4-FFF2-40B4-BE49-F238E27FC236}">
                <a16:creationId xmlns:a16="http://schemas.microsoft.com/office/drawing/2014/main" id="{087D914D-4279-445E-824B-836F7C22BBF7}"/>
              </a:ext>
            </a:extLst>
          </p:cNvPr>
          <p:cNvSpPr>
            <a:spLocks noGrp="1"/>
          </p:cNvSpPr>
          <p:nvPr>
            <p:ph idx="1"/>
          </p:nvPr>
        </p:nvSpPr>
        <p:spPr>
          <a:noFill/>
        </p:spPr>
        <p:txBody>
          <a:bodyPr/>
          <a:lstStyle/>
          <a:p>
            <a:r>
              <a:rPr lang="en-US" dirty="0"/>
              <a:t>Merged both CSV’s into a single data frame based on movie title &amp; year</a:t>
            </a:r>
          </a:p>
          <a:p>
            <a:pPr lvl="1"/>
            <a:r>
              <a:rPr lang="en-US" dirty="0"/>
              <a:t>Had to alter movie names to get a match </a:t>
            </a:r>
            <a:r>
              <a:rPr lang="en-US" dirty="0" err="1"/>
              <a:t>i.e</a:t>
            </a:r>
            <a:r>
              <a:rPr lang="en-US" dirty="0"/>
              <a:t> Episode vs Ep.</a:t>
            </a:r>
          </a:p>
          <a:p>
            <a:pPr lvl="1"/>
            <a:r>
              <a:rPr lang="en-US" dirty="0"/>
              <a:t>Unified column headings</a:t>
            </a:r>
          </a:p>
          <a:p>
            <a:r>
              <a:rPr lang="en-US" dirty="0"/>
              <a:t>Dropped the 2 NR rating movies</a:t>
            </a:r>
          </a:p>
          <a:p>
            <a:r>
              <a:rPr lang="en-US" dirty="0"/>
              <a:t>Dropped columns we weren’t using for analysis</a:t>
            </a:r>
          </a:p>
          <a:p>
            <a:r>
              <a:rPr lang="en-US" dirty="0"/>
              <a:t>Removed those that didn’t have a run time or rating, to not skew the averages or counts</a:t>
            </a:r>
          </a:p>
          <a:p>
            <a:pPr marL="0" indent="0">
              <a:buNone/>
            </a:pPr>
            <a:endParaRPr lang="en-US" dirty="0"/>
          </a:p>
        </p:txBody>
      </p:sp>
    </p:spTree>
    <p:extLst>
      <p:ext uri="{BB962C8B-B14F-4D97-AF65-F5344CB8AC3E}">
        <p14:creationId xmlns:p14="http://schemas.microsoft.com/office/powerpoint/2010/main" val="1919231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8000" b="-18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0E02B-FFF2-43A6-87EA-1B42AF909304}"/>
              </a:ext>
            </a:extLst>
          </p:cNvPr>
          <p:cNvSpPr>
            <a:spLocks noGrp="1"/>
          </p:cNvSpPr>
          <p:nvPr>
            <p:ph type="title"/>
          </p:nvPr>
        </p:nvSpPr>
        <p:spPr/>
        <p:txBody>
          <a:bodyPr>
            <a:normAutofit fontScale="90000"/>
          </a:bodyPr>
          <a:lstStyle/>
          <a:p>
            <a:pPr algn="ct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latin typeface="Arial Black" panose="020B0A04020102020204" pitchFamily="34" charset="0"/>
              </a:rPr>
              <a:t>ACT 1:</a:t>
            </a:r>
            <a:br>
              <a:rPr lang="en-US" dirty="0">
                <a:latin typeface="Arial Black" panose="020B0A04020102020204" pitchFamily="34" charset="0"/>
              </a:rPr>
            </a:br>
            <a:br>
              <a:rPr lang="en-US" dirty="0"/>
            </a:br>
            <a:r>
              <a:rPr lang="en-US" sz="6100" b="1" dirty="0">
                <a:latin typeface="Arial Black" panose="020B0A04020102020204" pitchFamily="34" charset="0"/>
              </a:rPr>
              <a:t>Movie Rating</a:t>
            </a:r>
            <a:br>
              <a:rPr lang="en-US" sz="6100" b="1" dirty="0">
                <a:latin typeface="Arial Black" panose="020B0A04020102020204" pitchFamily="34" charset="0"/>
              </a:rPr>
            </a:br>
            <a:r>
              <a:rPr lang="en-US" sz="6100" b="1" dirty="0">
                <a:latin typeface="Arial Black" panose="020B0A04020102020204" pitchFamily="34" charset="0"/>
              </a:rPr>
              <a:t>Analysis</a:t>
            </a:r>
          </a:p>
        </p:txBody>
      </p:sp>
    </p:spTree>
    <p:extLst>
      <p:ext uri="{BB962C8B-B14F-4D97-AF65-F5344CB8AC3E}">
        <p14:creationId xmlns:p14="http://schemas.microsoft.com/office/powerpoint/2010/main" val="2359355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7ABD325A-BFA5-4CEB-AB12-3A214E3B5C64}"/>
              </a:ext>
            </a:extLst>
          </p:cNvPr>
          <p:cNvSpPr>
            <a:spLocks noGrp="1"/>
          </p:cNvSpPr>
          <p:nvPr>
            <p:ph type="title"/>
          </p:nvPr>
        </p:nvSpPr>
        <p:spPr>
          <a:xfrm>
            <a:off x="839788" y="365125"/>
            <a:ext cx="10515600" cy="1325563"/>
          </a:xfrm>
        </p:spPr>
        <p:txBody>
          <a:bodyPr/>
          <a:lstStyle/>
          <a:p>
            <a:pPr algn="ctr"/>
            <a:r>
              <a:rPr lang="en-US" b="1" dirty="0"/>
              <a:t>Compare of movies, by rating and year</a:t>
            </a:r>
          </a:p>
        </p:txBody>
      </p:sp>
      <p:sp>
        <p:nvSpPr>
          <p:cNvPr id="3" name="Content Placeholder 2">
            <a:extLst>
              <a:ext uri="{FF2B5EF4-FFF2-40B4-BE49-F238E27FC236}">
                <a16:creationId xmlns:a16="http://schemas.microsoft.com/office/drawing/2014/main" id="{FF40EF4E-CFD8-44A5-8195-6044D389EA7D}"/>
              </a:ext>
            </a:extLst>
          </p:cNvPr>
          <p:cNvSpPr>
            <a:spLocks noGrp="1"/>
          </p:cNvSpPr>
          <p:nvPr>
            <p:ph sz="half" idx="2"/>
          </p:nvPr>
        </p:nvSpPr>
        <p:spPr/>
        <p:txBody>
          <a:bodyPr/>
          <a:lstStyle/>
          <a:p>
            <a:endParaRPr lang="en-US"/>
          </a:p>
        </p:txBody>
      </p:sp>
      <p:pic>
        <p:nvPicPr>
          <p:cNvPr id="4" name="Picture 3">
            <a:extLst>
              <a:ext uri="{FF2B5EF4-FFF2-40B4-BE49-F238E27FC236}">
                <a16:creationId xmlns:a16="http://schemas.microsoft.com/office/drawing/2014/main" id="{BE94BC83-DC4A-4B6A-85B2-2E097ECAC021}"/>
              </a:ext>
            </a:extLst>
          </p:cNvPr>
          <p:cNvPicPr>
            <a:picLocks noChangeAspect="1"/>
          </p:cNvPicPr>
          <p:nvPr/>
        </p:nvPicPr>
        <p:blipFill>
          <a:blip r:embed="rId2"/>
          <a:stretch>
            <a:fillRect/>
          </a:stretch>
        </p:blipFill>
        <p:spPr>
          <a:xfrm>
            <a:off x="0" y="2505075"/>
            <a:ext cx="12106275" cy="4543881"/>
          </a:xfrm>
          <a:prstGeom prst="rect">
            <a:avLst/>
          </a:prstGeom>
        </p:spPr>
      </p:pic>
    </p:spTree>
    <p:extLst>
      <p:ext uri="{BB962C8B-B14F-4D97-AF65-F5344CB8AC3E}">
        <p14:creationId xmlns:p14="http://schemas.microsoft.com/office/powerpoint/2010/main" val="3412254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7ABD325A-BFA5-4CEB-AB12-3A214E3B5C64}"/>
              </a:ext>
            </a:extLst>
          </p:cNvPr>
          <p:cNvSpPr>
            <a:spLocks noGrp="1"/>
          </p:cNvSpPr>
          <p:nvPr>
            <p:ph type="title"/>
          </p:nvPr>
        </p:nvSpPr>
        <p:spPr>
          <a:xfrm>
            <a:off x="858838" y="365125"/>
            <a:ext cx="10515600" cy="1325563"/>
          </a:xfrm>
        </p:spPr>
        <p:txBody>
          <a:bodyPr/>
          <a:lstStyle/>
          <a:p>
            <a:pPr algn="ctr"/>
            <a:r>
              <a:rPr lang="en-US" b="1" dirty="0"/>
              <a:t>Compare of movies, by ROI and year</a:t>
            </a:r>
          </a:p>
        </p:txBody>
      </p:sp>
      <p:sp>
        <p:nvSpPr>
          <p:cNvPr id="3" name="Content Placeholder 2">
            <a:extLst>
              <a:ext uri="{FF2B5EF4-FFF2-40B4-BE49-F238E27FC236}">
                <a16:creationId xmlns:a16="http://schemas.microsoft.com/office/drawing/2014/main" id="{93570829-F157-4DF7-B840-9852380C4FCF}"/>
              </a:ext>
            </a:extLst>
          </p:cNvPr>
          <p:cNvSpPr>
            <a:spLocks noGrp="1"/>
          </p:cNvSpPr>
          <p:nvPr>
            <p:ph sz="half" idx="2"/>
          </p:nvPr>
        </p:nvSpPr>
        <p:spPr/>
        <p:txBody>
          <a:bodyPr/>
          <a:lstStyle/>
          <a:p>
            <a:endParaRPr lang="en-US"/>
          </a:p>
        </p:txBody>
      </p:sp>
      <p:pic>
        <p:nvPicPr>
          <p:cNvPr id="4" name="Picture 3">
            <a:extLst>
              <a:ext uri="{FF2B5EF4-FFF2-40B4-BE49-F238E27FC236}">
                <a16:creationId xmlns:a16="http://schemas.microsoft.com/office/drawing/2014/main" id="{0E6D797B-AA85-461D-AC64-F033564F498D}"/>
              </a:ext>
            </a:extLst>
          </p:cNvPr>
          <p:cNvPicPr>
            <a:picLocks noChangeAspect="1"/>
          </p:cNvPicPr>
          <p:nvPr/>
        </p:nvPicPr>
        <p:blipFill>
          <a:blip r:embed="rId2"/>
          <a:stretch>
            <a:fillRect/>
          </a:stretch>
        </p:blipFill>
        <p:spPr>
          <a:xfrm>
            <a:off x="0" y="2314575"/>
            <a:ext cx="12074306" cy="4349750"/>
          </a:xfrm>
          <a:prstGeom prst="rect">
            <a:avLst/>
          </a:prstGeom>
        </p:spPr>
      </p:pic>
    </p:spTree>
    <p:extLst>
      <p:ext uri="{BB962C8B-B14F-4D97-AF65-F5344CB8AC3E}">
        <p14:creationId xmlns:p14="http://schemas.microsoft.com/office/powerpoint/2010/main" val="3603200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F84FD-79A1-4C52-859E-E3B9FD0D6B0A}"/>
              </a:ext>
            </a:extLst>
          </p:cNvPr>
          <p:cNvSpPr>
            <a:spLocks noGrp="1"/>
          </p:cNvSpPr>
          <p:nvPr>
            <p:ph type="title"/>
          </p:nvPr>
        </p:nvSpPr>
        <p:spPr/>
        <p:txBody>
          <a:bodyPr/>
          <a:lstStyle/>
          <a:p>
            <a:pPr algn="ctr"/>
            <a:br>
              <a:rPr lang="en-US" b="1" dirty="0"/>
            </a:br>
            <a:r>
              <a:rPr lang="en-US" b="1" dirty="0"/>
              <a:t>Findings</a:t>
            </a:r>
          </a:p>
        </p:txBody>
      </p:sp>
      <p:sp>
        <p:nvSpPr>
          <p:cNvPr id="3" name="Content Placeholder 2">
            <a:extLst>
              <a:ext uri="{FF2B5EF4-FFF2-40B4-BE49-F238E27FC236}">
                <a16:creationId xmlns:a16="http://schemas.microsoft.com/office/drawing/2014/main" id="{087D914D-4279-445E-824B-836F7C22BBF7}"/>
              </a:ext>
            </a:extLst>
          </p:cNvPr>
          <p:cNvSpPr>
            <a:spLocks noGrp="1"/>
          </p:cNvSpPr>
          <p:nvPr>
            <p:ph idx="1"/>
          </p:nvPr>
        </p:nvSpPr>
        <p:spPr>
          <a:noFill/>
        </p:spPr>
        <p:txBody>
          <a:bodyPr/>
          <a:lstStyle/>
          <a:p>
            <a:r>
              <a:rPr lang="en-US" dirty="0"/>
              <a:t>More PG-13 and R rated movies created</a:t>
            </a:r>
          </a:p>
          <a:p>
            <a:r>
              <a:rPr lang="en-US" dirty="0"/>
              <a:t>ROI fluctuates highly depending on year</a:t>
            </a:r>
          </a:p>
          <a:p>
            <a:r>
              <a:rPr lang="en-US" dirty="0"/>
              <a:t>PG and R rated movies have better return on investment overall</a:t>
            </a:r>
          </a:p>
          <a:p>
            <a:endParaRPr lang="en-US" dirty="0"/>
          </a:p>
          <a:p>
            <a:pPr marL="0" indent="0" algn="ctr">
              <a:buNone/>
            </a:pPr>
            <a:r>
              <a:rPr lang="en-US" sz="3200" dirty="0"/>
              <a:t>Based on Ratings alone the number of R rated moves and the average ROI is much high and indicates R rated movies are the best investment</a:t>
            </a:r>
          </a:p>
          <a:p>
            <a:endParaRPr lang="en-US" dirty="0"/>
          </a:p>
        </p:txBody>
      </p:sp>
    </p:spTree>
    <p:extLst>
      <p:ext uri="{BB962C8B-B14F-4D97-AF65-F5344CB8AC3E}">
        <p14:creationId xmlns:p14="http://schemas.microsoft.com/office/powerpoint/2010/main" val="930147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8000" b="-18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0E02B-FFF2-43A6-87EA-1B42AF909304}"/>
              </a:ext>
            </a:extLst>
          </p:cNvPr>
          <p:cNvSpPr>
            <a:spLocks noGrp="1"/>
          </p:cNvSpPr>
          <p:nvPr>
            <p:ph type="title"/>
          </p:nvPr>
        </p:nvSpPr>
        <p:spPr/>
        <p:txBody>
          <a:bodyPr>
            <a:normAutofit fontScale="90000"/>
          </a:bodyPr>
          <a:lstStyle/>
          <a:p>
            <a:pPr algn="ct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latin typeface="Arial Black" panose="020B0A04020102020204" pitchFamily="34" charset="0"/>
              </a:rPr>
              <a:t>ACT 2:</a:t>
            </a:r>
            <a:br>
              <a:rPr lang="en-US" dirty="0">
                <a:latin typeface="Arial Black" panose="020B0A04020102020204" pitchFamily="34" charset="0"/>
              </a:rPr>
            </a:br>
            <a:br>
              <a:rPr lang="en-US" dirty="0"/>
            </a:br>
            <a:r>
              <a:rPr lang="en-US" sz="6100" b="1" dirty="0">
                <a:latin typeface="Arial Black" panose="020B0A04020102020204" pitchFamily="34" charset="0"/>
              </a:rPr>
              <a:t>Genre</a:t>
            </a:r>
            <a:br>
              <a:rPr lang="en-US" sz="6100" b="1" dirty="0">
                <a:latin typeface="Arial Black" panose="020B0A04020102020204" pitchFamily="34" charset="0"/>
              </a:rPr>
            </a:br>
            <a:r>
              <a:rPr lang="en-US" sz="6100" b="1" dirty="0">
                <a:latin typeface="Arial Black" panose="020B0A04020102020204" pitchFamily="34" charset="0"/>
              </a:rPr>
              <a:t>Analysis</a:t>
            </a:r>
            <a:endParaRPr lang="en-US" sz="6100" b="1"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8817229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TotalTime>
  <Words>687</Words>
  <Application>Microsoft Office PowerPoint</Application>
  <PresentationFormat>Widescreen</PresentationFormat>
  <Paragraphs>79</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Arial Black</vt:lpstr>
      <vt:lpstr>Broadway</vt:lpstr>
      <vt:lpstr>Calibri</vt:lpstr>
      <vt:lpstr>Calibri Light</vt:lpstr>
      <vt:lpstr>Office Theme</vt:lpstr>
      <vt:lpstr>What Movies  get the best  Return on Investment?</vt:lpstr>
      <vt:lpstr> The Plot (Motivation)</vt:lpstr>
      <vt:lpstr> Story Board (Data Sources)</vt:lpstr>
      <vt:lpstr> Cut &amp; Editing (Data Cleansing)</vt:lpstr>
      <vt:lpstr>          ACT 1:  Movie Rating Analysis</vt:lpstr>
      <vt:lpstr>Compare of movies, by rating and year</vt:lpstr>
      <vt:lpstr>Compare of movies, by ROI and year</vt:lpstr>
      <vt:lpstr> Findings</vt:lpstr>
      <vt:lpstr>         ACT 2:  Genre Analysis</vt:lpstr>
      <vt:lpstr> </vt:lpstr>
      <vt:lpstr>   </vt:lpstr>
      <vt:lpstr>  </vt:lpstr>
      <vt:lpstr>         ACT 3:  Critic vs Audience  Rating Analysis</vt:lpstr>
      <vt:lpstr>PowerPoint Presentation</vt:lpstr>
      <vt:lpstr>         ACT 4:  Runtime Analysis</vt:lpstr>
      <vt:lpstr>Runtime vs ROI &amp; Budget</vt:lpstr>
      <vt:lpstr>         Overall Analysis</vt:lpstr>
      <vt:lpstr> Complete Conclusion</vt:lpstr>
      <vt:lpstr> Post Mortem</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Movies  get the best  Return on Investment?</dc:title>
  <dc:creator>office365</dc:creator>
  <cp:lastModifiedBy>office365</cp:lastModifiedBy>
  <cp:revision>13</cp:revision>
  <dcterms:created xsi:type="dcterms:W3CDTF">2019-12-03T23:55:11Z</dcterms:created>
  <dcterms:modified xsi:type="dcterms:W3CDTF">2019-12-05T00:10:46Z</dcterms:modified>
</cp:coreProperties>
</file>