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1" r:id="rId5"/>
    <p:sldId id="266" r:id="rId6"/>
    <p:sldId id="257" r:id="rId7"/>
    <p:sldId id="258" r:id="rId8"/>
    <p:sldId id="259" r:id="rId9"/>
    <p:sldId id="267" r:id="rId10"/>
    <p:sldId id="274" r:id="rId11"/>
    <p:sldId id="275" r:id="rId12"/>
    <p:sldId id="276" r:id="rId13"/>
    <p:sldId id="268" r:id="rId14"/>
    <p:sldId id="269" r:id="rId15"/>
    <p:sldId id="272" r:id="rId16"/>
    <p:sldId id="271" r:id="rId17"/>
    <p:sldId id="270" r:id="rId18"/>
    <p:sldId id="263" r:id="rId19"/>
    <p:sldId id="265" r:id="rId20"/>
    <p:sldId id="26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11927-81F6-40F2-B470-5ABD4C03F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3461E9-BAE5-45C9-A822-0E8ED77EF2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0FBD1-DB23-4F46-862F-268E4A17E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2633-CE2D-4284-AED7-B04551D23CD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E04D9-6134-4AF7-AAE1-3C205A559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5E5A1-D2F1-4921-B4FF-A9C6443C8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9C0F-36C2-4F89-A05A-71F0BFD14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937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E018F-C65B-4061-8452-C38853DD4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9B8586-C1A6-46B9-AE7A-A987929A9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F800F-6F3D-4B71-AFB9-88846EAA9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2633-CE2D-4284-AED7-B04551D23CD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0D3A2-5BC2-44C8-808F-E2194C15A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2E9F7-3AFE-4208-AB28-4DB7B9F8B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9C0F-36C2-4F89-A05A-71F0BFD14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99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BE82AA-508E-4F0C-B6C7-B6E481AD63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6E2507-DE7A-4E5C-85BE-35B5A7DC7F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25C76-ABEF-4F20-B330-8C67B05AB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2633-CE2D-4284-AED7-B04551D23CD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5D604-F21A-4BF8-B43C-DB0951F89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BE555-F7EA-4E6B-B9B7-CAF068CFB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9C0F-36C2-4F89-A05A-71F0BFD14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28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7E63B-D998-4ED9-BBB7-8A22919A3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DE8F4-632C-44AD-8574-678BD68F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EABDA-9D8A-4505-A692-574A9BE23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2633-CE2D-4284-AED7-B04551D23CD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8DE2A-AA5D-4F52-AF00-79278ED70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92CCB-D036-418D-94CB-D8962889C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9C0F-36C2-4F89-A05A-71F0BFD14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26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A16D0-A2F0-442E-BD59-E6B5CD397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1BF21-2EC8-4FF4-BF58-E232130A4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99293-F49B-4324-BB71-683DA5E71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2633-CE2D-4284-AED7-B04551D23CD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39565-AEA9-4C64-9512-C9D2648B6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290F3-0B73-4130-956A-7DFA3C1CB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9C0F-36C2-4F89-A05A-71F0BFD14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85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EFBDE-DE0F-4F02-BEED-F0B48ABD9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A1E37-B9B5-40AE-88A2-6F204C6E58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901830-25D3-4670-B9AF-688BF7184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34C62-3555-4E6B-B1EE-6090F4CDF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2633-CE2D-4284-AED7-B04551D23CD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1242C-122E-4808-B64F-7A47B80C9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4B56E-920F-49FA-9700-0698F1435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9C0F-36C2-4F89-A05A-71F0BFD14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750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5E662-5443-4C38-94D4-239416B73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4E8E7-079E-481D-BE11-161D18E4B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E263A2-0081-43A1-8F8B-6EBF4C0CC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F0D5D1-4B13-407F-A008-16E066EBF8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A9938C-539F-406C-9570-6FD4889B03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837FC8-1B25-494B-B38B-590F81BA2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2633-CE2D-4284-AED7-B04551D23CD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B104FE-1F35-4691-8852-AA0B6B4ED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C1F85C-FB1B-45C6-9E73-E61BCE21E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9C0F-36C2-4F89-A05A-71F0BFD14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30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C8EA8-4C3C-483D-966D-9C4DB7551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E5365E-B6EC-4D1C-BBAF-3F01B8451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2633-CE2D-4284-AED7-B04551D23CD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7892D6-18C0-4632-B440-3DAE563E5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F6F411-E713-4D17-B481-E5BBEED50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9C0F-36C2-4F89-A05A-71F0BFD14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636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ECCB97-2D33-42A7-8D93-DEEC8D9BC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2633-CE2D-4284-AED7-B04551D23CD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93482F-481D-479F-B500-5BCEE31CD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AD4183-CBC2-41F8-AACF-3AD38FF1E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9C0F-36C2-4F89-A05A-71F0BFD14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43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BEF74-937B-4539-9935-277BD6EF9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5D268-C926-4B97-860E-45E6E7E6B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DEF4DF-F5E2-4903-A6C4-700749E73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D3822-4D0F-494C-A373-1B5072F82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2633-CE2D-4284-AED7-B04551D23CD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6F152-C9D0-44EB-970C-CACDBFA5B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0159E-4390-4CA6-A237-BD8E2B12C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9C0F-36C2-4F89-A05A-71F0BFD14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50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45354-321F-4260-B197-BF74F83AB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A6C6A3-39C9-4A27-B662-79643B7B93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E56CC4-7AB8-477E-8971-3A3A627DE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157870-E48F-4073-ADD8-20AE8D568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2633-CE2D-4284-AED7-B04551D23CD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C4B3C-477B-4B17-91D7-3F7C5FC1F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F3D0E-3BF5-44C3-84D3-1C53E9A9C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9C0F-36C2-4F89-A05A-71F0BFD14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14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E5D8D1-1F83-479A-B39E-44B6B0E17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C3557-BDE9-4417-A0F1-107B0F6BE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D9C6F-79CF-46D7-99BF-DBD8EF7758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A2633-CE2D-4284-AED7-B04551D23CD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46872-D087-4B40-A3AB-45894C645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F87F3-D3AD-40C5-A0C1-851F72F415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99C0F-36C2-4F89-A05A-71F0BFD14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7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0" b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F0FC1-96C7-426A-BB33-BBF5CCCAC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Broadway" panose="04040905080B02020502" pitchFamily="82" charset="0"/>
              </a:rPr>
              <a:t>What Movies </a:t>
            </a:r>
            <a:br>
              <a:rPr lang="en-US" dirty="0">
                <a:latin typeface="Broadway" panose="04040905080B02020502" pitchFamily="82" charset="0"/>
              </a:rPr>
            </a:br>
            <a:r>
              <a:rPr lang="en-US" dirty="0">
                <a:latin typeface="Broadway" panose="04040905080B02020502" pitchFamily="82" charset="0"/>
              </a:rPr>
              <a:t>get the best </a:t>
            </a:r>
            <a:br>
              <a:rPr lang="en-US" dirty="0">
                <a:latin typeface="Broadway" panose="04040905080B02020502" pitchFamily="82" charset="0"/>
              </a:rPr>
            </a:br>
            <a:r>
              <a:rPr lang="en-US" dirty="0">
                <a:latin typeface="Broadway" panose="04040905080B02020502" pitchFamily="82" charset="0"/>
              </a:rPr>
              <a:t>Return on Investment?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10EE84-0A2E-42C8-876E-325C6BF463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38158"/>
            <a:ext cx="9144000" cy="165576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The Talent: Amanda, Dante, Ped &amp; Richard</a:t>
            </a:r>
          </a:p>
        </p:txBody>
      </p:sp>
    </p:spTree>
    <p:extLst>
      <p:ext uri="{BB962C8B-B14F-4D97-AF65-F5344CB8AC3E}">
        <p14:creationId xmlns:p14="http://schemas.microsoft.com/office/powerpoint/2010/main" val="2909297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635BA-D820-4D58-A345-4D056E7E9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65404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Top 5 Movie Genres </a:t>
            </a:r>
            <a:r>
              <a:rPr lang="en-US" sz="4800" dirty="0"/>
              <a:t>with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Highest Avg ROI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843A7C3-63E1-42A5-B7E1-412652348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675" y="1190968"/>
            <a:ext cx="9813803" cy="4440746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182263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C446D-8F47-4875-92DE-904A3FB83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260"/>
            <a:ext cx="10515600" cy="91055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Top 5 Movie Genres with Highest Avg. ROI Over Time(2014-2018)</a:t>
            </a:r>
          </a:p>
        </p:txBody>
      </p:sp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31C16E67-9BEF-4434-82F2-E881AF169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39" y="1284602"/>
            <a:ext cx="5816814" cy="35675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29456432-1E33-4712-85BE-48F4C74D03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45211"/>
            <a:ext cx="5909761" cy="36245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65575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84FD-79A1-4C52-859E-E3B9FD0D6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b="1" dirty="0"/>
            </a:br>
            <a:r>
              <a:rPr lang="en-US" b="1" dirty="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D914D-4279-445E-824B-836F7C22BBF7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dirty="0"/>
              <a:t>“Horror, Mystery &amp; Suspense” has the highest Avg. ROI % (3,395%), and is almost 3 times more than the 2</a:t>
            </a:r>
            <a:r>
              <a:rPr lang="en-US" baseline="30000" dirty="0"/>
              <a:t>nd</a:t>
            </a:r>
            <a:r>
              <a:rPr lang="en-US" dirty="0"/>
              <a:t> highest Avg. ROI % Genre Category ,“Drama, Horror, Mystery &amp; Suspense” (1,116%)</a:t>
            </a:r>
          </a:p>
          <a:p>
            <a:r>
              <a:rPr lang="en-US"/>
              <a:t>…….</a:t>
            </a:r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sz="3200" dirty="0"/>
              <a:t>Based on the findings “Horror, Mystery &amp; Suspense” movies (</a:t>
            </a:r>
            <a:r>
              <a:rPr lang="en-US" sz="3200" dirty="0" err="1"/>
              <a:t>ie</a:t>
            </a:r>
            <a:r>
              <a:rPr lang="en-US" sz="3200" dirty="0"/>
              <a:t>……..) and “Horror” movies in general are the best investment because of their high avg. ROI and consistently yearly high avg. ROI.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642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0E02B-FFF2-43A6-87EA-1B42AF90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>
                <a:latin typeface="Arial Black" panose="020B0A04020102020204" pitchFamily="34" charset="0"/>
              </a:rPr>
              <a:t>ACT 3:</a:t>
            </a:r>
            <a:br>
              <a:rPr lang="en-US" dirty="0">
                <a:latin typeface="Arial Black" panose="020B0A04020102020204" pitchFamily="34" charset="0"/>
              </a:rPr>
            </a:br>
            <a:br>
              <a:rPr lang="en-US" dirty="0">
                <a:latin typeface="Arial Black" panose="020B0A04020102020204" pitchFamily="34" charset="0"/>
              </a:rPr>
            </a:br>
            <a:r>
              <a:rPr lang="en-US" sz="6100" b="1" dirty="0">
                <a:latin typeface="Arial Black" panose="020B0A04020102020204" pitchFamily="34" charset="0"/>
              </a:rPr>
              <a:t>Critic vs Audience </a:t>
            </a:r>
            <a:br>
              <a:rPr lang="en-US" sz="6100" b="1" dirty="0">
                <a:latin typeface="Arial Black" panose="020B0A04020102020204" pitchFamily="34" charset="0"/>
              </a:rPr>
            </a:br>
            <a:r>
              <a:rPr lang="en-US" sz="6100" b="1" dirty="0">
                <a:latin typeface="Arial Black" panose="020B0A04020102020204" pitchFamily="34" charset="0"/>
              </a:rPr>
              <a:t>Rating</a:t>
            </a:r>
            <a:br>
              <a:rPr lang="en-US" sz="6100" b="1" dirty="0">
                <a:latin typeface="Arial Black" panose="020B0A04020102020204" pitchFamily="34" charset="0"/>
              </a:rPr>
            </a:br>
            <a:r>
              <a:rPr lang="en-US" sz="6100" b="1" dirty="0">
                <a:latin typeface="Arial Black" panose="020B0A04020102020204" pitchFamily="34" charset="0"/>
              </a:rPr>
              <a:t>Analysis</a:t>
            </a:r>
            <a:endParaRPr lang="en-US" sz="61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608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0E02B-FFF2-43A6-87EA-1B42AF90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>
                <a:latin typeface="Arial Black" panose="020B0A04020102020204" pitchFamily="34" charset="0"/>
              </a:rPr>
              <a:t>ACT 4:</a:t>
            </a:r>
            <a:br>
              <a:rPr lang="en-US" sz="8000" dirty="0">
                <a:latin typeface="Arial Black" panose="020B0A04020102020204" pitchFamily="34" charset="0"/>
              </a:rPr>
            </a:br>
            <a:br>
              <a:rPr lang="en-US" sz="6100" dirty="0"/>
            </a:br>
            <a:r>
              <a:rPr lang="en-US" sz="6100" b="1" dirty="0">
                <a:latin typeface="Arial Black" panose="020B0A04020102020204" pitchFamily="34" charset="0"/>
              </a:rPr>
              <a:t>Runtime</a:t>
            </a:r>
            <a:br>
              <a:rPr lang="en-US" sz="6100" b="1" dirty="0">
                <a:latin typeface="Arial Black" panose="020B0A04020102020204" pitchFamily="34" charset="0"/>
              </a:rPr>
            </a:br>
            <a:r>
              <a:rPr lang="en-US" sz="6100" b="1" dirty="0">
                <a:latin typeface="Arial Black" panose="020B0A04020102020204" pitchFamily="34" charset="0"/>
              </a:rPr>
              <a:t>Analysis</a:t>
            </a:r>
            <a:endParaRPr lang="en-US" sz="61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06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64F25-5CD6-4C28-9934-78FFF7F9C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ROI  vs Runtime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F85D5CA-F276-435F-BDBA-4325BC3326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366" y="-191794"/>
            <a:ext cx="7433469" cy="7433469"/>
          </a:xfrm>
        </p:spPr>
      </p:pic>
    </p:spTree>
    <p:extLst>
      <p:ext uri="{BB962C8B-B14F-4D97-AF65-F5344CB8AC3E}">
        <p14:creationId xmlns:p14="http://schemas.microsoft.com/office/powerpoint/2010/main" val="1709583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44AEF-9892-4647-B960-A9C029F74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Budget vs Runtime</a:t>
            </a:r>
          </a:p>
        </p:txBody>
      </p:sp>
      <p:pic>
        <p:nvPicPr>
          <p:cNvPr id="4" name="Picture 3" descr="A picture containing text, drawing&#10;&#10;Description automatically generated">
            <a:extLst>
              <a:ext uri="{FF2B5EF4-FFF2-40B4-BE49-F238E27FC236}">
                <a16:creationId xmlns:a16="http://schemas.microsoft.com/office/drawing/2014/main" id="{18614CAF-2220-4F7D-B5E4-8390394097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016" y="-102080"/>
            <a:ext cx="7467383" cy="746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17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0E02B-FFF2-43A6-87EA-1B42AF90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6100" b="1" dirty="0">
                <a:latin typeface="Arial Black" panose="020B0A04020102020204" pitchFamily="34" charset="0"/>
              </a:rPr>
              <a:t>Overall</a:t>
            </a:r>
            <a:br>
              <a:rPr lang="en-US" sz="6100" b="1" dirty="0">
                <a:latin typeface="Arial Black" panose="020B0A04020102020204" pitchFamily="34" charset="0"/>
              </a:rPr>
            </a:br>
            <a:r>
              <a:rPr lang="en-US" sz="6100" b="1" dirty="0">
                <a:latin typeface="Arial Black" panose="020B0A04020102020204" pitchFamily="34" charset="0"/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625470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864A3-98A1-4552-8A4F-02D846262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b="1" dirty="0"/>
            </a:br>
            <a:r>
              <a:rPr lang="en-US" b="1" dirty="0"/>
              <a:t>Complete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828F9-E88B-487D-972A-58EA7768D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the analysis ran the best criteria to generate the best ROI for movies:</a:t>
            </a:r>
          </a:p>
          <a:p>
            <a:pPr lvl="1"/>
            <a:r>
              <a:rPr lang="en-US" dirty="0"/>
              <a:t>R rated </a:t>
            </a:r>
          </a:p>
          <a:p>
            <a:pPr lvl="1"/>
            <a:r>
              <a:rPr lang="en-US" dirty="0"/>
              <a:t>Horror, Mystery &amp; Suspense</a:t>
            </a:r>
          </a:p>
          <a:p>
            <a:pPr lvl="1"/>
            <a:r>
              <a:rPr lang="en-US" dirty="0"/>
              <a:t>Critic Rating between ???</a:t>
            </a:r>
          </a:p>
          <a:p>
            <a:pPr lvl="1"/>
            <a:r>
              <a:rPr lang="en-US" dirty="0"/>
              <a:t>Audience </a:t>
            </a:r>
            <a:r>
              <a:rPr lang="en-US"/>
              <a:t>Rating between ???</a:t>
            </a:r>
            <a:endParaRPr lang="en-US" dirty="0"/>
          </a:p>
          <a:p>
            <a:pPr lvl="1"/>
            <a:r>
              <a:rPr lang="en-US" dirty="0"/>
              <a:t>Run time close to 90 minutes</a:t>
            </a:r>
          </a:p>
        </p:txBody>
      </p:sp>
    </p:spTree>
    <p:extLst>
      <p:ext uri="{BB962C8B-B14F-4D97-AF65-F5344CB8AC3E}">
        <p14:creationId xmlns:p14="http://schemas.microsoft.com/office/powerpoint/2010/main" val="217226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864A3-98A1-4552-8A4F-02D846262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b="1" dirty="0"/>
            </a:br>
            <a:r>
              <a:rPr lang="en-US" b="1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828F9-E88B-487D-972A-58EA7768D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Wanted to include movie awards, but removed due to timing</a:t>
            </a:r>
          </a:p>
          <a:p>
            <a:r>
              <a:rPr lang="en-US" dirty="0"/>
              <a:t>Data source issues, the API’s didn’t have everything, had timing/count issues so found the Rotten Tomatoes on Kaggle – relying on someone else’s research/accuracy</a:t>
            </a:r>
          </a:p>
          <a:p>
            <a:r>
              <a:rPr lang="en-US" dirty="0"/>
              <a:t>Would like to have reviewed in more depth:</a:t>
            </a:r>
          </a:p>
          <a:p>
            <a:pPr lvl="1"/>
            <a:r>
              <a:rPr lang="en-US" dirty="0"/>
              <a:t>Why the movie rating versus the ROI fluctuated year over year?</a:t>
            </a:r>
          </a:p>
          <a:p>
            <a:pPr lvl="1"/>
            <a:r>
              <a:rPr lang="en-US" dirty="0"/>
              <a:t>Were there other factors influencing the ROI?</a:t>
            </a:r>
          </a:p>
          <a:p>
            <a:pPr lvl="1"/>
            <a:r>
              <a:rPr lang="en-US" dirty="0"/>
              <a:t>Does plot have any significance?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269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84FD-79A1-4C52-859E-E3B9FD0D6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b="1" dirty="0"/>
            </a:br>
            <a:r>
              <a:rPr lang="en-US" b="1" dirty="0"/>
              <a:t>The Plot </a:t>
            </a:r>
            <a:r>
              <a:rPr lang="en-US" sz="3600" b="1" dirty="0"/>
              <a:t>(Motivation)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D914D-4279-445E-824B-836F7C22BBF7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dirty="0"/>
              <a:t>Can we determine what the best type of movies to make based on a number of factors compared to ROI?</a:t>
            </a:r>
          </a:p>
          <a:p>
            <a:pPr lvl="1"/>
            <a:r>
              <a:rPr lang="en-US" dirty="0"/>
              <a:t>Movie Rating</a:t>
            </a:r>
          </a:p>
          <a:p>
            <a:pPr lvl="1"/>
            <a:r>
              <a:rPr lang="en-US" dirty="0"/>
              <a:t>Genre</a:t>
            </a:r>
          </a:p>
          <a:p>
            <a:pPr lvl="1"/>
            <a:r>
              <a:rPr lang="en-US" dirty="0"/>
              <a:t>Critic Ratings vs Audience Ratings</a:t>
            </a:r>
          </a:p>
          <a:p>
            <a:pPr lvl="1"/>
            <a:r>
              <a:rPr lang="en-US" dirty="0"/>
              <a:t>Runtime</a:t>
            </a:r>
          </a:p>
          <a:p>
            <a:endParaRPr lang="en-US" dirty="0"/>
          </a:p>
          <a:p>
            <a:r>
              <a:rPr lang="en-US" dirty="0"/>
              <a:t>Choose since the data was readily available and how most individuals look at movies before seeing them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7560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748F9-2367-47F9-961C-B8F5427D5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AC3A2-B41F-4905-99C5-D0F77D215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   </a:t>
            </a:r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sz="9600" b="1" dirty="0">
                <a:solidFill>
                  <a:schemeClr val="bg1"/>
                </a:solidFill>
                <a:latin typeface="Arial Black" panose="020B0A04020102020204" pitchFamily="34" charset="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698691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84FD-79A1-4C52-859E-E3B9FD0D6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b="1" dirty="0"/>
            </a:br>
            <a:r>
              <a:rPr lang="en-US" b="1" dirty="0"/>
              <a:t>Story Board </a:t>
            </a:r>
            <a:r>
              <a:rPr lang="en-US" sz="3600" b="1" dirty="0"/>
              <a:t>(Data Sources)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D914D-4279-445E-824B-836F7C22BBF7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dirty="0"/>
              <a:t>A Rotten Tomatoes CSV file with Movie Name, Ratings, Genres, Year, Runtime, Critic and Audience Ratings </a:t>
            </a:r>
            <a:r>
              <a:rPr lang="en-US" sz="2400" dirty="0"/>
              <a:t>– found on Kaggle.com</a:t>
            </a:r>
          </a:p>
          <a:p>
            <a:r>
              <a:rPr lang="en-US" dirty="0"/>
              <a:t>The Numbers website that had the movies budget and domestic gross revenue </a:t>
            </a:r>
            <a:r>
              <a:rPr lang="en-US" sz="2400" dirty="0"/>
              <a:t>- www.the-numbers.com</a:t>
            </a:r>
          </a:p>
          <a:p>
            <a:pPr lvl="1"/>
            <a:r>
              <a:rPr lang="en-US" dirty="0"/>
              <a:t>Had to manually screen scrape the data</a:t>
            </a:r>
          </a:p>
          <a:p>
            <a:pPr lvl="1"/>
            <a:r>
              <a:rPr lang="en-US" dirty="0"/>
              <a:t>Used excel to get only movies with a domestic gross above $10M</a:t>
            </a:r>
          </a:p>
          <a:p>
            <a:r>
              <a:rPr lang="en-US" dirty="0"/>
              <a:t>Took 1999-2018</a:t>
            </a:r>
          </a:p>
          <a:p>
            <a:pPr lvl="1"/>
            <a:r>
              <a:rPr lang="en-US" dirty="0"/>
              <a:t>Rotten tomatoes didn’t have much for 2019 and wanted a full 20 years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66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84FD-79A1-4C52-859E-E3B9FD0D6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b="1" dirty="0"/>
            </a:br>
            <a:r>
              <a:rPr lang="en-US" b="1" dirty="0"/>
              <a:t>Cut &amp; Editing </a:t>
            </a:r>
            <a:r>
              <a:rPr lang="en-US" sz="3600" b="1" dirty="0"/>
              <a:t>(Data Cleansing)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D914D-4279-445E-824B-836F7C22BBF7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dirty="0"/>
              <a:t>Merged both CSV’s into a single data frame based on movie title &amp; year</a:t>
            </a:r>
          </a:p>
          <a:p>
            <a:pPr lvl="1"/>
            <a:r>
              <a:rPr lang="en-US" dirty="0"/>
              <a:t>Had to alter movie names to get a match </a:t>
            </a:r>
            <a:r>
              <a:rPr lang="en-US" dirty="0" err="1"/>
              <a:t>i.e</a:t>
            </a:r>
            <a:r>
              <a:rPr lang="en-US" dirty="0"/>
              <a:t> Episode vs Ep.</a:t>
            </a:r>
          </a:p>
          <a:p>
            <a:pPr lvl="1"/>
            <a:r>
              <a:rPr lang="en-US" dirty="0"/>
              <a:t>Unified column headings</a:t>
            </a:r>
          </a:p>
          <a:p>
            <a:r>
              <a:rPr lang="en-US" dirty="0"/>
              <a:t>Dropped the 2 NR rating movies</a:t>
            </a:r>
          </a:p>
          <a:p>
            <a:r>
              <a:rPr lang="en-US" dirty="0"/>
              <a:t>Dropped columns we weren’t using for analysis</a:t>
            </a:r>
          </a:p>
          <a:p>
            <a:r>
              <a:rPr lang="en-US" dirty="0"/>
              <a:t>Removed those that didn’t have a run time or rating, to not skew the averages or counts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231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0E02B-FFF2-43A6-87EA-1B42AF90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>
                <a:latin typeface="Arial Black" panose="020B0A04020102020204" pitchFamily="34" charset="0"/>
              </a:rPr>
              <a:t>ACT 1:</a:t>
            </a:r>
            <a:br>
              <a:rPr lang="en-US" dirty="0">
                <a:latin typeface="Arial Black" panose="020B0A04020102020204" pitchFamily="34" charset="0"/>
              </a:rPr>
            </a:br>
            <a:br>
              <a:rPr lang="en-US" dirty="0"/>
            </a:br>
            <a:r>
              <a:rPr lang="en-US" sz="6100" b="1" dirty="0">
                <a:latin typeface="Arial Black" panose="020B0A04020102020204" pitchFamily="34" charset="0"/>
              </a:rPr>
              <a:t>Movie Rating</a:t>
            </a:r>
            <a:br>
              <a:rPr lang="en-US" sz="6100" b="1" dirty="0">
                <a:latin typeface="Arial Black" panose="020B0A04020102020204" pitchFamily="34" charset="0"/>
              </a:rPr>
            </a:br>
            <a:r>
              <a:rPr lang="en-US" sz="6100" b="1" dirty="0">
                <a:latin typeface="Arial Black" panose="020B0A04020102020204" pitchFamily="34" charset="0"/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2359355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7ABD325A-BFA5-4CEB-AB12-3A214E3B5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Compare of movies, by rating and year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0EF4E-CFD8-44A5-8195-6044D389EA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94BC83-DC4A-4B6A-85B2-2E097ECAC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05075"/>
            <a:ext cx="12106275" cy="454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254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7ABD325A-BFA5-4CEB-AB12-3A214E3B5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38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Compare of movies, by ROI and year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70829-F157-4DF7-B840-9852380C4FC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6D797B-AA85-461D-AC64-F033564F4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14575"/>
            <a:ext cx="12074306" cy="434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200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84FD-79A1-4C52-859E-E3B9FD0D6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b="1" dirty="0"/>
            </a:br>
            <a:r>
              <a:rPr lang="en-US" b="1" dirty="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D914D-4279-445E-824B-836F7C22BBF7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dirty="0"/>
              <a:t>More PG-13 and R rated movies created</a:t>
            </a:r>
          </a:p>
          <a:p>
            <a:r>
              <a:rPr lang="en-US" dirty="0"/>
              <a:t>ROI fluctuates highly depending on year</a:t>
            </a:r>
          </a:p>
          <a:p>
            <a:r>
              <a:rPr lang="en-US" dirty="0"/>
              <a:t>PG and R rated movies have better return on investment overall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3200" dirty="0"/>
              <a:t>Based on Ratings alone the number of R rated moves and the average ROI is much high and indicates R rated movies are the best investment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147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0E02B-FFF2-43A6-87EA-1B42AF90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>
                <a:latin typeface="Arial Black" panose="020B0A04020102020204" pitchFamily="34" charset="0"/>
              </a:rPr>
              <a:t>ACT 2:</a:t>
            </a:r>
            <a:br>
              <a:rPr lang="en-US" dirty="0">
                <a:latin typeface="Arial Black" panose="020B0A04020102020204" pitchFamily="34" charset="0"/>
              </a:rPr>
            </a:br>
            <a:br>
              <a:rPr lang="en-US" dirty="0"/>
            </a:br>
            <a:r>
              <a:rPr lang="en-US" sz="6100" b="1" dirty="0">
                <a:latin typeface="Arial Black" panose="020B0A04020102020204" pitchFamily="34" charset="0"/>
              </a:rPr>
              <a:t>Genre</a:t>
            </a:r>
            <a:br>
              <a:rPr lang="en-US" sz="6100" b="1" dirty="0">
                <a:latin typeface="Arial Black" panose="020B0A04020102020204" pitchFamily="34" charset="0"/>
              </a:rPr>
            </a:br>
            <a:r>
              <a:rPr lang="en-US" sz="6100" b="1" dirty="0">
                <a:latin typeface="Arial Black" panose="020B0A04020102020204" pitchFamily="34" charset="0"/>
              </a:rPr>
              <a:t>Analysis</a:t>
            </a:r>
            <a:endParaRPr lang="en-US" sz="61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722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628</Words>
  <Application>Microsoft Office PowerPoint</Application>
  <PresentationFormat>Widescreen</PresentationFormat>
  <Paragraphs>67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Arial Black</vt:lpstr>
      <vt:lpstr>Broadway</vt:lpstr>
      <vt:lpstr>Calibri</vt:lpstr>
      <vt:lpstr>Calibri Light</vt:lpstr>
      <vt:lpstr>Office Theme</vt:lpstr>
      <vt:lpstr>What Movies  get the best  Return on Investment?</vt:lpstr>
      <vt:lpstr> The Plot (Motivation)</vt:lpstr>
      <vt:lpstr> Story Board (Data Sources)</vt:lpstr>
      <vt:lpstr> Cut &amp; Editing (Data Cleansing)</vt:lpstr>
      <vt:lpstr>          ACT 1:  Movie Rating Analysis</vt:lpstr>
      <vt:lpstr>Compare of movies, by rating and year</vt:lpstr>
      <vt:lpstr>Compare of movies, by ROI and year</vt:lpstr>
      <vt:lpstr> Findings</vt:lpstr>
      <vt:lpstr>         ACT 2:  Genre Analysis</vt:lpstr>
      <vt:lpstr>Top 5 Movie Genres with Highest Avg ROI</vt:lpstr>
      <vt:lpstr>Top 5 Movie Genres with Highest Avg. ROI Over Time(2014-2018)</vt:lpstr>
      <vt:lpstr> Findings</vt:lpstr>
      <vt:lpstr>         ACT 3:  Critic vs Audience  Rating Analysis</vt:lpstr>
      <vt:lpstr>         ACT 4:  Runtime Analysis</vt:lpstr>
      <vt:lpstr>ROI  vs Runtime</vt:lpstr>
      <vt:lpstr>Budget vs Runtime</vt:lpstr>
      <vt:lpstr>         Overall Analysis</vt:lpstr>
      <vt:lpstr> Complete Conclusion</vt:lpstr>
      <vt:lpstr> Post Mortem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Movies  get the best  Return on Investment?</dc:title>
  <dc:creator>office365</dc:creator>
  <cp:lastModifiedBy>Kevin Belloma</cp:lastModifiedBy>
  <cp:revision>7</cp:revision>
  <dcterms:created xsi:type="dcterms:W3CDTF">2019-12-03T23:55:11Z</dcterms:created>
  <dcterms:modified xsi:type="dcterms:W3CDTF">2019-12-04T20:01:34Z</dcterms:modified>
</cp:coreProperties>
</file>