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300" r:id="rId6"/>
    <p:sldId id="259" r:id="rId7"/>
    <p:sldId id="260" r:id="rId8"/>
    <p:sldId id="262" r:id="rId9"/>
    <p:sldId id="272" r:id="rId10"/>
    <p:sldId id="263" r:id="rId11"/>
    <p:sldId id="264" r:id="rId12"/>
    <p:sldId id="273" r:id="rId13"/>
    <p:sldId id="274" r:id="rId14"/>
    <p:sldId id="268" r:id="rId15"/>
    <p:sldId id="270" r:id="rId16"/>
    <p:sldId id="275" r:id="rId17"/>
    <p:sldId id="271" r:id="rId18"/>
    <p:sldId id="280" r:id="rId19"/>
    <p:sldId id="276" r:id="rId20"/>
    <p:sldId id="277" r:id="rId21"/>
    <p:sldId id="278"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5" r:id="rId36"/>
    <p:sldId id="294" r:id="rId37"/>
    <p:sldId id="296" r:id="rId38"/>
    <p:sldId id="297" r:id="rId39"/>
    <p:sldId id="298" r:id="rId40"/>
    <p:sldId id="29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73" d="100"/>
          <a:sy n="73" d="100"/>
        </p:scale>
        <p:origin x="4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8C11-31F8-4847-8FAF-A77AC4C58A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261103-6385-413C-A762-9CA1B079B6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4D64A6-36B2-4E79-9781-AB39C70FECA7}"/>
              </a:ext>
            </a:extLst>
          </p:cNvPr>
          <p:cNvSpPr>
            <a:spLocks noGrp="1"/>
          </p:cNvSpPr>
          <p:nvPr>
            <p:ph type="dt" sz="half" idx="10"/>
          </p:nvPr>
        </p:nvSpPr>
        <p:spPr/>
        <p:txBody>
          <a:bodyPr/>
          <a:lstStyle/>
          <a:p>
            <a:fld id="{96B66AD3-BEF4-49F8-80D4-E4F6CAC602DF}" type="datetimeFigureOut">
              <a:rPr lang="en-US" smtClean="0"/>
              <a:t>3/10/2020</a:t>
            </a:fld>
            <a:endParaRPr lang="en-US"/>
          </a:p>
        </p:txBody>
      </p:sp>
      <p:sp>
        <p:nvSpPr>
          <p:cNvPr id="5" name="Footer Placeholder 4">
            <a:extLst>
              <a:ext uri="{FF2B5EF4-FFF2-40B4-BE49-F238E27FC236}">
                <a16:creationId xmlns:a16="http://schemas.microsoft.com/office/drawing/2014/main" id="{C30B017B-A412-49F7-9FBE-1D0D55F09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79A4B-EC0F-4362-A3A6-F40AC97958DB}"/>
              </a:ext>
            </a:extLst>
          </p:cNvPr>
          <p:cNvSpPr>
            <a:spLocks noGrp="1"/>
          </p:cNvSpPr>
          <p:nvPr>
            <p:ph type="sldNum" sz="quarter" idx="12"/>
          </p:nvPr>
        </p:nvSpPr>
        <p:spPr/>
        <p:txBody>
          <a:bodyPr/>
          <a:lstStyle/>
          <a:p>
            <a:fld id="{C11C49E0-85A5-4094-A5A9-E1BD79694F5C}" type="slidenum">
              <a:rPr lang="en-US" smtClean="0"/>
              <a:t>‹#›</a:t>
            </a:fld>
            <a:endParaRPr lang="en-US"/>
          </a:p>
        </p:txBody>
      </p:sp>
    </p:spTree>
    <p:extLst>
      <p:ext uri="{BB962C8B-B14F-4D97-AF65-F5344CB8AC3E}">
        <p14:creationId xmlns:p14="http://schemas.microsoft.com/office/powerpoint/2010/main" val="103651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2931-CD77-4C65-A4CB-2CE15BB364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AD49A2-2A7B-45A0-90F9-9FF105F347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6D0E3-D0A8-4C43-A33C-528CFDF42FAB}"/>
              </a:ext>
            </a:extLst>
          </p:cNvPr>
          <p:cNvSpPr>
            <a:spLocks noGrp="1"/>
          </p:cNvSpPr>
          <p:nvPr>
            <p:ph type="dt" sz="half" idx="10"/>
          </p:nvPr>
        </p:nvSpPr>
        <p:spPr/>
        <p:txBody>
          <a:bodyPr/>
          <a:lstStyle/>
          <a:p>
            <a:fld id="{96B66AD3-BEF4-49F8-80D4-E4F6CAC602DF}" type="datetimeFigureOut">
              <a:rPr lang="en-US" smtClean="0"/>
              <a:t>3/10/2020</a:t>
            </a:fld>
            <a:endParaRPr lang="en-US"/>
          </a:p>
        </p:txBody>
      </p:sp>
      <p:sp>
        <p:nvSpPr>
          <p:cNvPr id="5" name="Footer Placeholder 4">
            <a:extLst>
              <a:ext uri="{FF2B5EF4-FFF2-40B4-BE49-F238E27FC236}">
                <a16:creationId xmlns:a16="http://schemas.microsoft.com/office/drawing/2014/main" id="{252B3FD1-25AC-49E2-8B51-B2BCAB044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9C91F-C2B9-4758-B00C-D6252B6A1F2D}"/>
              </a:ext>
            </a:extLst>
          </p:cNvPr>
          <p:cNvSpPr>
            <a:spLocks noGrp="1"/>
          </p:cNvSpPr>
          <p:nvPr>
            <p:ph type="sldNum" sz="quarter" idx="12"/>
          </p:nvPr>
        </p:nvSpPr>
        <p:spPr/>
        <p:txBody>
          <a:bodyPr/>
          <a:lstStyle/>
          <a:p>
            <a:fld id="{C11C49E0-85A5-4094-A5A9-E1BD79694F5C}" type="slidenum">
              <a:rPr lang="en-US" smtClean="0"/>
              <a:t>‹#›</a:t>
            </a:fld>
            <a:endParaRPr lang="en-US"/>
          </a:p>
        </p:txBody>
      </p:sp>
    </p:spTree>
    <p:extLst>
      <p:ext uri="{BB962C8B-B14F-4D97-AF65-F5344CB8AC3E}">
        <p14:creationId xmlns:p14="http://schemas.microsoft.com/office/powerpoint/2010/main" val="43017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C4A492-FF1F-4777-A37B-757AFD5745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CFDCE1-5A34-4EAC-8834-1E07917CF6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0711F2-1527-4E22-9D3D-68BC8E1FC39C}"/>
              </a:ext>
            </a:extLst>
          </p:cNvPr>
          <p:cNvSpPr>
            <a:spLocks noGrp="1"/>
          </p:cNvSpPr>
          <p:nvPr>
            <p:ph type="dt" sz="half" idx="10"/>
          </p:nvPr>
        </p:nvSpPr>
        <p:spPr/>
        <p:txBody>
          <a:bodyPr/>
          <a:lstStyle/>
          <a:p>
            <a:fld id="{96B66AD3-BEF4-49F8-80D4-E4F6CAC602DF}" type="datetimeFigureOut">
              <a:rPr lang="en-US" smtClean="0"/>
              <a:t>3/10/2020</a:t>
            </a:fld>
            <a:endParaRPr lang="en-US"/>
          </a:p>
        </p:txBody>
      </p:sp>
      <p:sp>
        <p:nvSpPr>
          <p:cNvPr id="5" name="Footer Placeholder 4">
            <a:extLst>
              <a:ext uri="{FF2B5EF4-FFF2-40B4-BE49-F238E27FC236}">
                <a16:creationId xmlns:a16="http://schemas.microsoft.com/office/drawing/2014/main" id="{DC4527B2-35D8-420D-A7A1-F1F318324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88880-36C7-4DB6-8D81-78622D13570A}"/>
              </a:ext>
            </a:extLst>
          </p:cNvPr>
          <p:cNvSpPr>
            <a:spLocks noGrp="1"/>
          </p:cNvSpPr>
          <p:nvPr>
            <p:ph type="sldNum" sz="quarter" idx="12"/>
          </p:nvPr>
        </p:nvSpPr>
        <p:spPr/>
        <p:txBody>
          <a:bodyPr/>
          <a:lstStyle/>
          <a:p>
            <a:fld id="{C11C49E0-85A5-4094-A5A9-E1BD79694F5C}" type="slidenum">
              <a:rPr lang="en-US" smtClean="0"/>
              <a:t>‹#›</a:t>
            </a:fld>
            <a:endParaRPr lang="en-US"/>
          </a:p>
        </p:txBody>
      </p:sp>
    </p:spTree>
    <p:extLst>
      <p:ext uri="{BB962C8B-B14F-4D97-AF65-F5344CB8AC3E}">
        <p14:creationId xmlns:p14="http://schemas.microsoft.com/office/powerpoint/2010/main" val="1158970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D6D6-1FC5-4DCA-8D37-7DBED8EC20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71E25-E933-4BC5-BC42-F064008F8E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8EA7B-64E9-4B2F-9912-0B2DF38873B1}"/>
              </a:ext>
            </a:extLst>
          </p:cNvPr>
          <p:cNvSpPr>
            <a:spLocks noGrp="1"/>
          </p:cNvSpPr>
          <p:nvPr>
            <p:ph type="dt" sz="half" idx="10"/>
          </p:nvPr>
        </p:nvSpPr>
        <p:spPr/>
        <p:txBody>
          <a:bodyPr/>
          <a:lstStyle/>
          <a:p>
            <a:fld id="{96B66AD3-BEF4-49F8-80D4-E4F6CAC602DF}" type="datetimeFigureOut">
              <a:rPr lang="en-US" smtClean="0"/>
              <a:t>3/10/2020</a:t>
            </a:fld>
            <a:endParaRPr lang="en-US"/>
          </a:p>
        </p:txBody>
      </p:sp>
      <p:sp>
        <p:nvSpPr>
          <p:cNvPr id="5" name="Footer Placeholder 4">
            <a:extLst>
              <a:ext uri="{FF2B5EF4-FFF2-40B4-BE49-F238E27FC236}">
                <a16:creationId xmlns:a16="http://schemas.microsoft.com/office/drawing/2014/main" id="{27A0EC54-C045-4624-9064-A2F86747E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DFE78-4D23-40B8-AA41-E6C03114D419}"/>
              </a:ext>
            </a:extLst>
          </p:cNvPr>
          <p:cNvSpPr>
            <a:spLocks noGrp="1"/>
          </p:cNvSpPr>
          <p:nvPr>
            <p:ph type="sldNum" sz="quarter" idx="12"/>
          </p:nvPr>
        </p:nvSpPr>
        <p:spPr/>
        <p:txBody>
          <a:bodyPr/>
          <a:lstStyle/>
          <a:p>
            <a:fld id="{C11C49E0-85A5-4094-A5A9-E1BD79694F5C}" type="slidenum">
              <a:rPr lang="en-US" smtClean="0"/>
              <a:t>‹#›</a:t>
            </a:fld>
            <a:endParaRPr lang="en-US"/>
          </a:p>
        </p:txBody>
      </p:sp>
    </p:spTree>
    <p:extLst>
      <p:ext uri="{BB962C8B-B14F-4D97-AF65-F5344CB8AC3E}">
        <p14:creationId xmlns:p14="http://schemas.microsoft.com/office/powerpoint/2010/main" val="3668043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C621-22D4-4B1E-9841-313CC6CA66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D4129D-42E3-42F5-976C-6E04CD7E27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605EB7-8CF4-47C9-9B74-7D854C2365BA}"/>
              </a:ext>
            </a:extLst>
          </p:cNvPr>
          <p:cNvSpPr>
            <a:spLocks noGrp="1"/>
          </p:cNvSpPr>
          <p:nvPr>
            <p:ph type="dt" sz="half" idx="10"/>
          </p:nvPr>
        </p:nvSpPr>
        <p:spPr/>
        <p:txBody>
          <a:bodyPr/>
          <a:lstStyle/>
          <a:p>
            <a:fld id="{96B66AD3-BEF4-49F8-80D4-E4F6CAC602DF}" type="datetimeFigureOut">
              <a:rPr lang="en-US" smtClean="0"/>
              <a:t>3/10/2020</a:t>
            </a:fld>
            <a:endParaRPr lang="en-US"/>
          </a:p>
        </p:txBody>
      </p:sp>
      <p:sp>
        <p:nvSpPr>
          <p:cNvPr id="5" name="Footer Placeholder 4">
            <a:extLst>
              <a:ext uri="{FF2B5EF4-FFF2-40B4-BE49-F238E27FC236}">
                <a16:creationId xmlns:a16="http://schemas.microsoft.com/office/drawing/2014/main" id="{6E2B3580-08C4-4C6D-AEF1-C0EF3375C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BE366-FDB4-4288-A142-38569CAD72D4}"/>
              </a:ext>
            </a:extLst>
          </p:cNvPr>
          <p:cNvSpPr>
            <a:spLocks noGrp="1"/>
          </p:cNvSpPr>
          <p:nvPr>
            <p:ph type="sldNum" sz="quarter" idx="12"/>
          </p:nvPr>
        </p:nvSpPr>
        <p:spPr/>
        <p:txBody>
          <a:bodyPr/>
          <a:lstStyle/>
          <a:p>
            <a:fld id="{C11C49E0-85A5-4094-A5A9-E1BD79694F5C}" type="slidenum">
              <a:rPr lang="en-US" smtClean="0"/>
              <a:t>‹#›</a:t>
            </a:fld>
            <a:endParaRPr lang="en-US"/>
          </a:p>
        </p:txBody>
      </p:sp>
    </p:spTree>
    <p:extLst>
      <p:ext uri="{BB962C8B-B14F-4D97-AF65-F5344CB8AC3E}">
        <p14:creationId xmlns:p14="http://schemas.microsoft.com/office/powerpoint/2010/main" val="3301712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074B-F860-40C7-B4FB-5A2555F4F5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B4FE7-513D-4A1C-B671-1EF66A18D5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3DF5C9-EA7B-4495-B832-B6F2D2F510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20276E-D8D0-4D33-BD90-5FC0834B6DEB}"/>
              </a:ext>
            </a:extLst>
          </p:cNvPr>
          <p:cNvSpPr>
            <a:spLocks noGrp="1"/>
          </p:cNvSpPr>
          <p:nvPr>
            <p:ph type="dt" sz="half" idx="10"/>
          </p:nvPr>
        </p:nvSpPr>
        <p:spPr/>
        <p:txBody>
          <a:bodyPr/>
          <a:lstStyle/>
          <a:p>
            <a:fld id="{96B66AD3-BEF4-49F8-80D4-E4F6CAC602DF}" type="datetimeFigureOut">
              <a:rPr lang="en-US" smtClean="0"/>
              <a:t>3/10/2020</a:t>
            </a:fld>
            <a:endParaRPr lang="en-US"/>
          </a:p>
        </p:txBody>
      </p:sp>
      <p:sp>
        <p:nvSpPr>
          <p:cNvPr id="6" name="Footer Placeholder 5">
            <a:extLst>
              <a:ext uri="{FF2B5EF4-FFF2-40B4-BE49-F238E27FC236}">
                <a16:creationId xmlns:a16="http://schemas.microsoft.com/office/drawing/2014/main" id="{D05B6BCD-5770-41AF-A043-CE7213CB0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4A4963-4835-4444-BC42-FADB2B179CBC}"/>
              </a:ext>
            </a:extLst>
          </p:cNvPr>
          <p:cNvSpPr>
            <a:spLocks noGrp="1"/>
          </p:cNvSpPr>
          <p:nvPr>
            <p:ph type="sldNum" sz="quarter" idx="12"/>
          </p:nvPr>
        </p:nvSpPr>
        <p:spPr/>
        <p:txBody>
          <a:bodyPr/>
          <a:lstStyle/>
          <a:p>
            <a:fld id="{C11C49E0-85A5-4094-A5A9-E1BD79694F5C}" type="slidenum">
              <a:rPr lang="en-US" smtClean="0"/>
              <a:t>‹#›</a:t>
            </a:fld>
            <a:endParaRPr lang="en-US"/>
          </a:p>
        </p:txBody>
      </p:sp>
    </p:spTree>
    <p:extLst>
      <p:ext uri="{BB962C8B-B14F-4D97-AF65-F5344CB8AC3E}">
        <p14:creationId xmlns:p14="http://schemas.microsoft.com/office/powerpoint/2010/main" val="388076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0ECD-01B6-431A-BAC1-A7E94B88E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39D1D5-1285-4A30-A2D9-088CFA156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DEA871-615E-412E-B5DD-0E1AAF21A9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D6C4B4-304D-45F3-B7E9-DD7FCD5F22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3D0618-0754-405A-88DC-C461D1E605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74C976-93AF-4817-96E3-B1D929411D80}"/>
              </a:ext>
            </a:extLst>
          </p:cNvPr>
          <p:cNvSpPr>
            <a:spLocks noGrp="1"/>
          </p:cNvSpPr>
          <p:nvPr>
            <p:ph type="dt" sz="half" idx="10"/>
          </p:nvPr>
        </p:nvSpPr>
        <p:spPr/>
        <p:txBody>
          <a:bodyPr/>
          <a:lstStyle/>
          <a:p>
            <a:fld id="{96B66AD3-BEF4-49F8-80D4-E4F6CAC602DF}" type="datetimeFigureOut">
              <a:rPr lang="en-US" smtClean="0"/>
              <a:t>3/10/2020</a:t>
            </a:fld>
            <a:endParaRPr lang="en-US"/>
          </a:p>
        </p:txBody>
      </p:sp>
      <p:sp>
        <p:nvSpPr>
          <p:cNvPr id="8" name="Footer Placeholder 7">
            <a:extLst>
              <a:ext uri="{FF2B5EF4-FFF2-40B4-BE49-F238E27FC236}">
                <a16:creationId xmlns:a16="http://schemas.microsoft.com/office/drawing/2014/main" id="{806605F4-38AC-4709-A555-C8D659A579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43E4D5-BB90-4545-857E-AE16307BC672}"/>
              </a:ext>
            </a:extLst>
          </p:cNvPr>
          <p:cNvSpPr>
            <a:spLocks noGrp="1"/>
          </p:cNvSpPr>
          <p:nvPr>
            <p:ph type="sldNum" sz="quarter" idx="12"/>
          </p:nvPr>
        </p:nvSpPr>
        <p:spPr/>
        <p:txBody>
          <a:bodyPr/>
          <a:lstStyle/>
          <a:p>
            <a:fld id="{C11C49E0-85A5-4094-A5A9-E1BD79694F5C}" type="slidenum">
              <a:rPr lang="en-US" smtClean="0"/>
              <a:t>‹#›</a:t>
            </a:fld>
            <a:endParaRPr lang="en-US"/>
          </a:p>
        </p:txBody>
      </p:sp>
    </p:spTree>
    <p:extLst>
      <p:ext uri="{BB962C8B-B14F-4D97-AF65-F5344CB8AC3E}">
        <p14:creationId xmlns:p14="http://schemas.microsoft.com/office/powerpoint/2010/main" val="2909814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53A0-D441-439C-801D-FFDCD753B5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E4C670-6229-4126-A844-372A472ABC3E}"/>
              </a:ext>
            </a:extLst>
          </p:cNvPr>
          <p:cNvSpPr>
            <a:spLocks noGrp="1"/>
          </p:cNvSpPr>
          <p:nvPr>
            <p:ph type="dt" sz="half" idx="10"/>
          </p:nvPr>
        </p:nvSpPr>
        <p:spPr/>
        <p:txBody>
          <a:bodyPr/>
          <a:lstStyle/>
          <a:p>
            <a:fld id="{96B66AD3-BEF4-49F8-80D4-E4F6CAC602DF}" type="datetimeFigureOut">
              <a:rPr lang="en-US" smtClean="0"/>
              <a:t>3/10/2020</a:t>
            </a:fld>
            <a:endParaRPr lang="en-US"/>
          </a:p>
        </p:txBody>
      </p:sp>
      <p:sp>
        <p:nvSpPr>
          <p:cNvPr id="4" name="Footer Placeholder 3">
            <a:extLst>
              <a:ext uri="{FF2B5EF4-FFF2-40B4-BE49-F238E27FC236}">
                <a16:creationId xmlns:a16="http://schemas.microsoft.com/office/drawing/2014/main" id="{4F98EA9D-2D8C-40CF-96BE-42869178FD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2C8045-1CAB-4EC6-A25E-7BDD8EF19A2A}"/>
              </a:ext>
            </a:extLst>
          </p:cNvPr>
          <p:cNvSpPr>
            <a:spLocks noGrp="1"/>
          </p:cNvSpPr>
          <p:nvPr>
            <p:ph type="sldNum" sz="quarter" idx="12"/>
          </p:nvPr>
        </p:nvSpPr>
        <p:spPr/>
        <p:txBody>
          <a:bodyPr/>
          <a:lstStyle/>
          <a:p>
            <a:fld id="{C11C49E0-85A5-4094-A5A9-E1BD79694F5C}" type="slidenum">
              <a:rPr lang="en-US" smtClean="0"/>
              <a:t>‹#›</a:t>
            </a:fld>
            <a:endParaRPr lang="en-US"/>
          </a:p>
        </p:txBody>
      </p:sp>
    </p:spTree>
    <p:extLst>
      <p:ext uri="{BB962C8B-B14F-4D97-AF65-F5344CB8AC3E}">
        <p14:creationId xmlns:p14="http://schemas.microsoft.com/office/powerpoint/2010/main" val="2854428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29976-DDF6-442D-9CC9-2F9235EB2377}"/>
              </a:ext>
            </a:extLst>
          </p:cNvPr>
          <p:cNvSpPr>
            <a:spLocks noGrp="1"/>
          </p:cNvSpPr>
          <p:nvPr>
            <p:ph type="dt" sz="half" idx="10"/>
          </p:nvPr>
        </p:nvSpPr>
        <p:spPr/>
        <p:txBody>
          <a:bodyPr/>
          <a:lstStyle/>
          <a:p>
            <a:fld id="{96B66AD3-BEF4-49F8-80D4-E4F6CAC602DF}" type="datetimeFigureOut">
              <a:rPr lang="en-US" smtClean="0"/>
              <a:t>3/10/2020</a:t>
            </a:fld>
            <a:endParaRPr lang="en-US"/>
          </a:p>
        </p:txBody>
      </p:sp>
      <p:sp>
        <p:nvSpPr>
          <p:cNvPr id="3" name="Footer Placeholder 2">
            <a:extLst>
              <a:ext uri="{FF2B5EF4-FFF2-40B4-BE49-F238E27FC236}">
                <a16:creationId xmlns:a16="http://schemas.microsoft.com/office/drawing/2014/main" id="{BBEDF123-A844-4F0E-9A8E-714DF202DA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6650D-6BD9-46D0-A521-6F8C05ABC6E1}"/>
              </a:ext>
            </a:extLst>
          </p:cNvPr>
          <p:cNvSpPr>
            <a:spLocks noGrp="1"/>
          </p:cNvSpPr>
          <p:nvPr>
            <p:ph type="sldNum" sz="quarter" idx="12"/>
          </p:nvPr>
        </p:nvSpPr>
        <p:spPr/>
        <p:txBody>
          <a:bodyPr/>
          <a:lstStyle/>
          <a:p>
            <a:fld id="{C11C49E0-85A5-4094-A5A9-E1BD79694F5C}" type="slidenum">
              <a:rPr lang="en-US" smtClean="0"/>
              <a:t>‹#›</a:t>
            </a:fld>
            <a:endParaRPr lang="en-US"/>
          </a:p>
        </p:txBody>
      </p:sp>
    </p:spTree>
    <p:extLst>
      <p:ext uri="{BB962C8B-B14F-4D97-AF65-F5344CB8AC3E}">
        <p14:creationId xmlns:p14="http://schemas.microsoft.com/office/powerpoint/2010/main" val="414848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29B0-EC7A-4D2B-9461-B655BED05B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742A0E-AA30-4E04-9E24-96EB9E582D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7EA225-00DD-425B-BD63-3880D4425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623C56-A95C-4483-9C95-65ECAEE26E4B}"/>
              </a:ext>
            </a:extLst>
          </p:cNvPr>
          <p:cNvSpPr>
            <a:spLocks noGrp="1"/>
          </p:cNvSpPr>
          <p:nvPr>
            <p:ph type="dt" sz="half" idx="10"/>
          </p:nvPr>
        </p:nvSpPr>
        <p:spPr/>
        <p:txBody>
          <a:bodyPr/>
          <a:lstStyle/>
          <a:p>
            <a:fld id="{96B66AD3-BEF4-49F8-80D4-E4F6CAC602DF}" type="datetimeFigureOut">
              <a:rPr lang="en-US" smtClean="0"/>
              <a:t>3/10/2020</a:t>
            </a:fld>
            <a:endParaRPr lang="en-US"/>
          </a:p>
        </p:txBody>
      </p:sp>
      <p:sp>
        <p:nvSpPr>
          <p:cNvPr id="6" name="Footer Placeholder 5">
            <a:extLst>
              <a:ext uri="{FF2B5EF4-FFF2-40B4-BE49-F238E27FC236}">
                <a16:creationId xmlns:a16="http://schemas.microsoft.com/office/drawing/2014/main" id="{10EB7A51-AE3C-4D28-ACF9-2076B467B8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FB552-A03A-41F1-982E-B11CB65DD449}"/>
              </a:ext>
            </a:extLst>
          </p:cNvPr>
          <p:cNvSpPr>
            <a:spLocks noGrp="1"/>
          </p:cNvSpPr>
          <p:nvPr>
            <p:ph type="sldNum" sz="quarter" idx="12"/>
          </p:nvPr>
        </p:nvSpPr>
        <p:spPr/>
        <p:txBody>
          <a:bodyPr/>
          <a:lstStyle/>
          <a:p>
            <a:fld id="{C11C49E0-85A5-4094-A5A9-E1BD79694F5C}" type="slidenum">
              <a:rPr lang="en-US" smtClean="0"/>
              <a:t>‹#›</a:t>
            </a:fld>
            <a:endParaRPr lang="en-US"/>
          </a:p>
        </p:txBody>
      </p:sp>
    </p:spTree>
    <p:extLst>
      <p:ext uri="{BB962C8B-B14F-4D97-AF65-F5344CB8AC3E}">
        <p14:creationId xmlns:p14="http://schemas.microsoft.com/office/powerpoint/2010/main" val="341644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975C-9930-4ED5-BA83-069EEA21C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D5A811-9D2A-4127-8FF6-FE66FB5DA7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F9E421-0CEE-4947-B110-519939B99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F9FA9-0A65-4375-B8A2-2AB0410067A7}"/>
              </a:ext>
            </a:extLst>
          </p:cNvPr>
          <p:cNvSpPr>
            <a:spLocks noGrp="1"/>
          </p:cNvSpPr>
          <p:nvPr>
            <p:ph type="dt" sz="half" idx="10"/>
          </p:nvPr>
        </p:nvSpPr>
        <p:spPr/>
        <p:txBody>
          <a:bodyPr/>
          <a:lstStyle/>
          <a:p>
            <a:fld id="{96B66AD3-BEF4-49F8-80D4-E4F6CAC602DF}" type="datetimeFigureOut">
              <a:rPr lang="en-US" smtClean="0"/>
              <a:t>3/10/2020</a:t>
            </a:fld>
            <a:endParaRPr lang="en-US"/>
          </a:p>
        </p:txBody>
      </p:sp>
      <p:sp>
        <p:nvSpPr>
          <p:cNvPr id="6" name="Footer Placeholder 5">
            <a:extLst>
              <a:ext uri="{FF2B5EF4-FFF2-40B4-BE49-F238E27FC236}">
                <a16:creationId xmlns:a16="http://schemas.microsoft.com/office/drawing/2014/main" id="{F478FAA2-0CA7-43C0-9B18-4DBAC21A8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0D7EA-3171-46BF-AB3F-4F775D415AA5}"/>
              </a:ext>
            </a:extLst>
          </p:cNvPr>
          <p:cNvSpPr>
            <a:spLocks noGrp="1"/>
          </p:cNvSpPr>
          <p:nvPr>
            <p:ph type="sldNum" sz="quarter" idx="12"/>
          </p:nvPr>
        </p:nvSpPr>
        <p:spPr/>
        <p:txBody>
          <a:bodyPr/>
          <a:lstStyle/>
          <a:p>
            <a:fld id="{C11C49E0-85A5-4094-A5A9-E1BD79694F5C}" type="slidenum">
              <a:rPr lang="en-US" smtClean="0"/>
              <a:t>‹#›</a:t>
            </a:fld>
            <a:endParaRPr lang="en-US"/>
          </a:p>
        </p:txBody>
      </p:sp>
    </p:spTree>
    <p:extLst>
      <p:ext uri="{BB962C8B-B14F-4D97-AF65-F5344CB8AC3E}">
        <p14:creationId xmlns:p14="http://schemas.microsoft.com/office/powerpoint/2010/main" val="206254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CAF743-66DA-4403-AE15-7A4CA1C716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757A36-071B-4665-A508-E397D33736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F50581-29F3-4474-973D-03A5C61714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B66AD3-BEF4-49F8-80D4-E4F6CAC602DF}" type="datetimeFigureOut">
              <a:rPr lang="en-US" smtClean="0"/>
              <a:t>3/10/2020</a:t>
            </a:fld>
            <a:endParaRPr lang="en-US"/>
          </a:p>
        </p:txBody>
      </p:sp>
      <p:sp>
        <p:nvSpPr>
          <p:cNvPr id="5" name="Footer Placeholder 4">
            <a:extLst>
              <a:ext uri="{FF2B5EF4-FFF2-40B4-BE49-F238E27FC236}">
                <a16:creationId xmlns:a16="http://schemas.microsoft.com/office/drawing/2014/main" id="{2663F249-2654-4A8C-B218-B6671FD72B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2698F7-1CC4-4C78-9ABA-F3992ABECB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C49E0-85A5-4094-A5A9-E1BD79694F5C}" type="slidenum">
              <a:rPr lang="en-US" smtClean="0"/>
              <a:t>‹#›</a:t>
            </a:fld>
            <a:endParaRPr lang="en-US"/>
          </a:p>
        </p:txBody>
      </p:sp>
    </p:spTree>
    <p:extLst>
      <p:ext uri="{BB962C8B-B14F-4D97-AF65-F5344CB8AC3E}">
        <p14:creationId xmlns:p14="http://schemas.microsoft.com/office/powerpoint/2010/main" val="1014188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file:///C:\406s17\caching_files\matrix.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file:///C:\406s17\caching_files\ijk.p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DE91-8312-4A61-9F7F-102EB44E3899}"/>
              </a:ext>
            </a:extLst>
          </p:cNvPr>
          <p:cNvSpPr>
            <a:spLocks noGrp="1"/>
          </p:cNvSpPr>
          <p:nvPr>
            <p:ph type="ctrTitle"/>
          </p:nvPr>
        </p:nvSpPr>
        <p:spPr>
          <a:xfrm>
            <a:off x="1524000" y="302418"/>
            <a:ext cx="9144000" cy="2595563"/>
          </a:xfrm>
        </p:spPr>
        <p:txBody>
          <a:bodyPr>
            <a:normAutofit/>
          </a:bodyPr>
          <a:lstStyle/>
          <a:p>
            <a:r>
              <a:rPr lang="en-US" sz="4400" dirty="0"/>
              <a:t>CSC 373 </a:t>
            </a:r>
            <a:r>
              <a:rPr lang="en-US" sz="4400" dirty="0" smtClean="0"/>
              <a:t>Winter 2020 Prof</a:t>
            </a:r>
            <a:r>
              <a:rPr lang="en-US" sz="4400" dirty="0"/>
              <a:t>. Lytinen</a:t>
            </a:r>
          </a:p>
        </p:txBody>
      </p:sp>
      <p:sp>
        <p:nvSpPr>
          <p:cNvPr id="3" name="Subtitle 2">
            <a:extLst>
              <a:ext uri="{FF2B5EF4-FFF2-40B4-BE49-F238E27FC236}">
                <a16:creationId xmlns:a16="http://schemas.microsoft.com/office/drawing/2014/main" id="{14A7BA42-B170-412B-848F-8466247D160E}"/>
              </a:ext>
            </a:extLst>
          </p:cNvPr>
          <p:cNvSpPr>
            <a:spLocks noGrp="1"/>
          </p:cNvSpPr>
          <p:nvPr>
            <p:ph type="subTitle" idx="1"/>
          </p:nvPr>
        </p:nvSpPr>
        <p:spPr/>
        <p:txBody>
          <a:bodyPr>
            <a:normAutofit/>
          </a:bodyPr>
          <a:lstStyle/>
          <a:p>
            <a:r>
              <a:rPr lang="en-US" sz="4000" dirty="0"/>
              <a:t>Cache memory</a:t>
            </a:r>
          </a:p>
        </p:txBody>
      </p:sp>
    </p:spTree>
    <p:extLst>
      <p:ext uri="{BB962C8B-B14F-4D97-AF65-F5344CB8AC3E}">
        <p14:creationId xmlns:p14="http://schemas.microsoft.com/office/powerpoint/2010/main" val="846104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1F82-5D72-492B-87D3-5DA48A3A1990}"/>
              </a:ext>
            </a:extLst>
          </p:cNvPr>
          <p:cNvSpPr>
            <a:spLocks noGrp="1"/>
          </p:cNvSpPr>
          <p:nvPr>
            <p:ph type="title"/>
          </p:nvPr>
        </p:nvSpPr>
        <p:spPr/>
        <p:txBody>
          <a:bodyPr/>
          <a:lstStyle/>
          <a:p>
            <a:r>
              <a:rPr lang="en-US" b="1" dirty="0"/>
              <a:t>Cache hits and misses</a:t>
            </a:r>
          </a:p>
        </p:txBody>
      </p:sp>
      <p:sp>
        <p:nvSpPr>
          <p:cNvPr id="3" name="Content Placeholder 2">
            <a:extLst>
              <a:ext uri="{FF2B5EF4-FFF2-40B4-BE49-F238E27FC236}">
                <a16:creationId xmlns:a16="http://schemas.microsoft.com/office/drawing/2014/main" id="{2B816449-5A63-41FC-B701-28E1B07D32BF}"/>
              </a:ext>
            </a:extLst>
          </p:cNvPr>
          <p:cNvSpPr>
            <a:spLocks noGrp="1"/>
          </p:cNvSpPr>
          <p:nvPr>
            <p:ph idx="1"/>
          </p:nvPr>
        </p:nvSpPr>
        <p:spPr/>
        <p:txBody>
          <a:bodyPr>
            <a:normAutofit/>
          </a:bodyPr>
          <a:lstStyle/>
          <a:p>
            <a:pPr marL="0" indent="0">
              <a:buNone/>
            </a:pPr>
            <a:r>
              <a:rPr lang="en-US" dirty="0"/>
              <a:t>If the current instruction wants data that is stored in the cache, it is called a </a:t>
            </a:r>
            <a:r>
              <a:rPr lang="en-US" b="1" dirty="0"/>
              <a:t>cache hit.</a:t>
            </a:r>
          </a:p>
          <a:p>
            <a:pPr marL="0" indent="0">
              <a:buNone/>
            </a:pPr>
            <a:endParaRPr lang="en-US" dirty="0"/>
          </a:p>
          <a:p>
            <a:pPr marL="0" indent="0">
              <a:buNone/>
            </a:pPr>
            <a:r>
              <a:rPr lang="en-US" dirty="0"/>
              <a:t>If the desired data is in main memory or on the disk, it is called a </a:t>
            </a:r>
            <a:r>
              <a:rPr lang="en-US" b="1" dirty="0"/>
              <a:t>cache </a:t>
            </a:r>
            <a:r>
              <a:rPr lang="en-US" b="1" dirty="0" smtClean="0"/>
              <a:t>miss</a:t>
            </a:r>
            <a:r>
              <a:rPr lang="en-US" dirty="0" smtClean="0"/>
              <a:t>.</a:t>
            </a:r>
          </a:p>
          <a:p>
            <a:pPr marL="0" indent="0">
              <a:buNone/>
            </a:pPr>
            <a:endParaRPr lang="en-US" dirty="0"/>
          </a:p>
          <a:p>
            <a:pPr marL="0" indent="0">
              <a:buNone/>
            </a:pPr>
            <a:r>
              <a:rPr lang="en-US" dirty="0" smtClean="0"/>
              <a:t>We’d like to maximize the % of cache hits</a:t>
            </a:r>
            <a:endParaRPr lang="en-US" dirty="0"/>
          </a:p>
        </p:txBody>
      </p:sp>
    </p:spTree>
    <p:extLst>
      <p:ext uri="{BB962C8B-B14F-4D97-AF65-F5344CB8AC3E}">
        <p14:creationId xmlns:p14="http://schemas.microsoft.com/office/powerpoint/2010/main" val="2761806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1F82-5D72-492B-87D3-5DA48A3A1990}"/>
              </a:ext>
            </a:extLst>
          </p:cNvPr>
          <p:cNvSpPr>
            <a:spLocks noGrp="1"/>
          </p:cNvSpPr>
          <p:nvPr>
            <p:ph type="title"/>
          </p:nvPr>
        </p:nvSpPr>
        <p:spPr/>
        <p:txBody>
          <a:bodyPr/>
          <a:lstStyle/>
          <a:p>
            <a:r>
              <a:rPr lang="en-US" b="1" dirty="0" smtClean="0"/>
              <a:t>Cache hits and misses</a:t>
            </a:r>
            <a:endParaRPr lang="en-US" b="1" dirty="0"/>
          </a:p>
        </p:txBody>
      </p:sp>
      <p:sp>
        <p:nvSpPr>
          <p:cNvPr id="3" name="Content Placeholder 2">
            <a:extLst>
              <a:ext uri="{FF2B5EF4-FFF2-40B4-BE49-F238E27FC236}">
                <a16:creationId xmlns:a16="http://schemas.microsoft.com/office/drawing/2014/main" id="{2B816449-5A63-41FC-B701-28E1B07D32BF}"/>
              </a:ext>
            </a:extLst>
          </p:cNvPr>
          <p:cNvSpPr>
            <a:spLocks noGrp="1"/>
          </p:cNvSpPr>
          <p:nvPr>
            <p:ph idx="1"/>
          </p:nvPr>
        </p:nvSpPr>
        <p:spPr/>
        <p:txBody>
          <a:bodyPr>
            <a:normAutofit/>
          </a:bodyPr>
          <a:lstStyle/>
          <a:p>
            <a:pPr marL="0" indent="0">
              <a:buNone/>
            </a:pPr>
            <a:r>
              <a:rPr lang="en-US" dirty="0" smtClean="0"/>
              <a:t>Each block of main memory can only be placed in one set.  This is determined by the </a:t>
            </a:r>
            <a:r>
              <a:rPr lang="en-US" b="1" dirty="0" smtClean="0"/>
              <a:t>physical address </a:t>
            </a:r>
            <a:r>
              <a:rPr lang="en-US" dirty="0" smtClean="0"/>
              <a:t>of the start of the block.  Specifically, the </a:t>
            </a:r>
            <a:r>
              <a:rPr lang="en-US" b="1" dirty="0" smtClean="0"/>
              <a:t>set bits </a:t>
            </a:r>
            <a:r>
              <a:rPr lang="en-US" dirty="0" smtClean="0"/>
              <a:t>of the address determine the cache set.</a:t>
            </a:r>
          </a:p>
          <a:p>
            <a:pPr marL="0" indent="0">
              <a:buNone/>
            </a:pPr>
            <a:endParaRPr lang="en-US" dirty="0"/>
          </a:p>
          <a:p>
            <a:pPr marL="0" indent="0">
              <a:buNone/>
            </a:pPr>
            <a:r>
              <a:rPr lang="en-US" dirty="0" smtClean="0"/>
              <a:t>This approach is used so that the cache does not have to be searched in order to find a block of </a:t>
            </a:r>
            <a:r>
              <a:rPr lang="en-US" dirty="0" smtClean="0"/>
              <a:t>data (which would take time)</a:t>
            </a:r>
            <a:endParaRPr lang="en-US" dirty="0"/>
          </a:p>
        </p:txBody>
      </p:sp>
    </p:spTree>
    <p:extLst>
      <p:ext uri="{BB962C8B-B14F-4D97-AF65-F5344CB8AC3E}">
        <p14:creationId xmlns:p14="http://schemas.microsoft.com/office/powerpoint/2010/main" val="599086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lines</a:t>
            </a:r>
            <a:endParaRPr lang="en-US" dirty="0"/>
          </a:p>
        </p:txBody>
      </p:sp>
      <p:sp>
        <p:nvSpPr>
          <p:cNvPr id="5" name="Rectangle 4"/>
          <p:cNvSpPr/>
          <p:nvPr/>
        </p:nvSpPr>
        <p:spPr>
          <a:xfrm>
            <a:off x="838200" y="1690688"/>
            <a:ext cx="3942805" cy="769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31027" y="1890961"/>
            <a:ext cx="9232143" cy="1846659"/>
          </a:xfrm>
          <a:prstGeom prst="rect">
            <a:avLst/>
          </a:prstGeom>
          <a:noFill/>
        </p:spPr>
        <p:txBody>
          <a:bodyPr wrap="none" rtlCol="0">
            <a:spAutoFit/>
          </a:bodyPr>
          <a:lstStyle/>
          <a:p>
            <a:r>
              <a:rPr lang="en-US" sz="2400" dirty="0"/>
              <a:t>v</a:t>
            </a:r>
            <a:r>
              <a:rPr lang="en-US" sz="2400" dirty="0" smtClean="0"/>
              <a:t>  </a:t>
            </a:r>
            <a:r>
              <a:rPr lang="en-US" sz="2400" dirty="0" err="1" smtClean="0"/>
              <a:t>ttt</a:t>
            </a:r>
            <a:r>
              <a:rPr lang="en-US" sz="2400" dirty="0" smtClean="0"/>
              <a:t>..</a:t>
            </a:r>
            <a:r>
              <a:rPr lang="en-US" sz="2400" dirty="0" err="1" smtClean="0"/>
              <a:t>tttt</a:t>
            </a:r>
            <a:r>
              <a:rPr lang="en-US" sz="2400" dirty="0" smtClean="0"/>
              <a:t>  </a:t>
            </a:r>
            <a:r>
              <a:rPr lang="en-US" sz="2400" dirty="0" err="1" smtClean="0"/>
              <a:t>dd</a:t>
            </a:r>
            <a:r>
              <a:rPr lang="en-US" sz="2400" dirty="0" smtClean="0"/>
              <a:t> </a:t>
            </a:r>
            <a:r>
              <a:rPr lang="en-US" sz="2400" dirty="0" err="1" smtClean="0"/>
              <a:t>dd</a:t>
            </a:r>
            <a:r>
              <a:rPr lang="en-US" sz="2400" dirty="0" smtClean="0"/>
              <a:t> </a:t>
            </a:r>
            <a:r>
              <a:rPr lang="en-US" sz="2400" dirty="0" err="1" smtClean="0"/>
              <a:t>dd</a:t>
            </a:r>
            <a:r>
              <a:rPr lang="en-US" sz="2400" dirty="0" smtClean="0"/>
              <a:t> … </a:t>
            </a:r>
            <a:r>
              <a:rPr lang="en-US" sz="2400" dirty="0" err="1" smtClean="0"/>
              <a:t>dd</a:t>
            </a:r>
            <a:r>
              <a:rPr lang="en-US" sz="2400" dirty="0" smtClean="0"/>
              <a:t> </a:t>
            </a:r>
            <a:r>
              <a:rPr lang="en-US" sz="2400" dirty="0" err="1" smtClean="0"/>
              <a:t>dd</a:t>
            </a:r>
            <a:endParaRPr lang="en-US" sz="2400" dirty="0" smtClean="0"/>
          </a:p>
          <a:p>
            <a:endParaRPr lang="en-US" dirty="0"/>
          </a:p>
          <a:p>
            <a:endParaRPr lang="en-US" dirty="0" smtClean="0"/>
          </a:p>
          <a:p>
            <a:r>
              <a:rPr lang="en-US" dirty="0" smtClean="0"/>
              <a:t>v means </a:t>
            </a:r>
            <a:r>
              <a:rPr lang="en-US" i="1" dirty="0" smtClean="0"/>
              <a:t>valid</a:t>
            </a:r>
            <a:r>
              <a:rPr lang="en-US" dirty="0" smtClean="0"/>
              <a:t>; a single bit which indicates whether or not a set contains data (it might be empty)</a:t>
            </a:r>
          </a:p>
          <a:p>
            <a:r>
              <a:rPr lang="en-US" dirty="0" smtClean="0"/>
              <a:t>t  means </a:t>
            </a:r>
            <a:r>
              <a:rPr lang="en-US" i="1" dirty="0" smtClean="0"/>
              <a:t>tag</a:t>
            </a:r>
            <a:r>
              <a:rPr lang="en-US" dirty="0" smtClean="0"/>
              <a:t>; a marker to indicate which particular block is contained by a line</a:t>
            </a:r>
          </a:p>
          <a:p>
            <a:r>
              <a:rPr lang="en-US" dirty="0"/>
              <a:t>d</a:t>
            </a:r>
            <a:r>
              <a:rPr lang="en-US" dirty="0" smtClean="0"/>
              <a:t> means </a:t>
            </a:r>
            <a:r>
              <a:rPr lang="en-US" i="1" dirty="0" smtClean="0"/>
              <a:t>data</a:t>
            </a:r>
            <a:r>
              <a:rPr lang="en-US" dirty="0" smtClean="0"/>
              <a:t>; the contents of a block</a:t>
            </a:r>
            <a:endParaRPr lang="en-US" dirty="0"/>
          </a:p>
        </p:txBody>
      </p:sp>
    </p:spTree>
    <p:extLst>
      <p:ext uri="{BB962C8B-B14F-4D97-AF65-F5344CB8AC3E}">
        <p14:creationId xmlns:p14="http://schemas.microsoft.com/office/powerpoint/2010/main" val="3893263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whole cache</a:t>
            </a:r>
            <a:endParaRPr lang="en-US" dirty="0"/>
          </a:p>
        </p:txBody>
      </p:sp>
      <p:sp>
        <p:nvSpPr>
          <p:cNvPr id="5" name="Rectangle 4"/>
          <p:cNvSpPr/>
          <p:nvPr/>
        </p:nvSpPr>
        <p:spPr>
          <a:xfrm>
            <a:off x="838201" y="1795549"/>
            <a:ext cx="3060468" cy="66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TextBox 5"/>
          <p:cNvSpPr txBox="1"/>
          <p:nvPr/>
        </p:nvSpPr>
        <p:spPr>
          <a:xfrm>
            <a:off x="222068" y="1921958"/>
            <a:ext cx="3721727" cy="400110"/>
          </a:xfrm>
          <a:prstGeom prst="rect">
            <a:avLst/>
          </a:prstGeom>
          <a:noFill/>
        </p:spPr>
        <p:txBody>
          <a:bodyPr wrap="square" rtlCol="0">
            <a:spAutoFit/>
          </a:bodyPr>
          <a:lstStyle/>
          <a:p>
            <a:r>
              <a:rPr lang="en-US" sz="2000" dirty="0"/>
              <a:t>s</a:t>
            </a:r>
            <a:r>
              <a:rPr lang="en-US" sz="2000" dirty="0" smtClean="0"/>
              <a:t>0        v  </a:t>
            </a:r>
            <a:r>
              <a:rPr lang="en-US" sz="2000" dirty="0" err="1" smtClean="0"/>
              <a:t>ttt</a:t>
            </a:r>
            <a:r>
              <a:rPr lang="en-US" sz="2000" dirty="0" smtClean="0"/>
              <a:t>..</a:t>
            </a:r>
            <a:r>
              <a:rPr lang="en-US" sz="2000" dirty="0" err="1" smtClean="0"/>
              <a:t>tttt</a:t>
            </a:r>
            <a:r>
              <a:rPr lang="en-US" sz="2000" dirty="0" smtClean="0"/>
              <a:t>  </a:t>
            </a:r>
            <a:r>
              <a:rPr lang="en-US" sz="2000" dirty="0" err="1" smtClean="0"/>
              <a:t>dd</a:t>
            </a:r>
            <a:r>
              <a:rPr lang="en-US" sz="2000" dirty="0" smtClean="0"/>
              <a:t> </a:t>
            </a:r>
            <a:r>
              <a:rPr lang="en-US" sz="2000" dirty="0" err="1" smtClean="0"/>
              <a:t>dd</a:t>
            </a:r>
            <a:r>
              <a:rPr lang="en-US" sz="2000" dirty="0" smtClean="0"/>
              <a:t> </a:t>
            </a:r>
            <a:r>
              <a:rPr lang="en-US" sz="2000" dirty="0" err="1" smtClean="0"/>
              <a:t>dd</a:t>
            </a:r>
            <a:r>
              <a:rPr lang="en-US" sz="2000" dirty="0" smtClean="0"/>
              <a:t> … </a:t>
            </a:r>
            <a:r>
              <a:rPr lang="en-US" sz="2000" dirty="0" err="1" smtClean="0"/>
              <a:t>dd</a:t>
            </a:r>
            <a:r>
              <a:rPr lang="en-US" sz="2000" dirty="0"/>
              <a:t> </a:t>
            </a:r>
            <a:r>
              <a:rPr lang="en-US" sz="2000" dirty="0" err="1" smtClean="0"/>
              <a:t>dd</a:t>
            </a:r>
            <a:endParaRPr lang="en-US" sz="2000" dirty="0" smtClean="0"/>
          </a:p>
        </p:txBody>
      </p:sp>
      <p:sp>
        <p:nvSpPr>
          <p:cNvPr id="7" name="Rectangle 6"/>
          <p:cNvSpPr/>
          <p:nvPr/>
        </p:nvSpPr>
        <p:spPr>
          <a:xfrm>
            <a:off x="838201" y="2460566"/>
            <a:ext cx="3060468" cy="66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 name="TextBox 7"/>
          <p:cNvSpPr txBox="1"/>
          <p:nvPr/>
        </p:nvSpPr>
        <p:spPr>
          <a:xfrm>
            <a:off x="222068" y="2494204"/>
            <a:ext cx="3721727" cy="400110"/>
          </a:xfrm>
          <a:prstGeom prst="rect">
            <a:avLst/>
          </a:prstGeom>
          <a:noFill/>
        </p:spPr>
        <p:txBody>
          <a:bodyPr wrap="square" rtlCol="0">
            <a:spAutoFit/>
          </a:bodyPr>
          <a:lstStyle/>
          <a:p>
            <a:r>
              <a:rPr lang="en-US" sz="2000" dirty="0" smtClean="0"/>
              <a:t>s</a:t>
            </a:r>
            <a:r>
              <a:rPr lang="en-US" sz="2000" dirty="0"/>
              <a:t>1</a:t>
            </a:r>
            <a:r>
              <a:rPr lang="en-US" sz="2000" dirty="0" smtClean="0"/>
              <a:t>        v  </a:t>
            </a:r>
            <a:r>
              <a:rPr lang="en-US" sz="2000" dirty="0" err="1" smtClean="0"/>
              <a:t>ttt</a:t>
            </a:r>
            <a:r>
              <a:rPr lang="en-US" sz="2000" dirty="0" smtClean="0"/>
              <a:t>..</a:t>
            </a:r>
            <a:r>
              <a:rPr lang="en-US" sz="2000" dirty="0" err="1" smtClean="0"/>
              <a:t>tttt</a:t>
            </a:r>
            <a:r>
              <a:rPr lang="en-US" sz="2000" dirty="0" smtClean="0"/>
              <a:t>  </a:t>
            </a:r>
            <a:r>
              <a:rPr lang="en-US" sz="2000" dirty="0" err="1" smtClean="0"/>
              <a:t>dd</a:t>
            </a:r>
            <a:r>
              <a:rPr lang="en-US" sz="2000" dirty="0" smtClean="0"/>
              <a:t> </a:t>
            </a:r>
            <a:r>
              <a:rPr lang="en-US" sz="2000" dirty="0" err="1" smtClean="0"/>
              <a:t>dd</a:t>
            </a:r>
            <a:r>
              <a:rPr lang="en-US" sz="2000" dirty="0" smtClean="0"/>
              <a:t> </a:t>
            </a:r>
            <a:r>
              <a:rPr lang="en-US" sz="2000" dirty="0" err="1" smtClean="0"/>
              <a:t>dd</a:t>
            </a:r>
            <a:r>
              <a:rPr lang="en-US" sz="2000" dirty="0" smtClean="0"/>
              <a:t> … </a:t>
            </a:r>
            <a:r>
              <a:rPr lang="en-US" sz="2000" dirty="0" err="1" smtClean="0"/>
              <a:t>dd</a:t>
            </a:r>
            <a:r>
              <a:rPr lang="en-US" sz="2000" dirty="0" smtClean="0"/>
              <a:t> </a:t>
            </a:r>
            <a:r>
              <a:rPr lang="en-US" sz="2000" dirty="0" err="1" smtClean="0"/>
              <a:t>dd</a:t>
            </a:r>
            <a:endParaRPr lang="en-US" sz="2000" dirty="0" smtClean="0"/>
          </a:p>
        </p:txBody>
      </p:sp>
      <p:sp>
        <p:nvSpPr>
          <p:cNvPr id="9" name="Rectangle 8"/>
          <p:cNvSpPr/>
          <p:nvPr/>
        </p:nvSpPr>
        <p:spPr>
          <a:xfrm>
            <a:off x="838201" y="3125584"/>
            <a:ext cx="3060468" cy="6650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p:cNvSpPr txBox="1"/>
          <p:nvPr/>
        </p:nvSpPr>
        <p:spPr>
          <a:xfrm>
            <a:off x="222068" y="3202090"/>
            <a:ext cx="4466310" cy="1631216"/>
          </a:xfrm>
          <a:prstGeom prst="rect">
            <a:avLst/>
          </a:prstGeom>
          <a:noFill/>
        </p:spPr>
        <p:txBody>
          <a:bodyPr wrap="square" rtlCol="0">
            <a:spAutoFit/>
          </a:bodyPr>
          <a:lstStyle/>
          <a:p>
            <a:r>
              <a:rPr lang="en-US" sz="2000" dirty="0" smtClean="0"/>
              <a:t>s2        v  </a:t>
            </a:r>
            <a:r>
              <a:rPr lang="en-US" sz="2000" dirty="0" err="1" smtClean="0"/>
              <a:t>ttt</a:t>
            </a:r>
            <a:r>
              <a:rPr lang="en-US" sz="2000" dirty="0" smtClean="0"/>
              <a:t>..</a:t>
            </a:r>
            <a:r>
              <a:rPr lang="en-US" sz="2000" dirty="0" err="1" smtClean="0"/>
              <a:t>tttt</a:t>
            </a:r>
            <a:r>
              <a:rPr lang="en-US" sz="2000" dirty="0" smtClean="0"/>
              <a:t>  </a:t>
            </a:r>
            <a:r>
              <a:rPr lang="en-US" sz="2000" dirty="0" err="1" smtClean="0"/>
              <a:t>dd</a:t>
            </a:r>
            <a:r>
              <a:rPr lang="en-US" sz="2000" dirty="0" smtClean="0"/>
              <a:t> </a:t>
            </a:r>
            <a:r>
              <a:rPr lang="en-US" sz="2000" dirty="0" smtClean="0"/>
              <a:t>… </a:t>
            </a:r>
            <a:r>
              <a:rPr lang="en-US" sz="2000" dirty="0" err="1" smtClean="0"/>
              <a:t>dd</a:t>
            </a:r>
            <a:r>
              <a:rPr lang="en-US" sz="2000" dirty="0" smtClean="0"/>
              <a:t> </a:t>
            </a:r>
            <a:r>
              <a:rPr lang="en-US" sz="2000" dirty="0" err="1" smtClean="0"/>
              <a:t>dd</a:t>
            </a:r>
            <a:r>
              <a:rPr lang="en-US" sz="2000" dirty="0"/>
              <a:t> </a:t>
            </a:r>
            <a:r>
              <a:rPr lang="en-US" sz="2000" dirty="0" err="1" smtClean="0"/>
              <a:t>dd</a:t>
            </a:r>
            <a:r>
              <a:rPr lang="en-US" sz="2000" dirty="0" smtClean="0"/>
              <a:t> </a:t>
            </a:r>
            <a:r>
              <a:rPr lang="en-US" sz="2000" dirty="0" err="1"/>
              <a:t>dd</a:t>
            </a:r>
            <a:r>
              <a:rPr lang="en-US" sz="2000" dirty="0"/>
              <a:t> </a:t>
            </a:r>
            <a:endParaRPr lang="en-US" sz="2000" dirty="0"/>
          </a:p>
          <a:p>
            <a:endParaRPr lang="en-US" sz="2000" dirty="0" smtClean="0"/>
          </a:p>
          <a:p>
            <a:r>
              <a:rPr lang="en-US" sz="2000" dirty="0" smtClean="0"/>
              <a:t>… </a:t>
            </a:r>
          </a:p>
          <a:p>
            <a:endParaRPr lang="en-US" sz="2000" dirty="0"/>
          </a:p>
          <a:p>
            <a:r>
              <a:rPr lang="en-US" sz="2000" dirty="0" smtClean="0"/>
              <a:t>(depends on how many sets)</a:t>
            </a:r>
          </a:p>
        </p:txBody>
      </p:sp>
    </p:spTree>
    <p:extLst>
      <p:ext uri="{BB962C8B-B14F-4D97-AF65-F5344CB8AC3E}">
        <p14:creationId xmlns:p14="http://schemas.microsoft.com/office/powerpoint/2010/main" val="1699630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3B11-92B5-40D1-8144-ECD9A71206A7}"/>
              </a:ext>
            </a:extLst>
          </p:cNvPr>
          <p:cNvSpPr>
            <a:spLocks noGrp="1"/>
          </p:cNvSpPr>
          <p:nvPr>
            <p:ph type="title"/>
          </p:nvPr>
        </p:nvSpPr>
        <p:spPr/>
        <p:txBody>
          <a:bodyPr/>
          <a:lstStyle/>
          <a:p>
            <a:r>
              <a:rPr lang="en-US" dirty="0"/>
              <a:t>Real numbers</a:t>
            </a:r>
          </a:p>
        </p:txBody>
      </p:sp>
      <p:sp>
        <p:nvSpPr>
          <p:cNvPr id="3" name="Content Placeholder 2">
            <a:extLst>
              <a:ext uri="{FF2B5EF4-FFF2-40B4-BE49-F238E27FC236}">
                <a16:creationId xmlns:a16="http://schemas.microsoft.com/office/drawing/2014/main" id="{A96D6688-4643-45D1-A953-8FD7144668E5}"/>
              </a:ext>
            </a:extLst>
          </p:cNvPr>
          <p:cNvSpPr>
            <a:spLocks noGrp="1"/>
          </p:cNvSpPr>
          <p:nvPr>
            <p:ph idx="1"/>
          </p:nvPr>
        </p:nvSpPr>
        <p:spPr/>
        <p:txBody>
          <a:bodyPr>
            <a:normAutofit/>
          </a:bodyPr>
          <a:lstStyle/>
          <a:p>
            <a:pPr marL="0" indent="0">
              <a:buNone/>
            </a:pPr>
            <a:r>
              <a:rPr lang="en-US" dirty="0"/>
              <a:t>On </a:t>
            </a:r>
            <a:r>
              <a:rPr lang="en-US" dirty="0" err="1"/>
              <a:t>cdmlinux</a:t>
            </a:r>
            <a:r>
              <a:rPr lang="en-US" dirty="0"/>
              <a:t>, we can see cache sizes with the </a:t>
            </a:r>
            <a:r>
              <a:rPr lang="en-US" b="1" dirty="0" err="1"/>
              <a:t>lscpu</a:t>
            </a:r>
            <a:r>
              <a:rPr lang="en-US" b="1" dirty="0"/>
              <a:t> </a:t>
            </a:r>
            <a:r>
              <a:rPr lang="en-US" dirty="0"/>
              <a:t>command.</a:t>
            </a:r>
          </a:p>
          <a:p>
            <a:pPr marL="0" indent="0">
              <a:buNone/>
            </a:pPr>
            <a:endParaRPr lang="en-US" dirty="0"/>
          </a:p>
          <a:p>
            <a:pPr marL="0" indent="0">
              <a:buNone/>
            </a:pPr>
            <a:r>
              <a:rPr lang="en-US" dirty="0"/>
              <a:t>L1d cache:            </a:t>
            </a:r>
            <a:r>
              <a:rPr lang="en-US" dirty="0" smtClean="0"/>
              <a:t>32K</a:t>
            </a:r>
            <a:endParaRPr lang="en-US" dirty="0"/>
          </a:p>
          <a:p>
            <a:pPr marL="0" indent="0">
              <a:buNone/>
            </a:pPr>
            <a:r>
              <a:rPr lang="en-US" dirty="0"/>
              <a:t>L1i cache:             32K</a:t>
            </a:r>
          </a:p>
          <a:p>
            <a:pPr marL="0" indent="0">
              <a:buNone/>
            </a:pPr>
            <a:r>
              <a:rPr lang="en-US" dirty="0"/>
              <a:t>L2 cache:              256K</a:t>
            </a:r>
          </a:p>
          <a:p>
            <a:pPr marL="0" indent="0">
              <a:buNone/>
            </a:pPr>
            <a:r>
              <a:rPr lang="en-US" dirty="0"/>
              <a:t>L3 cache:              12288K</a:t>
            </a:r>
          </a:p>
          <a:p>
            <a:pPr marL="0" indent="0">
              <a:buNone/>
            </a:pPr>
            <a:endParaRPr lang="en-US" dirty="0"/>
          </a:p>
          <a:p>
            <a:pPr marL="0" indent="0">
              <a:buNone/>
            </a:pPr>
            <a:r>
              <a:rPr lang="en-US" dirty="0" err="1" smtClean="0"/>
              <a:t>cdmlinux</a:t>
            </a:r>
            <a:r>
              <a:rPr lang="en-US" dirty="0" smtClean="0"/>
              <a:t> doesn’t tell us its </a:t>
            </a:r>
            <a:r>
              <a:rPr lang="en-US" dirty="0"/>
              <a:t>block </a:t>
            </a:r>
            <a:r>
              <a:rPr lang="en-US" dirty="0" smtClean="0"/>
              <a:t>size or the number of sets. </a:t>
            </a:r>
            <a:endParaRPr lang="en-US" dirty="0"/>
          </a:p>
        </p:txBody>
      </p:sp>
    </p:spTree>
    <p:extLst>
      <p:ext uri="{BB962C8B-B14F-4D97-AF65-F5344CB8AC3E}">
        <p14:creationId xmlns:p14="http://schemas.microsoft.com/office/powerpoint/2010/main" val="3542172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D4BE-EE2E-409B-A24C-5A6C318B1D0B}"/>
              </a:ext>
            </a:extLst>
          </p:cNvPr>
          <p:cNvSpPr>
            <a:spLocks noGrp="1"/>
          </p:cNvSpPr>
          <p:nvPr>
            <p:ph type="title"/>
          </p:nvPr>
        </p:nvSpPr>
        <p:spPr/>
        <p:txBody>
          <a:bodyPr/>
          <a:lstStyle/>
          <a:p>
            <a:r>
              <a:rPr lang="en-US" dirty="0"/>
              <a:t>Fake numbers</a:t>
            </a:r>
          </a:p>
        </p:txBody>
      </p:sp>
      <p:sp>
        <p:nvSpPr>
          <p:cNvPr id="3" name="Content Placeholder 2">
            <a:extLst>
              <a:ext uri="{FF2B5EF4-FFF2-40B4-BE49-F238E27FC236}">
                <a16:creationId xmlns:a16="http://schemas.microsoft.com/office/drawing/2014/main" id="{3027D538-7989-4994-95BC-E786525DCB05}"/>
              </a:ext>
            </a:extLst>
          </p:cNvPr>
          <p:cNvSpPr>
            <a:spLocks noGrp="1"/>
          </p:cNvSpPr>
          <p:nvPr>
            <p:ph idx="1"/>
          </p:nvPr>
        </p:nvSpPr>
        <p:spPr/>
        <p:txBody>
          <a:bodyPr/>
          <a:lstStyle/>
          <a:p>
            <a:pPr marL="0" indent="0">
              <a:buNone/>
            </a:pPr>
            <a:r>
              <a:rPr lang="en-US" dirty="0"/>
              <a:t>Let’s assume </a:t>
            </a:r>
          </a:p>
          <a:p>
            <a:pPr marL="0" indent="0">
              <a:buNone/>
            </a:pPr>
            <a:r>
              <a:rPr lang="en-US" dirty="0"/>
              <a:t>	8-bit addressing</a:t>
            </a:r>
          </a:p>
          <a:p>
            <a:pPr marL="0" indent="0">
              <a:buNone/>
            </a:pPr>
            <a:r>
              <a:rPr lang="en-US" dirty="0"/>
              <a:t>	</a:t>
            </a:r>
            <a:r>
              <a:rPr lang="en-US" dirty="0" smtClean="0"/>
              <a:t>1 cache (L1)</a:t>
            </a:r>
          </a:p>
          <a:p>
            <a:pPr marL="0" indent="0">
              <a:buNone/>
            </a:pPr>
            <a:r>
              <a:rPr lang="en-US" dirty="0"/>
              <a:t>	</a:t>
            </a:r>
            <a:r>
              <a:rPr lang="en-US" dirty="0" smtClean="0"/>
              <a:t>cache </a:t>
            </a:r>
            <a:r>
              <a:rPr lang="en-US" dirty="0"/>
              <a:t>has 4 </a:t>
            </a:r>
            <a:r>
              <a:rPr lang="en-US" dirty="0" smtClean="0"/>
              <a:t>sets; therefore 2 set bits</a:t>
            </a:r>
            <a:endParaRPr lang="en-US" dirty="0"/>
          </a:p>
          <a:p>
            <a:pPr marL="0" indent="0">
              <a:buNone/>
            </a:pPr>
            <a:r>
              <a:rPr lang="en-US" dirty="0"/>
              <a:t>	blocks are </a:t>
            </a:r>
            <a:r>
              <a:rPr lang="en-US" dirty="0" smtClean="0"/>
              <a:t>16 bytes; therefore 4 offset bits (2</a:t>
            </a:r>
            <a:r>
              <a:rPr lang="en-US" baseline="30000" dirty="0" smtClean="0"/>
              <a:t>4</a:t>
            </a:r>
            <a:r>
              <a:rPr lang="en-US" dirty="0" smtClean="0"/>
              <a:t> = 16)</a:t>
            </a:r>
          </a:p>
          <a:p>
            <a:pPr marL="0" indent="0">
              <a:buNone/>
            </a:pPr>
            <a:r>
              <a:rPr lang="en-US" dirty="0"/>
              <a:t>	Therefore, there must be 2 tag </a:t>
            </a:r>
            <a:r>
              <a:rPr lang="en-US" dirty="0" smtClean="0"/>
              <a:t>bits (2 + 2 + 4 = 8)</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67242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Ordering of bits in memory addresses</a:t>
            </a:r>
            <a:endParaRPr lang="en-US" dirty="0"/>
          </a:p>
        </p:txBody>
      </p:sp>
      <p:sp>
        <p:nvSpPr>
          <p:cNvPr id="3" name="Content Placeholder 2"/>
          <p:cNvSpPr>
            <a:spLocks noGrp="1"/>
          </p:cNvSpPr>
          <p:nvPr>
            <p:ph idx="1"/>
          </p:nvPr>
        </p:nvSpPr>
        <p:spPr/>
        <p:txBody>
          <a:bodyPr/>
          <a:lstStyle/>
          <a:p>
            <a:pPr marL="0" indent="0">
              <a:buNone/>
            </a:pPr>
            <a:r>
              <a:rPr lang="en-US" dirty="0" smtClean="0"/>
              <a:t>For our 8-bit  addressing, </a:t>
            </a:r>
            <a:r>
              <a:rPr lang="en-US" dirty="0" err="1" smtClean="0"/>
              <a:t>ttssoooo</a:t>
            </a:r>
            <a:r>
              <a:rPr lang="en-US" dirty="0" smtClean="0"/>
              <a:t>  (t=tag, s=set, o=offset)</a:t>
            </a:r>
          </a:p>
          <a:p>
            <a:pPr marL="0" indent="0">
              <a:buNone/>
            </a:pPr>
            <a:endParaRPr lang="en-US" dirty="0"/>
          </a:p>
          <a:p>
            <a:pPr marL="0" indent="0">
              <a:buNone/>
            </a:pPr>
            <a:r>
              <a:rPr lang="en-US" dirty="0" smtClean="0"/>
              <a:t>Example: 0xb8</a:t>
            </a:r>
          </a:p>
          <a:p>
            <a:pPr marL="0" indent="0">
              <a:buNone/>
            </a:pPr>
            <a:r>
              <a:rPr lang="en-US" dirty="0"/>
              <a:t>	</a:t>
            </a:r>
            <a:r>
              <a:rPr lang="en-US" dirty="0" smtClean="0"/>
              <a:t>t = 10, s=11, o=1000</a:t>
            </a:r>
          </a:p>
          <a:p>
            <a:pPr marL="0" indent="0">
              <a:buNone/>
            </a:pPr>
            <a:endParaRPr lang="en-US" dirty="0"/>
          </a:p>
          <a:p>
            <a:pPr marL="0" indent="0">
              <a:buNone/>
            </a:pPr>
            <a:r>
              <a:rPr lang="en-US" dirty="0" smtClean="0"/>
              <a:t>Example:  0x27?</a:t>
            </a:r>
          </a:p>
          <a:p>
            <a:pPr marL="0" indent="0">
              <a:buNone/>
            </a:pPr>
            <a:r>
              <a:rPr lang="en-US" dirty="0"/>
              <a:t>	</a:t>
            </a:r>
            <a:r>
              <a:rPr lang="en-US" dirty="0" smtClean="0"/>
              <a:t>t = ?, s=?, o=?</a:t>
            </a:r>
          </a:p>
          <a:p>
            <a:pPr marL="0" indent="0">
              <a:buNone/>
            </a:pPr>
            <a:endParaRPr lang="en-US" dirty="0"/>
          </a:p>
        </p:txBody>
      </p:sp>
    </p:spTree>
    <p:extLst>
      <p:ext uri="{BB962C8B-B14F-4D97-AF65-F5344CB8AC3E}">
        <p14:creationId xmlns:p14="http://schemas.microsoft.com/office/powerpoint/2010/main" val="902362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EE11-8BD0-45C8-87D7-39269758B0CF}"/>
              </a:ext>
            </a:extLst>
          </p:cNvPr>
          <p:cNvSpPr>
            <a:spLocks noGrp="1"/>
          </p:cNvSpPr>
          <p:nvPr>
            <p:ph type="title"/>
          </p:nvPr>
        </p:nvSpPr>
        <p:spPr/>
        <p:txBody>
          <a:bodyPr>
            <a:normAutofit fontScale="90000"/>
          </a:bodyPr>
          <a:lstStyle/>
          <a:p>
            <a:r>
              <a:rPr lang="en-US" dirty="0" smtClean="0"/>
              <a:t>Assume that M[x] = x for all values of x.  Show </a:t>
            </a:r>
            <a:r>
              <a:rPr lang="en-US" dirty="0"/>
              <a:t>the cache (initially empty) for the following sequence of address fetches</a:t>
            </a:r>
          </a:p>
        </p:txBody>
      </p:sp>
      <p:sp>
        <p:nvSpPr>
          <p:cNvPr id="3" name="Content Placeholder 2">
            <a:extLst>
              <a:ext uri="{FF2B5EF4-FFF2-40B4-BE49-F238E27FC236}">
                <a16:creationId xmlns:a16="http://schemas.microsoft.com/office/drawing/2014/main" id="{9508EA30-E838-4FBA-82D4-E0B748A349B0}"/>
              </a:ext>
            </a:extLst>
          </p:cNvPr>
          <p:cNvSpPr>
            <a:spLocks noGrp="1"/>
          </p:cNvSpPr>
          <p:nvPr>
            <p:ph idx="1"/>
          </p:nvPr>
        </p:nvSpPr>
        <p:spPr>
          <a:xfrm>
            <a:off x="838200" y="2291138"/>
            <a:ext cx="10515600" cy="4351338"/>
          </a:xfrm>
        </p:spPr>
        <p:txBody>
          <a:bodyPr/>
          <a:lstStyle/>
          <a:p>
            <a:r>
              <a:rPr lang="en-US" dirty="0" smtClean="0"/>
              <a:t>0xf2</a:t>
            </a:r>
            <a:r>
              <a:rPr lang="en-US" dirty="0"/>
              <a:t>, </a:t>
            </a:r>
            <a:r>
              <a:rPr lang="en-US" dirty="0" smtClean="0"/>
              <a:t>0xec</a:t>
            </a:r>
            <a:r>
              <a:rPr lang="en-US" dirty="0"/>
              <a:t>, 0xf6, 0x38, 0x37, 0x52</a:t>
            </a:r>
          </a:p>
        </p:txBody>
      </p:sp>
      <p:sp>
        <p:nvSpPr>
          <p:cNvPr id="4" name="Rectangle 3"/>
          <p:cNvSpPr/>
          <p:nvPr/>
        </p:nvSpPr>
        <p:spPr>
          <a:xfrm>
            <a:off x="1486929" y="3108960"/>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13082" y="3265116"/>
            <a:ext cx="947695" cy="369332"/>
          </a:xfrm>
          <a:prstGeom prst="rect">
            <a:avLst/>
          </a:prstGeom>
          <a:noFill/>
        </p:spPr>
        <p:txBody>
          <a:bodyPr wrap="none" rtlCol="0">
            <a:spAutoFit/>
          </a:bodyPr>
          <a:lstStyle/>
          <a:p>
            <a:r>
              <a:rPr lang="en-US" dirty="0" smtClean="0"/>
              <a:t>S0      0  </a:t>
            </a:r>
            <a:endParaRPr lang="en-US" dirty="0"/>
          </a:p>
        </p:txBody>
      </p:sp>
      <p:cxnSp>
        <p:nvCxnSpPr>
          <p:cNvPr id="7" name="Straight Connector 6"/>
          <p:cNvCxnSpPr/>
          <p:nvPr/>
        </p:nvCxnSpPr>
        <p:spPr>
          <a:xfrm flipH="1">
            <a:off x="1873995" y="3108960"/>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356155" y="3108960"/>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86929" y="3790604"/>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13082" y="3946760"/>
            <a:ext cx="947695" cy="369332"/>
          </a:xfrm>
          <a:prstGeom prst="rect">
            <a:avLst/>
          </a:prstGeom>
          <a:noFill/>
        </p:spPr>
        <p:txBody>
          <a:bodyPr wrap="none" rtlCol="0">
            <a:spAutoFit/>
          </a:bodyPr>
          <a:lstStyle/>
          <a:p>
            <a:r>
              <a:rPr lang="en-US" dirty="0" smtClean="0"/>
              <a:t>S1      0  </a:t>
            </a:r>
            <a:endParaRPr lang="en-US" dirty="0"/>
          </a:p>
        </p:txBody>
      </p:sp>
      <p:cxnSp>
        <p:nvCxnSpPr>
          <p:cNvPr id="13" name="Straight Connector 12"/>
          <p:cNvCxnSpPr/>
          <p:nvPr/>
        </p:nvCxnSpPr>
        <p:spPr>
          <a:xfrm flipH="1">
            <a:off x="1873995" y="3790604"/>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356155" y="3790604"/>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86929" y="4478775"/>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13082" y="4634931"/>
            <a:ext cx="947695" cy="369332"/>
          </a:xfrm>
          <a:prstGeom prst="rect">
            <a:avLst/>
          </a:prstGeom>
          <a:noFill/>
        </p:spPr>
        <p:txBody>
          <a:bodyPr wrap="none" rtlCol="0">
            <a:spAutoFit/>
          </a:bodyPr>
          <a:lstStyle/>
          <a:p>
            <a:r>
              <a:rPr lang="en-US" dirty="0" smtClean="0"/>
              <a:t>S2      0  </a:t>
            </a:r>
            <a:endParaRPr lang="en-US" dirty="0"/>
          </a:p>
        </p:txBody>
      </p:sp>
      <p:cxnSp>
        <p:nvCxnSpPr>
          <p:cNvPr id="17" name="Straight Connector 16"/>
          <p:cNvCxnSpPr/>
          <p:nvPr/>
        </p:nvCxnSpPr>
        <p:spPr>
          <a:xfrm flipH="1">
            <a:off x="1873995" y="4478775"/>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56155" y="4478775"/>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86929" y="5175259"/>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3082" y="5331415"/>
            <a:ext cx="947695" cy="369332"/>
          </a:xfrm>
          <a:prstGeom prst="rect">
            <a:avLst/>
          </a:prstGeom>
          <a:noFill/>
        </p:spPr>
        <p:txBody>
          <a:bodyPr wrap="none" rtlCol="0">
            <a:spAutoFit/>
          </a:bodyPr>
          <a:lstStyle/>
          <a:p>
            <a:r>
              <a:rPr lang="en-US" dirty="0" smtClean="0"/>
              <a:t>S3      0  </a:t>
            </a:r>
            <a:endParaRPr lang="en-US" dirty="0"/>
          </a:p>
        </p:txBody>
      </p:sp>
      <p:cxnSp>
        <p:nvCxnSpPr>
          <p:cNvPr id="21" name="Straight Connector 20"/>
          <p:cNvCxnSpPr/>
          <p:nvPr/>
        </p:nvCxnSpPr>
        <p:spPr>
          <a:xfrm flipH="1">
            <a:off x="1873995" y="5175259"/>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356155" y="5175259"/>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54480" y="2741105"/>
            <a:ext cx="2103333" cy="369332"/>
          </a:xfrm>
          <a:prstGeom prst="rect">
            <a:avLst/>
          </a:prstGeom>
          <a:noFill/>
        </p:spPr>
        <p:txBody>
          <a:bodyPr wrap="none" rtlCol="0">
            <a:spAutoFit/>
          </a:bodyPr>
          <a:lstStyle/>
          <a:p>
            <a:r>
              <a:rPr lang="en-US" dirty="0"/>
              <a:t>v</a:t>
            </a:r>
            <a:r>
              <a:rPr lang="en-US" dirty="0" smtClean="0"/>
              <a:t>       t                  data</a:t>
            </a:r>
            <a:endParaRPr lang="en-US" dirty="0"/>
          </a:p>
        </p:txBody>
      </p:sp>
    </p:spTree>
    <p:extLst>
      <p:ext uri="{BB962C8B-B14F-4D97-AF65-F5344CB8AC3E}">
        <p14:creationId xmlns:p14="http://schemas.microsoft.com/office/powerpoint/2010/main" val="1463262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EE11-8BD0-45C8-87D7-39269758B0CF}"/>
              </a:ext>
            </a:extLst>
          </p:cNvPr>
          <p:cNvSpPr>
            <a:spLocks noGrp="1"/>
          </p:cNvSpPr>
          <p:nvPr>
            <p:ph type="title"/>
          </p:nvPr>
        </p:nvSpPr>
        <p:spPr/>
        <p:txBody>
          <a:bodyPr>
            <a:normAutofit fontScale="90000"/>
          </a:bodyPr>
          <a:lstStyle/>
          <a:p>
            <a:r>
              <a:rPr lang="en-US" dirty="0" smtClean="0"/>
              <a:t>Assume that M[x] = </a:t>
            </a:r>
            <a:r>
              <a:rPr lang="en-US" dirty="0"/>
              <a:t>x</a:t>
            </a:r>
            <a:r>
              <a:rPr lang="en-US" dirty="0" smtClean="0"/>
              <a:t> for all values of x.  Show </a:t>
            </a:r>
            <a:r>
              <a:rPr lang="en-US" dirty="0"/>
              <a:t>the cache (initially empty) for the following sequence of address fetches</a:t>
            </a:r>
          </a:p>
        </p:txBody>
      </p:sp>
      <p:sp>
        <p:nvSpPr>
          <p:cNvPr id="3" name="Content Placeholder 2">
            <a:extLst>
              <a:ext uri="{FF2B5EF4-FFF2-40B4-BE49-F238E27FC236}">
                <a16:creationId xmlns:a16="http://schemas.microsoft.com/office/drawing/2014/main" id="{9508EA30-E838-4FBA-82D4-E0B748A349B0}"/>
              </a:ext>
            </a:extLst>
          </p:cNvPr>
          <p:cNvSpPr>
            <a:spLocks noGrp="1"/>
          </p:cNvSpPr>
          <p:nvPr>
            <p:ph idx="1"/>
          </p:nvPr>
        </p:nvSpPr>
        <p:spPr>
          <a:xfrm>
            <a:off x="838200" y="2291138"/>
            <a:ext cx="10515600" cy="4351338"/>
          </a:xfrm>
        </p:spPr>
        <p:txBody>
          <a:bodyPr/>
          <a:lstStyle/>
          <a:p>
            <a:r>
              <a:rPr lang="en-US" b="1" dirty="0" smtClean="0"/>
              <a:t>0xf2</a:t>
            </a:r>
            <a:r>
              <a:rPr lang="en-US" dirty="0"/>
              <a:t>, </a:t>
            </a:r>
            <a:r>
              <a:rPr lang="en-US" dirty="0" smtClean="0"/>
              <a:t>0xec</a:t>
            </a:r>
            <a:r>
              <a:rPr lang="en-US" dirty="0"/>
              <a:t>, 0xf6, 0x38, 0x37, 0x52</a:t>
            </a:r>
          </a:p>
        </p:txBody>
      </p:sp>
      <p:sp>
        <p:nvSpPr>
          <p:cNvPr id="4" name="Rectangle 3"/>
          <p:cNvSpPr/>
          <p:nvPr/>
        </p:nvSpPr>
        <p:spPr>
          <a:xfrm>
            <a:off x="1486929" y="3108960"/>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13082" y="3265116"/>
            <a:ext cx="947695" cy="369332"/>
          </a:xfrm>
          <a:prstGeom prst="rect">
            <a:avLst/>
          </a:prstGeom>
          <a:noFill/>
        </p:spPr>
        <p:txBody>
          <a:bodyPr wrap="none" rtlCol="0">
            <a:spAutoFit/>
          </a:bodyPr>
          <a:lstStyle/>
          <a:p>
            <a:r>
              <a:rPr lang="en-US" dirty="0" smtClean="0"/>
              <a:t>S0      0  </a:t>
            </a:r>
            <a:endParaRPr lang="en-US" dirty="0"/>
          </a:p>
        </p:txBody>
      </p:sp>
      <p:cxnSp>
        <p:nvCxnSpPr>
          <p:cNvPr id="7" name="Straight Connector 6"/>
          <p:cNvCxnSpPr/>
          <p:nvPr/>
        </p:nvCxnSpPr>
        <p:spPr>
          <a:xfrm flipH="1">
            <a:off x="1873995" y="3108960"/>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356155" y="3108960"/>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86929" y="3790604"/>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13082" y="3946760"/>
            <a:ext cx="947695" cy="369332"/>
          </a:xfrm>
          <a:prstGeom prst="rect">
            <a:avLst/>
          </a:prstGeom>
          <a:noFill/>
        </p:spPr>
        <p:txBody>
          <a:bodyPr wrap="none" rtlCol="0">
            <a:spAutoFit/>
          </a:bodyPr>
          <a:lstStyle/>
          <a:p>
            <a:r>
              <a:rPr lang="en-US" dirty="0" smtClean="0"/>
              <a:t>S1      0  </a:t>
            </a:r>
            <a:endParaRPr lang="en-US" dirty="0"/>
          </a:p>
        </p:txBody>
      </p:sp>
      <p:cxnSp>
        <p:nvCxnSpPr>
          <p:cNvPr id="13" name="Straight Connector 12"/>
          <p:cNvCxnSpPr/>
          <p:nvPr/>
        </p:nvCxnSpPr>
        <p:spPr>
          <a:xfrm flipH="1">
            <a:off x="1873995" y="3790604"/>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356155" y="3790604"/>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86929" y="4478775"/>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13082" y="4634931"/>
            <a:ext cx="947695" cy="369332"/>
          </a:xfrm>
          <a:prstGeom prst="rect">
            <a:avLst/>
          </a:prstGeom>
          <a:noFill/>
        </p:spPr>
        <p:txBody>
          <a:bodyPr wrap="none" rtlCol="0">
            <a:spAutoFit/>
          </a:bodyPr>
          <a:lstStyle/>
          <a:p>
            <a:r>
              <a:rPr lang="en-US" dirty="0" smtClean="0"/>
              <a:t>S2      0  </a:t>
            </a:r>
            <a:endParaRPr lang="en-US" dirty="0"/>
          </a:p>
        </p:txBody>
      </p:sp>
      <p:cxnSp>
        <p:nvCxnSpPr>
          <p:cNvPr id="17" name="Straight Connector 16"/>
          <p:cNvCxnSpPr/>
          <p:nvPr/>
        </p:nvCxnSpPr>
        <p:spPr>
          <a:xfrm flipH="1">
            <a:off x="1873995" y="4478775"/>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56155" y="4478775"/>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86929" y="5175259"/>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3082" y="5331415"/>
            <a:ext cx="6052491" cy="369332"/>
          </a:xfrm>
          <a:prstGeom prst="rect">
            <a:avLst/>
          </a:prstGeom>
          <a:noFill/>
        </p:spPr>
        <p:txBody>
          <a:bodyPr wrap="none" rtlCol="0">
            <a:spAutoFit/>
          </a:bodyPr>
          <a:lstStyle/>
          <a:p>
            <a:r>
              <a:rPr lang="en-US" dirty="0" smtClean="0"/>
              <a:t>S3      </a:t>
            </a:r>
            <a:r>
              <a:rPr lang="en-US" dirty="0"/>
              <a:t>0</a:t>
            </a:r>
            <a:r>
              <a:rPr lang="en-US" dirty="0" smtClean="0"/>
              <a:t>                                                       CACHE MISS – it’s empty </a:t>
            </a:r>
            <a:endParaRPr lang="en-US" dirty="0"/>
          </a:p>
        </p:txBody>
      </p:sp>
      <p:cxnSp>
        <p:nvCxnSpPr>
          <p:cNvPr id="21" name="Straight Connector 20"/>
          <p:cNvCxnSpPr/>
          <p:nvPr/>
        </p:nvCxnSpPr>
        <p:spPr>
          <a:xfrm flipH="1">
            <a:off x="1873995" y="5175259"/>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356155" y="5175259"/>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54480" y="2741105"/>
            <a:ext cx="2103333" cy="369332"/>
          </a:xfrm>
          <a:prstGeom prst="rect">
            <a:avLst/>
          </a:prstGeom>
          <a:noFill/>
        </p:spPr>
        <p:txBody>
          <a:bodyPr wrap="none" rtlCol="0">
            <a:spAutoFit/>
          </a:bodyPr>
          <a:lstStyle/>
          <a:p>
            <a:r>
              <a:rPr lang="en-US" dirty="0"/>
              <a:t>v</a:t>
            </a:r>
            <a:r>
              <a:rPr lang="en-US" dirty="0" smtClean="0"/>
              <a:t>       t                  data</a:t>
            </a:r>
            <a:endParaRPr lang="en-US" dirty="0"/>
          </a:p>
        </p:txBody>
      </p:sp>
      <p:sp>
        <p:nvSpPr>
          <p:cNvPr id="6" name="TextBox 5"/>
          <p:cNvSpPr txBox="1"/>
          <p:nvPr/>
        </p:nvSpPr>
        <p:spPr>
          <a:xfrm>
            <a:off x="5527964" y="3790604"/>
            <a:ext cx="4662558" cy="369332"/>
          </a:xfrm>
          <a:prstGeom prst="rect">
            <a:avLst/>
          </a:prstGeom>
          <a:noFill/>
        </p:spPr>
        <p:txBody>
          <a:bodyPr wrap="none" rtlCol="0">
            <a:spAutoFit/>
          </a:bodyPr>
          <a:lstStyle/>
          <a:p>
            <a:r>
              <a:rPr lang="en-US" dirty="0" smtClean="0"/>
              <a:t>0xf2 = 11 11 0010 (tag=11, set=11, offset=0010)</a:t>
            </a:r>
            <a:endParaRPr lang="en-US" dirty="0"/>
          </a:p>
        </p:txBody>
      </p:sp>
    </p:spTree>
    <p:extLst>
      <p:ext uri="{BB962C8B-B14F-4D97-AF65-F5344CB8AC3E}">
        <p14:creationId xmlns:p14="http://schemas.microsoft.com/office/powerpoint/2010/main" val="2143956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EE11-8BD0-45C8-87D7-39269758B0CF}"/>
              </a:ext>
            </a:extLst>
          </p:cNvPr>
          <p:cNvSpPr>
            <a:spLocks noGrp="1"/>
          </p:cNvSpPr>
          <p:nvPr>
            <p:ph type="title"/>
          </p:nvPr>
        </p:nvSpPr>
        <p:spPr/>
        <p:txBody>
          <a:bodyPr>
            <a:normAutofit fontScale="90000"/>
          </a:bodyPr>
          <a:lstStyle/>
          <a:p>
            <a:r>
              <a:rPr lang="en-US" dirty="0" smtClean="0"/>
              <a:t>Assume that M[x] = x for all values of x.  Show </a:t>
            </a:r>
            <a:r>
              <a:rPr lang="en-US" dirty="0"/>
              <a:t>the cache (initially empty) for the following sequence of address fetches</a:t>
            </a:r>
          </a:p>
        </p:txBody>
      </p:sp>
      <p:sp>
        <p:nvSpPr>
          <p:cNvPr id="3" name="Content Placeholder 2">
            <a:extLst>
              <a:ext uri="{FF2B5EF4-FFF2-40B4-BE49-F238E27FC236}">
                <a16:creationId xmlns:a16="http://schemas.microsoft.com/office/drawing/2014/main" id="{9508EA30-E838-4FBA-82D4-E0B748A349B0}"/>
              </a:ext>
            </a:extLst>
          </p:cNvPr>
          <p:cNvSpPr>
            <a:spLocks noGrp="1"/>
          </p:cNvSpPr>
          <p:nvPr>
            <p:ph idx="1"/>
          </p:nvPr>
        </p:nvSpPr>
        <p:spPr>
          <a:xfrm>
            <a:off x="838200" y="2291138"/>
            <a:ext cx="10515600" cy="4351338"/>
          </a:xfrm>
        </p:spPr>
        <p:txBody>
          <a:bodyPr/>
          <a:lstStyle/>
          <a:p>
            <a:r>
              <a:rPr lang="en-US" b="1" dirty="0" smtClean="0"/>
              <a:t>0xf2</a:t>
            </a:r>
            <a:r>
              <a:rPr lang="en-US" dirty="0"/>
              <a:t>, </a:t>
            </a:r>
            <a:r>
              <a:rPr lang="en-US" dirty="0" smtClean="0"/>
              <a:t>0xec</a:t>
            </a:r>
            <a:r>
              <a:rPr lang="en-US" dirty="0"/>
              <a:t>, 0xf6, 0x38, 0x37, 0x52</a:t>
            </a:r>
          </a:p>
        </p:txBody>
      </p:sp>
      <p:sp>
        <p:nvSpPr>
          <p:cNvPr id="4" name="Rectangle 3"/>
          <p:cNvSpPr/>
          <p:nvPr/>
        </p:nvSpPr>
        <p:spPr>
          <a:xfrm>
            <a:off x="1486929" y="3108960"/>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13082" y="3265116"/>
            <a:ext cx="947695" cy="369332"/>
          </a:xfrm>
          <a:prstGeom prst="rect">
            <a:avLst/>
          </a:prstGeom>
          <a:noFill/>
        </p:spPr>
        <p:txBody>
          <a:bodyPr wrap="none" rtlCol="0">
            <a:spAutoFit/>
          </a:bodyPr>
          <a:lstStyle/>
          <a:p>
            <a:r>
              <a:rPr lang="en-US" dirty="0" smtClean="0"/>
              <a:t>S0      0  </a:t>
            </a:r>
            <a:endParaRPr lang="en-US" dirty="0"/>
          </a:p>
        </p:txBody>
      </p:sp>
      <p:cxnSp>
        <p:nvCxnSpPr>
          <p:cNvPr id="7" name="Straight Connector 6"/>
          <p:cNvCxnSpPr/>
          <p:nvPr/>
        </p:nvCxnSpPr>
        <p:spPr>
          <a:xfrm flipH="1">
            <a:off x="1873995" y="3108960"/>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356155" y="3108960"/>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86929" y="3790604"/>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13082" y="3946760"/>
            <a:ext cx="947695" cy="369332"/>
          </a:xfrm>
          <a:prstGeom prst="rect">
            <a:avLst/>
          </a:prstGeom>
          <a:noFill/>
        </p:spPr>
        <p:txBody>
          <a:bodyPr wrap="none" rtlCol="0">
            <a:spAutoFit/>
          </a:bodyPr>
          <a:lstStyle/>
          <a:p>
            <a:r>
              <a:rPr lang="en-US" dirty="0" smtClean="0"/>
              <a:t>S1      0  </a:t>
            </a:r>
            <a:endParaRPr lang="en-US" dirty="0"/>
          </a:p>
        </p:txBody>
      </p:sp>
      <p:cxnSp>
        <p:nvCxnSpPr>
          <p:cNvPr id="13" name="Straight Connector 12"/>
          <p:cNvCxnSpPr/>
          <p:nvPr/>
        </p:nvCxnSpPr>
        <p:spPr>
          <a:xfrm flipH="1">
            <a:off x="1873995" y="3790604"/>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356155" y="3790604"/>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86929" y="4478775"/>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13082" y="4634931"/>
            <a:ext cx="947695" cy="369332"/>
          </a:xfrm>
          <a:prstGeom prst="rect">
            <a:avLst/>
          </a:prstGeom>
          <a:noFill/>
        </p:spPr>
        <p:txBody>
          <a:bodyPr wrap="none" rtlCol="0">
            <a:spAutoFit/>
          </a:bodyPr>
          <a:lstStyle/>
          <a:p>
            <a:r>
              <a:rPr lang="en-US" dirty="0" smtClean="0"/>
              <a:t>S2      0  </a:t>
            </a:r>
            <a:endParaRPr lang="en-US" dirty="0"/>
          </a:p>
        </p:txBody>
      </p:sp>
      <p:cxnSp>
        <p:nvCxnSpPr>
          <p:cNvPr id="17" name="Straight Connector 16"/>
          <p:cNvCxnSpPr/>
          <p:nvPr/>
        </p:nvCxnSpPr>
        <p:spPr>
          <a:xfrm flipH="1">
            <a:off x="1873995" y="4478775"/>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56155" y="4478775"/>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86929" y="5175259"/>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3082" y="5331415"/>
            <a:ext cx="5633722" cy="369332"/>
          </a:xfrm>
          <a:prstGeom prst="rect">
            <a:avLst/>
          </a:prstGeom>
          <a:noFill/>
        </p:spPr>
        <p:txBody>
          <a:bodyPr wrap="none" rtlCol="0">
            <a:spAutoFit/>
          </a:bodyPr>
          <a:lstStyle/>
          <a:p>
            <a:r>
              <a:rPr lang="en-US" dirty="0" smtClean="0"/>
              <a:t>S3      1     11    f0  f1  f2  …  </a:t>
            </a:r>
            <a:r>
              <a:rPr lang="en-US" dirty="0" err="1" smtClean="0"/>
              <a:t>ff</a:t>
            </a:r>
            <a:r>
              <a:rPr lang="en-US" dirty="0" smtClean="0"/>
              <a:t>                   AFTER CACHE MISS </a:t>
            </a:r>
            <a:endParaRPr lang="en-US" dirty="0"/>
          </a:p>
        </p:txBody>
      </p:sp>
      <p:cxnSp>
        <p:nvCxnSpPr>
          <p:cNvPr id="21" name="Straight Connector 20"/>
          <p:cNvCxnSpPr/>
          <p:nvPr/>
        </p:nvCxnSpPr>
        <p:spPr>
          <a:xfrm flipH="1">
            <a:off x="1873995" y="5175259"/>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356155" y="5175259"/>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54480" y="2741105"/>
            <a:ext cx="2103333" cy="369332"/>
          </a:xfrm>
          <a:prstGeom prst="rect">
            <a:avLst/>
          </a:prstGeom>
          <a:noFill/>
        </p:spPr>
        <p:txBody>
          <a:bodyPr wrap="none" rtlCol="0">
            <a:spAutoFit/>
          </a:bodyPr>
          <a:lstStyle/>
          <a:p>
            <a:r>
              <a:rPr lang="en-US" dirty="0"/>
              <a:t>v</a:t>
            </a:r>
            <a:r>
              <a:rPr lang="en-US" dirty="0" smtClean="0"/>
              <a:t>       t                  data</a:t>
            </a:r>
            <a:endParaRPr lang="en-US" dirty="0"/>
          </a:p>
        </p:txBody>
      </p:sp>
      <p:sp>
        <p:nvSpPr>
          <p:cNvPr id="6" name="TextBox 5"/>
          <p:cNvSpPr txBox="1"/>
          <p:nvPr/>
        </p:nvSpPr>
        <p:spPr>
          <a:xfrm>
            <a:off x="5527964" y="3790604"/>
            <a:ext cx="4662558" cy="369332"/>
          </a:xfrm>
          <a:prstGeom prst="rect">
            <a:avLst/>
          </a:prstGeom>
          <a:noFill/>
        </p:spPr>
        <p:txBody>
          <a:bodyPr wrap="none" rtlCol="0">
            <a:spAutoFit/>
          </a:bodyPr>
          <a:lstStyle/>
          <a:p>
            <a:r>
              <a:rPr lang="en-US" dirty="0" smtClean="0"/>
              <a:t>0xf2 = 11 11 0010 (tag=11, set=11, offset=0010)</a:t>
            </a:r>
            <a:endParaRPr lang="en-US" dirty="0"/>
          </a:p>
        </p:txBody>
      </p:sp>
    </p:spTree>
    <p:extLst>
      <p:ext uri="{BB962C8B-B14F-4D97-AF65-F5344CB8AC3E}">
        <p14:creationId xmlns:p14="http://schemas.microsoft.com/office/powerpoint/2010/main" val="448750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DE91-8312-4A61-9F7F-102EB44E3899}"/>
              </a:ext>
            </a:extLst>
          </p:cNvPr>
          <p:cNvSpPr>
            <a:spLocks noGrp="1"/>
          </p:cNvSpPr>
          <p:nvPr>
            <p:ph type="ctrTitle"/>
          </p:nvPr>
        </p:nvSpPr>
        <p:spPr>
          <a:xfrm>
            <a:off x="1413163" y="2131218"/>
            <a:ext cx="9144000" cy="2595563"/>
          </a:xfrm>
        </p:spPr>
        <p:txBody>
          <a:bodyPr>
            <a:noAutofit/>
          </a:bodyPr>
          <a:lstStyle/>
          <a:p>
            <a:pPr algn="l"/>
            <a:r>
              <a:rPr lang="en-US" sz="2800" dirty="0"/>
              <a:t>We’d like </a:t>
            </a:r>
            <a:r>
              <a:rPr lang="en-US" sz="2800" dirty="0" smtClean="0"/>
              <a:t>cache </a:t>
            </a:r>
            <a:r>
              <a:rPr lang="en-US" sz="2800" dirty="0"/>
              <a:t>memory to contain what the CPU is about to interact with</a:t>
            </a:r>
            <a:br>
              <a:rPr lang="en-US" sz="2800" dirty="0"/>
            </a:br>
            <a:r>
              <a:rPr lang="en-US" sz="2800" dirty="0"/>
              <a:t/>
            </a:r>
            <a:br>
              <a:rPr lang="en-US" sz="2800" dirty="0"/>
            </a:br>
            <a:r>
              <a:rPr lang="en-US" sz="2800" dirty="0"/>
              <a:t>But this is difficult to predict.</a:t>
            </a:r>
            <a:br>
              <a:rPr lang="en-US" sz="2800" dirty="0"/>
            </a:br>
            <a:r>
              <a:rPr lang="en-US" sz="2800" dirty="0"/>
              <a:t/>
            </a:r>
            <a:br>
              <a:rPr lang="en-US" sz="2800" dirty="0"/>
            </a:br>
            <a:r>
              <a:rPr lang="en-US" sz="2800" dirty="0"/>
              <a:t>So we’ll estimate by predicting that </a:t>
            </a:r>
            <a:r>
              <a:rPr lang="en-US" sz="2800" dirty="0" smtClean="0"/>
              <a:t>the CPU </a:t>
            </a:r>
            <a:r>
              <a:rPr lang="en-US" sz="2800" dirty="0"/>
              <a:t>will look at the same memory </a:t>
            </a:r>
            <a:r>
              <a:rPr lang="en-US" sz="2800" dirty="0" smtClean="0"/>
              <a:t>address(</a:t>
            </a:r>
            <a:r>
              <a:rPr lang="en-US" sz="2800" dirty="0" err="1" smtClean="0"/>
              <a:t>es</a:t>
            </a:r>
            <a:r>
              <a:rPr lang="en-US" sz="2800" dirty="0" smtClean="0"/>
              <a:t>) </a:t>
            </a:r>
            <a:r>
              <a:rPr lang="en-US" sz="2800" dirty="0"/>
              <a:t>that it </a:t>
            </a:r>
            <a:r>
              <a:rPr lang="en-US" sz="2800" dirty="0" smtClean="0"/>
              <a:t>just </a:t>
            </a:r>
            <a:r>
              <a:rPr lang="en-US" sz="2800" dirty="0"/>
              <a:t>did.</a:t>
            </a:r>
            <a:br>
              <a:rPr lang="en-US" sz="2800" dirty="0"/>
            </a:br>
            <a:r>
              <a:rPr lang="en-US" sz="2800" dirty="0"/>
              <a:t/>
            </a:r>
            <a:br>
              <a:rPr lang="en-US" sz="2800" dirty="0"/>
            </a:br>
            <a:r>
              <a:rPr lang="en-US" sz="2800" dirty="0"/>
              <a:t>“Principal of locality”</a:t>
            </a:r>
          </a:p>
        </p:txBody>
      </p:sp>
    </p:spTree>
    <p:extLst>
      <p:ext uri="{BB962C8B-B14F-4D97-AF65-F5344CB8AC3E}">
        <p14:creationId xmlns:p14="http://schemas.microsoft.com/office/powerpoint/2010/main" val="33830754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EE11-8BD0-45C8-87D7-39269758B0CF}"/>
              </a:ext>
            </a:extLst>
          </p:cNvPr>
          <p:cNvSpPr>
            <a:spLocks noGrp="1"/>
          </p:cNvSpPr>
          <p:nvPr>
            <p:ph type="title"/>
          </p:nvPr>
        </p:nvSpPr>
        <p:spPr/>
        <p:txBody>
          <a:bodyPr>
            <a:normAutofit fontScale="90000"/>
          </a:bodyPr>
          <a:lstStyle/>
          <a:p>
            <a:r>
              <a:rPr lang="en-US" dirty="0" smtClean="0"/>
              <a:t>Assume that M[x] = </a:t>
            </a:r>
            <a:r>
              <a:rPr lang="en-US" dirty="0"/>
              <a:t>x</a:t>
            </a:r>
            <a:r>
              <a:rPr lang="en-US" dirty="0" smtClean="0"/>
              <a:t> for all values of x.  Show </a:t>
            </a:r>
            <a:r>
              <a:rPr lang="en-US" dirty="0"/>
              <a:t>the cache (initially empty) for the following sequence of address fetches</a:t>
            </a:r>
          </a:p>
        </p:txBody>
      </p:sp>
      <p:sp>
        <p:nvSpPr>
          <p:cNvPr id="3" name="Content Placeholder 2">
            <a:extLst>
              <a:ext uri="{FF2B5EF4-FFF2-40B4-BE49-F238E27FC236}">
                <a16:creationId xmlns:a16="http://schemas.microsoft.com/office/drawing/2014/main" id="{9508EA30-E838-4FBA-82D4-E0B748A349B0}"/>
              </a:ext>
            </a:extLst>
          </p:cNvPr>
          <p:cNvSpPr>
            <a:spLocks noGrp="1"/>
          </p:cNvSpPr>
          <p:nvPr>
            <p:ph idx="1"/>
          </p:nvPr>
        </p:nvSpPr>
        <p:spPr>
          <a:xfrm>
            <a:off x="838200" y="2291138"/>
            <a:ext cx="10515600" cy="4351338"/>
          </a:xfrm>
        </p:spPr>
        <p:txBody>
          <a:bodyPr/>
          <a:lstStyle/>
          <a:p>
            <a:r>
              <a:rPr lang="en-US" dirty="0" smtClean="0"/>
              <a:t>0xf2</a:t>
            </a:r>
            <a:r>
              <a:rPr lang="en-US" dirty="0"/>
              <a:t>, </a:t>
            </a:r>
            <a:r>
              <a:rPr lang="en-US" b="1" dirty="0" smtClean="0"/>
              <a:t>0xec</a:t>
            </a:r>
            <a:r>
              <a:rPr lang="en-US" dirty="0"/>
              <a:t>, 0xf6, 0x38, 0x37, 0x52</a:t>
            </a:r>
          </a:p>
        </p:txBody>
      </p:sp>
      <p:sp>
        <p:nvSpPr>
          <p:cNvPr id="4" name="Rectangle 3"/>
          <p:cNvSpPr/>
          <p:nvPr/>
        </p:nvSpPr>
        <p:spPr>
          <a:xfrm>
            <a:off x="1486929" y="3108960"/>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13082" y="3265116"/>
            <a:ext cx="947695" cy="369332"/>
          </a:xfrm>
          <a:prstGeom prst="rect">
            <a:avLst/>
          </a:prstGeom>
          <a:noFill/>
        </p:spPr>
        <p:txBody>
          <a:bodyPr wrap="none" rtlCol="0">
            <a:spAutoFit/>
          </a:bodyPr>
          <a:lstStyle/>
          <a:p>
            <a:r>
              <a:rPr lang="en-US" dirty="0" smtClean="0"/>
              <a:t>S0      0  </a:t>
            </a:r>
            <a:endParaRPr lang="en-US" dirty="0"/>
          </a:p>
        </p:txBody>
      </p:sp>
      <p:cxnSp>
        <p:nvCxnSpPr>
          <p:cNvPr id="7" name="Straight Connector 6"/>
          <p:cNvCxnSpPr/>
          <p:nvPr/>
        </p:nvCxnSpPr>
        <p:spPr>
          <a:xfrm flipH="1">
            <a:off x="1873995" y="3108960"/>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356155" y="3108960"/>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86929" y="3790604"/>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13082" y="3946760"/>
            <a:ext cx="947695" cy="369332"/>
          </a:xfrm>
          <a:prstGeom prst="rect">
            <a:avLst/>
          </a:prstGeom>
          <a:noFill/>
        </p:spPr>
        <p:txBody>
          <a:bodyPr wrap="none" rtlCol="0">
            <a:spAutoFit/>
          </a:bodyPr>
          <a:lstStyle/>
          <a:p>
            <a:r>
              <a:rPr lang="en-US" dirty="0" smtClean="0"/>
              <a:t>S1      0  </a:t>
            </a:r>
            <a:endParaRPr lang="en-US" dirty="0"/>
          </a:p>
        </p:txBody>
      </p:sp>
      <p:cxnSp>
        <p:nvCxnSpPr>
          <p:cNvPr id="13" name="Straight Connector 12"/>
          <p:cNvCxnSpPr/>
          <p:nvPr/>
        </p:nvCxnSpPr>
        <p:spPr>
          <a:xfrm flipH="1">
            <a:off x="1873995" y="3790604"/>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356155" y="3790604"/>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86929" y="4478775"/>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13082" y="4634931"/>
            <a:ext cx="5102872" cy="369332"/>
          </a:xfrm>
          <a:prstGeom prst="rect">
            <a:avLst/>
          </a:prstGeom>
          <a:noFill/>
        </p:spPr>
        <p:txBody>
          <a:bodyPr wrap="none" rtlCol="0">
            <a:spAutoFit/>
          </a:bodyPr>
          <a:lstStyle/>
          <a:p>
            <a:r>
              <a:rPr lang="en-US" dirty="0" smtClean="0"/>
              <a:t>S2      1     11    e0 … </a:t>
            </a:r>
            <a:r>
              <a:rPr lang="en-US" dirty="0" err="1"/>
              <a:t>e</a:t>
            </a:r>
            <a:r>
              <a:rPr lang="en-US" dirty="0" err="1" smtClean="0"/>
              <a:t>c</a:t>
            </a:r>
            <a:r>
              <a:rPr lang="en-US" dirty="0" smtClean="0"/>
              <a:t>  </a:t>
            </a:r>
            <a:r>
              <a:rPr lang="en-US" dirty="0" err="1" smtClean="0"/>
              <a:t>ed</a:t>
            </a:r>
            <a:r>
              <a:rPr lang="en-US" dirty="0" smtClean="0"/>
              <a:t>  </a:t>
            </a:r>
            <a:r>
              <a:rPr lang="en-US" dirty="0" err="1" smtClean="0"/>
              <a:t>ee</a:t>
            </a:r>
            <a:r>
              <a:rPr lang="en-US" dirty="0" smtClean="0"/>
              <a:t>  </a:t>
            </a:r>
            <a:r>
              <a:rPr lang="en-US" dirty="0" err="1" smtClean="0"/>
              <a:t>ef</a:t>
            </a:r>
            <a:r>
              <a:rPr lang="en-US" dirty="0" smtClean="0"/>
              <a:t>         CACHE MISS     </a:t>
            </a:r>
            <a:endParaRPr lang="en-US" dirty="0"/>
          </a:p>
        </p:txBody>
      </p:sp>
      <p:cxnSp>
        <p:nvCxnSpPr>
          <p:cNvPr id="17" name="Straight Connector 16"/>
          <p:cNvCxnSpPr/>
          <p:nvPr/>
        </p:nvCxnSpPr>
        <p:spPr>
          <a:xfrm flipH="1">
            <a:off x="1873995" y="4478775"/>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56155" y="4478775"/>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86929" y="5175259"/>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3082" y="5331415"/>
            <a:ext cx="2775119" cy="369332"/>
          </a:xfrm>
          <a:prstGeom prst="rect">
            <a:avLst/>
          </a:prstGeom>
          <a:noFill/>
        </p:spPr>
        <p:txBody>
          <a:bodyPr wrap="none" rtlCol="0">
            <a:spAutoFit/>
          </a:bodyPr>
          <a:lstStyle/>
          <a:p>
            <a:r>
              <a:rPr lang="en-US" dirty="0" smtClean="0"/>
              <a:t>S3      1     11    f0  f1  … </a:t>
            </a:r>
            <a:r>
              <a:rPr lang="en-US" dirty="0" err="1" smtClean="0"/>
              <a:t>fe</a:t>
            </a:r>
            <a:r>
              <a:rPr lang="en-US" dirty="0" smtClean="0"/>
              <a:t>  </a:t>
            </a:r>
            <a:r>
              <a:rPr lang="en-US" dirty="0" err="1" smtClean="0"/>
              <a:t>ff</a:t>
            </a:r>
            <a:endParaRPr lang="en-US" dirty="0"/>
          </a:p>
        </p:txBody>
      </p:sp>
      <p:cxnSp>
        <p:nvCxnSpPr>
          <p:cNvPr id="21" name="Straight Connector 20"/>
          <p:cNvCxnSpPr/>
          <p:nvPr/>
        </p:nvCxnSpPr>
        <p:spPr>
          <a:xfrm flipH="1">
            <a:off x="1873995" y="5175259"/>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356155" y="5175259"/>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54480" y="2741105"/>
            <a:ext cx="2103333" cy="369332"/>
          </a:xfrm>
          <a:prstGeom prst="rect">
            <a:avLst/>
          </a:prstGeom>
          <a:noFill/>
        </p:spPr>
        <p:txBody>
          <a:bodyPr wrap="none" rtlCol="0">
            <a:spAutoFit/>
          </a:bodyPr>
          <a:lstStyle/>
          <a:p>
            <a:r>
              <a:rPr lang="en-US" dirty="0"/>
              <a:t>v</a:t>
            </a:r>
            <a:r>
              <a:rPr lang="en-US" dirty="0" smtClean="0"/>
              <a:t>       t                  data</a:t>
            </a:r>
            <a:endParaRPr lang="en-US" dirty="0"/>
          </a:p>
        </p:txBody>
      </p:sp>
      <p:sp>
        <p:nvSpPr>
          <p:cNvPr id="6" name="TextBox 5"/>
          <p:cNvSpPr txBox="1"/>
          <p:nvPr/>
        </p:nvSpPr>
        <p:spPr>
          <a:xfrm>
            <a:off x="5527964" y="3790604"/>
            <a:ext cx="4679230" cy="369332"/>
          </a:xfrm>
          <a:prstGeom prst="rect">
            <a:avLst/>
          </a:prstGeom>
          <a:noFill/>
        </p:spPr>
        <p:txBody>
          <a:bodyPr wrap="none" rtlCol="0">
            <a:spAutoFit/>
          </a:bodyPr>
          <a:lstStyle/>
          <a:p>
            <a:r>
              <a:rPr lang="en-US" dirty="0" smtClean="0"/>
              <a:t>0xac = 11 10 1100 (tag=11, set=10, offset=1100)</a:t>
            </a:r>
            <a:endParaRPr lang="en-US" dirty="0"/>
          </a:p>
        </p:txBody>
      </p:sp>
    </p:spTree>
    <p:extLst>
      <p:ext uri="{BB962C8B-B14F-4D97-AF65-F5344CB8AC3E}">
        <p14:creationId xmlns:p14="http://schemas.microsoft.com/office/powerpoint/2010/main" val="15792265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EE11-8BD0-45C8-87D7-39269758B0CF}"/>
              </a:ext>
            </a:extLst>
          </p:cNvPr>
          <p:cNvSpPr>
            <a:spLocks noGrp="1"/>
          </p:cNvSpPr>
          <p:nvPr>
            <p:ph type="title"/>
          </p:nvPr>
        </p:nvSpPr>
        <p:spPr/>
        <p:txBody>
          <a:bodyPr>
            <a:normAutofit fontScale="90000"/>
          </a:bodyPr>
          <a:lstStyle/>
          <a:p>
            <a:r>
              <a:rPr lang="en-US" dirty="0" smtClean="0"/>
              <a:t>Assume that M[x] = x for all values of x.  Show </a:t>
            </a:r>
            <a:r>
              <a:rPr lang="en-US" dirty="0"/>
              <a:t>the cache (initially empty) for the following sequence of address fetches</a:t>
            </a:r>
          </a:p>
        </p:txBody>
      </p:sp>
      <p:sp>
        <p:nvSpPr>
          <p:cNvPr id="3" name="Content Placeholder 2">
            <a:extLst>
              <a:ext uri="{FF2B5EF4-FFF2-40B4-BE49-F238E27FC236}">
                <a16:creationId xmlns:a16="http://schemas.microsoft.com/office/drawing/2014/main" id="{9508EA30-E838-4FBA-82D4-E0B748A349B0}"/>
              </a:ext>
            </a:extLst>
          </p:cNvPr>
          <p:cNvSpPr>
            <a:spLocks noGrp="1"/>
          </p:cNvSpPr>
          <p:nvPr>
            <p:ph idx="1"/>
          </p:nvPr>
        </p:nvSpPr>
        <p:spPr>
          <a:xfrm>
            <a:off x="838200" y="2291138"/>
            <a:ext cx="10515600" cy="4351338"/>
          </a:xfrm>
        </p:spPr>
        <p:txBody>
          <a:bodyPr/>
          <a:lstStyle/>
          <a:p>
            <a:r>
              <a:rPr lang="en-US" dirty="0" smtClean="0"/>
              <a:t>0xf2</a:t>
            </a:r>
            <a:r>
              <a:rPr lang="en-US" dirty="0"/>
              <a:t>, </a:t>
            </a:r>
            <a:r>
              <a:rPr lang="en-US" dirty="0" smtClean="0"/>
              <a:t>0xec</a:t>
            </a:r>
            <a:r>
              <a:rPr lang="en-US" dirty="0"/>
              <a:t>, </a:t>
            </a:r>
            <a:r>
              <a:rPr lang="en-US" b="1" dirty="0"/>
              <a:t>0xf6</a:t>
            </a:r>
            <a:r>
              <a:rPr lang="en-US" dirty="0"/>
              <a:t>, 0x38, 0x37, 0x52</a:t>
            </a:r>
          </a:p>
        </p:txBody>
      </p:sp>
      <p:sp>
        <p:nvSpPr>
          <p:cNvPr id="4" name="Rectangle 3"/>
          <p:cNvSpPr/>
          <p:nvPr/>
        </p:nvSpPr>
        <p:spPr>
          <a:xfrm>
            <a:off x="1486929" y="3108960"/>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13082" y="3265116"/>
            <a:ext cx="947695" cy="369332"/>
          </a:xfrm>
          <a:prstGeom prst="rect">
            <a:avLst/>
          </a:prstGeom>
          <a:noFill/>
        </p:spPr>
        <p:txBody>
          <a:bodyPr wrap="none" rtlCol="0">
            <a:spAutoFit/>
          </a:bodyPr>
          <a:lstStyle/>
          <a:p>
            <a:r>
              <a:rPr lang="en-US" dirty="0" smtClean="0"/>
              <a:t>S0      0  </a:t>
            </a:r>
            <a:endParaRPr lang="en-US" dirty="0"/>
          </a:p>
        </p:txBody>
      </p:sp>
      <p:cxnSp>
        <p:nvCxnSpPr>
          <p:cNvPr id="7" name="Straight Connector 6"/>
          <p:cNvCxnSpPr/>
          <p:nvPr/>
        </p:nvCxnSpPr>
        <p:spPr>
          <a:xfrm flipH="1">
            <a:off x="1873995" y="3108960"/>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356155" y="3108960"/>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86929" y="3790604"/>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13082" y="3946760"/>
            <a:ext cx="947695" cy="369332"/>
          </a:xfrm>
          <a:prstGeom prst="rect">
            <a:avLst/>
          </a:prstGeom>
          <a:noFill/>
        </p:spPr>
        <p:txBody>
          <a:bodyPr wrap="none" rtlCol="0">
            <a:spAutoFit/>
          </a:bodyPr>
          <a:lstStyle/>
          <a:p>
            <a:r>
              <a:rPr lang="en-US" dirty="0" smtClean="0"/>
              <a:t>S1      0  </a:t>
            </a:r>
            <a:endParaRPr lang="en-US" dirty="0"/>
          </a:p>
        </p:txBody>
      </p:sp>
      <p:cxnSp>
        <p:nvCxnSpPr>
          <p:cNvPr id="13" name="Straight Connector 12"/>
          <p:cNvCxnSpPr/>
          <p:nvPr/>
        </p:nvCxnSpPr>
        <p:spPr>
          <a:xfrm flipH="1">
            <a:off x="1873995" y="3790604"/>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356155" y="3790604"/>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86929" y="4478775"/>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13082" y="4634931"/>
            <a:ext cx="3135345" cy="369332"/>
          </a:xfrm>
          <a:prstGeom prst="rect">
            <a:avLst/>
          </a:prstGeom>
          <a:noFill/>
        </p:spPr>
        <p:txBody>
          <a:bodyPr wrap="none" rtlCol="0">
            <a:spAutoFit/>
          </a:bodyPr>
          <a:lstStyle/>
          <a:p>
            <a:r>
              <a:rPr lang="en-US" dirty="0" smtClean="0"/>
              <a:t>S2      1     10    e0.. </a:t>
            </a:r>
            <a:r>
              <a:rPr lang="en-US" dirty="0" err="1" smtClean="0"/>
              <a:t>ec</a:t>
            </a:r>
            <a:r>
              <a:rPr lang="en-US" dirty="0" smtClean="0"/>
              <a:t>  </a:t>
            </a:r>
            <a:r>
              <a:rPr lang="en-US" dirty="0" err="1" smtClean="0"/>
              <a:t>ed</a:t>
            </a:r>
            <a:r>
              <a:rPr lang="en-US" dirty="0" smtClean="0"/>
              <a:t>  </a:t>
            </a:r>
            <a:r>
              <a:rPr lang="en-US" dirty="0" err="1" smtClean="0"/>
              <a:t>ee</a:t>
            </a:r>
            <a:r>
              <a:rPr lang="en-US" dirty="0" smtClean="0"/>
              <a:t>  </a:t>
            </a:r>
            <a:r>
              <a:rPr lang="en-US" dirty="0" err="1" smtClean="0"/>
              <a:t>ef</a:t>
            </a:r>
            <a:endParaRPr lang="en-US" dirty="0"/>
          </a:p>
        </p:txBody>
      </p:sp>
      <p:cxnSp>
        <p:nvCxnSpPr>
          <p:cNvPr id="17" name="Straight Connector 16"/>
          <p:cNvCxnSpPr/>
          <p:nvPr/>
        </p:nvCxnSpPr>
        <p:spPr>
          <a:xfrm flipH="1">
            <a:off x="1873995" y="4478775"/>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56155" y="4478775"/>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86929" y="5175259"/>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3082" y="5331415"/>
            <a:ext cx="4810869" cy="369332"/>
          </a:xfrm>
          <a:prstGeom prst="rect">
            <a:avLst/>
          </a:prstGeom>
          <a:noFill/>
        </p:spPr>
        <p:txBody>
          <a:bodyPr wrap="none" rtlCol="0">
            <a:spAutoFit/>
          </a:bodyPr>
          <a:lstStyle/>
          <a:p>
            <a:r>
              <a:rPr lang="en-US" dirty="0" smtClean="0"/>
              <a:t>S3      1     11    f0  f1 … f6 … </a:t>
            </a:r>
            <a:r>
              <a:rPr lang="en-US" dirty="0" err="1" smtClean="0"/>
              <a:t>fe</a:t>
            </a:r>
            <a:r>
              <a:rPr lang="en-US" dirty="0" smtClean="0"/>
              <a:t> </a:t>
            </a:r>
            <a:r>
              <a:rPr lang="en-US" dirty="0" err="1" smtClean="0"/>
              <a:t>ff</a:t>
            </a:r>
            <a:r>
              <a:rPr lang="en-US" dirty="0" smtClean="0"/>
              <a:t>           CACHE HIT </a:t>
            </a:r>
            <a:endParaRPr lang="en-US" dirty="0"/>
          </a:p>
        </p:txBody>
      </p:sp>
      <p:cxnSp>
        <p:nvCxnSpPr>
          <p:cNvPr id="21" name="Straight Connector 20"/>
          <p:cNvCxnSpPr/>
          <p:nvPr/>
        </p:nvCxnSpPr>
        <p:spPr>
          <a:xfrm flipH="1">
            <a:off x="1873995" y="5175259"/>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356155" y="5175259"/>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54480" y="2741105"/>
            <a:ext cx="2103333" cy="369332"/>
          </a:xfrm>
          <a:prstGeom prst="rect">
            <a:avLst/>
          </a:prstGeom>
          <a:noFill/>
        </p:spPr>
        <p:txBody>
          <a:bodyPr wrap="none" rtlCol="0">
            <a:spAutoFit/>
          </a:bodyPr>
          <a:lstStyle/>
          <a:p>
            <a:r>
              <a:rPr lang="en-US" dirty="0"/>
              <a:t>v</a:t>
            </a:r>
            <a:r>
              <a:rPr lang="en-US" dirty="0" smtClean="0"/>
              <a:t>       t                  data</a:t>
            </a:r>
            <a:endParaRPr lang="en-US" dirty="0"/>
          </a:p>
        </p:txBody>
      </p:sp>
      <p:sp>
        <p:nvSpPr>
          <p:cNvPr id="6" name="TextBox 5"/>
          <p:cNvSpPr txBox="1"/>
          <p:nvPr/>
        </p:nvSpPr>
        <p:spPr>
          <a:xfrm>
            <a:off x="5527964" y="3790604"/>
            <a:ext cx="4574394" cy="369332"/>
          </a:xfrm>
          <a:prstGeom prst="rect">
            <a:avLst/>
          </a:prstGeom>
          <a:noFill/>
        </p:spPr>
        <p:txBody>
          <a:bodyPr wrap="none" rtlCol="0">
            <a:spAutoFit/>
          </a:bodyPr>
          <a:lstStyle/>
          <a:p>
            <a:r>
              <a:rPr lang="en-US" dirty="0" smtClean="0"/>
              <a:t>0xf6 = 11 11 0110  tag=11, set=11, offset=0110</a:t>
            </a:r>
          </a:p>
        </p:txBody>
      </p:sp>
    </p:spTree>
    <p:extLst>
      <p:ext uri="{BB962C8B-B14F-4D97-AF65-F5344CB8AC3E}">
        <p14:creationId xmlns:p14="http://schemas.microsoft.com/office/powerpoint/2010/main" val="3740411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EE11-8BD0-45C8-87D7-39269758B0CF}"/>
              </a:ext>
            </a:extLst>
          </p:cNvPr>
          <p:cNvSpPr>
            <a:spLocks noGrp="1"/>
          </p:cNvSpPr>
          <p:nvPr>
            <p:ph type="title"/>
          </p:nvPr>
        </p:nvSpPr>
        <p:spPr/>
        <p:txBody>
          <a:bodyPr>
            <a:normAutofit fontScale="90000"/>
          </a:bodyPr>
          <a:lstStyle/>
          <a:p>
            <a:r>
              <a:rPr lang="en-US" dirty="0" smtClean="0"/>
              <a:t>Assume that M[x] = x for all values of x.  Show </a:t>
            </a:r>
            <a:r>
              <a:rPr lang="en-US" dirty="0"/>
              <a:t>the cache (initially empty) for the following sequence of address fetches</a:t>
            </a:r>
          </a:p>
        </p:txBody>
      </p:sp>
      <p:sp>
        <p:nvSpPr>
          <p:cNvPr id="3" name="Content Placeholder 2">
            <a:extLst>
              <a:ext uri="{FF2B5EF4-FFF2-40B4-BE49-F238E27FC236}">
                <a16:creationId xmlns:a16="http://schemas.microsoft.com/office/drawing/2014/main" id="{9508EA30-E838-4FBA-82D4-E0B748A349B0}"/>
              </a:ext>
            </a:extLst>
          </p:cNvPr>
          <p:cNvSpPr>
            <a:spLocks noGrp="1"/>
          </p:cNvSpPr>
          <p:nvPr>
            <p:ph idx="1"/>
          </p:nvPr>
        </p:nvSpPr>
        <p:spPr>
          <a:xfrm>
            <a:off x="838200" y="2291138"/>
            <a:ext cx="10515600" cy="4351338"/>
          </a:xfrm>
        </p:spPr>
        <p:txBody>
          <a:bodyPr/>
          <a:lstStyle/>
          <a:p>
            <a:r>
              <a:rPr lang="en-US" dirty="0" smtClean="0"/>
              <a:t>0xf2</a:t>
            </a:r>
            <a:r>
              <a:rPr lang="en-US" dirty="0"/>
              <a:t>, </a:t>
            </a:r>
            <a:r>
              <a:rPr lang="en-US" dirty="0" smtClean="0"/>
              <a:t>0xec</a:t>
            </a:r>
            <a:r>
              <a:rPr lang="en-US" dirty="0"/>
              <a:t>, 0xf6, </a:t>
            </a:r>
            <a:r>
              <a:rPr lang="en-US" b="1" dirty="0" smtClean="0"/>
              <a:t>0x38</a:t>
            </a:r>
            <a:r>
              <a:rPr lang="en-US" dirty="0" smtClean="0"/>
              <a:t>, </a:t>
            </a:r>
            <a:r>
              <a:rPr lang="en-US" dirty="0"/>
              <a:t>0x37, 0x52</a:t>
            </a:r>
          </a:p>
        </p:txBody>
      </p:sp>
      <p:sp>
        <p:nvSpPr>
          <p:cNvPr id="4" name="Rectangle 3"/>
          <p:cNvSpPr/>
          <p:nvPr/>
        </p:nvSpPr>
        <p:spPr>
          <a:xfrm>
            <a:off x="1486929" y="3108960"/>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13082" y="3265116"/>
            <a:ext cx="947695" cy="369332"/>
          </a:xfrm>
          <a:prstGeom prst="rect">
            <a:avLst/>
          </a:prstGeom>
          <a:noFill/>
        </p:spPr>
        <p:txBody>
          <a:bodyPr wrap="none" rtlCol="0">
            <a:spAutoFit/>
          </a:bodyPr>
          <a:lstStyle/>
          <a:p>
            <a:r>
              <a:rPr lang="en-US" dirty="0" smtClean="0"/>
              <a:t>S0      0  </a:t>
            </a:r>
            <a:endParaRPr lang="en-US" dirty="0"/>
          </a:p>
        </p:txBody>
      </p:sp>
      <p:cxnSp>
        <p:nvCxnSpPr>
          <p:cNvPr id="7" name="Straight Connector 6"/>
          <p:cNvCxnSpPr/>
          <p:nvPr/>
        </p:nvCxnSpPr>
        <p:spPr>
          <a:xfrm flipH="1">
            <a:off x="1873995" y="3108960"/>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356155" y="3108960"/>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86929" y="3790604"/>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13082" y="3946760"/>
            <a:ext cx="947695" cy="369332"/>
          </a:xfrm>
          <a:prstGeom prst="rect">
            <a:avLst/>
          </a:prstGeom>
          <a:noFill/>
        </p:spPr>
        <p:txBody>
          <a:bodyPr wrap="none" rtlCol="0">
            <a:spAutoFit/>
          </a:bodyPr>
          <a:lstStyle/>
          <a:p>
            <a:r>
              <a:rPr lang="en-US" dirty="0" smtClean="0"/>
              <a:t>S1      0  </a:t>
            </a:r>
            <a:endParaRPr lang="en-US" dirty="0"/>
          </a:p>
        </p:txBody>
      </p:sp>
      <p:cxnSp>
        <p:nvCxnSpPr>
          <p:cNvPr id="13" name="Straight Connector 12"/>
          <p:cNvCxnSpPr/>
          <p:nvPr/>
        </p:nvCxnSpPr>
        <p:spPr>
          <a:xfrm flipH="1">
            <a:off x="1873995" y="3790604"/>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356155" y="3790604"/>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86929" y="4478775"/>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13082" y="4634931"/>
            <a:ext cx="3135345" cy="369332"/>
          </a:xfrm>
          <a:prstGeom prst="rect">
            <a:avLst/>
          </a:prstGeom>
          <a:noFill/>
        </p:spPr>
        <p:txBody>
          <a:bodyPr wrap="none" rtlCol="0">
            <a:spAutoFit/>
          </a:bodyPr>
          <a:lstStyle/>
          <a:p>
            <a:r>
              <a:rPr lang="en-US" dirty="0" smtClean="0"/>
              <a:t>S2      1     10    e0.. </a:t>
            </a:r>
            <a:r>
              <a:rPr lang="en-US" dirty="0" err="1" smtClean="0"/>
              <a:t>ec</a:t>
            </a:r>
            <a:r>
              <a:rPr lang="en-US" dirty="0" smtClean="0"/>
              <a:t>  </a:t>
            </a:r>
            <a:r>
              <a:rPr lang="en-US" dirty="0" err="1" smtClean="0"/>
              <a:t>ed</a:t>
            </a:r>
            <a:r>
              <a:rPr lang="en-US" dirty="0" smtClean="0"/>
              <a:t>  </a:t>
            </a:r>
            <a:r>
              <a:rPr lang="en-US" dirty="0" err="1" smtClean="0"/>
              <a:t>ee</a:t>
            </a:r>
            <a:r>
              <a:rPr lang="en-US" dirty="0" smtClean="0"/>
              <a:t>  </a:t>
            </a:r>
            <a:r>
              <a:rPr lang="en-US" dirty="0" err="1" smtClean="0"/>
              <a:t>ef</a:t>
            </a:r>
            <a:endParaRPr lang="en-US" dirty="0"/>
          </a:p>
        </p:txBody>
      </p:sp>
      <p:cxnSp>
        <p:nvCxnSpPr>
          <p:cNvPr id="17" name="Straight Connector 16"/>
          <p:cNvCxnSpPr/>
          <p:nvPr/>
        </p:nvCxnSpPr>
        <p:spPr>
          <a:xfrm flipH="1">
            <a:off x="1873995" y="4478775"/>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56155" y="4478775"/>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86929" y="5175259"/>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3082" y="5331415"/>
            <a:ext cx="4857355" cy="369332"/>
          </a:xfrm>
          <a:prstGeom prst="rect">
            <a:avLst/>
          </a:prstGeom>
          <a:noFill/>
        </p:spPr>
        <p:txBody>
          <a:bodyPr wrap="none" rtlCol="0">
            <a:spAutoFit/>
          </a:bodyPr>
          <a:lstStyle/>
          <a:p>
            <a:r>
              <a:rPr lang="en-US" dirty="0" smtClean="0"/>
              <a:t>S3      1     11    f0  f1 … f6 … </a:t>
            </a:r>
            <a:r>
              <a:rPr lang="en-US" dirty="0" err="1" smtClean="0"/>
              <a:t>fe</a:t>
            </a:r>
            <a:r>
              <a:rPr lang="en-US" dirty="0" smtClean="0"/>
              <a:t> </a:t>
            </a:r>
            <a:r>
              <a:rPr lang="en-US" dirty="0" err="1" smtClean="0"/>
              <a:t>ff</a:t>
            </a:r>
            <a:r>
              <a:rPr lang="en-US" dirty="0" smtClean="0"/>
              <a:t>           CACHE MISS</a:t>
            </a:r>
            <a:endParaRPr lang="en-US" dirty="0"/>
          </a:p>
        </p:txBody>
      </p:sp>
      <p:cxnSp>
        <p:nvCxnSpPr>
          <p:cNvPr id="21" name="Straight Connector 20"/>
          <p:cNvCxnSpPr/>
          <p:nvPr/>
        </p:nvCxnSpPr>
        <p:spPr>
          <a:xfrm flipH="1">
            <a:off x="1873995" y="5175259"/>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356155" y="5175259"/>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54480" y="2741105"/>
            <a:ext cx="2103333" cy="369332"/>
          </a:xfrm>
          <a:prstGeom prst="rect">
            <a:avLst/>
          </a:prstGeom>
          <a:noFill/>
        </p:spPr>
        <p:txBody>
          <a:bodyPr wrap="none" rtlCol="0">
            <a:spAutoFit/>
          </a:bodyPr>
          <a:lstStyle/>
          <a:p>
            <a:r>
              <a:rPr lang="en-US" dirty="0"/>
              <a:t>v</a:t>
            </a:r>
            <a:r>
              <a:rPr lang="en-US" dirty="0" smtClean="0"/>
              <a:t>       t                  data</a:t>
            </a:r>
            <a:endParaRPr lang="en-US" dirty="0"/>
          </a:p>
        </p:txBody>
      </p:sp>
      <p:sp>
        <p:nvSpPr>
          <p:cNvPr id="6" name="TextBox 5"/>
          <p:cNvSpPr txBox="1"/>
          <p:nvPr/>
        </p:nvSpPr>
        <p:spPr>
          <a:xfrm>
            <a:off x="5527964" y="3790604"/>
            <a:ext cx="4955908" cy="369332"/>
          </a:xfrm>
          <a:prstGeom prst="rect">
            <a:avLst/>
          </a:prstGeom>
          <a:noFill/>
        </p:spPr>
        <p:txBody>
          <a:bodyPr wrap="none" rtlCol="0">
            <a:spAutoFit/>
          </a:bodyPr>
          <a:lstStyle/>
          <a:p>
            <a:r>
              <a:rPr lang="en-US" dirty="0" smtClean="0"/>
              <a:t>0x38 = 00 11 1000 (tag = 00, set = 11, offset = 1000</a:t>
            </a:r>
          </a:p>
        </p:txBody>
      </p:sp>
    </p:spTree>
    <p:extLst>
      <p:ext uri="{BB962C8B-B14F-4D97-AF65-F5344CB8AC3E}">
        <p14:creationId xmlns:p14="http://schemas.microsoft.com/office/powerpoint/2010/main" val="42354187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EE11-8BD0-45C8-87D7-39269758B0CF}"/>
              </a:ext>
            </a:extLst>
          </p:cNvPr>
          <p:cNvSpPr>
            <a:spLocks noGrp="1"/>
          </p:cNvSpPr>
          <p:nvPr>
            <p:ph type="title"/>
          </p:nvPr>
        </p:nvSpPr>
        <p:spPr/>
        <p:txBody>
          <a:bodyPr>
            <a:normAutofit fontScale="90000"/>
          </a:bodyPr>
          <a:lstStyle/>
          <a:p>
            <a:r>
              <a:rPr lang="en-US" dirty="0" smtClean="0"/>
              <a:t>Assume that M[x] = x for all values of x.  Show </a:t>
            </a:r>
            <a:r>
              <a:rPr lang="en-US" dirty="0"/>
              <a:t>the cache (initially empty) for the following sequence of address fetches</a:t>
            </a:r>
          </a:p>
        </p:txBody>
      </p:sp>
      <p:sp>
        <p:nvSpPr>
          <p:cNvPr id="3" name="Content Placeholder 2">
            <a:extLst>
              <a:ext uri="{FF2B5EF4-FFF2-40B4-BE49-F238E27FC236}">
                <a16:creationId xmlns:a16="http://schemas.microsoft.com/office/drawing/2014/main" id="{9508EA30-E838-4FBA-82D4-E0B748A349B0}"/>
              </a:ext>
            </a:extLst>
          </p:cNvPr>
          <p:cNvSpPr>
            <a:spLocks noGrp="1"/>
          </p:cNvSpPr>
          <p:nvPr>
            <p:ph idx="1"/>
          </p:nvPr>
        </p:nvSpPr>
        <p:spPr>
          <a:xfrm>
            <a:off x="838200" y="2291138"/>
            <a:ext cx="10515600" cy="4351338"/>
          </a:xfrm>
        </p:spPr>
        <p:txBody>
          <a:bodyPr/>
          <a:lstStyle/>
          <a:p>
            <a:r>
              <a:rPr lang="en-US" dirty="0" smtClean="0"/>
              <a:t>0xf2</a:t>
            </a:r>
            <a:r>
              <a:rPr lang="en-US" dirty="0"/>
              <a:t>, </a:t>
            </a:r>
            <a:r>
              <a:rPr lang="en-US" dirty="0" smtClean="0"/>
              <a:t>0xec</a:t>
            </a:r>
            <a:r>
              <a:rPr lang="en-US" dirty="0"/>
              <a:t>, 0xf6, </a:t>
            </a:r>
            <a:r>
              <a:rPr lang="en-US" b="1" dirty="0" smtClean="0"/>
              <a:t>0x38</a:t>
            </a:r>
            <a:r>
              <a:rPr lang="en-US" dirty="0" smtClean="0"/>
              <a:t>, </a:t>
            </a:r>
            <a:r>
              <a:rPr lang="en-US" dirty="0"/>
              <a:t>0x37, 0x52</a:t>
            </a:r>
          </a:p>
        </p:txBody>
      </p:sp>
      <p:sp>
        <p:nvSpPr>
          <p:cNvPr id="4" name="Rectangle 3"/>
          <p:cNvSpPr/>
          <p:nvPr/>
        </p:nvSpPr>
        <p:spPr>
          <a:xfrm>
            <a:off x="1486929" y="3108960"/>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13082" y="3265116"/>
            <a:ext cx="947695" cy="369332"/>
          </a:xfrm>
          <a:prstGeom prst="rect">
            <a:avLst/>
          </a:prstGeom>
          <a:noFill/>
        </p:spPr>
        <p:txBody>
          <a:bodyPr wrap="none" rtlCol="0">
            <a:spAutoFit/>
          </a:bodyPr>
          <a:lstStyle/>
          <a:p>
            <a:r>
              <a:rPr lang="en-US" dirty="0" smtClean="0"/>
              <a:t>S0      0  </a:t>
            </a:r>
            <a:endParaRPr lang="en-US" dirty="0"/>
          </a:p>
        </p:txBody>
      </p:sp>
      <p:cxnSp>
        <p:nvCxnSpPr>
          <p:cNvPr id="7" name="Straight Connector 6"/>
          <p:cNvCxnSpPr/>
          <p:nvPr/>
        </p:nvCxnSpPr>
        <p:spPr>
          <a:xfrm flipH="1">
            <a:off x="1873995" y="3108960"/>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356155" y="3108960"/>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86929" y="3790604"/>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13082" y="3946760"/>
            <a:ext cx="947695" cy="369332"/>
          </a:xfrm>
          <a:prstGeom prst="rect">
            <a:avLst/>
          </a:prstGeom>
          <a:noFill/>
        </p:spPr>
        <p:txBody>
          <a:bodyPr wrap="none" rtlCol="0">
            <a:spAutoFit/>
          </a:bodyPr>
          <a:lstStyle/>
          <a:p>
            <a:r>
              <a:rPr lang="en-US" dirty="0" smtClean="0"/>
              <a:t>S1      0  </a:t>
            </a:r>
            <a:endParaRPr lang="en-US" dirty="0"/>
          </a:p>
        </p:txBody>
      </p:sp>
      <p:cxnSp>
        <p:nvCxnSpPr>
          <p:cNvPr id="13" name="Straight Connector 12"/>
          <p:cNvCxnSpPr/>
          <p:nvPr/>
        </p:nvCxnSpPr>
        <p:spPr>
          <a:xfrm flipH="1">
            <a:off x="1873995" y="3790604"/>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356155" y="3790604"/>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86929" y="4478775"/>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13082" y="4634931"/>
            <a:ext cx="3135345" cy="369332"/>
          </a:xfrm>
          <a:prstGeom prst="rect">
            <a:avLst/>
          </a:prstGeom>
          <a:noFill/>
        </p:spPr>
        <p:txBody>
          <a:bodyPr wrap="none" rtlCol="0">
            <a:spAutoFit/>
          </a:bodyPr>
          <a:lstStyle/>
          <a:p>
            <a:r>
              <a:rPr lang="en-US" dirty="0" smtClean="0"/>
              <a:t>S2      1     10    e0.. </a:t>
            </a:r>
            <a:r>
              <a:rPr lang="en-US" dirty="0" err="1" smtClean="0"/>
              <a:t>ec</a:t>
            </a:r>
            <a:r>
              <a:rPr lang="en-US" dirty="0" smtClean="0"/>
              <a:t>  </a:t>
            </a:r>
            <a:r>
              <a:rPr lang="en-US" dirty="0" err="1" smtClean="0"/>
              <a:t>ed</a:t>
            </a:r>
            <a:r>
              <a:rPr lang="en-US" dirty="0" smtClean="0"/>
              <a:t>  </a:t>
            </a:r>
            <a:r>
              <a:rPr lang="en-US" dirty="0" err="1" smtClean="0"/>
              <a:t>ee</a:t>
            </a:r>
            <a:r>
              <a:rPr lang="en-US" dirty="0" smtClean="0"/>
              <a:t>  </a:t>
            </a:r>
            <a:r>
              <a:rPr lang="en-US" dirty="0" err="1" smtClean="0"/>
              <a:t>ef</a:t>
            </a:r>
            <a:endParaRPr lang="en-US" dirty="0"/>
          </a:p>
        </p:txBody>
      </p:sp>
      <p:cxnSp>
        <p:nvCxnSpPr>
          <p:cNvPr id="17" name="Straight Connector 16"/>
          <p:cNvCxnSpPr/>
          <p:nvPr/>
        </p:nvCxnSpPr>
        <p:spPr>
          <a:xfrm flipH="1">
            <a:off x="1873995" y="4478775"/>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56155" y="4478775"/>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86929" y="5175259"/>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3082" y="5331415"/>
            <a:ext cx="5690276" cy="369332"/>
          </a:xfrm>
          <a:prstGeom prst="rect">
            <a:avLst/>
          </a:prstGeom>
          <a:noFill/>
        </p:spPr>
        <p:txBody>
          <a:bodyPr wrap="none" rtlCol="0">
            <a:spAutoFit/>
          </a:bodyPr>
          <a:lstStyle/>
          <a:p>
            <a:r>
              <a:rPr lang="en-US" dirty="0" smtClean="0"/>
              <a:t>S3      1     00    30  31 … 38 … 3e 3f           AFTER CACHE MISS</a:t>
            </a:r>
            <a:endParaRPr lang="en-US" dirty="0"/>
          </a:p>
        </p:txBody>
      </p:sp>
      <p:cxnSp>
        <p:nvCxnSpPr>
          <p:cNvPr id="21" name="Straight Connector 20"/>
          <p:cNvCxnSpPr/>
          <p:nvPr/>
        </p:nvCxnSpPr>
        <p:spPr>
          <a:xfrm flipH="1">
            <a:off x="1873995" y="5175259"/>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356155" y="5175259"/>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54480" y="2741105"/>
            <a:ext cx="2103333" cy="369332"/>
          </a:xfrm>
          <a:prstGeom prst="rect">
            <a:avLst/>
          </a:prstGeom>
          <a:noFill/>
        </p:spPr>
        <p:txBody>
          <a:bodyPr wrap="none" rtlCol="0">
            <a:spAutoFit/>
          </a:bodyPr>
          <a:lstStyle/>
          <a:p>
            <a:r>
              <a:rPr lang="en-US" dirty="0"/>
              <a:t>v</a:t>
            </a:r>
            <a:r>
              <a:rPr lang="en-US" dirty="0" smtClean="0"/>
              <a:t>       t                  data</a:t>
            </a:r>
            <a:endParaRPr lang="en-US" dirty="0"/>
          </a:p>
        </p:txBody>
      </p:sp>
      <p:sp>
        <p:nvSpPr>
          <p:cNvPr id="6" name="TextBox 5"/>
          <p:cNvSpPr txBox="1"/>
          <p:nvPr/>
        </p:nvSpPr>
        <p:spPr>
          <a:xfrm>
            <a:off x="5527964" y="3790604"/>
            <a:ext cx="4955908" cy="369332"/>
          </a:xfrm>
          <a:prstGeom prst="rect">
            <a:avLst/>
          </a:prstGeom>
          <a:noFill/>
        </p:spPr>
        <p:txBody>
          <a:bodyPr wrap="none" rtlCol="0">
            <a:spAutoFit/>
          </a:bodyPr>
          <a:lstStyle/>
          <a:p>
            <a:r>
              <a:rPr lang="en-US" dirty="0" smtClean="0"/>
              <a:t>0x38 = 00 11 1000 (tag = 00, set = 11, offset = 1000</a:t>
            </a:r>
          </a:p>
        </p:txBody>
      </p:sp>
    </p:spTree>
    <p:extLst>
      <p:ext uri="{BB962C8B-B14F-4D97-AF65-F5344CB8AC3E}">
        <p14:creationId xmlns:p14="http://schemas.microsoft.com/office/powerpoint/2010/main" val="5886674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EE11-8BD0-45C8-87D7-39269758B0CF}"/>
              </a:ext>
            </a:extLst>
          </p:cNvPr>
          <p:cNvSpPr>
            <a:spLocks noGrp="1"/>
          </p:cNvSpPr>
          <p:nvPr>
            <p:ph type="title"/>
          </p:nvPr>
        </p:nvSpPr>
        <p:spPr/>
        <p:txBody>
          <a:bodyPr>
            <a:normAutofit fontScale="90000"/>
          </a:bodyPr>
          <a:lstStyle/>
          <a:p>
            <a:r>
              <a:rPr lang="en-US" dirty="0" smtClean="0"/>
              <a:t>Assume that M[x] = x for all values of x.  Show </a:t>
            </a:r>
            <a:r>
              <a:rPr lang="en-US" dirty="0"/>
              <a:t>the cache (initially empty) for the following sequence of address fetches</a:t>
            </a:r>
          </a:p>
        </p:txBody>
      </p:sp>
      <p:sp>
        <p:nvSpPr>
          <p:cNvPr id="3" name="Content Placeholder 2">
            <a:extLst>
              <a:ext uri="{FF2B5EF4-FFF2-40B4-BE49-F238E27FC236}">
                <a16:creationId xmlns:a16="http://schemas.microsoft.com/office/drawing/2014/main" id="{9508EA30-E838-4FBA-82D4-E0B748A349B0}"/>
              </a:ext>
            </a:extLst>
          </p:cNvPr>
          <p:cNvSpPr>
            <a:spLocks noGrp="1"/>
          </p:cNvSpPr>
          <p:nvPr>
            <p:ph idx="1"/>
          </p:nvPr>
        </p:nvSpPr>
        <p:spPr>
          <a:xfrm>
            <a:off x="838200" y="2291138"/>
            <a:ext cx="10515600" cy="4351338"/>
          </a:xfrm>
        </p:spPr>
        <p:txBody>
          <a:bodyPr/>
          <a:lstStyle/>
          <a:p>
            <a:r>
              <a:rPr lang="en-US" dirty="0" smtClean="0"/>
              <a:t>0xf2</a:t>
            </a:r>
            <a:r>
              <a:rPr lang="en-US" dirty="0"/>
              <a:t>, </a:t>
            </a:r>
            <a:r>
              <a:rPr lang="en-US" dirty="0" smtClean="0"/>
              <a:t>0xec</a:t>
            </a:r>
            <a:r>
              <a:rPr lang="en-US" dirty="0"/>
              <a:t>, 0xf6, </a:t>
            </a:r>
            <a:r>
              <a:rPr lang="en-US" dirty="0" smtClean="0"/>
              <a:t>0x38, </a:t>
            </a:r>
            <a:r>
              <a:rPr lang="en-US" b="1" dirty="0"/>
              <a:t>0x37</a:t>
            </a:r>
            <a:r>
              <a:rPr lang="en-US" dirty="0"/>
              <a:t>, 0x52</a:t>
            </a:r>
          </a:p>
        </p:txBody>
      </p:sp>
      <p:sp>
        <p:nvSpPr>
          <p:cNvPr id="4" name="Rectangle 3"/>
          <p:cNvSpPr/>
          <p:nvPr/>
        </p:nvSpPr>
        <p:spPr>
          <a:xfrm>
            <a:off x="1486929" y="3108960"/>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13082" y="3265116"/>
            <a:ext cx="947695" cy="369332"/>
          </a:xfrm>
          <a:prstGeom prst="rect">
            <a:avLst/>
          </a:prstGeom>
          <a:noFill/>
        </p:spPr>
        <p:txBody>
          <a:bodyPr wrap="none" rtlCol="0">
            <a:spAutoFit/>
          </a:bodyPr>
          <a:lstStyle/>
          <a:p>
            <a:r>
              <a:rPr lang="en-US" dirty="0" smtClean="0"/>
              <a:t>S0      0  </a:t>
            </a:r>
            <a:endParaRPr lang="en-US" dirty="0"/>
          </a:p>
        </p:txBody>
      </p:sp>
      <p:cxnSp>
        <p:nvCxnSpPr>
          <p:cNvPr id="7" name="Straight Connector 6"/>
          <p:cNvCxnSpPr/>
          <p:nvPr/>
        </p:nvCxnSpPr>
        <p:spPr>
          <a:xfrm flipH="1">
            <a:off x="1873995" y="3108960"/>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356155" y="3108960"/>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86929" y="3790604"/>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13082" y="3946760"/>
            <a:ext cx="947695" cy="369332"/>
          </a:xfrm>
          <a:prstGeom prst="rect">
            <a:avLst/>
          </a:prstGeom>
          <a:noFill/>
        </p:spPr>
        <p:txBody>
          <a:bodyPr wrap="none" rtlCol="0">
            <a:spAutoFit/>
          </a:bodyPr>
          <a:lstStyle/>
          <a:p>
            <a:r>
              <a:rPr lang="en-US" dirty="0" smtClean="0"/>
              <a:t>S1      0  </a:t>
            </a:r>
            <a:endParaRPr lang="en-US" dirty="0"/>
          </a:p>
        </p:txBody>
      </p:sp>
      <p:cxnSp>
        <p:nvCxnSpPr>
          <p:cNvPr id="13" name="Straight Connector 12"/>
          <p:cNvCxnSpPr/>
          <p:nvPr/>
        </p:nvCxnSpPr>
        <p:spPr>
          <a:xfrm flipH="1">
            <a:off x="1873995" y="3790604"/>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356155" y="3790604"/>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86929" y="4478775"/>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13082" y="4634931"/>
            <a:ext cx="3135345" cy="369332"/>
          </a:xfrm>
          <a:prstGeom prst="rect">
            <a:avLst/>
          </a:prstGeom>
          <a:noFill/>
        </p:spPr>
        <p:txBody>
          <a:bodyPr wrap="none" rtlCol="0">
            <a:spAutoFit/>
          </a:bodyPr>
          <a:lstStyle/>
          <a:p>
            <a:r>
              <a:rPr lang="en-US" dirty="0" smtClean="0"/>
              <a:t>S2      1     10    e0.. </a:t>
            </a:r>
            <a:r>
              <a:rPr lang="en-US" dirty="0" err="1" smtClean="0"/>
              <a:t>ec</a:t>
            </a:r>
            <a:r>
              <a:rPr lang="en-US" dirty="0" smtClean="0"/>
              <a:t>  </a:t>
            </a:r>
            <a:r>
              <a:rPr lang="en-US" dirty="0" err="1" smtClean="0"/>
              <a:t>ed</a:t>
            </a:r>
            <a:r>
              <a:rPr lang="en-US" dirty="0" smtClean="0"/>
              <a:t>  </a:t>
            </a:r>
            <a:r>
              <a:rPr lang="en-US" dirty="0" err="1" smtClean="0"/>
              <a:t>ee</a:t>
            </a:r>
            <a:r>
              <a:rPr lang="en-US" dirty="0" smtClean="0"/>
              <a:t>  </a:t>
            </a:r>
            <a:r>
              <a:rPr lang="en-US" dirty="0" err="1" smtClean="0"/>
              <a:t>ef</a:t>
            </a:r>
            <a:endParaRPr lang="en-US" dirty="0"/>
          </a:p>
        </p:txBody>
      </p:sp>
      <p:cxnSp>
        <p:nvCxnSpPr>
          <p:cNvPr id="17" name="Straight Connector 16"/>
          <p:cNvCxnSpPr/>
          <p:nvPr/>
        </p:nvCxnSpPr>
        <p:spPr>
          <a:xfrm flipH="1">
            <a:off x="1873995" y="4478775"/>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56155" y="4478775"/>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86929" y="5175259"/>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3082" y="5331415"/>
            <a:ext cx="4796378" cy="369332"/>
          </a:xfrm>
          <a:prstGeom prst="rect">
            <a:avLst/>
          </a:prstGeom>
          <a:noFill/>
        </p:spPr>
        <p:txBody>
          <a:bodyPr wrap="none" rtlCol="0">
            <a:spAutoFit/>
          </a:bodyPr>
          <a:lstStyle/>
          <a:p>
            <a:r>
              <a:rPr lang="en-US" dirty="0" smtClean="0"/>
              <a:t>S3      1     00    30  31 … 38 … 3e 3f      CACHE HIT</a:t>
            </a:r>
            <a:endParaRPr lang="en-US" dirty="0"/>
          </a:p>
        </p:txBody>
      </p:sp>
      <p:cxnSp>
        <p:nvCxnSpPr>
          <p:cNvPr id="21" name="Straight Connector 20"/>
          <p:cNvCxnSpPr/>
          <p:nvPr/>
        </p:nvCxnSpPr>
        <p:spPr>
          <a:xfrm flipH="1">
            <a:off x="1873995" y="5175259"/>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356155" y="5175259"/>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54480" y="2741105"/>
            <a:ext cx="2103333" cy="369332"/>
          </a:xfrm>
          <a:prstGeom prst="rect">
            <a:avLst/>
          </a:prstGeom>
          <a:noFill/>
        </p:spPr>
        <p:txBody>
          <a:bodyPr wrap="none" rtlCol="0">
            <a:spAutoFit/>
          </a:bodyPr>
          <a:lstStyle/>
          <a:p>
            <a:r>
              <a:rPr lang="en-US" dirty="0"/>
              <a:t>v</a:t>
            </a:r>
            <a:r>
              <a:rPr lang="en-US" dirty="0" smtClean="0"/>
              <a:t>       t                  data</a:t>
            </a:r>
            <a:endParaRPr lang="en-US" dirty="0"/>
          </a:p>
        </p:txBody>
      </p:sp>
      <p:sp>
        <p:nvSpPr>
          <p:cNvPr id="6" name="TextBox 5"/>
          <p:cNvSpPr txBox="1"/>
          <p:nvPr/>
        </p:nvSpPr>
        <p:spPr>
          <a:xfrm>
            <a:off x="5527964" y="3790604"/>
            <a:ext cx="4955908" cy="369332"/>
          </a:xfrm>
          <a:prstGeom prst="rect">
            <a:avLst/>
          </a:prstGeom>
          <a:noFill/>
        </p:spPr>
        <p:txBody>
          <a:bodyPr wrap="none" rtlCol="0">
            <a:spAutoFit/>
          </a:bodyPr>
          <a:lstStyle/>
          <a:p>
            <a:r>
              <a:rPr lang="en-US" dirty="0" smtClean="0"/>
              <a:t>0x37 = 00 11 0111 (tag = 00, set = 11, offset = 0111</a:t>
            </a:r>
          </a:p>
        </p:txBody>
      </p:sp>
    </p:spTree>
    <p:extLst>
      <p:ext uri="{BB962C8B-B14F-4D97-AF65-F5344CB8AC3E}">
        <p14:creationId xmlns:p14="http://schemas.microsoft.com/office/powerpoint/2010/main" val="94856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EE11-8BD0-45C8-87D7-39269758B0CF}"/>
              </a:ext>
            </a:extLst>
          </p:cNvPr>
          <p:cNvSpPr>
            <a:spLocks noGrp="1"/>
          </p:cNvSpPr>
          <p:nvPr>
            <p:ph type="title"/>
          </p:nvPr>
        </p:nvSpPr>
        <p:spPr/>
        <p:txBody>
          <a:bodyPr>
            <a:normAutofit fontScale="90000"/>
          </a:bodyPr>
          <a:lstStyle/>
          <a:p>
            <a:r>
              <a:rPr lang="en-US" dirty="0" smtClean="0"/>
              <a:t>Assume that M[x] = x for all values of x.  Show </a:t>
            </a:r>
            <a:r>
              <a:rPr lang="en-US" dirty="0"/>
              <a:t>the cache (initially empty) for the following sequence of address fetches</a:t>
            </a:r>
          </a:p>
        </p:txBody>
      </p:sp>
      <p:sp>
        <p:nvSpPr>
          <p:cNvPr id="3" name="Content Placeholder 2">
            <a:extLst>
              <a:ext uri="{FF2B5EF4-FFF2-40B4-BE49-F238E27FC236}">
                <a16:creationId xmlns:a16="http://schemas.microsoft.com/office/drawing/2014/main" id="{9508EA30-E838-4FBA-82D4-E0B748A349B0}"/>
              </a:ext>
            </a:extLst>
          </p:cNvPr>
          <p:cNvSpPr>
            <a:spLocks noGrp="1"/>
          </p:cNvSpPr>
          <p:nvPr>
            <p:ph idx="1"/>
          </p:nvPr>
        </p:nvSpPr>
        <p:spPr>
          <a:xfrm>
            <a:off x="838200" y="2291138"/>
            <a:ext cx="10515600" cy="4351338"/>
          </a:xfrm>
        </p:spPr>
        <p:txBody>
          <a:bodyPr/>
          <a:lstStyle/>
          <a:p>
            <a:r>
              <a:rPr lang="en-US" dirty="0" smtClean="0"/>
              <a:t>0xf2</a:t>
            </a:r>
            <a:r>
              <a:rPr lang="en-US" dirty="0"/>
              <a:t>, </a:t>
            </a:r>
            <a:r>
              <a:rPr lang="en-US" dirty="0" smtClean="0"/>
              <a:t>0xec</a:t>
            </a:r>
            <a:r>
              <a:rPr lang="en-US" dirty="0"/>
              <a:t>, 0xf6, </a:t>
            </a:r>
            <a:r>
              <a:rPr lang="en-US" dirty="0" smtClean="0"/>
              <a:t>0x38, </a:t>
            </a:r>
            <a:r>
              <a:rPr lang="en-US" dirty="0"/>
              <a:t>0x37, </a:t>
            </a:r>
            <a:r>
              <a:rPr lang="en-US" b="1" dirty="0"/>
              <a:t>0x52</a:t>
            </a:r>
          </a:p>
        </p:txBody>
      </p:sp>
      <p:sp>
        <p:nvSpPr>
          <p:cNvPr id="4" name="Rectangle 3"/>
          <p:cNvSpPr/>
          <p:nvPr/>
        </p:nvSpPr>
        <p:spPr>
          <a:xfrm>
            <a:off x="1486929" y="3108960"/>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13082" y="3265116"/>
            <a:ext cx="947695" cy="369332"/>
          </a:xfrm>
          <a:prstGeom prst="rect">
            <a:avLst/>
          </a:prstGeom>
          <a:noFill/>
        </p:spPr>
        <p:txBody>
          <a:bodyPr wrap="none" rtlCol="0">
            <a:spAutoFit/>
          </a:bodyPr>
          <a:lstStyle/>
          <a:p>
            <a:r>
              <a:rPr lang="en-US" dirty="0" smtClean="0"/>
              <a:t>S0      0  </a:t>
            </a:r>
            <a:endParaRPr lang="en-US" dirty="0"/>
          </a:p>
        </p:txBody>
      </p:sp>
      <p:cxnSp>
        <p:nvCxnSpPr>
          <p:cNvPr id="7" name="Straight Connector 6"/>
          <p:cNvCxnSpPr/>
          <p:nvPr/>
        </p:nvCxnSpPr>
        <p:spPr>
          <a:xfrm flipH="1">
            <a:off x="1873995" y="3108960"/>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356155" y="3108960"/>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86929" y="3790604"/>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13082" y="3946760"/>
            <a:ext cx="947695" cy="369332"/>
          </a:xfrm>
          <a:prstGeom prst="rect">
            <a:avLst/>
          </a:prstGeom>
          <a:noFill/>
        </p:spPr>
        <p:txBody>
          <a:bodyPr wrap="none" rtlCol="0">
            <a:spAutoFit/>
          </a:bodyPr>
          <a:lstStyle/>
          <a:p>
            <a:r>
              <a:rPr lang="en-US" dirty="0" smtClean="0"/>
              <a:t>S1      </a:t>
            </a:r>
            <a:r>
              <a:rPr lang="en-US" dirty="0"/>
              <a:t>0</a:t>
            </a:r>
            <a:r>
              <a:rPr lang="en-US" dirty="0" smtClean="0"/>
              <a:t>  </a:t>
            </a:r>
            <a:endParaRPr lang="en-US" dirty="0"/>
          </a:p>
        </p:txBody>
      </p:sp>
      <p:cxnSp>
        <p:nvCxnSpPr>
          <p:cNvPr id="13" name="Straight Connector 12"/>
          <p:cNvCxnSpPr/>
          <p:nvPr/>
        </p:nvCxnSpPr>
        <p:spPr>
          <a:xfrm flipH="1">
            <a:off x="1873995" y="3790604"/>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356155" y="3790604"/>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86929" y="4478775"/>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13082" y="4634931"/>
            <a:ext cx="3135345" cy="369332"/>
          </a:xfrm>
          <a:prstGeom prst="rect">
            <a:avLst/>
          </a:prstGeom>
          <a:noFill/>
        </p:spPr>
        <p:txBody>
          <a:bodyPr wrap="none" rtlCol="0">
            <a:spAutoFit/>
          </a:bodyPr>
          <a:lstStyle/>
          <a:p>
            <a:r>
              <a:rPr lang="en-US" dirty="0" smtClean="0"/>
              <a:t>S2      1     10    e0.. </a:t>
            </a:r>
            <a:r>
              <a:rPr lang="en-US" dirty="0" err="1" smtClean="0"/>
              <a:t>ec</a:t>
            </a:r>
            <a:r>
              <a:rPr lang="en-US" dirty="0" smtClean="0"/>
              <a:t>  </a:t>
            </a:r>
            <a:r>
              <a:rPr lang="en-US" dirty="0" err="1" smtClean="0"/>
              <a:t>ed</a:t>
            </a:r>
            <a:r>
              <a:rPr lang="en-US" dirty="0" smtClean="0"/>
              <a:t>  </a:t>
            </a:r>
            <a:r>
              <a:rPr lang="en-US" dirty="0" err="1" smtClean="0"/>
              <a:t>ee</a:t>
            </a:r>
            <a:r>
              <a:rPr lang="en-US" dirty="0" smtClean="0"/>
              <a:t>  </a:t>
            </a:r>
            <a:r>
              <a:rPr lang="en-US" dirty="0" err="1" smtClean="0"/>
              <a:t>ef</a:t>
            </a:r>
            <a:endParaRPr lang="en-US" dirty="0"/>
          </a:p>
        </p:txBody>
      </p:sp>
      <p:cxnSp>
        <p:nvCxnSpPr>
          <p:cNvPr id="17" name="Straight Connector 16"/>
          <p:cNvCxnSpPr/>
          <p:nvPr/>
        </p:nvCxnSpPr>
        <p:spPr>
          <a:xfrm flipH="1">
            <a:off x="1873995" y="4478775"/>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56155" y="4478775"/>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86929" y="5175259"/>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3082" y="5331415"/>
            <a:ext cx="3361818" cy="369332"/>
          </a:xfrm>
          <a:prstGeom prst="rect">
            <a:avLst/>
          </a:prstGeom>
          <a:noFill/>
        </p:spPr>
        <p:txBody>
          <a:bodyPr wrap="none" rtlCol="0">
            <a:spAutoFit/>
          </a:bodyPr>
          <a:lstStyle/>
          <a:p>
            <a:r>
              <a:rPr lang="en-US" dirty="0" smtClean="0"/>
              <a:t>S3      1     00    30  31 … 38 … 3e 3f</a:t>
            </a:r>
            <a:endParaRPr lang="en-US" dirty="0"/>
          </a:p>
        </p:txBody>
      </p:sp>
      <p:cxnSp>
        <p:nvCxnSpPr>
          <p:cNvPr id="21" name="Straight Connector 20"/>
          <p:cNvCxnSpPr/>
          <p:nvPr/>
        </p:nvCxnSpPr>
        <p:spPr>
          <a:xfrm flipH="1">
            <a:off x="1873995" y="5175259"/>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356155" y="5175259"/>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54480" y="2741105"/>
            <a:ext cx="2103333" cy="369332"/>
          </a:xfrm>
          <a:prstGeom prst="rect">
            <a:avLst/>
          </a:prstGeom>
          <a:noFill/>
        </p:spPr>
        <p:txBody>
          <a:bodyPr wrap="none" rtlCol="0">
            <a:spAutoFit/>
          </a:bodyPr>
          <a:lstStyle/>
          <a:p>
            <a:r>
              <a:rPr lang="en-US" dirty="0"/>
              <a:t>v</a:t>
            </a:r>
            <a:r>
              <a:rPr lang="en-US" dirty="0" smtClean="0"/>
              <a:t>       t                  data</a:t>
            </a:r>
            <a:endParaRPr lang="en-US" dirty="0"/>
          </a:p>
        </p:txBody>
      </p:sp>
      <p:sp>
        <p:nvSpPr>
          <p:cNvPr id="6" name="TextBox 5"/>
          <p:cNvSpPr txBox="1"/>
          <p:nvPr/>
        </p:nvSpPr>
        <p:spPr>
          <a:xfrm>
            <a:off x="5527964" y="3790604"/>
            <a:ext cx="4955908" cy="923330"/>
          </a:xfrm>
          <a:prstGeom prst="rect">
            <a:avLst/>
          </a:prstGeom>
          <a:noFill/>
        </p:spPr>
        <p:txBody>
          <a:bodyPr wrap="none" rtlCol="0">
            <a:spAutoFit/>
          </a:bodyPr>
          <a:lstStyle/>
          <a:p>
            <a:r>
              <a:rPr lang="en-US" dirty="0" smtClean="0"/>
              <a:t>0x52 = 01 01 0010 (tag = 01, set = 01, offset = 0010</a:t>
            </a:r>
          </a:p>
          <a:p>
            <a:endParaRPr lang="en-US" dirty="0"/>
          </a:p>
          <a:p>
            <a:r>
              <a:rPr lang="en-US" dirty="0" smtClean="0"/>
              <a:t>CACHE MISS, because set s1 is empty</a:t>
            </a:r>
          </a:p>
        </p:txBody>
      </p:sp>
    </p:spTree>
    <p:extLst>
      <p:ext uri="{BB962C8B-B14F-4D97-AF65-F5344CB8AC3E}">
        <p14:creationId xmlns:p14="http://schemas.microsoft.com/office/powerpoint/2010/main" val="27924227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EE11-8BD0-45C8-87D7-39269758B0CF}"/>
              </a:ext>
            </a:extLst>
          </p:cNvPr>
          <p:cNvSpPr>
            <a:spLocks noGrp="1"/>
          </p:cNvSpPr>
          <p:nvPr>
            <p:ph type="title"/>
          </p:nvPr>
        </p:nvSpPr>
        <p:spPr/>
        <p:txBody>
          <a:bodyPr>
            <a:normAutofit fontScale="90000"/>
          </a:bodyPr>
          <a:lstStyle/>
          <a:p>
            <a:r>
              <a:rPr lang="en-US" dirty="0" smtClean="0"/>
              <a:t>Assume that M[x] = x for all values of x.  Show </a:t>
            </a:r>
            <a:r>
              <a:rPr lang="en-US" dirty="0"/>
              <a:t>the cache (initially empty) for the following sequence of address fetches</a:t>
            </a:r>
          </a:p>
        </p:txBody>
      </p:sp>
      <p:sp>
        <p:nvSpPr>
          <p:cNvPr id="3" name="Content Placeholder 2">
            <a:extLst>
              <a:ext uri="{FF2B5EF4-FFF2-40B4-BE49-F238E27FC236}">
                <a16:creationId xmlns:a16="http://schemas.microsoft.com/office/drawing/2014/main" id="{9508EA30-E838-4FBA-82D4-E0B748A349B0}"/>
              </a:ext>
            </a:extLst>
          </p:cNvPr>
          <p:cNvSpPr>
            <a:spLocks noGrp="1"/>
          </p:cNvSpPr>
          <p:nvPr>
            <p:ph idx="1"/>
          </p:nvPr>
        </p:nvSpPr>
        <p:spPr>
          <a:xfrm>
            <a:off x="838200" y="2291138"/>
            <a:ext cx="10515600" cy="4351338"/>
          </a:xfrm>
        </p:spPr>
        <p:txBody>
          <a:bodyPr/>
          <a:lstStyle/>
          <a:p>
            <a:r>
              <a:rPr lang="en-US" dirty="0" smtClean="0"/>
              <a:t>0xf2</a:t>
            </a:r>
            <a:r>
              <a:rPr lang="en-US" dirty="0"/>
              <a:t>, </a:t>
            </a:r>
            <a:r>
              <a:rPr lang="en-US" dirty="0" smtClean="0"/>
              <a:t>0xec</a:t>
            </a:r>
            <a:r>
              <a:rPr lang="en-US" dirty="0"/>
              <a:t>, 0xf6, </a:t>
            </a:r>
            <a:r>
              <a:rPr lang="en-US" dirty="0" smtClean="0"/>
              <a:t>0x38, </a:t>
            </a:r>
            <a:r>
              <a:rPr lang="en-US" dirty="0"/>
              <a:t>0x37, </a:t>
            </a:r>
            <a:r>
              <a:rPr lang="en-US" b="1" dirty="0" smtClean="0"/>
              <a:t>0x52</a:t>
            </a:r>
            <a:r>
              <a:rPr lang="en-US" dirty="0" smtClean="0"/>
              <a:t>, 0xff, 0x11, 0x88</a:t>
            </a:r>
            <a:endParaRPr lang="en-US" b="1" dirty="0"/>
          </a:p>
        </p:txBody>
      </p:sp>
      <p:sp>
        <p:nvSpPr>
          <p:cNvPr id="4" name="Rectangle 3"/>
          <p:cNvSpPr/>
          <p:nvPr/>
        </p:nvSpPr>
        <p:spPr>
          <a:xfrm>
            <a:off x="1486929" y="3108960"/>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13082" y="3265116"/>
            <a:ext cx="947695" cy="369332"/>
          </a:xfrm>
          <a:prstGeom prst="rect">
            <a:avLst/>
          </a:prstGeom>
          <a:noFill/>
        </p:spPr>
        <p:txBody>
          <a:bodyPr wrap="none" rtlCol="0">
            <a:spAutoFit/>
          </a:bodyPr>
          <a:lstStyle/>
          <a:p>
            <a:r>
              <a:rPr lang="en-US" dirty="0" smtClean="0"/>
              <a:t>S0      0  </a:t>
            </a:r>
            <a:endParaRPr lang="en-US" dirty="0"/>
          </a:p>
        </p:txBody>
      </p:sp>
      <p:cxnSp>
        <p:nvCxnSpPr>
          <p:cNvPr id="7" name="Straight Connector 6"/>
          <p:cNvCxnSpPr/>
          <p:nvPr/>
        </p:nvCxnSpPr>
        <p:spPr>
          <a:xfrm flipH="1">
            <a:off x="1873995" y="3108960"/>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356155" y="3108960"/>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86929" y="3790604"/>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13082" y="3946760"/>
            <a:ext cx="5527411" cy="369332"/>
          </a:xfrm>
          <a:prstGeom prst="rect">
            <a:avLst/>
          </a:prstGeom>
          <a:noFill/>
        </p:spPr>
        <p:txBody>
          <a:bodyPr wrap="none" rtlCol="0">
            <a:spAutoFit/>
          </a:bodyPr>
          <a:lstStyle/>
          <a:p>
            <a:r>
              <a:rPr lang="en-US" dirty="0" smtClean="0"/>
              <a:t>S1      1     01     50 51 52 … 5e 5f          AFTER CACHE MISS </a:t>
            </a:r>
            <a:endParaRPr lang="en-US" dirty="0"/>
          </a:p>
        </p:txBody>
      </p:sp>
      <p:cxnSp>
        <p:nvCxnSpPr>
          <p:cNvPr id="13" name="Straight Connector 12"/>
          <p:cNvCxnSpPr/>
          <p:nvPr/>
        </p:nvCxnSpPr>
        <p:spPr>
          <a:xfrm flipH="1">
            <a:off x="1873995" y="3790604"/>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356155" y="3790604"/>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86929" y="4478775"/>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13082" y="4634931"/>
            <a:ext cx="3135345" cy="369332"/>
          </a:xfrm>
          <a:prstGeom prst="rect">
            <a:avLst/>
          </a:prstGeom>
          <a:noFill/>
        </p:spPr>
        <p:txBody>
          <a:bodyPr wrap="none" rtlCol="0">
            <a:spAutoFit/>
          </a:bodyPr>
          <a:lstStyle/>
          <a:p>
            <a:r>
              <a:rPr lang="en-US" dirty="0" smtClean="0"/>
              <a:t>S2      1     10    e0.. </a:t>
            </a:r>
            <a:r>
              <a:rPr lang="en-US" dirty="0" err="1" smtClean="0"/>
              <a:t>ec</a:t>
            </a:r>
            <a:r>
              <a:rPr lang="en-US" dirty="0" smtClean="0"/>
              <a:t>  </a:t>
            </a:r>
            <a:r>
              <a:rPr lang="en-US" dirty="0" err="1" smtClean="0"/>
              <a:t>ed</a:t>
            </a:r>
            <a:r>
              <a:rPr lang="en-US" dirty="0" smtClean="0"/>
              <a:t>  </a:t>
            </a:r>
            <a:r>
              <a:rPr lang="en-US" dirty="0" err="1" smtClean="0"/>
              <a:t>ee</a:t>
            </a:r>
            <a:r>
              <a:rPr lang="en-US" dirty="0" smtClean="0"/>
              <a:t>  </a:t>
            </a:r>
            <a:r>
              <a:rPr lang="en-US" dirty="0" err="1" smtClean="0"/>
              <a:t>ef</a:t>
            </a:r>
            <a:endParaRPr lang="en-US" dirty="0"/>
          </a:p>
        </p:txBody>
      </p:sp>
      <p:cxnSp>
        <p:nvCxnSpPr>
          <p:cNvPr id="17" name="Straight Connector 16"/>
          <p:cNvCxnSpPr/>
          <p:nvPr/>
        </p:nvCxnSpPr>
        <p:spPr>
          <a:xfrm flipH="1">
            <a:off x="1873995" y="4478775"/>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56155" y="4478775"/>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86929" y="5175259"/>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3082" y="5331415"/>
            <a:ext cx="3361818" cy="369332"/>
          </a:xfrm>
          <a:prstGeom prst="rect">
            <a:avLst/>
          </a:prstGeom>
          <a:noFill/>
        </p:spPr>
        <p:txBody>
          <a:bodyPr wrap="none" rtlCol="0">
            <a:spAutoFit/>
          </a:bodyPr>
          <a:lstStyle/>
          <a:p>
            <a:r>
              <a:rPr lang="en-US" dirty="0" smtClean="0"/>
              <a:t>S3      1     00    30  31 … 38 … 3e 3f</a:t>
            </a:r>
            <a:endParaRPr lang="en-US" dirty="0"/>
          </a:p>
        </p:txBody>
      </p:sp>
      <p:cxnSp>
        <p:nvCxnSpPr>
          <p:cNvPr id="21" name="Straight Connector 20"/>
          <p:cNvCxnSpPr/>
          <p:nvPr/>
        </p:nvCxnSpPr>
        <p:spPr>
          <a:xfrm flipH="1">
            <a:off x="1873995" y="5175259"/>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356155" y="5175259"/>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54480" y="2741105"/>
            <a:ext cx="2103333" cy="369332"/>
          </a:xfrm>
          <a:prstGeom prst="rect">
            <a:avLst/>
          </a:prstGeom>
          <a:noFill/>
        </p:spPr>
        <p:txBody>
          <a:bodyPr wrap="none" rtlCol="0">
            <a:spAutoFit/>
          </a:bodyPr>
          <a:lstStyle/>
          <a:p>
            <a:r>
              <a:rPr lang="en-US" dirty="0"/>
              <a:t>v</a:t>
            </a:r>
            <a:r>
              <a:rPr lang="en-US" dirty="0" smtClean="0"/>
              <a:t>       t                  data</a:t>
            </a:r>
            <a:endParaRPr lang="en-US" dirty="0"/>
          </a:p>
        </p:txBody>
      </p:sp>
      <p:sp>
        <p:nvSpPr>
          <p:cNvPr id="6" name="TextBox 5"/>
          <p:cNvSpPr txBox="1"/>
          <p:nvPr/>
        </p:nvSpPr>
        <p:spPr>
          <a:xfrm>
            <a:off x="5824612" y="3021368"/>
            <a:ext cx="4955908" cy="646331"/>
          </a:xfrm>
          <a:prstGeom prst="rect">
            <a:avLst/>
          </a:prstGeom>
          <a:noFill/>
        </p:spPr>
        <p:txBody>
          <a:bodyPr wrap="none" rtlCol="0">
            <a:spAutoFit/>
          </a:bodyPr>
          <a:lstStyle/>
          <a:p>
            <a:r>
              <a:rPr lang="en-US" dirty="0" smtClean="0"/>
              <a:t>0x52 = 01 01 0010 (tag = 01, set = 01, offset = 0010</a:t>
            </a:r>
          </a:p>
          <a:p>
            <a:endParaRPr lang="en-US" dirty="0"/>
          </a:p>
        </p:txBody>
      </p:sp>
    </p:spTree>
    <p:extLst>
      <p:ext uri="{BB962C8B-B14F-4D97-AF65-F5344CB8AC3E}">
        <p14:creationId xmlns:p14="http://schemas.microsoft.com/office/powerpoint/2010/main" val="13874136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EE11-8BD0-45C8-87D7-39269758B0CF}"/>
              </a:ext>
            </a:extLst>
          </p:cNvPr>
          <p:cNvSpPr>
            <a:spLocks noGrp="1"/>
          </p:cNvSpPr>
          <p:nvPr>
            <p:ph type="title"/>
          </p:nvPr>
        </p:nvSpPr>
        <p:spPr/>
        <p:txBody>
          <a:bodyPr>
            <a:normAutofit/>
          </a:bodyPr>
          <a:lstStyle/>
          <a:p>
            <a:r>
              <a:rPr lang="en-US" dirty="0" smtClean="0"/>
              <a:t>Continue problem with the following memory accesses:</a:t>
            </a:r>
            <a:endParaRPr lang="en-US" dirty="0"/>
          </a:p>
        </p:txBody>
      </p:sp>
      <p:sp>
        <p:nvSpPr>
          <p:cNvPr id="3" name="Content Placeholder 2">
            <a:extLst>
              <a:ext uri="{FF2B5EF4-FFF2-40B4-BE49-F238E27FC236}">
                <a16:creationId xmlns:a16="http://schemas.microsoft.com/office/drawing/2014/main" id="{9508EA30-E838-4FBA-82D4-E0B748A349B0}"/>
              </a:ext>
            </a:extLst>
          </p:cNvPr>
          <p:cNvSpPr>
            <a:spLocks noGrp="1"/>
          </p:cNvSpPr>
          <p:nvPr>
            <p:ph idx="1"/>
          </p:nvPr>
        </p:nvSpPr>
        <p:spPr>
          <a:xfrm>
            <a:off x="838200" y="2291138"/>
            <a:ext cx="10515600" cy="4351338"/>
          </a:xfrm>
        </p:spPr>
        <p:txBody>
          <a:bodyPr/>
          <a:lstStyle/>
          <a:p>
            <a:r>
              <a:rPr lang="en-US" dirty="0" smtClean="0"/>
              <a:t>0x00, 0x80, 0x7f, 0x25, 0x47</a:t>
            </a:r>
            <a:endParaRPr lang="en-US" b="1" dirty="0"/>
          </a:p>
        </p:txBody>
      </p:sp>
      <p:sp>
        <p:nvSpPr>
          <p:cNvPr id="4" name="Rectangle 3"/>
          <p:cNvSpPr/>
          <p:nvPr/>
        </p:nvSpPr>
        <p:spPr>
          <a:xfrm>
            <a:off x="1486929" y="3108960"/>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13082" y="3265116"/>
            <a:ext cx="947695" cy="369332"/>
          </a:xfrm>
          <a:prstGeom prst="rect">
            <a:avLst/>
          </a:prstGeom>
          <a:noFill/>
        </p:spPr>
        <p:txBody>
          <a:bodyPr wrap="none" rtlCol="0">
            <a:spAutoFit/>
          </a:bodyPr>
          <a:lstStyle/>
          <a:p>
            <a:r>
              <a:rPr lang="en-US" dirty="0" smtClean="0"/>
              <a:t>S0      0  </a:t>
            </a:r>
            <a:endParaRPr lang="en-US" dirty="0"/>
          </a:p>
        </p:txBody>
      </p:sp>
      <p:cxnSp>
        <p:nvCxnSpPr>
          <p:cNvPr id="7" name="Straight Connector 6"/>
          <p:cNvCxnSpPr/>
          <p:nvPr/>
        </p:nvCxnSpPr>
        <p:spPr>
          <a:xfrm flipH="1">
            <a:off x="1873995" y="3108960"/>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356155" y="3108960"/>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86929" y="3790604"/>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13082" y="3946760"/>
            <a:ext cx="3150221" cy="369332"/>
          </a:xfrm>
          <a:prstGeom prst="rect">
            <a:avLst/>
          </a:prstGeom>
          <a:noFill/>
        </p:spPr>
        <p:txBody>
          <a:bodyPr wrap="none" rtlCol="0">
            <a:spAutoFit/>
          </a:bodyPr>
          <a:lstStyle/>
          <a:p>
            <a:r>
              <a:rPr lang="en-US" dirty="0" smtClean="0"/>
              <a:t>S1      1     01     50 51 52 … 5e 5f</a:t>
            </a:r>
            <a:endParaRPr lang="en-US" dirty="0"/>
          </a:p>
        </p:txBody>
      </p:sp>
      <p:cxnSp>
        <p:nvCxnSpPr>
          <p:cNvPr id="13" name="Straight Connector 12"/>
          <p:cNvCxnSpPr/>
          <p:nvPr/>
        </p:nvCxnSpPr>
        <p:spPr>
          <a:xfrm flipH="1">
            <a:off x="1873995" y="3790604"/>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356155" y="3790604"/>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86929" y="4478775"/>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13082" y="4634931"/>
            <a:ext cx="3135345" cy="369332"/>
          </a:xfrm>
          <a:prstGeom prst="rect">
            <a:avLst/>
          </a:prstGeom>
          <a:noFill/>
        </p:spPr>
        <p:txBody>
          <a:bodyPr wrap="none" rtlCol="0">
            <a:spAutoFit/>
          </a:bodyPr>
          <a:lstStyle/>
          <a:p>
            <a:r>
              <a:rPr lang="en-US" dirty="0" smtClean="0"/>
              <a:t>S2      1     10    e0.. </a:t>
            </a:r>
            <a:r>
              <a:rPr lang="en-US" dirty="0" err="1" smtClean="0"/>
              <a:t>ec</a:t>
            </a:r>
            <a:r>
              <a:rPr lang="en-US" dirty="0" smtClean="0"/>
              <a:t>  </a:t>
            </a:r>
            <a:r>
              <a:rPr lang="en-US" dirty="0" err="1" smtClean="0"/>
              <a:t>ed</a:t>
            </a:r>
            <a:r>
              <a:rPr lang="en-US" dirty="0" smtClean="0"/>
              <a:t>  </a:t>
            </a:r>
            <a:r>
              <a:rPr lang="en-US" dirty="0" err="1" smtClean="0"/>
              <a:t>ee</a:t>
            </a:r>
            <a:r>
              <a:rPr lang="en-US" dirty="0" smtClean="0"/>
              <a:t>  </a:t>
            </a:r>
            <a:r>
              <a:rPr lang="en-US" dirty="0" err="1" smtClean="0"/>
              <a:t>ef</a:t>
            </a:r>
            <a:endParaRPr lang="en-US" dirty="0"/>
          </a:p>
        </p:txBody>
      </p:sp>
      <p:cxnSp>
        <p:nvCxnSpPr>
          <p:cNvPr id="17" name="Straight Connector 16"/>
          <p:cNvCxnSpPr/>
          <p:nvPr/>
        </p:nvCxnSpPr>
        <p:spPr>
          <a:xfrm flipH="1">
            <a:off x="1873995" y="4478775"/>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56155" y="4478775"/>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86929" y="5175259"/>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3082" y="5331415"/>
            <a:ext cx="3361818" cy="369332"/>
          </a:xfrm>
          <a:prstGeom prst="rect">
            <a:avLst/>
          </a:prstGeom>
          <a:noFill/>
        </p:spPr>
        <p:txBody>
          <a:bodyPr wrap="none" rtlCol="0">
            <a:spAutoFit/>
          </a:bodyPr>
          <a:lstStyle/>
          <a:p>
            <a:r>
              <a:rPr lang="en-US" dirty="0" smtClean="0"/>
              <a:t>S3      1     00    30  31 … 38 … 3e 3f</a:t>
            </a:r>
            <a:endParaRPr lang="en-US" dirty="0"/>
          </a:p>
        </p:txBody>
      </p:sp>
      <p:cxnSp>
        <p:nvCxnSpPr>
          <p:cNvPr id="21" name="Straight Connector 20"/>
          <p:cNvCxnSpPr/>
          <p:nvPr/>
        </p:nvCxnSpPr>
        <p:spPr>
          <a:xfrm flipH="1">
            <a:off x="1873995" y="5175259"/>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356155" y="5175259"/>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54480" y="2741105"/>
            <a:ext cx="2103333" cy="369332"/>
          </a:xfrm>
          <a:prstGeom prst="rect">
            <a:avLst/>
          </a:prstGeom>
          <a:noFill/>
        </p:spPr>
        <p:txBody>
          <a:bodyPr wrap="none" rtlCol="0">
            <a:spAutoFit/>
          </a:bodyPr>
          <a:lstStyle/>
          <a:p>
            <a:r>
              <a:rPr lang="en-US" dirty="0"/>
              <a:t>v</a:t>
            </a:r>
            <a:r>
              <a:rPr lang="en-US" dirty="0" smtClean="0"/>
              <a:t>       t                  data</a:t>
            </a:r>
            <a:endParaRPr lang="en-US" dirty="0"/>
          </a:p>
        </p:txBody>
      </p:sp>
    </p:spTree>
    <p:extLst>
      <p:ext uri="{BB962C8B-B14F-4D97-AF65-F5344CB8AC3E}">
        <p14:creationId xmlns:p14="http://schemas.microsoft.com/office/powerpoint/2010/main" val="33056622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EE11-8BD0-45C8-87D7-39269758B0CF}"/>
              </a:ext>
            </a:extLst>
          </p:cNvPr>
          <p:cNvSpPr>
            <a:spLocks noGrp="1"/>
          </p:cNvSpPr>
          <p:nvPr>
            <p:ph type="title"/>
          </p:nvPr>
        </p:nvSpPr>
        <p:spPr/>
        <p:txBody>
          <a:bodyPr>
            <a:normAutofit/>
          </a:bodyPr>
          <a:lstStyle/>
          <a:p>
            <a:r>
              <a:rPr lang="en-US" dirty="0" smtClean="0"/>
              <a:t>Why are caches organized as such?</a:t>
            </a:r>
            <a:endParaRPr lang="en-US" dirty="0"/>
          </a:p>
        </p:txBody>
      </p:sp>
      <p:sp>
        <p:nvSpPr>
          <p:cNvPr id="3" name="Content Placeholder 2">
            <a:extLst>
              <a:ext uri="{FF2B5EF4-FFF2-40B4-BE49-F238E27FC236}">
                <a16:creationId xmlns:a16="http://schemas.microsoft.com/office/drawing/2014/main" id="{9508EA30-E838-4FBA-82D4-E0B748A349B0}"/>
              </a:ext>
            </a:extLst>
          </p:cNvPr>
          <p:cNvSpPr>
            <a:spLocks noGrp="1"/>
          </p:cNvSpPr>
          <p:nvPr>
            <p:ph idx="1"/>
          </p:nvPr>
        </p:nvSpPr>
        <p:spPr>
          <a:xfrm>
            <a:off x="838200" y="2291138"/>
            <a:ext cx="10515600" cy="4351338"/>
          </a:xfrm>
        </p:spPr>
        <p:txBody>
          <a:bodyPr>
            <a:normAutofit/>
          </a:bodyPr>
          <a:lstStyle/>
          <a:p>
            <a:pPr marL="0" indent="0">
              <a:buNone/>
            </a:pPr>
            <a:r>
              <a:rPr lang="en-US" sz="200" b="1" dirty="0" smtClean="0"/>
              <a:t>c</a:t>
            </a:r>
            <a:endParaRPr lang="en-US" sz="200" b="1" dirty="0"/>
          </a:p>
        </p:txBody>
      </p:sp>
      <p:sp>
        <p:nvSpPr>
          <p:cNvPr id="4" name="Rectangle 3"/>
          <p:cNvSpPr/>
          <p:nvPr/>
        </p:nvSpPr>
        <p:spPr>
          <a:xfrm>
            <a:off x="1486929" y="3108960"/>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13082" y="3265116"/>
            <a:ext cx="3389005" cy="369332"/>
          </a:xfrm>
          <a:prstGeom prst="rect">
            <a:avLst/>
          </a:prstGeom>
          <a:noFill/>
        </p:spPr>
        <p:txBody>
          <a:bodyPr wrap="none" rtlCol="0">
            <a:spAutoFit/>
          </a:bodyPr>
          <a:lstStyle/>
          <a:p>
            <a:r>
              <a:rPr lang="en-US" dirty="0" smtClean="0"/>
              <a:t>S0      1     00    ‘h’ ‘e’ ‘l’ ‘l’ ‘o’ ‘\0’ …</a:t>
            </a:r>
            <a:endParaRPr lang="en-US" dirty="0"/>
          </a:p>
        </p:txBody>
      </p:sp>
      <p:cxnSp>
        <p:nvCxnSpPr>
          <p:cNvPr id="7" name="Straight Connector 6"/>
          <p:cNvCxnSpPr/>
          <p:nvPr/>
        </p:nvCxnSpPr>
        <p:spPr>
          <a:xfrm flipH="1">
            <a:off x="1873995" y="3108960"/>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356155" y="3108960"/>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86929" y="3790604"/>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13082" y="3946760"/>
            <a:ext cx="3150221" cy="369332"/>
          </a:xfrm>
          <a:prstGeom prst="rect">
            <a:avLst/>
          </a:prstGeom>
          <a:noFill/>
        </p:spPr>
        <p:txBody>
          <a:bodyPr wrap="none" rtlCol="0">
            <a:spAutoFit/>
          </a:bodyPr>
          <a:lstStyle/>
          <a:p>
            <a:r>
              <a:rPr lang="en-US" dirty="0" smtClean="0"/>
              <a:t>S1      1     01     50 51 52 … 5e 5f</a:t>
            </a:r>
            <a:endParaRPr lang="en-US" dirty="0"/>
          </a:p>
        </p:txBody>
      </p:sp>
      <p:cxnSp>
        <p:nvCxnSpPr>
          <p:cNvPr id="13" name="Straight Connector 12"/>
          <p:cNvCxnSpPr/>
          <p:nvPr/>
        </p:nvCxnSpPr>
        <p:spPr>
          <a:xfrm flipH="1">
            <a:off x="1873995" y="3790604"/>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356155" y="3790604"/>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86929" y="4478775"/>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13082" y="4634931"/>
            <a:ext cx="3135345" cy="369332"/>
          </a:xfrm>
          <a:prstGeom prst="rect">
            <a:avLst/>
          </a:prstGeom>
          <a:noFill/>
        </p:spPr>
        <p:txBody>
          <a:bodyPr wrap="none" rtlCol="0">
            <a:spAutoFit/>
          </a:bodyPr>
          <a:lstStyle/>
          <a:p>
            <a:r>
              <a:rPr lang="en-US" dirty="0" smtClean="0"/>
              <a:t>S2      1     10    e0.. </a:t>
            </a:r>
            <a:r>
              <a:rPr lang="en-US" dirty="0" err="1" smtClean="0"/>
              <a:t>ec</a:t>
            </a:r>
            <a:r>
              <a:rPr lang="en-US" dirty="0" smtClean="0"/>
              <a:t>  </a:t>
            </a:r>
            <a:r>
              <a:rPr lang="en-US" dirty="0" err="1" smtClean="0"/>
              <a:t>ed</a:t>
            </a:r>
            <a:r>
              <a:rPr lang="en-US" dirty="0" smtClean="0"/>
              <a:t>  </a:t>
            </a:r>
            <a:r>
              <a:rPr lang="en-US" dirty="0" err="1" smtClean="0"/>
              <a:t>ee</a:t>
            </a:r>
            <a:r>
              <a:rPr lang="en-US" dirty="0" smtClean="0"/>
              <a:t>  </a:t>
            </a:r>
            <a:r>
              <a:rPr lang="en-US" dirty="0" err="1" smtClean="0"/>
              <a:t>ef</a:t>
            </a:r>
            <a:endParaRPr lang="en-US" dirty="0"/>
          </a:p>
        </p:txBody>
      </p:sp>
      <p:cxnSp>
        <p:nvCxnSpPr>
          <p:cNvPr id="17" name="Straight Connector 16"/>
          <p:cNvCxnSpPr/>
          <p:nvPr/>
        </p:nvCxnSpPr>
        <p:spPr>
          <a:xfrm flipH="1">
            <a:off x="1873995" y="4478775"/>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56155" y="4478775"/>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86929" y="5175259"/>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3082" y="5331415"/>
            <a:ext cx="3361818" cy="369332"/>
          </a:xfrm>
          <a:prstGeom prst="rect">
            <a:avLst/>
          </a:prstGeom>
          <a:noFill/>
        </p:spPr>
        <p:txBody>
          <a:bodyPr wrap="none" rtlCol="0">
            <a:spAutoFit/>
          </a:bodyPr>
          <a:lstStyle/>
          <a:p>
            <a:r>
              <a:rPr lang="en-US" dirty="0" smtClean="0"/>
              <a:t>S3      1     00    30  31 … 38 … 3e 3f</a:t>
            </a:r>
            <a:endParaRPr lang="en-US" dirty="0"/>
          </a:p>
        </p:txBody>
      </p:sp>
      <p:cxnSp>
        <p:nvCxnSpPr>
          <p:cNvPr id="21" name="Straight Connector 20"/>
          <p:cNvCxnSpPr/>
          <p:nvPr/>
        </p:nvCxnSpPr>
        <p:spPr>
          <a:xfrm flipH="1">
            <a:off x="1873995" y="5175259"/>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356155" y="5175259"/>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54480" y="2741105"/>
            <a:ext cx="2103333" cy="369332"/>
          </a:xfrm>
          <a:prstGeom prst="rect">
            <a:avLst/>
          </a:prstGeom>
          <a:noFill/>
        </p:spPr>
        <p:txBody>
          <a:bodyPr wrap="none" rtlCol="0">
            <a:spAutoFit/>
          </a:bodyPr>
          <a:lstStyle/>
          <a:p>
            <a:r>
              <a:rPr lang="en-US" dirty="0"/>
              <a:t>v</a:t>
            </a:r>
            <a:r>
              <a:rPr lang="en-US" dirty="0" smtClean="0"/>
              <a:t>       t                  data</a:t>
            </a:r>
            <a:endParaRPr lang="en-US" dirty="0"/>
          </a:p>
        </p:txBody>
      </p:sp>
      <p:sp>
        <p:nvSpPr>
          <p:cNvPr id="6" name="TextBox 5"/>
          <p:cNvSpPr txBox="1"/>
          <p:nvPr/>
        </p:nvSpPr>
        <p:spPr>
          <a:xfrm>
            <a:off x="1237584" y="1384620"/>
            <a:ext cx="3553280" cy="1200329"/>
          </a:xfrm>
          <a:prstGeom prst="rect">
            <a:avLst/>
          </a:prstGeom>
          <a:noFill/>
        </p:spPr>
        <p:txBody>
          <a:bodyPr wrap="none" rtlCol="0">
            <a:spAutoFit/>
          </a:bodyPr>
          <a:lstStyle/>
          <a:p>
            <a:r>
              <a:rPr lang="en-US" dirty="0" smtClean="0"/>
              <a:t>char </a:t>
            </a:r>
            <a:r>
              <a:rPr lang="en-US" dirty="0" err="1" smtClean="0"/>
              <a:t>buf</a:t>
            </a:r>
            <a:r>
              <a:rPr lang="en-US" dirty="0" smtClean="0"/>
              <a:t>[16];</a:t>
            </a:r>
          </a:p>
          <a:p>
            <a:r>
              <a:rPr lang="en-US" dirty="0" err="1" smtClean="0"/>
              <a:t>scanf</a:t>
            </a:r>
            <a:r>
              <a:rPr lang="en-US" dirty="0" smtClean="0"/>
              <a:t>(“%s”, </a:t>
            </a:r>
            <a:r>
              <a:rPr lang="en-US" dirty="0" err="1" smtClean="0"/>
              <a:t>buf</a:t>
            </a:r>
            <a:r>
              <a:rPr lang="en-US" dirty="0" smtClean="0"/>
              <a:t>);</a:t>
            </a:r>
          </a:p>
          <a:p>
            <a:endParaRPr lang="en-US" dirty="0"/>
          </a:p>
          <a:p>
            <a:r>
              <a:rPr lang="en-US" dirty="0" smtClean="0"/>
              <a:t>If </a:t>
            </a:r>
            <a:r>
              <a:rPr lang="en-US" dirty="0" err="1" smtClean="0"/>
              <a:t>buf</a:t>
            </a:r>
            <a:r>
              <a:rPr lang="en-US" dirty="0" smtClean="0"/>
              <a:t> starts at address 0x0000, then</a:t>
            </a:r>
            <a:endParaRPr lang="en-US" dirty="0"/>
          </a:p>
        </p:txBody>
      </p:sp>
    </p:spTree>
    <p:extLst>
      <p:ext uri="{BB962C8B-B14F-4D97-AF65-F5344CB8AC3E}">
        <p14:creationId xmlns:p14="http://schemas.microsoft.com/office/powerpoint/2010/main" val="2193737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EE11-8BD0-45C8-87D7-39269758B0CF}"/>
              </a:ext>
            </a:extLst>
          </p:cNvPr>
          <p:cNvSpPr>
            <a:spLocks noGrp="1"/>
          </p:cNvSpPr>
          <p:nvPr>
            <p:ph type="title"/>
          </p:nvPr>
        </p:nvSpPr>
        <p:spPr/>
        <p:txBody>
          <a:bodyPr>
            <a:normAutofit/>
          </a:bodyPr>
          <a:lstStyle/>
          <a:p>
            <a:r>
              <a:rPr lang="en-US" dirty="0" smtClean="0"/>
              <a:t>Why are caches organized as such?</a:t>
            </a:r>
            <a:endParaRPr lang="en-US" dirty="0"/>
          </a:p>
        </p:txBody>
      </p:sp>
      <p:sp>
        <p:nvSpPr>
          <p:cNvPr id="3" name="Content Placeholder 2">
            <a:extLst>
              <a:ext uri="{FF2B5EF4-FFF2-40B4-BE49-F238E27FC236}">
                <a16:creationId xmlns:a16="http://schemas.microsoft.com/office/drawing/2014/main" id="{9508EA30-E838-4FBA-82D4-E0B748A349B0}"/>
              </a:ext>
            </a:extLst>
          </p:cNvPr>
          <p:cNvSpPr>
            <a:spLocks noGrp="1"/>
          </p:cNvSpPr>
          <p:nvPr>
            <p:ph idx="1"/>
          </p:nvPr>
        </p:nvSpPr>
        <p:spPr>
          <a:xfrm>
            <a:off x="838200" y="2291138"/>
            <a:ext cx="10515600" cy="4351338"/>
          </a:xfrm>
        </p:spPr>
        <p:txBody>
          <a:bodyPr>
            <a:normAutofit/>
          </a:bodyPr>
          <a:lstStyle/>
          <a:p>
            <a:pPr marL="0" indent="0">
              <a:buNone/>
            </a:pPr>
            <a:r>
              <a:rPr lang="en-US" sz="200" b="1" dirty="0" smtClean="0"/>
              <a:t>c</a:t>
            </a:r>
            <a:endParaRPr lang="en-US" sz="200" b="1" dirty="0"/>
          </a:p>
        </p:txBody>
      </p:sp>
      <p:sp>
        <p:nvSpPr>
          <p:cNvPr id="4" name="Rectangle 3"/>
          <p:cNvSpPr/>
          <p:nvPr/>
        </p:nvSpPr>
        <p:spPr>
          <a:xfrm>
            <a:off x="1461991" y="3603401"/>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88144" y="3759557"/>
            <a:ext cx="841897" cy="369332"/>
          </a:xfrm>
          <a:prstGeom prst="rect">
            <a:avLst/>
          </a:prstGeom>
          <a:noFill/>
        </p:spPr>
        <p:txBody>
          <a:bodyPr wrap="none" rtlCol="0">
            <a:spAutoFit/>
          </a:bodyPr>
          <a:lstStyle/>
          <a:p>
            <a:r>
              <a:rPr lang="en-US" dirty="0" smtClean="0"/>
              <a:t>S0      </a:t>
            </a:r>
            <a:r>
              <a:rPr lang="en-US" dirty="0"/>
              <a:t>0</a:t>
            </a:r>
          </a:p>
        </p:txBody>
      </p:sp>
      <p:cxnSp>
        <p:nvCxnSpPr>
          <p:cNvPr id="7" name="Straight Connector 6"/>
          <p:cNvCxnSpPr/>
          <p:nvPr/>
        </p:nvCxnSpPr>
        <p:spPr>
          <a:xfrm flipH="1">
            <a:off x="1849057" y="3603401"/>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331217" y="3603401"/>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61991" y="4285045"/>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88144" y="4441201"/>
            <a:ext cx="3259675" cy="646331"/>
          </a:xfrm>
          <a:prstGeom prst="rect">
            <a:avLst/>
          </a:prstGeom>
          <a:noFill/>
        </p:spPr>
        <p:txBody>
          <a:bodyPr wrap="none" rtlCol="0">
            <a:spAutoFit/>
          </a:bodyPr>
          <a:lstStyle/>
          <a:p>
            <a:r>
              <a:rPr lang="en-US" dirty="0" smtClean="0"/>
              <a:t>S1      </a:t>
            </a:r>
            <a:r>
              <a:rPr lang="en-US" dirty="0"/>
              <a:t>1    00    ‘d’ ‘</a:t>
            </a:r>
            <a:r>
              <a:rPr lang="en-US" dirty="0" err="1"/>
              <a:t>i</a:t>
            </a:r>
            <a:r>
              <a:rPr lang="en-US" dirty="0"/>
              <a:t>’ ‘p’ ‘a’ … ‘o’ ‘s’</a:t>
            </a:r>
          </a:p>
          <a:p>
            <a:endParaRPr lang="en-US" dirty="0" smtClean="0"/>
          </a:p>
        </p:txBody>
      </p:sp>
      <p:cxnSp>
        <p:nvCxnSpPr>
          <p:cNvPr id="13" name="Straight Connector 12"/>
          <p:cNvCxnSpPr/>
          <p:nvPr/>
        </p:nvCxnSpPr>
        <p:spPr>
          <a:xfrm flipH="1">
            <a:off x="1849057" y="4285045"/>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331217" y="4285045"/>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61991" y="4973216"/>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88144" y="5129372"/>
            <a:ext cx="3466077" cy="369332"/>
          </a:xfrm>
          <a:prstGeom prst="rect">
            <a:avLst/>
          </a:prstGeom>
          <a:noFill/>
        </p:spPr>
        <p:txBody>
          <a:bodyPr wrap="none" rtlCol="0">
            <a:spAutoFit/>
          </a:bodyPr>
          <a:lstStyle/>
          <a:p>
            <a:r>
              <a:rPr lang="en-US" dirty="0" smtClean="0"/>
              <a:t>S2      </a:t>
            </a:r>
            <a:r>
              <a:rPr lang="en-US" dirty="0"/>
              <a:t>1     00    ‘p’ ‘h’ ‘a’ … ‘e’ ‘s’ ‘\0’</a:t>
            </a:r>
          </a:p>
        </p:txBody>
      </p:sp>
      <p:cxnSp>
        <p:nvCxnSpPr>
          <p:cNvPr id="17" name="Straight Connector 16"/>
          <p:cNvCxnSpPr/>
          <p:nvPr/>
        </p:nvCxnSpPr>
        <p:spPr>
          <a:xfrm flipH="1">
            <a:off x="1849057" y="4973216"/>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31217" y="4973216"/>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61991" y="5669700"/>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88144" y="5825856"/>
            <a:ext cx="841897" cy="369332"/>
          </a:xfrm>
          <a:prstGeom prst="rect">
            <a:avLst/>
          </a:prstGeom>
          <a:noFill/>
        </p:spPr>
        <p:txBody>
          <a:bodyPr wrap="none" rtlCol="0">
            <a:spAutoFit/>
          </a:bodyPr>
          <a:lstStyle/>
          <a:p>
            <a:r>
              <a:rPr lang="en-US" dirty="0" smtClean="0"/>
              <a:t>S3      0</a:t>
            </a:r>
            <a:endParaRPr lang="en-US" dirty="0"/>
          </a:p>
        </p:txBody>
      </p:sp>
      <p:cxnSp>
        <p:nvCxnSpPr>
          <p:cNvPr id="21" name="Straight Connector 20"/>
          <p:cNvCxnSpPr/>
          <p:nvPr/>
        </p:nvCxnSpPr>
        <p:spPr>
          <a:xfrm flipH="1">
            <a:off x="1849057" y="5669700"/>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331217" y="5669700"/>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29542" y="3235546"/>
            <a:ext cx="2103333" cy="369332"/>
          </a:xfrm>
          <a:prstGeom prst="rect">
            <a:avLst/>
          </a:prstGeom>
          <a:noFill/>
        </p:spPr>
        <p:txBody>
          <a:bodyPr wrap="none" rtlCol="0">
            <a:spAutoFit/>
          </a:bodyPr>
          <a:lstStyle/>
          <a:p>
            <a:r>
              <a:rPr lang="en-US" dirty="0"/>
              <a:t>v</a:t>
            </a:r>
            <a:r>
              <a:rPr lang="en-US" dirty="0" smtClean="0"/>
              <a:t>       t                  data</a:t>
            </a:r>
            <a:endParaRPr lang="en-US" dirty="0"/>
          </a:p>
        </p:txBody>
      </p:sp>
      <p:sp>
        <p:nvSpPr>
          <p:cNvPr id="6" name="TextBox 5"/>
          <p:cNvSpPr txBox="1"/>
          <p:nvPr/>
        </p:nvSpPr>
        <p:spPr>
          <a:xfrm>
            <a:off x="1237584" y="1384620"/>
            <a:ext cx="4782271" cy="1477328"/>
          </a:xfrm>
          <a:prstGeom prst="rect">
            <a:avLst/>
          </a:prstGeom>
          <a:noFill/>
        </p:spPr>
        <p:txBody>
          <a:bodyPr wrap="none" rtlCol="0">
            <a:spAutoFit/>
          </a:bodyPr>
          <a:lstStyle/>
          <a:p>
            <a:r>
              <a:rPr lang="en-US" dirty="0" smtClean="0"/>
              <a:t>char </a:t>
            </a:r>
            <a:r>
              <a:rPr lang="en-US" dirty="0" err="1" smtClean="0"/>
              <a:t>buf</a:t>
            </a:r>
            <a:r>
              <a:rPr lang="en-US" dirty="0" smtClean="0"/>
              <a:t>[32];</a:t>
            </a:r>
          </a:p>
          <a:p>
            <a:r>
              <a:rPr lang="en-US" dirty="0" err="1" smtClean="0"/>
              <a:t>scanf</a:t>
            </a:r>
            <a:r>
              <a:rPr lang="en-US" dirty="0" smtClean="0"/>
              <a:t>(“%s”, </a:t>
            </a:r>
            <a:r>
              <a:rPr lang="en-US" dirty="0" err="1" smtClean="0"/>
              <a:t>buf</a:t>
            </a:r>
            <a:r>
              <a:rPr lang="en-US" dirty="0" smtClean="0"/>
              <a:t>);</a:t>
            </a:r>
          </a:p>
          <a:p>
            <a:r>
              <a:rPr lang="en-US" dirty="0" smtClean="0"/>
              <a:t>// </a:t>
            </a:r>
            <a:r>
              <a:rPr lang="en-US" dirty="0"/>
              <a:t>input is </a:t>
            </a:r>
            <a:r>
              <a:rPr lang="en-US" dirty="0" smtClean="0"/>
              <a:t>dipalmitoylpho</a:t>
            </a:r>
            <a:r>
              <a:rPr lang="en-US" dirty="0"/>
              <a:t>00    ‘d’ ‘</a:t>
            </a:r>
            <a:r>
              <a:rPr lang="en-US" dirty="0" err="1"/>
              <a:t>i</a:t>
            </a:r>
            <a:r>
              <a:rPr lang="en-US" dirty="0"/>
              <a:t>’ ‘p’ ‘a’ … ‘o’ ‘s’</a:t>
            </a:r>
          </a:p>
          <a:p>
            <a:r>
              <a:rPr lang="en-US" dirty="0" err="1" smtClean="0"/>
              <a:t>sphatidylcholines</a:t>
            </a:r>
            <a:endParaRPr lang="en-US" dirty="0"/>
          </a:p>
          <a:p>
            <a:r>
              <a:rPr lang="en-US" dirty="0" smtClean="0"/>
              <a:t>If </a:t>
            </a:r>
            <a:r>
              <a:rPr lang="en-US" dirty="0" err="1" smtClean="0"/>
              <a:t>buf</a:t>
            </a:r>
            <a:r>
              <a:rPr lang="en-US" dirty="0" smtClean="0"/>
              <a:t> starts at address 0x10, then</a:t>
            </a:r>
            <a:endParaRPr lang="en-US" dirty="0"/>
          </a:p>
        </p:txBody>
      </p:sp>
      <p:sp>
        <p:nvSpPr>
          <p:cNvPr id="23" name="TextBox 22"/>
          <p:cNvSpPr txBox="1"/>
          <p:nvPr/>
        </p:nvSpPr>
        <p:spPr>
          <a:xfrm>
            <a:off x="5422143" y="3274884"/>
            <a:ext cx="4316182" cy="646331"/>
          </a:xfrm>
          <a:prstGeom prst="rect">
            <a:avLst/>
          </a:prstGeom>
          <a:noFill/>
        </p:spPr>
        <p:txBody>
          <a:bodyPr wrap="none" rtlCol="0">
            <a:spAutoFit/>
          </a:bodyPr>
          <a:lstStyle/>
          <a:p>
            <a:r>
              <a:rPr lang="en-US" dirty="0" smtClean="0"/>
              <a:t>If the set bits were first, then the two blocks</a:t>
            </a:r>
          </a:p>
          <a:p>
            <a:r>
              <a:rPr lang="en-US" dirty="0" smtClean="0"/>
              <a:t>would collide</a:t>
            </a:r>
            <a:endParaRPr lang="en-US" dirty="0"/>
          </a:p>
        </p:txBody>
      </p:sp>
    </p:spTree>
    <p:extLst>
      <p:ext uri="{BB962C8B-B14F-4D97-AF65-F5344CB8AC3E}">
        <p14:creationId xmlns:p14="http://schemas.microsoft.com/office/powerpoint/2010/main" val="2546550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DE91-8312-4A61-9F7F-102EB44E3899}"/>
              </a:ext>
            </a:extLst>
          </p:cNvPr>
          <p:cNvSpPr>
            <a:spLocks noGrp="1"/>
          </p:cNvSpPr>
          <p:nvPr>
            <p:ph type="ctrTitle"/>
          </p:nvPr>
        </p:nvSpPr>
        <p:spPr>
          <a:xfrm>
            <a:off x="1396538" y="2912614"/>
            <a:ext cx="9144000" cy="2595563"/>
          </a:xfrm>
        </p:spPr>
        <p:txBody>
          <a:bodyPr>
            <a:noAutofit/>
          </a:bodyPr>
          <a:lstStyle/>
          <a:p>
            <a:pPr algn="l"/>
            <a:r>
              <a:rPr lang="en-US" sz="2800" b="1" dirty="0" smtClean="0"/>
              <a:t/>
            </a:r>
            <a:br>
              <a:rPr lang="en-US" sz="2800" b="1" dirty="0" smtClean="0"/>
            </a:br>
            <a:r>
              <a:rPr lang="en-US" sz="3200" b="1" dirty="0" smtClean="0"/>
              <a:t>Locality </a:t>
            </a:r>
            <a:r>
              <a:rPr lang="en-US" sz="3200" b="1" dirty="0"/>
              <a:t>for instructions</a:t>
            </a:r>
            <a:br>
              <a:rPr lang="en-US" sz="3200" b="1" dirty="0"/>
            </a:br>
            <a:r>
              <a:rPr lang="en-US" sz="2800" b="1" dirty="0"/>
              <a:t/>
            </a:r>
            <a:br>
              <a:rPr lang="en-US" sz="2800" b="1" dirty="0"/>
            </a:br>
            <a:r>
              <a:rPr lang="en-US" sz="2800" dirty="0"/>
              <a:t>Usually, code is running sequentially, or a small piece of code</a:t>
            </a:r>
            <a:br>
              <a:rPr lang="en-US" sz="2800" dirty="0"/>
            </a:br>
            <a:r>
              <a:rPr lang="en-US" sz="2800" dirty="0"/>
              <a:t>is running iteratively.  If we’re lucky, the whole piece can fit in 1 cache block.</a:t>
            </a:r>
            <a:br>
              <a:rPr lang="en-US" sz="2800" dirty="0"/>
            </a:br>
            <a:r>
              <a:rPr lang="en-US" sz="2800" dirty="0"/>
              <a:t/>
            </a:r>
            <a:br>
              <a:rPr lang="en-US" sz="2800" dirty="0"/>
            </a:br>
            <a:r>
              <a:rPr lang="en-US" sz="3200" b="1" dirty="0" smtClean="0"/>
              <a:t>Locality for data</a:t>
            </a:r>
            <a:r>
              <a:rPr lang="en-US" sz="2800" b="1" dirty="0" smtClean="0"/>
              <a:t/>
            </a:r>
            <a:br>
              <a:rPr lang="en-US" sz="2800" b="1" dirty="0" smtClean="0"/>
            </a:br>
            <a:r>
              <a:rPr lang="en-US" sz="2800" dirty="0"/>
              <a:t/>
            </a:r>
            <a:br>
              <a:rPr lang="en-US" sz="2800" dirty="0"/>
            </a:br>
            <a:r>
              <a:rPr lang="en-US" sz="2800" dirty="0" err="1"/>
              <a:t>D</a:t>
            </a:r>
            <a:r>
              <a:rPr lang="en-US" sz="2800" dirty="0" err="1" smtClean="0"/>
              <a:t>ata</a:t>
            </a:r>
            <a:r>
              <a:rPr lang="en-US" sz="2800" dirty="0" smtClean="0"/>
              <a:t> items that are </a:t>
            </a:r>
            <a:r>
              <a:rPr lang="en-US" sz="2800" dirty="0"/>
              <a:t>being accessed </a:t>
            </a:r>
            <a:r>
              <a:rPr lang="en-US" sz="2800" dirty="0" smtClean="0"/>
              <a:t>tend </a:t>
            </a:r>
            <a:r>
              <a:rPr lang="en-US" sz="2800" dirty="0"/>
              <a:t>to be </a:t>
            </a:r>
            <a:r>
              <a:rPr lang="en-US" sz="2800" dirty="0" smtClean="0"/>
              <a:t>near each other</a:t>
            </a:r>
            <a:r>
              <a:rPr lang="en-US" sz="2800" dirty="0"/>
              <a:t/>
            </a:r>
            <a:br>
              <a:rPr lang="en-US" sz="2800" dirty="0"/>
            </a:br>
            <a:r>
              <a:rPr lang="en-US" sz="2800" dirty="0"/>
              <a:t>(arrays and strings are contiguous;  local variables for a function are all together, etc.)</a:t>
            </a:r>
            <a:br>
              <a:rPr lang="en-US" sz="2800" dirty="0"/>
            </a:br>
            <a:endParaRPr lang="en-US" sz="2800" b="1" dirty="0"/>
          </a:p>
        </p:txBody>
      </p:sp>
    </p:spTree>
    <p:extLst>
      <p:ext uri="{BB962C8B-B14F-4D97-AF65-F5344CB8AC3E}">
        <p14:creationId xmlns:p14="http://schemas.microsoft.com/office/powerpoint/2010/main" val="3335569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 x N matrix</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t>int</a:t>
            </a:r>
            <a:r>
              <a:rPr lang="en-US" dirty="0" smtClean="0"/>
              <a:t> </a:t>
            </a:r>
            <a:r>
              <a:rPr lang="en-US" dirty="0" err="1" smtClean="0"/>
              <a:t>sum_row</a:t>
            </a:r>
            <a:r>
              <a:rPr lang="en-US" dirty="0" smtClean="0"/>
              <a:t>(</a:t>
            </a:r>
            <a:r>
              <a:rPr lang="en-US" dirty="0" err="1" smtClean="0"/>
              <a:t>int</a:t>
            </a:r>
            <a:r>
              <a:rPr lang="en-US" dirty="0" smtClean="0"/>
              <a:t> matrix[ ][N], </a:t>
            </a:r>
            <a:r>
              <a:rPr lang="en-US" dirty="0" err="1" smtClean="0"/>
              <a:t>int</a:t>
            </a:r>
            <a:r>
              <a:rPr lang="en-US" dirty="0" smtClean="0"/>
              <a:t> M, </a:t>
            </a:r>
            <a:r>
              <a:rPr lang="en-US" dirty="0" err="1" smtClean="0"/>
              <a:t>int</a:t>
            </a:r>
            <a:r>
              <a:rPr lang="en-US" dirty="0" smtClean="0"/>
              <a:t> row) {</a:t>
            </a:r>
          </a:p>
          <a:p>
            <a:pPr marL="0" indent="0">
              <a:buNone/>
            </a:pPr>
            <a:r>
              <a:rPr lang="en-US" dirty="0"/>
              <a:t> </a:t>
            </a:r>
            <a:r>
              <a:rPr lang="en-US" dirty="0" smtClean="0"/>
              <a:t>   </a:t>
            </a:r>
            <a:r>
              <a:rPr lang="en-US" dirty="0" err="1" smtClean="0"/>
              <a:t>int</a:t>
            </a:r>
            <a:r>
              <a:rPr lang="en-US" dirty="0" smtClean="0"/>
              <a:t> </a:t>
            </a:r>
            <a:r>
              <a:rPr lang="en-US" dirty="0" err="1" smtClean="0"/>
              <a:t>ans</a:t>
            </a:r>
            <a:r>
              <a:rPr lang="en-US" dirty="0" smtClean="0"/>
              <a:t> = 0;</a:t>
            </a:r>
          </a:p>
          <a:p>
            <a:pPr marL="0" indent="0">
              <a:buNone/>
            </a:pPr>
            <a:r>
              <a:rPr lang="en-US" dirty="0"/>
              <a:t> </a:t>
            </a:r>
            <a:r>
              <a:rPr lang="en-US" dirty="0" smtClean="0"/>
              <a:t>   </a:t>
            </a:r>
            <a:r>
              <a:rPr lang="en-US" dirty="0" err="1" smtClean="0"/>
              <a:t>int</a:t>
            </a:r>
            <a:r>
              <a:rPr lang="en-US" dirty="0" smtClean="0"/>
              <a:t> I;</a:t>
            </a:r>
          </a:p>
          <a:p>
            <a:pPr marL="0" indent="0">
              <a:buNone/>
            </a:pPr>
            <a:r>
              <a:rPr lang="en-US" dirty="0"/>
              <a:t> </a:t>
            </a:r>
            <a:r>
              <a:rPr lang="en-US" dirty="0" smtClean="0"/>
              <a:t>   for (</a:t>
            </a:r>
            <a:r>
              <a:rPr lang="en-US" dirty="0" err="1" smtClean="0"/>
              <a:t>i</a:t>
            </a:r>
            <a:r>
              <a:rPr lang="en-US" dirty="0" smtClean="0"/>
              <a:t>=0; </a:t>
            </a:r>
            <a:r>
              <a:rPr lang="en-US" dirty="0" err="1" smtClean="0"/>
              <a:t>i</a:t>
            </a:r>
            <a:r>
              <a:rPr lang="en-US" dirty="0" smtClean="0"/>
              <a:t>&lt;N; </a:t>
            </a:r>
            <a:r>
              <a:rPr lang="en-US" dirty="0" err="1" smtClean="0"/>
              <a:t>i</a:t>
            </a:r>
            <a:r>
              <a:rPr lang="en-US" dirty="0" smtClean="0"/>
              <a:t>++)</a:t>
            </a:r>
          </a:p>
          <a:p>
            <a:pPr marL="0" indent="0">
              <a:buNone/>
            </a:pPr>
            <a:r>
              <a:rPr lang="en-US" dirty="0"/>
              <a:t> </a:t>
            </a:r>
            <a:r>
              <a:rPr lang="en-US" dirty="0" smtClean="0"/>
              <a:t>        </a:t>
            </a:r>
            <a:r>
              <a:rPr lang="en-US" dirty="0" err="1" smtClean="0"/>
              <a:t>ans</a:t>
            </a:r>
            <a:r>
              <a:rPr lang="en-US" dirty="0" smtClean="0"/>
              <a:t> += matrix[row][</a:t>
            </a:r>
            <a:r>
              <a:rPr lang="en-US" dirty="0" err="1" smtClean="0"/>
              <a:t>i</a:t>
            </a:r>
            <a:r>
              <a:rPr lang="en-US" dirty="0" smtClean="0"/>
              <a:t>];</a:t>
            </a:r>
          </a:p>
          <a:p>
            <a:pPr marL="0" indent="0">
              <a:buNone/>
            </a:pPr>
            <a:r>
              <a:rPr lang="en-US" dirty="0"/>
              <a:t> </a:t>
            </a:r>
            <a:r>
              <a:rPr lang="en-US" dirty="0" smtClean="0"/>
              <a:t>   return </a:t>
            </a:r>
            <a:r>
              <a:rPr lang="en-US" dirty="0" err="1" smtClean="0"/>
              <a:t>ans</a:t>
            </a:r>
            <a:r>
              <a:rPr lang="en-US" dirty="0" smtClean="0"/>
              <a:t>;</a:t>
            </a:r>
          </a:p>
          <a:p>
            <a:pPr marL="0" indent="0">
              <a:buNone/>
            </a:pPr>
            <a:endParaRPr lang="en-US" dirty="0"/>
          </a:p>
          <a:p>
            <a:pPr marL="0" indent="0">
              <a:buNone/>
            </a:pPr>
            <a:r>
              <a:rPr lang="en-US" dirty="0" smtClean="0"/>
              <a:t>Cache miss rate?   Assume that M,N &gt;&gt; block size (B)</a:t>
            </a:r>
          </a:p>
          <a:p>
            <a:pPr marL="0" indent="0">
              <a:buNone/>
            </a:pPr>
            <a:r>
              <a:rPr lang="en-US" dirty="0"/>
              <a:t>	</a:t>
            </a:r>
          </a:p>
        </p:txBody>
      </p:sp>
    </p:spTree>
    <p:extLst>
      <p:ext uri="{BB962C8B-B14F-4D97-AF65-F5344CB8AC3E}">
        <p14:creationId xmlns:p14="http://schemas.microsoft.com/office/powerpoint/2010/main" val="8754828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 x N matrix</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t>int</a:t>
            </a:r>
            <a:r>
              <a:rPr lang="en-US" dirty="0" smtClean="0"/>
              <a:t> </a:t>
            </a:r>
            <a:r>
              <a:rPr lang="en-US" dirty="0" err="1" smtClean="0"/>
              <a:t>sum_column</a:t>
            </a:r>
            <a:r>
              <a:rPr lang="en-US" dirty="0" smtClean="0"/>
              <a:t>(</a:t>
            </a:r>
            <a:r>
              <a:rPr lang="en-US" dirty="0" err="1" smtClean="0"/>
              <a:t>int</a:t>
            </a:r>
            <a:r>
              <a:rPr lang="en-US" dirty="0" smtClean="0"/>
              <a:t> matrix[ ][N], </a:t>
            </a:r>
            <a:r>
              <a:rPr lang="en-US" dirty="0" err="1" smtClean="0"/>
              <a:t>int</a:t>
            </a:r>
            <a:r>
              <a:rPr lang="en-US" dirty="0" smtClean="0"/>
              <a:t> M, </a:t>
            </a:r>
            <a:r>
              <a:rPr lang="en-US" dirty="0" err="1" smtClean="0"/>
              <a:t>int</a:t>
            </a:r>
            <a:r>
              <a:rPr lang="en-US" dirty="0" smtClean="0"/>
              <a:t> col) {</a:t>
            </a:r>
          </a:p>
          <a:p>
            <a:pPr marL="0" indent="0">
              <a:buNone/>
            </a:pPr>
            <a:r>
              <a:rPr lang="en-US" dirty="0"/>
              <a:t> </a:t>
            </a:r>
            <a:r>
              <a:rPr lang="en-US" dirty="0" smtClean="0"/>
              <a:t>   </a:t>
            </a:r>
            <a:r>
              <a:rPr lang="en-US" dirty="0" err="1" smtClean="0"/>
              <a:t>int</a:t>
            </a:r>
            <a:r>
              <a:rPr lang="en-US" dirty="0" smtClean="0"/>
              <a:t> </a:t>
            </a:r>
            <a:r>
              <a:rPr lang="en-US" dirty="0" err="1" smtClean="0"/>
              <a:t>ans</a:t>
            </a:r>
            <a:r>
              <a:rPr lang="en-US" dirty="0" smtClean="0"/>
              <a:t> = 0;</a:t>
            </a:r>
          </a:p>
          <a:p>
            <a:pPr marL="0" indent="0">
              <a:buNone/>
            </a:pPr>
            <a:r>
              <a:rPr lang="en-US" dirty="0"/>
              <a:t> </a:t>
            </a:r>
            <a:r>
              <a:rPr lang="en-US" dirty="0" smtClean="0"/>
              <a:t>   </a:t>
            </a:r>
            <a:r>
              <a:rPr lang="en-US" dirty="0" err="1" smtClean="0"/>
              <a:t>int</a:t>
            </a:r>
            <a:r>
              <a:rPr lang="en-US" dirty="0" smtClean="0"/>
              <a:t> I;</a:t>
            </a:r>
          </a:p>
          <a:p>
            <a:pPr marL="0" indent="0">
              <a:buNone/>
            </a:pPr>
            <a:r>
              <a:rPr lang="en-US" dirty="0"/>
              <a:t> </a:t>
            </a:r>
            <a:r>
              <a:rPr lang="en-US" dirty="0" smtClean="0"/>
              <a:t>   for (</a:t>
            </a:r>
            <a:r>
              <a:rPr lang="en-US" dirty="0" err="1" smtClean="0"/>
              <a:t>i</a:t>
            </a:r>
            <a:r>
              <a:rPr lang="en-US" dirty="0" smtClean="0"/>
              <a:t>=0; </a:t>
            </a:r>
            <a:r>
              <a:rPr lang="en-US" dirty="0" err="1" smtClean="0"/>
              <a:t>i</a:t>
            </a:r>
            <a:r>
              <a:rPr lang="en-US" dirty="0" smtClean="0"/>
              <a:t>&lt;M; </a:t>
            </a:r>
            <a:r>
              <a:rPr lang="en-US" dirty="0" err="1" smtClean="0"/>
              <a:t>i</a:t>
            </a:r>
            <a:r>
              <a:rPr lang="en-US" dirty="0" smtClean="0"/>
              <a:t>++)</a:t>
            </a:r>
          </a:p>
          <a:p>
            <a:pPr marL="0" indent="0">
              <a:buNone/>
            </a:pPr>
            <a:r>
              <a:rPr lang="en-US" dirty="0"/>
              <a:t> </a:t>
            </a:r>
            <a:r>
              <a:rPr lang="en-US" dirty="0" smtClean="0"/>
              <a:t>        </a:t>
            </a:r>
            <a:r>
              <a:rPr lang="en-US" dirty="0" err="1" smtClean="0"/>
              <a:t>ans</a:t>
            </a:r>
            <a:r>
              <a:rPr lang="en-US" dirty="0" smtClean="0"/>
              <a:t> += matrix[M][</a:t>
            </a:r>
            <a:r>
              <a:rPr lang="en-US" dirty="0" err="1" smtClean="0"/>
              <a:t>i</a:t>
            </a:r>
            <a:r>
              <a:rPr lang="en-US" dirty="0" smtClean="0"/>
              <a:t>];</a:t>
            </a:r>
          </a:p>
          <a:p>
            <a:pPr marL="0" indent="0">
              <a:buNone/>
            </a:pPr>
            <a:r>
              <a:rPr lang="en-US" dirty="0"/>
              <a:t> </a:t>
            </a:r>
            <a:r>
              <a:rPr lang="en-US" dirty="0" smtClean="0"/>
              <a:t>   return </a:t>
            </a:r>
            <a:r>
              <a:rPr lang="en-US" dirty="0" err="1" smtClean="0"/>
              <a:t>ans</a:t>
            </a:r>
            <a:r>
              <a:rPr lang="en-US" dirty="0" smtClean="0"/>
              <a:t>;</a:t>
            </a:r>
          </a:p>
          <a:p>
            <a:pPr marL="0" indent="0">
              <a:buNone/>
            </a:pPr>
            <a:endParaRPr lang="en-US" dirty="0"/>
          </a:p>
          <a:p>
            <a:pPr marL="0" indent="0">
              <a:buNone/>
            </a:pPr>
            <a:r>
              <a:rPr lang="en-US" dirty="0" smtClean="0"/>
              <a:t>Cache miss rate?   Assume that M,N &gt;&gt; block size (B)</a:t>
            </a:r>
          </a:p>
          <a:p>
            <a:pPr marL="0" indent="0">
              <a:buNone/>
            </a:pPr>
            <a:r>
              <a:rPr lang="en-US" dirty="0"/>
              <a:t>	</a:t>
            </a:r>
          </a:p>
        </p:txBody>
      </p:sp>
    </p:spTree>
    <p:extLst>
      <p:ext uri="{BB962C8B-B14F-4D97-AF65-F5344CB8AC3E}">
        <p14:creationId xmlns:p14="http://schemas.microsoft.com/office/powerpoint/2010/main" val="3110516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997528" y="1081559"/>
            <a:ext cx="6135013"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Matrix multiplication (n x n matrix)</a:t>
            </a:r>
            <a:r>
              <a:rPr kumimoji="0" lang="en-US" altLang="en-US" sz="28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5" name="Picture 1" descr="C:\406s17\caching_files\matrix.pn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97528" y="2093119"/>
            <a:ext cx="4762500" cy="12668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981891" y="3423273"/>
            <a:ext cx="391927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ijk</a:t>
            </a:r>
            <a:r>
              <a:rPr kumimoji="0" lang="en-US" altLang="en-US" sz="2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en-US" sz="1400"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400"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for (</a:t>
            </a:r>
            <a:r>
              <a:rPr kumimoji="0" lang="en-US" altLang="en-US" sz="1400" b="0" i="0" u="none" strike="noStrike" cap="none" normalizeH="0" baseline="0" dirty="0" err="1" smtClean="0">
                <a:ln>
                  <a:noFill/>
                </a:ln>
                <a:solidFill>
                  <a:schemeClr val="tx1"/>
                </a:solidFill>
                <a:effectLst/>
                <a:latin typeface="Arial Unicode MS"/>
                <a:ea typeface="Times New Roman" panose="02020603050405020304" pitchFamily="18" charset="0"/>
                <a:cs typeface="Courier New" panose="02070309020205020404" pitchFamily="49" charset="0"/>
              </a:rPr>
              <a:t>i</a:t>
            </a:r>
            <a:r>
              <a:rPr kumimoji="0" lang="en-US" altLang="en-US" sz="1400"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=0; </a:t>
            </a:r>
            <a:r>
              <a:rPr kumimoji="0" lang="en-US" altLang="en-US" sz="1400" b="0" i="0" u="none" strike="noStrike" cap="none" normalizeH="0" baseline="0" dirty="0" err="1" smtClean="0">
                <a:ln>
                  <a:noFill/>
                </a:ln>
                <a:solidFill>
                  <a:schemeClr val="tx1"/>
                </a:solidFill>
                <a:effectLst/>
                <a:latin typeface="Arial Unicode MS"/>
                <a:ea typeface="Times New Roman" panose="02020603050405020304" pitchFamily="18" charset="0"/>
                <a:cs typeface="Courier New" panose="02070309020205020404" pitchFamily="49" charset="0"/>
              </a:rPr>
              <a:t>i</a:t>
            </a:r>
            <a:r>
              <a:rPr kumimoji="0" lang="en-US" altLang="en-US" sz="1400"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&lt;n; </a:t>
            </a:r>
            <a:r>
              <a:rPr kumimoji="0" lang="en-US" altLang="en-US" sz="1400" b="0" i="0" u="none" strike="noStrike" cap="none" normalizeH="0" baseline="0" dirty="0" err="1" smtClean="0">
                <a:ln>
                  <a:noFill/>
                </a:ln>
                <a:solidFill>
                  <a:schemeClr val="tx1"/>
                </a:solidFill>
                <a:effectLst/>
                <a:latin typeface="Arial Unicode MS"/>
                <a:ea typeface="Times New Roman" panose="02020603050405020304" pitchFamily="18" charset="0"/>
                <a:cs typeface="Courier New" panose="02070309020205020404" pitchFamily="49" charset="0"/>
              </a:rPr>
              <a:t>i</a:t>
            </a:r>
            <a:r>
              <a:rPr kumimoji="0" lang="en-US" altLang="en-US" sz="1400"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400" dirty="0">
                <a:latin typeface="Arial Unicode MS"/>
                <a:ea typeface="Times New Roman" panose="02020603050405020304" pitchFamily="18" charset="0"/>
                <a:cs typeface="Courier New" panose="02070309020205020404" pitchFamily="49" charset="0"/>
              </a:rPr>
              <a:t> </a:t>
            </a:r>
            <a:r>
              <a:rPr lang="en-US" altLang="en-US" sz="1400" dirty="0" smtClean="0">
                <a:latin typeface="Arial Unicode MS"/>
                <a:ea typeface="Times New Roman" panose="02020603050405020304" pitchFamily="18" charset="0"/>
                <a:cs typeface="Courier New" panose="02070309020205020404" pitchFamily="49" charset="0"/>
              </a:rPr>
              <a:t>  </a:t>
            </a:r>
            <a:r>
              <a:rPr kumimoji="0" lang="en-US" altLang="en-US" sz="1400"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for (j=0; j&lt;n; </a:t>
            </a:r>
            <a:r>
              <a:rPr kumimoji="0" lang="en-US" altLang="en-US" sz="1400" b="0" i="0" u="none" strike="noStrike" cap="none" normalizeH="0" baseline="0" dirty="0" err="1" smtClean="0">
                <a:ln>
                  <a:noFill/>
                </a:ln>
                <a:solidFill>
                  <a:schemeClr val="tx1"/>
                </a:solidFill>
                <a:effectLst/>
                <a:latin typeface="Arial Unicode MS"/>
                <a:ea typeface="Times New Roman" panose="02020603050405020304" pitchFamily="18" charset="0"/>
                <a:cs typeface="Courier New" panose="02070309020205020404" pitchFamily="49" charset="0"/>
              </a:rPr>
              <a:t>j++</a:t>
            </a:r>
            <a:r>
              <a:rPr kumimoji="0" lang="en-US" altLang="en-US" sz="1400"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400" dirty="0">
                <a:latin typeface="Arial Unicode MS"/>
                <a:ea typeface="Times New Roman" panose="02020603050405020304" pitchFamily="18" charset="0"/>
                <a:cs typeface="Courier New" panose="02070309020205020404" pitchFamily="49" charset="0"/>
              </a:rPr>
              <a:t> </a:t>
            </a:r>
            <a:r>
              <a:rPr lang="en-US" altLang="en-US" sz="1400" dirty="0" smtClean="0">
                <a:latin typeface="Arial Unicode MS"/>
                <a:ea typeface="Times New Roman" panose="02020603050405020304" pitchFamily="18" charset="0"/>
                <a:cs typeface="Courier New" panose="02070309020205020404" pitchFamily="49" charset="0"/>
              </a:rPr>
              <a:t>      </a:t>
            </a:r>
            <a:r>
              <a:rPr kumimoji="0" lang="en-US" altLang="en-US" sz="1400"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c[</a:t>
            </a:r>
            <a:r>
              <a:rPr kumimoji="0" lang="en-US" altLang="en-US" sz="1400" b="0" i="0" u="none" strike="noStrike" cap="none" normalizeH="0" baseline="0" dirty="0" err="1" smtClean="0">
                <a:ln>
                  <a:noFill/>
                </a:ln>
                <a:solidFill>
                  <a:schemeClr val="tx1"/>
                </a:solidFill>
                <a:effectLst/>
                <a:latin typeface="Arial Unicode MS"/>
                <a:ea typeface="Times New Roman" panose="02020603050405020304" pitchFamily="18" charset="0"/>
                <a:cs typeface="Courier New" panose="02070309020205020404" pitchFamily="49" charset="0"/>
              </a:rPr>
              <a:t>i</a:t>
            </a:r>
            <a:r>
              <a:rPr kumimoji="0" lang="en-US" altLang="en-US" sz="1400"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][j] = 0;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400" dirty="0">
                <a:latin typeface="Arial Unicode MS"/>
                <a:ea typeface="Times New Roman" panose="02020603050405020304" pitchFamily="18" charset="0"/>
                <a:cs typeface="Courier New" panose="02070309020205020404" pitchFamily="49" charset="0"/>
              </a:rPr>
              <a:t> </a:t>
            </a:r>
            <a:r>
              <a:rPr lang="en-US" altLang="en-US" sz="1400" dirty="0" smtClean="0">
                <a:latin typeface="Arial Unicode MS"/>
                <a:ea typeface="Times New Roman" panose="02020603050405020304" pitchFamily="18" charset="0"/>
                <a:cs typeface="Courier New" panose="02070309020205020404" pitchFamily="49" charset="0"/>
              </a:rPr>
              <a:t>      </a:t>
            </a:r>
            <a:r>
              <a:rPr kumimoji="0" lang="en-US" altLang="en-US" sz="1400"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for (k=0; k&lt;n; k++)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400" dirty="0">
                <a:latin typeface="Arial Unicode MS"/>
                <a:ea typeface="Times New Roman" panose="02020603050405020304" pitchFamily="18" charset="0"/>
                <a:cs typeface="Courier New" panose="02070309020205020404" pitchFamily="49" charset="0"/>
              </a:rPr>
              <a:t> </a:t>
            </a:r>
            <a:r>
              <a:rPr lang="en-US" altLang="en-US" sz="1400" dirty="0" smtClean="0">
                <a:latin typeface="Arial Unicode MS"/>
                <a:ea typeface="Times New Roman" panose="02020603050405020304" pitchFamily="18" charset="0"/>
                <a:cs typeface="Courier New" panose="02070309020205020404" pitchFamily="49" charset="0"/>
              </a:rPr>
              <a:t>          </a:t>
            </a:r>
            <a:r>
              <a:rPr kumimoji="0" lang="en-US" altLang="en-US" sz="1400" b="1"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c[</a:t>
            </a:r>
            <a:r>
              <a:rPr kumimoji="0" lang="en-US" altLang="en-US" sz="1400" b="1" i="0" u="none" strike="noStrike" cap="none" normalizeH="0" baseline="0" dirty="0" err="1" smtClean="0">
                <a:ln>
                  <a:noFill/>
                </a:ln>
                <a:solidFill>
                  <a:schemeClr val="tx1"/>
                </a:solidFill>
                <a:effectLst/>
                <a:latin typeface="Arial Unicode MS"/>
                <a:ea typeface="Times New Roman" panose="02020603050405020304" pitchFamily="18" charset="0"/>
                <a:cs typeface="Courier New" panose="02070309020205020404" pitchFamily="49" charset="0"/>
              </a:rPr>
              <a:t>i</a:t>
            </a:r>
            <a:r>
              <a:rPr kumimoji="0" lang="en-US" altLang="en-US" sz="1400" b="1"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][j] += a[</a:t>
            </a:r>
            <a:r>
              <a:rPr kumimoji="0" lang="en-US" altLang="en-US" sz="1400" b="1" i="0" u="none" strike="noStrike" cap="none" normalizeH="0" baseline="0" dirty="0" err="1" smtClean="0">
                <a:ln>
                  <a:noFill/>
                </a:ln>
                <a:solidFill>
                  <a:schemeClr val="tx1"/>
                </a:solidFill>
                <a:effectLst/>
                <a:latin typeface="Arial Unicode MS"/>
                <a:ea typeface="Times New Roman" panose="02020603050405020304" pitchFamily="18" charset="0"/>
                <a:cs typeface="Courier New" panose="02070309020205020404" pitchFamily="49" charset="0"/>
              </a:rPr>
              <a:t>i</a:t>
            </a:r>
            <a:r>
              <a:rPr kumimoji="0" lang="en-US" altLang="en-US" sz="1400" b="1"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][k] * b[k][j];  // miss rate?</a:t>
            </a:r>
            <a:r>
              <a:rPr kumimoji="0" lang="en-US" altLang="en-US" sz="11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13794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406s17\caching_files\ijk.png"/>
          <p:cNvPicPr/>
          <p:nvPr/>
        </p:nvPicPr>
        <p:blipFill>
          <a:blip r:link="rId2">
            <a:extLst>
              <a:ext uri="{28A0092B-C50C-407E-A947-70E740481C1C}">
                <a14:useLocalDpi xmlns:a14="http://schemas.microsoft.com/office/drawing/2010/main" val="0"/>
              </a:ext>
            </a:extLst>
          </a:blip>
          <a:srcRect/>
          <a:stretch>
            <a:fillRect/>
          </a:stretch>
        </p:blipFill>
        <p:spPr bwMode="auto">
          <a:xfrm>
            <a:off x="1902892" y="866342"/>
            <a:ext cx="7108104" cy="5334953"/>
          </a:xfrm>
          <a:prstGeom prst="rect">
            <a:avLst/>
          </a:prstGeom>
          <a:noFill/>
          <a:ln>
            <a:noFill/>
          </a:ln>
        </p:spPr>
      </p:pic>
    </p:spTree>
    <p:extLst>
      <p:ext uri="{BB962C8B-B14F-4D97-AF65-F5344CB8AC3E}">
        <p14:creationId xmlns:p14="http://schemas.microsoft.com/office/powerpoint/2010/main" val="14697641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152996" y="4846320"/>
            <a:ext cx="5793971" cy="66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69622" y="939338"/>
            <a:ext cx="0" cy="393192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89615" y="5286895"/>
            <a:ext cx="723660" cy="369332"/>
          </a:xfrm>
          <a:prstGeom prst="rect">
            <a:avLst/>
          </a:prstGeom>
          <a:noFill/>
        </p:spPr>
        <p:txBody>
          <a:bodyPr wrap="none" rtlCol="0">
            <a:spAutoFit/>
          </a:bodyPr>
          <a:lstStyle/>
          <a:p>
            <a:r>
              <a:rPr lang="en-US" dirty="0" smtClean="0"/>
              <a:t># sets</a:t>
            </a:r>
            <a:endParaRPr lang="en-US" dirty="0"/>
          </a:p>
        </p:txBody>
      </p:sp>
      <p:sp>
        <p:nvSpPr>
          <p:cNvPr id="9" name="TextBox 8"/>
          <p:cNvSpPr txBox="1"/>
          <p:nvPr/>
        </p:nvSpPr>
        <p:spPr>
          <a:xfrm>
            <a:off x="748146" y="1637609"/>
            <a:ext cx="1177502" cy="923330"/>
          </a:xfrm>
          <a:prstGeom prst="rect">
            <a:avLst/>
          </a:prstGeom>
          <a:noFill/>
        </p:spPr>
        <p:txBody>
          <a:bodyPr wrap="none" rtlCol="0">
            <a:spAutoFit/>
          </a:bodyPr>
          <a:lstStyle/>
          <a:p>
            <a:r>
              <a:rPr lang="en-US" dirty="0" smtClean="0"/>
              <a:t>Fetch time</a:t>
            </a:r>
          </a:p>
          <a:p>
            <a:r>
              <a:rPr lang="en-US" dirty="0" smtClean="0"/>
              <a:t>for cache</a:t>
            </a:r>
          </a:p>
          <a:p>
            <a:r>
              <a:rPr lang="en-US" dirty="0" smtClean="0"/>
              <a:t>hits</a:t>
            </a:r>
            <a:endParaRPr lang="en-US" dirty="0"/>
          </a:p>
        </p:txBody>
      </p:sp>
      <p:cxnSp>
        <p:nvCxnSpPr>
          <p:cNvPr id="11" name="Straight Connector 10"/>
          <p:cNvCxnSpPr/>
          <p:nvPr/>
        </p:nvCxnSpPr>
        <p:spPr>
          <a:xfrm>
            <a:off x="2169622" y="2801389"/>
            <a:ext cx="5411585" cy="498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903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associative caching</a:t>
            </a:r>
            <a:endParaRPr lang="en-US" dirty="0"/>
          </a:p>
        </p:txBody>
      </p:sp>
      <p:sp>
        <p:nvSpPr>
          <p:cNvPr id="3" name="Content Placeholder 2"/>
          <p:cNvSpPr>
            <a:spLocks noGrp="1"/>
          </p:cNvSpPr>
          <p:nvPr>
            <p:ph idx="1"/>
          </p:nvPr>
        </p:nvSpPr>
        <p:spPr/>
        <p:txBody>
          <a:bodyPr/>
          <a:lstStyle/>
          <a:p>
            <a:pPr marL="0" indent="0">
              <a:buNone/>
            </a:pPr>
            <a:r>
              <a:rPr lang="en-US" dirty="0" smtClean="0"/>
              <a:t>In direct map caching, there is one line per set (line = v + tag + block)</a:t>
            </a:r>
          </a:p>
          <a:p>
            <a:pPr marL="0" indent="0">
              <a:buNone/>
            </a:pPr>
            <a:endParaRPr lang="en-US" dirty="0"/>
          </a:p>
          <a:p>
            <a:pPr marL="0" indent="0">
              <a:buNone/>
            </a:pPr>
            <a:r>
              <a:rPr lang="en-US" dirty="0" smtClean="0"/>
              <a:t>In set associative caching, there is more than one line per set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687888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EE11-8BD0-45C8-87D7-39269758B0CF}"/>
              </a:ext>
            </a:extLst>
          </p:cNvPr>
          <p:cNvSpPr>
            <a:spLocks noGrp="1"/>
          </p:cNvSpPr>
          <p:nvPr>
            <p:ph type="title"/>
          </p:nvPr>
        </p:nvSpPr>
        <p:spPr/>
        <p:txBody>
          <a:bodyPr>
            <a:normAutofit fontScale="90000"/>
          </a:bodyPr>
          <a:lstStyle/>
          <a:p>
            <a:r>
              <a:rPr lang="en-US" dirty="0" smtClean="0"/>
              <a:t>Assume that M[x] = x for all values of x.  Show </a:t>
            </a:r>
            <a:r>
              <a:rPr lang="en-US" dirty="0"/>
              <a:t>the cache (initially empty) for the following sequence of address fetches</a:t>
            </a:r>
          </a:p>
        </p:txBody>
      </p:sp>
      <p:sp>
        <p:nvSpPr>
          <p:cNvPr id="3" name="Content Placeholder 2">
            <a:extLst>
              <a:ext uri="{FF2B5EF4-FFF2-40B4-BE49-F238E27FC236}">
                <a16:creationId xmlns:a16="http://schemas.microsoft.com/office/drawing/2014/main" id="{9508EA30-E838-4FBA-82D4-E0B748A349B0}"/>
              </a:ext>
            </a:extLst>
          </p:cNvPr>
          <p:cNvSpPr>
            <a:spLocks noGrp="1"/>
          </p:cNvSpPr>
          <p:nvPr>
            <p:ph idx="1"/>
          </p:nvPr>
        </p:nvSpPr>
        <p:spPr>
          <a:xfrm>
            <a:off x="838200" y="2291138"/>
            <a:ext cx="10515600" cy="4351338"/>
          </a:xfrm>
        </p:spPr>
        <p:txBody>
          <a:bodyPr/>
          <a:lstStyle/>
          <a:p>
            <a:r>
              <a:rPr lang="en-US" dirty="0" smtClean="0"/>
              <a:t>0xf2</a:t>
            </a:r>
            <a:r>
              <a:rPr lang="en-US" dirty="0"/>
              <a:t>, </a:t>
            </a:r>
            <a:r>
              <a:rPr lang="en-US" dirty="0" smtClean="0"/>
              <a:t>0xec</a:t>
            </a:r>
            <a:r>
              <a:rPr lang="en-US" dirty="0"/>
              <a:t>, 0xf6, 0x38, 0x37, 0x52</a:t>
            </a:r>
          </a:p>
        </p:txBody>
      </p:sp>
      <p:sp>
        <p:nvSpPr>
          <p:cNvPr id="4" name="Rectangle 3"/>
          <p:cNvSpPr/>
          <p:nvPr/>
        </p:nvSpPr>
        <p:spPr>
          <a:xfrm>
            <a:off x="1486929" y="3108960"/>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13082" y="3265116"/>
            <a:ext cx="460382" cy="369332"/>
          </a:xfrm>
          <a:prstGeom prst="rect">
            <a:avLst/>
          </a:prstGeom>
          <a:noFill/>
        </p:spPr>
        <p:txBody>
          <a:bodyPr wrap="none" rtlCol="0">
            <a:spAutoFit/>
          </a:bodyPr>
          <a:lstStyle/>
          <a:p>
            <a:r>
              <a:rPr lang="en-US" dirty="0" smtClean="0"/>
              <a:t>S0 </a:t>
            </a:r>
            <a:endParaRPr lang="en-US" dirty="0"/>
          </a:p>
        </p:txBody>
      </p:sp>
      <p:cxnSp>
        <p:nvCxnSpPr>
          <p:cNvPr id="7" name="Straight Connector 6"/>
          <p:cNvCxnSpPr/>
          <p:nvPr/>
        </p:nvCxnSpPr>
        <p:spPr>
          <a:xfrm flipH="1">
            <a:off x="1873995" y="3108960"/>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356155" y="3108960"/>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86929" y="3790604"/>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1873995" y="3790604"/>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356155" y="3790604"/>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86929" y="4478775"/>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1873995" y="4478775"/>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56155" y="4478775"/>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86929" y="5175259"/>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H="1">
            <a:off x="1873995" y="5175259"/>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356155" y="5175259"/>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54480" y="2741105"/>
            <a:ext cx="2103333" cy="369332"/>
          </a:xfrm>
          <a:prstGeom prst="rect">
            <a:avLst/>
          </a:prstGeom>
          <a:noFill/>
        </p:spPr>
        <p:txBody>
          <a:bodyPr wrap="none" rtlCol="0">
            <a:spAutoFit/>
          </a:bodyPr>
          <a:lstStyle/>
          <a:p>
            <a:r>
              <a:rPr lang="en-US" dirty="0"/>
              <a:t>v</a:t>
            </a:r>
            <a:r>
              <a:rPr lang="en-US" dirty="0" smtClean="0"/>
              <a:t>       t                  data</a:t>
            </a:r>
            <a:endParaRPr lang="en-US" dirty="0"/>
          </a:p>
        </p:txBody>
      </p:sp>
      <p:cxnSp>
        <p:nvCxnSpPr>
          <p:cNvPr id="8" name="Straight Connector 7"/>
          <p:cNvCxnSpPr>
            <a:stCxn id="5" idx="3"/>
            <a:endCxn id="4" idx="3"/>
          </p:cNvCxnSpPr>
          <p:nvPr/>
        </p:nvCxnSpPr>
        <p:spPr>
          <a:xfrm>
            <a:off x="1473464" y="3449782"/>
            <a:ext cx="2981109"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54480" y="3102433"/>
            <a:ext cx="288862" cy="338554"/>
          </a:xfrm>
          <a:prstGeom prst="rect">
            <a:avLst/>
          </a:prstGeom>
          <a:noFill/>
        </p:spPr>
        <p:txBody>
          <a:bodyPr wrap="none" rtlCol="0">
            <a:spAutoFit/>
          </a:bodyPr>
          <a:lstStyle/>
          <a:p>
            <a:r>
              <a:rPr lang="en-US" sz="1600" dirty="0" smtClean="0"/>
              <a:t>0</a:t>
            </a:r>
          </a:p>
        </p:txBody>
      </p:sp>
      <p:sp>
        <p:nvSpPr>
          <p:cNvPr id="26" name="TextBox 25"/>
          <p:cNvSpPr txBox="1"/>
          <p:nvPr/>
        </p:nvSpPr>
        <p:spPr>
          <a:xfrm>
            <a:off x="1554480" y="3463385"/>
            <a:ext cx="288862" cy="338554"/>
          </a:xfrm>
          <a:prstGeom prst="rect">
            <a:avLst/>
          </a:prstGeom>
          <a:noFill/>
        </p:spPr>
        <p:txBody>
          <a:bodyPr wrap="none" rtlCol="0">
            <a:spAutoFit/>
          </a:bodyPr>
          <a:lstStyle/>
          <a:p>
            <a:r>
              <a:rPr lang="en-US" sz="1600" dirty="0" smtClean="0"/>
              <a:t>0</a:t>
            </a:r>
          </a:p>
        </p:txBody>
      </p:sp>
      <p:sp>
        <p:nvSpPr>
          <p:cNvPr id="27" name="TextBox 26"/>
          <p:cNvSpPr txBox="1"/>
          <p:nvPr/>
        </p:nvSpPr>
        <p:spPr>
          <a:xfrm>
            <a:off x="1013082" y="3957685"/>
            <a:ext cx="460382" cy="369332"/>
          </a:xfrm>
          <a:prstGeom prst="rect">
            <a:avLst/>
          </a:prstGeom>
          <a:noFill/>
        </p:spPr>
        <p:txBody>
          <a:bodyPr wrap="none" rtlCol="0">
            <a:spAutoFit/>
          </a:bodyPr>
          <a:lstStyle/>
          <a:p>
            <a:r>
              <a:rPr lang="en-US" dirty="0" smtClean="0"/>
              <a:t>S1 </a:t>
            </a:r>
            <a:endParaRPr lang="en-US" dirty="0"/>
          </a:p>
        </p:txBody>
      </p:sp>
      <p:cxnSp>
        <p:nvCxnSpPr>
          <p:cNvPr id="28" name="Straight Connector 27"/>
          <p:cNvCxnSpPr/>
          <p:nvPr/>
        </p:nvCxnSpPr>
        <p:spPr>
          <a:xfrm flipH="1">
            <a:off x="1873995" y="3801529"/>
            <a:ext cx="8313"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54480" y="3795002"/>
            <a:ext cx="288862" cy="338554"/>
          </a:xfrm>
          <a:prstGeom prst="rect">
            <a:avLst/>
          </a:prstGeom>
          <a:noFill/>
        </p:spPr>
        <p:txBody>
          <a:bodyPr wrap="none" rtlCol="0">
            <a:spAutoFit/>
          </a:bodyPr>
          <a:lstStyle/>
          <a:p>
            <a:r>
              <a:rPr lang="en-US" sz="1600" dirty="0" smtClean="0"/>
              <a:t>0</a:t>
            </a:r>
          </a:p>
        </p:txBody>
      </p:sp>
      <p:sp>
        <p:nvSpPr>
          <p:cNvPr id="30" name="TextBox 29"/>
          <p:cNvSpPr txBox="1"/>
          <p:nvPr/>
        </p:nvSpPr>
        <p:spPr>
          <a:xfrm>
            <a:off x="1554480" y="4155954"/>
            <a:ext cx="288862" cy="338554"/>
          </a:xfrm>
          <a:prstGeom prst="rect">
            <a:avLst/>
          </a:prstGeom>
          <a:noFill/>
        </p:spPr>
        <p:txBody>
          <a:bodyPr wrap="none" rtlCol="0">
            <a:spAutoFit/>
          </a:bodyPr>
          <a:lstStyle/>
          <a:p>
            <a:r>
              <a:rPr lang="en-US" sz="1600" dirty="0" smtClean="0"/>
              <a:t>0</a:t>
            </a:r>
          </a:p>
        </p:txBody>
      </p:sp>
      <p:sp>
        <p:nvSpPr>
          <p:cNvPr id="35" name="TextBox 34"/>
          <p:cNvSpPr txBox="1"/>
          <p:nvPr/>
        </p:nvSpPr>
        <p:spPr>
          <a:xfrm>
            <a:off x="1013082" y="4601131"/>
            <a:ext cx="460382" cy="369332"/>
          </a:xfrm>
          <a:prstGeom prst="rect">
            <a:avLst/>
          </a:prstGeom>
          <a:noFill/>
        </p:spPr>
        <p:txBody>
          <a:bodyPr wrap="none" rtlCol="0">
            <a:spAutoFit/>
          </a:bodyPr>
          <a:lstStyle/>
          <a:p>
            <a:r>
              <a:rPr lang="en-US" dirty="0" smtClean="0"/>
              <a:t>S2 </a:t>
            </a:r>
            <a:endParaRPr lang="en-US" dirty="0"/>
          </a:p>
        </p:txBody>
      </p:sp>
      <p:sp>
        <p:nvSpPr>
          <p:cNvPr id="36" name="TextBox 35"/>
          <p:cNvSpPr txBox="1"/>
          <p:nvPr/>
        </p:nvSpPr>
        <p:spPr>
          <a:xfrm>
            <a:off x="1554480" y="4438448"/>
            <a:ext cx="288862" cy="338554"/>
          </a:xfrm>
          <a:prstGeom prst="rect">
            <a:avLst/>
          </a:prstGeom>
          <a:noFill/>
        </p:spPr>
        <p:txBody>
          <a:bodyPr wrap="none" rtlCol="0">
            <a:spAutoFit/>
          </a:bodyPr>
          <a:lstStyle/>
          <a:p>
            <a:r>
              <a:rPr lang="en-US" sz="1600" dirty="0" smtClean="0"/>
              <a:t>0</a:t>
            </a:r>
          </a:p>
        </p:txBody>
      </p:sp>
      <p:sp>
        <p:nvSpPr>
          <p:cNvPr id="37" name="TextBox 36"/>
          <p:cNvSpPr txBox="1"/>
          <p:nvPr/>
        </p:nvSpPr>
        <p:spPr>
          <a:xfrm>
            <a:off x="1554480" y="4799400"/>
            <a:ext cx="288862" cy="338554"/>
          </a:xfrm>
          <a:prstGeom prst="rect">
            <a:avLst/>
          </a:prstGeom>
          <a:noFill/>
        </p:spPr>
        <p:txBody>
          <a:bodyPr wrap="none" rtlCol="0">
            <a:spAutoFit/>
          </a:bodyPr>
          <a:lstStyle/>
          <a:p>
            <a:r>
              <a:rPr lang="en-US" sz="1600" dirty="0" smtClean="0"/>
              <a:t>0</a:t>
            </a:r>
          </a:p>
        </p:txBody>
      </p:sp>
      <p:sp>
        <p:nvSpPr>
          <p:cNvPr id="38" name="TextBox 37"/>
          <p:cNvSpPr txBox="1"/>
          <p:nvPr/>
        </p:nvSpPr>
        <p:spPr>
          <a:xfrm>
            <a:off x="1010510" y="5329629"/>
            <a:ext cx="460382" cy="369332"/>
          </a:xfrm>
          <a:prstGeom prst="rect">
            <a:avLst/>
          </a:prstGeom>
          <a:noFill/>
        </p:spPr>
        <p:txBody>
          <a:bodyPr wrap="none" rtlCol="0">
            <a:spAutoFit/>
          </a:bodyPr>
          <a:lstStyle/>
          <a:p>
            <a:r>
              <a:rPr lang="en-US" dirty="0" smtClean="0"/>
              <a:t>S3 </a:t>
            </a:r>
            <a:endParaRPr lang="en-US" dirty="0"/>
          </a:p>
        </p:txBody>
      </p:sp>
      <p:sp>
        <p:nvSpPr>
          <p:cNvPr id="39" name="TextBox 38"/>
          <p:cNvSpPr txBox="1"/>
          <p:nvPr/>
        </p:nvSpPr>
        <p:spPr>
          <a:xfrm>
            <a:off x="1551908" y="5166946"/>
            <a:ext cx="288862" cy="338554"/>
          </a:xfrm>
          <a:prstGeom prst="rect">
            <a:avLst/>
          </a:prstGeom>
          <a:noFill/>
        </p:spPr>
        <p:txBody>
          <a:bodyPr wrap="none" rtlCol="0">
            <a:spAutoFit/>
          </a:bodyPr>
          <a:lstStyle/>
          <a:p>
            <a:r>
              <a:rPr lang="en-US" sz="1600" dirty="0" smtClean="0"/>
              <a:t>0</a:t>
            </a:r>
          </a:p>
        </p:txBody>
      </p:sp>
      <p:sp>
        <p:nvSpPr>
          <p:cNvPr id="40" name="TextBox 39"/>
          <p:cNvSpPr txBox="1"/>
          <p:nvPr/>
        </p:nvSpPr>
        <p:spPr>
          <a:xfrm>
            <a:off x="1551908" y="5527898"/>
            <a:ext cx="288862" cy="338554"/>
          </a:xfrm>
          <a:prstGeom prst="rect">
            <a:avLst/>
          </a:prstGeom>
          <a:noFill/>
        </p:spPr>
        <p:txBody>
          <a:bodyPr wrap="none" rtlCol="0">
            <a:spAutoFit/>
          </a:bodyPr>
          <a:lstStyle/>
          <a:p>
            <a:r>
              <a:rPr lang="en-US" sz="1600" dirty="0" smtClean="0"/>
              <a:t>0</a:t>
            </a:r>
          </a:p>
        </p:txBody>
      </p:sp>
      <p:cxnSp>
        <p:nvCxnSpPr>
          <p:cNvPr id="41" name="Straight Connector 40"/>
          <p:cNvCxnSpPr/>
          <p:nvPr/>
        </p:nvCxnSpPr>
        <p:spPr>
          <a:xfrm>
            <a:off x="1470892" y="4150412"/>
            <a:ext cx="29811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486929" y="4799400"/>
            <a:ext cx="29811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470892" y="5527898"/>
            <a:ext cx="298110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2697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EE11-8BD0-45C8-87D7-39269758B0CF}"/>
              </a:ext>
            </a:extLst>
          </p:cNvPr>
          <p:cNvSpPr>
            <a:spLocks noGrp="1"/>
          </p:cNvSpPr>
          <p:nvPr>
            <p:ph type="title"/>
          </p:nvPr>
        </p:nvSpPr>
        <p:spPr/>
        <p:txBody>
          <a:bodyPr>
            <a:normAutofit fontScale="90000"/>
          </a:bodyPr>
          <a:lstStyle/>
          <a:p>
            <a:r>
              <a:rPr lang="en-US" dirty="0" smtClean="0"/>
              <a:t>Assume that M[x] = x for all values of x.  Show </a:t>
            </a:r>
            <a:r>
              <a:rPr lang="en-US" dirty="0"/>
              <a:t>the cache (initially empty) for the following sequence of address fetches</a:t>
            </a:r>
          </a:p>
        </p:txBody>
      </p:sp>
      <p:sp>
        <p:nvSpPr>
          <p:cNvPr id="3" name="Content Placeholder 2">
            <a:extLst>
              <a:ext uri="{FF2B5EF4-FFF2-40B4-BE49-F238E27FC236}">
                <a16:creationId xmlns:a16="http://schemas.microsoft.com/office/drawing/2014/main" id="{9508EA30-E838-4FBA-82D4-E0B748A349B0}"/>
              </a:ext>
            </a:extLst>
          </p:cNvPr>
          <p:cNvSpPr>
            <a:spLocks noGrp="1"/>
          </p:cNvSpPr>
          <p:nvPr>
            <p:ph idx="1"/>
          </p:nvPr>
        </p:nvSpPr>
        <p:spPr>
          <a:xfrm>
            <a:off x="838200" y="2291138"/>
            <a:ext cx="10515600" cy="4351338"/>
          </a:xfrm>
        </p:spPr>
        <p:txBody>
          <a:bodyPr/>
          <a:lstStyle/>
          <a:p>
            <a:r>
              <a:rPr lang="en-US" b="1" dirty="0" smtClean="0"/>
              <a:t>0xf2</a:t>
            </a:r>
            <a:r>
              <a:rPr lang="en-US" dirty="0"/>
              <a:t>, </a:t>
            </a:r>
            <a:r>
              <a:rPr lang="en-US" dirty="0" smtClean="0"/>
              <a:t>0xec</a:t>
            </a:r>
            <a:r>
              <a:rPr lang="en-US" dirty="0"/>
              <a:t>, 0xf6, 0x38, 0x37, 0x52</a:t>
            </a:r>
          </a:p>
        </p:txBody>
      </p:sp>
      <p:sp>
        <p:nvSpPr>
          <p:cNvPr id="4" name="Rectangle 3"/>
          <p:cNvSpPr/>
          <p:nvPr/>
        </p:nvSpPr>
        <p:spPr>
          <a:xfrm>
            <a:off x="1486929" y="3108960"/>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13082" y="3265116"/>
            <a:ext cx="460382" cy="369332"/>
          </a:xfrm>
          <a:prstGeom prst="rect">
            <a:avLst/>
          </a:prstGeom>
          <a:noFill/>
        </p:spPr>
        <p:txBody>
          <a:bodyPr wrap="none" rtlCol="0">
            <a:spAutoFit/>
          </a:bodyPr>
          <a:lstStyle/>
          <a:p>
            <a:r>
              <a:rPr lang="en-US" dirty="0" smtClean="0"/>
              <a:t>S0 </a:t>
            </a:r>
            <a:endParaRPr lang="en-US" dirty="0"/>
          </a:p>
        </p:txBody>
      </p:sp>
      <p:cxnSp>
        <p:nvCxnSpPr>
          <p:cNvPr id="7" name="Straight Connector 6"/>
          <p:cNvCxnSpPr/>
          <p:nvPr/>
        </p:nvCxnSpPr>
        <p:spPr>
          <a:xfrm flipH="1">
            <a:off x="1873995" y="3108960"/>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356155" y="3108960"/>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86929" y="3790604"/>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1873995" y="3790604"/>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356155" y="3790604"/>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86929" y="4478775"/>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1873995" y="4478775"/>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56155" y="4478775"/>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86929" y="5175259"/>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H="1">
            <a:off x="1873995" y="5175259"/>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356155" y="5175259"/>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54480" y="2741105"/>
            <a:ext cx="2103333" cy="369332"/>
          </a:xfrm>
          <a:prstGeom prst="rect">
            <a:avLst/>
          </a:prstGeom>
          <a:noFill/>
        </p:spPr>
        <p:txBody>
          <a:bodyPr wrap="none" rtlCol="0">
            <a:spAutoFit/>
          </a:bodyPr>
          <a:lstStyle/>
          <a:p>
            <a:r>
              <a:rPr lang="en-US" dirty="0"/>
              <a:t>v</a:t>
            </a:r>
            <a:r>
              <a:rPr lang="en-US" dirty="0" smtClean="0"/>
              <a:t>       t                  data</a:t>
            </a:r>
            <a:endParaRPr lang="en-US" dirty="0"/>
          </a:p>
        </p:txBody>
      </p:sp>
      <p:cxnSp>
        <p:nvCxnSpPr>
          <p:cNvPr id="8" name="Straight Connector 7"/>
          <p:cNvCxnSpPr>
            <a:stCxn id="5" idx="3"/>
            <a:endCxn id="4" idx="3"/>
          </p:cNvCxnSpPr>
          <p:nvPr/>
        </p:nvCxnSpPr>
        <p:spPr>
          <a:xfrm>
            <a:off x="1473464" y="3449782"/>
            <a:ext cx="2981109"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54480" y="3102433"/>
            <a:ext cx="288862" cy="338554"/>
          </a:xfrm>
          <a:prstGeom prst="rect">
            <a:avLst/>
          </a:prstGeom>
          <a:noFill/>
        </p:spPr>
        <p:txBody>
          <a:bodyPr wrap="none" rtlCol="0">
            <a:spAutoFit/>
          </a:bodyPr>
          <a:lstStyle/>
          <a:p>
            <a:r>
              <a:rPr lang="en-US" sz="1600" dirty="0" smtClean="0"/>
              <a:t>0</a:t>
            </a:r>
          </a:p>
        </p:txBody>
      </p:sp>
      <p:sp>
        <p:nvSpPr>
          <p:cNvPr id="26" name="TextBox 25"/>
          <p:cNvSpPr txBox="1"/>
          <p:nvPr/>
        </p:nvSpPr>
        <p:spPr>
          <a:xfrm>
            <a:off x="1554480" y="3463385"/>
            <a:ext cx="288862" cy="338554"/>
          </a:xfrm>
          <a:prstGeom prst="rect">
            <a:avLst/>
          </a:prstGeom>
          <a:noFill/>
        </p:spPr>
        <p:txBody>
          <a:bodyPr wrap="none" rtlCol="0">
            <a:spAutoFit/>
          </a:bodyPr>
          <a:lstStyle/>
          <a:p>
            <a:r>
              <a:rPr lang="en-US" sz="1600" dirty="0" smtClean="0"/>
              <a:t>0</a:t>
            </a:r>
          </a:p>
        </p:txBody>
      </p:sp>
      <p:sp>
        <p:nvSpPr>
          <p:cNvPr id="27" name="TextBox 26"/>
          <p:cNvSpPr txBox="1"/>
          <p:nvPr/>
        </p:nvSpPr>
        <p:spPr>
          <a:xfrm>
            <a:off x="1013082" y="3957685"/>
            <a:ext cx="460382" cy="369332"/>
          </a:xfrm>
          <a:prstGeom prst="rect">
            <a:avLst/>
          </a:prstGeom>
          <a:noFill/>
        </p:spPr>
        <p:txBody>
          <a:bodyPr wrap="none" rtlCol="0">
            <a:spAutoFit/>
          </a:bodyPr>
          <a:lstStyle/>
          <a:p>
            <a:r>
              <a:rPr lang="en-US" dirty="0" smtClean="0"/>
              <a:t>S1 </a:t>
            </a:r>
            <a:endParaRPr lang="en-US" dirty="0"/>
          </a:p>
        </p:txBody>
      </p:sp>
      <p:cxnSp>
        <p:nvCxnSpPr>
          <p:cNvPr id="28" name="Straight Connector 27"/>
          <p:cNvCxnSpPr/>
          <p:nvPr/>
        </p:nvCxnSpPr>
        <p:spPr>
          <a:xfrm flipH="1">
            <a:off x="1873995" y="3801529"/>
            <a:ext cx="8313"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54480" y="3795002"/>
            <a:ext cx="288862" cy="338554"/>
          </a:xfrm>
          <a:prstGeom prst="rect">
            <a:avLst/>
          </a:prstGeom>
          <a:noFill/>
        </p:spPr>
        <p:txBody>
          <a:bodyPr wrap="none" rtlCol="0">
            <a:spAutoFit/>
          </a:bodyPr>
          <a:lstStyle/>
          <a:p>
            <a:r>
              <a:rPr lang="en-US" sz="1600" dirty="0" smtClean="0"/>
              <a:t>0</a:t>
            </a:r>
          </a:p>
        </p:txBody>
      </p:sp>
      <p:sp>
        <p:nvSpPr>
          <p:cNvPr id="30" name="TextBox 29"/>
          <p:cNvSpPr txBox="1"/>
          <p:nvPr/>
        </p:nvSpPr>
        <p:spPr>
          <a:xfrm>
            <a:off x="1554480" y="4155954"/>
            <a:ext cx="288862" cy="338554"/>
          </a:xfrm>
          <a:prstGeom prst="rect">
            <a:avLst/>
          </a:prstGeom>
          <a:noFill/>
        </p:spPr>
        <p:txBody>
          <a:bodyPr wrap="none" rtlCol="0">
            <a:spAutoFit/>
          </a:bodyPr>
          <a:lstStyle/>
          <a:p>
            <a:r>
              <a:rPr lang="en-US" sz="1600" dirty="0" smtClean="0"/>
              <a:t>0</a:t>
            </a:r>
          </a:p>
        </p:txBody>
      </p:sp>
      <p:sp>
        <p:nvSpPr>
          <p:cNvPr id="35" name="TextBox 34"/>
          <p:cNvSpPr txBox="1"/>
          <p:nvPr/>
        </p:nvSpPr>
        <p:spPr>
          <a:xfrm>
            <a:off x="1013082" y="4601131"/>
            <a:ext cx="460382" cy="369332"/>
          </a:xfrm>
          <a:prstGeom prst="rect">
            <a:avLst/>
          </a:prstGeom>
          <a:noFill/>
        </p:spPr>
        <p:txBody>
          <a:bodyPr wrap="none" rtlCol="0">
            <a:spAutoFit/>
          </a:bodyPr>
          <a:lstStyle/>
          <a:p>
            <a:r>
              <a:rPr lang="en-US" dirty="0" smtClean="0"/>
              <a:t>S2 </a:t>
            </a:r>
            <a:endParaRPr lang="en-US" dirty="0"/>
          </a:p>
        </p:txBody>
      </p:sp>
      <p:sp>
        <p:nvSpPr>
          <p:cNvPr id="36" name="TextBox 35"/>
          <p:cNvSpPr txBox="1"/>
          <p:nvPr/>
        </p:nvSpPr>
        <p:spPr>
          <a:xfrm>
            <a:off x="1554480" y="4438448"/>
            <a:ext cx="288862" cy="338554"/>
          </a:xfrm>
          <a:prstGeom prst="rect">
            <a:avLst/>
          </a:prstGeom>
          <a:noFill/>
        </p:spPr>
        <p:txBody>
          <a:bodyPr wrap="none" rtlCol="0">
            <a:spAutoFit/>
          </a:bodyPr>
          <a:lstStyle/>
          <a:p>
            <a:r>
              <a:rPr lang="en-US" sz="1600" dirty="0" smtClean="0"/>
              <a:t>0</a:t>
            </a:r>
          </a:p>
        </p:txBody>
      </p:sp>
      <p:sp>
        <p:nvSpPr>
          <p:cNvPr id="37" name="TextBox 36"/>
          <p:cNvSpPr txBox="1"/>
          <p:nvPr/>
        </p:nvSpPr>
        <p:spPr>
          <a:xfrm>
            <a:off x="1554480" y="4799400"/>
            <a:ext cx="288862" cy="338554"/>
          </a:xfrm>
          <a:prstGeom prst="rect">
            <a:avLst/>
          </a:prstGeom>
          <a:noFill/>
        </p:spPr>
        <p:txBody>
          <a:bodyPr wrap="none" rtlCol="0">
            <a:spAutoFit/>
          </a:bodyPr>
          <a:lstStyle/>
          <a:p>
            <a:r>
              <a:rPr lang="en-US" sz="1600" dirty="0" smtClean="0"/>
              <a:t>0</a:t>
            </a:r>
          </a:p>
        </p:txBody>
      </p:sp>
      <p:sp>
        <p:nvSpPr>
          <p:cNvPr id="38" name="TextBox 37"/>
          <p:cNvSpPr txBox="1"/>
          <p:nvPr/>
        </p:nvSpPr>
        <p:spPr>
          <a:xfrm>
            <a:off x="1010510" y="5329629"/>
            <a:ext cx="460382" cy="369332"/>
          </a:xfrm>
          <a:prstGeom prst="rect">
            <a:avLst/>
          </a:prstGeom>
          <a:noFill/>
        </p:spPr>
        <p:txBody>
          <a:bodyPr wrap="none" rtlCol="0">
            <a:spAutoFit/>
          </a:bodyPr>
          <a:lstStyle/>
          <a:p>
            <a:r>
              <a:rPr lang="en-US" dirty="0" smtClean="0"/>
              <a:t>S3 </a:t>
            </a:r>
            <a:endParaRPr lang="en-US" dirty="0"/>
          </a:p>
        </p:txBody>
      </p:sp>
      <p:sp>
        <p:nvSpPr>
          <p:cNvPr id="39" name="TextBox 38"/>
          <p:cNvSpPr txBox="1"/>
          <p:nvPr/>
        </p:nvSpPr>
        <p:spPr>
          <a:xfrm>
            <a:off x="1551908" y="5166946"/>
            <a:ext cx="2376356" cy="338554"/>
          </a:xfrm>
          <a:prstGeom prst="rect">
            <a:avLst/>
          </a:prstGeom>
          <a:noFill/>
        </p:spPr>
        <p:txBody>
          <a:bodyPr wrap="none" rtlCol="0">
            <a:spAutoFit/>
          </a:bodyPr>
          <a:lstStyle/>
          <a:p>
            <a:r>
              <a:rPr lang="en-US" sz="1600" dirty="0" smtClean="0"/>
              <a:t>1     11      f0 f1 f2 … </a:t>
            </a:r>
            <a:r>
              <a:rPr lang="en-US" sz="1600" dirty="0" err="1" smtClean="0"/>
              <a:t>fd</a:t>
            </a:r>
            <a:r>
              <a:rPr lang="en-US" sz="1600" dirty="0" smtClean="0"/>
              <a:t> </a:t>
            </a:r>
            <a:r>
              <a:rPr lang="en-US" sz="1600" dirty="0" err="1" smtClean="0"/>
              <a:t>fe</a:t>
            </a:r>
            <a:r>
              <a:rPr lang="en-US" sz="1600" dirty="0" smtClean="0"/>
              <a:t> </a:t>
            </a:r>
            <a:r>
              <a:rPr lang="en-US" sz="1600" dirty="0" err="1" smtClean="0"/>
              <a:t>ff</a:t>
            </a:r>
            <a:endParaRPr lang="en-US" sz="1600" dirty="0" smtClean="0"/>
          </a:p>
        </p:txBody>
      </p:sp>
      <p:sp>
        <p:nvSpPr>
          <p:cNvPr id="40" name="TextBox 39"/>
          <p:cNvSpPr txBox="1"/>
          <p:nvPr/>
        </p:nvSpPr>
        <p:spPr>
          <a:xfrm>
            <a:off x="1551908" y="5527898"/>
            <a:ext cx="288862" cy="338554"/>
          </a:xfrm>
          <a:prstGeom prst="rect">
            <a:avLst/>
          </a:prstGeom>
          <a:noFill/>
        </p:spPr>
        <p:txBody>
          <a:bodyPr wrap="none" rtlCol="0">
            <a:spAutoFit/>
          </a:bodyPr>
          <a:lstStyle/>
          <a:p>
            <a:r>
              <a:rPr lang="en-US" sz="1600" dirty="0" smtClean="0"/>
              <a:t>0</a:t>
            </a:r>
          </a:p>
        </p:txBody>
      </p:sp>
      <p:cxnSp>
        <p:nvCxnSpPr>
          <p:cNvPr id="41" name="Straight Connector 40"/>
          <p:cNvCxnSpPr/>
          <p:nvPr/>
        </p:nvCxnSpPr>
        <p:spPr>
          <a:xfrm>
            <a:off x="1470892" y="4150412"/>
            <a:ext cx="29811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486929" y="4799400"/>
            <a:ext cx="29811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470892" y="5527898"/>
            <a:ext cx="298110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2894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EE11-8BD0-45C8-87D7-39269758B0CF}"/>
              </a:ext>
            </a:extLst>
          </p:cNvPr>
          <p:cNvSpPr>
            <a:spLocks noGrp="1"/>
          </p:cNvSpPr>
          <p:nvPr>
            <p:ph type="title"/>
          </p:nvPr>
        </p:nvSpPr>
        <p:spPr/>
        <p:txBody>
          <a:bodyPr>
            <a:normAutofit fontScale="90000"/>
          </a:bodyPr>
          <a:lstStyle/>
          <a:p>
            <a:r>
              <a:rPr lang="en-US" dirty="0" smtClean="0"/>
              <a:t>Assume that M[x] = x for all values of x.  Show </a:t>
            </a:r>
            <a:r>
              <a:rPr lang="en-US" dirty="0"/>
              <a:t>the cache (initially empty) for the following sequence of address fetches</a:t>
            </a:r>
          </a:p>
        </p:txBody>
      </p:sp>
      <p:sp>
        <p:nvSpPr>
          <p:cNvPr id="3" name="Content Placeholder 2">
            <a:extLst>
              <a:ext uri="{FF2B5EF4-FFF2-40B4-BE49-F238E27FC236}">
                <a16:creationId xmlns:a16="http://schemas.microsoft.com/office/drawing/2014/main" id="{9508EA30-E838-4FBA-82D4-E0B748A349B0}"/>
              </a:ext>
            </a:extLst>
          </p:cNvPr>
          <p:cNvSpPr>
            <a:spLocks noGrp="1"/>
          </p:cNvSpPr>
          <p:nvPr>
            <p:ph idx="1"/>
          </p:nvPr>
        </p:nvSpPr>
        <p:spPr>
          <a:xfrm>
            <a:off x="838200" y="2291138"/>
            <a:ext cx="10515600" cy="4351338"/>
          </a:xfrm>
        </p:spPr>
        <p:txBody>
          <a:bodyPr/>
          <a:lstStyle/>
          <a:p>
            <a:r>
              <a:rPr lang="en-US" dirty="0" smtClean="0"/>
              <a:t>0xf2</a:t>
            </a:r>
            <a:r>
              <a:rPr lang="en-US" dirty="0"/>
              <a:t>, </a:t>
            </a:r>
            <a:r>
              <a:rPr lang="en-US" b="1" dirty="0" smtClean="0"/>
              <a:t>0xec</a:t>
            </a:r>
            <a:r>
              <a:rPr lang="en-US" dirty="0"/>
              <a:t>, 0xf6, 0x38, 0x37, 0x52</a:t>
            </a:r>
          </a:p>
        </p:txBody>
      </p:sp>
      <p:sp>
        <p:nvSpPr>
          <p:cNvPr id="4" name="Rectangle 3"/>
          <p:cNvSpPr/>
          <p:nvPr/>
        </p:nvSpPr>
        <p:spPr>
          <a:xfrm>
            <a:off x="1486929" y="3108960"/>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13082" y="3265116"/>
            <a:ext cx="460382" cy="369332"/>
          </a:xfrm>
          <a:prstGeom prst="rect">
            <a:avLst/>
          </a:prstGeom>
          <a:noFill/>
        </p:spPr>
        <p:txBody>
          <a:bodyPr wrap="none" rtlCol="0">
            <a:spAutoFit/>
          </a:bodyPr>
          <a:lstStyle/>
          <a:p>
            <a:r>
              <a:rPr lang="en-US" dirty="0" smtClean="0"/>
              <a:t>S0 </a:t>
            </a:r>
            <a:endParaRPr lang="en-US" dirty="0"/>
          </a:p>
        </p:txBody>
      </p:sp>
      <p:cxnSp>
        <p:nvCxnSpPr>
          <p:cNvPr id="7" name="Straight Connector 6"/>
          <p:cNvCxnSpPr/>
          <p:nvPr/>
        </p:nvCxnSpPr>
        <p:spPr>
          <a:xfrm flipH="1">
            <a:off x="1873995" y="3108960"/>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356155" y="3108960"/>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86929" y="3790604"/>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1873995" y="3790604"/>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356155" y="3790604"/>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86929" y="4478775"/>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1873995" y="4478775"/>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56155" y="4478775"/>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86929" y="5175259"/>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H="1">
            <a:off x="1873995" y="5175259"/>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356155" y="5175259"/>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54480" y="2741105"/>
            <a:ext cx="2103333" cy="369332"/>
          </a:xfrm>
          <a:prstGeom prst="rect">
            <a:avLst/>
          </a:prstGeom>
          <a:noFill/>
        </p:spPr>
        <p:txBody>
          <a:bodyPr wrap="none" rtlCol="0">
            <a:spAutoFit/>
          </a:bodyPr>
          <a:lstStyle/>
          <a:p>
            <a:r>
              <a:rPr lang="en-US" dirty="0"/>
              <a:t>v</a:t>
            </a:r>
            <a:r>
              <a:rPr lang="en-US" dirty="0" smtClean="0"/>
              <a:t>       t                  data</a:t>
            </a:r>
            <a:endParaRPr lang="en-US" dirty="0"/>
          </a:p>
        </p:txBody>
      </p:sp>
      <p:cxnSp>
        <p:nvCxnSpPr>
          <p:cNvPr id="8" name="Straight Connector 7"/>
          <p:cNvCxnSpPr>
            <a:stCxn id="5" idx="3"/>
            <a:endCxn id="4" idx="3"/>
          </p:cNvCxnSpPr>
          <p:nvPr/>
        </p:nvCxnSpPr>
        <p:spPr>
          <a:xfrm>
            <a:off x="1473464" y="3449782"/>
            <a:ext cx="2981109"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54480" y="3102433"/>
            <a:ext cx="288862" cy="338554"/>
          </a:xfrm>
          <a:prstGeom prst="rect">
            <a:avLst/>
          </a:prstGeom>
          <a:noFill/>
        </p:spPr>
        <p:txBody>
          <a:bodyPr wrap="none" rtlCol="0">
            <a:spAutoFit/>
          </a:bodyPr>
          <a:lstStyle/>
          <a:p>
            <a:r>
              <a:rPr lang="en-US" sz="1600" dirty="0" smtClean="0"/>
              <a:t>0</a:t>
            </a:r>
          </a:p>
        </p:txBody>
      </p:sp>
      <p:sp>
        <p:nvSpPr>
          <p:cNvPr id="26" name="TextBox 25"/>
          <p:cNvSpPr txBox="1"/>
          <p:nvPr/>
        </p:nvSpPr>
        <p:spPr>
          <a:xfrm>
            <a:off x="1554480" y="3463385"/>
            <a:ext cx="288862" cy="338554"/>
          </a:xfrm>
          <a:prstGeom prst="rect">
            <a:avLst/>
          </a:prstGeom>
          <a:noFill/>
        </p:spPr>
        <p:txBody>
          <a:bodyPr wrap="none" rtlCol="0">
            <a:spAutoFit/>
          </a:bodyPr>
          <a:lstStyle/>
          <a:p>
            <a:r>
              <a:rPr lang="en-US" sz="1600" dirty="0" smtClean="0"/>
              <a:t>0</a:t>
            </a:r>
          </a:p>
        </p:txBody>
      </p:sp>
      <p:sp>
        <p:nvSpPr>
          <p:cNvPr id="27" name="TextBox 26"/>
          <p:cNvSpPr txBox="1"/>
          <p:nvPr/>
        </p:nvSpPr>
        <p:spPr>
          <a:xfrm>
            <a:off x="1013082" y="3957685"/>
            <a:ext cx="460382" cy="369332"/>
          </a:xfrm>
          <a:prstGeom prst="rect">
            <a:avLst/>
          </a:prstGeom>
          <a:noFill/>
        </p:spPr>
        <p:txBody>
          <a:bodyPr wrap="none" rtlCol="0">
            <a:spAutoFit/>
          </a:bodyPr>
          <a:lstStyle/>
          <a:p>
            <a:r>
              <a:rPr lang="en-US" dirty="0" smtClean="0"/>
              <a:t>S1 </a:t>
            </a:r>
            <a:endParaRPr lang="en-US" dirty="0"/>
          </a:p>
        </p:txBody>
      </p:sp>
      <p:cxnSp>
        <p:nvCxnSpPr>
          <p:cNvPr id="28" name="Straight Connector 27"/>
          <p:cNvCxnSpPr/>
          <p:nvPr/>
        </p:nvCxnSpPr>
        <p:spPr>
          <a:xfrm flipH="1">
            <a:off x="1873995" y="3801529"/>
            <a:ext cx="8313"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54480" y="3795002"/>
            <a:ext cx="288862" cy="338554"/>
          </a:xfrm>
          <a:prstGeom prst="rect">
            <a:avLst/>
          </a:prstGeom>
          <a:noFill/>
        </p:spPr>
        <p:txBody>
          <a:bodyPr wrap="none" rtlCol="0">
            <a:spAutoFit/>
          </a:bodyPr>
          <a:lstStyle/>
          <a:p>
            <a:r>
              <a:rPr lang="en-US" sz="1600" dirty="0" smtClean="0"/>
              <a:t>0</a:t>
            </a:r>
          </a:p>
        </p:txBody>
      </p:sp>
      <p:sp>
        <p:nvSpPr>
          <p:cNvPr id="30" name="TextBox 29"/>
          <p:cNvSpPr txBox="1"/>
          <p:nvPr/>
        </p:nvSpPr>
        <p:spPr>
          <a:xfrm>
            <a:off x="1554480" y="4155954"/>
            <a:ext cx="288862" cy="338554"/>
          </a:xfrm>
          <a:prstGeom prst="rect">
            <a:avLst/>
          </a:prstGeom>
          <a:noFill/>
        </p:spPr>
        <p:txBody>
          <a:bodyPr wrap="none" rtlCol="0">
            <a:spAutoFit/>
          </a:bodyPr>
          <a:lstStyle/>
          <a:p>
            <a:r>
              <a:rPr lang="en-US" sz="1600" dirty="0" smtClean="0"/>
              <a:t>0</a:t>
            </a:r>
          </a:p>
        </p:txBody>
      </p:sp>
      <p:sp>
        <p:nvSpPr>
          <p:cNvPr id="35" name="TextBox 34"/>
          <p:cNvSpPr txBox="1"/>
          <p:nvPr/>
        </p:nvSpPr>
        <p:spPr>
          <a:xfrm>
            <a:off x="1013082" y="4601131"/>
            <a:ext cx="460382" cy="369332"/>
          </a:xfrm>
          <a:prstGeom prst="rect">
            <a:avLst/>
          </a:prstGeom>
          <a:noFill/>
        </p:spPr>
        <p:txBody>
          <a:bodyPr wrap="none" rtlCol="0">
            <a:spAutoFit/>
          </a:bodyPr>
          <a:lstStyle/>
          <a:p>
            <a:r>
              <a:rPr lang="en-US" dirty="0" smtClean="0"/>
              <a:t>S2 </a:t>
            </a:r>
            <a:endParaRPr lang="en-US" dirty="0"/>
          </a:p>
        </p:txBody>
      </p:sp>
      <p:sp>
        <p:nvSpPr>
          <p:cNvPr id="36" name="TextBox 35"/>
          <p:cNvSpPr txBox="1"/>
          <p:nvPr/>
        </p:nvSpPr>
        <p:spPr>
          <a:xfrm>
            <a:off x="1554480" y="4438448"/>
            <a:ext cx="2863091" cy="338554"/>
          </a:xfrm>
          <a:prstGeom prst="rect">
            <a:avLst/>
          </a:prstGeom>
          <a:noFill/>
        </p:spPr>
        <p:txBody>
          <a:bodyPr wrap="none" rtlCol="0">
            <a:spAutoFit/>
          </a:bodyPr>
          <a:lstStyle/>
          <a:p>
            <a:r>
              <a:rPr lang="en-US" sz="1600" dirty="0" smtClean="0"/>
              <a:t>0      11     e0 e1 e2 … </a:t>
            </a:r>
            <a:r>
              <a:rPr lang="en-US" sz="1600" b="1" dirty="0" err="1" smtClean="0"/>
              <a:t>ec</a:t>
            </a:r>
            <a:r>
              <a:rPr lang="en-US" sz="1600" dirty="0" smtClean="0"/>
              <a:t> </a:t>
            </a:r>
            <a:r>
              <a:rPr lang="en-US" sz="1600" dirty="0" err="1" smtClean="0"/>
              <a:t>ed</a:t>
            </a:r>
            <a:r>
              <a:rPr lang="en-US" sz="1600" dirty="0" smtClean="0"/>
              <a:t> </a:t>
            </a:r>
            <a:r>
              <a:rPr lang="en-US" sz="1600" dirty="0" err="1" smtClean="0"/>
              <a:t>ee</a:t>
            </a:r>
            <a:r>
              <a:rPr lang="en-US" sz="1600" dirty="0" smtClean="0"/>
              <a:t> </a:t>
            </a:r>
            <a:r>
              <a:rPr lang="en-US" sz="1600" dirty="0" err="1" smtClean="0"/>
              <a:t>ef</a:t>
            </a:r>
            <a:endParaRPr lang="en-US" sz="1600" dirty="0" smtClean="0"/>
          </a:p>
        </p:txBody>
      </p:sp>
      <p:sp>
        <p:nvSpPr>
          <p:cNvPr id="37" name="TextBox 36"/>
          <p:cNvSpPr txBox="1"/>
          <p:nvPr/>
        </p:nvSpPr>
        <p:spPr>
          <a:xfrm>
            <a:off x="1554480" y="4799400"/>
            <a:ext cx="288862" cy="338554"/>
          </a:xfrm>
          <a:prstGeom prst="rect">
            <a:avLst/>
          </a:prstGeom>
          <a:noFill/>
        </p:spPr>
        <p:txBody>
          <a:bodyPr wrap="none" rtlCol="0">
            <a:spAutoFit/>
          </a:bodyPr>
          <a:lstStyle/>
          <a:p>
            <a:r>
              <a:rPr lang="en-US" sz="1600" dirty="0" smtClean="0"/>
              <a:t>0</a:t>
            </a:r>
          </a:p>
        </p:txBody>
      </p:sp>
      <p:sp>
        <p:nvSpPr>
          <p:cNvPr id="38" name="TextBox 37"/>
          <p:cNvSpPr txBox="1"/>
          <p:nvPr/>
        </p:nvSpPr>
        <p:spPr>
          <a:xfrm>
            <a:off x="1010510" y="5329629"/>
            <a:ext cx="460382" cy="369332"/>
          </a:xfrm>
          <a:prstGeom prst="rect">
            <a:avLst/>
          </a:prstGeom>
          <a:noFill/>
        </p:spPr>
        <p:txBody>
          <a:bodyPr wrap="none" rtlCol="0">
            <a:spAutoFit/>
          </a:bodyPr>
          <a:lstStyle/>
          <a:p>
            <a:r>
              <a:rPr lang="en-US" dirty="0" smtClean="0"/>
              <a:t>S3 </a:t>
            </a:r>
            <a:endParaRPr lang="en-US" dirty="0"/>
          </a:p>
        </p:txBody>
      </p:sp>
      <p:sp>
        <p:nvSpPr>
          <p:cNvPr id="39" name="TextBox 38"/>
          <p:cNvSpPr txBox="1"/>
          <p:nvPr/>
        </p:nvSpPr>
        <p:spPr>
          <a:xfrm>
            <a:off x="1551908" y="5166946"/>
            <a:ext cx="2376356" cy="338554"/>
          </a:xfrm>
          <a:prstGeom prst="rect">
            <a:avLst/>
          </a:prstGeom>
          <a:noFill/>
        </p:spPr>
        <p:txBody>
          <a:bodyPr wrap="none" rtlCol="0">
            <a:spAutoFit/>
          </a:bodyPr>
          <a:lstStyle/>
          <a:p>
            <a:r>
              <a:rPr lang="en-US" sz="1600" dirty="0" smtClean="0"/>
              <a:t>1     11      f0 f1 </a:t>
            </a:r>
            <a:r>
              <a:rPr lang="en-US" sz="1600" b="1" dirty="0" smtClean="0"/>
              <a:t>f2</a:t>
            </a:r>
            <a:r>
              <a:rPr lang="en-US" sz="1600" dirty="0" smtClean="0"/>
              <a:t> … </a:t>
            </a:r>
            <a:r>
              <a:rPr lang="en-US" sz="1600" dirty="0" err="1" smtClean="0"/>
              <a:t>fd</a:t>
            </a:r>
            <a:r>
              <a:rPr lang="en-US" sz="1600" dirty="0" smtClean="0"/>
              <a:t> </a:t>
            </a:r>
            <a:r>
              <a:rPr lang="en-US" sz="1600" dirty="0" err="1" smtClean="0"/>
              <a:t>fe</a:t>
            </a:r>
            <a:r>
              <a:rPr lang="en-US" sz="1600" dirty="0" smtClean="0"/>
              <a:t> </a:t>
            </a:r>
            <a:r>
              <a:rPr lang="en-US" sz="1600" dirty="0" err="1" smtClean="0"/>
              <a:t>ff</a:t>
            </a:r>
            <a:endParaRPr lang="en-US" sz="1600" dirty="0" smtClean="0"/>
          </a:p>
        </p:txBody>
      </p:sp>
      <p:sp>
        <p:nvSpPr>
          <p:cNvPr id="40" name="TextBox 39"/>
          <p:cNvSpPr txBox="1"/>
          <p:nvPr/>
        </p:nvSpPr>
        <p:spPr>
          <a:xfrm>
            <a:off x="1551908" y="5527898"/>
            <a:ext cx="288862" cy="338554"/>
          </a:xfrm>
          <a:prstGeom prst="rect">
            <a:avLst/>
          </a:prstGeom>
          <a:noFill/>
        </p:spPr>
        <p:txBody>
          <a:bodyPr wrap="none" rtlCol="0">
            <a:spAutoFit/>
          </a:bodyPr>
          <a:lstStyle/>
          <a:p>
            <a:r>
              <a:rPr lang="en-US" sz="1600" dirty="0" smtClean="0"/>
              <a:t>0</a:t>
            </a:r>
          </a:p>
        </p:txBody>
      </p:sp>
      <p:cxnSp>
        <p:nvCxnSpPr>
          <p:cNvPr id="41" name="Straight Connector 40"/>
          <p:cNvCxnSpPr/>
          <p:nvPr/>
        </p:nvCxnSpPr>
        <p:spPr>
          <a:xfrm>
            <a:off x="1470892" y="4150412"/>
            <a:ext cx="29811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486929" y="4799400"/>
            <a:ext cx="29811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470892" y="5527898"/>
            <a:ext cx="298110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8833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EE11-8BD0-45C8-87D7-39269758B0CF}"/>
              </a:ext>
            </a:extLst>
          </p:cNvPr>
          <p:cNvSpPr>
            <a:spLocks noGrp="1"/>
          </p:cNvSpPr>
          <p:nvPr>
            <p:ph type="title"/>
          </p:nvPr>
        </p:nvSpPr>
        <p:spPr/>
        <p:txBody>
          <a:bodyPr>
            <a:normAutofit fontScale="90000"/>
          </a:bodyPr>
          <a:lstStyle/>
          <a:p>
            <a:r>
              <a:rPr lang="en-US" dirty="0" smtClean="0"/>
              <a:t>Assume that M[x] = x for all values of x.  Show </a:t>
            </a:r>
            <a:r>
              <a:rPr lang="en-US" dirty="0"/>
              <a:t>the cache (initially empty) for the following sequence of address fetches</a:t>
            </a:r>
          </a:p>
        </p:txBody>
      </p:sp>
      <p:sp>
        <p:nvSpPr>
          <p:cNvPr id="3" name="Content Placeholder 2">
            <a:extLst>
              <a:ext uri="{FF2B5EF4-FFF2-40B4-BE49-F238E27FC236}">
                <a16:creationId xmlns:a16="http://schemas.microsoft.com/office/drawing/2014/main" id="{9508EA30-E838-4FBA-82D4-E0B748A349B0}"/>
              </a:ext>
            </a:extLst>
          </p:cNvPr>
          <p:cNvSpPr>
            <a:spLocks noGrp="1"/>
          </p:cNvSpPr>
          <p:nvPr>
            <p:ph idx="1"/>
          </p:nvPr>
        </p:nvSpPr>
        <p:spPr>
          <a:xfrm>
            <a:off x="838200" y="2291138"/>
            <a:ext cx="10515600" cy="4351338"/>
          </a:xfrm>
        </p:spPr>
        <p:txBody>
          <a:bodyPr/>
          <a:lstStyle/>
          <a:p>
            <a:r>
              <a:rPr lang="en-US" dirty="0" smtClean="0"/>
              <a:t>0xf2</a:t>
            </a:r>
            <a:r>
              <a:rPr lang="en-US" dirty="0"/>
              <a:t>, </a:t>
            </a:r>
            <a:r>
              <a:rPr lang="en-US" dirty="0" smtClean="0"/>
              <a:t>0xec</a:t>
            </a:r>
            <a:r>
              <a:rPr lang="en-US" dirty="0"/>
              <a:t>, </a:t>
            </a:r>
            <a:r>
              <a:rPr lang="en-US" b="1" dirty="0"/>
              <a:t>0xf6</a:t>
            </a:r>
            <a:r>
              <a:rPr lang="en-US" dirty="0"/>
              <a:t>, 0x38, 0x37, 0x52</a:t>
            </a:r>
          </a:p>
        </p:txBody>
      </p:sp>
      <p:sp>
        <p:nvSpPr>
          <p:cNvPr id="4" name="Rectangle 3"/>
          <p:cNvSpPr/>
          <p:nvPr/>
        </p:nvSpPr>
        <p:spPr>
          <a:xfrm>
            <a:off x="1486929" y="3108960"/>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13082" y="3265116"/>
            <a:ext cx="460382" cy="369332"/>
          </a:xfrm>
          <a:prstGeom prst="rect">
            <a:avLst/>
          </a:prstGeom>
          <a:noFill/>
        </p:spPr>
        <p:txBody>
          <a:bodyPr wrap="none" rtlCol="0">
            <a:spAutoFit/>
          </a:bodyPr>
          <a:lstStyle/>
          <a:p>
            <a:r>
              <a:rPr lang="en-US" dirty="0" smtClean="0"/>
              <a:t>S0 </a:t>
            </a:r>
            <a:endParaRPr lang="en-US" dirty="0"/>
          </a:p>
        </p:txBody>
      </p:sp>
      <p:cxnSp>
        <p:nvCxnSpPr>
          <p:cNvPr id="7" name="Straight Connector 6"/>
          <p:cNvCxnSpPr/>
          <p:nvPr/>
        </p:nvCxnSpPr>
        <p:spPr>
          <a:xfrm flipH="1">
            <a:off x="1873995" y="3108960"/>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356155" y="3108960"/>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86929" y="3790604"/>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1873995" y="3790604"/>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356155" y="3790604"/>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86929" y="4478775"/>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1873995" y="4478775"/>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56155" y="4478775"/>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86929" y="5175259"/>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H="1">
            <a:off x="1873995" y="5175259"/>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356155" y="5175259"/>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54480" y="2741105"/>
            <a:ext cx="2103333" cy="369332"/>
          </a:xfrm>
          <a:prstGeom prst="rect">
            <a:avLst/>
          </a:prstGeom>
          <a:noFill/>
        </p:spPr>
        <p:txBody>
          <a:bodyPr wrap="none" rtlCol="0">
            <a:spAutoFit/>
          </a:bodyPr>
          <a:lstStyle/>
          <a:p>
            <a:r>
              <a:rPr lang="en-US" dirty="0"/>
              <a:t>v</a:t>
            </a:r>
            <a:r>
              <a:rPr lang="en-US" dirty="0" smtClean="0"/>
              <a:t>       t                  data</a:t>
            </a:r>
            <a:endParaRPr lang="en-US" dirty="0"/>
          </a:p>
        </p:txBody>
      </p:sp>
      <p:cxnSp>
        <p:nvCxnSpPr>
          <p:cNvPr id="8" name="Straight Connector 7"/>
          <p:cNvCxnSpPr>
            <a:stCxn id="5" idx="3"/>
            <a:endCxn id="4" idx="3"/>
          </p:cNvCxnSpPr>
          <p:nvPr/>
        </p:nvCxnSpPr>
        <p:spPr>
          <a:xfrm>
            <a:off x="1473464" y="3449782"/>
            <a:ext cx="2981109"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54480" y="3102433"/>
            <a:ext cx="288862" cy="338554"/>
          </a:xfrm>
          <a:prstGeom prst="rect">
            <a:avLst/>
          </a:prstGeom>
          <a:noFill/>
        </p:spPr>
        <p:txBody>
          <a:bodyPr wrap="none" rtlCol="0">
            <a:spAutoFit/>
          </a:bodyPr>
          <a:lstStyle/>
          <a:p>
            <a:r>
              <a:rPr lang="en-US" sz="1600" dirty="0" smtClean="0"/>
              <a:t>0</a:t>
            </a:r>
          </a:p>
        </p:txBody>
      </p:sp>
      <p:sp>
        <p:nvSpPr>
          <p:cNvPr id="26" name="TextBox 25"/>
          <p:cNvSpPr txBox="1"/>
          <p:nvPr/>
        </p:nvSpPr>
        <p:spPr>
          <a:xfrm>
            <a:off x="1554480" y="3463385"/>
            <a:ext cx="288862" cy="338554"/>
          </a:xfrm>
          <a:prstGeom prst="rect">
            <a:avLst/>
          </a:prstGeom>
          <a:noFill/>
        </p:spPr>
        <p:txBody>
          <a:bodyPr wrap="none" rtlCol="0">
            <a:spAutoFit/>
          </a:bodyPr>
          <a:lstStyle/>
          <a:p>
            <a:r>
              <a:rPr lang="en-US" sz="1600" dirty="0" smtClean="0"/>
              <a:t>0</a:t>
            </a:r>
          </a:p>
        </p:txBody>
      </p:sp>
      <p:sp>
        <p:nvSpPr>
          <p:cNvPr id="27" name="TextBox 26"/>
          <p:cNvSpPr txBox="1"/>
          <p:nvPr/>
        </p:nvSpPr>
        <p:spPr>
          <a:xfrm>
            <a:off x="1013082" y="3957685"/>
            <a:ext cx="460382" cy="369332"/>
          </a:xfrm>
          <a:prstGeom prst="rect">
            <a:avLst/>
          </a:prstGeom>
          <a:noFill/>
        </p:spPr>
        <p:txBody>
          <a:bodyPr wrap="none" rtlCol="0">
            <a:spAutoFit/>
          </a:bodyPr>
          <a:lstStyle/>
          <a:p>
            <a:r>
              <a:rPr lang="en-US" dirty="0" smtClean="0"/>
              <a:t>S1 </a:t>
            </a:r>
            <a:endParaRPr lang="en-US" dirty="0"/>
          </a:p>
        </p:txBody>
      </p:sp>
      <p:cxnSp>
        <p:nvCxnSpPr>
          <p:cNvPr id="28" name="Straight Connector 27"/>
          <p:cNvCxnSpPr/>
          <p:nvPr/>
        </p:nvCxnSpPr>
        <p:spPr>
          <a:xfrm flipH="1">
            <a:off x="1873995" y="3801529"/>
            <a:ext cx="8313"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54480" y="3795002"/>
            <a:ext cx="288862" cy="338554"/>
          </a:xfrm>
          <a:prstGeom prst="rect">
            <a:avLst/>
          </a:prstGeom>
          <a:noFill/>
        </p:spPr>
        <p:txBody>
          <a:bodyPr wrap="none" rtlCol="0">
            <a:spAutoFit/>
          </a:bodyPr>
          <a:lstStyle/>
          <a:p>
            <a:r>
              <a:rPr lang="en-US" sz="1600" dirty="0" smtClean="0"/>
              <a:t>0</a:t>
            </a:r>
          </a:p>
        </p:txBody>
      </p:sp>
      <p:sp>
        <p:nvSpPr>
          <p:cNvPr id="30" name="TextBox 29"/>
          <p:cNvSpPr txBox="1"/>
          <p:nvPr/>
        </p:nvSpPr>
        <p:spPr>
          <a:xfrm>
            <a:off x="1554480" y="4155954"/>
            <a:ext cx="288862" cy="338554"/>
          </a:xfrm>
          <a:prstGeom prst="rect">
            <a:avLst/>
          </a:prstGeom>
          <a:noFill/>
        </p:spPr>
        <p:txBody>
          <a:bodyPr wrap="none" rtlCol="0">
            <a:spAutoFit/>
          </a:bodyPr>
          <a:lstStyle/>
          <a:p>
            <a:r>
              <a:rPr lang="en-US" sz="1600" dirty="0" smtClean="0"/>
              <a:t>0</a:t>
            </a:r>
          </a:p>
        </p:txBody>
      </p:sp>
      <p:sp>
        <p:nvSpPr>
          <p:cNvPr id="35" name="TextBox 34"/>
          <p:cNvSpPr txBox="1"/>
          <p:nvPr/>
        </p:nvSpPr>
        <p:spPr>
          <a:xfrm>
            <a:off x="1013082" y="4601131"/>
            <a:ext cx="460382" cy="369332"/>
          </a:xfrm>
          <a:prstGeom prst="rect">
            <a:avLst/>
          </a:prstGeom>
          <a:noFill/>
        </p:spPr>
        <p:txBody>
          <a:bodyPr wrap="none" rtlCol="0">
            <a:spAutoFit/>
          </a:bodyPr>
          <a:lstStyle/>
          <a:p>
            <a:r>
              <a:rPr lang="en-US" dirty="0" smtClean="0"/>
              <a:t>S2 </a:t>
            </a:r>
            <a:endParaRPr lang="en-US" dirty="0"/>
          </a:p>
        </p:txBody>
      </p:sp>
      <p:sp>
        <p:nvSpPr>
          <p:cNvPr id="36" name="TextBox 35"/>
          <p:cNvSpPr txBox="1"/>
          <p:nvPr/>
        </p:nvSpPr>
        <p:spPr>
          <a:xfrm>
            <a:off x="1554480" y="4438448"/>
            <a:ext cx="2863091" cy="338554"/>
          </a:xfrm>
          <a:prstGeom prst="rect">
            <a:avLst/>
          </a:prstGeom>
          <a:noFill/>
        </p:spPr>
        <p:txBody>
          <a:bodyPr wrap="none" rtlCol="0">
            <a:spAutoFit/>
          </a:bodyPr>
          <a:lstStyle/>
          <a:p>
            <a:r>
              <a:rPr lang="en-US" sz="1600" dirty="0" smtClean="0"/>
              <a:t>0      11     e0 e1 e2 … </a:t>
            </a:r>
            <a:r>
              <a:rPr lang="en-US" sz="1600" b="1" dirty="0" err="1" smtClean="0"/>
              <a:t>ec</a:t>
            </a:r>
            <a:r>
              <a:rPr lang="en-US" sz="1600" dirty="0" smtClean="0"/>
              <a:t> </a:t>
            </a:r>
            <a:r>
              <a:rPr lang="en-US" sz="1600" dirty="0" err="1" smtClean="0"/>
              <a:t>ed</a:t>
            </a:r>
            <a:r>
              <a:rPr lang="en-US" sz="1600" dirty="0" smtClean="0"/>
              <a:t> </a:t>
            </a:r>
            <a:r>
              <a:rPr lang="en-US" sz="1600" dirty="0" err="1" smtClean="0"/>
              <a:t>ee</a:t>
            </a:r>
            <a:r>
              <a:rPr lang="en-US" sz="1600" dirty="0" smtClean="0"/>
              <a:t> </a:t>
            </a:r>
            <a:r>
              <a:rPr lang="en-US" sz="1600" dirty="0" err="1" smtClean="0"/>
              <a:t>ef</a:t>
            </a:r>
            <a:endParaRPr lang="en-US" sz="1600" dirty="0" smtClean="0"/>
          </a:p>
        </p:txBody>
      </p:sp>
      <p:sp>
        <p:nvSpPr>
          <p:cNvPr id="37" name="TextBox 36"/>
          <p:cNvSpPr txBox="1"/>
          <p:nvPr/>
        </p:nvSpPr>
        <p:spPr>
          <a:xfrm>
            <a:off x="1554480" y="4799400"/>
            <a:ext cx="288862" cy="338554"/>
          </a:xfrm>
          <a:prstGeom prst="rect">
            <a:avLst/>
          </a:prstGeom>
          <a:noFill/>
        </p:spPr>
        <p:txBody>
          <a:bodyPr wrap="none" rtlCol="0">
            <a:spAutoFit/>
          </a:bodyPr>
          <a:lstStyle/>
          <a:p>
            <a:r>
              <a:rPr lang="en-US" sz="1600" dirty="0" smtClean="0"/>
              <a:t>0</a:t>
            </a:r>
          </a:p>
        </p:txBody>
      </p:sp>
      <p:sp>
        <p:nvSpPr>
          <p:cNvPr id="38" name="TextBox 37"/>
          <p:cNvSpPr txBox="1"/>
          <p:nvPr/>
        </p:nvSpPr>
        <p:spPr>
          <a:xfrm>
            <a:off x="1010510" y="5329629"/>
            <a:ext cx="460382" cy="369332"/>
          </a:xfrm>
          <a:prstGeom prst="rect">
            <a:avLst/>
          </a:prstGeom>
          <a:noFill/>
        </p:spPr>
        <p:txBody>
          <a:bodyPr wrap="none" rtlCol="0">
            <a:spAutoFit/>
          </a:bodyPr>
          <a:lstStyle/>
          <a:p>
            <a:r>
              <a:rPr lang="en-US" dirty="0" smtClean="0"/>
              <a:t>S3 </a:t>
            </a:r>
            <a:endParaRPr lang="en-US" dirty="0"/>
          </a:p>
        </p:txBody>
      </p:sp>
      <p:sp>
        <p:nvSpPr>
          <p:cNvPr id="39" name="TextBox 38"/>
          <p:cNvSpPr txBox="1"/>
          <p:nvPr/>
        </p:nvSpPr>
        <p:spPr>
          <a:xfrm>
            <a:off x="1551908" y="5166946"/>
            <a:ext cx="2567113" cy="338554"/>
          </a:xfrm>
          <a:prstGeom prst="rect">
            <a:avLst/>
          </a:prstGeom>
          <a:noFill/>
        </p:spPr>
        <p:txBody>
          <a:bodyPr wrap="none" rtlCol="0">
            <a:spAutoFit/>
          </a:bodyPr>
          <a:lstStyle/>
          <a:p>
            <a:r>
              <a:rPr lang="en-US" sz="1600" dirty="0" smtClean="0"/>
              <a:t>1     11      f0 f1 … </a:t>
            </a:r>
            <a:r>
              <a:rPr lang="en-US" sz="1600" b="1" dirty="0" smtClean="0"/>
              <a:t>f6</a:t>
            </a:r>
            <a:r>
              <a:rPr lang="en-US" sz="1600" dirty="0" smtClean="0"/>
              <a:t> … </a:t>
            </a:r>
            <a:r>
              <a:rPr lang="en-US" sz="1600" dirty="0" err="1" smtClean="0"/>
              <a:t>fd</a:t>
            </a:r>
            <a:r>
              <a:rPr lang="en-US" sz="1600" dirty="0" smtClean="0"/>
              <a:t> </a:t>
            </a:r>
            <a:r>
              <a:rPr lang="en-US" sz="1600" dirty="0" err="1" smtClean="0"/>
              <a:t>fe</a:t>
            </a:r>
            <a:r>
              <a:rPr lang="en-US" sz="1600" dirty="0" smtClean="0"/>
              <a:t> </a:t>
            </a:r>
            <a:r>
              <a:rPr lang="en-US" sz="1600" dirty="0" err="1" smtClean="0"/>
              <a:t>ff</a:t>
            </a:r>
            <a:endParaRPr lang="en-US" sz="1600" dirty="0" smtClean="0"/>
          </a:p>
        </p:txBody>
      </p:sp>
      <p:sp>
        <p:nvSpPr>
          <p:cNvPr id="40" name="TextBox 39"/>
          <p:cNvSpPr txBox="1"/>
          <p:nvPr/>
        </p:nvSpPr>
        <p:spPr>
          <a:xfrm>
            <a:off x="1551908" y="5527898"/>
            <a:ext cx="288862" cy="338554"/>
          </a:xfrm>
          <a:prstGeom prst="rect">
            <a:avLst/>
          </a:prstGeom>
          <a:noFill/>
        </p:spPr>
        <p:txBody>
          <a:bodyPr wrap="none" rtlCol="0">
            <a:spAutoFit/>
          </a:bodyPr>
          <a:lstStyle/>
          <a:p>
            <a:r>
              <a:rPr lang="en-US" sz="1600" dirty="0" smtClean="0"/>
              <a:t>0</a:t>
            </a:r>
          </a:p>
        </p:txBody>
      </p:sp>
      <p:cxnSp>
        <p:nvCxnSpPr>
          <p:cNvPr id="41" name="Straight Connector 40"/>
          <p:cNvCxnSpPr/>
          <p:nvPr/>
        </p:nvCxnSpPr>
        <p:spPr>
          <a:xfrm>
            <a:off x="1470892" y="4150412"/>
            <a:ext cx="29811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486929" y="4799400"/>
            <a:ext cx="29811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470892" y="5527898"/>
            <a:ext cx="298110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41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DE91-8312-4A61-9F7F-102EB44E3899}"/>
              </a:ext>
            </a:extLst>
          </p:cNvPr>
          <p:cNvSpPr>
            <a:spLocks noGrp="1"/>
          </p:cNvSpPr>
          <p:nvPr>
            <p:ph type="ctrTitle"/>
          </p:nvPr>
        </p:nvSpPr>
        <p:spPr>
          <a:xfrm>
            <a:off x="1582189" y="2566250"/>
            <a:ext cx="9144000" cy="2595563"/>
          </a:xfrm>
        </p:spPr>
        <p:txBody>
          <a:bodyPr>
            <a:noAutofit/>
          </a:bodyPr>
          <a:lstStyle/>
          <a:p>
            <a:pPr algn="l"/>
            <a:r>
              <a:rPr lang="en-US" sz="3200" b="1" dirty="0" smtClean="0"/>
              <a:t>For data…</a:t>
            </a:r>
            <a:br>
              <a:rPr lang="en-US" sz="3200" b="1" dirty="0" smtClean="0"/>
            </a:br>
            <a:r>
              <a:rPr lang="en-US" sz="2800" dirty="0"/>
              <a:t/>
            </a:r>
            <a:br>
              <a:rPr lang="en-US" sz="2800" dirty="0"/>
            </a:br>
            <a:r>
              <a:rPr lang="en-US" sz="2800" dirty="0" smtClean="0"/>
              <a:t>If </a:t>
            </a:r>
            <a:r>
              <a:rPr lang="en-US" sz="2800" dirty="0"/>
              <a:t>the CPU wants data that is not in the cache, we have a </a:t>
            </a:r>
            <a:r>
              <a:rPr lang="en-US" sz="2800" dirty="0" smtClean="0"/>
              <a:t>cache “miss</a:t>
            </a:r>
            <a:r>
              <a:rPr lang="en-US" sz="2800" dirty="0"/>
              <a:t>”</a:t>
            </a:r>
            <a:br>
              <a:rPr lang="en-US" sz="2800" dirty="0"/>
            </a:br>
            <a:r>
              <a:rPr lang="en-US" sz="2800" dirty="0"/>
              <a:t/>
            </a:r>
            <a:br>
              <a:rPr lang="en-US" sz="2800" dirty="0"/>
            </a:br>
            <a:r>
              <a:rPr lang="en-US" sz="2800" dirty="0"/>
              <a:t>If the CPU wants data that is in the cache, this is called a </a:t>
            </a:r>
            <a:r>
              <a:rPr lang="en-US" sz="2800" dirty="0" smtClean="0"/>
              <a:t>cache “hit</a:t>
            </a:r>
            <a:r>
              <a:rPr lang="en-US" sz="2800" dirty="0"/>
              <a:t>”</a:t>
            </a:r>
            <a:br>
              <a:rPr lang="en-US" sz="2800" dirty="0"/>
            </a:br>
            <a:r>
              <a:rPr lang="en-US" sz="2800" dirty="0"/>
              <a:t/>
            </a:r>
            <a:br>
              <a:rPr lang="en-US" sz="2800" dirty="0"/>
            </a:br>
            <a:r>
              <a:rPr lang="en-US" sz="2800" dirty="0"/>
              <a:t>We like to maximize the “hit” ratio (and minimize “</a:t>
            </a:r>
            <a:r>
              <a:rPr lang="en-US" sz="2800" dirty="0" smtClean="0"/>
              <a:t>miss” ratio)</a:t>
            </a:r>
            <a:br>
              <a:rPr lang="en-US" sz="2800" dirty="0" smtClean="0"/>
            </a:br>
            <a:r>
              <a:rPr lang="en-US" sz="2800" dirty="0"/>
              <a:t/>
            </a:r>
            <a:br>
              <a:rPr lang="en-US" sz="2800" dirty="0"/>
            </a:br>
            <a:r>
              <a:rPr lang="en-US" sz="3200" dirty="0" smtClean="0"/>
              <a:t>… </a:t>
            </a:r>
            <a:r>
              <a:rPr lang="en-US" sz="3200" b="1" dirty="0" smtClean="0"/>
              <a:t>same for instructions</a:t>
            </a:r>
            <a:endParaRPr lang="en-US" sz="3200" b="1" dirty="0"/>
          </a:p>
        </p:txBody>
      </p:sp>
    </p:spTree>
    <p:extLst>
      <p:ext uri="{BB962C8B-B14F-4D97-AF65-F5344CB8AC3E}">
        <p14:creationId xmlns:p14="http://schemas.microsoft.com/office/powerpoint/2010/main" val="26638959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EE11-8BD0-45C8-87D7-39269758B0CF}"/>
              </a:ext>
            </a:extLst>
          </p:cNvPr>
          <p:cNvSpPr>
            <a:spLocks noGrp="1"/>
          </p:cNvSpPr>
          <p:nvPr>
            <p:ph type="title"/>
          </p:nvPr>
        </p:nvSpPr>
        <p:spPr/>
        <p:txBody>
          <a:bodyPr>
            <a:normAutofit fontScale="90000"/>
          </a:bodyPr>
          <a:lstStyle/>
          <a:p>
            <a:r>
              <a:rPr lang="en-US" dirty="0" smtClean="0"/>
              <a:t>Assume that M[x] = x for all values of x.  Show </a:t>
            </a:r>
            <a:r>
              <a:rPr lang="en-US" dirty="0"/>
              <a:t>the cache (initially empty) for the following sequence of address fetches</a:t>
            </a:r>
          </a:p>
        </p:txBody>
      </p:sp>
      <p:sp>
        <p:nvSpPr>
          <p:cNvPr id="3" name="Content Placeholder 2">
            <a:extLst>
              <a:ext uri="{FF2B5EF4-FFF2-40B4-BE49-F238E27FC236}">
                <a16:creationId xmlns:a16="http://schemas.microsoft.com/office/drawing/2014/main" id="{9508EA30-E838-4FBA-82D4-E0B748A349B0}"/>
              </a:ext>
            </a:extLst>
          </p:cNvPr>
          <p:cNvSpPr>
            <a:spLocks noGrp="1"/>
          </p:cNvSpPr>
          <p:nvPr>
            <p:ph idx="1"/>
          </p:nvPr>
        </p:nvSpPr>
        <p:spPr>
          <a:xfrm>
            <a:off x="838200" y="2291138"/>
            <a:ext cx="10515600" cy="4351338"/>
          </a:xfrm>
        </p:spPr>
        <p:txBody>
          <a:bodyPr/>
          <a:lstStyle/>
          <a:p>
            <a:r>
              <a:rPr lang="en-US" dirty="0" smtClean="0"/>
              <a:t>0xf2</a:t>
            </a:r>
            <a:r>
              <a:rPr lang="en-US" dirty="0"/>
              <a:t>, </a:t>
            </a:r>
            <a:r>
              <a:rPr lang="en-US" dirty="0" smtClean="0"/>
              <a:t>0xec</a:t>
            </a:r>
            <a:r>
              <a:rPr lang="en-US" dirty="0"/>
              <a:t>, 0xf6, </a:t>
            </a:r>
            <a:r>
              <a:rPr lang="en-US" b="1" dirty="0"/>
              <a:t>0x38</a:t>
            </a:r>
            <a:r>
              <a:rPr lang="en-US" dirty="0"/>
              <a:t>, 0x37, </a:t>
            </a:r>
            <a:r>
              <a:rPr lang="en-US" dirty="0" smtClean="0"/>
              <a:t>0x52, 0xff</a:t>
            </a:r>
            <a:r>
              <a:rPr lang="en-US" dirty="0"/>
              <a:t>, 0x11, 0x88</a:t>
            </a:r>
          </a:p>
        </p:txBody>
      </p:sp>
      <p:sp>
        <p:nvSpPr>
          <p:cNvPr id="4" name="Rectangle 3"/>
          <p:cNvSpPr/>
          <p:nvPr/>
        </p:nvSpPr>
        <p:spPr>
          <a:xfrm>
            <a:off x="1486929" y="3108960"/>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13082" y="3265116"/>
            <a:ext cx="460382" cy="369332"/>
          </a:xfrm>
          <a:prstGeom prst="rect">
            <a:avLst/>
          </a:prstGeom>
          <a:noFill/>
        </p:spPr>
        <p:txBody>
          <a:bodyPr wrap="none" rtlCol="0">
            <a:spAutoFit/>
          </a:bodyPr>
          <a:lstStyle/>
          <a:p>
            <a:r>
              <a:rPr lang="en-US" dirty="0" smtClean="0"/>
              <a:t>S0 </a:t>
            </a:r>
            <a:endParaRPr lang="en-US" dirty="0"/>
          </a:p>
        </p:txBody>
      </p:sp>
      <p:cxnSp>
        <p:nvCxnSpPr>
          <p:cNvPr id="7" name="Straight Connector 6"/>
          <p:cNvCxnSpPr/>
          <p:nvPr/>
        </p:nvCxnSpPr>
        <p:spPr>
          <a:xfrm flipH="1">
            <a:off x="1873995" y="3108960"/>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356155" y="3108960"/>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86929" y="3790604"/>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1873995" y="3790604"/>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356155" y="3790604"/>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86929" y="4478775"/>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1873995" y="4478775"/>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356155" y="4478775"/>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86929" y="5175259"/>
            <a:ext cx="2967644" cy="681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H="1">
            <a:off x="1873995" y="5175259"/>
            <a:ext cx="8313" cy="681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356155" y="5175259"/>
            <a:ext cx="4157"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54480" y="2741105"/>
            <a:ext cx="2103333" cy="369332"/>
          </a:xfrm>
          <a:prstGeom prst="rect">
            <a:avLst/>
          </a:prstGeom>
          <a:noFill/>
        </p:spPr>
        <p:txBody>
          <a:bodyPr wrap="none" rtlCol="0">
            <a:spAutoFit/>
          </a:bodyPr>
          <a:lstStyle/>
          <a:p>
            <a:r>
              <a:rPr lang="en-US" dirty="0"/>
              <a:t>v</a:t>
            </a:r>
            <a:r>
              <a:rPr lang="en-US" dirty="0" smtClean="0"/>
              <a:t>       t                  data</a:t>
            </a:r>
            <a:endParaRPr lang="en-US" dirty="0"/>
          </a:p>
        </p:txBody>
      </p:sp>
      <p:cxnSp>
        <p:nvCxnSpPr>
          <p:cNvPr id="8" name="Straight Connector 7"/>
          <p:cNvCxnSpPr>
            <a:stCxn id="5" idx="3"/>
            <a:endCxn id="4" idx="3"/>
          </p:cNvCxnSpPr>
          <p:nvPr/>
        </p:nvCxnSpPr>
        <p:spPr>
          <a:xfrm>
            <a:off x="1473464" y="3449782"/>
            <a:ext cx="2981109"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54480" y="3102433"/>
            <a:ext cx="288862" cy="338554"/>
          </a:xfrm>
          <a:prstGeom prst="rect">
            <a:avLst/>
          </a:prstGeom>
          <a:noFill/>
        </p:spPr>
        <p:txBody>
          <a:bodyPr wrap="none" rtlCol="0">
            <a:spAutoFit/>
          </a:bodyPr>
          <a:lstStyle/>
          <a:p>
            <a:r>
              <a:rPr lang="en-US" sz="1600" dirty="0" smtClean="0"/>
              <a:t>0</a:t>
            </a:r>
          </a:p>
        </p:txBody>
      </p:sp>
      <p:sp>
        <p:nvSpPr>
          <p:cNvPr id="26" name="TextBox 25"/>
          <p:cNvSpPr txBox="1"/>
          <p:nvPr/>
        </p:nvSpPr>
        <p:spPr>
          <a:xfrm>
            <a:off x="1554480" y="3463385"/>
            <a:ext cx="288862" cy="338554"/>
          </a:xfrm>
          <a:prstGeom prst="rect">
            <a:avLst/>
          </a:prstGeom>
          <a:noFill/>
        </p:spPr>
        <p:txBody>
          <a:bodyPr wrap="none" rtlCol="0">
            <a:spAutoFit/>
          </a:bodyPr>
          <a:lstStyle/>
          <a:p>
            <a:r>
              <a:rPr lang="en-US" sz="1600" dirty="0" smtClean="0"/>
              <a:t>0</a:t>
            </a:r>
          </a:p>
        </p:txBody>
      </p:sp>
      <p:sp>
        <p:nvSpPr>
          <p:cNvPr id="27" name="TextBox 26"/>
          <p:cNvSpPr txBox="1"/>
          <p:nvPr/>
        </p:nvSpPr>
        <p:spPr>
          <a:xfrm>
            <a:off x="1013082" y="3957685"/>
            <a:ext cx="460382" cy="369332"/>
          </a:xfrm>
          <a:prstGeom prst="rect">
            <a:avLst/>
          </a:prstGeom>
          <a:noFill/>
        </p:spPr>
        <p:txBody>
          <a:bodyPr wrap="none" rtlCol="0">
            <a:spAutoFit/>
          </a:bodyPr>
          <a:lstStyle/>
          <a:p>
            <a:r>
              <a:rPr lang="en-US" dirty="0" smtClean="0"/>
              <a:t>S1 </a:t>
            </a:r>
            <a:endParaRPr lang="en-US" dirty="0"/>
          </a:p>
        </p:txBody>
      </p:sp>
      <p:cxnSp>
        <p:nvCxnSpPr>
          <p:cNvPr id="28" name="Straight Connector 27"/>
          <p:cNvCxnSpPr/>
          <p:nvPr/>
        </p:nvCxnSpPr>
        <p:spPr>
          <a:xfrm flipH="1">
            <a:off x="1873995" y="3801529"/>
            <a:ext cx="8313" cy="681644"/>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54480" y="3795002"/>
            <a:ext cx="288862" cy="338554"/>
          </a:xfrm>
          <a:prstGeom prst="rect">
            <a:avLst/>
          </a:prstGeom>
          <a:noFill/>
        </p:spPr>
        <p:txBody>
          <a:bodyPr wrap="none" rtlCol="0">
            <a:spAutoFit/>
          </a:bodyPr>
          <a:lstStyle/>
          <a:p>
            <a:r>
              <a:rPr lang="en-US" sz="1600" dirty="0" smtClean="0"/>
              <a:t>0</a:t>
            </a:r>
          </a:p>
        </p:txBody>
      </p:sp>
      <p:sp>
        <p:nvSpPr>
          <p:cNvPr id="30" name="TextBox 29"/>
          <p:cNvSpPr txBox="1"/>
          <p:nvPr/>
        </p:nvSpPr>
        <p:spPr>
          <a:xfrm>
            <a:off x="1554480" y="4155954"/>
            <a:ext cx="288862" cy="338554"/>
          </a:xfrm>
          <a:prstGeom prst="rect">
            <a:avLst/>
          </a:prstGeom>
          <a:noFill/>
        </p:spPr>
        <p:txBody>
          <a:bodyPr wrap="none" rtlCol="0">
            <a:spAutoFit/>
          </a:bodyPr>
          <a:lstStyle/>
          <a:p>
            <a:r>
              <a:rPr lang="en-US" sz="1600" dirty="0" smtClean="0"/>
              <a:t>0</a:t>
            </a:r>
          </a:p>
        </p:txBody>
      </p:sp>
      <p:sp>
        <p:nvSpPr>
          <p:cNvPr id="35" name="TextBox 34"/>
          <p:cNvSpPr txBox="1"/>
          <p:nvPr/>
        </p:nvSpPr>
        <p:spPr>
          <a:xfrm>
            <a:off x="1013082" y="4601131"/>
            <a:ext cx="460382" cy="369332"/>
          </a:xfrm>
          <a:prstGeom prst="rect">
            <a:avLst/>
          </a:prstGeom>
          <a:noFill/>
        </p:spPr>
        <p:txBody>
          <a:bodyPr wrap="none" rtlCol="0">
            <a:spAutoFit/>
          </a:bodyPr>
          <a:lstStyle/>
          <a:p>
            <a:r>
              <a:rPr lang="en-US" dirty="0" smtClean="0"/>
              <a:t>S2 </a:t>
            </a:r>
            <a:endParaRPr lang="en-US" dirty="0"/>
          </a:p>
        </p:txBody>
      </p:sp>
      <p:sp>
        <p:nvSpPr>
          <p:cNvPr id="36" name="TextBox 35"/>
          <p:cNvSpPr txBox="1"/>
          <p:nvPr/>
        </p:nvSpPr>
        <p:spPr>
          <a:xfrm>
            <a:off x="1554480" y="4438448"/>
            <a:ext cx="2863091" cy="338554"/>
          </a:xfrm>
          <a:prstGeom prst="rect">
            <a:avLst/>
          </a:prstGeom>
          <a:noFill/>
        </p:spPr>
        <p:txBody>
          <a:bodyPr wrap="none" rtlCol="0">
            <a:spAutoFit/>
          </a:bodyPr>
          <a:lstStyle/>
          <a:p>
            <a:r>
              <a:rPr lang="en-US" sz="1600" dirty="0" smtClean="0"/>
              <a:t>0      11     e0 e1 e2 … </a:t>
            </a:r>
            <a:r>
              <a:rPr lang="en-US" sz="1600" b="1" dirty="0" err="1" smtClean="0"/>
              <a:t>ec</a:t>
            </a:r>
            <a:r>
              <a:rPr lang="en-US" sz="1600" dirty="0" smtClean="0"/>
              <a:t> </a:t>
            </a:r>
            <a:r>
              <a:rPr lang="en-US" sz="1600" dirty="0" err="1" smtClean="0"/>
              <a:t>ed</a:t>
            </a:r>
            <a:r>
              <a:rPr lang="en-US" sz="1600" dirty="0" smtClean="0"/>
              <a:t> </a:t>
            </a:r>
            <a:r>
              <a:rPr lang="en-US" sz="1600" dirty="0" err="1" smtClean="0"/>
              <a:t>ee</a:t>
            </a:r>
            <a:r>
              <a:rPr lang="en-US" sz="1600" dirty="0" smtClean="0"/>
              <a:t> </a:t>
            </a:r>
            <a:r>
              <a:rPr lang="en-US" sz="1600" dirty="0" err="1" smtClean="0"/>
              <a:t>ef</a:t>
            </a:r>
            <a:endParaRPr lang="en-US" sz="1600" dirty="0" smtClean="0"/>
          </a:p>
        </p:txBody>
      </p:sp>
      <p:sp>
        <p:nvSpPr>
          <p:cNvPr id="37" name="TextBox 36"/>
          <p:cNvSpPr txBox="1"/>
          <p:nvPr/>
        </p:nvSpPr>
        <p:spPr>
          <a:xfrm>
            <a:off x="1554480" y="4799400"/>
            <a:ext cx="288862" cy="338554"/>
          </a:xfrm>
          <a:prstGeom prst="rect">
            <a:avLst/>
          </a:prstGeom>
          <a:noFill/>
        </p:spPr>
        <p:txBody>
          <a:bodyPr wrap="none" rtlCol="0">
            <a:spAutoFit/>
          </a:bodyPr>
          <a:lstStyle/>
          <a:p>
            <a:r>
              <a:rPr lang="en-US" sz="1600" dirty="0" smtClean="0"/>
              <a:t>0</a:t>
            </a:r>
          </a:p>
        </p:txBody>
      </p:sp>
      <p:sp>
        <p:nvSpPr>
          <p:cNvPr id="38" name="TextBox 37"/>
          <p:cNvSpPr txBox="1"/>
          <p:nvPr/>
        </p:nvSpPr>
        <p:spPr>
          <a:xfrm>
            <a:off x="1010510" y="5329629"/>
            <a:ext cx="460382" cy="369332"/>
          </a:xfrm>
          <a:prstGeom prst="rect">
            <a:avLst/>
          </a:prstGeom>
          <a:noFill/>
        </p:spPr>
        <p:txBody>
          <a:bodyPr wrap="none" rtlCol="0">
            <a:spAutoFit/>
          </a:bodyPr>
          <a:lstStyle/>
          <a:p>
            <a:r>
              <a:rPr lang="en-US" dirty="0" smtClean="0"/>
              <a:t>S3 </a:t>
            </a:r>
            <a:endParaRPr lang="en-US" dirty="0"/>
          </a:p>
        </p:txBody>
      </p:sp>
      <p:sp>
        <p:nvSpPr>
          <p:cNvPr id="39" name="TextBox 38"/>
          <p:cNvSpPr txBox="1"/>
          <p:nvPr/>
        </p:nvSpPr>
        <p:spPr>
          <a:xfrm>
            <a:off x="1551908" y="5166946"/>
            <a:ext cx="2567113" cy="338554"/>
          </a:xfrm>
          <a:prstGeom prst="rect">
            <a:avLst/>
          </a:prstGeom>
          <a:noFill/>
        </p:spPr>
        <p:txBody>
          <a:bodyPr wrap="none" rtlCol="0">
            <a:spAutoFit/>
          </a:bodyPr>
          <a:lstStyle/>
          <a:p>
            <a:r>
              <a:rPr lang="en-US" sz="1600" dirty="0" smtClean="0"/>
              <a:t>1     11      f0 f1 … </a:t>
            </a:r>
            <a:r>
              <a:rPr lang="en-US" sz="1600" b="1" dirty="0" smtClean="0"/>
              <a:t>f6</a:t>
            </a:r>
            <a:r>
              <a:rPr lang="en-US" sz="1600" dirty="0" smtClean="0"/>
              <a:t> … </a:t>
            </a:r>
            <a:r>
              <a:rPr lang="en-US" sz="1600" dirty="0" err="1" smtClean="0"/>
              <a:t>fd</a:t>
            </a:r>
            <a:r>
              <a:rPr lang="en-US" sz="1600" dirty="0" smtClean="0"/>
              <a:t> </a:t>
            </a:r>
            <a:r>
              <a:rPr lang="en-US" sz="1600" dirty="0" err="1" smtClean="0"/>
              <a:t>fe</a:t>
            </a:r>
            <a:r>
              <a:rPr lang="en-US" sz="1600" dirty="0" smtClean="0"/>
              <a:t> </a:t>
            </a:r>
            <a:r>
              <a:rPr lang="en-US" sz="1600" dirty="0" err="1" smtClean="0"/>
              <a:t>ff</a:t>
            </a:r>
            <a:endParaRPr lang="en-US" sz="1600" dirty="0" smtClean="0"/>
          </a:p>
        </p:txBody>
      </p:sp>
      <p:sp>
        <p:nvSpPr>
          <p:cNvPr id="40" name="TextBox 39"/>
          <p:cNvSpPr txBox="1"/>
          <p:nvPr/>
        </p:nvSpPr>
        <p:spPr>
          <a:xfrm>
            <a:off x="1551908" y="5527898"/>
            <a:ext cx="2577950" cy="338554"/>
          </a:xfrm>
          <a:prstGeom prst="rect">
            <a:avLst/>
          </a:prstGeom>
          <a:noFill/>
        </p:spPr>
        <p:txBody>
          <a:bodyPr wrap="none" rtlCol="0">
            <a:spAutoFit/>
          </a:bodyPr>
          <a:lstStyle/>
          <a:p>
            <a:r>
              <a:rPr lang="en-US" sz="1600" dirty="0" smtClean="0"/>
              <a:t>1     00      30 31 … 38 … 3e 3f</a:t>
            </a:r>
          </a:p>
        </p:txBody>
      </p:sp>
      <p:cxnSp>
        <p:nvCxnSpPr>
          <p:cNvPr id="41" name="Straight Connector 40"/>
          <p:cNvCxnSpPr/>
          <p:nvPr/>
        </p:nvCxnSpPr>
        <p:spPr>
          <a:xfrm>
            <a:off x="1470892" y="4150412"/>
            <a:ext cx="29811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486929" y="4799400"/>
            <a:ext cx="29811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470892" y="5527898"/>
            <a:ext cx="298110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637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vs. hit</a:t>
            </a:r>
            <a:endParaRPr lang="en-US" dirty="0"/>
          </a:p>
        </p:txBody>
      </p:sp>
      <p:sp>
        <p:nvSpPr>
          <p:cNvPr id="3" name="Content Placeholder 2"/>
          <p:cNvSpPr>
            <a:spLocks noGrp="1"/>
          </p:cNvSpPr>
          <p:nvPr>
            <p:ph idx="1"/>
          </p:nvPr>
        </p:nvSpPr>
        <p:spPr/>
        <p:txBody>
          <a:bodyPr/>
          <a:lstStyle/>
          <a:p>
            <a:r>
              <a:rPr lang="en-US" dirty="0" smtClean="0"/>
              <a:t>Each cache miss takes ~5x more than a cache hit</a:t>
            </a:r>
          </a:p>
          <a:p>
            <a:r>
              <a:rPr lang="en-US" dirty="0" smtClean="0"/>
              <a:t>Processes access a lot of memory</a:t>
            </a:r>
          </a:p>
          <a:p>
            <a:pPr lvl="1"/>
            <a:r>
              <a:rPr lang="en-US" dirty="0" smtClean="0"/>
              <a:t>Even if data in mainly in registers, there are things like arrays, strings which are in memory</a:t>
            </a:r>
          </a:p>
          <a:p>
            <a:pPr lvl="1"/>
            <a:r>
              <a:rPr lang="en-US" dirty="0" smtClean="0"/>
              <a:t>All instructions are in memory  until copied into the IR</a:t>
            </a:r>
            <a:endParaRPr lang="en-US" dirty="0"/>
          </a:p>
        </p:txBody>
      </p:sp>
    </p:spTree>
    <p:extLst>
      <p:ext uri="{BB962C8B-B14F-4D97-AF65-F5344CB8AC3E}">
        <p14:creationId xmlns:p14="http://schemas.microsoft.com/office/powerpoint/2010/main" val="64682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DE91-8312-4A61-9F7F-102EB44E3899}"/>
              </a:ext>
            </a:extLst>
          </p:cNvPr>
          <p:cNvSpPr>
            <a:spLocks noGrp="1"/>
          </p:cNvSpPr>
          <p:nvPr>
            <p:ph type="ctrTitle"/>
          </p:nvPr>
        </p:nvSpPr>
        <p:spPr>
          <a:xfrm>
            <a:off x="1620982" y="1660163"/>
            <a:ext cx="9144000" cy="2595563"/>
          </a:xfrm>
        </p:spPr>
        <p:txBody>
          <a:bodyPr>
            <a:noAutofit/>
          </a:bodyPr>
          <a:lstStyle/>
          <a:p>
            <a:pPr marL="457200" indent="-457200" algn="l">
              <a:buFont typeface="Arial" panose="020B0604020202020204" pitchFamily="34" charset="0"/>
              <a:buChar char="•"/>
            </a:pPr>
            <a:r>
              <a:rPr lang="en-US" sz="2800" dirty="0"/>
              <a:t>To illustrate caching, we will assume that our computer has registers, 1 type of cache, main memory </a:t>
            </a:r>
            <a:r>
              <a:rPr lang="en-US" sz="2800" dirty="0" smtClean="0"/>
              <a:t>(RAM</a:t>
            </a:r>
            <a:r>
              <a:rPr lang="en-US" sz="2800" dirty="0"/>
              <a:t>), and 1 disk.  Again , a low-level process can only place data into</a:t>
            </a:r>
            <a:br>
              <a:rPr lang="en-US" sz="2800" dirty="0"/>
            </a:br>
            <a:r>
              <a:rPr lang="en-US" sz="2800" dirty="0"/>
              <a:t/>
            </a:r>
            <a:br>
              <a:rPr lang="en-US" sz="2800" dirty="0"/>
            </a:br>
            <a:r>
              <a:rPr lang="en-US" sz="2800" dirty="0"/>
              <a:t>a register</a:t>
            </a:r>
            <a:br>
              <a:rPr lang="en-US" sz="2800" dirty="0"/>
            </a:br>
            <a:r>
              <a:rPr lang="en-US" sz="2800" dirty="0"/>
              <a:t>main </a:t>
            </a:r>
            <a:r>
              <a:rPr lang="en-US" sz="2800" dirty="0" smtClean="0"/>
              <a:t>memory</a:t>
            </a:r>
            <a:r>
              <a:rPr lang="en-US" sz="2800" dirty="0"/>
              <a:t/>
            </a:r>
            <a:br>
              <a:rPr lang="en-US" sz="2800" dirty="0"/>
            </a:br>
            <a:r>
              <a:rPr lang="en-US" sz="2800" dirty="0"/>
              <a:t/>
            </a:r>
            <a:br>
              <a:rPr lang="en-US" sz="2800" dirty="0"/>
            </a:br>
            <a:r>
              <a:rPr lang="en-US" sz="2800" dirty="0" smtClean="0"/>
              <a:t>it </a:t>
            </a:r>
            <a:r>
              <a:rPr lang="en-US" sz="2800" dirty="0"/>
              <a:t>has no access to the </a:t>
            </a:r>
            <a:r>
              <a:rPr lang="en-US" sz="2800" dirty="0" smtClean="0"/>
              <a:t>cache or the disk</a:t>
            </a:r>
            <a:endParaRPr lang="en-US" sz="2800" dirty="0"/>
          </a:p>
        </p:txBody>
      </p:sp>
    </p:spTree>
    <p:extLst>
      <p:ext uri="{BB962C8B-B14F-4D97-AF65-F5344CB8AC3E}">
        <p14:creationId xmlns:p14="http://schemas.microsoft.com/office/powerpoint/2010/main" val="2634691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DE91-8312-4A61-9F7F-102EB44E3899}"/>
              </a:ext>
            </a:extLst>
          </p:cNvPr>
          <p:cNvSpPr>
            <a:spLocks noGrp="1"/>
          </p:cNvSpPr>
          <p:nvPr>
            <p:ph type="ctrTitle"/>
          </p:nvPr>
        </p:nvSpPr>
        <p:spPr>
          <a:xfrm>
            <a:off x="1524000" y="690345"/>
            <a:ext cx="9144000" cy="2595563"/>
          </a:xfrm>
        </p:spPr>
        <p:txBody>
          <a:bodyPr>
            <a:noAutofit/>
          </a:bodyPr>
          <a:lstStyle/>
          <a:p>
            <a:pPr marL="457200" indent="-457200" algn="l">
              <a:buFont typeface="Arial" panose="020B0604020202020204" pitchFamily="34" charset="0"/>
              <a:buChar char="•"/>
            </a:pPr>
            <a:r>
              <a:rPr lang="en-US" sz="2800" dirty="0"/>
              <a:t>Memory </a:t>
            </a:r>
            <a:r>
              <a:rPr lang="en-US" sz="2800" dirty="0" smtClean="0"/>
              <a:t>hierarchy:  holds </a:t>
            </a:r>
            <a:r>
              <a:rPr lang="en-US" sz="2800" dirty="0"/>
              <a:t>for caches, disks, perhaps connected systems.</a:t>
            </a:r>
            <a:br>
              <a:rPr lang="en-US" sz="2800" dirty="0"/>
            </a:br>
            <a:r>
              <a:rPr lang="en-US" sz="2800" dirty="0"/>
              <a:t/>
            </a:r>
            <a:br>
              <a:rPr lang="en-US" sz="2800" dirty="0"/>
            </a:br>
            <a:r>
              <a:rPr lang="en-US" sz="2800" dirty="0"/>
              <a:t>Each faster level of memory</a:t>
            </a:r>
            <a:r>
              <a:rPr lang="en-US" sz="2800" b="1" dirty="0"/>
              <a:t>  </a:t>
            </a:r>
            <a:r>
              <a:rPr lang="en-US" sz="2800" b="1" i="1" dirty="0" err="1"/>
              <a:t>l</a:t>
            </a:r>
            <a:r>
              <a:rPr lang="en-US" sz="2800" b="1" i="1" baseline="-25000" dirty="0" err="1"/>
              <a:t>f</a:t>
            </a:r>
            <a:r>
              <a:rPr lang="en-US" sz="2800" b="1" i="1" baseline="-25000" dirty="0"/>
              <a:t>  </a:t>
            </a:r>
            <a:r>
              <a:rPr lang="en-US" sz="2800" dirty="0"/>
              <a:t>contains a copy of the data in </a:t>
            </a:r>
            <a:r>
              <a:rPr lang="en-US" sz="2800" b="1" i="1" dirty="0"/>
              <a:t>l</a:t>
            </a:r>
            <a:r>
              <a:rPr lang="en-US" sz="2800" b="1" i="1" baseline="-25000" dirty="0"/>
              <a:t>s </a:t>
            </a:r>
            <a:br>
              <a:rPr lang="en-US" sz="2800" b="1" i="1" baseline="-25000" dirty="0"/>
            </a:br>
            <a:r>
              <a:rPr lang="en-US" sz="2800" b="1" i="1" baseline="-25000" dirty="0"/>
              <a:t/>
            </a:r>
            <a:br>
              <a:rPr lang="en-US" sz="2800" b="1" i="1" baseline="-25000" dirty="0"/>
            </a:br>
            <a:r>
              <a:rPr lang="en-US" sz="2800" dirty="0"/>
              <a:t>In general, </a:t>
            </a:r>
            <a:r>
              <a:rPr lang="en-US" sz="2800" b="1" i="1" dirty="0" err="1"/>
              <a:t>l</a:t>
            </a:r>
            <a:r>
              <a:rPr lang="en-US" sz="2800" b="1" i="1" baseline="-25000" dirty="0" err="1"/>
              <a:t>f</a:t>
            </a:r>
            <a:r>
              <a:rPr lang="en-US" sz="2800" b="1" i="1" baseline="-25000" dirty="0"/>
              <a:t>  </a:t>
            </a:r>
            <a:r>
              <a:rPr lang="en-US" sz="2800" dirty="0"/>
              <a:t>has copies of many contiguous </a:t>
            </a:r>
            <a:r>
              <a:rPr lang="en-US" sz="2800" dirty="0" err="1"/>
              <a:t>subpieces</a:t>
            </a:r>
            <a:r>
              <a:rPr lang="en-US" sz="2800" dirty="0"/>
              <a:t> of </a:t>
            </a:r>
            <a:r>
              <a:rPr lang="en-US" sz="2800" b="1" i="1" dirty="0"/>
              <a:t>l</a:t>
            </a:r>
            <a:r>
              <a:rPr lang="en-US" sz="2800" b="1" i="1" baseline="-25000" dirty="0"/>
              <a:t>s.  </a:t>
            </a:r>
            <a:endParaRPr lang="en-US" sz="2800" dirty="0"/>
          </a:p>
        </p:txBody>
      </p:sp>
    </p:spTree>
    <p:extLst>
      <p:ext uri="{BB962C8B-B14F-4D97-AF65-F5344CB8AC3E}">
        <p14:creationId xmlns:p14="http://schemas.microsoft.com/office/powerpoint/2010/main" val="2817984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DE91-8312-4A61-9F7F-102EB44E3899}"/>
              </a:ext>
            </a:extLst>
          </p:cNvPr>
          <p:cNvSpPr>
            <a:spLocks noGrp="1"/>
          </p:cNvSpPr>
          <p:nvPr>
            <p:ph type="ctrTitle"/>
          </p:nvPr>
        </p:nvSpPr>
        <p:spPr>
          <a:xfrm>
            <a:off x="1371600" y="2699254"/>
            <a:ext cx="9144000" cy="2595563"/>
          </a:xfrm>
        </p:spPr>
        <p:txBody>
          <a:bodyPr>
            <a:noAutofit/>
          </a:bodyPr>
          <a:lstStyle/>
          <a:p>
            <a:pPr algn="l"/>
            <a:r>
              <a:rPr lang="en-US" sz="3200" dirty="0"/>
              <a:t>Vocab for caching</a:t>
            </a:r>
            <a:r>
              <a:rPr lang="en-US" sz="2800" dirty="0"/>
              <a:t/>
            </a:r>
            <a:br>
              <a:rPr lang="en-US" sz="2800" dirty="0"/>
            </a:br>
            <a:r>
              <a:rPr lang="en-US" sz="2800" dirty="0"/>
              <a:t/>
            </a:r>
            <a:br>
              <a:rPr lang="en-US" sz="2800" dirty="0"/>
            </a:br>
            <a:r>
              <a:rPr lang="en-US" sz="2800" b="1" i="1" dirty="0"/>
              <a:t>Sets</a:t>
            </a:r>
            <a:r>
              <a:rPr lang="en-US" sz="2800" dirty="0"/>
              <a:t> are equally-divided pieces of the cache.  </a:t>
            </a:r>
            <a:r>
              <a:rPr lang="en-US" sz="2800" dirty="0" smtClean="0"/>
              <a:t>Sets contain one or more </a:t>
            </a:r>
            <a:r>
              <a:rPr lang="en-US" sz="2800" b="1" i="1" dirty="0" smtClean="0"/>
              <a:t>lines.  </a:t>
            </a:r>
            <a:r>
              <a:rPr lang="en-US" sz="2800" dirty="0" smtClean="0"/>
              <a:t>When each set contains just one line, this is called </a:t>
            </a:r>
            <a:r>
              <a:rPr lang="en-US" sz="2800" b="1" dirty="0" smtClean="0"/>
              <a:t>direct map caching.  </a:t>
            </a:r>
            <a:r>
              <a:rPr lang="en-US" sz="2800" dirty="0" smtClean="0"/>
              <a:t>When each set contains </a:t>
            </a:r>
            <a:r>
              <a:rPr lang="en-US" sz="2800" i="1" dirty="0" smtClean="0"/>
              <a:t>n </a:t>
            </a:r>
            <a:r>
              <a:rPr lang="en-US" sz="2800" dirty="0" smtClean="0"/>
              <a:t>lines, this is called </a:t>
            </a:r>
            <a:r>
              <a:rPr lang="en-US" sz="2800" b="1" dirty="0" smtClean="0"/>
              <a:t>set-associative caching</a:t>
            </a:r>
            <a:r>
              <a:rPr lang="en-US" sz="2800" dirty="0" smtClean="0"/>
              <a:t>.  </a:t>
            </a:r>
            <a:br>
              <a:rPr lang="en-US" sz="2800" dirty="0" smtClean="0"/>
            </a:br>
            <a:r>
              <a:rPr lang="en-US" sz="2800" dirty="0"/>
              <a:t/>
            </a:r>
            <a:br>
              <a:rPr lang="en-US" sz="2800" dirty="0"/>
            </a:br>
            <a:r>
              <a:rPr lang="en-US" sz="2800" dirty="0" smtClean="0"/>
              <a:t>Each </a:t>
            </a:r>
            <a:r>
              <a:rPr lang="en-US" sz="2800" i="1" dirty="0" smtClean="0"/>
              <a:t>line </a:t>
            </a:r>
            <a:r>
              <a:rPr lang="en-US" sz="2800" dirty="0" smtClean="0"/>
              <a:t>contains a </a:t>
            </a:r>
            <a:r>
              <a:rPr lang="en-US" sz="2800" i="1" dirty="0" smtClean="0"/>
              <a:t>block </a:t>
            </a:r>
            <a:r>
              <a:rPr lang="en-US" sz="2800" dirty="0" smtClean="0"/>
              <a:t>(although sometimes all 3 terms are used interchangeably)</a:t>
            </a:r>
            <a:r>
              <a:rPr lang="en-US" sz="2800" b="1" dirty="0" smtClean="0"/>
              <a:t>.</a:t>
            </a:r>
            <a:r>
              <a:rPr lang="en-US" sz="2800" b="1" dirty="0"/>
              <a:t/>
            </a:r>
            <a:br>
              <a:rPr lang="en-US" sz="2800" b="1" dirty="0"/>
            </a:br>
            <a:r>
              <a:rPr lang="en-US" sz="2800" b="1" dirty="0"/>
              <a:t/>
            </a:r>
            <a:br>
              <a:rPr lang="en-US" sz="2800" b="1" dirty="0"/>
            </a:br>
            <a:endParaRPr lang="en-US" sz="2800" dirty="0"/>
          </a:p>
        </p:txBody>
      </p:sp>
    </p:spTree>
    <p:extLst>
      <p:ext uri="{BB962C8B-B14F-4D97-AF65-F5344CB8AC3E}">
        <p14:creationId xmlns:p14="http://schemas.microsoft.com/office/powerpoint/2010/main" val="1095043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Main Memory </a:t>
            </a:r>
            <a:r>
              <a:rPr lang="en-US" dirty="0"/>
              <a:t>is also divided into blocks that are the same size as </a:t>
            </a:r>
            <a:r>
              <a:rPr lang="en-US" dirty="0" smtClean="0"/>
              <a:t>blocks </a:t>
            </a:r>
            <a:r>
              <a:rPr lang="en-US" dirty="0"/>
              <a:t>in the cache.  </a:t>
            </a:r>
            <a:br>
              <a:rPr lang="en-US" dirty="0"/>
            </a:br>
            <a:r>
              <a:rPr lang="en-US" dirty="0"/>
              <a:t/>
            </a:r>
            <a:br>
              <a:rPr lang="en-US" dirty="0"/>
            </a:br>
            <a:r>
              <a:rPr lang="en-US" dirty="0"/>
              <a:t>Obviously, # </a:t>
            </a:r>
            <a:r>
              <a:rPr lang="en-US" dirty="0" smtClean="0"/>
              <a:t>blocks </a:t>
            </a:r>
            <a:r>
              <a:rPr lang="en-US" dirty="0"/>
              <a:t>in memory &gt;&gt;&gt; # </a:t>
            </a:r>
            <a:r>
              <a:rPr lang="en-US" dirty="0" smtClean="0"/>
              <a:t>blocks/lines </a:t>
            </a:r>
            <a:r>
              <a:rPr lang="en-US" dirty="0"/>
              <a:t>in cache</a:t>
            </a:r>
            <a:br>
              <a:rPr lang="en-US" dirty="0"/>
            </a:br>
            <a:r>
              <a:rPr lang="en-US" dirty="0"/>
              <a:t/>
            </a:r>
            <a:br>
              <a:rPr lang="en-US" dirty="0"/>
            </a:br>
            <a:r>
              <a:rPr lang="en-US" dirty="0"/>
              <a:t>When a memory location is needed and is not in the cache, then the block</a:t>
            </a:r>
            <a:r>
              <a:rPr lang="en-US" b="1" dirty="0"/>
              <a:t> </a:t>
            </a:r>
            <a:r>
              <a:rPr lang="en-US" dirty="0"/>
              <a:t>that it is a member of is copied into a cache set.</a:t>
            </a:r>
          </a:p>
        </p:txBody>
      </p:sp>
    </p:spTree>
    <p:extLst>
      <p:ext uri="{BB962C8B-B14F-4D97-AF65-F5344CB8AC3E}">
        <p14:creationId xmlns:p14="http://schemas.microsoft.com/office/powerpoint/2010/main" val="27011765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2018</Words>
  <Application>Microsoft Office PowerPoint</Application>
  <PresentationFormat>Widescreen</PresentationFormat>
  <Paragraphs>286</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 Unicode MS</vt:lpstr>
      <vt:lpstr>Calibri</vt:lpstr>
      <vt:lpstr>Calibri Light</vt:lpstr>
      <vt:lpstr>Courier New</vt:lpstr>
      <vt:lpstr>Times New Roman</vt:lpstr>
      <vt:lpstr>Office Theme</vt:lpstr>
      <vt:lpstr>CSC 373 Winter 2020 Prof. Lytinen</vt:lpstr>
      <vt:lpstr>We’d like cache memory to contain what the CPU is about to interact with  But this is difficult to predict.  So we’ll estimate by predicting that the CPU will look at the same memory address(es) that it just did.  “Principal of locality”</vt:lpstr>
      <vt:lpstr> Locality for instructions  Usually, code is running sequentially, or a small piece of code is running iteratively.  If we’re lucky, the whole piece can fit in 1 cache block.  Locality for data  Data items that are being accessed tend to be near each other (arrays and strings are contiguous;  local variables for a function are all together, etc.) </vt:lpstr>
      <vt:lpstr>For data…  If the CPU wants data that is not in the cache, we have a cache “miss”  If the CPU wants data that is in the cache, this is called a cache “hit”  We like to maximize the “hit” ratio (and minimize “miss” ratio)  … same for instructions</vt:lpstr>
      <vt:lpstr>Cache miss vs. hit</vt:lpstr>
      <vt:lpstr>To illustrate caching, we will assume that our computer has registers, 1 type of cache, main memory (RAM), and 1 disk.  Again , a low-level process can only place data into  a register main memory  it has no access to the cache or the disk</vt:lpstr>
      <vt:lpstr>Memory hierarchy:  holds for caches, disks, perhaps connected systems.  Each faster level of memory  lf  contains a copy of the data in ls   In general, lf  has copies of many contiguous subpieces of ls.  </vt:lpstr>
      <vt:lpstr>Vocab for caching  Sets are equally-divided pieces of the cache.  Sets contain one or more lines.  When each set contains just one line, this is called direct map caching.  When each set contains n lines, this is called set-associative caching.    Each line contains a block (although sometimes all 3 terms are used interchangeably).  </vt:lpstr>
      <vt:lpstr>PowerPoint Presentation</vt:lpstr>
      <vt:lpstr>Cache hits and misses</vt:lpstr>
      <vt:lpstr>Cache hits and misses</vt:lpstr>
      <vt:lpstr>Cache lines</vt:lpstr>
      <vt:lpstr>The whole cache</vt:lpstr>
      <vt:lpstr>Real numbers</vt:lpstr>
      <vt:lpstr>Fake numbers</vt:lpstr>
      <vt:lpstr>Ordering of bits in memory addresses</vt:lpstr>
      <vt:lpstr>Assume that M[x] = x for all values of x.  Show the cache (initially empty) for the following sequence of address fetches</vt:lpstr>
      <vt:lpstr>Assume that M[x] = x for all values of x.  Show the cache (initially empty) for the following sequence of address fetches</vt:lpstr>
      <vt:lpstr>Assume that M[x] = x for all values of x.  Show the cache (initially empty) for the following sequence of address fetches</vt:lpstr>
      <vt:lpstr>Assume that M[x] = x for all values of x.  Show the cache (initially empty) for the following sequence of address fetches</vt:lpstr>
      <vt:lpstr>Assume that M[x] = x for all values of x.  Show the cache (initially empty) for the following sequence of address fetches</vt:lpstr>
      <vt:lpstr>Assume that M[x] = x for all values of x.  Show the cache (initially empty) for the following sequence of address fetches</vt:lpstr>
      <vt:lpstr>Assume that M[x] = x for all values of x.  Show the cache (initially empty) for the following sequence of address fetches</vt:lpstr>
      <vt:lpstr>Assume that M[x] = x for all values of x.  Show the cache (initially empty) for the following sequence of address fetches</vt:lpstr>
      <vt:lpstr>Assume that M[x] = x for all values of x.  Show the cache (initially empty) for the following sequence of address fetches</vt:lpstr>
      <vt:lpstr>Assume that M[x] = x for all values of x.  Show the cache (initially empty) for the following sequence of address fetches</vt:lpstr>
      <vt:lpstr>Continue problem with the following memory accesses:</vt:lpstr>
      <vt:lpstr>Why are caches organized as such?</vt:lpstr>
      <vt:lpstr>Why are caches organized as such?</vt:lpstr>
      <vt:lpstr>Example:  M x N matrix</vt:lpstr>
      <vt:lpstr>Example:  M x N matrix</vt:lpstr>
      <vt:lpstr>PowerPoint Presentation</vt:lpstr>
      <vt:lpstr>PowerPoint Presentation</vt:lpstr>
      <vt:lpstr>PowerPoint Presentation</vt:lpstr>
      <vt:lpstr>Set associative caching</vt:lpstr>
      <vt:lpstr>Assume that M[x] = x for all values of x.  Show the cache (initially empty) for the following sequence of address fetches</vt:lpstr>
      <vt:lpstr>Assume that M[x] = x for all values of x.  Show the cache (initially empty) for the following sequence of address fetches</vt:lpstr>
      <vt:lpstr>Assume that M[x] = x for all values of x.  Show the cache (initially empty) for the following sequence of address fetches</vt:lpstr>
      <vt:lpstr>Assume that M[x] = x for all values of x.  Show the cache (initially empty) for the following sequence of address fetches</vt:lpstr>
      <vt:lpstr>Assume that M[x] = x for all values of x.  Show the cache (initially empty) for the following sequence of address fetches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373 Winter 2019 Prof. Lytinen</dc:title>
  <dc:creator>Prof Lytinen</dc:creator>
  <cp:lastModifiedBy>Lytinen, Steven</cp:lastModifiedBy>
  <cp:revision>74</cp:revision>
  <dcterms:created xsi:type="dcterms:W3CDTF">2019-03-11T19:03:58Z</dcterms:created>
  <dcterms:modified xsi:type="dcterms:W3CDTF">2020-03-10T16:40:27Z</dcterms:modified>
</cp:coreProperties>
</file>