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9" r:id="rId2"/>
    <p:sldId id="337" r:id="rId3"/>
    <p:sldId id="330" r:id="rId4"/>
    <p:sldId id="331" r:id="rId5"/>
    <p:sldId id="336" r:id="rId6"/>
    <p:sldId id="332" r:id="rId7"/>
    <p:sldId id="334" r:id="rId8"/>
    <p:sldId id="333" r:id="rId9"/>
    <p:sldId id="335" r:id="rId10"/>
    <p:sldId id="346" r:id="rId11"/>
    <p:sldId id="347" r:id="rId12"/>
    <p:sldId id="342" r:id="rId13"/>
    <p:sldId id="343" r:id="rId14"/>
    <p:sldId id="345" r:id="rId15"/>
    <p:sldId id="33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AD1A41F-157E-4A2F-9244-D2502BD03011}">
          <p14:sldIdLst>
            <p14:sldId id="259"/>
            <p14:sldId id="337"/>
            <p14:sldId id="330"/>
            <p14:sldId id="331"/>
            <p14:sldId id="336"/>
            <p14:sldId id="332"/>
            <p14:sldId id="334"/>
            <p14:sldId id="333"/>
            <p14:sldId id="335"/>
            <p14:sldId id="346"/>
            <p14:sldId id="347"/>
            <p14:sldId id="342"/>
            <p14:sldId id="343"/>
            <p14:sldId id="345"/>
            <p14:sldId id="339"/>
          </p14:sldIdLst>
        </p14:section>
        <p14:section name="Untitled Section" id="{E02AD8AA-4ADA-4252-A759-9DC1188936D8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9666"/>
    <a:srgbClr val="FFFF66"/>
    <a:srgbClr val="625690"/>
    <a:srgbClr val="605492"/>
    <a:srgbClr val="96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119" autoAdjust="0"/>
  </p:normalViewPr>
  <p:slideViewPr>
    <p:cSldViewPr>
      <p:cViewPr varScale="1">
        <p:scale>
          <a:sx n="104" d="100"/>
          <a:sy n="104" d="100"/>
        </p:scale>
        <p:origin x="113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84DBB-6228-42E2-8BE2-B5B89DE36B0A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36F42D-BF06-49B9-B552-461889774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55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" y="304800"/>
            <a:ext cx="8610600" cy="1295400"/>
          </a:xfrm>
        </p:spPr>
        <p:txBody>
          <a:bodyPr anchor="t" anchorCtr="0">
            <a:noAutofit/>
          </a:bodyPr>
          <a:lstStyle>
            <a:lvl1pPr algn="l">
              <a:defRPr sz="3200">
                <a:solidFill>
                  <a:srgbClr val="0070C0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3790950"/>
            <a:ext cx="5715000" cy="1847850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 Black" pitchFamily="34" charset="0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492240"/>
            <a:ext cx="2289048" cy="365760"/>
          </a:xfrm>
          <a:prstGeom prst="rect">
            <a:avLst/>
          </a:prstGeom>
        </p:spPr>
        <p:txBody>
          <a:bodyPr/>
          <a:lstStyle/>
          <a:p>
            <a:fld id="{9793815C-EA6D-40C7-9E91-479112874C2D}" type="datetime1">
              <a:rPr lang="en-US" smtClean="0"/>
              <a:t>9/9/2020</a:t>
            </a:fld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486702"/>
            <a:ext cx="4797552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492240"/>
            <a:ext cx="609600" cy="365760"/>
          </a:xfrm>
          <a:prstGeom prst="rect">
            <a:avLst/>
          </a:prstGeom>
        </p:spPr>
        <p:txBody>
          <a:bodyPr/>
          <a:lstStyle/>
          <a:p>
            <a:fld id="{2DD2A927-C669-46EB-947E-64BB8CE6050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492240"/>
            <a:ext cx="2289048" cy="365760"/>
          </a:xfrm>
          <a:prstGeom prst="rect">
            <a:avLst/>
          </a:prstGeom>
        </p:spPr>
        <p:txBody>
          <a:bodyPr/>
          <a:lstStyle/>
          <a:p>
            <a:fld id="{9793815C-EA6D-40C7-9E91-479112874C2D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486702"/>
            <a:ext cx="4797552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492240"/>
            <a:ext cx="609600" cy="365760"/>
          </a:xfrm>
          <a:prstGeom prst="rect">
            <a:avLst/>
          </a:prstGeom>
        </p:spPr>
        <p:txBody>
          <a:bodyPr/>
          <a:lstStyle/>
          <a:p>
            <a:fld id="{2DD2A927-C669-46EB-947E-64BB8CE6050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492240"/>
            <a:ext cx="2289048" cy="365760"/>
          </a:xfrm>
          <a:prstGeom prst="rect">
            <a:avLst/>
          </a:prstGeom>
        </p:spPr>
        <p:txBody>
          <a:bodyPr/>
          <a:lstStyle/>
          <a:p>
            <a:fld id="{9793815C-EA6D-40C7-9E91-479112874C2D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486702"/>
            <a:ext cx="4797552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492240"/>
            <a:ext cx="609600" cy="365760"/>
          </a:xfrm>
          <a:prstGeom prst="rect">
            <a:avLst/>
          </a:prstGeom>
        </p:spPr>
        <p:txBody>
          <a:bodyPr/>
          <a:lstStyle/>
          <a:p>
            <a:fld id="{2DD2A927-C669-46EB-947E-64BB8CE6050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6106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501968"/>
            <a:ext cx="2289048" cy="36576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793815C-EA6D-40C7-9E91-479112874C2D}" type="datetime1">
              <a:rPr lang="en-US" smtClean="0"/>
              <a:pPr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496430"/>
            <a:ext cx="4797552" cy="36576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501968"/>
            <a:ext cx="609600" cy="36576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2DD2A927-C669-46EB-947E-64BB8CE605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610600" cy="5257800"/>
          </a:xfrm>
        </p:spPr>
        <p:txBody>
          <a:bodyPr/>
          <a:lstStyle>
            <a:lvl1pPr marL="168275" indent="-168275">
              <a:defRPr sz="2000">
                <a:latin typeface="Times New Roman" pitchFamily="18" charset="0"/>
                <a:cs typeface="Times New Roman" pitchFamily="18" charset="0"/>
              </a:defRPr>
            </a:lvl1pPr>
            <a:lvl2pPr marL="461963" indent="-188913">
              <a:defRPr sz="1800">
                <a:latin typeface="Times New Roman" pitchFamily="18" charset="0"/>
                <a:cs typeface="Times New Roman" pitchFamily="18" charset="0"/>
              </a:defRPr>
            </a:lvl2pPr>
            <a:lvl3pPr marL="746125" indent="-152400">
              <a:defRPr sz="1600">
                <a:latin typeface="Times New Roman" pitchFamily="18" charset="0"/>
                <a:cs typeface="Times New Roman" pitchFamily="18" charset="0"/>
              </a:defRPr>
            </a:lvl3pPr>
            <a:lvl4pPr marL="1031875" indent="-163513">
              <a:defRPr sz="1400">
                <a:latin typeface="Times New Roman" pitchFamily="18" charset="0"/>
                <a:cs typeface="Times New Roman" pitchFamily="18" charset="0"/>
              </a:defRPr>
            </a:lvl4pPr>
            <a:lvl5pPr marL="1317625" indent="-174625">
              <a:buFont typeface="Arial" panose="020B0604020202020204" pitchFamily="34" charset="0"/>
              <a:buChar char="•"/>
              <a:defRPr sz="12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  <p:transition spd="slow">
    <p:randomBar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  <a:prstGeom prst="rect">
            <a:avLst/>
          </a:prstGeom>
        </p:spPr>
        <p:txBody>
          <a:bodyPr/>
          <a:lstStyle/>
          <a:p>
            <a:fld id="{6DF0B6F7-A95D-415F-AB9C-947ED3F9C7B2}" type="datetime1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  <a:prstGeom prst="rect">
            <a:avLst/>
          </a:prstGeom>
        </p:spPr>
        <p:txBody>
          <a:bodyPr/>
          <a:lstStyle/>
          <a:p>
            <a:fld id="{2DD2A927-C669-46EB-947E-64BB8CE6050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randomBar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5257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52608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492240"/>
            <a:ext cx="2289048" cy="365760"/>
          </a:xfrm>
          <a:prstGeom prst="rect">
            <a:avLst/>
          </a:prstGeom>
        </p:spPr>
        <p:txBody>
          <a:bodyPr/>
          <a:lstStyle/>
          <a:p>
            <a:fld id="{9793815C-EA6D-40C7-9E91-479112874C2D}" type="datetime1">
              <a:rPr lang="en-US" smtClean="0"/>
              <a:t>9/9/2020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486702"/>
            <a:ext cx="4797552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492240"/>
            <a:ext cx="609600" cy="365760"/>
          </a:xfrm>
          <a:prstGeom prst="rect">
            <a:avLst/>
          </a:prstGeom>
        </p:spPr>
        <p:txBody>
          <a:bodyPr/>
          <a:lstStyle/>
          <a:p>
            <a:fld id="{2DD2A927-C669-46EB-947E-64BB8CE6050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343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343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492240"/>
            <a:ext cx="2289048" cy="365760"/>
          </a:xfrm>
          <a:prstGeom prst="rect">
            <a:avLst/>
          </a:prstGeom>
        </p:spPr>
        <p:txBody>
          <a:bodyPr/>
          <a:lstStyle/>
          <a:p>
            <a:fld id="{9793815C-EA6D-40C7-9E91-479112874C2D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486702"/>
            <a:ext cx="4797552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492240"/>
            <a:ext cx="609600" cy="365760"/>
          </a:xfrm>
          <a:prstGeom prst="rect">
            <a:avLst/>
          </a:prstGeom>
        </p:spPr>
        <p:txBody>
          <a:bodyPr/>
          <a:lstStyle/>
          <a:p>
            <a:fld id="{2DD2A927-C669-46EB-947E-64BB8CE6050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492240"/>
            <a:ext cx="2289048" cy="365760"/>
          </a:xfrm>
          <a:prstGeom prst="rect">
            <a:avLst/>
          </a:prstGeom>
        </p:spPr>
        <p:txBody>
          <a:bodyPr/>
          <a:lstStyle/>
          <a:p>
            <a:fld id="{9793815C-EA6D-40C7-9E91-479112874C2D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486702"/>
            <a:ext cx="4797552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492240"/>
            <a:ext cx="609600" cy="365760"/>
          </a:xfrm>
          <a:prstGeom prst="rect">
            <a:avLst/>
          </a:prstGeom>
        </p:spPr>
        <p:txBody>
          <a:bodyPr/>
          <a:lstStyle/>
          <a:p>
            <a:fld id="{2DD2A927-C669-46EB-947E-64BB8CE6050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492240"/>
            <a:ext cx="2289048" cy="365760"/>
          </a:xfrm>
          <a:prstGeom prst="rect">
            <a:avLst/>
          </a:prstGeom>
        </p:spPr>
        <p:txBody>
          <a:bodyPr/>
          <a:lstStyle/>
          <a:p>
            <a:fld id="{9793815C-EA6D-40C7-9E91-479112874C2D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486702"/>
            <a:ext cx="4797552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492240"/>
            <a:ext cx="609600" cy="365760"/>
          </a:xfrm>
          <a:prstGeom prst="rect">
            <a:avLst/>
          </a:prstGeom>
        </p:spPr>
        <p:txBody>
          <a:bodyPr/>
          <a:lstStyle/>
          <a:p>
            <a:fld id="{2DD2A927-C669-46EB-947E-64BB8CE6050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5257800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477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6172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492240"/>
            <a:ext cx="2289048" cy="365760"/>
          </a:xfrm>
          <a:prstGeom prst="rect">
            <a:avLst/>
          </a:prstGeom>
        </p:spPr>
        <p:txBody>
          <a:bodyPr/>
          <a:lstStyle/>
          <a:p>
            <a:fld id="{9793815C-EA6D-40C7-9E91-479112874C2D}" type="datetime1">
              <a:rPr lang="en-US" smtClean="0"/>
              <a:t>9/9/2020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486702"/>
            <a:ext cx="4797552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492240"/>
            <a:ext cx="609600" cy="365760"/>
          </a:xfrm>
          <a:prstGeom prst="rect">
            <a:avLst/>
          </a:prstGeom>
        </p:spPr>
        <p:txBody>
          <a:bodyPr/>
          <a:lstStyle/>
          <a:p>
            <a:fld id="{2DD2A927-C669-46EB-947E-64BB8CE6050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DBA0D2F6-DF7A-40A9-B654-D40E4E483C8E}" type="datetime1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2DD2A927-C669-46EB-947E-64BB8CE6050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2578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2"/>
          </p:nvPr>
        </p:nvSpPr>
        <p:spPr>
          <a:xfrm>
            <a:off x="533400" y="6501968"/>
            <a:ext cx="2289048" cy="36576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793815C-EA6D-40C7-9E91-479112874C2D}" type="datetime1">
              <a:rPr lang="en-US" smtClean="0"/>
              <a:pPr/>
              <a:t>9/9/2020</a:t>
            </a:fld>
            <a:endParaRPr lang="en-US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8648" y="6496430"/>
            <a:ext cx="4797552" cy="36576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501968"/>
            <a:ext cx="609600" cy="36576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2DD2A927-C669-46EB-947E-64BB8CE605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randomBar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3200" b="1" kern="1200">
          <a:solidFill>
            <a:srgbClr val="0070C0"/>
          </a:solidFill>
          <a:latin typeface="Arial Black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tx1"/>
        </a:buClr>
        <a:buSzPct val="76000"/>
        <a:buFont typeface="Arial" pitchFamily="34" charset="0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4150" algn="l" rtl="0" eaLnBrk="1" latinLnBrk="0" hangingPunct="1">
        <a:spcBef>
          <a:spcPts val="500"/>
        </a:spcBef>
        <a:buClr>
          <a:schemeClr val="tx1"/>
        </a:buClr>
        <a:buSzPct val="76000"/>
        <a:buFont typeface="Arial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indent="-149225" algn="l" rtl="0" eaLnBrk="1" latinLnBrk="0" hangingPunct="1">
        <a:spcBef>
          <a:spcPts val="500"/>
        </a:spcBef>
        <a:buClr>
          <a:schemeClr val="tx1"/>
        </a:buClr>
        <a:buSzPct val="76000"/>
        <a:buFont typeface="Arial" pitchFamily="34" charset="0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-160338" algn="l" rtl="0" eaLnBrk="1" latinLnBrk="0" hangingPunct="1">
        <a:spcBef>
          <a:spcPts val="400"/>
        </a:spcBef>
        <a:buClr>
          <a:schemeClr val="tx1"/>
        </a:buClr>
        <a:buSzPct val="70000"/>
        <a:buFont typeface="Arial" pitchFamily="34" charset="0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tx1"/>
        </a:buClr>
        <a:buSzPct val="70000"/>
        <a:buFont typeface="Wingdings"/>
        <a:buChar char="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7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0.png"/><Relationship Id="rId4" Type="http://schemas.openxmlformats.org/officeDocument/2006/relationships/image" Target="../media/image4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4.png"/><Relationship Id="rId4" Type="http://schemas.openxmlformats.org/officeDocument/2006/relationships/image" Target="../media/image5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GAM 325/425: </a:t>
            </a:r>
            <a:br>
              <a:rPr lang="en-US" dirty="0" smtClean="0"/>
            </a:br>
            <a:r>
              <a:rPr lang="en-US" dirty="0" smtClean="0"/>
              <a:t>Applied 3D Geometry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1:</a:t>
            </a:r>
          </a:p>
          <a:p>
            <a:r>
              <a:rPr lang="en-US" dirty="0" smtClean="0"/>
              <a:t>Exercises with Vectors and Points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093673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and Plane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You are given:</a:t>
                </a:r>
              </a:p>
              <a:p>
                <a:pPr lvl="1"/>
                <a:r>
                  <a:rPr lang="en-US" dirty="0"/>
                  <a:t>A</a:t>
                </a:r>
                <a:r>
                  <a:rPr lang="en-US" dirty="0" smtClean="0"/>
                  <a:t> plane defined by the normal </a:t>
                </a:r>
                <a:r>
                  <a:rPr lang="en-US" b="1" dirty="0"/>
                  <a:t>n</a:t>
                </a:r>
                <a:r>
                  <a:rPr lang="en-US" dirty="0"/>
                  <a:t> </a:t>
                </a:r>
                <a:r>
                  <a:rPr lang="en-US" dirty="0" smtClean="0"/>
                  <a:t>and </a:t>
                </a:r>
                <a:r>
                  <a:rPr lang="en-US" dirty="0"/>
                  <a:t>a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 </a:t>
                </a:r>
                <a:r>
                  <a:rPr lang="en-US" dirty="0"/>
                  <a:t>line defined by the point </a:t>
                </a:r>
                <a:r>
                  <a:rPr lang="en-US" i="1" dirty="0"/>
                  <a:t>S</a:t>
                </a:r>
                <a:r>
                  <a:rPr lang="en-US" dirty="0"/>
                  <a:t> and the direction </a:t>
                </a:r>
                <a:r>
                  <a:rPr lang="en-US" b="1" dirty="0"/>
                  <a:t>v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𝑆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b="1">
                        <a:latin typeface="Cambria Math"/>
                      </a:rPr>
                      <m:t>𝐯</m:t>
                    </m:r>
                  </m:oMath>
                </a14:m>
                <a:endParaRPr lang="en-US" b="1" dirty="0"/>
              </a:p>
              <a:p>
                <a:pPr marL="0" indent="-20638">
                  <a:buNone/>
                </a:pPr>
                <a:endParaRPr lang="en-US" sz="800" dirty="0" smtClean="0"/>
              </a:p>
              <a:p>
                <a:pPr marL="0" indent="-20638">
                  <a:buNone/>
                </a:pPr>
                <a:r>
                  <a:rPr lang="en-US" dirty="0" smtClean="0"/>
                  <a:t>In general, the line and plane can have one of these geometric relation: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en-US" b="1" dirty="0" smtClean="0"/>
                  <a:t>The line is parallel to the plane:</a:t>
                </a:r>
              </a:p>
              <a:p>
                <a:pPr lvl="1" indent="0">
                  <a:buNone/>
                </a:pPr>
                <a:endParaRPr lang="en-US" sz="800" i="1" dirty="0" smtClean="0"/>
              </a:p>
              <a:p>
                <a:pPr lvl="1" indent="0">
                  <a:buNone/>
                </a:pPr>
                <a:r>
                  <a:rPr lang="en-US" i="1" dirty="0" smtClean="0"/>
                  <a:t>There are two cases here:</a:t>
                </a:r>
              </a:p>
              <a:p>
                <a:pPr marL="968375" lvl="2" indent="-222250">
                  <a:buSzPct val="100000"/>
                  <a:buFont typeface="+mj-lt"/>
                  <a:buAutoNum type="alphaLcParenR"/>
                </a:pPr>
                <a:r>
                  <a:rPr lang="en-US" b="1" dirty="0" smtClean="0"/>
                  <a:t>The line is </a:t>
                </a:r>
                <a:r>
                  <a:rPr lang="en-US" b="1" i="1" u="sng" dirty="0" smtClean="0"/>
                  <a:t>in</a:t>
                </a:r>
                <a:r>
                  <a:rPr lang="en-US" b="1" dirty="0" smtClean="0"/>
                  <a:t> the plane: </a:t>
                </a:r>
                <a:r>
                  <a:rPr lang="en-US" i="1" dirty="0" smtClean="0"/>
                  <a:t>All points of the line also satisfy the plane equation</a:t>
                </a:r>
              </a:p>
              <a:p>
                <a:pPr marL="968375" lvl="2" indent="-222250">
                  <a:buSzPct val="100000"/>
                  <a:buFont typeface="+mj-lt"/>
                  <a:buAutoNum type="alphaLcParenR"/>
                </a:pPr>
                <a:r>
                  <a:rPr lang="en-US" b="1" dirty="0" smtClean="0"/>
                  <a:t>The line is </a:t>
                </a:r>
                <a:r>
                  <a:rPr lang="en-US" b="1" i="1" u="sng" dirty="0" smtClean="0"/>
                  <a:t>not in</a:t>
                </a:r>
                <a:r>
                  <a:rPr lang="en-US" b="1" dirty="0" smtClean="0"/>
                  <a:t> the plane: </a:t>
                </a:r>
                <a:r>
                  <a:rPr lang="en-US" i="1" dirty="0" smtClean="0"/>
                  <a:t>None of the points of the line satisfy the plane equation</a:t>
                </a:r>
              </a:p>
              <a:p>
                <a:pPr lvl="2" indent="0">
                  <a:buSzPct val="100000"/>
                  <a:buNone/>
                </a:pPr>
                <a:r>
                  <a:rPr lang="en-US" dirty="0" smtClean="0"/>
                  <a:t>If the line is in the plane, then it must be that that for any value </a:t>
                </a:r>
                <a:r>
                  <a:rPr lang="en-US" i="1" dirty="0" smtClean="0"/>
                  <a:t>t</a:t>
                </a:r>
                <a:r>
                  <a:rPr lang="en-US" dirty="0" smtClean="0"/>
                  <a:t>:</a:t>
                </a:r>
              </a:p>
              <a:p>
                <a:pPr lvl="2" indent="0" algn="ctr">
                  <a:buSzPct val="10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1">
                          <a:latin typeface="Cambria Math"/>
                          <a:ea typeface="Cambria Math"/>
                        </a:rPr>
                        <m:t>𝐧</m:t>
                      </m:r>
                      <m:r>
                        <a:rPr lang="en-US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𝑆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b="1">
                                  <a:latin typeface="Cambria Math"/>
                                </a:rPr>
                                <m:t>𝐯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1">
                          <a:latin typeface="Cambria Math"/>
                          <a:ea typeface="Cambria Math"/>
                        </a:rPr>
                        <m:t>𝐧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=0</m:t>
                      </m:r>
                    </m:oMath>
                  </m:oMathPara>
                </a14:m>
                <a:endParaRPr lang="en-US" dirty="0">
                  <a:ea typeface="Cambria Math"/>
                </a:endParaRPr>
              </a:p>
              <a:p>
                <a:pPr lvl="2" indent="0">
                  <a:buSzPct val="100000"/>
                  <a:buNone/>
                </a:pPr>
                <a:r>
                  <a:rPr lang="en-US" dirty="0" smtClean="0"/>
                  <a:t>Rearranging:</a:t>
                </a:r>
              </a:p>
              <a:p>
                <a:pPr lvl="2" indent="0" algn="ctr">
                  <a:buSzPct val="10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𝑆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b="1">
                              <a:latin typeface="Cambria Math"/>
                            </a:rPr>
                            <m:t>𝐯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1">
                          <a:latin typeface="Cambria Math"/>
                          <a:ea typeface="Cambria Math"/>
                        </a:rPr>
                        <m:t>𝐧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=0</m:t>
                      </m:r>
                    </m:oMath>
                  </m:oMathPara>
                </a14:m>
                <a:endParaRPr lang="en-US" dirty="0" smtClean="0"/>
              </a:p>
              <a:p>
                <a:pPr lvl="2" indent="0" algn="ctr">
                  <a:buSzPct val="10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𝑆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1">
                          <a:latin typeface="Cambria Math"/>
                          <a:ea typeface="Cambria Math"/>
                        </a:rPr>
                        <m:t>𝐧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>
                          <a:latin typeface="Cambria Math"/>
                        </a:rPr>
                        <m:t>𝐯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1">
                          <a:latin typeface="Cambria Math"/>
                          <a:ea typeface="Cambria Math"/>
                        </a:rPr>
                        <m:t>𝐧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=0</m:t>
                      </m:r>
                    </m:oMath>
                  </m:oMathPara>
                </a14:m>
                <a:endParaRPr lang="en-US" dirty="0" smtClean="0">
                  <a:ea typeface="Cambria Math"/>
                </a:endParaRPr>
              </a:p>
              <a:p>
                <a:pPr lvl="2" indent="0" algn="ctr">
                  <a:buSzPct val="10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𝑆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1" smtClean="0">
                          <a:latin typeface="Cambria Math"/>
                          <a:ea typeface="Cambria Math"/>
                        </a:rPr>
                        <m:t>𝐧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=0</m:t>
                      </m:r>
                    </m:oMath>
                  </m:oMathPara>
                </a14:m>
                <a:endParaRPr lang="en-US" dirty="0">
                  <a:ea typeface="Cambria Math"/>
                </a:endParaRPr>
              </a:p>
              <a:p>
                <a:pPr lvl="2" indent="0">
                  <a:buSzPct val="100000"/>
                  <a:buNone/>
                </a:pPr>
                <a:r>
                  <a:rPr lang="en-US" dirty="0" smtClean="0"/>
                  <a:t>So a line parallel to the plane will be </a:t>
                </a:r>
                <a:r>
                  <a:rPr lang="en-US" i="1" u="sng" dirty="0" smtClean="0">
                    <a:ea typeface="Cambria Math"/>
                  </a:rPr>
                  <a:t>in</a:t>
                </a:r>
                <a:r>
                  <a:rPr lang="en-US" dirty="0" smtClean="0">
                    <a:ea typeface="Cambria Math"/>
                  </a:rPr>
                  <a:t> </a:t>
                </a:r>
                <a:r>
                  <a:rPr lang="en-US" dirty="0">
                    <a:ea typeface="Cambria Math"/>
                  </a:rPr>
                  <a:t>the plane if and only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b="1">
                        <a:latin typeface="Cambria Math"/>
                        <a:ea typeface="Cambria Math"/>
                      </a:rPr>
                      <m:t>𝐧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endParaRPr lang="en-US" dirty="0" smtClean="0">
                  <a:ea typeface="Cambria Math"/>
                </a:endParaRPr>
              </a:p>
              <a:p>
                <a:pPr lvl="2" indent="0">
                  <a:buSzPct val="100000"/>
                  <a:buNone/>
                </a:pPr>
                <a:r>
                  <a:rPr lang="en-US" i="1" dirty="0" smtClean="0">
                    <a:ea typeface="Cambria Math"/>
                  </a:rPr>
                  <a:t>(in other words: if and only if  S satisfies the plane equation)</a:t>
                </a:r>
                <a:endParaRPr lang="en-US" i="1" dirty="0">
                  <a:ea typeface="Cambria Math"/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08" t="-579" b="-4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6553200" y="762000"/>
            <a:ext cx="2362200" cy="1371600"/>
            <a:chOff x="6226026" y="1949205"/>
            <a:chExt cx="2362200" cy="1371600"/>
          </a:xfrm>
        </p:grpSpPr>
        <p:sp>
          <p:nvSpPr>
            <p:cNvPr id="6" name="Parallelogram 5"/>
            <p:cNvSpPr/>
            <p:nvPr/>
          </p:nvSpPr>
          <p:spPr>
            <a:xfrm rot="1416610">
              <a:off x="6226026" y="2177805"/>
              <a:ext cx="2362200" cy="1143000"/>
            </a:xfrm>
            <a:prstGeom prst="parallelogram">
              <a:avLst>
                <a:gd name="adj" fmla="val 49000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292826" y="212022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 flipH="1">
              <a:off x="7357120" y="2489552"/>
              <a:ext cx="11493" cy="1049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7314258" y="2496893"/>
              <a:ext cx="52387" cy="50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207101" y="2510983"/>
              <a:ext cx="11492" cy="1121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 flipV="1">
              <a:off x="7216627" y="2514653"/>
              <a:ext cx="88105" cy="417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7292826" y="1949205"/>
              <a:ext cx="93789" cy="71136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 w="sm" len="sm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7260266" y="2532327"/>
                  <a:ext cx="40363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  <a:ea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0266" y="2532327"/>
                  <a:ext cx="403637" cy="30777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ounded Rectangle 13"/>
              <p:cNvSpPr/>
              <p:nvPr/>
            </p:nvSpPr>
            <p:spPr>
              <a:xfrm>
                <a:off x="4343400" y="2871462"/>
                <a:ext cx="2665701" cy="511576"/>
              </a:xfrm>
              <a:prstGeom prst="roundRect">
                <a:avLst/>
              </a:prstGeom>
              <a:solidFill>
                <a:srgbClr val="FFFF66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b="1" dirty="0" smtClean="0">
                    <a:solidFill>
                      <a:schemeClr val="tx1"/>
                    </a:solidFill>
                  </a:rPr>
                  <a:t>Q: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How do we test for this?</a:t>
                </a:r>
              </a:p>
              <a:p>
                <a:r>
                  <a:rPr lang="en-US" sz="1600" b="1" dirty="0">
                    <a:solidFill>
                      <a:schemeClr val="tx1"/>
                    </a:solidFill>
                  </a:rPr>
                  <a:t>A: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Test </a:t>
                </a:r>
                <a:r>
                  <a:rPr lang="en-US" sz="1600" dirty="0">
                    <a:solidFill>
                      <a:schemeClr val="tx1"/>
                    </a:solidFill>
                  </a:rPr>
                  <a:t>that</a:t>
                </a:r>
                <a:r>
                  <a:rPr lang="en-US" sz="1600" dirty="0">
                    <a:solidFill>
                      <a:schemeClr val="tx1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</a:rPr>
                      <m:t>𝐯</m:t>
                    </m:r>
                    <m:r>
                      <a:rPr lang="en-US" sz="160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1600" b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𝐧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ounded 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2871462"/>
                <a:ext cx="2665701" cy="511576"/>
              </a:xfrm>
              <a:prstGeom prst="roundRect">
                <a:avLst/>
              </a:prstGeom>
              <a:blipFill>
                <a:blip r:embed="rId4"/>
                <a:stretch>
                  <a:fillRect t="-6818" b="-18182"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>
            <a:off x="4679156" y="3127250"/>
            <a:ext cx="2329945" cy="2611563"/>
            <a:chOff x="4679156" y="3127250"/>
            <a:chExt cx="2329945" cy="2611563"/>
          </a:xfrm>
        </p:grpSpPr>
        <p:sp>
          <p:nvSpPr>
            <p:cNvPr id="16" name="Rounded Rectangle 15"/>
            <p:cNvSpPr/>
            <p:nvPr/>
          </p:nvSpPr>
          <p:spPr>
            <a:xfrm>
              <a:off x="4679156" y="5484019"/>
              <a:ext cx="397669" cy="254794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Elbow Connector 17"/>
            <p:cNvCxnSpPr>
              <a:stCxn id="16" idx="3"/>
              <a:endCxn id="14" idx="3"/>
            </p:cNvCxnSpPr>
            <p:nvPr/>
          </p:nvCxnSpPr>
          <p:spPr>
            <a:xfrm flipV="1">
              <a:off x="5076825" y="3127250"/>
              <a:ext cx="1932276" cy="2484166"/>
            </a:xfrm>
            <a:prstGeom prst="bentConnector3">
              <a:avLst>
                <a:gd name="adj1" fmla="val 111831"/>
              </a:avLst>
            </a:prstGeom>
            <a:ln w="25400">
              <a:solidFill>
                <a:srgbClr val="FF0000"/>
              </a:solidFill>
              <a:headEnd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5081538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4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and Plane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You are given:</a:t>
                </a:r>
              </a:p>
              <a:p>
                <a:pPr lvl="1"/>
                <a:r>
                  <a:rPr lang="en-US" dirty="0"/>
                  <a:t>A</a:t>
                </a:r>
                <a:r>
                  <a:rPr lang="en-US" dirty="0" smtClean="0"/>
                  <a:t> plane defined by the normal </a:t>
                </a:r>
                <a:r>
                  <a:rPr lang="en-US" b="1" dirty="0"/>
                  <a:t>n</a:t>
                </a:r>
                <a:r>
                  <a:rPr lang="en-US" dirty="0"/>
                  <a:t> </a:t>
                </a:r>
                <a:r>
                  <a:rPr lang="en-US" dirty="0" smtClean="0"/>
                  <a:t>and </a:t>
                </a:r>
                <a:r>
                  <a:rPr lang="en-US" dirty="0"/>
                  <a:t>a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 </a:t>
                </a:r>
                <a:r>
                  <a:rPr lang="en-US" dirty="0"/>
                  <a:t>line defined by the point </a:t>
                </a:r>
                <a:r>
                  <a:rPr lang="en-US" i="1" dirty="0"/>
                  <a:t>S</a:t>
                </a:r>
                <a:r>
                  <a:rPr lang="en-US" dirty="0"/>
                  <a:t> and the direction </a:t>
                </a:r>
                <a:r>
                  <a:rPr lang="en-US" b="1" dirty="0"/>
                  <a:t>v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𝑆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b="1">
                        <a:latin typeface="Cambria Math"/>
                      </a:rPr>
                      <m:t>𝐯</m:t>
                    </m:r>
                  </m:oMath>
                </a14:m>
                <a:endParaRPr lang="en-US" b="1" dirty="0"/>
              </a:p>
              <a:p>
                <a:pPr marL="0" indent="-20638">
                  <a:buNone/>
                </a:pPr>
                <a:endParaRPr lang="en-US" sz="800" dirty="0" smtClean="0"/>
              </a:p>
              <a:p>
                <a:pPr marL="0" indent="-20638">
                  <a:buNone/>
                </a:pPr>
                <a:r>
                  <a:rPr lang="en-US" dirty="0" smtClean="0"/>
                  <a:t>In general, the line and plane can have one of these geometric relation: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en-US" b="1" dirty="0" smtClean="0"/>
                  <a:t>The line is parallel to the plane:</a:t>
                </a:r>
              </a:p>
              <a:p>
                <a:pPr lvl="1" indent="0">
                  <a:buNone/>
                </a:pPr>
                <a:endParaRPr lang="en-US" sz="800" i="1" dirty="0" smtClean="0"/>
              </a:p>
              <a:p>
                <a:pPr lvl="1" indent="0">
                  <a:buNone/>
                </a:pPr>
                <a:r>
                  <a:rPr lang="en-US" i="1" dirty="0" smtClean="0"/>
                  <a:t>There are two cases here:</a:t>
                </a:r>
              </a:p>
              <a:p>
                <a:pPr marL="968375" lvl="2" indent="-222250">
                  <a:buSzPct val="100000"/>
                  <a:buFont typeface="+mj-lt"/>
                  <a:buAutoNum type="alphaLcParenR"/>
                </a:pPr>
                <a:r>
                  <a:rPr lang="en-US" b="1" dirty="0" smtClean="0"/>
                  <a:t>The line is </a:t>
                </a:r>
                <a:r>
                  <a:rPr lang="en-US" b="1" i="1" u="sng" dirty="0" smtClean="0"/>
                  <a:t>in</a:t>
                </a:r>
                <a:r>
                  <a:rPr lang="en-US" b="1" dirty="0" smtClean="0"/>
                  <a:t> the plane: </a:t>
                </a:r>
                <a:r>
                  <a:rPr lang="en-US" i="1" dirty="0" smtClean="0"/>
                  <a:t>All points of the line also satisfy the plane equation</a:t>
                </a:r>
              </a:p>
              <a:p>
                <a:pPr marL="968375" lvl="2" indent="-222250">
                  <a:buSzPct val="100000"/>
                  <a:buFont typeface="+mj-lt"/>
                  <a:buAutoNum type="alphaLcParenR"/>
                </a:pPr>
                <a:r>
                  <a:rPr lang="en-US" b="1" dirty="0" smtClean="0"/>
                  <a:t>The line is </a:t>
                </a:r>
                <a:r>
                  <a:rPr lang="en-US" b="1" i="1" u="sng" dirty="0" smtClean="0"/>
                  <a:t>not in</a:t>
                </a:r>
                <a:r>
                  <a:rPr lang="en-US" b="1" dirty="0" smtClean="0"/>
                  <a:t> the plane: </a:t>
                </a:r>
                <a:r>
                  <a:rPr lang="en-US" i="1" dirty="0" smtClean="0"/>
                  <a:t>None of the points of the line satisfy the plane equation</a:t>
                </a:r>
              </a:p>
              <a:p>
                <a:pPr lvl="2" indent="0">
                  <a:buSzPct val="100000"/>
                  <a:buNone/>
                </a:pPr>
                <a:r>
                  <a:rPr lang="en-US" dirty="0" smtClean="0"/>
                  <a:t>A line parallel to the plane will be </a:t>
                </a:r>
                <a:r>
                  <a:rPr lang="en-US" i="1" u="sng" dirty="0" smtClean="0">
                    <a:ea typeface="Cambria Math"/>
                  </a:rPr>
                  <a:t>in</a:t>
                </a:r>
                <a:r>
                  <a:rPr lang="en-US" dirty="0" smtClean="0">
                    <a:ea typeface="Cambria Math"/>
                  </a:rPr>
                  <a:t> </a:t>
                </a:r>
                <a:r>
                  <a:rPr lang="en-US" dirty="0">
                    <a:ea typeface="Cambria Math"/>
                  </a:rPr>
                  <a:t>the plane if and only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b="1">
                        <a:latin typeface="Cambria Math"/>
                        <a:ea typeface="Cambria Math"/>
                      </a:rPr>
                      <m:t>𝐧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endParaRPr lang="en-US" dirty="0" smtClean="0">
                  <a:ea typeface="Cambria Math"/>
                </a:endParaRPr>
              </a:p>
              <a:p>
                <a:pPr lvl="2" indent="0">
                  <a:buSzPct val="100000"/>
                  <a:buNone/>
                </a:pPr>
                <a:endParaRPr lang="en-US" b="1" dirty="0" smtClean="0"/>
              </a:p>
              <a:p>
                <a:pPr lvl="1">
                  <a:buFont typeface="+mj-lt"/>
                  <a:buAutoNum type="arabicPeriod" startAt="2"/>
                </a:pPr>
                <a:r>
                  <a:rPr lang="en-US" b="1" dirty="0" smtClean="0"/>
                  <a:t>The line is not parallel to the plan (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  <a:ea typeface="Cambria Math"/>
                      </a:rPr>
                      <m:t>𝐯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b="1">
                        <a:latin typeface="Cambria Math"/>
                        <a:ea typeface="Cambria Math"/>
                      </a:rPr>
                      <m:t>𝐧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0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/>
                      </a:rPr>
                      <m:t>)</m:t>
                    </m:r>
                  </m:oMath>
                </a14:m>
                <a:endParaRPr lang="en-US" b="1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This means the line intersects the plane at a single point. 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How do we compute this point?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(next slide)</a:t>
                </a:r>
              </a:p>
              <a:p>
                <a:pPr marL="0" indent="-20638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08" t="-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6553200" y="762000"/>
            <a:ext cx="2362200" cy="1371600"/>
            <a:chOff x="6226026" y="1949205"/>
            <a:chExt cx="2362200" cy="1371600"/>
          </a:xfrm>
        </p:grpSpPr>
        <p:sp>
          <p:nvSpPr>
            <p:cNvPr id="6" name="Parallelogram 5"/>
            <p:cNvSpPr/>
            <p:nvPr/>
          </p:nvSpPr>
          <p:spPr>
            <a:xfrm rot="1416610">
              <a:off x="6226026" y="2177805"/>
              <a:ext cx="2362200" cy="1143000"/>
            </a:xfrm>
            <a:prstGeom prst="parallelogram">
              <a:avLst>
                <a:gd name="adj" fmla="val 49000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292826" y="212022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 flipH="1">
              <a:off x="7357120" y="2489552"/>
              <a:ext cx="11493" cy="1049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7314258" y="2496893"/>
              <a:ext cx="52387" cy="50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207101" y="2510983"/>
              <a:ext cx="11492" cy="1121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 flipV="1">
              <a:off x="7216627" y="2514653"/>
              <a:ext cx="88105" cy="417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7292826" y="1949205"/>
              <a:ext cx="93789" cy="71136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 w="sm" len="sm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7260266" y="2532327"/>
                  <a:ext cx="40363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  <a:ea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0266" y="2532327"/>
                  <a:ext cx="403637" cy="30777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ounded Rectangle 13"/>
              <p:cNvSpPr/>
              <p:nvPr/>
            </p:nvSpPr>
            <p:spPr>
              <a:xfrm>
                <a:off x="4343400" y="2871462"/>
                <a:ext cx="2665701" cy="511576"/>
              </a:xfrm>
              <a:prstGeom prst="roundRect">
                <a:avLst/>
              </a:prstGeom>
              <a:solidFill>
                <a:srgbClr val="FFFF66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b="1" dirty="0" smtClean="0">
                    <a:solidFill>
                      <a:schemeClr val="tx1"/>
                    </a:solidFill>
                  </a:rPr>
                  <a:t>Q: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How do we test for this?</a:t>
                </a:r>
              </a:p>
              <a:p>
                <a:r>
                  <a:rPr lang="en-US" sz="1600" b="1" dirty="0">
                    <a:solidFill>
                      <a:schemeClr val="tx1"/>
                    </a:solidFill>
                  </a:rPr>
                  <a:t>A: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Test </a:t>
                </a:r>
                <a:r>
                  <a:rPr lang="en-US" sz="1600" dirty="0">
                    <a:solidFill>
                      <a:schemeClr val="tx1"/>
                    </a:solidFill>
                  </a:rPr>
                  <a:t>that</a:t>
                </a:r>
                <a:r>
                  <a:rPr lang="en-US" sz="1600" dirty="0">
                    <a:solidFill>
                      <a:schemeClr val="tx1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</a:rPr>
                      <m:t>𝐯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1600" b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𝐧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ounded 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2871462"/>
                <a:ext cx="2665701" cy="511576"/>
              </a:xfrm>
              <a:prstGeom prst="roundRect">
                <a:avLst/>
              </a:prstGeom>
              <a:blipFill>
                <a:blip r:embed="rId4"/>
                <a:stretch>
                  <a:fillRect t="-6818" b="-18182"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5467203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Line-Plane Intersection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143000"/>
                <a:ext cx="8610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/>
                  <a:t>Question 7: </a:t>
                </a:r>
                <a:r>
                  <a:rPr lang="en-US" dirty="0" smtClean="0"/>
                  <a:t>Given the following:</a:t>
                </a:r>
              </a:p>
              <a:p>
                <a:pPr lvl="1" indent="-168275"/>
                <a:r>
                  <a:rPr lang="en-US" dirty="0" smtClean="0"/>
                  <a:t>A plane defined by the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and the normal </a:t>
                </a:r>
                <a:r>
                  <a:rPr lang="en-US" b="1" dirty="0" smtClean="0"/>
                  <a:t>n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b="1">
                        <a:latin typeface="Cambria Math"/>
                        <a:ea typeface="Cambria Math"/>
                      </a:rPr>
                      <m:t>𝐧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endParaRPr lang="en-US" dirty="0" smtClean="0">
                  <a:ea typeface="Cambria Math"/>
                </a:endParaRPr>
              </a:p>
              <a:p>
                <a:pPr lvl="1" indent="-168275"/>
                <a:r>
                  <a:rPr lang="en-US" dirty="0" smtClean="0"/>
                  <a:t>The line defined by the point </a:t>
                </a:r>
                <a:r>
                  <a:rPr lang="en-US" i="1" dirty="0" smtClean="0"/>
                  <a:t>S</a:t>
                </a:r>
                <a:r>
                  <a:rPr lang="en-US" dirty="0" smtClean="0"/>
                  <a:t> and the direction </a:t>
                </a:r>
                <a:r>
                  <a:rPr lang="en-US" b="1" dirty="0" smtClean="0"/>
                  <a:t>v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b="1">
                        <a:latin typeface="Cambria Math"/>
                      </a:rPr>
                      <m:t>𝐯</m:t>
                    </m:r>
                  </m:oMath>
                </a14:m>
                <a:endParaRPr lang="en-US" dirty="0" smtClean="0"/>
              </a:p>
              <a:p>
                <a:pPr marL="293688" lvl="1" indent="0">
                  <a:buNone/>
                </a:pPr>
                <a:r>
                  <a:rPr lang="en-US" dirty="0" smtClean="0"/>
                  <a:t>Assuming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 smtClean="0"/>
                  <a:t> is </a:t>
                </a:r>
                <a:r>
                  <a:rPr lang="en-US" i="1" u="sng" dirty="0" smtClean="0"/>
                  <a:t>not</a:t>
                </a:r>
                <a:r>
                  <a:rPr lang="en-US" dirty="0" smtClean="0"/>
                  <a:t> parallel to the plane,  compute their intersection point.</a:t>
                </a:r>
              </a:p>
              <a:p>
                <a:pPr marL="0" indent="0">
                  <a:buNone/>
                </a:pPr>
                <a:endParaRPr lang="en-US" sz="800" dirty="0"/>
              </a:p>
              <a:p>
                <a:pPr marL="293688" lvl="1" indent="0">
                  <a:buNone/>
                </a:pPr>
                <a:r>
                  <a:rPr lang="en-US" b="1" dirty="0" smtClean="0"/>
                  <a:t>Answer:</a:t>
                </a:r>
                <a:r>
                  <a:rPr lang="en-US" dirty="0" smtClean="0"/>
                  <a:t> We are looking for a point on the line that </a:t>
                </a:r>
                <a:r>
                  <a:rPr lang="en-US" i="1" dirty="0" smtClean="0"/>
                  <a:t>also</a:t>
                </a:r>
                <a:r>
                  <a:rPr lang="en-US" dirty="0" smtClean="0"/>
                  <a:t> satisfies the plane relation. </a:t>
                </a:r>
              </a:p>
              <a:p>
                <a:pPr marL="293688" lvl="1" indent="0">
                  <a:buNone/>
                </a:pPr>
                <a:r>
                  <a:rPr lang="en-US" dirty="0" smtClean="0"/>
                  <a:t>In other words, we need to find a value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/>
                  <a:t> such that:</a:t>
                </a:r>
              </a:p>
              <a:p>
                <a:pPr marL="293688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′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1">
                          <a:latin typeface="Cambria Math"/>
                          <a:ea typeface="Cambria Math"/>
                        </a:rPr>
                        <m:t>𝐧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𝑆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′</m:t>
                              </m:r>
                              <m:r>
                                <a:rPr lang="en-US" b="1">
                                  <a:latin typeface="Cambria Math"/>
                                </a:rPr>
                                <m:t>𝐯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1">
                          <a:latin typeface="Cambria Math"/>
                          <a:ea typeface="Cambria Math"/>
                        </a:rPr>
                        <m:t>𝐧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=0</m:t>
                      </m:r>
                    </m:oMath>
                  </m:oMathPara>
                </a14:m>
                <a:endParaRPr lang="en-US" dirty="0">
                  <a:ea typeface="Cambria Math"/>
                </a:endParaRPr>
              </a:p>
              <a:p>
                <a:pPr marL="293688" lvl="1" indent="0">
                  <a:buNone/>
                </a:pPr>
                <a:r>
                  <a:rPr lang="en-US" dirty="0" smtClean="0"/>
                  <a:t>Solving for </a:t>
                </a:r>
                <a:r>
                  <a:rPr lang="en-US" i="1" dirty="0" smtClean="0"/>
                  <a:t>t’</a:t>
                </a:r>
                <a:r>
                  <a:rPr lang="en-US" dirty="0" smtClean="0"/>
                  <a:t>:</a:t>
                </a:r>
              </a:p>
              <a:p>
                <a:pPr marL="293688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𝑆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′</m:t>
                              </m:r>
                              <m:r>
                                <a:rPr lang="en-US" sz="1600" b="1">
                                  <a:latin typeface="Cambria Math"/>
                                </a:rPr>
                                <m:t>𝐯</m:t>
                              </m:r>
                            </m:e>
                          </m:d>
                          <m:r>
                            <a:rPr lang="en-US" sz="16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1600" b="1">
                          <a:latin typeface="Cambria Math"/>
                          <a:ea typeface="Cambria Math"/>
                        </a:rPr>
                        <m:t>𝐧</m:t>
                      </m:r>
                      <m:r>
                        <m:rPr>
                          <m:aln/>
                        </m:rPr>
                        <a:rPr lang="en-US" sz="1600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1600" i="1">
                          <a:latin typeface="Cambria Math"/>
                          <a:ea typeface="Cambria Math"/>
                        </a:rPr>
                        <m:t>0</m:t>
                      </m:r>
                    </m:oMath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𝑆</m:t>
                      </m:r>
                      <m:r>
                        <a:rPr lang="en-US" sz="1600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1600" b="1">
                          <a:latin typeface="Cambria Math"/>
                          <a:ea typeface="Cambria Math"/>
                        </a:rPr>
                        <m:t>𝐧</m:t>
                      </m:r>
                      <m:r>
                        <a:rPr lang="en-US" sz="1600" b="1" i="1" smtClean="0">
                          <a:latin typeface="Cambria Math"/>
                          <a:ea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1600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/>
                            </a:rPr>
                            <m:t>𝑡</m:t>
                          </m:r>
                        </m:e>
                        <m:sup>
                          <m:r>
                            <a:rPr lang="en-US" sz="16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1600" b="1">
                          <a:latin typeface="Cambria Math"/>
                        </a:rPr>
                        <m:t>𝐯</m:t>
                      </m:r>
                      <m:r>
                        <a:rPr lang="en-US" sz="1600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1600" b="1">
                          <a:latin typeface="Cambria Math"/>
                          <a:ea typeface="Cambria Math"/>
                        </a:rPr>
                        <m:t>𝐧</m:t>
                      </m:r>
                      <m:r>
                        <a:rPr lang="en-US" sz="16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1600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1600" b="1">
                          <a:latin typeface="Cambria Math"/>
                          <a:ea typeface="Cambria Math"/>
                        </a:rPr>
                        <m:t>𝐧</m:t>
                      </m:r>
                      <m:r>
                        <m:rPr>
                          <m:aln/>
                        </m:rPr>
                        <a:rPr lang="en-US" sz="1600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1600" i="1">
                          <a:latin typeface="Cambria Math"/>
                          <a:ea typeface="Cambria Math"/>
                        </a:rPr>
                        <m:t>0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sz="1600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/>
                            </a:rPr>
                            <m:t>𝑡</m:t>
                          </m:r>
                        </m:e>
                        <m:sup>
                          <m:r>
                            <a:rPr lang="en-US" sz="16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1600" b="1">
                          <a:latin typeface="Cambria Math"/>
                        </a:rPr>
                        <m:t>𝐯</m:t>
                      </m:r>
                      <m:r>
                        <a:rPr lang="en-US" sz="1600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1600" b="1">
                          <a:latin typeface="Cambria Math"/>
                          <a:ea typeface="Cambria Math"/>
                        </a:rPr>
                        <m:t>𝐧</m:t>
                      </m:r>
                      <m:r>
                        <a:rPr lang="en-US" sz="1600" b="1" i="0" smtClean="0">
                          <a:latin typeface="Cambria Math"/>
                          <a:ea typeface="Cambria Math"/>
                        </a:rPr>
                        <m:t>                </m:t>
                      </m:r>
                      <m:r>
                        <m:rPr>
                          <m:aln/>
                        </m:rPr>
                        <a:rPr lang="en-US" sz="1600" b="1" i="0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1600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1600" b="1">
                          <a:latin typeface="Cambria Math"/>
                          <a:ea typeface="Cambria Math"/>
                        </a:rPr>
                        <m:t>𝐧</m:t>
                      </m:r>
                      <m:r>
                        <a:rPr lang="en-US" sz="1600" b="1" i="0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1600" i="1">
                          <a:latin typeface="Cambria Math"/>
                        </a:rPr>
                        <m:t>𝑆</m:t>
                      </m:r>
                      <m:r>
                        <a:rPr lang="en-US" sz="1600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1600" b="1">
                          <a:latin typeface="Cambria Math"/>
                          <a:ea typeface="Cambria Math"/>
                        </a:rPr>
                        <m:t>𝐧</m:t>
                      </m:r>
                    </m:oMath>
                    <m:oMath xmlns:m="http://schemas.openxmlformats.org/officeDocument/2006/math">
                      <m:r>
                        <a:rPr lang="en-US" sz="800" b="1" i="1" smtClean="0">
                          <a:latin typeface="Cambria Math" panose="02040503050406030204" pitchFamily="18" charset="0"/>
                          <a:ea typeface="Cambria Math"/>
                        </a:rPr>
                        <m:t> 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r>
                        <m:rPr>
                          <m:aln/>
                        </m:rPr>
                        <a:rPr lang="en-US" sz="16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 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</m:d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en-US" sz="1600" b="1">
                              <a:latin typeface="Cambria Math"/>
                              <a:ea typeface="Cambria Math"/>
                            </a:rPr>
                            <m:t>𝐧</m:t>
                          </m:r>
                        </m:num>
                        <m:den>
                          <m:r>
                            <a:rPr lang="en-US" sz="1600" b="1">
                              <a:latin typeface="Cambria Math"/>
                            </a:rPr>
                            <m:t>𝐯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en-US" sz="1600" b="1">
                              <a:latin typeface="Cambria Math"/>
                              <a:ea typeface="Cambria Math"/>
                            </a:rPr>
                            <m:t>𝐧</m:t>
                          </m:r>
                        </m:den>
                      </m:f>
                    </m:oMath>
                  </m:oMathPara>
                </a14:m>
                <a:endParaRPr lang="en-US" dirty="0" smtClean="0">
                  <a:ea typeface="Cambria Math"/>
                </a:endParaRPr>
              </a:p>
              <a:p>
                <a:pPr marL="293688" lvl="1" indent="0">
                  <a:buNone/>
                </a:pPr>
                <a:r>
                  <a:rPr lang="en-US" dirty="0" smtClean="0">
                    <a:ea typeface="Cambria Math"/>
                  </a:rPr>
                  <a:t>Now, using the value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 smtClean="0">
                    <a:ea typeface="Cambria Math"/>
                  </a:rPr>
                  <a:t> in the line relation, we find the intersection point:</a:t>
                </a:r>
              </a:p>
              <a:p>
                <a:pPr marL="293688" lvl="1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𝑆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1">
                        <a:latin typeface="Cambria Math"/>
                      </a:rPr>
                      <m:t>𝐯</m:t>
                    </m:r>
                    <m:r>
                      <a:rPr lang="en-US" b="1" i="0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𝑆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𝑆</m:t>
                                </m:r>
                              </m:e>
                            </m:d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r>
                              <a:rPr lang="en-US" b="1">
                                <a:latin typeface="Cambria Math"/>
                                <a:ea typeface="Cambria Math"/>
                              </a:rPr>
                              <m:t>𝐧</m:t>
                            </m:r>
                          </m:num>
                          <m:den>
                            <m:r>
                              <a:rPr lang="en-US" b="1">
                                <a:latin typeface="Cambria Math"/>
                              </a:rPr>
                              <m:t>𝐯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r>
                              <a:rPr lang="en-US" b="1">
                                <a:latin typeface="Cambria Math"/>
                                <a:ea typeface="Cambria Math"/>
                              </a:rPr>
                              <m:t>𝐧</m:t>
                            </m:r>
                          </m:den>
                        </m:f>
                      </m:e>
                    </m:d>
                    <m:r>
                      <a:rPr lang="en-US" b="1">
                        <a:latin typeface="Cambria Math"/>
                      </a:rPr>
                      <m:t>𝐯</m:t>
                    </m:r>
                  </m:oMath>
                </a14:m>
                <a:endParaRPr lang="en-US" dirty="0"/>
              </a:p>
              <a:p>
                <a:pPr marL="293688" lvl="1" indent="0" algn="ctr">
                  <a:buNone/>
                </a:pPr>
                <a:endParaRPr lang="en-US" dirty="0">
                  <a:ea typeface="Cambria Math"/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143000"/>
                <a:ext cx="8610600" cy="5257800"/>
              </a:xfrm>
              <a:blipFill>
                <a:blip r:embed="rId2"/>
                <a:stretch>
                  <a:fillRect l="-708" t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2286001" y="6248400"/>
            <a:ext cx="6934199" cy="471084"/>
          </a:xfrm>
          <a:prstGeom prst="roundRect">
            <a:avLst>
              <a:gd name="adj" fmla="val 6771"/>
            </a:avLst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Sidebar:  </a:t>
            </a:r>
            <a:r>
              <a:rPr lang="en-US" sz="1200" dirty="0" smtClean="0">
                <a:solidFill>
                  <a:schemeClr val="tx1"/>
                </a:solidFill>
              </a:rPr>
              <a:t>Note that the final answer isn’t particularly intuitive. This is true of most linear algebra problems: understanding the </a:t>
            </a:r>
            <a:r>
              <a:rPr lang="en-US" sz="1200" i="1" dirty="0" smtClean="0">
                <a:solidFill>
                  <a:schemeClr val="tx1"/>
                </a:solidFill>
              </a:rPr>
              <a:t>how to work with the identities equations </a:t>
            </a:r>
            <a:r>
              <a:rPr lang="en-US" sz="1200" dirty="0" smtClean="0">
                <a:solidFill>
                  <a:schemeClr val="tx1"/>
                </a:solidFill>
              </a:rPr>
              <a:t>is far more important than memorizing formulas.</a:t>
            </a:r>
            <a:endParaRPr lang="en-US" sz="1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6870207" y="4800600"/>
                <a:ext cx="2273793" cy="629265"/>
              </a:xfrm>
              <a:prstGeom prst="roundRect">
                <a:avLst/>
              </a:prstGeom>
              <a:solidFill>
                <a:srgbClr val="FFFF66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dirty="0" smtClean="0">
                    <a:solidFill>
                      <a:schemeClr val="tx1"/>
                    </a:solidFill>
                  </a:rPr>
                  <a:t>Note: 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If the line and plane were parallel, </a:t>
                </a:r>
                <a14:m>
                  <m:oMath xmlns:m="http://schemas.openxmlformats.org/officeDocument/2006/math">
                    <m:r>
                      <a:rPr lang="en-US" sz="1200" b="1">
                        <a:solidFill>
                          <a:schemeClr val="tx1"/>
                        </a:solidFill>
                        <a:latin typeface="Cambria Math"/>
                      </a:rPr>
                      <m:t>𝐯</m:t>
                    </m:r>
                    <m:r>
                      <a:rPr lang="en-US" sz="12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1200" b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𝐧</m:t>
                    </m:r>
                    <m:r>
                      <a:rPr lang="en-US" sz="12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r>
                      <a:rPr lang="en-US" sz="12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</a:rPr>
                      <m:t>𝟎</m:t>
                    </m:r>
                  </m:oMath>
                </a14:m>
                <a:r>
                  <a:rPr lang="en-US" sz="1200" dirty="0" smtClean="0">
                    <a:solidFill>
                      <a:schemeClr val="tx1"/>
                    </a:solidFill>
                  </a:rPr>
                  <a:t> and the division would not be possible 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207" y="4800600"/>
                <a:ext cx="2273793" cy="629265"/>
              </a:xfrm>
              <a:prstGeom prst="roundRect">
                <a:avLst/>
              </a:prstGeom>
              <a:blipFill>
                <a:blip r:embed="rId3"/>
                <a:stretch>
                  <a:fillRect b="-6542"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5348913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5"/>
          <p:cNvSpPr/>
          <p:nvPr/>
        </p:nvSpPr>
        <p:spPr>
          <a:xfrm rot="1416610">
            <a:off x="6162014" y="1446205"/>
            <a:ext cx="2871223" cy="1310255"/>
          </a:xfrm>
          <a:prstGeom prst="parallelogram">
            <a:avLst>
              <a:gd name="adj" fmla="val 57072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Left-Right Determination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/>
                  <a:t>Question 8: </a:t>
                </a:r>
                <a:r>
                  <a:rPr lang="en-US" dirty="0"/>
                  <a:t>Given the </a:t>
                </a:r>
                <a:r>
                  <a:rPr lang="en-US" dirty="0" smtClean="0"/>
                  <a:t>following:</a:t>
                </a:r>
              </a:p>
              <a:p>
                <a:pPr lvl="1"/>
                <a:r>
                  <a:rPr lang="en-US" dirty="0" smtClean="0"/>
                  <a:t>A plane </a:t>
                </a:r>
                <a:r>
                  <a:rPr lang="en-US" dirty="0"/>
                  <a:t>defined by the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the normal </a:t>
                </a:r>
                <a:r>
                  <a:rPr lang="en-US" b="1" dirty="0"/>
                  <a:t>n</a:t>
                </a:r>
                <a:r>
                  <a:rPr lang="en-US" dirty="0"/>
                  <a:t> </a:t>
                </a:r>
                <a:r>
                  <a:rPr lang="en-US" dirty="0" smtClean="0"/>
                  <a:t>and</a:t>
                </a:r>
              </a:p>
              <a:p>
                <a:pPr lvl="1"/>
                <a:r>
                  <a:rPr lang="en-US" dirty="0" smtClean="0"/>
                  <a:t>A vector </a:t>
                </a:r>
                <a:r>
                  <a:rPr lang="en-US" b="1" dirty="0" smtClean="0"/>
                  <a:t>v</a:t>
                </a:r>
                <a:r>
                  <a:rPr lang="en-US" dirty="0" smtClean="0"/>
                  <a:t> parallel to the same plane </a:t>
                </a:r>
              </a:p>
              <a:p>
                <a:pPr lvl="1"/>
                <a:r>
                  <a:rPr lang="en-US" dirty="0" smtClean="0"/>
                  <a:t>A </a:t>
                </a:r>
                <a:r>
                  <a:rPr lang="en-US" dirty="0"/>
                  <a:t>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, also in the plane</a:t>
                </a:r>
              </a:p>
              <a:p>
                <a:pPr marL="0" lvl="1" indent="-20638">
                  <a:spcBef>
                    <a:spcPts val="600"/>
                  </a:spcBef>
                  <a:buNone/>
                </a:pPr>
                <a:r>
                  <a:rPr lang="en-US" dirty="0" smtClean="0"/>
                  <a:t>Note that the </a:t>
                </a:r>
                <a:r>
                  <a:rPr lang="en-US" dirty="0"/>
                  <a:t>line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b="1">
                        <a:latin typeface="Cambria Math"/>
                      </a:rPr>
                      <m:t>𝐯</m:t>
                    </m:r>
                  </m:oMath>
                </a14:m>
                <a:r>
                  <a:rPr lang="en-US" dirty="0"/>
                  <a:t> devides the plane into left and </a:t>
                </a:r>
                <a:r>
                  <a:rPr lang="en-US" dirty="0" smtClean="0"/>
                  <a:t>right.</a:t>
                </a:r>
              </a:p>
              <a:p>
                <a:pPr marL="0" indent="-20638">
                  <a:buNone/>
                </a:pPr>
                <a:r>
                  <a:rPr lang="en-US" dirty="0" smtClean="0"/>
                  <a:t>How </a:t>
                </a:r>
                <a:r>
                  <a:rPr lang="en-US" dirty="0"/>
                  <a:t>can </a:t>
                </a:r>
                <a:r>
                  <a:rPr lang="en-US" dirty="0" smtClean="0"/>
                  <a:t>we determine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falls on the left, right or exactly on the line?</a:t>
                </a:r>
                <a:endParaRPr lang="en-US" dirty="0"/>
              </a:p>
              <a:p>
                <a:pPr marL="0" indent="0">
                  <a:buNone/>
                </a:pPr>
                <a:endParaRPr lang="en-US" sz="800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Answer 1:</a:t>
                </a:r>
              </a:p>
              <a:p>
                <a:pPr marL="293688" lvl="1" indent="0">
                  <a:buNone/>
                </a:pPr>
                <a:r>
                  <a:rPr lang="en-US" dirty="0" smtClean="0"/>
                  <a:t>Consider the vector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7030A0"/>
                        </a:solidFill>
                        <a:latin typeface="Cambria Math"/>
                      </a:rPr>
                      <m:t>𝐰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and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𝐧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1" i="0" smtClean="0">
                        <a:latin typeface="Cambria Math"/>
                      </a:rPr>
                      <m:t>𝐯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b="1" i="0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𝐰</m:t>
                    </m:r>
                  </m:oMath>
                </a14:m>
                <a:endParaRPr lang="en-US" dirty="0" smtClean="0">
                  <a:solidFill>
                    <a:srgbClr val="7030A0"/>
                  </a:solidFill>
                </a:endParaRPr>
              </a:p>
              <a:p>
                <a:pPr marL="293688" lvl="1" indent="0">
                  <a:buNone/>
                </a:pPr>
                <a:r>
                  <a:rPr lang="en-US" dirty="0" smtClean="0"/>
                  <a:t>Since </a:t>
                </a:r>
                <a:r>
                  <a:rPr lang="en-US" b="1" dirty="0" smtClean="0"/>
                  <a:t>w</a:t>
                </a:r>
                <a:r>
                  <a:rPr lang="en-US" dirty="0" smtClean="0"/>
                  <a:t> is parallel to the plane, either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/>
                          </a:rPr>
                          <m:t>𝐧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1" i="1">
                        <a:latin typeface="Cambria Math"/>
                      </a:rPr>
                      <m:t>𝟎</m:t>
                    </m:r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/>
                          </a:rPr>
                          <m:t>𝐧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 smtClean="0"/>
                  <a:t> and </a:t>
                </a:r>
                <a:r>
                  <a:rPr lang="en-US" b="1" dirty="0" smtClean="0"/>
                  <a:t>n</a:t>
                </a:r>
                <a:r>
                  <a:rPr lang="en-US" dirty="0" smtClean="0"/>
                  <a:t> must be collinear</a:t>
                </a:r>
              </a:p>
              <a:p>
                <a:pPr marL="293688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𝐧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𝑘</m:t>
                      </m:r>
                      <m:r>
                        <a:rPr lang="en-US" b="1" i="0" smtClean="0">
                          <a:latin typeface="Cambria Math"/>
                        </a:rPr>
                        <m:t>𝐧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 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for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some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real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value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𝑘</m:t>
                      </m:r>
                    </m:oMath>
                  </m:oMathPara>
                </a14:m>
                <a:endParaRPr lang="en-US" b="1" dirty="0" smtClean="0"/>
              </a:p>
              <a:p>
                <a:pPr marL="293688" lvl="1" indent="0">
                  <a:buNone/>
                </a:pPr>
                <a:r>
                  <a:rPr lang="en-US" dirty="0" smtClean="0"/>
                  <a:t>By the right hand rule of the cross product:</a:t>
                </a:r>
              </a:p>
              <a:p>
                <a:pPr marL="863600" lvl="2" indent="-285750"/>
                <a:r>
                  <a:rPr lang="en-US" sz="1800" dirty="0" smtClean="0"/>
                  <a:t>If </a:t>
                </a:r>
                <a:r>
                  <a:rPr lang="en-US" sz="1800" i="1" dirty="0" smtClean="0"/>
                  <a:t>k </a:t>
                </a:r>
                <a:r>
                  <a:rPr lang="en-US" sz="1800" dirty="0" smtClean="0"/>
                  <a:t>= 0 (</a:t>
                </a:r>
                <a:r>
                  <a:rPr lang="en-US" sz="1800" dirty="0" err="1" smtClean="0"/>
                  <a:t>ie</a:t>
                </a:r>
                <a:r>
                  <a:rPr lang="en-US" sz="1800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𝐧</m:t>
                        </m:r>
                      </m:e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1800" i="1">
                        <a:latin typeface="Cambria Math"/>
                      </a:rPr>
                      <m:t>=</m:t>
                    </m:r>
                    <m:r>
                      <a:rPr lang="en-US" sz="1800" b="1" i="1">
                        <a:latin typeface="Cambria Math"/>
                      </a:rPr>
                      <m:t>𝟎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)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 smtClean="0"/>
                  <a:t> </a:t>
                </a:r>
                <a:r>
                  <a:rPr lang="en-US" sz="1800" dirty="0"/>
                  <a:t>is </a:t>
                </a:r>
                <a:r>
                  <a:rPr lang="en-US" sz="1800" dirty="0" smtClean="0"/>
                  <a:t>part of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800" dirty="0" smtClean="0"/>
                  <a:t> (</a:t>
                </a:r>
                <a:r>
                  <a:rPr lang="en-US" sz="1800" dirty="0"/>
                  <a:t>See Question 1)</a:t>
                </a:r>
              </a:p>
              <a:p>
                <a:pPr marL="863600" lvl="2" indent="-285750"/>
                <a:r>
                  <a:rPr lang="en-US" sz="1800" dirty="0" smtClean="0"/>
                  <a:t>If </a:t>
                </a:r>
                <a:r>
                  <a:rPr lang="en-US" sz="1800" i="1" dirty="0" smtClean="0"/>
                  <a:t>k</a:t>
                </a:r>
                <a:r>
                  <a:rPr lang="en-US" sz="1800" dirty="0" smtClean="0"/>
                  <a:t> &lt; 0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 smtClean="0"/>
                  <a:t>must be on the </a:t>
                </a:r>
                <a:r>
                  <a:rPr lang="en-US" sz="1800" i="1" u="sng" dirty="0" smtClean="0"/>
                  <a:t>right</a:t>
                </a:r>
                <a:r>
                  <a:rPr lang="en-US" sz="1800" dirty="0" smtClean="0"/>
                  <a:t> side of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endParaRPr lang="en-US" sz="1800" dirty="0" smtClean="0"/>
              </a:p>
              <a:p>
                <a:pPr marL="863600" lvl="2" indent="-285750"/>
                <a:r>
                  <a:rPr lang="en-US" sz="1800" dirty="0" smtClean="0"/>
                  <a:t>If </a:t>
                </a:r>
                <a:r>
                  <a:rPr lang="en-US" sz="1800" i="1" dirty="0" smtClean="0"/>
                  <a:t>k</a:t>
                </a:r>
                <a:r>
                  <a:rPr lang="en-US" sz="1800" dirty="0" smtClean="0"/>
                  <a:t> &gt; 0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 must be on the </a:t>
                </a:r>
                <a:r>
                  <a:rPr lang="en-US" sz="1800" i="1" u="sng" dirty="0" smtClean="0"/>
                  <a:t>left</a:t>
                </a:r>
                <a:r>
                  <a:rPr lang="en-US" sz="1800" dirty="0" smtClean="0"/>
                  <a:t> side </a:t>
                </a:r>
                <a:r>
                  <a:rPr lang="en-US" sz="1800" dirty="0"/>
                  <a:t>of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08" t="-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/>
          <p:cNvGrpSpPr/>
          <p:nvPr/>
        </p:nvGrpSpPr>
        <p:grpSpPr>
          <a:xfrm>
            <a:off x="8451551" y="1947443"/>
            <a:ext cx="404277" cy="307777"/>
            <a:chOff x="5867400" y="3947964"/>
            <a:chExt cx="404277" cy="307777"/>
          </a:xfrm>
        </p:grpSpPr>
        <p:cxnSp>
          <p:nvCxnSpPr>
            <p:cNvPr id="22" name="Straight Connector 21"/>
            <p:cNvCxnSpPr/>
            <p:nvPr/>
          </p:nvCxnSpPr>
          <p:spPr>
            <a:xfrm flipH="1" flipV="1">
              <a:off x="5943601" y="4244245"/>
              <a:ext cx="2380" cy="1524"/>
            </a:xfrm>
            <a:prstGeom prst="line">
              <a:avLst/>
            </a:prstGeom>
            <a:ln w="127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5867400" y="3947964"/>
                  <a:ext cx="40427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i="1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7400" y="3947964"/>
                  <a:ext cx="404277" cy="30777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oup 46"/>
          <p:cNvGrpSpPr/>
          <p:nvPr/>
        </p:nvGrpSpPr>
        <p:grpSpPr>
          <a:xfrm>
            <a:off x="6027439" y="1228725"/>
            <a:ext cx="2424112" cy="1593652"/>
            <a:chOff x="6027439" y="1228725"/>
            <a:chExt cx="2424112" cy="1593652"/>
          </a:xfrm>
        </p:grpSpPr>
        <p:sp>
          <p:nvSpPr>
            <p:cNvPr id="38" name="Freeform 37"/>
            <p:cNvSpPr/>
            <p:nvPr/>
          </p:nvSpPr>
          <p:spPr>
            <a:xfrm>
              <a:off x="6027439" y="1228725"/>
              <a:ext cx="2424112" cy="1214438"/>
            </a:xfrm>
            <a:custGeom>
              <a:avLst/>
              <a:gdLst>
                <a:gd name="connsiteX0" fmla="*/ 1390650 w 2424112"/>
                <a:gd name="connsiteY0" fmla="*/ 947738 h 1214438"/>
                <a:gd name="connsiteX1" fmla="*/ 2424112 w 2424112"/>
                <a:gd name="connsiteY1" fmla="*/ 538163 h 1214438"/>
                <a:gd name="connsiteX2" fmla="*/ 1204912 w 2424112"/>
                <a:gd name="connsiteY2" fmla="*/ 0 h 1214438"/>
                <a:gd name="connsiteX3" fmla="*/ 0 w 2424112"/>
                <a:gd name="connsiteY3" fmla="*/ 895350 h 1214438"/>
                <a:gd name="connsiteX4" fmla="*/ 704850 w 2424112"/>
                <a:gd name="connsiteY4" fmla="*/ 1214438 h 1214438"/>
                <a:gd name="connsiteX5" fmla="*/ 1390650 w 2424112"/>
                <a:gd name="connsiteY5" fmla="*/ 947738 h 121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4112" h="1214438">
                  <a:moveTo>
                    <a:pt x="1390650" y="947738"/>
                  </a:moveTo>
                  <a:lnTo>
                    <a:pt x="2424112" y="538163"/>
                  </a:lnTo>
                  <a:lnTo>
                    <a:pt x="1204912" y="0"/>
                  </a:lnTo>
                  <a:lnTo>
                    <a:pt x="0" y="895350"/>
                  </a:lnTo>
                  <a:lnTo>
                    <a:pt x="704850" y="1214438"/>
                  </a:lnTo>
                  <a:lnTo>
                    <a:pt x="1390650" y="94773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279851" y="1927952"/>
              <a:ext cx="4363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/>
                <a:t>Left</a:t>
              </a:r>
              <a:endParaRPr lang="en-US" sz="1400" i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571603" y="2514600"/>
              <a:ext cx="5245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/>
                <a:t>Right</a:t>
              </a:r>
              <a:endParaRPr lang="en-US" sz="1400" i="1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7432382" y="1905000"/>
            <a:ext cx="676269" cy="299401"/>
            <a:chOff x="7432382" y="1905000"/>
            <a:chExt cx="676269" cy="299401"/>
          </a:xfrm>
        </p:grpSpPr>
        <p:cxnSp>
          <p:nvCxnSpPr>
            <p:cNvPr id="25" name="Straight Arrow Connector 24"/>
            <p:cNvCxnSpPr/>
            <p:nvPr/>
          </p:nvCxnSpPr>
          <p:spPr>
            <a:xfrm flipV="1">
              <a:off x="7432382" y="1905000"/>
              <a:ext cx="676269" cy="26725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 w="sm" len="sm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7770516" y="1927402"/>
                  <a:ext cx="31130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0" smtClean="0">
                            <a:latin typeface="Cambria Math"/>
                          </a:rPr>
                          <m:t>𝐯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0516" y="1927402"/>
                  <a:ext cx="311303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Connector 42"/>
            <p:cNvCxnSpPr/>
            <p:nvPr/>
          </p:nvCxnSpPr>
          <p:spPr>
            <a:xfrm flipH="1">
              <a:off x="7519346" y="2038625"/>
              <a:ext cx="11493" cy="1049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7449632" y="2045966"/>
              <a:ext cx="79239" cy="305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7247814" y="1458683"/>
            <a:ext cx="470845" cy="982694"/>
            <a:chOff x="7247814" y="1458683"/>
            <a:chExt cx="470845" cy="982694"/>
          </a:xfrm>
        </p:grpSpPr>
        <p:sp>
          <p:nvSpPr>
            <p:cNvPr id="7" name="TextBox 6"/>
            <p:cNvSpPr txBox="1"/>
            <p:nvPr/>
          </p:nvSpPr>
          <p:spPr>
            <a:xfrm>
              <a:off x="7434607" y="162969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 flipH="1">
              <a:off x="7498901" y="1999030"/>
              <a:ext cx="11493" cy="1049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7456039" y="2006371"/>
              <a:ext cx="52387" cy="50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348882" y="2020461"/>
              <a:ext cx="11492" cy="1121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 flipV="1">
              <a:off x="7358408" y="2024131"/>
              <a:ext cx="88105" cy="417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7434607" y="1458683"/>
              <a:ext cx="93789" cy="71136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 w="sm" len="sm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7247814" y="2133600"/>
                  <a:ext cx="40363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  <a:ea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7814" y="2133600"/>
                  <a:ext cx="403637" cy="30777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Group 59"/>
          <p:cNvGrpSpPr/>
          <p:nvPr/>
        </p:nvGrpSpPr>
        <p:grpSpPr>
          <a:xfrm>
            <a:off x="5905995" y="4114800"/>
            <a:ext cx="3085605" cy="2057400"/>
            <a:chOff x="5905995" y="4114800"/>
            <a:chExt cx="3085605" cy="2057400"/>
          </a:xfrm>
        </p:grpSpPr>
        <p:sp>
          <p:nvSpPr>
            <p:cNvPr id="50" name="Right Brace 49"/>
            <p:cNvSpPr/>
            <p:nvPr/>
          </p:nvSpPr>
          <p:spPr>
            <a:xfrm>
              <a:off x="5905995" y="5638800"/>
              <a:ext cx="126206" cy="533400"/>
            </a:xfrm>
            <a:prstGeom prst="rightBrace">
              <a:avLst>
                <a:gd name="adj1" fmla="val 44182"/>
                <a:gd name="adj2" fmla="val 50000"/>
              </a:avLst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6096000" y="5638800"/>
              <a:ext cx="2895600" cy="533400"/>
            </a:xfrm>
            <a:prstGeom prst="roundRect">
              <a:avLst/>
            </a:prstGeom>
            <a:solidFill>
              <a:srgbClr val="FFFF66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1" algn="ctr"/>
              <a:r>
                <a:rPr lang="en-US" sz="1400" b="1" dirty="0" smtClean="0">
                  <a:solidFill>
                    <a:schemeClr val="tx1"/>
                  </a:solidFill>
                </a:rPr>
                <a:t>Note: </a:t>
              </a:r>
              <a:r>
                <a:rPr lang="en-US" sz="1400" dirty="0" smtClean="0">
                  <a:solidFill>
                    <a:schemeClr val="tx1"/>
                  </a:solidFill>
                </a:rPr>
                <a:t>This depends on the order of vectors in the cross product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Curved Connector 52"/>
            <p:cNvCxnSpPr>
              <a:stCxn id="51" idx="3"/>
            </p:cNvCxnSpPr>
            <p:nvPr/>
          </p:nvCxnSpPr>
          <p:spPr>
            <a:xfrm flipH="1" flipV="1">
              <a:off x="6400802" y="4114800"/>
              <a:ext cx="2590798" cy="1790700"/>
            </a:xfrm>
            <a:prstGeom prst="curvedConnector3">
              <a:avLst>
                <a:gd name="adj1" fmla="val -3530"/>
              </a:avLst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7434263" y="2167435"/>
            <a:ext cx="1052512" cy="276999"/>
            <a:chOff x="7183406" y="1927402"/>
            <a:chExt cx="1052512" cy="276999"/>
          </a:xfrm>
        </p:grpSpPr>
        <p:cxnSp>
          <p:nvCxnSpPr>
            <p:cNvPr id="62" name="Straight Arrow Connector 61"/>
            <p:cNvCxnSpPr/>
            <p:nvPr/>
          </p:nvCxnSpPr>
          <p:spPr>
            <a:xfrm>
              <a:off x="7183406" y="1931668"/>
              <a:ext cx="1052512" cy="71437"/>
            </a:xfrm>
            <a:prstGeom prst="straightConnector1">
              <a:avLst/>
            </a:prstGeom>
            <a:ln w="12700">
              <a:solidFill>
                <a:srgbClr val="7030A0"/>
              </a:solidFill>
              <a:headEnd type="oval" w="sm" len="sm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7770516" y="1927402"/>
                  <a:ext cx="35298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𝐰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0516" y="1927402"/>
                  <a:ext cx="352982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67389894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5"/>
          <p:cNvSpPr/>
          <p:nvPr/>
        </p:nvSpPr>
        <p:spPr>
          <a:xfrm rot="1416610">
            <a:off x="6162014" y="1446205"/>
            <a:ext cx="2871223" cy="1310255"/>
          </a:xfrm>
          <a:prstGeom prst="parallelogram">
            <a:avLst>
              <a:gd name="adj" fmla="val 57072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Left-Right Determination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/>
                  <a:t>Question 8: </a:t>
                </a:r>
                <a:r>
                  <a:rPr lang="en-US" dirty="0"/>
                  <a:t>Given the </a:t>
                </a:r>
                <a:r>
                  <a:rPr lang="en-US" dirty="0" smtClean="0"/>
                  <a:t>following:</a:t>
                </a:r>
              </a:p>
              <a:p>
                <a:pPr lvl="1"/>
                <a:r>
                  <a:rPr lang="en-US" dirty="0" smtClean="0"/>
                  <a:t>A plane </a:t>
                </a:r>
                <a:r>
                  <a:rPr lang="en-US" dirty="0"/>
                  <a:t>defined by the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the normal </a:t>
                </a:r>
                <a:r>
                  <a:rPr lang="en-US" b="1" dirty="0"/>
                  <a:t>n</a:t>
                </a:r>
                <a:r>
                  <a:rPr lang="en-US" dirty="0"/>
                  <a:t> </a:t>
                </a:r>
                <a:r>
                  <a:rPr lang="en-US" dirty="0" smtClean="0"/>
                  <a:t>and</a:t>
                </a:r>
              </a:p>
              <a:p>
                <a:pPr lvl="1"/>
                <a:r>
                  <a:rPr lang="en-US" dirty="0" smtClean="0"/>
                  <a:t>A vector </a:t>
                </a:r>
                <a:r>
                  <a:rPr lang="en-US" b="1" dirty="0" smtClean="0"/>
                  <a:t>v</a:t>
                </a:r>
                <a:r>
                  <a:rPr lang="en-US" dirty="0" smtClean="0"/>
                  <a:t> parallel to the same plane </a:t>
                </a:r>
              </a:p>
              <a:p>
                <a:pPr lvl="1"/>
                <a:r>
                  <a:rPr lang="en-US" dirty="0" smtClean="0"/>
                  <a:t>A </a:t>
                </a:r>
                <a:r>
                  <a:rPr lang="en-US" dirty="0"/>
                  <a:t>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, also in the plane</a:t>
                </a:r>
              </a:p>
              <a:p>
                <a:pPr marL="0" lvl="1" indent="-20638">
                  <a:spcBef>
                    <a:spcPts val="600"/>
                  </a:spcBef>
                  <a:buNone/>
                </a:pPr>
                <a:r>
                  <a:rPr lang="en-US" dirty="0" smtClean="0"/>
                  <a:t>Note that the </a:t>
                </a:r>
                <a:r>
                  <a:rPr lang="en-US" dirty="0"/>
                  <a:t>line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b="1">
                        <a:latin typeface="Cambria Math"/>
                      </a:rPr>
                      <m:t>𝐯</m:t>
                    </m:r>
                  </m:oMath>
                </a14:m>
                <a:r>
                  <a:rPr lang="en-US" dirty="0"/>
                  <a:t> devides the plane into left and </a:t>
                </a:r>
                <a:r>
                  <a:rPr lang="en-US" dirty="0" smtClean="0"/>
                  <a:t>right.</a:t>
                </a:r>
              </a:p>
              <a:p>
                <a:pPr marL="0" indent="-20638">
                  <a:buNone/>
                </a:pPr>
                <a:r>
                  <a:rPr lang="en-US" dirty="0" smtClean="0"/>
                  <a:t>How </a:t>
                </a:r>
                <a:r>
                  <a:rPr lang="en-US" dirty="0"/>
                  <a:t>can </a:t>
                </a:r>
                <a:r>
                  <a:rPr lang="en-US" dirty="0" smtClean="0"/>
                  <a:t>we determine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falls on the left, right or exactly on the line?</a:t>
                </a:r>
                <a:endParaRPr lang="en-US" dirty="0"/>
              </a:p>
              <a:p>
                <a:pPr marL="0" indent="0">
                  <a:buNone/>
                </a:pPr>
                <a:endParaRPr lang="en-US" sz="800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Answer 2:</a:t>
                </a:r>
              </a:p>
              <a:p>
                <a:pPr marL="293688" lvl="1" indent="0">
                  <a:buNone/>
                </a:pPr>
                <a:r>
                  <a:rPr lang="en-US" dirty="0" smtClean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5096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solidFill>
                              <a:srgbClr val="509666"/>
                            </a:solidFill>
                            <a:latin typeface="Cambria Math"/>
                          </a:rPr>
                          <m:t>𝐯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509666"/>
                            </a:solidFill>
                            <a:latin typeface="Cambria Math"/>
                          </a:rPr>
                          <m:t>𝑙𝑒𝑓𝑡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=</m:t>
                    </m:r>
                    <m:r>
                      <a:rPr lang="en-US" b="1" i="0" smtClean="0">
                        <a:latin typeface="Cambria Math"/>
                      </a:rPr>
                      <m:t>𝐧</m:t>
                    </m:r>
                    <m:r>
                      <a:rPr lang="en-US" b="1" i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b="1">
                        <a:latin typeface="Cambria Math"/>
                        <a:ea typeface="Cambria Math"/>
                      </a:rPr>
                      <m:t>𝐯</m:t>
                    </m:r>
                  </m:oMath>
                </a14:m>
                <a:endParaRPr lang="en-US" dirty="0" smtClean="0"/>
              </a:p>
              <a:p>
                <a:pPr marL="293688" lvl="1" indent="0">
                  <a:buNone/>
                </a:pPr>
                <a:r>
                  <a:rPr lang="en-US" dirty="0" smtClean="0"/>
                  <a:t>Now consider the </a:t>
                </a:r>
                <a:r>
                  <a:rPr lang="en-US" dirty="0"/>
                  <a:t>vector </a:t>
                </a:r>
                <a14:m>
                  <m:oMath xmlns:m="http://schemas.openxmlformats.org/officeDocument/2006/math">
                    <m:r>
                      <a:rPr lang="en-US" b="1" smtClean="0">
                        <a:solidFill>
                          <a:srgbClr val="7030A0"/>
                        </a:solidFill>
                        <a:latin typeface="Cambria Math"/>
                      </a:rPr>
                      <m:t>𝐰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 smtClean="0"/>
                  <a:t>and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5096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solidFill>
                              <a:srgbClr val="509666"/>
                            </a:solidFill>
                            <a:latin typeface="Cambria Math"/>
                          </a:rPr>
                          <m:t>𝐯</m:t>
                        </m:r>
                      </m:e>
                      <m:sub>
                        <m:r>
                          <a:rPr lang="en-US" i="1">
                            <a:solidFill>
                              <a:srgbClr val="509666"/>
                            </a:solidFill>
                            <a:latin typeface="Cambria Math"/>
                          </a:rPr>
                          <m:t>𝑙𝑒𝑓𝑡</m:t>
                        </m:r>
                      </m:sub>
                    </m:sSub>
                    <m:r>
                      <a:rPr lang="en-US" b="1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b="1" i="0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𝐰</m:t>
                    </m:r>
                    <m:r>
                      <a:rPr lang="en-US" b="1" i="0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𝑘</m:t>
                    </m:r>
                  </m:oMath>
                </a14:m>
                <a:endParaRPr lang="en-US" b="0" dirty="0" smtClean="0">
                  <a:ea typeface="Cambria Math"/>
                </a:endParaRPr>
              </a:p>
              <a:p>
                <a:pPr marL="1376363" lvl="2" indent="-285750"/>
                <a:r>
                  <a:rPr lang="en-US" sz="1800" dirty="0"/>
                  <a:t>If </a:t>
                </a:r>
                <a:r>
                  <a:rPr lang="en-US" sz="1800" i="1" dirty="0"/>
                  <a:t>k </a:t>
                </a:r>
                <a:r>
                  <a:rPr lang="en-US" sz="1800" dirty="0"/>
                  <a:t>= 0 </a:t>
                </a:r>
                <a:r>
                  <a:rPr lang="en-US" sz="1800" dirty="0" smtClean="0"/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 is part of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800" dirty="0"/>
                  <a:t> (See Question 1)</a:t>
                </a:r>
              </a:p>
              <a:p>
                <a:pPr marL="1376363" lvl="2" indent="-285750"/>
                <a:r>
                  <a:rPr lang="en-US" sz="1800" dirty="0"/>
                  <a:t>If </a:t>
                </a:r>
                <a:r>
                  <a:rPr lang="en-US" sz="1800" i="1" dirty="0"/>
                  <a:t>k</a:t>
                </a:r>
                <a:r>
                  <a:rPr lang="en-US" sz="1800" dirty="0"/>
                  <a:t> </a:t>
                </a:r>
                <a:r>
                  <a:rPr lang="en-US" sz="1800" dirty="0" smtClean="0"/>
                  <a:t>&lt; </a:t>
                </a:r>
                <a:r>
                  <a:rPr lang="en-US" sz="1800" dirty="0"/>
                  <a:t>0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must be on the </a:t>
                </a:r>
                <a:r>
                  <a:rPr lang="en-US" sz="1800" i="1" u="sng" dirty="0"/>
                  <a:t>right</a:t>
                </a:r>
                <a:r>
                  <a:rPr lang="en-US" sz="1800" dirty="0"/>
                  <a:t> side of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endParaRPr lang="en-US" sz="1800" dirty="0"/>
              </a:p>
              <a:p>
                <a:pPr marL="1376363" lvl="2" indent="-285750"/>
                <a:r>
                  <a:rPr lang="en-US" sz="1800" dirty="0"/>
                  <a:t>If </a:t>
                </a:r>
                <a:r>
                  <a:rPr lang="en-US" sz="1800" i="1" dirty="0"/>
                  <a:t>k</a:t>
                </a:r>
                <a:r>
                  <a:rPr lang="en-US" sz="1800" dirty="0"/>
                  <a:t> </a:t>
                </a:r>
                <a:r>
                  <a:rPr lang="en-US" sz="1800" dirty="0" smtClean="0"/>
                  <a:t>&gt; </a:t>
                </a:r>
                <a:r>
                  <a:rPr lang="en-US" sz="1800" dirty="0"/>
                  <a:t>0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 must be on the </a:t>
                </a:r>
                <a:r>
                  <a:rPr lang="en-US" sz="1800" i="1" u="sng" dirty="0"/>
                  <a:t>left</a:t>
                </a:r>
                <a:r>
                  <a:rPr lang="en-US" sz="1800" dirty="0"/>
                  <a:t> side of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endParaRPr lang="en-US" dirty="0"/>
              </a:p>
              <a:p>
                <a:pPr marL="293688" lvl="1" indent="0">
                  <a:buNone/>
                </a:pPr>
                <a:endParaRPr lang="en-US" dirty="0"/>
              </a:p>
              <a:p>
                <a:pPr marL="293688" lvl="1" indent="0">
                  <a:buNone/>
                </a:pPr>
                <a:endParaRPr lang="en-US" sz="1800" i="1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08" t="-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/>
          <p:cNvGrpSpPr/>
          <p:nvPr/>
        </p:nvGrpSpPr>
        <p:grpSpPr>
          <a:xfrm>
            <a:off x="8451551" y="1947443"/>
            <a:ext cx="404277" cy="307777"/>
            <a:chOff x="5867400" y="3947964"/>
            <a:chExt cx="404277" cy="307777"/>
          </a:xfrm>
        </p:grpSpPr>
        <p:cxnSp>
          <p:nvCxnSpPr>
            <p:cNvPr id="22" name="Straight Connector 21"/>
            <p:cNvCxnSpPr/>
            <p:nvPr/>
          </p:nvCxnSpPr>
          <p:spPr>
            <a:xfrm flipH="1" flipV="1">
              <a:off x="5943601" y="4244245"/>
              <a:ext cx="2380" cy="1524"/>
            </a:xfrm>
            <a:prstGeom prst="line">
              <a:avLst/>
            </a:prstGeom>
            <a:ln w="127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5867400" y="3947964"/>
                  <a:ext cx="40427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i="1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7400" y="3947964"/>
                  <a:ext cx="404277" cy="30777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oup 46"/>
          <p:cNvGrpSpPr/>
          <p:nvPr/>
        </p:nvGrpSpPr>
        <p:grpSpPr>
          <a:xfrm>
            <a:off x="6027439" y="1228725"/>
            <a:ext cx="2424112" cy="1593652"/>
            <a:chOff x="6027439" y="1228725"/>
            <a:chExt cx="2424112" cy="1593652"/>
          </a:xfrm>
        </p:grpSpPr>
        <p:sp>
          <p:nvSpPr>
            <p:cNvPr id="38" name="Freeform 37"/>
            <p:cNvSpPr/>
            <p:nvPr/>
          </p:nvSpPr>
          <p:spPr>
            <a:xfrm>
              <a:off x="6027439" y="1228725"/>
              <a:ext cx="2424112" cy="1214438"/>
            </a:xfrm>
            <a:custGeom>
              <a:avLst/>
              <a:gdLst>
                <a:gd name="connsiteX0" fmla="*/ 1390650 w 2424112"/>
                <a:gd name="connsiteY0" fmla="*/ 947738 h 1214438"/>
                <a:gd name="connsiteX1" fmla="*/ 2424112 w 2424112"/>
                <a:gd name="connsiteY1" fmla="*/ 538163 h 1214438"/>
                <a:gd name="connsiteX2" fmla="*/ 1204912 w 2424112"/>
                <a:gd name="connsiteY2" fmla="*/ 0 h 1214438"/>
                <a:gd name="connsiteX3" fmla="*/ 0 w 2424112"/>
                <a:gd name="connsiteY3" fmla="*/ 895350 h 1214438"/>
                <a:gd name="connsiteX4" fmla="*/ 704850 w 2424112"/>
                <a:gd name="connsiteY4" fmla="*/ 1214438 h 1214438"/>
                <a:gd name="connsiteX5" fmla="*/ 1390650 w 2424112"/>
                <a:gd name="connsiteY5" fmla="*/ 947738 h 121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4112" h="1214438">
                  <a:moveTo>
                    <a:pt x="1390650" y="947738"/>
                  </a:moveTo>
                  <a:lnTo>
                    <a:pt x="2424112" y="538163"/>
                  </a:lnTo>
                  <a:lnTo>
                    <a:pt x="1204912" y="0"/>
                  </a:lnTo>
                  <a:lnTo>
                    <a:pt x="0" y="895350"/>
                  </a:lnTo>
                  <a:lnTo>
                    <a:pt x="704850" y="1214438"/>
                  </a:lnTo>
                  <a:lnTo>
                    <a:pt x="1390650" y="94773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279851" y="1927952"/>
              <a:ext cx="4363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/>
                <a:t>Left</a:t>
              </a:r>
              <a:endParaRPr lang="en-US" sz="1400" i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571603" y="2514600"/>
              <a:ext cx="5245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/>
                <a:t>Right</a:t>
              </a:r>
              <a:endParaRPr lang="en-US" sz="1400" i="1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7432382" y="1905000"/>
            <a:ext cx="676269" cy="299401"/>
            <a:chOff x="7432382" y="1905000"/>
            <a:chExt cx="676269" cy="299401"/>
          </a:xfrm>
        </p:grpSpPr>
        <p:cxnSp>
          <p:nvCxnSpPr>
            <p:cNvPr id="25" name="Straight Arrow Connector 24"/>
            <p:cNvCxnSpPr/>
            <p:nvPr/>
          </p:nvCxnSpPr>
          <p:spPr>
            <a:xfrm flipV="1">
              <a:off x="7432382" y="1905000"/>
              <a:ext cx="676269" cy="26725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 w="sm" len="sm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7770516" y="1927402"/>
                  <a:ext cx="31130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0" smtClean="0">
                            <a:latin typeface="Cambria Math"/>
                          </a:rPr>
                          <m:t>𝐯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0516" y="1927402"/>
                  <a:ext cx="311303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Connector 42"/>
            <p:cNvCxnSpPr/>
            <p:nvPr/>
          </p:nvCxnSpPr>
          <p:spPr>
            <a:xfrm flipH="1">
              <a:off x="7519346" y="2038625"/>
              <a:ext cx="11493" cy="1049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7449632" y="2045966"/>
              <a:ext cx="79239" cy="305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7247814" y="1458683"/>
            <a:ext cx="470845" cy="982694"/>
            <a:chOff x="7247814" y="1458683"/>
            <a:chExt cx="470845" cy="982694"/>
          </a:xfrm>
        </p:grpSpPr>
        <p:sp>
          <p:nvSpPr>
            <p:cNvPr id="7" name="TextBox 6"/>
            <p:cNvSpPr txBox="1"/>
            <p:nvPr/>
          </p:nvSpPr>
          <p:spPr>
            <a:xfrm>
              <a:off x="7434607" y="162969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 flipH="1">
              <a:off x="7498901" y="1999030"/>
              <a:ext cx="11493" cy="1049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7456039" y="2006371"/>
              <a:ext cx="52387" cy="50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348882" y="2020461"/>
              <a:ext cx="11492" cy="1121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 flipV="1">
              <a:off x="7358408" y="2024131"/>
              <a:ext cx="88105" cy="417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7434607" y="1458683"/>
              <a:ext cx="93789" cy="71136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 w="sm" len="sm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7247814" y="2133600"/>
                  <a:ext cx="40363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  <a:ea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7814" y="2133600"/>
                  <a:ext cx="403637" cy="30777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Group 60"/>
          <p:cNvGrpSpPr/>
          <p:nvPr/>
        </p:nvGrpSpPr>
        <p:grpSpPr>
          <a:xfrm>
            <a:off x="7434263" y="2167435"/>
            <a:ext cx="1052512" cy="276999"/>
            <a:chOff x="7183406" y="1927402"/>
            <a:chExt cx="1052512" cy="276999"/>
          </a:xfrm>
        </p:grpSpPr>
        <p:cxnSp>
          <p:nvCxnSpPr>
            <p:cNvPr id="62" name="Straight Arrow Connector 61"/>
            <p:cNvCxnSpPr/>
            <p:nvPr/>
          </p:nvCxnSpPr>
          <p:spPr>
            <a:xfrm>
              <a:off x="7183406" y="1931668"/>
              <a:ext cx="1052512" cy="71437"/>
            </a:xfrm>
            <a:prstGeom prst="straightConnector1">
              <a:avLst/>
            </a:prstGeom>
            <a:ln w="12700">
              <a:solidFill>
                <a:srgbClr val="7030A0"/>
              </a:solidFill>
              <a:headEnd type="oval" w="sm" len="sm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7770516" y="1927402"/>
                  <a:ext cx="35298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𝐰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0516" y="1927402"/>
                  <a:ext cx="352982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 36"/>
          <p:cNvGrpSpPr/>
          <p:nvPr/>
        </p:nvGrpSpPr>
        <p:grpSpPr>
          <a:xfrm>
            <a:off x="6853237" y="1584616"/>
            <a:ext cx="579139" cy="589466"/>
            <a:chOff x="6449980" y="1192183"/>
            <a:chExt cx="579139" cy="589466"/>
          </a:xfrm>
        </p:grpSpPr>
        <p:cxnSp>
          <p:nvCxnSpPr>
            <p:cNvPr id="42" name="Straight Arrow Connector 41"/>
            <p:cNvCxnSpPr/>
            <p:nvPr/>
          </p:nvCxnSpPr>
          <p:spPr>
            <a:xfrm flipH="1" flipV="1">
              <a:off x="6530943" y="1391153"/>
              <a:ext cx="498176" cy="390496"/>
            </a:xfrm>
            <a:prstGeom prst="straightConnector1">
              <a:avLst/>
            </a:prstGeom>
            <a:ln w="12700">
              <a:solidFill>
                <a:srgbClr val="509666"/>
              </a:solidFill>
              <a:headEnd type="oval" w="sm" len="sm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6449980" y="1192183"/>
                  <a:ext cx="531235" cy="2918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1" i="1" smtClean="0">
                                <a:solidFill>
                                  <a:srgbClr val="5096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>
                                <a:solidFill>
                                  <a:srgbClr val="509666"/>
                                </a:solidFill>
                                <a:latin typeface="Cambria Math"/>
                              </a:rPr>
                              <m:t>𝐯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rgbClr val="509666"/>
                                </a:solidFill>
                                <a:latin typeface="Cambria Math"/>
                              </a:rPr>
                              <m:t>𝑙𝑒𝑓𝑡</m:t>
                            </m:r>
                          </m:sub>
                        </m:sSub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9980" y="1192183"/>
                  <a:ext cx="531235" cy="291811"/>
                </a:xfrm>
                <a:prstGeom prst="rect">
                  <a:avLst/>
                </a:prstGeom>
                <a:blipFill>
                  <a:blip r:embed="rId7"/>
                  <a:stretch>
                    <a:fillRect b="-20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4" name="Rounded Rectangle 53"/>
          <p:cNvSpPr/>
          <p:nvPr/>
        </p:nvSpPr>
        <p:spPr>
          <a:xfrm>
            <a:off x="3461254" y="3962400"/>
            <a:ext cx="2557689" cy="304800"/>
          </a:xfrm>
          <a:prstGeom prst="roundRect">
            <a:avLst/>
          </a:prstGeom>
          <a:solidFill>
            <a:srgbClr val="FFFF66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en-US" sz="1400" b="1" dirty="0" smtClean="0">
                <a:solidFill>
                  <a:schemeClr val="tx1"/>
                </a:solidFill>
              </a:rPr>
              <a:t>Note: </a:t>
            </a:r>
            <a:r>
              <a:rPr lang="en-US" sz="1400" dirty="0" smtClean="0">
                <a:solidFill>
                  <a:schemeClr val="tx1"/>
                </a:solidFill>
              </a:rPr>
              <a:t>again, the order matters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554929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206738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Collinear Vectors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81000" y="1104900"/>
                <a:ext cx="8610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Two vectors are </a:t>
                </a:r>
                <a:r>
                  <a:rPr lang="en-US" i="1" dirty="0" smtClean="0"/>
                  <a:t>collinear</a:t>
                </a:r>
                <a:r>
                  <a:rPr lang="en-US" dirty="0" smtClean="0"/>
                  <a:t> if the have the same direction (lengths are irrelevant)</a:t>
                </a:r>
              </a:p>
              <a:p>
                <a:pPr marL="0" indent="0">
                  <a:buNone/>
                </a:pPr>
                <a:endParaRPr lang="en-US" sz="800" dirty="0"/>
              </a:p>
              <a:p>
                <a:pPr marL="0" indent="0">
                  <a:buNone/>
                </a:pPr>
                <a:r>
                  <a:rPr lang="en-US" b="1" dirty="0" smtClean="0"/>
                  <a:t>Question 1: </a:t>
                </a:r>
                <a:r>
                  <a:rPr lang="en-US" dirty="0" smtClean="0"/>
                  <a:t>Given two vectors </a:t>
                </a:r>
                <a:r>
                  <a:rPr lang="en-US" b="1" dirty="0" smtClean="0"/>
                  <a:t>v</a:t>
                </a:r>
                <a:r>
                  <a:rPr lang="en-US" dirty="0" smtClean="0"/>
                  <a:t> and </a:t>
                </a:r>
                <a:r>
                  <a:rPr lang="en-US" b="1" dirty="0" smtClean="0"/>
                  <a:t>w</a:t>
                </a:r>
                <a:r>
                  <a:rPr lang="en-US" dirty="0" smtClean="0"/>
                  <a:t>, how can you test if they are collinear?</a:t>
                </a:r>
              </a:p>
              <a:p>
                <a:pPr marL="0" indent="0">
                  <a:buNone/>
                </a:pPr>
                <a:endParaRPr lang="en-US" sz="800" dirty="0"/>
              </a:p>
              <a:p>
                <a:pPr marL="0" indent="0">
                  <a:buNone/>
                </a:pPr>
                <a:r>
                  <a:rPr lang="en-US" b="1" dirty="0" smtClean="0"/>
                  <a:t>Answer: </a:t>
                </a:r>
                <a:r>
                  <a:rPr lang="en-US" dirty="0" smtClean="0"/>
                  <a:t>Using the rules of cross products: 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sz="800" dirty="0"/>
              </a:p>
              <a:p>
                <a:pPr marL="293688" lvl="1" indent="0">
                  <a:buNone/>
                </a:pPr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/>
                      </a:rPr>
                      <m:t>𝐯</m:t>
                    </m:r>
                    <m:r>
                      <a:rPr lang="en-US" sz="2000" b="1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sz="2000" b="1" i="0" smtClean="0">
                        <a:latin typeface="Cambria Math"/>
                        <a:ea typeface="Cambria Math"/>
                      </a:rPr>
                      <m:t>𝐰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000" b="1" i="1" smtClean="0">
                        <a:latin typeface="Cambria Math"/>
                        <a:ea typeface="Cambria Math"/>
                      </a:rPr>
                      <m:t>𝟎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then either:</a:t>
                </a:r>
              </a:p>
              <a:p>
                <a:pPr marL="579438" lvl="1" indent="-285750"/>
                <a:r>
                  <a:rPr lang="en-US" b="1" dirty="0" smtClean="0"/>
                  <a:t>v</a:t>
                </a:r>
                <a:r>
                  <a:rPr lang="en-US" dirty="0" smtClean="0"/>
                  <a:t> or </a:t>
                </a:r>
                <a:r>
                  <a:rPr lang="en-US" b="1" dirty="0" smtClean="0"/>
                  <a:t>w</a:t>
                </a:r>
                <a:r>
                  <a:rPr lang="en-US" dirty="0" smtClean="0"/>
                  <a:t> is equal to </a:t>
                </a:r>
                <a:r>
                  <a:rPr lang="en-US" b="1" dirty="0" smtClean="0"/>
                  <a:t>0</a:t>
                </a:r>
                <a:r>
                  <a:rPr lang="en-US" dirty="0" smtClean="0"/>
                  <a:t> (trivially collinear)</a:t>
                </a:r>
              </a:p>
              <a:p>
                <a:pPr marL="579438" lvl="1" indent="-285750"/>
                <a14:m>
                  <m:oMath xmlns:m="http://schemas.openxmlformats.org/officeDocument/2006/math">
                    <m:r>
                      <a:rPr lang="en-US" b="1" i="0" smtClean="0">
                        <a:latin typeface="Cambria Math"/>
                      </a:rPr>
                      <m:t>𝐰</m:t>
                    </m:r>
                    <m:r>
                      <a:rPr lang="en-US" b="1" i="0" smtClean="0">
                        <a:latin typeface="Cambria Math"/>
                      </a:rPr>
                      <m:t>=</m:t>
                    </m:r>
                    <m:r>
                      <a:rPr lang="en-US" b="1" i="0" smtClean="0">
                        <a:latin typeface="Cambria Math"/>
                      </a:rPr>
                      <m:t>𝐯</m:t>
                    </m:r>
                  </m:oMath>
                </a14:m>
                <a:r>
                  <a:rPr lang="en-US" dirty="0" smtClean="0"/>
                  <a:t> (obviously collinear)</a:t>
                </a:r>
              </a:p>
              <a:p>
                <a:pPr marL="579438" lvl="1" indent="-285750"/>
                <a14:m>
                  <m:oMath xmlns:m="http://schemas.openxmlformats.org/officeDocument/2006/math">
                    <m:r>
                      <a:rPr lang="en-US" b="1" i="0" smtClean="0">
                        <a:latin typeface="Cambria Math"/>
                      </a:rPr>
                      <m:t>𝐰</m:t>
                    </m:r>
                    <m:r>
                      <a:rPr lang="en-US" b="1" i="0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1" i="0" smtClean="0">
                        <a:latin typeface="Cambria Math"/>
                      </a:rPr>
                      <m:t>𝐯</m:t>
                    </m:r>
                    <m:r>
                      <a:rPr lang="en-US" b="1" i="0" smtClean="0">
                        <a:latin typeface="Cambria Math"/>
                      </a:rPr>
                      <m:t>  </m:t>
                    </m:r>
                    <m:r>
                      <m:rPr>
                        <m:nor/>
                      </m:rPr>
                      <a:rPr lang="en-US" i="0" smtClean="0">
                        <a:latin typeface="Cambria Math"/>
                      </a:rPr>
                      <m:t>for</m:t>
                    </m:r>
                    <m:r>
                      <m:rPr>
                        <m:nor/>
                      </m:rPr>
                      <a:rPr lang="en-US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i="0" smtClean="0">
                        <a:latin typeface="Cambria Math"/>
                      </a:rPr>
                      <m:t>some</m:t>
                    </m:r>
                    <m:r>
                      <m:rPr>
                        <m:nor/>
                      </m:rPr>
                      <a:rPr lang="en-US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i="0" smtClean="0">
                        <a:latin typeface="Cambria Math"/>
                      </a:rPr>
                      <m:t>value</m:t>
                    </m:r>
                    <m:r>
                      <m:rPr>
                        <m:nor/>
                      </m:rPr>
                      <a:rPr lang="en-US" i="0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 smtClean="0"/>
                  <a:t>. (collinear since </a:t>
                </a:r>
                <a:r>
                  <a:rPr lang="en-US" b="1" dirty="0" smtClean="0"/>
                  <a:t>w</a:t>
                </a:r>
                <a:r>
                  <a:rPr lang="en-US" dirty="0" smtClean="0"/>
                  <a:t> has the same direction as </a:t>
                </a:r>
                <a:r>
                  <a:rPr lang="en-US" b="1" dirty="0" smtClean="0"/>
                  <a:t>v</a:t>
                </a:r>
                <a:r>
                  <a:rPr lang="en-US" dirty="0" smtClean="0"/>
                  <a:t>)</a:t>
                </a:r>
              </a:p>
              <a:p>
                <a:pPr marL="293688" lvl="1" indent="0" algn="ctr">
                  <a:buNone/>
                </a:pPr>
                <a14:m>
                  <m:oMath xmlns:m="http://schemas.openxmlformats.org/officeDocument/2006/math">
                    <m:r>
                      <a:rPr lang="en-US" b="1">
                        <a:latin typeface="Cambria Math"/>
                      </a:rPr>
                      <m:t>𝐯</m:t>
                    </m:r>
                    <m:r>
                      <a:rPr lang="en-US" b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b="1">
                        <a:latin typeface="Cambria Math"/>
                        <a:ea typeface="Cambria Math"/>
                      </a:rPr>
                      <m:t>𝐰</m:t>
                    </m:r>
                    <m:r>
                      <a:rPr lang="en-US" b="1" i="0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1" i="0" smtClean="0">
                        <a:latin typeface="Cambria Math"/>
                        <a:ea typeface="Cambria Math"/>
                      </a:rPr>
                      <m:t>𝐯</m:t>
                    </m:r>
                    <m:r>
                      <a:rPr lang="en-US" b="1">
                        <a:latin typeface="Cambria Math"/>
                        <a:ea typeface="Cambria Math"/>
                      </a:rPr>
                      <m:t>×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𝑎</m:t>
                        </m:r>
                        <m:r>
                          <a:rPr lang="en-US" b="1">
                            <a:latin typeface="Cambria Math"/>
                            <a:ea typeface="Cambria Math"/>
                          </a:rPr>
                          <m:t>𝐯</m:t>
                        </m:r>
                      </m:e>
                    </m:d>
                    <m:r>
                      <a:rPr lang="en-US" b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1">
                            <a:latin typeface="Cambria Math"/>
                            <a:ea typeface="Cambria Math"/>
                          </a:rPr>
                          <m:t>𝐯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b="1" i="0" smtClean="0">
                            <a:latin typeface="Cambria Math"/>
                            <a:ea typeface="Cambria Math"/>
                          </a:rPr>
                          <m:t>𝐯</m:t>
                        </m:r>
                      </m:e>
                    </m:d>
                    <m:r>
                      <a:rPr lang="en-US" b="1" i="0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𝑎</m:t>
                    </m:r>
                    <m:r>
                      <a:rPr lang="en-US" b="1" i="0" smtClean="0">
                        <a:latin typeface="Cambria Math"/>
                        <a:ea typeface="Cambria Math"/>
                      </a:rPr>
                      <m:t>𝟎</m:t>
                    </m:r>
                    <m:r>
                      <a:rPr lang="en-US" b="1" i="0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1" i="0" smtClean="0">
                        <a:latin typeface="Cambria Math"/>
                        <a:ea typeface="Cambria Math"/>
                      </a:rPr>
                      <m:t>𝟎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81000" y="1104900"/>
                <a:ext cx="8610600" cy="5257800"/>
              </a:xfrm>
              <a:blipFill>
                <a:blip r:embed="rId2"/>
                <a:stretch>
                  <a:fillRect l="-779" t="-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28800" y="2743200"/>
                <a:ext cx="6625468" cy="14157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1400" dirty="0"/>
                  <a:t>Anti-commutative:			</a:t>
                </a:r>
                <a14:m>
                  <m:oMath xmlns:m="http://schemas.openxmlformats.org/officeDocument/2006/math">
                    <m:r>
                      <a:rPr lang="en-US" sz="1400" b="1">
                        <a:latin typeface="Cambria Math"/>
                      </a:rPr>
                      <m:t>𝐯</m:t>
                    </m:r>
                    <m:r>
                      <a:rPr lang="en-US" sz="1400" b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sz="1400" b="1">
                        <a:latin typeface="Cambria Math"/>
                        <a:ea typeface="Cambria Math"/>
                      </a:rPr>
                      <m:t>𝐰</m:t>
                    </m:r>
                    <m:r>
                      <a:rPr lang="en-US" sz="1400" b="1">
                        <a:latin typeface="Cambria Math"/>
                        <a:ea typeface="Cambria Math"/>
                      </a:rPr>
                      <m:t>=−</m:t>
                    </m:r>
                    <m:r>
                      <a:rPr lang="en-US" sz="1400" b="1">
                        <a:latin typeface="Cambria Math"/>
                        <a:ea typeface="Cambria Math"/>
                      </a:rPr>
                      <m:t>𝐰</m:t>
                    </m:r>
                    <m:r>
                      <a:rPr lang="en-US" sz="1400" b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sz="1400" b="1">
                        <a:latin typeface="Cambria Math"/>
                        <a:ea typeface="Cambria Math"/>
                      </a:rPr>
                      <m:t>𝐯</m:t>
                    </m:r>
                  </m:oMath>
                </a14:m>
                <a:endParaRPr lang="en-US" sz="1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400" dirty="0"/>
                  <a:t>Distributive over vector addition:	</a:t>
                </a:r>
                <a14:m>
                  <m:oMath xmlns:m="http://schemas.openxmlformats.org/officeDocument/2006/math">
                    <m:r>
                      <a:rPr lang="en-US" sz="1400" b="1">
                        <a:latin typeface="Cambria Math"/>
                      </a:rPr>
                      <m:t>𝐮</m:t>
                    </m:r>
                    <m:r>
                      <a:rPr lang="en-US" sz="1400" b="1">
                        <a:latin typeface="Cambria Math"/>
                        <a:ea typeface="Cambria Math"/>
                      </a:rPr>
                      <m:t>×</m:t>
                    </m:r>
                    <m:d>
                      <m:dPr>
                        <m:ctrlPr>
                          <a:rPr lang="en-US" sz="1400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1400" b="1">
                            <a:latin typeface="Cambria Math"/>
                            <a:ea typeface="Cambria Math"/>
                          </a:rPr>
                          <m:t>𝐯</m:t>
                        </m:r>
                        <m:r>
                          <a:rPr lang="en-US" sz="1400" b="1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sz="1400" b="1">
                            <a:latin typeface="Cambria Math"/>
                            <a:ea typeface="Cambria Math"/>
                          </a:rPr>
                          <m:t>𝐰</m:t>
                        </m:r>
                      </m:e>
                    </m:d>
                    <m:r>
                      <a:rPr lang="en-US" sz="1400" b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1400" b="1">
                        <a:latin typeface="Cambria Math"/>
                        <a:ea typeface="Cambria Math"/>
                      </a:rPr>
                      <m:t>𝐮</m:t>
                    </m:r>
                    <m:r>
                      <a:rPr lang="en-US" sz="1400" b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sz="1400" b="1">
                        <a:latin typeface="Cambria Math"/>
                        <a:ea typeface="Cambria Math"/>
                      </a:rPr>
                      <m:t>𝐯</m:t>
                    </m:r>
                    <m:r>
                      <a:rPr lang="en-US" sz="1400" b="1">
                        <a:latin typeface="Cambria Math"/>
                        <a:ea typeface="Cambria Math"/>
                      </a:rPr>
                      <m:t>+</m:t>
                    </m:r>
                    <m:r>
                      <a:rPr lang="en-US" sz="1400" b="1">
                        <a:latin typeface="Cambria Math"/>
                        <a:ea typeface="Cambria Math"/>
                      </a:rPr>
                      <m:t>𝐮</m:t>
                    </m:r>
                    <m:r>
                      <a:rPr lang="en-US" sz="1400" b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sz="1400" b="1">
                        <a:latin typeface="Cambria Math"/>
                        <a:ea typeface="Cambria Math"/>
                      </a:rPr>
                      <m:t>𝐰</m:t>
                    </m:r>
                  </m:oMath>
                </a14:m>
                <a:endParaRPr lang="en-US" sz="1400" dirty="0"/>
              </a:p>
              <a:p>
                <a:pPr marL="293688" lvl="1" indent="0">
                  <a:buNone/>
                </a:pPr>
                <a:r>
                  <a:rPr lang="en-US" sz="1600" b="1" dirty="0"/>
                  <a:t>                                             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1600" b="1">
                            <a:latin typeface="Cambria Math"/>
                            <a:ea typeface="Cambria Math"/>
                          </a:rPr>
                          <m:t>𝐯</m:t>
                        </m:r>
                        <m:r>
                          <a:rPr lang="en-US" sz="1600" b="1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sz="1600" b="1">
                            <a:latin typeface="Cambria Math"/>
                            <a:ea typeface="Cambria Math"/>
                          </a:rPr>
                          <m:t>𝐰</m:t>
                        </m:r>
                      </m:e>
                    </m:d>
                    <m:r>
                      <a:rPr lang="en-US" sz="1600" b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sz="1600" b="1">
                        <a:latin typeface="Cambria Math"/>
                        <a:ea typeface="Cambria Math"/>
                      </a:rPr>
                      <m:t>𝐮</m:t>
                    </m:r>
                    <m:r>
                      <a:rPr lang="en-US" sz="1600" b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1600" b="1">
                        <a:latin typeface="Cambria Math"/>
                        <a:ea typeface="Cambria Math"/>
                      </a:rPr>
                      <m:t>𝐯</m:t>
                    </m:r>
                    <m:r>
                      <a:rPr lang="en-US" sz="1600" b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sz="1600" b="1">
                        <a:latin typeface="Cambria Math"/>
                        <a:ea typeface="Cambria Math"/>
                      </a:rPr>
                      <m:t>𝐮</m:t>
                    </m:r>
                    <m:r>
                      <a:rPr lang="en-US" sz="1600" b="1">
                        <a:latin typeface="Cambria Math"/>
                        <a:ea typeface="Cambria Math"/>
                      </a:rPr>
                      <m:t>+</m:t>
                    </m:r>
                    <m:r>
                      <a:rPr lang="en-US" sz="1600" b="1">
                        <a:latin typeface="Cambria Math"/>
                        <a:ea typeface="Cambria Math"/>
                      </a:rPr>
                      <m:t>𝐰</m:t>
                    </m:r>
                    <m:r>
                      <a:rPr lang="en-US" sz="1600" b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sz="1600" b="1">
                        <a:latin typeface="Cambria Math"/>
                        <a:ea typeface="Cambria Math"/>
                      </a:rPr>
                      <m:t>𝐮</m:t>
                    </m:r>
                  </m:oMath>
                </a14:m>
                <a:endParaRPr lang="en-US" sz="16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400" dirty="0"/>
                  <a:t>Scalar multiplication:      		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/>
                      </a:rPr>
                      <m:t>𝑎</m:t>
                    </m:r>
                    <m:d>
                      <m:d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1">
                            <a:latin typeface="Cambria Math"/>
                          </a:rPr>
                          <m:t>𝐯</m:t>
                        </m:r>
                        <m:r>
                          <a:rPr lang="en-US" sz="1400" b="1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sz="1400" b="1">
                            <a:latin typeface="Cambria Math"/>
                            <a:ea typeface="Cambria Math"/>
                          </a:rPr>
                          <m:t>𝐰</m:t>
                        </m:r>
                      </m:e>
                    </m:d>
                    <m:r>
                      <a:rPr lang="en-US" sz="140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𝑎</m:t>
                        </m:r>
                        <m:r>
                          <a:rPr lang="en-US" sz="1400" b="1">
                            <a:latin typeface="Cambria Math"/>
                            <a:ea typeface="Cambria Math"/>
                          </a:rPr>
                          <m:t>𝐯</m:t>
                        </m:r>
                      </m:e>
                    </m:d>
                    <m:r>
                      <a:rPr lang="en-US" sz="140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sz="1400" b="1">
                        <a:latin typeface="Cambria Math"/>
                        <a:ea typeface="Cambria Math"/>
                      </a:rPr>
                      <m:t>𝐰</m:t>
                    </m:r>
                    <m:r>
                      <a:rPr lang="en-US" sz="1400" b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1400" b="1">
                        <a:latin typeface="Cambria Math"/>
                        <a:ea typeface="Cambria Math"/>
                      </a:rPr>
                      <m:t>𝐯</m:t>
                    </m:r>
                    <m:r>
                      <a:rPr lang="en-US" sz="1400" i="1">
                        <a:latin typeface="Cambria Math"/>
                        <a:ea typeface="Cambria Math"/>
                      </a:rPr>
                      <m:t>×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𝑎</m:t>
                        </m:r>
                        <m:r>
                          <a:rPr lang="en-US" sz="1400" b="1">
                            <a:latin typeface="Cambria Math"/>
                            <a:ea typeface="Cambria Math"/>
                          </a:rPr>
                          <m:t>𝐰</m:t>
                        </m:r>
                      </m:e>
                    </m:d>
                  </m:oMath>
                </a14:m>
                <a:endParaRPr lang="en-US" sz="1400" dirty="0">
                  <a:ea typeface="Cambria Math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400" dirty="0"/>
                  <a:t>Zero:				</a:t>
                </a:r>
                <a14:m>
                  <m:oMath xmlns:m="http://schemas.openxmlformats.org/officeDocument/2006/math">
                    <m:r>
                      <a:rPr lang="en-US" sz="1400" b="1">
                        <a:latin typeface="Cambria Math"/>
                      </a:rPr>
                      <m:t>𝐯</m:t>
                    </m:r>
                    <m:r>
                      <a:rPr lang="en-US" sz="1400" b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sz="1400" b="1">
                        <a:latin typeface="Cambria Math"/>
                        <a:ea typeface="Cambria Math"/>
                      </a:rPr>
                      <m:t>𝟎</m:t>
                    </m:r>
                    <m:r>
                      <a:rPr lang="en-US" sz="1400" b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1400" b="1">
                        <a:latin typeface="Cambria Math"/>
                        <a:ea typeface="Cambria Math"/>
                      </a:rPr>
                      <m:t>𝟎</m:t>
                    </m:r>
                    <m:r>
                      <a:rPr lang="en-US" sz="1400" b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sz="1400" b="1">
                        <a:latin typeface="Cambria Math"/>
                        <a:ea typeface="Cambria Math"/>
                      </a:rPr>
                      <m:t>𝐯</m:t>
                    </m:r>
                    <m:r>
                      <a:rPr lang="en-US" sz="1400" b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1400" b="1">
                        <a:latin typeface="Cambria Math"/>
                        <a:ea typeface="Cambria Math"/>
                      </a:rPr>
                      <m:t>𝟎</m:t>
                    </m:r>
                  </m:oMath>
                </a14:m>
                <a:r>
                  <a:rPr lang="en-US" sz="1400" b="1" dirty="0">
                    <a:ea typeface="Cambria Math"/>
                  </a:rPr>
                  <a:t/>
                </a:r>
                <a:br>
                  <a:rPr lang="en-US" sz="1400" b="1" dirty="0">
                    <a:ea typeface="Cambria Math"/>
                  </a:rPr>
                </a:br>
                <a:r>
                  <a:rPr lang="en-US" sz="1400" b="1" dirty="0">
                    <a:ea typeface="Cambria Math"/>
                  </a:rPr>
                  <a:t>				</a:t>
                </a:r>
                <a14:m>
                  <m:oMath xmlns:m="http://schemas.openxmlformats.org/officeDocument/2006/math">
                    <m:r>
                      <a:rPr lang="en-US" sz="1400" b="1" smtClean="0">
                        <a:latin typeface="Cambria Math"/>
                        <a:ea typeface="Cambria Math"/>
                      </a:rPr>
                      <m:t>𝐯</m:t>
                    </m:r>
                    <m:r>
                      <a:rPr lang="en-US" sz="1400" b="1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sz="1400" b="1">
                        <a:latin typeface="Cambria Math"/>
                        <a:ea typeface="Cambria Math"/>
                      </a:rPr>
                      <m:t>𝐯</m:t>
                    </m:r>
                    <m:r>
                      <a:rPr lang="en-US" sz="1400" b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1400" b="1">
                        <a:latin typeface="Cambria Math"/>
                        <a:ea typeface="Cambria Math"/>
                      </a:rPr>
                      <m:t>𝟎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2743200"/>
                <a:ext cx="6625468" cy="1415772"/>
              </a:xfrm>
              <a:prstGeom prst="rect">
                <a:avLst/>
              </a:prstGeom>
              <a:blipFill rotWithShape="1">
                <a:blip r:embed="rId3"/>
                <a:stretch>
                  <a:fillRect l="-184" t="-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/>
          <p:cNvSpPr/>
          <p:nvPr/>
        </p:nvSpPr>
        <p:spPr>
          <a:xfrm>
            <a:off x="3172968" y="5723878"/>
            <a:ext cx="6047232" cy="1003173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Sidebar: 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In practice, due to computer precision/round-off errors, you rarely get the actual (0,0,0) vector.  You’ll need to test that the result is </a:t>
            </a:r>
            <a:r>
              <a:rPr lang="en-US" sz="1200" i="1" dirty="0" smtClean="0">
                <a:solidFill>
                  <a:schemeClr val="tx1"/>
                </a:solidFill>
              </a:rPr>
              <a:t>close enough</a:t>
            </a:r>
            <a:r>
              <a:rPr lang="en-US" sz="1200" dirty="0" smtClean="0">
                <a:solidFill>
                  <a:schemeClr val="tx1"/>
                </a:solidFill>
              </a:rPr>
              <a:t> to (0,0,0).  How?</a:t>
            </a:r>
          </a:p>
          <a:p>
            <a:endParaRPr lang="en-US" sz="1200" dirty="0" smtClean="0">
              <a:solidFill>
                <a:schemeClr val="tx1"/>
              </a:solidFill>
            </a:endParaRPr>
          </a:p>
          <a:p>
            <a:pPr lvl="1" algn="r"/>
            <a:r>
              <a:rPr lang="en-US" sz="1200" b="1" dirty="0" smtClean="0">
                <a:solidFill>
                  <a:schemeClr val="tx1"/>
                </a:solidFill>
              </a:rPr>
              <a:t>Answer: </a:t>
            </a:r>
            <a:r>
              <a:rPr lang="en-US" sz="1200" dirty="0" smtClean="0">
                <a:solidFill>
                  <a:schemeClr val="tx1"/>
                </a:solidFill>
              </a:rPr>
              <a:t> test </a:t>
            </a:r>
            <a:r>
              <a:rPr lang="en-US" sz="1200" dirty="0">
                <a:solidFill>
                  <a:schemeClr val="tx1"/>
                </a:solidFill>
              </a:rPr>
              <a:t>its length </a:t>
            </a:r>
            <a:r>
              <a:rPr lang="en-US" sz="1200" dirty="0" smtClean="0">
                <a:solidFill>
                  <a:schemeClr val="tx1"/>
                </a:solidFill>
              </a:rPr>
              <a:t>(squared): if it’s near the computer’s float precision, call it.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665636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  <p:bldP spid="6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Lines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b="1" i="0" smtClean="0">
                            <a:latin typeface="Cambria Math"/>
                          </a:rPr>
                          <m:t>𝟑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769" b="-20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(</a:t>
                </a:r>
                <a:r>
                  <a:rPr lang="en-US" i="1" dirty="0" smtClean="0"/>
                  <a:t>Note: Section 2.4 explicitly talks about lines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p>
                        <m:r>
                          <a:rPr lang="en-US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i="1" dirty="0" smtClean="0"/>
                  <a:t> only but the equations work in any dimension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…</m:t>
                    </m:r>
                  </m:oMath>
                </a14:m>
                <a:r>
                  <a:rPr lang="en-US" dirty="0" smtClean="0"/>
                  <a:t>)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A </a:t>
                </a:r>
                <a:r>
                  <a:rPr lang="en-US" i="1" dirty="0" smtClean="0"/>
                  <a:t>line</a:t>
                </a:r>
                <a:r>
                  <a:rPr lang="en-US" dirty="0" smtClean="0"/>
                  <a:t> is defined by all points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n</m:t>
                        </m:r>
                      </m:sup>
                    </m:sSup>
                  </m:oMath>
                </a14:m>
                <a:r>
                  <a:rPr lang="en-US" dirty="0" smtClean="0"/>
                  <a:t> satisfying the following relation:</a:t>
                </a:r>
              </a:p>
              <a:p>
                <a:pPr lvl="1"/>
                <a:r>
                  <a:rPr lang="en-US" dirty="0" smtClean="0"/>
                  <a:t>For a given point </a:t>
                </a:r>
                <a:r>
                  <a:rPr lang="en-US" i="1" dirty="0" smtClean="0"/>
                  <a:t>P</a:t>
                </a:r>
                <a:r>
                  <a:rPr lang="en-US" dirty="0" smtClean="0"/>
                  <a:t> and a vector </a:t>
                </a:r>
                <a:r>
                  <a:rPr lang="en-US" b="1" dirty="0" smtClean="0"/>
                  <a:t>v</a:t>
                </a:r>
                <a:r>
                  <a:rPr lang="en-US" dirty="0" smtClean="0"/>
                  <a:t>, then for every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R</m:t>
                    </m:r>
                  </m:oMath>
                </a14:m>
                <a:endParaRPr lang="en-US" b="0" dirty="0" smtClean="0">
                  <a:ea typeface="Cambria Math"/>
                </a:endParaRPr>
              </a:p>
              <a:p>
                <a:pPr marL="27305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1" i="0" smtClean="0">
                          <a:latin typeface="Cambria Math"/>
                        </a:rPr>
                        <m:t>𝐯</m:t>
                      </m:r>
                    </m:oMath>
                  </m:oMathPara>
                </a14:m>
                <a:endParaRPr lang="en-US" dirty="0" smtClean="0"/>
              </a:p>
              <a:p>
                <a:pPr marL="273050" lvl="1" indent="0" algn="ctr">
                  <a:buNone/>
                </a:pPr>
                <a:endParaRPr lang="en-US" dirty="0" smtClean="0"/>
              </a:p>
              <a:p>
                <a:pPr lvl="1"/>
                <a:r>
                  <a:rPr lang="en-US" dirty="0" smtClean="0"/>
                  <a:t>Alternatively, given two points </a:t>
                </a:r>
                <a:r>
                  <a:rPr lang="en-US" i="1" dirty="0" smtClean="0"/>
                  <a:t>P</a:t>
                </a:r>
                <a:r>
                  <a:rPr lang="en-US" dirty="0" smtClean="0"/>
                  <a:t> and </a:t>
                </a:r>
                <a:r>
                  <a:rPr lang="en-US" i="1" dirty="0" smtClean="0"/>
                  <a:t>Q</a:t>
                </a:r>
                <a:r>
                  <a:rPr lang="en-US" dirty="0" smtClean="0"/>
                  <a:t>, then for every </a:t>
                </a:r>
                <a:r>
                  <a:rPr lang="en-US" dirty="0"/>
                  <a:t>value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∈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  <a:ea typeface="Cambria Math"/>
                      </a:rPr>
                      <m:t>R</m:t>
                    </m:r>
                  </m:oMath>
                </a14:m>
                <a:endParaRPr lang="en-US" dirty="0">
                  <a:ea typeface="Cambria Math"/>
                </a:endParaRPr>
              </a:p>
              <a:p>
                <a:pPr marL="27305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𝑃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708" t="-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3607594" y="4417457"/>
            <a:ext cx="2214154" cy="1059894"/>
            <a:chOff x="3607594" y="3884057"/>
            <a:chExt cx="2214154" cy="1059894"/>
          </a:xfrm>
        </p:grpSpPr>
        <p:cxnSp>
          <p:nvCxnSpPr>
            <p:cNvPr id="9" name="Straight Connector 8"/>
            <p:cNvCxnSpPr/>
            <p:nvPr/>
          </p:nvCxnSpPr>
          <p:spPr>
            <a:xfrm flipV="1">
              <a:off x="3607594" y="4271963"/>
              <a:ext cx="2183606" cy="59055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486400" y="3884057"/>
              <a:ext cx="335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Q</a:t>
              </a:r>
              <a:endParaRPr lang="en-US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4494045" y="4574619"/>
                  <a:ext cx="12614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smtClean="0">
                            <a:latin typeface="Cambria Math"/>
                          </a:rPr>
                          <m:t>𝐯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𝑄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4045" y="4574619"/>
                  <a:ext cx="1261436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/>
          <p:cNvGrpSpPr/>
          <p:nvPr/>
        </p:nvGrpSpPr>
        <p:grpSpPr>
          <a:xfrm>
            <a:off x="2133600" y="4419600"/>
            <a:ext cx="5105400" cy="1371600"/>
            <a:chOff x="2133600" y="3886200"/>
            <a:chExt cx="5105400" cy="1371600"/>
          </a:xfrm>
        </p:grpSpPr>
        <p:cxnSp>
          <p:nvCxnSpPr>
            <p:cNvPr id="19" name="Straight Connector 18"/>
            <p:cNvCxnSpPr/>
            <p:nvPr/>
          </p:nvCxnSpPr>
          <p:spPr>
            <a:xfrm flipV="1">
              <a:off x="2133600" y="3886200"/>
              <a:ext cx="5105400" cy="1371600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629400" y="4038600"/>
              <a:ext cx="495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L</a:t>
              </a:r>
              <a:r>
                <a:rPr lang="en-US" dirty="0" smtClean="0"/>
                <a:t>(</a:t>
              </a:r>
              <a:r>
                <a:rPr lang="en-US" i="1" dirty="0" smtClean="0"/>
                <a:t>t</a:t>
              </a:r>
              <a:r>
                <a:rPr lang="en-US" dirty="0" smtClean="0"/>
                <a:t>)</a:t>
              </a:r>
              <a:endParaRPr lang="en-US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463163" y="45074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P</a:t>
              </a:r>
              <a:endParaRPr lang="en-US" i="1" dirty="0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V="1">
              <a:off x="3632962" y="4283869"/>
              <a:ext cx="2122519" cy="573883"/>
            </a:xfrm>
            <a:prstGeom prst="line">
              <a:avLst/>
            </a:prstGeom>
            <a:ln w="12700">
              <a:solidFill>
                <a:schemeClr val="tx1"/>
              </a:solidFill>
              <a:headEnd type="oval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4495800" y="4572000"/>
                  <a:ext cx="373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smtClean="0">
                            <a:latin typeface="Cambria Math"/>
                          </a:rPr>
                          <m:t>𝐯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5800" y="4572000"/>
                  <a:ext cx="373820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55940342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</a:t>
            </a:r>
            <a:br>
              <a:rPr lang="en-US" dirty="0" smtClean="0"/>
            </a:br>
            <a:r>
              <a:rPr lang="en-US" dirty="0" smtClean="0"/>
              <a:t>Collinear Points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lvl="1" indent="0">
                  <a:spcBef>
                    <a:spcPts val="600"/>
                  </a:spcBef>
                  <a:buNone/>
                </a:pPr>
                <a:r>
                  <a:rPr lang="en-US" sz="2000" dirty="0" smtClean="0"/>
                  <a:t>Three (or more) points are </a:t>
                </a:r>
                <a:r>
                  <a:rPr lang="en-US" sz="2000" i="1" dirty="0" smtClean="0"/>
                  <a:t>collinear</a:t>
                </a:r>
                <a:r>
                  <a:rPr lang="en-US" sz="2000" dirty="0" smtClean="0"/>
                  <a:t> if they are on the same line.</a:t>
                </a:r>
              </a:p>
              <a:p>
                <a:pPr marL="0" lvl="1" indent="0">
                  <a:spcBef>
                    <a:spcPts val="600"/>
                  </a:spcBef>
                  <a:buNone/>
                </a:pPr>
                <a:r>
                  <a:rPr lang="en-US" sz="2000" dirty="0" smtClean="0"/>
                  <a:t>But what does it mean for a point to ‘be on a line?”</a:t>
                </a:r>
              </a:p>
              <a:p>
                <a:pPr marL="0" lvl="1" indent="0">
                  <a:spcBef>
                    <a:spcPts val="600"/>
                  </a:spcBef>
                  <a:buNone/>
                </a:pPr>
                <a:endParaRPr lang="en-US" sz="800" dirty="0" smtClean="0"/>
              </a:p>
              <a:p>
                <a:pPr marL="0" lvl="1" indent="0">
                  <a:spcBef>
                    <a:spcPts val="600"/>
                  </a:spcBef>
                  <a:buNone/>
                </a:pPr>
                <a:r>
                  <a:rPr lang="en-US" sz="2000" b="1" dirty="0"/>
                  <a:t>Question </a:t>
                </a:r>
                <a:r>
                  <a:rPr lang="en-US" sz="2000" b="1" dirty="0" smtClean="0"/>
                  <a:t>2: </a:t>
                </a: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</a:rPr>
                      <m:t>𝑃</m:t>
                    </m:r>
                    <m:r>
                      <a:rPr lang="en-US" sz="2000" i="1">
                        <a:latin typeface="Cambria Math"/>
                      </a:rPr>
                      <m:t>+</m:t>
                    </m:r>
                    <m:r>
                      <a:rPr lang="en-US" sz="2000" i="1">
                        <a:latin typeface="Cambria Math"/>
                      </a:rPr>
                      <m:t>𝑡</m:t>
                    </m:r>
                    <m:r>
                      <a:rPr lang="en-US" sz="2000" b="1">
                        <a:latin typeface="Cambria Math"/>
                      </a:rPr>
                      <m:t>𝐯</m:t>
                    </m:r>
                  </m:oMath>
                </a14:m>
                <a:r>
                  <a:rPr lang="en-US" sz="2000" dirty="0"/>
                  <a:t> be a line and </a:t>
                </a:r>
                <a:r>
                  <a:rPr lang="en-US" sz="2000" i="1" dirty="0"/>
                  <a:t>S </a:t>
                </a:r>
                <a:r>
                  <a:rPr lang="en-US" sz="2000" dirty="0"/>
                  <a:t>an arbitrary (non zero) point in space.</a:t>
                </a:r>
                <a:r>
                  <a:rPr lang="en-US" sz="2000" b="1" dirty="0"/>
                  <a:t> </a:t>
                </a:r>
                <a:r>
                  <a:rPr lang="en-US" sz="2000" dirty="0"/>
                  <a:t>How can we determine if </a:t>
                </a:r>
                <a:r>
                  <a:rPr lang="en-US" sz="2000" i="1" dirty="0"/>
                  <a:t>S</a:t>
                </a:r>
                <a:r>
                  <a:rPr lang="en-US" sz="2000" dirty="0"/>
                  <a:t> is part of </a:t>
                </a:r>
                <a:r>
                  <a:rPr lang="en-US" sz="2000" i="1" dirty="0"/>
                  <a:t>L</a:t>
                </a:r>
                <a:r>
                  <a:rPr lang="en-US" sz="2000" dirty="0"/>
                  <a:t>(</a:t>
                </a:r>
                <a:r>
                  <a:rPr lang="en-US" sz="2000" i="1" dirty="0"/>
                  <a:t>t</a:t>
                </a:r>
                <a:r>
                  <a:rPr lang="en-US" sz="2000" dirty="0"/>
                  <a:t>) </a:t>
                </a:r>
                <a:r>
                  <a:rPr lang="en-US" sz="2000" dirty="0" smtClean="0"/>
                  <a:t>? (</a:t>
                </a:r>
                <a:r>
                  <a:rPr lang="en-US" sz="2000" dirty="0"/>
                  <a:t>Assume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𝑆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𝑃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)</a:t>
                </a:r>
              </a:p>
              <a:p>
                <a:pPr marL="0" lvl="1" indent="0">
                  <a:spcBef>
                    <a:spcPts val="600"/>
                  </a:spcBef>
                  <a:buNone/>
                </a:pPr>
                <a:r>
                  <a:rPr lang="en-US" sz="2000" dirty="0"/>
                  <a:t>	</a:t>
                </a:r>
                <a:r>
                  <a:rPr lang="en-US" sz="2000" i="1" dirty="0" smtClean="0"/>
                  <a:t>Hint: we just talked about collinear vectors….</a:t>
                </a:r>
                <a:endParaRPr lang="en-US" sz="2000" dirty="0"/>
              </a:p>
              <a:p>
                <a:pPr marL="284162" lvl="2" indent="0">
                  <a:spcBef>
                    <a:spcPts val="600"/>
                  </a:spcBef>
                  <a:buNone/>
                </a:pPr>
                <a:endParaRPr lang="en-US" sz="800" i="1" dirty="0"/>
              </a:p>
              <a:p>
                <a:pPr marL="0" lvl="1" indent="0">
                  <a:spcBef>
                    <a:spcPts val="600"/>
                  </a:spcBef>
                  <a:buNone/>
                </a:pPr>
                <a:r>
                  <a:rPr lang="en-US" sz="2200" b="1" dirty="0" smtClean="0"/>
                  <a:t>Answer: </a:t>
                </a:r>
                <a:r>
                  <a:rPr lang="en-US" sz="2000" dirty="0" smtClean="0"/>
                  <a:t>by </a:t>
                </a:r>
                <a:r>
                  <a:rPr lang="en-US" sz="2000" dirty="0"/>
                  <a:t>the rules of the cross-product (excluding trivial cases):</a:t>
                </a:r>
              </a:p>
              <a:p>
                <a:pPr marL="569912" lvl="3" indent="0" algn="ctr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𝑆</m:t>
                          </m:r>
                          <m:r>
                            <a:rPr lang="en-US" sz="1800" i="1">
                              <a:latin typeface="Cambria Math"/>
                            </a:rPr>
                            <m:t>−</m:t>
                          </m:r>
                          <m:r>
                            <a:rPr lang="en-US" sz="1800" i="1">
                              <a:latin typeface="Cambria Math"/>
                            </a:rPr>
                            <m:t>𝑃</m:t>
                          </m:r>
                        </m:e>
                      </m:d>
                      <m:r>
                        <a:rPr lang="en-US" sz="1800" i="1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sz="1800" b="1">
                          <a:latin typeface="Cambria Math"/>
                          <a:ea typeface="Cambria Math"/>
                        </a:rPr>
                        <m:t>𝐯</m:t>
                      </m:r>
                      <m:r>
                        <a:rPr lang="en-US" sz="1800" b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1800" b="1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sz="180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>
                          <a:latin typeface="Cambria Math"/>
                          <a:ea typeface="Cambria Math"/>
                        </a:rPr>
                        <m:t>if</m:t>
                      </m:r>
                      <m:r>
                        <m:rPr>
                          <m:nor/>
                        </m:rPr>
                        <a:rPr lang="en-US" sz="180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>
                          <a:latin typeface="Cambria Math"/>
                          <a:ea typeface="Cambria Math"/>
                        </a:rPr>
                        <m:t>and</m:t>
                      </m:r>
                      <m:r>
                        <m:rPr>
                          <m:nor/>
                        </m:rPr>
                        <a:rPr lang="en-US" sz="180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>
                          <a:latin typeface="Cambria Math"/>
                          <a:ea typeface="Cambria Math"/>
                        </a:rPr>
                        <m:t>only</m:t>
                      </m:r>
                      <m:r>
                        <m:rPr>
                          <m:nor/>
                        </m:rPr>
                        <a:rPr lang="en-US" sz="180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>
                          <a:latin typeface="Cambria Math"/>
                          <a:ea typeface="Cambria Math"/>
                        </a:rPr>
                        <m:t>if</m:t>
                      </m:r>
                      <m:r>
                        <m:rPr>
                          <m:nor/>
                        </m:rPr>
                        <a:rPr lang="en-US" sz="180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1800" i="1">
                          <a:latin typeface="Cambria Math"/>
                          <a:ea typeface="Cambria Math"/>
                        </a:rPr>
                        <m:t>𝑆</m:t>
                      </m:r>
                      <m:r>
                        <a:rPr lang="en-US" sz="1800" i="1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1800" i="1">
                          <a:latin typeface="Cambria Math"/>
                          <a:ea typeface="Cambria Math"/>
                        </a:rPr>
                        <m:t>𝑃</m:t>
                      </m:r>
                      <m:r>
                        <a:rPr lang="en-US" sz="1800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1800" i="1">
                          <a:latin typeface="Cambria Math"/>
                          <a:ea typeface="Cambria Math"/>
                        </a:rPr>
                        <m:t>𝑎</m:t>
                      </m:r>
                      <m:r>
                        <a:rPr lang="en-US" sz="1800" b="1">
                          <a:latin typeface="Cambria Math"/>
                          <a:ea typeface="Cambria Math"/>
                        </a:rPr>
                        <m:t>𝐯</m:t>
                      </m:r>
                      <m:r>
                        <a:rPr lang="en-US" sz="1800" i="1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>
                          <a:latin typeface="Cambria Math"/>
                          <a:ea typeface="Cambria Math"/>
                        </a:rPr>
                        <m:t>for</m:t>
                      </m:r>
                      <m:r>
                        <m:rPr>
                          <m:nor/>
                        </m:rPr>
                        <a:rPr lang="en-US" sz="180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>
                          <a:latin typeface="Cambria Math"/>
                          <a:ea typeface="Cambria Math"/>
                        </a:rPr>
                        <m:t>some</m:t>
                      </m:r>
                      <m:r>
                        <m:rPr>
                          <m:nor/>
                        </m:rPr>
                        <a:rPr lang="en-US" sz="180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>
                          <a:latin typeface="Cambria Math"/>
                          <a:ea typeface="Cambria Math"/>
                        </a:rPr>
                        <m:t>value</m:t>
                      </m:r>
                      <m:r>
                        <m:rPr>
                          <m:nor/>
                        </m:rPr>
                        <a:rPr lang="en-US" sz="180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1800" i="1">
                          <a:latin typeface="Cambria Math"/>
                          <a:ea typeface="Cambria Math"/>
                        </a:rPr>
                        <m:t>𝑎</m:t>
                      </m:r>
                    </m:oMath>
                  </m:oMathPara>
                </a14:m>
                <a:endParaRPr lang="en-US" sz="1800" b="1" dirty="0" smtClean="0"/>
              </a:p>
              <a:p>
                <a:pPr marL="569912" lvl="3" indent="0">
                  <a:spcBef>
                    <a:spcPts val="600"/>
                  </a:spcBef>
                  <a:buNone/>
                </a:pPr>
                <a:r>
                  <a:rPr lang="en-US" sz="1800" dirty="0" smtClean="0"/>
                  <a:t>         In other words:</a:t>
                </a:r>
              </a:p>
              <a:p>
                <a:pPr marL="569912" lvl="3" indent="0" algn="ctr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𝑆</m:t>
                          </m:r>
                          <m:r>
                            <a:rPr lang="en-US" sz="1800" i="1">
                              <a:latin typeface="Cambria Math"/>
                            </a:rPr>
                            <m:t>−</m:t>
                          </m:r>
                          <m:r>
                            <a:rPr lang="en-US" sz="1800" i="1">
                              <a:latin typeface="Cambria Math"/>
                            </a:rPr>
                            <m:t>𝑃</m:t>
                          </m:r>
                        </m:e>
                      </m:d>
                      <m:r>
                        <a:rPr lang="en-US" sz="1800" i="1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sz="1800" b="1">
                          <a:latin typeface="Cambria Math"/>
                          <a:ea typeface="Cambria Math"/>
                        </a:rPr>
                        <m:t>𝐯</m:t>
                      </m:r>
                      <m:r>
                        <a:rPr lang="en-US" sz="1800" b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1800" b="1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sz="180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>
                          <a:latin typeface="Cambria Math"/>
                          <a:ea typeface="Cambria Math"/>
                        </a:rPr>
                        <m:t>if</m:t>
                      </m:r>
                      <m:r>
                        <m:rPr>
                          <m:nor/>
                        </m:rPr>
                        <a:rPr lang="en-US" sz="180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>
                          <a:latin typeface="Cambria Math"/>
                          <a:ea typeface="Cambria Math"/>
                        </a:rPr>
                        <m:t>and</m:t>
                      </m:r>
                      <m:r>
                        <m:rPr>
                          <m:nor/>
                        </m:rPr>
                        <a:rPr lang="en-US" sz="180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>
                          <a:latin typeface="Cambria Math"/>
                          <a:ea typeface="Cambria Math"/>
                        </a:rPr>
                        <m:t>only</m:t>
                      </m:r>
                      <m:r>
                        <m:rPr>
                          <m:nor/>
                        </m:rPr>
                        <a:rPr lang="en-US" sz="180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>
                          <a:latin typeface="Cambria Math"/>
                          <a:ea typeface="Cambria Math"/>
                        </a:rPr>
                        <m:t>if</m:t>
                      </m:r>
                      <m:r>
                        <m:rPr>
                          <m:nor/>
                        </m:rPr>
                        <a:rPr lang="en-US" sz="1800" b="0" i="0" smtClean="0">
                          <a:latin typeface="Cambria Math"/>
                          <a:ea typeface="Cambria Math"/>
                        </a:rPr>
                        <m:t>  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𝑆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b="0" i="0" smtClean="0">
                          <a:latin typeface="Cambria Math"/>
                          <a:ea typeface="Cambria Math"/>
                        </a:rPr>
                        <m:t>is</m:t>
                      </m:r>
                      <m:r>
                        <m:rPr>
                          <m:nor/>
                        </m:rPr>
                        <a:rPr lang="en-US" sz="1800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b="0" i="0" smtClean="0">
                          <a:latin typeface="Cambria Math"/>
                          <a:ea typeface="Cambria Math"/>
                        </a:rPr>
                        <m:t>part</m:t>
                      </m:r>
                      <m:r>
                        <m:rPr>
                          <m:nor/>
                        </m:rPr>
                        <a:rPr lang="en-US" sz="1800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b="0" i="0" smtClean="0">
                          <a:latin typeface="Cambria Math"/>
                          <a:ea typeface="Cambria Math"/>
                        </a:rPr>
                        <m:t>of</m:t>
                      </m:r>
                      <m:r>
                        <m:rPr>
                          <m:nor/>
                        </m:rPr>
                        <a:rPr lang="en-US" sz="1800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𝐿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800" dirty="0" smtClean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849" t="-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2945258" y="6183868"/>
            <a:ext cx="2769742" cy="369332"/>
            <a:chOff x="2945258" y="5562600"/>
            <a:chExt cx="2769742" cy="369332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2945258" y="5562600"/>
              <a:ext cx="2769742" cy="15240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3833464" y="5562600"/>
                  <a:ext cx="7991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3464" y="5562600"/>
                  <a:ext cx="79913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Rounded Rectangle 22"/>
          <p:cNvSpPr/>
          <p:nvPr/>
        </p:nvSpPr>
        <p:spPr>
          <a:xfrm>
            <a:off x="6858000" y="4267200"/>
            <a:ext cx="2380765" cy="4572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Sidebar:  </a:t>
            </a:r>
            <a:r>
              <a:rPr lang="en-US" sz="1200" dirty="0" smtClean="0">
                <a:solidFill>
                  <a:schemeClr val="tx1"/>
                </a:solidFill>
              </a:rPr>
              <a:t>Remember: In practice, you test for </a:t>
            </a:r>
            <a:r>
              <a:rPr lang="en-US" sz="1200" i="1" dirty="0" smtClean="0">
                <a:solidFill>
                  <a:schemeClr val="tx1"/>
                </a:solidFill>
              </a:rPr>
              <a:t>close enough</a:t>
            </a:r>
            <a:r>
              <a:rPr lang="en-US" sz="1200" dirty="0" smtClean="0">
                <a:solidFill>
                  <a:schemeClr val="tx1"/>
                </a:solidFill>
              </a:rPr>
              <a:t> to (0,0,0)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981200" y="5193268"/>
            <a:ext cx="4595464" cy="1158104"/>
            <a:chOff x="1981200" y="4572000"/>
            <a:chExt cx="4595464" cy="1158104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2314227" y="4572000"/>
              <a:ext cx="4262437" cy="1145619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981200" y="5071943"/>
              <a:ext cx="495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L</a:t>
              </a:r>
              <a:r>
                <a:rPr lang="en-US" dirty="0" smtClean="0"/>
                <a:t>(</a:t>
              </a:r>
              <a:r>
                <a:rPr lang="en-US" i="1" dirty="0" smtClean="0"/>
                <a:t>t</a:t>
              </a:r>
              <a:r>
                <a:rPr lang="en-US" dirty="0" smtClean="0"/>
                <a:t>)</a:t>
              </a:r>
              <a:endParaRPr lang="en-US" i="1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 flipV="1">
              <a:off x="2945258" y="4957762"/>
              <a:ext cx="2183606" cy="590552"/>
            </a:xfrm>
            <a:prstGeom prst="line">
              <a:avLst/>
            </a:prstGeom>
            <a:ln w="12700">
              <a:solidFill>
                <a:schemeClr val="tx1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656396" y="518160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P</a:t>
              </a:r>
              <a:endParaRPr lang="en-US" i="1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2970626" y="4969668"/>
              <a:ext cx="2122519" cy="57388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3681064" y="4950856"/>
                  <a:ext cx="373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smtClean="0">
                            <a:latin typeface="Cambria Math"/>
                          </a:rPr>
                          <m:t>𝐯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1064" y="4950856"/>
                  <a:ext cx="37382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" name="Group 15"/>
            <p:cNvGrpSpPr/>
            <p:nvPr/>
          </p:nvGrpSpPr>
          <p:grpSpPr>
            <a:xfrm>
              <a:off x="5638800" y="5360772"/>
              <a:ext cx="290464" cy="369332"/>
              <a:chOff x="5355324" y="4071699"/>
              <a:chExt cx="290464" cy="369332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 flipV="1">
                <a:off x="5479256" y="4419600"/>
                <a:ext cx="7144" cy="2381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5355324" y="4071699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</a:t>
                </a:r>
                <a:endParaRPr lang="en-US" i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2084048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</a:t>
            </a:r>
            <a:br>
              <a:rPr lang="en-US" dirty="0" smtClean="0"/>
            </a:br>
            <a:r>
              <a:rPr lang="en-US" dirty="0" smtClean="0"/>
              <a:t>Collinear Points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lvl="1" indent="0">
                  <a:spcBef>
                    <a:spcPts val="600"/>
                  </a:spcBef>
                  <a:buNone/>
                </a:pPr>
                <a:r>
                  <a:rPr lang="en-US" sz="2000" b="1" dirty="0" smtClean="0"/>
                  <a:t>Question 3:</a:t>
                </a:r>
                <a:r>
                  <a:rPr lang="en-US" sz="2000" dirty="0" smtClean="0"/>
                  <a:t>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 smtClean="0"/>
                  <a:t> be 3 distinct points. How can we</a:t>
                </a:r>
                <a:r>
                  <a:rPr lang="en-US" sz="2000" b="1" dirty="0" smtClean="0"/>
                  <a:t> </a:t>
                </a:r>
                <a:r>
                  <a:rPr lang="en-US" sz="2000" dirty="0" smtClean="0"/>
                  <a:t>test collinearity?</a:t>
                </a:r>
              </a:p>
              <a:p>
                <a:pPr marL="0" lvl="1" indent="0">
                  <a:spcBef>
                    <a:spcPts val="600"/>
                  </a:spcBef>
                  <a:buNone/>
                </a:pPr>
                <a:endParaRPr lang="en-US" sz="800" i="1" dirty="0"/>
              </a:p>
              <a:p>
                <a:pPr marL="0" lvl="1" indent="0">
                  <a:spcBef>
                    <a:spcPts val="600"/>
                  </a:spcBef>
                  <a:buNone/>
                </a:pPr>
                <a:r>
                  <a:rPr lang="en-US" sz="2000" b="1" dirty="0" smtClean="0"/>
                  <a:t>Answer:</a:t>
                </a:r>
                <a:r>
                  <a:rPr lang="en-US" sz="2000" dirty="0" smtClean="0"/>
                  <a:t> Same as Question 2, but using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000" i="1" smtClean="0">
                        <a:latin typeface="Cambria Math"/>
                        <a:ea typeface="Cambria Math"/>
                      </a:rPr>
                      <m:t>×</m:t>
                    </m:r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000" b="1" i="1" smtClean="0">
                        <a:latin typeface="Cambria Math"/>
                        <a:ea typeface="Cambria Math"/>
                      </a:rPr>
                      <m:t>𝟎</m:t>
                    </m:r>
                  </m:oMath>
                </a14:m>
                <a:endParaRPr lang="en-US" sz="2000" b="1" dirty="0" smtClean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8" t="-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3256542" y="2402481"/>
            <a:ext cx="2382257" cy="1100114"/>
            <a:chOff x="3256542" y="2402481"/>
            <a:chExt cx="2382257" cy="1100114"/>
          </a:xfrm>
        </p:grpSpPr>
        <p:grpSp>
          <p:nvGrpSpPr>
            <p:cNvPr id="22" name="Group 21"/>
            <p:cNvGrpSpPr/>
            <p:nvPr/>
          </p:nvGrpSpPr>
          <p:grpSpPr>
            <a:xfrm>
              <a:off x="3256542" y="2402481"/>
              <a:ext cx="473976" cy="369332"/>
              <a:chOff x="5050524" y="4052649"/>
              <a:chExt cx="473976" cy="369332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 flipV="1">
                <a:off x="5479256" y="4419600"/>
                <a:ext cx="7144" cy="2381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5050524" y="4052649"/>
                    <a:ext cx="47397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50524" y="4052649"/>
                    <a:ext cx="473976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b="-1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Group 23"/>
            <p:cNvGrpSpPr/>
            <p:nvPr/>
          </p:nvGrpSpPr>
          <p:grpSpPr>
            <a:xfrm>
              <a:off x="5170146" y="2504682"/>
              <a:ext cx="468653" cy="407347"/>
              <a:chOff x="5355323" y="4014634"/>
              <a:chExt cx="468653" cy="407347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 flipV="1">
                <a:off x="5479256" y="4419600"/>
                <a:ext cx="7144" cy="2381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5355323" y="4014634"/>
                    <a:ext cx="46865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55323" y="4014634"/>
                    <a:ext cx="468653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b="-1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Group 26"/>
            <p:cNvGrpSpPr/>
            <p:nvPr/>
          </p:nvGrpSpPr>
          <p:grpSpPr>
            <a:xfrm>
              <a:off x="4529585" y="3133263"/>
              <a:ext cx="473976" cy="369332"/>
              <a:chOff x="5460761" y="4093661"/>
              <a:chExt cx="473976" cy="369332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 flipV="1">
                <a:off x="5479256" y="4419600"/>
                <a:ext cx="7144" cy="2381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5460761" y="4093661"/>
                    <a:ext cx="47397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60761" y="4093661"/>
                    <a:ext cx="473976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6" name="Group 5"/>
          <p:cNvGrpSpPr/>
          <p:nvPr/>
        </p:nvGrpSpPr>
        <p:grpSpPr>
          <a:xfrm>
            <a:off x="3685274" y="2771814"/>
            <a:ext cx="1593850" cy="687388"/>
            <a:chOff x="3685274" y="2771814"/>
            <a:chExt cx="1593850" cy="687388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3692418" y="2771814"/>
              <a:ext cx="1586706" cy="137834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685274" y="2771814"/>
              <a:ext cx="862806" cy="687388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ounded Rectangle 15"/>
          <p:cNvSpPr/>
          <p:nvPr/>
        </p:nvSpPr>
        <p:spPr>
          <a:xfrm>
            <a:off x="6324600" y="3733800"/>
            <a:ext cx="2895600" cy="621438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Sidebar:  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Very useful in a few weeks when we’ll be dealing with planes and triangle faces…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226013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</a:t>
            </a:r>
            <a:br>
              <a:rPr lang="en-US" dirty="0" smtClean="0"/>
            </a:br>
            <a:r>
              <a:rPr lang="en-US" dirty="0" smtClean="0"/>
              <a:t>Distance to 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lvl="1" indent="0">
                  <a:spcBef>
                    <a:spcPts val="600"/>
                  </a:spcBef>
                  <a:buNone/>
                </a:pPr>
                <a:r>
                  <a:rPr lang="en-US" sz="2000" b="1" dirty="0" smtClean="0"/>
                  <a:t>Question 4: </a:t>
                </a: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</a:rPr>
                      <m:t>𝑃</m:t>
                    </m:r>
                    <m:r>
                      <a:rPr lang="en-US" sz="2000" i="1">
                        <a:latin typeface="Cambria Math"/>
                      </a:rPr>
                      <m:t>+</m:t>
                    </m:r>
                    <m:r>
                      <a:rPr lang="en-US" sz="2000" i="1">
                        <a:latin typeface="Cambria Math"/>
                      </a:rPr>
                      <m:t>𝑡</m:t>
                    </m:r>
                    <m:r>
                      <a:rPr lang="en-US" sz="2000" b="1">
                        <a:latin typeface="Cambria Math"/>
                      </a:rPr>
                      <m:t>𝐯</m:t>
                    </m:r>
                  </m:oMath>
                </a14:m>
                <a:r>
                  <a:rPr lang="en-US" sz="2000" dirty="0"/>
                  <a:t> be a line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𝑆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𝑃</m:t>
                    </m:r>
                  </m:oMath>
                </a14:m>
                <a:r>
                  <a:rPr lang="en-US" sz="2000" i="1" dirty="0" smtClean="0"/>
                  <a:t> </a:t>
                </a:r>
                <a:r>
                  <a:rPr lang="en-US" sz="2000" dirty="0"/>
                  <a:t>an </a:t>
                </a:r>
                <a:r>
                  <a:rPr lang="en-US" sz="2000" dirty="0" smtClean="0"/>
                  <a:t>arbitrary </a:t>
                </a:r>
                <a:r>
                  <a:rPr lang="en-US" sz="2000" dirty="0"/>
                  <a:t>point in space.</a:t>
                </a:r>
                <a:r>
                  <a:rPr lang="en-US" sz="2000" b="1" dirty="0"/>
                  <a:t> </a:t>
                </a:r>
                <a:r>
                  <a:rPr lang="en-US" sz="2000" dirty="0" smtClean="0"/>
                  <a:t>What is the distance </a:t>
                </a:r>
                <a:r>
                  <a:rPr lang="en-US" sz="2000" i="1" dirty="0" smtClean="0"/>
                  <a:t>d</a:t>
                </a:r>
                <a:r>
                  <a:rPr lang="en-US" sz="2000" dirty="0" smtClean="0"/>
                  <a:t> between </a:t>
                </a:r>
                <a:r>
                  <a:rPr lang="en-US" sz="2000" i="1" dirty="0" smtClean="0"/>
                  <a:t>S</a:t>
                </a:r>
                <a:r>
                  <a:rPr lang="en-US" sz="2000" dirty="0" smtClean="0"/>
                  <a:t> and the line?</a:t>
                </a:r>
              </a:p>
              <a:p>
                <a:pPr marL="0" lvl="1" indent="0">
                  <a:spcBef>
                    <a:spcPts val="600"/>
                  </a:spcBef>
                  <a:buNone/>
                </a:pPr>
                <a:r>
                  <a:rPr lang="en-US" sz="2000" dirty="0"/>
                  <a:t>	</a:t>
                </a:r>
                <a:r>
                  <a:rPr lang="en-US" sz="2000" i="1" dirty="0" smtClean="0"/>
                  <a:t>Hint: The distance will be the length of the perpendicular vector</a:t>
                </a:r>
                <a:r>
                  <a:rPr lang="en-US" i="1" dirty="0" smtClean="0"/>
                  <a:t> </a:t>
                </a:r>
              </a:p>
              <a:p>
                <a:pPr marL="0" lvl="1" indent="0">
                  <a:spcBef>
                    <a:spcPts val="600"/>
                  </a:spcBef>
                  <a:buNone/>
                </a:pPr>
                <a:endParaRPr lang="en-US" i="1" dirty="0"/>
              </a:p>
              <a:p>
                <a:pPr marL="0" lvl="1" indent="0">
                  <a:spcBef>
                    <a:spcPts val="600"/>
                  </a:spcBef>
                  <a:buNone/>
                </a:pPr>
                <a:endParaRPr lang="en-US" i="1" dirty="0" smtClean="0"/>
              </a:p>
              <a:p>
                <a:pPr marL="0" lvl="1" indent="0">
                  <a:spcBef>
                    <a:spcPts val="600"/>
                  </a:spcBef>
                  <a:buNone/>
                </a:pPr>
                <a:endParaRPr lang="en-US" i="1" dirty="0"/>
              </a:p>
              <a:p>
                <a:pPr marL="0" lvl="1" indent="0">
                  <a:spcBef>
                    <a:spcPts val="600"/>
                  </a:spcBef>
                  <a:buNone/>
                </a:pPr>
                <a:endParaRPr lang="en-US" i="1" dirty="0" smtClean="0"/>
              </a:p>
              <a:p>
                <a:pPr marL="0" lvl="1" indent="0">
                  <a:spcBef>
                    <a:spcPts val="600"/>
                  </a:spcBef>
                  <a:buNone/>
                </a:pPr>
                <a:endParaRPr lang="en-US" i="1" dirty="0"/>
              </a:p>
              <a:p>
                <a:pPr marL="0" lvl="1" indent="0">
                  <a:spcBef>
                    <a:spcPts val="600"/>
                  </a:spcBef>
                  <a:buNone/>
                </a:pPr>
                <a:r>
                  <a:rPr lang="en-US" b="1" dirty="0" smtClean="0"/>
                  <a:t>Answer 1:</a:t>
                </a:r>
                <a:r>
                  <a:rPr lang="en-US" dirty="0" smtClean="0"/>
                  <a:t> </a:t>
                </a:r>
                <a:r>
                  <a:rPr lang="en-US" dirty="0"/>
                  <a:t>Consider the vector </a:t>
                </a:r>
                <a:r>
                  <a:rPr lang="en-US" i="1" dirty="0"/>
                  <a:t>S – </a:t>
                </a:r>
                <a:r>
                  <a:rPr lang="en-US" i="1" dirty="0" smtClean="0"/>
                  <a:t>P. </a:t>
                </a:r>
              </a:p>
              <a:p>
                <a:pPr marL="0" lvl="1" indent="0">
                  <a:spcBef>
                    <a:spcPts val="600"/>
                  </a:spcBef>
                  <a:buNone/>
                </a:pPr>
                <a:r>
                  <a:rPr lang="en-US" i="1" dirty="0"/>
                  <a:t>	</a:t>
                </a:r>
                <a:r>
                  <a:rPr lang="en-US" dirty="0" smtClean="0"/>
                  <a:t>Using the formula for the perpendicular vector, we have that</a:t>
                </a:r>
              </a:p>
              <a:p>
                <a:pPr marL="0" lvl="1" indent="0" algn="ctr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>
                              <a:latin typeface="Cambria Math"/>
                            </a:rPr>
                            <m:t>perp</m:t>
                          </m:r>
                        </m:e>
                        <m:sub>
                          <m:r>
                            <a:rPr lang="en-US" b="1" i="0" smtClean="0">
                              <a:latin typeface="Cambria Math"/>
                            </a:rPr>
                            <m:t>𝐯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</m:e>
                      </m:d>
                      <m:r>
                        <a:rPr lang="en-US" b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𝑆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𝑆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𝑃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en-US" b="1" i="0" smtClean="0">
                              <a:latin typeface="Cambria Math"/>
                              <a:ea typeface="Cambria Math"/>
                            </a:rPr>
                            <m:t>𝐯</m:t>
                          </m:r>
                        </m:num>
                        <m:den>
                          <m:r>
                            <a:rPr lang="en-US" b="1" smtClean="0">
                              <a:latin typeface="Cambria Math"/>
                              <a:ea typeface="Cambria Math"/>
                            </a:rPr>
                            <m:t>𝐯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en-US" b="1">
                              <a:latin typeface="Cambria Math"/>
                              <a:ea typeface="Cambria Math"/>
                            </a:rPr>
                            <m:t>𝐯</m:t>
                          </m:r>
                        </m:den>
                      </m:f>
                      <m:r>
                        <a:rPr lang="en-US" b="1" i="0" smtClean="0">
                          <a:latin typeface="Cambria Math"/>
                          <a:ea typeface="Cambria Math"/>
                        </a:rPr>
                        <m:t>𝐯</m:t>
                      </m:r>
                    </m:oMath>
                  </m:oMathPara>
                </a14:m>
                <a:endParaRPr lang="en-US" b="1" dirty="0"/>
              </a:p>
              <a:p>
                <a:pPr marL="0" lvl="1" indent="0">
                  <a:spcBef>
                    <a:spcPts val="600"/>
                  </a:spcBef>
                  <a:buNone/>
                </a:pPr>
                <a:r>
                  <a:rPr lang="en-US" i="1" dirty="0" smtClean="0"/>
                  <a:t> 	</a:t>
                </a:r>
                <a:r>
                  <a:rPr lang="en-US" dirty="0" smtClean="0"/>
                  <a:t>Therefore:</a:t>
                </a:r>
              </a:p>
              <a:p>
                <a:pPr marL="0" lvl="1" indent="0" algn="ctr">
                  <a:spcBef>
                    <a:spcPts val="600"/>
                  </a:spcBef>
                  <a:buNone/>
                </a:pPr>
                <a:r>
                  <a:rPr lang="en-US" b="1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>
                                <a:latin typeface="Cambria Math"/>
                              </a:rPr>
                              <m:t>perp</m:t>
                            </m:r>
                          </m:e>
                          <m:sub>
                            <m:r>
                              <a:rPr lang="en-US" b="1">
                                <a:latin typeface="Cambria Math"/>
                              </a:rPr>
                              <m:t>𝐯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𝑆</m:t>
                            </m:r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r>
                              <a:rPr lang="en-US" i="1">
                                <a:latin typeface="Cambria Math"/>
                              </a:rPr>
                              <m:t>𝑃</m:t>
                            </m:r>
                          </m:e>
                        </m:d>
                      </m:e>
                    </m:d>
                    <m:r>
                      <m:rPr>
                        <m:aln/>
                      </m:rP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𝑆</m:t>
                            </m:r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r>
                              <a:rPr lang="en-US" i="1">
                                <a:latin typeface="Cambria Math"/>
                              </a:rPr>
                              <m:t>𝑃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𝑆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𝑃</m:t>
                                </m:r>
                              </m:e>
                            </m:d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r>
                              <a:rPr lang="en-US" b="1">
                                <a:latin typeface="Cambria Math"/>
                                <a:ea typeface="Cambria Math"/>
                              </a:rPr>
                              <m:t>𝐯</m:t>
                            </m:r>
                          </m:num>
                          <m:den>
                            <m:r>
                              <a:rPr lang="en-US" b="1">
                                <a:latin typeface="Cambria Math"/>
                                <a:ea typeface="Cambria Math"/>
                              </a:rPr>
                              <m:t>𝐯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r>
                              <a:rPr lang="en-US" b="1">
                                <a:latin typeface="Cambria Math"/>
                                <a:ea typeface="Cambria Math"/>
                              </a:rPr>
                              <m:t>𝐯</m:t>
                            </m:r>
                          </m:den>
                        </m:f>
                        <m:r>
                          <a:rPr lang="en-US" b="1">
                            <a:latin typeface="Cambria Math"/>
                            <a:ea typeface="Cambria Math"/>
                          </a:rPr>
                          <m:t>𝐯</m:t>
                        </m:r>
                        <m:r>
                          <m:rPr>
                            <m:nor/>
                          </m:rPr>
                          <a:rPr lang="en-US" b="1" dirty="0"/>
                          <m:t> 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08" t="-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3613150" y="3386019"/>
            <a:ext cx="3387725" cy="495419"/>
            <a:chOff x="3613150" y="3386019"/>
            <a:chExt cx="3387725" cy="495419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3613150" y="3505201"/>
              <a:ext cx="3387725" cy="376237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019534" y="3386019"/>
              <a:ext cx="638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S – P</a:t>
              </a:r>
              <a:endParaRPr lang="en-US" b="1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643536" y="2516744"/>
            <a:ext cx="5026565" cy="1545907"/>
            <a:chOff x="2643536" y="2516744"/>
            <a:chExt cx="5026565" cy="1545907"/>
          </a:xfrm>
        </p:grpSpPr>
        <p:sp>
          <p:nvSpPr>
            <p:cNvPr id="15" name="TextBox 14"/>
            <p:cNvSpPr txBox="1"/>
            <p:nvPr/>
          </p:nvSpPr>
          <p:spPr>
            <a:xfrm>
              <a:off x="7109801" y="3693319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S</a:t>
              </a:r>
              <a:endParaRPr lang="en-US" i="1" dirty="0"/>
            </a:p>
          </p:txBody>
        </p:sp>
        <p:cxnSp>
          <p:nvCxnSpPr>
            <p:cNvPr id="5" name="Straight Connector 4"/>
            <p:cNvCxnSpPr/>
            <p:nvPr/>
          </p:nvCxnSpPr>
          <p:spPr>
            <a:xfrm flipV="1">
              <a:off x="2976563" y="2516744"/>
              <a:ext cx="4262437" cy="1145619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643536" y="3016687"/>
              <a:ext cx="495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L</a:t>
              </a:r>
              <a:r>
                <a:rPr lang="en-US" dirty="0" smtClean="0"/>
                <a:t>(</a:t>
              </a:r>
              <a:r>
                <a:rPr lang="en-US" i="1" dirty="0" smtClean="0"/>
                <a:t>t</a:t>
              </a:r>
              <a:r>
                <a:rPr lang="en-US" dirty="0" smtClean="0"/>
                <a:t>)</a:t>
              </a:r>
              <a:endParaRPr lang="en-US" i="1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 flipV="1">
              <a:off x="3607594" y="2902506"/>
              <a:ext cx="2183606" cy="590552"/>
            </a:xfrm>
            <a:prstGeom prst="line">
              <a:avLst/>
            </a:prstGeom>
            <a:ln w="12700">
              <a:solidFill>
                <a:schemeClr val="tx1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488531" y="3123726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P</a:t>
              </a:r>
              <a:endParaRPr lang="en-US" i="1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 flipV="1">
              <a:off x="3632962" y="2914412"/>
              <a:ext cx="2122519" cy="57388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343400" y="2895600"/>
                  <a:ext cx="373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smtClean="0">
                            <a:latin typeface="Cambria Math"/>
                          </a:rPr>
                          <m:t>𝐯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400" y="2895600"/>
                  <a:ext cx="37382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Connector 11"/>
            <p:cNvCxnSpPr/>
            <p:nvPr/>
          </p:nvCxnSpPr>
          <p:spPr>
            <a:xfrm flipH="1" flipV="1">
              <a:off x="6597650" y="2701925"/>
              <a:ext cx="438944" cy="1186419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036594" y="2925286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d</a:t>
              </a:r>
              <a:r>
                <a:rPr lang="en-US" dirty="0" smtClean="0"/>
                <a:t> = ?</a:t>
              </a:r>
              <a:endParaRPr lang="en-US" i="1" dirty="0"/>
            </a:p>
          </p:txBody>
        </p:sp>
        <p:sp>
          <p:nvSpPr>
            <p:cNvPr id="9" name="Right Brace 8"/>
            <p:cNvSpPr/>
            <p:nvPr/>
          </p:nvSpPr>
          <p:spPr>
            <a:xfrm rot="20395042">
              <a:off x="6872583" y="2624414"/>
              <a:ext cx="143524" cy="1259930"/>
            </a:xfrm>
            <a:prstGeom prst="rightBrace">
              <a:avLst>
                <a:gd name="adj1" fmla="val 106420"/>
                <a:gd name="adj2" fmla="val 50000"/>
              </a:avLst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6434138" y="2736056"/>
              <a:ext cx="54767" cy="1595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6488906" y="2847975"/>
              <a:ext cx="154782" cy="453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2724892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</a:t>
            </a:r>
            <a:br>
              <a:rPr lang="en-US" dirty="0" smtClean="0"/>
            </a:br>
            <a:r>
              <a:rPr lang="en-US" dirty="0" smtClean="0"/>
              <a:t>Distance to 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lvl="1" indent="0">
                  <a:spcBef>
                    <a:spcPts val="600"/>
                  </a:spcBef>
                  <a:buNone/>
                </a:pPr>
                <a:r>
                  <a:rPr lang="en-US" sz="2000" b="1" dirty="0" smtClean="0"/>
                  <a:t>Question 4: </a:t>
                </a: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</a:rPr>
                      <m:t>𝑃</m:t>
                    </m:r>
                    <m:r>
                      <a:rPr lang="en-US" sz="2000" i="1">
                        <a:latin typeface="Cambria Math"/>
                      </a:rPr>
                      <m:t>+</m:t>
                    </m:r>
                    <m:r>
                      <a:rPr lang="en-US" sz="2000" i="1">
                        <a:latin typeface="Cambria Math"/>
                      </a:rPr>
                      <m:t>𝑡</m:t>
                    </m:r>
                    <m:r>
                      <a:rPr lang="en-US" sz="2000" b="1">
                        <a:latin typeface="Cambria Math"/>
                      </a:rPr>
                      <m:t>𝐯</m:t>
                    </m:r>
                  </m:oMath>
                </a14:m>
                <a:r>
                  <a:rPr lang="en-US" sz="2000" dirty="0"/>
                  <a:t> be a line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𝑆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𝑃</m:t>
                    </m:r>
                  </m:oMath>
                </a14:m>
                <a:r>
                  <a:rPr lang="en-US" sz="2000" i="1" dirty="0"/>
                  <a:t> </a:t>
                </a:r>
                <a:r>
                  <a:rPr lang="en-US" sz="2000" dirty="0"/>
                  <a:t>an arbitrary point in space.</a:t>
                </a:r>
                <a:r>
                  <a:rPr lang="en-US" sz="2000" b="1" dirty="0"/>
                  <a:t> </a:t>
                </a:r>
                <a:r>
                  <a:rPr lang="en-US" sz="2000" dirty="0"/>
                  <a:t>What is the distance </a:t>
                </a:r>
                <a:r>
                  <a:rPr lang="en-US" sz="2000" i="1" dirty="0"/>
                  <a:t>d</a:t>
                </a:r>
                <a:r>
                  <a:rPr lang="en-US" sz="2000" dirty="0"/>
                  <a:t> between </a:t>
                </a:r>
                <a:r>
                  <a:rPr lang="en-US" sz="2000" i="1" dirty="0"/>
                  <a:t>S</a:t>
                </a:r>
                <a:r>
                  <a:rPr lang="en-US" sz="2000" dirty="0"/>
                  <a:t> and the line?</a:t>
                </a:r>
              </a:p>
              <a:p>
                <a:pPr marL="0" lvl="1" indent="0">
                  <a:spcBef>
                    <a:spcPts val="600"/>
                  </a:spcBef>
                  <a:buNone/>
                </a:pPr>
                <a:r>
                  <a:rPr lang="en-US" sz="2000" dirty="0"/>
                  <a:t>	</a:t>
                </a:r>
                <a:r>
                  <a:rPr lang="en-US" sz="2000" i="1" dirty="0" smtClean="0"/>
                  <a:t>Hint: The distance will be the length of the perpendicular vector</a:t>
                </a:r>
                <a:r>
                  <a:rPr lang="en-US" i="1" dirty="0" smtClean="0"/>
                  <a:t> </a:t>
                </a:r>
              </a:p>
              <a:p>
                <a:pPr marL="0" lvl="1" indent="0">
                  <a:spcBef>
                    <a:spcPts val="600"/>
                  </a:spcBef>
                  <a:buNone/>
                </a:pPr>
                <a:endParaRPr lang="en-US" i="1" dirty="0"/>
              </a:p>
              <a:p>
                <a:pPr marL="0" lvl="1" indent="0">
                  <a:spcBef>
                    <a:spcPts val="600"/>
                  </a:spcBef>
                  <a:buNone/>
                </a:pPr>
                <a:endParaRPr lang="en-US" i="1" dirty="0" smtClean="0"/>
              </a:p>
              <a:p>
                <a:pPr marL="0" lvl="1" indent="0">
                  <a:spcBef>
                    <a:spcPts val="600"/>
                  </a:spcBef>
                  <a:buNone/>
                </a:pPr>
                <a:endParaRPr lang="en-US" i="1" dirty="0"/>
              </a:p>
              <a:p>
                <a:pPr marL="0" lvl="1" indent="0">
                  <a:spcBef>
                    <a:spcPts val="600"/>
                  </a:spcBef>
                  <a:buNone/>
                </a:pPr>
                <a:endParaRPr lang="en-US" i="1" dirty="0" smtClean="0"/>
              </a:p>
              <a:p>
                <a:pPr marL="0" lvl="1" indent="0">
                  <a:spcBef>
                    <a:spcPts val="600"/>
                  </a:spcBef>
                  <a:buNone/>
                </a:pPr>
                <a:endParaRPr lang="en-US" i="1" dirty="0"/>
              </a:p>
              <a:p>
                <a:pPr marL="0" lvl="1" indent="0">
                  <a:spcBef>
                    <a:spcPts val="600"/>
                  </a:spcBef>
                  <a:buNone/>
                </a:pPr>
                <a:r>
                  <a:rPr lang="en-US" b="1" dirty="0" smtClean="0"/>
                  <a:t>Answer 2:</a:t>
                </a:r>
                <a:r>
                  <a:rPr lang="en-US" dirty="0" smtClean="0"/>
                  <a:t> Consider the vector </a:t>
                </a:r>
                <a:r>
                  <a:rPr lang="en-US" i="1" dirty="0" smtClean="0"/>
                  <a:t>S – P </a:t>
                </a:r>
                <a:r>
                  <a:rPr lang="en-US" dirty="0" smtClean="0"/>
                  <a:t>and let </a:t>
                </a:r>
                <a:r>
                  <a:rPr lang="en-US" i="1" dirty="0" smtClean="0">
                    <a:sym typeface="Symbol"/>
                  </a:rPr>
                  <a:t></a:t>
                </a:r>
                <a:r>
                  <a:rPr lang="en-US" dirty="0" smtClean="0">
                    <a:sym typeface="Symbol"/>
                  </a:rPr>
                  <a:t>  be the unknown angle between </a:t>
                </a:r>
                <a:r>
                  <a:rPr lang="en-US" b="1" dirty="0" smtClean="0">
                    <a:sym typeface="Symbol"/>
                  </a:rPr>
                  <a:t>v</a:t>
                </a:r>
                <a:r>
                  <a:rPr lang="en-US" b="1" i="1" dirty="0" smtClean="0">
                    <a:sym typeface="Symbol"/>
                  </a:rPr>
                  <a:t> </a:t>
                </a:r>
                <a:r>
                  <a:rPr lang="en-US" dirty="0" smtClean="0">
                    <a:sym typeface="Symbol"/>
                  </a:rPr>
                  <a:t>and </a:t>
                </a:r>
                <a:r>
                  <a:rPr lang="en-US" i="1" dirty="0"/>
                  <a:t>S – </a:t>
                </a:r>
                <a:r>
                  <a:rPr lang="en-US" i="1" dirty="0" smtClean="0"/>
                  <a:t>P</a:t>
                </a:r>
                <a:r>
                  <a:rPr lang="en-US" i="1" dirty="0" smtClean="0">
                    <a:sym typeface="Symbol"/>
                  </a:rPr>
                  <a:t>.</a:t>
                </a:r>
              </a:p>
              <a:p>
                <a:pPr marL="0" lvl="1" indent="0">
                  <a:spcBef>
                    <a:spcPts val="600"/>
                  </a:spcBef>
                  <a:buNone/>
                </a:pPr>
                <a:r>
                  <a:rPr lang="en-US" i="1" dirty="0">
                    <a:sym typeface="Symbol"/>
                  </a:rPr>
                  <a:t>	</a:t>
                </a:r>
                <a:r>
                  <a:rPr lang="en-US" dirty="0" smtClean="0">
                    <a:sym typeface="Symbol"/>
                  </a:rPr>
                  <a:t>By the geometry, we see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sym typeface="Symbol"/>
                      </a:rPr>
                      <m:t>𝑑</m:t>
                    </m:r>
                    <m:r>
                      <a:rPr lang="en-US" b="0" i="1" smtClean="0">
                        <a:latin typeface="Cambria Math"/>
                        <a:sym typeface="Symbol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sym typeface="Symbol"/>
                          </a:rPr>
                          <m:t>𝑆</m:t>
                        </m:r>
                        <m:r>
                          <a:rPr lang="en-US" b="0" i="1" smtClean="0">
                            <a:latin typeface="Cambria Math"/>
                            <a:sym typeface="Symbol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  <a:sym typeface="Symbol"/>
                          </a:rPr>
                          <m:t>𝑃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sym typeface="Symbol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  <a:sym typeface="Symbol"/>
                          </a:rPr>
                          <m:t>𝜃</m:t>
                        </m:r>
                      </m:e>
                    </m:func>
                  </m:oMath>
                </a14:m>
                <a:endParaRPr lang="en-US" i="1" dirty="0" smtClean="0"/>
              </a:p>
              <a:p>
                <a:pPr marL="0" lvl="1" indent="0">
                  <a:spcBef>
                    <a:spcPts val="600"/>
                  </a:spcBef>
                  <a:buNone/>
                </a:pPr>
                <a:r>
                  <a:rPr lang="en-US" i="1" dirty="0"/>
                  <a:t>	</a:t>
                </a:r>
                <a:r>
                  <a:rPr lang="en-US" dirty="0" smtClean="0"/>
                  <a:t>Using cross product identity</a:t>
                </a:r>
              </a:p>
              <a:p>
                <a:pPr marL="0" lvl="1" indent="0" algn="ctr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</m:d>
                          <m:r>
                            <a:rPr lang="en-US" b="1" i="0"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a:rPr lang="en-US" b="1" i="0" smtClean="0">
                              <a:latin typeface="Cambria Math"/>
                              <a:ea typeface="Cambria Math"/>
                            </a:rPr>
                            <m:t>𝐯</m:t>
                          </m:r>
                        </m:e>
                      </m:d>
                      <m:r>
                        <a:rPr lang="en-US" b="1" i="0">
                          <a:latin typeface="Cambria Math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𝑆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𝒗</m:t>
                          </m:r>
                        </m:e>
                      </m:d>
                      <m:func>
                        <m:func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b="1" dirty="0" smtClean="0"/>
              </a:p>
              <a:p>
                <a:pPr marL="0" lvl="1" indent="0">
                  <a:spcBef>
                    <a:spcPts val="600"/>
                  </a:spcBef>
                  <a:buNone/>
                </a:pPr>
                <a:r>
                  <a:rPr lang="en-US" b="1" dirty="0"/>
                  <a:t>	</a:t>
                </a:r>
                <a:r>
                  <a:rPr lang="en-US" dirty="0" smtClean="0"/>
                  <a:t>Rearranging, we get</a:t>
                </a:r>
              </a:p>
              <a:p>
                <a:pPr marL="0" lvl="1" indent="0" algn="ctr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‖"/>
                              <m:endChr m:val="‖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𝑆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</m:d>
                              <m:r>
                                <a:rPr lang="en-US" b="1">
                                  <a:latin typeface="Cambria Math"/>
                                  <a:ea typeface="Cambria Math"/>
                                </a:rPr>
                                <m:t>×</m:t>
                              </m:r>
                              <m:r>
                                <a:rPr lang="en-US" b="1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0">
                                  <a:latin typeface="Cambria Math"/>
                                </a:rPr>
                                <m:t>𝐯</m:t>
                              </m:r>
                            </m:e>
                          </m:d>
                        </m:den>
                      </m:f>
                      <m:r>
                        <a:rPr lang="en-US" b="1">
                          <a:latin typeface="Cambria Math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𝑆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</m:e>
                      </m:d>
                      <m:func>
                        <m:func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func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  <a:p>
                <a:pPr marL="0" lvl="1" indent="0" algn="ctr">
                  <a:spcBef>
                    <a:spcPts val="600"/>
                  </a:spcBef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08" t="-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 flipV="1">
            <a:off x="2976563" y="2516744"/>
            <a:ext cx="4262437" cy="1145619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643536" y="3016687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L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dirty="0" smtClean="0"/>
              <a:t>)</a:t>
            </a:r>
            <a:endParaRPr lang="en-US" i="1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3607594" y="2902506"/>
            <a:ext cx="2183606" cy="590552"/>
          </a:xfrm>
          <a:prstGeom prst="line">
            <a:avLst/>
          </a:prstGeom>
          <a:ln w="12700"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88531" y="312372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P</a:t>
            </a:r>
            <a:endParaRPr lang="en-US" i="1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632962" y="2914412"/>
            <a:ext cx="2122519" cy="57388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343400" y="2895600"/>
                <a:ext cx="373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/>
                        </a:rPr>
                        <m:t>𝐯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2895600"/>
                <a:ext cx="37382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/>
          <p:cNvCxnSpPr/>
          <p:nvPr/>
        </p:nvCxnSpPr>
        <p:spPr>
          <a:xfrm flipH="1" flipV="1">
            <a:off x="6597650" y="2701925"/>
            <a:ext cx="438944" cy="1186419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036594" y="292528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d</a:t>
            </a:r>
            <a:r>
              <a:rPr lang="en-US" dirty="0" smtClean="0"/>
              <a:t> = ?</a:t>
            </a:r>
            <a:endParaRPr lang="en-US" i="1" dirty="0"/>
          </a:p>
        </p:txBody>
      </p:sp>
      <p:sp>
        <p:nvSpPr>
          <p:cNvPr id="16" name="Right Brace 15"/>
          <p:cNvSpPr/>
          <p:nvPr/>
        </p:nvSpPr>
        <p:spPr>
          <a:xfrm rot="20395042">
            <a:off x="6872583" y="2624414"/>
            <a:ext cx="143524" cy="1259930"/>
          </a:xfrm>
          <a:prstGeom prst="rightBrace">
            <a:avLst>
              <a:gd name="adj1" fmla="val 106420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6434138" y="2736056"/>
            <a:ext cx="54767" cy="159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6488906" y="2847975"/>
            <a:ext cx="154782" cy="45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613150" y="3505201"/>
            <a:ext cx="3387725" cy="37623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019534" y="3386019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 – P</a:t>
            </a:r>
            <a:endParaRPr lang="en-US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4031434" y="3292001"/>
            <a:ext cx="593948" cy="307777"/>
            <a:chOff x="4031434" y="3292001"/>
            <a:chExt cx="593948" cy="307777"/>
          </a:xfrm>
        </p:grpSpPr>
        <p:sp>
          <p:nvSpPr>
            <p:cNvPr id="25" name="Arc 24"/>
            <p:cNvSpPr/>
            <p:nvPr/>
          </p:nvSpPr>
          <p:spPr>
            <a:xfrm>
              <a:off x="4031434" y="3353597"/>
              <a:ext cx="152400" cy="237609"/>
            </a:xfrm>
            <a:prstGeom prst="arc">
              <a:avLst>
                <a:gd name="adj1" fmla="val 16753220"/>
                <a:gd name="adj2" fmla="val 3688808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47742" y="3292001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ym typeface="Symbol"/>
                </a:rPr>
                <a:t></a:t>
              </a:r>
              <a:endParaRPr lang="en-US" sz="1400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109801" y="369331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814669822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Given a vector </a:t>
                </a:r>
                <a:r>
                  <a:rPr lang="en-US" b="1" dirty="0" smtClean="0"/>
                  <a:t>n</a:t>
                </a:r>
                <a:r>
                  <a:rPr lang="en-US" dirty="0" smtClean="0"/>
                  <a:t> (called the </a:t>
                </a:r>
                <a:r>
                  <a:rPr lang="en-US" i="1" dirty="0" smtClean="0"/>
                  <a:t>normal</a:t>
                </a:r>
                <a:r>
                  <a:rPr lang="en-US" dirty="0" smtClean="0"/>
                  <a:t>) and a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, a </a:t>
                </a:r>
                <a:r>
                  <a:rPr lang="en-US" i="1" dirty="0" smtClean="0"/>
                  <a:t>plane</a:t>
                </a:r>
                <a:r>
                  <a:rPr lang="en-US" dirty="0" smtClean="0"/>
                  <a:t> is the set of all points </a:t>
                </a:r>
                <a:r>
                  <a:rPr lang="en-US" i="1" dirty="0" smtClean="0"/>
                  <a:t>P</a:t>
                </a:r>
                <a:r>
                  <a:rPr lang="en-US" dirty="0" smtClean="0"/>
                  <a:t> such that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1" i="0" smtClean="0">
                          <a:latin typeface="Cambria Math"/>
                          <a:ea typeface="Cambria Math"/>
                        </a:rPr>
                        <m:t>𝐧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=0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 marL="577850" lvl="2" indent="0">
                  <a:buNone/>
                </a:pPr>
                <a:endParaRPr lang="en-US" dirty="0" smtClean="0"/>
              </a:p>
              <a:p>
                <a:pPr marL="577850" lvl="2" indent="0">
                  <a:buNone/>
                </a:pPr>
                <a:r>
                  <a:rPr lang="en-US" dirty="0" smtClean="0"/>
                  <a:t>In </a:t>
                </a:r>
                <a:r>
                  <a:rPr lang="en-US" dirty="0"/>
                  <a:t>other words, a plane is set of all points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𝑃</m:t>
                    </m:r>
                  </m:oMath>
                </a14:m>
                <a:r>
                  <a:rPr lang="en-US" dirty="0"/>
                  <a:t> such that the vector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 perpendicular to </a:t>
                </a:r>
                <a:r>
                  <a:rPr lang="en-US" b="1" dirty="0"/>
                  <a:t>n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:endParaRPr lang="en-US" sz="800" dirty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ea typeface="Cambria Math"/>
                  </a:rPr>
                  <a:t>Alternatively: given three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ea typeface="Cambria Math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ea typeface="Cambria Math"/>
                  </a:rPr>
                  <a:t> (not collinear), there is a unique plane passing through all three points: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/>
                  </a:rPr>
                  <a:t>	</a:t>
                </a:r>
                <a:r>
                  <a:rPr lang="en-US" dirty="0" smtClean="0">
                    <a:ea typeface="Cambria Math"/>
                  </a:rPr>
                  <a:t>Set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/>
                        <a:ea typeface="Cambria Math"/>
                      </a:rPr>
                      <m:t>𝐧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1" dirty="0" smtClean="0">
                    <a:ea typeface="Cambria Math"/>
                  </a:rPr>
                  <a:t> </a:t>
                </a:r>
                <a:r>
                  <a:rPr lang="en-US" dirty="0" smtClean="0">
                    <a:ea typeface="Cambria Math"/>
                  </a:rPr>
                  <a:t>and use it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b="1" dirty="0" smtClean="0">
                    <a:ea typeface="Cambria Math"/>
                  </a:rPr>
                  <a:t> </a:t>
                </a:r>
                <a:r>
                  <a:rPr lang="en-US" dirty="0" smtClean="0">
                    <a:ea typeface="Cambria Math"/>
                  </a:rPr>
                  <a:t>in the first definition </a:t>
                </a:r>
              </a:p>
              <a:p>
                <a:pPr marL="0" indent="0">
                  <a:buNone/>
                </a:pPr>
                <a:endParaRPr lang="en-US" sz="800" b="1" dirty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b="1" dirty="0" smtClean="0">
                    <a:ea typeface="Cambria Math"/>
                  </a:rPr>
                  <a:t>Question 5: </a:t>
                </a:r>
                <a:r>
                  <a:rPr lang="en-US" dirty="0" smtClean="0">
                    <a:ea typeface="Cambria Math"/>
                  </a:rPr>
                  <a:t>How do you know if a point </a:t>
                </a:r>
                <a:r>
                  <a:rPr lang="en-US" i="1" dirty="0" smtClean="0">
                    <a:ea typeface="Cambria Math"/>
                  </a:rPr>
                  <a:t>P</a:t>
                </a:r>
                <a:r>
                  <a:rPr lang="en-US" dirty="0" smtClean="0">
                    <a:ea typeface="Cambria Math"/>
                  </a:rPr>
                  <a:t> is in the plane </a:t>
                </a:r>
                <a:r>
                  <a:rPr lang="en-US" dirty="0" smtClean="0">
                    <a:ea typeface="Cambria Math"/>
                  </a:rPr>
                  <a:t>defined </a:t>
                </a:r>
                <a:r>
                  <a:rPr lang="en-US" dirty="0" smtClean="0">
                    <a:ea typeface="Cambria Math"/>
                  </a:rPr>
                  <a:t>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>
                    <a:ea typeface="Cambria Math"/>
                  </a:rPr>
                  <a:t> and </a:t>
                </a:r>
                <a:r>
                  <a:rPr lang="en-US" b="1" dirty="0" smtClean="0">
                    <a:ea typeface="Cambria Math"/>
                  </a:rPr>
                  <a:t>n</a:t>
                </a:r>
                <a:r>
                  <a:rPr lang="en-US" dirty="0" smtClean="0">
                    <a:ea typeface="Cambria Math"/>
                  </a:rPr>
                  <a:t>?</a:t>
                </a:r>
              </a:p>
              <a:p>
                <a:pPr marL="0" indent="0">
                  <a:buNone/>
                </a:pPr>
                <a:r>
                  <a:rPr lang="en-US" b="1" dirty="0" smtClean="0">
                    <a:ea typeface="Cambria Math"/>
                  </a:rPr>
                  <a:t>Answer: </a:t>
                </a:r>
                <a:r>
                  <a:rPr lang="en-US" dirty="0" smtClean="0">
                    <a:ea typeface="Cambria Math"/>
                  </a:rPr>
                  <a:t>Test that the plane equation above relation holds true for </a:t>
                </a:r>
                <a:r>
                  <a:rPr lang="en-US" i="1" dirty="0" smtClean="0">
                    <a:ea typeface="Cambria Math"/>
                  </a:rPr>
                  <a:t>P</a:t>
                </a:r>
                <a:r>
                  <a:rPr lang="en-US" dirty="0" smtClean="0">
                    <a:ea typeface="Cambria Math"/>
                  </a:rPr>
                  <a:t>…</a:t>
                </a:r>
                <a:endParaRPr lang="en-US" b="1" dirty="0" smtClean="0">
                  <a:ea typeface="Cambria Math"/>
                </a:endParaRP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08" t="-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6226026" y="1949205"/>
            <a:ext cx="2362200" cy="1371600"/>
            <a:chOff x="6226026" y="1949205"/>
            <a:chExt cx="2362200" cy="1371600"/>
          </a:xfrm>
        </p:grpSpPr>
        <p:sp>
          <p:nvSpPr>
            <p:cNvPr id="32" name="Parallelogram 31"/>
            <p:cNvSpPr/>
            <p:nvPr/>
          </p:nvSpPr>
          <p:spPr>
            <a:xfrm rot="1416610">
              <a:off x="6226026" y="2177805"/>
              <a:ext cx="2362200" cy="1143000"/>
            </a:xfrm>
            <a:prstGeom prst="parallelogram">
              <a:avLst>
                <a:gd name="adj" fmla="val 49000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292826" y="212022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</a:p>
          </p:txBody>
        </p:sp>
        <p:cxnSp>
          <p:nvCxnSpPr>
            <p:cNvPr id="34" name="Straight Connector 33"/>
            <p:cNvCxnSpPr/>
            <p:nvPr/>
          </p:nvCxnSpPr>
          <p:spPr>
            <a:xfrm flipH="1">
              <a:off x="7357120" y="2489552"/>
              <a:ext cx="11493" cy="1049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7314258" y="2496893"/>
              <a:ext cx="52387" cy="50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7207101" y="2510983"/>
              <a:ext cx="11492" cy="1121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 flipV="1">
              <a:off x="7216627" y="2514653"/>
              <a:ext cx="88105" cy="417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7292826" y="1949205"/>
              <a:ext cx="93789" cy="71136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 w="sm" len="sm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7260266" y="2532327"/>
                  <a:ext cx="40363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  <a:ea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0266" y="2532327"/>
                  <a:ext cx="403637" cy="30777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52384549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Distance to Plane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9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/>
                  <a:t>Question 6: </a:t>
                </a:r>
                <a:r>
                  <a:rPr lang="en-US" dirty="0" smtClean="0"/>
                  <a:t>Given the plane defined by the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and the normal </a:t>
                </a:r>
                <a:r>
                  <a:rPr lang="en-US" b="1" dirty="0" smtClean="0"/>
                  <a:t>n</a:t>
                </a:r>
                <a:r>
                  <a:rPr lang="en-US" dirty="0" smtClean="0"/>
                  <a:t> and a another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 how can we compute the distance </a:t>
                </a:r>
                <a:r>
                  <a:rPr lang="en-US" i="1" dirty="0" smtClean="0"/>
                  <a:t>d</a:t>
                </a:r>
                <a:r>
                  <a:rPr lang="en-US" dirty="0" smtClean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to the plane?</a:t>
                </a:r>
              </a:p>
              <a:p>
                <a:pPr marL="0" indent="0">
                  <a:buNone/>
                </a:pPr>
                <a:endParaRPr lang="en-US" sz="800" dirty="0"/>
              </a:p>
              <a:p>
                <a:pPr marL="0" indent="0">
                  <a:buNone/>
                </a:pPr>
                <a:r>
                  <a:rPr lang="en-US" b="1" dirty="0" smtClean="0"/>
                  <a:t>Answer:</a:t>
                </a:r>
                <a:r>
                  <a:rPr lang="en-US" dirty="0" smtClean="0"/>
                  <a:t> Consider the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293688" lvl="1" indent="0">
                  <a:buNone/>
                </a:pPr>
                <a:r>
                  <a:rPr lang="en-US" sz="2000" i="1" dirty="0" smtClean="0"/>
                  <a:t>d</a:t>
                </a:r>
                <a:r>
                  <a:rPr lang="en-US" sz="2000" dirty="0" smtClean="0"/>
                  <a:t> is the length of the projection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on </a:t>
                </a:r>
                <a:r>
                  <a:rPr lang="en-US" sz="2000" b="1" dirty="0" smtClean="0"/>
                  <a:t>n</a:t>
                </a:r>
                <a:r>
                  <a:rPr lang="en-US" sz="2000" dirty="0" smtClean="0"/>
                  <a:t>.</a:t>
                </a:r>
              </a:p>
              <a:p>
                <a:pPr marL="293688" lvl="1" indent="0">
                  <a:buNone/>
                </a:pPr>
                <a:r>
                  <a:rPr lang="en-US" sz="2000" dirty="0" smtClean="0"/>
                  <a:t>We can compute the projection vector using</a:t>
                </a:r>
              </a:p>
              <a:p>
                <a:pPr marL="293688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1600">
                              <a:latin typeface="Cambria Math"/>
                            </a:rPr>
                            <m:t>proj</m:t>
                          </m:r>
                        </m:e>
                        <m:sub>
                          <m:r>
                            <a:rPr lang="en-US" sz="1600" b="1" i="0" smtClean="0">
                              <a:latin typeface="Cambria Math"/>
                            </a:rPr>
                            <m:t>𝐧</m:t>
                          </m:r>
                        </m:sub>
                      </m:sSub>
                      <m:d>
                        <m:d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1600" b="1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en-US" sz="1600" b="1" i="0">
                              <a:latin typeface="Cambria Math"/>
                            </a:rPr>
                            <m:t>𝐧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b="1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1600" b="1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0">
                                      <a:latin typeface="Cambria Math"/>
                                    </a:rPr>
                                    <m:t>𝐧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b="1" i="1"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n-US" sz="1600" b="1" i="0" smtClean="0">
                          <a:latin typeface="Cambria Math"/>
                          <a:ea typeface="Cambria Math"/>
                        </a:rPr>
                        <m:t>𝐧</m:t>
                      </m:r>
                    </m:oMath>
                  </m:oMathPara>
                </a14:m>
                <a:endParaRPr lang="en-US" sz="1600" b="1" dirty="0"/>
              </a:p>
              <a:p>
                <a:pPr marL="293688" lvl="1" indent="0">
                  <a:buNone/>
                </a:pPr>
                <a:r>
                  <a:rPr lang="en-US" sz="2000" dirty="0" smtClean="0"/>
                  <a:t>We then compute the length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000">
                            <a:latin typeface="Cambria Math"/>
                          </a:rPr>
                          <m:t>proj</m:t>
                        </m:r>
                      </m:e>
                      <m:sub>
                        <m:r>
                          <a:rPr lang="en-US" sz="2000" b="1">
                            <a:latin typeface="Cambria Math"/>
                          </a:rPr>
                          <m:t>𝐧</m:t>
                        </m:r>
                      </m:sub>
                    </m:sSub>
                  </m:oMath>
                </a14:m>
                <a:r>
                  <a:rPr lang="en-US" sz="2000" dirty="0" smtClean="0"/>
                  <a:t> to get the value of </a:t>
                </a:r>
                <a:r>
                  <a:rPr lang="en-US" sz="2000" i="1" dirty="0" smtClean="0"/>
                  <a:t>d</a:t>
                </a:r>
                <a:endParaRPr lang="en-US" sz="20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</a:rPr>
                        <m:t>𝑑</m:t>
                      </m:r>
                      <m:r>
                        <m:rPr>
                          <m:aln/>
                        </m:rPr>
                        <a:rPr lang="en-US" sz="1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sz="1800">
                                  <a:latin typeface="Cambria Math"/>
                                </a:rPr>
                                <m:t>proj</m:t>
                              </m:r>
                            </m:e>
                            <m:sub>
                              <m:r>
                                <a:rPr lang="en-US" sz="1800" b="1" i="0">
                                  <a:latin typeface="Cambria Math"/>
                                </a:rPr>
                                <m:t>𝐧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r>
                  <a:rPr lang="en-US" sz="1800" i="1" dirty="0">
                    <a:latin typeface="Cambria Math"/>
                  </a:rPr>
                  <a:t/>
                </a:r>
                <a:br>
                  <a:rPr lang="en-US" sz="1800" i="1" dirty="0">
                    <a:latin typeface="Cambria Math"/>
                  </a:rPr>
                </a:br>
                <a:endParaRPr lang="en-US" sz="1800" dirty="0" smtClean="0"/>
              </a:p>
              <a:p>
                <a:pPr marL="293688" lvl="1" indent="0">
                  <a:buNone/>
                </a:pPr>
                <a:endParaRPr lang="en-US" sz="800" dirty="0" smtClean="0"/>
              </a:p>
              <a:p>
                <a:pPr marL="293688" lvl="1" indent="0">
                  <a:buNone/>
                </a:pPr>
                <a:endParaRPr lang="en-US" sz="800" dirty="0"/>
              </a:p>
              <a:p>
                <a:pPr marL="293688" lvl="1" indent="0">
                  <a:buNone/>
                </a:pPr>
                <a:endParaRPr lang="en-US" sz="800" dirty="0" smtClean="0"/>
              </a:p>
              <a:p>
                <a:pPr marL="293688" lvl="1" indent="0">
                  <a:buNone/>
                </a:pPr>
                <a:endParaRPr lang="en-US" sz="800" dirty="0"/>
              </a:p>
              <a:p>
                <a:pPr marL="293688" lvl="1" indent="0">
                  <a:buNone/>
                </a:pPr>
                <a:endParaRPr lang="en-US" sz="800" dirty="0" smtClean="0"/>
              </a:p>
              <a:p>
                <a:pPr marL="293688" lvl="1" indent="0">
                  <a:buNone/>
                </a:pPr>
                <a:endParaRPr lang="en-US" sz="800" dirty="0"/>
              </a:p>
              <a:p>
                <a:pPr marL="293688" lvl="1" indent="0">
                  <a:buNone/>
                </a:pPr>
                <a:endParaRPr lang="en-US" sz="800" dirty="0" smtClean="0"/>
              </a:p>
              <a:p>
                <a:pPr marL="293688" lvl="1" indent="0">
                  <a:buNone/>
                </a:pPr>
                <a:r>
                  <a:rPr lang="en-US" i="1" dirty="0" smtClean="0"/>
                  <a:t>Note 1: if </a:t>
                </a:r>
                <a:r>
                  <a:rPr lang="en-US" b="1" dirty="0" smtClean="0"/>
                  <a:t>n</a:t>
                </a:r>
                <a:r>
                  <a:rPr lang="en-US" i="1" dirty="0" smtClean="0"/>
                  <a:t> is normalized, this reduces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𝑑</m:t>
                    </m:r>
                    <m:r>
                      <a:rPr lang="en-US" i="1" smtClean="0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b="1" i="0">
                            <a:latin typeface="Cambria Math"/>
                          </a:rPr>
                          <m:t>𝐧</m:t>
                        </m:r>
                      </m:e>
                    </m:d>
                  </m:oMath>
                </a14:m>
                <a:endParaRPr lang="en-US" i="1" dirty="0" smtClean="0"/>
              </a:p>
              <a:p>
                <a:pPr marL="293688" lvl="1" indent="0">
                  <a:buNone/>
                </a:pPr>
                <a:r>
                  <a:rPr lang="en-US" i="1" dirty="0" smtClean="0"/>
                  <a:t>Note 2: Removing the absolute value, the sign of d indicates whether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 smtClean="0"/>
                  <a:t> is on the same </a:t>
                </a:r>
                <a:r>
                  <a:rPr lang="en-US" i="1" dirty="0" smtClean="0"/>
                  <a:t>side (d&gt;0) or </a:t>
                </a:r>
                <a:r>
                  <a:rPr lang="en-US" i="1" dirty="0" smtClean="0"/>
                  <a:t>opposite side </a:t>
                </a:r>
                <a:r>
                  <a:rPr lang="en-US" i="1" dirty="0" smtClean="0"/>
                  <a:t>(d&lt;0) relative </a:t>
                </a:r>
                <a:r>
                  <a:rPr lang="en-US" i="1" dirty="0" smtClean="0"/>
                  <a:t>to </a:t>
                </a:r>
                <a:r>
                  <a:rPr lang="en-US" b="1" dirty="0" smtClean="0"/>
                  <a:t>n</a:t>
                </a:r>
                <a:r>
                  <a:rPr lang="en-US" i="1" dirty="0" smtClean="0"/>
                  <a:t>.</a:t>
                </a:r>
                <a:endParaRPr lang="en-US" sz="2000" i="1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08" t="-579" b="-47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>
            <a:off x="5955176" y="1926939"/>
            <a:ext cx="3013438" cy="1698127"/>
            <a:chOff x="5955176" y="1926939"/>
            <a:chExt cx="3013438" cy="1698127"/>
          </a:xfrm>
        </p:grpSpPr>
        <p:sp>
          <p:nvSpPr>
            <p:cNvPr id="5" name="Parallelogram 4"/>
            <p:cNvSpPr/>
            <p:nvPr/>
          </p:nvSpPr>
          <p:spPr>
            <a:xfrm rot="1416610">
              <a:off x="5955176" y="2314811"/>
              <a:ext cx="2871223" cy="1310255"/>
            </a:xfrm>
            <a:prstGeom prst="parallelogram">
              <a:avLst>
                <a:gd name="adj" fmla="val 57072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12638" y="242925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 flipH="1">
              <a:off x="7176932" y="2798584"/>
              <a:ext cx="11493" cy="1049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7134070" y="2805925"/>
              <a:ext cx="52387" cy="50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7026913" y="2820015"/>
              <a:ext cx="11492" cy="1121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 flipV="1">
              <a:off x="7036439" y="2823685"/>
              <a:ext cx="88105" cy="417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7112638" y="2258237"/>
              <a:ext cx="93789" cy="71136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 w="sm" len="sm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6784788" y="2942330"/>
                  <a:ext cx="40363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  <a:ea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4788" y="2942330"/>
                  <a:ext cx="403637" cy="30777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" name="Group 12"/>
            <p:cNvGrpSpPr/>
            <p:nvPr/>
          </p:nvGrpSpPr>
          <p:grpSpPr>
            <a:xfrm>
              <a:off x="8110406" y="1926939"/>
              <a:ext cx="468653" cy="369332"/>
              <a:chOff x="5355324" y="4071699"/>
              <a:chExt cx="468653" cy="369332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 flipV="1">
                <a:off x="5479256" y="4419600"/>
                <a:ext cx="7144" cy="2381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5355324" y="4071699"/>
                    <a:ext cx="46865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55324" y="4071699"/>
                    <a:ext cx="468653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6" name="Straight Connector 15"/>
            <p:cNvCxnSpPr/>
            <p:nvPr/>
          </p:nvCxnSpPr>
          <p:spPr>
            <a:xfrm flipH="1">
              <a:off x="8172319" y="3062599"/>
              <a:ext cx="11493" cy="1049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8129457" y="3069940"/>
              <a:ext cx="52387" cy="50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8022300" y="3084030"/>
              <a:ext cx="11492" cy="1121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 flipV="1">
              <a:off x="8031826" y="3087700"/>
              <a:ext cx="88105" cy="417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8108025" y="2312702"/>
              <a:ext cx="122364" cy="92091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headEnd type="none" w="sm" len="sm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8335107" y="2582577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d</a:t>
              </a:r>
              <a:r>
                <a:rPr lang="en-US" dirty="0" smtClean="0"/>
                <a:t> = ?</a:t>
              </a:r>
              <a:endParaRPr lang="en-US" i="1" dirty="0"/>
            </a:p>
          </p:txBody>
        </p:sp>
        <p:sp>
          <p:nvSpPr>
            <p:cNvPr id="23" name="Right Brace 22"/>
            <p:cNvSpPr/>
            <p:nvPr/>
          </p:nvSpPr>
          <p:spPr>
            <a:xfrm rot="475017">
              <a:off x="8239892" y="2329728"/>
              <a:ext cx="143524" cy="918910"/>
            </a:xfrm>
            <a:prstGeom prst="rightBrace">
              <a:avLst>
                <a:gd name="adj1" fmla="val 106420"/>
                <a:gd name="adj2" fmla="val 50000"/>
              </a:avLst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110413" y="2295525"/>
            <a:ext cx="1078706" cy="676276"/>
            <a:chOff x="7110413" y="2295525"/>
            <a:chExt cx="1078706" cy="676276"/>
          </a:xfrm>
        </p:grpSpPr>
        <p:cxnSp>
          <p:nvCxnSpPr>
            <p:cNvPr id="24" name="Straight Arrow Connector 23"/>
            <p:cNvCxnSpPr/>
            <p:nvPr/>
          </p:nvCxnSpPr>
          <p:spPr>
            <a:xfrm flipV="1">
              <a:off x="7110413" y="2295525"/>
              <a:ext cx="1078706" cy="67627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 w="sm" len="sm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7322122" y="2694801"/>
                  <a:ext cx="71167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2122" y="2694801"/>
                  <a:ext cx="711670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783366" y="4373269"/>
                <a:ext cx="2286652" cy="7085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r>
                                <a:rPr lang="en-US" b="1">
                                  <a:latin typeface="Cambria Math"/>
                                </a:rPr>
                                <m:t>𝐧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>
                                          <a:latin typeface="Cambria Math"/>
                                        </a:rPr>
                                        <m:t>𝐧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1" i="1"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/>
                            </a:rPr>
                            <m:t>𝐧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3366" y="4373269"/>
                <a:ext cx="2286652" cy="7085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/>
          <p:cNvGrpSpPr/>
          <p:nvPr/>
        </p:nvGrpSpPr>
        <p:grpSpPr>
          <a:xfrm>
            <a:off x="3783366" y="4648200"/>
            <a:ext cx="2160234" cy="1073170"/>
            <a:chOff x="3783366" y="4648200"/>
            <a:chExt cx="2160234" cy="10731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3783366" y="5012778"/>
                  <a:ext cx="1861343" cy="7085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aln/>
                          </m:rPr>
                          <a:rPr lang="en-US" i="1">
                            <a:latin typeface="Cambria Math"/>
                          </a:rPr>
                          <m:t>=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∙</m:t>
                                </m:r>
                                <m:r>
                                  <a:rPr lang="en-US" b="1">
                                    <a:latin typeface="Cambria Math"/>
                                  </a:rPr>
                                  <m:t>𝐧</m:t>
                                </m:r>
                              </m:num>
                              <m:den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>
                                        <a:latin typeface="Cambria Math"/>
                                      </a:rPr>
                                      <m:t>𝐧</m:t>
                                    </m:r>
                                  </m:e>
                                </m:d>
                              </m:den>
                            </m:f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3366" y="5012778"/>
                  <a:ext cx="1861343" cy="70859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H="1">
              <a:off x="5562600" y="4648200"/>
              <a:ext cx="381000" cy="22860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4953000" y="4788694"/>
              <a:ext cx="161925" cy="95765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6543142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1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70C0"/>
      </a:hlink>
      <a:folHlink>
        <a:srgbClr val="638BAD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solidFill>
          <a:srgbClr val="FFFF00"/>
        </a:solidFill>
        <a:ln w="25400">
          <a:solidFill>
            <a:srgbClr val="FF0000"/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35734</TotalTime>
  <Words>572</Words>
  <Application>Microsoft Office PowerPoint</Application>
  <PresentationFormat>On-screen Show (4:3)</PresentationFormat>
  <Paragraphs>268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Arial Black</vt:lpstr>
      <vt:lpstr>Calibri</vt:lpstr>
      <vt:lpstr>Cambria Math</vt:lpstr>
      <vt:lpstr>Gill Sans MT</vt:lpstr>
      <vt:lpstr>Symbol</vt:lpstr>
      <vt:lpstr>Times New Roman</vt:lpstr>
      <vt:lpstr>Wingdings</vt:lpstr>
      <vt:lpstr>Wingdings 3</vt:lpstr>
      <vt:lpstr>Origin</vt:lpstr>
      <vt:lpstr>GAM 325/425:  Applied 3D Geometry</vt:lpstr>
      <vt:lpstr>Testing Collinear Vectors</vt:lpstr>
      <vt:lpstr>Lines in R^3</vt:lpstr>
      <vt:lpstr>Exercise:  Collinear Points</vt:lpstr>
      <vt:lpstr>Exercise:  Collinear Points</vt:lpstr>
      <vt:lpstr>Exercise: Distance to Line</vt:lpstr>
      <vt:lpstr>Exercise: Distance to Line</vt:lpstr>
      <vt:lpstr>Plane</vt:lpstr>
      <vt:lpstr>Distance to Plane</vt:lpstr>
      <vt:lpstr>Line and Plane</vt:lpstr>
      <vt:lpstr>Line and Plane</vt:lpstr>
      <vt:lpstr>Line-Plane Intersection</vt:lpstr>
      <vt:lpstr>Left-Right Determination</vt:lpstr>
      <vt:lpstr>Left-Right Determination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</dc:creator>
  <cp:lastModifiedBy>Andre</cp:lastModifiedBy>
  <cp:revision>1206</cp:revision>
  <dcterms:created xsi:type="dcterms:W3CDTF">2013-03-17T23:02:21Z</dcterms:created>
  <dcterms:modified xsi:type="dcterms:W3CDTF">2020-09-09T16:14:37Z</dcterms:modified>
</cp:coreProperties>
</file>