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9" r:id="rId2"/>
    <p:sldId id="350" r:id="rId3"/>
    <p:sldId id="306" r:id="rId4"/>
    <p:sldId id="307" r:id="rId5"/>
    <p:sldId id="355" r:id="rId6"/>
    <p:sldId id="354" r:id="rId7"/>
    <p:sldId id="310" r:id="rId8"/>
    <p:sldId id="305" r:id="rId9"/>
    <p:sldId id="340" r:id="rId10"/>
    <p:sldId id="311" r:id="rId11"/>
    <p:sldId id="345" r:id="rId12"/>
    <p:sldId id="348" r:id="rId13"/>
    <p:sldId id="346" r:id="rId14"/>
    <p:sldId id="323" r:id="rId15"/>
    <p:sldId id="321" r:id="rId16"/>
    <p:sldId id="312" r:id="rId17"/>
    <p:sldId id="313" r:id="rId18"/>
    <p:sldId id="319" r:id="rId19"/>
    <p:sldId id="316" r:id="rId20"/>
    <p:sldId id="317" r:id="rId21"/>
    <p:sldId id="322" r:id="rId22"/>
    <p:sldId id="324" r:id="rId23"/>
    <p:sldId id="325" r:id="rId24"/>
    <p:sldId id="326" r:id="rId25"/>
    <p:sldId id="349" r:id="rId26"/>
    <p:sldId id="352" r:id="rId27"/>
    <p:sldId id="351" r:id="rId28"/>
    <p:sldId id="353" r:id="rId29"/>
    <p:sldId id="327" r:id="rId30"/>
    <p:sldId id="328" r:id="rId31"/>
    <p:sldId id="344" r:id="rId32"/>
    <p:sldId id="343" r:id="rId33"/>
    <p:sldId id="33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D1A41F-157E-4A2F-9244-D2502BD03011}">
          <p14:sldIdLst>
            <p14:sldId id="259"/>
            <p14:sldId id="350"/>
            <p14:sldId id="306"/>
            <p14:sldId id="307"/>
            <p14:sldId id="355"/>
            <p14:sldId id="354"/>
            <p14:sldId id="310"/>
            <p14:sldId id="305"/>
            <p14:sldId id="340"/>
            <p14:sldId id="311"/>
            <p14:sldId id="345"/>
            <p14:sldId id="348"/>
            <p14:sldId id="346"/>
            <p14:sldId id="323"/>
            <p14:sldId id="321"/>
            <p14:sldId id="312"/>
            <p14:sldId id="313"/>
            <p14:sldId id="319"/>
            <p14:sldId id="316"/>
            <p14:sldId id="317"/>
            <p14:sldId id="322"/>
            <p14:sldId id="324"/>
            <p14:sldId id="325"/>
            <p14:sldId id="326"/>
            <p14:sldId id="349"/>
            <p14:sldId id="352"/>
            <p14:sldId id="351"/>
            <p14:sldId id="353"/>
            <p14:sldId id="327"/>
            <p14:sldId id="328"/>
            <p14:sldId id="344"/>
            <p14:sldId id="343"/>
            <p14:sldId id="339"/>
          </p14:sldIdLst>
        </p14:section>
        <p14:section name="Untitled Section" id="{E02AD8AA-4ADA-4252-A759-9DC1188936D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1" autoAdjust="0"/>
    <p:restoredTop sz="96119" autoAdjust="0"/>
  </p:normalViewPr>
  <p:slideViewPr>
    <p:cSldViewPr>
      <p:cViewPr varScale="1">
        <p:scale>
          <a:sx n="104" d="100"/>
          <a:sy n="104" d="100"/>
        </p:scale>
        <p:origin x="9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84DBB-6228-42E2-8BE2-B5B89DE36B0A}" type="datetimeFigureOut">
              <a:rPr lang="en-US" smtClean="0"/>
              <a:t>9/9/2020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6F42D-BF06-49B9-B552-461889774ED7}" type="slidenum">
              <a:rPr lang="en-US" smtClean="0"/>
              <a:t>‹#›</a:t>
            </a:fld>
            <a:endParaRPr lang="en-US"/>
          </a:p>
        </p:txBody>
      </p:sp>
    </p:spTree>
    <p:extLst>
      <p:ext uri="{BB962C8B-B14F-4D97-AF65-F5344CB8AC3E}">
        <p14:creationId xmlns:p14="http://schemas.microsoft.com/office/powerpoint/2010/main" val="100285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304800" y="304800"/>
            <a:ext cx="8610600" cy="1295400"/>
          </a:xfrm>
        </p:spPr>
        <p:txBody>
          <a:bodyPr anchor="t" anchorCtr="0">
            <a:noAutofit/>
          </a:bodyPr>
          <a:lstStyle>
            <a:lvl1pPr algn="l">
              <a:defRPr sz="3200">
                <a:solidFill>
                  <a:srgbClr val="0070C0"/>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362200" y="3790950"/>
            <a:ext cx="5715000" cy="1847850"/>
          </a:xfrm>
        </p:spPr>
        <p:txBody>
          <a:bodyPr>
            <a:noAutofit/>
          </a:bodyPr>
          <a:lstStyle>
            <a:lvl1pPr marL="0" indent="0" algn="l">
              <a:buNone/>
              <a:defRPr sz="2400">
                <a:solidFill>
                  <a:schemeClr val="tx1"/>
                </a:solidFill>
                <a:latin typeface="Arial Black"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4"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9/9/2020</a:t>
            </a:fld>
            <a:endParaRPr lang="en-US"/>
          </a:p>
        </p:txBody>
      </p:sp>
      <p:sp>
        <p:nvSpPr>
          <p:cNvPr id="15"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6"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9/9/2020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9/9/2020</a:t>
            </a:fld>
            <a:endParaRPr lang="en-US" dirty="0"/>
          </a:p>
        </p:txBody>
      </p:sp>
      <p:sp>
        <p:nvSpPr>
          <p:cNvPr id="11"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2"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106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533400" y="6501968"/>
            <a:ext cx="2289048" cy="365760"/>
          </a:xfrm>
          <a:prstGeom prst="rect">
            <a:avLst/>
          </a:prstGeom>
        </p:spPr>
        <p:txBody>
          <a:bodyPr/>
          <a:lstStyle>
            <a:lvl1pPr>
              <a:defRPr sz="1400"/>
            </a:lvl1pPr>
          </a:lstStyle>
          <a:p>
            <a:fld id="{9793815C-EA6D-40C7-9E91-479112874C2D}" type="datetime1">
              <a:rPr lang="en-US" smtClean="0"/>
              <a:pPr/>
              <a:t>9/9/2020</a:t>
            </a:fld>
            <a:endParaRPr lang="en-US"/>
          </a:p>
        </p:txBody>
      </p:sp>
      <p:sp>
        <p:nvSpPr>
          <p:cNvPr id="5" name="Footer Placeholder 4"/>
          <p:cNvSpPr>
            <a:spLocks noGrp="1"/>
          </p:cNvSpPr>
          <p:nvPr>
            <p:ph type="ftr" sz="quarter" idx="11"/>
          </p:nvPr>
        </p:nvSpPr>
        <p:spPr>
          <a:xfrm>
            <a:off x="2898648" y="6496430"/>
            <a:ext cx="4797552" cy="365760"/>
          </a:xfrm>
          <a:prstGeom prst="rect">
            <a:avLst/>
          </a:prstGeom>
        </p:spPr>
        <p:txBody>
          <a:bodyPr/>
          <a:lstStyle>
            <a:lvl1pPr>
              <a:defRPr sz="1400"/>
            </a:lvl1pPr>
          </a:lstStyle>
          <a:p>
            <a:endParaRPr lang="en-US" dirty="0"/>
          </a:p>
        </p:txBody>
      </p:sp>
      <p:sp>
        <p:nvSpPr>
          <p:cNvPr id="6" name="Slide Number Placeholder 5"/>
          <p:cNvSpPr>
            <a:spLocks noGrp="1"/>
          </p:cNvSpPr>
          <p:nvPr>
            <p:ph type="sldNum" sz="quarter" idx="12"/>
          </p:nvPr>
        </p:nvSpPr>
        <p:spPr>
          <a:xfrm>
            <a:off x="8077200" y="6501968"/>
            <a:ext cx="609600" cy="365760"/>
          </a:xfrm>
          <a:prstGeom prst="rect">
            <a:avLst/>
          </a:prstGeom>
        </p:spPr>
        <p:txBody>
          <a:bodyPr/>
          <a:lstStyle>
            <a:lvl1pPr>
              <a:defRPr sz="1400"/>
            </a:lvl1pPr>
          </a:lstStyle>
          <a:p>
            <a:fld id="{2DD2A927-C669-46EB-947E-64BB8CE6050D}" type="slidenum">
              <a:rPr lang="en-US" smtClean="0"/>
              <a:pPr/>
              <a:t>‹#›</a:t>
            </a:fld>
            <a:endParaRPr lang="en-US" dirty="0"/>
          </a:p>
        </p:txBody>
      </p:sp>
      <p:sp>
        <p:nvSpPr>
          <p:cNvPr id="8" name="Content Placeholder 7"/>
          <p:cNvSpPr>
            <a:spLocks noGrp="1"/>
          </p:cNvSpPr>
          <p:nvPr>
            <p:ph sz="quarter" idx="1"/>
          </p:nvPr>
        </p:nvSpPr>
        <p:spPr>
          <a:xfrm>
            <a:off x="457200" y="1219200"/>
            <a:ext cx="8610600" cy="5257800"/>
          </a:xfrm>
        </p:spPr>
        <p:txBody>
          <a:bodyPr/>
          <a:lstStyle>
            <a:lvl1pPr marL="168275" indent="-168275">
              <a:defRPr sz="2000">
                <a:latin typeface="Times New Roman" pitchFamily="18" charset="0"/>
                <a:cs typeface="Times New Roman" pitchFamily="18" charset="0"/>
              </a:defRPr>
            </a:lvl1pPr>
            <a:lvl2pPr marL="461963" indent="-188913">
              <a:defRPr sz="1800">
                <a:latin typeface="Times New Roman" pitchFamily="18" charset="0"/>
                <a:cs typeface="Times New Roman" pitchFamily="18" charset="0"/>
              </a:defRPr>
            </a:lvl2pPr>
            <a:lvl3pPr marL="746125" indent="-152400">
              <a:defRPr sz="1600">
                <a:latin typeface="Times New Roman" pitchFamily="18" charset="0"/>
                <a:cs typeface="Times New Roman" pitchFamily="18" charset="0"/>
              </a:defRPr>
            </a:lvl3pPr>
            <a:lvl4pPr marL="1031875" indent="-163513">
              <a:defRPr sz="1400">
                <a:latin typeface="Times New Roman" pitchFamily="18" charset="0"/>
                <a:cs typeface="Times New Roman" pitchFamily="18" charset="0"/>
              </a:defRPr>
            </a:lvl4pPr>
            <a:lvl5pPr marL="1317625" indent="-174625">
              <a:buFont typeface="Arial" panose="020B0604020202020204" pitchFamily="34" charset="0"/>
              <a:buChar char="•"/>
              <a:defRPr sz="1200">
                <a:latin typeface="Times New Roman" pitchFamily="18" charset="0"/>
                <a:cs typeface="Times New Roman"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randomBa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6DF0B6F7-A95D-415F-AB9C-947ED3F9C7B2}" type="datetime1">
              <a:rPr lang="en-US" smtClean="0"/>
              <a:t>9/9/2020</a:t>
            </a:fld>
            <a:endParaRPr lang="en-US"/>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2DD2A927-C669-46EB-947E-64BB8CE6050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457200" y="1219200"/>
            <a:ext cx="4041648" cy="5257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52608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9/9/2020</a:t>
            </a:fld>
            <a:endParaRPr lang="en-US"/>
          </a:p>
        </p:txBody>
      </p:sp>
      <p:sp>
        <p:nvSpPr>
          <p:cNvPr id="10"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2"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343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343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9/9/2020</a:t>
            </a:fld>
            <a:endParaRPr lang="en-US" dirty="0"/>
          </a:p>
        </p:txBody>
      </p:sp>
      <p:sp>
        <p:nvSpPr>
          <p:cNvPr id="12"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4"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9/9/2020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9/9/2020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5257800"/>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477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6172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9/9/2020</a:t>
            </a:fld>
            <a:endParaRPr lang="en-US" dirty="0"/>
          </a:p>
        </p:txBody>
      </p:sp>
      <p:sp>
        <p:nvSpPr>
          <p:cNvPr id="13"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4"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DBA0D2F6-DF7A-40A9-B654-D40E4E483C8E}" type="datetime1">
              <a:rPr lang="en-US" smtClean="0"/>
              <a:t>9/9/2020</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2DD2A927-C669-46EB-947E-64BB8CE6050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5257800"/>
          </a:xfrm>
          <a:prstGeom prst="rect">
            <a:avLst/>
          </a:prstGeom>
        </p:spPr>
        <p:txBody>
          <a:bodyPr vert="horz">
            <a:no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ate Placeholder 3"/>
          <p:cNvSpPr>
            <a:spLocks noGrp="1"/>
          </p:cNvSpPr>
          <p:nvPr>
            <p:ph type="dt" sz="half" idx="2"/>
          </p:nvPr>
        </p:nvSpPr>
        <p:spPr>
          <a:xfrm>
            <a:off x="533400" y="6501968"/>
            <a:ext cx="2289048" cy="365760"/>
          </a:xfrm>
          <a:prstGeom prst="rect">
            <a:avLst/>
          </a:prstGeom>
        </p:spPr>
        <p:txBody>
          <a:bodyPr/>
          <a:lstStyle>
            <a:lvl1pPr>
              <a:defRPr sz="1400"/>
            </a:lvl1pPr>
          </a:lstStyle>
          <a:p>
            <a:fld id="{9793815C-EA6D-40C7-9E91-479112874C2D}" type="datetime1">
              <a:rPr lang="en-US" smtClean="0"/>
              <a:pPr/>
              <a:t>9/9/2020</a:t>
            </a:fld>
            <a:endParaRPr lang="en-US"/>
          </a:p>
        </p:txBody>
      </p:sp>
      <p:sp>
        <p:nvSpPr>
          <p:cNvPr id="20" name="Footer Placeholder 4"/>
          <p:cNvSpPr>
            <a:spLocks noGrp="1"/>
          </p:cNvSpPr>
          <p:nvPr>
            <p:ph type="ftr" sz="quarter" idx="3"/>
          </p:nvPr>
        </p:nvSpPr>
        <p:spPr>
          <a:xfrm>
            <a:off x="2898648" y="6496430"/>
            <a:ext cx="4797552" cy="365760"/>
          </a:xfrm>
          <a:prstGeom prst="rect">
            <a:avLst/>
          </a:prstGeom>
        </p:spPr>
        <p:txBody>
          <a:bodyPr/>
          <a:lstStyle>
            <a:lvl1pPr>
              <a:defRPr sz="1400"/>
            </a:lvl1pPr>
          </a:lstStyle>
          <a:p>
            <a:endParaRPr lang="en-US" dirty="0"/>
          </a:p>
        </p:txBody>
      </p:sp>
      <p:sp>
        <p:nvSpPr>
          <p:cNvPr id="21" name="Slide Number Placeholder 5"/>
          <p:cNvSpPr>
            <a:spLocks noGrp="1"/>
          </p:cNvSpPr>
          <p:nvPr>
            <p:ph type="sldNum" sz="quarter" idx="4"/>
          </p:nvPr>
        </p:nvSpPr>
        <p:spPr>
          <a:xfrm>
            <a:off x="8077200" y="6501968"/>
            <a:ext cx="609600" cy="365760"/>
          </a:xfrm>
          <a:prstGeom prst="rect">
            <a:avLst/>
          </a:prstGeom>
        </p:spPr>
        <p:txBody>
          <a:bodyPr/>
          <a:lstStyle>
            <a:lvl1pPr>
              <a:defRPr sz="1400"/>
            </a:lvl1pPr>
          </a:lstStyle>
          <a:p>
            <a:fld id="{2DD2A927-C669-46EB-947E-64BB8CE605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randomBar/>
  </p:transition>
  <p:timing>
    <p:tnLst>
      <p:par>
        <p:cTn id="1" dur="indefinite" restart="never" nodeType="tmRoot"/>
      </p:par>
    </p:tnLst>
  </p:timing>
  <p:hf hdr="0" ftr="0" dt="0"/>
  <p:txStyles>
    <p:titleStyle>
      <a:lvl1pPr algn="l" rtl="0" eaLnBrk="1" latinLnBrk="0" hangingPunct="1">
        <a:spcBef>
          <a:spcPct val="0"/>
        </a:spcBef>
        <a:buNone/>
        <a:defRPr kumimoji="0" sz="3200" b="1" kern="1200">
          <a:solidFill>
            <a:srgbClr val="0070C0"/>
          </a:solidFill>
          <a:latin typeface="Arial Black" pitchFamily="34" charset="0"/>
          <a:ea typeface="+mj-ea"/>
          <a:cs typeface="+mj-cs"/>
        </a:defRPr>
      </a:lvl1pPr>
    </p:titleStyle>
    <p:bodyStyle>
      <a:lvl1pPr marL="274320" indent="-274320" algn="l" rtl="0" eaLnBrk="1" latinLnBrk="0" hangingPunct="1">
        <a:spcBef>
          <a:spcPts val="600"/>
        </a:spcBef>
        <a:buClr>
          <a:schemeClr val="tx1"/>
        </a:buClr>
        <a:buSzPct val="76000"/>
        <a:buFont typeface="Arial" pitchFamily="34" charset="0"/>
        <a:buChar char="•"/>
        <a:defRPr kumimoji="0" sz="2400" kern="1200">
          <a:solidFill>
            <a:schemeClr val="tx1"/>
          </a:solidFill>
          <a:latin typeface="+mn-lt"/>
          <a:ea typeface="+mn-ea"/>
          <a:cs typeface="+mn-cs"/>
        </a:defRPr>
      </a:lvl1pPr>
      <a:lvl2pPr marL="457200" indent="-184150" algn="l" rtl="0" eaLnBrk="1" latinLnBrk="0" hangingPunct="1">
        <a:spcBef>
          <a:spcPts val="500"/>
        </a:spcBef>
        <a:buClr>
          <a:schemeClr val="tx1"/>
        </a:buClr>
        <a:buSzPct val="76000"/>
        <a:buFont typeface="Arial" pitchFamily="34" charset="0"/>
        <a:buChar char="•"/>
        <a:defRPr kumimoji="0" sz="2000" kern="1200">
          <a:solidFill>
            <a:schemeClr val="tx1"/>
          </a:solidFill>
          <a:latin typeface="+mn-lt"/>
          <a:ea typeface="+mn-ea"/>
          <a:cs typeface="+mn-cs"/>
        </a:defRPr>
      </a:lvl2pPr>
      <a:lvl3pPr marL="742950" indent="-149225" algn="l" rtl="0" eaLnBrk="1" latinLnBrk="0" hangingPunct="1">
        <a:spcBef>
          <a:spcPts val="500"/>
        </a:spcBef>
        <a:buClr>
          <a:schemeClr val="tx1"/>
        </a:buClr>
        <a:buSzPct val="76000"/>
        <a:buFont typeface="Arial" pitchFamily="34" charset="0"/>
        <a:buChar char="•"/>
        <a:defRPr kumimoji="0" sz="1800" kern="1200">
          <a:solidFill>
            <a:schemeClr val="tx1"/>
          </a:solidFill>
          <a:latin typeface="+mn-lt"/>
          <a:ea typeface="+mn-ea"/>
          <a:cs typeface="+mn-cs"/>
        </a:defRPr>
      </a:lvl3pPr>
      <a:lvl4pPr marL="1028700" indent="-160338" algn="l" rtl="0" eaLnBrk="1" latinLnBrk="0" hangingPunct="1">
        <a:spcBef>
          <a:spcPts val="400"/>
        </a:spcBef>
        <a:buClr>
          <a:schemeClr val="tx1"/>
        </a:buClr>
        <a:buSzPct val="70000"/>
        <a:buFont typeface="Arial" pitchFamily="34" charset="0"/>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tx1"/>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en.wikipedia.org/wiki/Inner_product_space" TargetMode="External"/><Relationship Id="rId1" Type="http://schemas.openxmlformats.org/officeDocument/2006/relationships/slideLayout" Target="../slideLayouts/slideLayout2.xml"/><Relationship Id="rId4" Type="http://schemas.openxmlformats.org/officeDocument/2006/relationships/hyperlink" Target="https://en.wikipedia.org/wiki/Algebraic_structu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en.wikipedia.org/wiki/Inner_product_space" TargetMode="External"/><Relationship Id="rId1" Type="http://schemas.openxmlformats.org/officeDocument/2006/relationships/slideLayout" Target="../slideLayouts/slideLayout2.xml"/><Relationship Id="rId4" Type="http://schemas.openxmlformats.org/officeDocument/2006/relationships/hyperlink" Target="http://www.mathsisfun.com/numbers/absolute-value.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elikakurniadi.wordpress.com/2011/11/14/the-difference-between-euclidean-and-non-euclidean-geometry/" TargetMode="Externa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gif"/></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facweb.cs.depaul.edu/andre/gam325/week1.htm" TargetMode="External"/><Relationship Id="rId1" Type="http://schemas.openxmlformats.org/officeDocument/2006/relationships/slideLayout" Target="../slideLayouts/slideLayout2.xml"/><Relationship Id="rId4" Type="http://schemas.openxmlformats.org/officeDocument/2006/relationships/hyperlink" Target="http://www.mathsisfun.com/algebra/sigma-notation.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hyperlink" Target="http://facweb.cs.depaul.edu/andre/gam325/week1.ht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facweb.cs.depaul.edu/andre/gam325/week1.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mathopenref.com/lawofcosinesproof.html" TargetMode="External"/><Relationship Id="rId2" Type="http://schemas.openxmlformats.org/officeDocument/2006/relationships/hyperlink" Target="http://www.mathopenref.com/lawofcosines.html" TargetMode="Externa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hyperlink" Target="http://facweb.cs.depaul.edu/andre/gam325/week1.ht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261.png"/><Relationship Id="rId1" Type="http://schemas.openxmlformats.org/officeDocument/2006/relationships/slideLayout" Target="../slideLayouts/slideLayout2.xml"/><Relationship Id="rId4" Type="http://schemas.openxmlformats.org/officeDocument/2006/relationships/hyperlink" Target="http://www.homeschoolmath.net/teaching/sine_calculator.php"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facweb.cs.depaul.edu/andre/gam325/week1.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400.png"/><Relationship Id="rId1" Type="http://schemas.openxmlformats.org/officeDocument/2006/relationships/slideLayout" Target="../slideLayouts/slideLayout2.xml"/><Relationship Id="rId4" Type="http://schemas.openxmlformats.org/officeDocument/2006/relationships/hyperlink" Target="http://facweb.cs.depaul.edu/andre/gam325/week1.ht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81.png"/><Relationship Id="rId1" Type="http://schemas.openxmlformats.org/officeDocument/2006/relationships/slideLayout" Target="../slideLayouts/slideLayout2.xml"/><Relationship Id="rId6" Type="http://schemas.openxmlformats.org/officeDocument/2006/relationships/hyperlink" Target="http://facweb.cs.depaul.edu/andre/gam325/week1.htm" TargetMode="External"/><Relationship Id="rId5" Type="http://schemas.openxmlformats.org/officeDocument/2006/relationships/image" Target="../media/image280.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hyperlink" Target="http://www.quora.com/Why-does-the-cross-product-exist-only-in-three-and-seven-dimensions" TargetMode="External"/><Relationship Id="rId2" Type="http://schemas.openxmlformats.org/officeDocument/2006/relationships/hyperlink" Target="https://en.wikipedia.org/wiki/Cross_product" TargetMode="External"/><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320.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hyperlink" Target="https://en.wikipedia.org/wiki/Conversion_between_quaternions_and_Euler_angles"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0.png"/><Relationship Id="rId7" Type="http://schemas.openxmlformats.org/officeDocument/2006/relationships/hyperlink" Target="http://facweb.cs.depaul.edu/andre/gam325/week1.htm" TargetMode="External"/><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71.png"/><Relationship Id="rId5" Type="http://schemas.openxmlformats.org/officeDocument/2006/relationships/image" Target="../media/image360.png"/><Relationship Id="rId4" Type="http://schemas.openxmlformats.org/officeDocument/2006/relationships/image" Target="../media/image350.png"/></Relationships>
</file>

<file path=ppt/slides/_rels/slide2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hyperlink" Target="http://facweb.cs.depaul.edu/andre/gam325/week1.htm" TargetMode="External"/><Relationship Id="rId5" Type="http://schemas.openxmlformats.org/officeDocument/2006/relationships/image" Target="../media/image43.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en.wikipedia.org/wiki/Group_(mathematic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40.png"/><Relationship Id="rId2" Type="http://schemas.openxmlformats.org/officeDocument/2006/relationships/image" Target="../media/image441.png"/><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420.png"/><Relationship Id="rId4" Type="http://schemas.openxmlformats.org/officeDocument/2006/relationships/image" Target="../media/image4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en.wikipedia.org/wiki/Vector_spac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1.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40.png"/><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9.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2.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GAM 325/425: </a:t>
            </a:r>
            <a:br>
              <a:rPr lang="en-US" dirty="0" smtClean="0"/>
            </a:br>
            <a:r>
              <a:rPr lang="en-US" dirty="0" smtClean="0"/>
              <a:t>Applied 3D Geometry</a:t>
            </a:r>
            <a:endParaRPr lang="en-US" dirty="0"/>
          </a:p>
        </p:txBody>
      </p:sp>
      <p:sp>
        <p:nvSpPr>
          <p:cNvPr id="6" name="Subtitle 5"/>
          <p:cNvSpPr>
            <a:spLocks noGrp="1"/>
          </p:cNvSpPr>
          <p:nvPr>
            <p:ph type="subTitle" idx="1"/>
          </p:nvPr>
        </p:nvSpPr>
        <p:spPr/>
        <p:txBody>
          <a:bodyPr/>
          <a:lstStyle/>
          <a:p>
            <a:r>
              <a:rPr lang="en-US" dirty="0" smtClean="0"/>
              <a:t>Lecture 1: </a:t>
            </a:r>
          </a:p>
          <a:p>
            <a:r>
              <a:rPr lang="en-US" dirty="0" smtClean="0"/>
              <a:t>Vectors, Points, Vector Spaces, Handedness and Vector Operations</a:t>
            </a:r>
          </a:p>
        </p:txBody>
      </p:sp>
      <p:sp>
        <p:nvSpPr>
          <p:cNvPr id="3" name="Slide Number Placeholder 2"/>
          <p:cNvSpPr>
            <a:spLocks noGrp="1"/>
          </p:cNvSpPr>
          <p:nvPr>
            <p:ph type="sldNum" sz="quarter" idx="12"/>
          </p:nvPr>
        </p:nvSpPr>
        <p:spPr/>
        <p:txBody>
          <a:bodyPr/>
          <a:lstStyle/>
          <a:p>
            <a:fld id="{2DD2A927-C669-46EB-947E-64BB8CE6050D}" type="slidenum">
              <a:rPr lang="en-US" smtClean="0"/>
              <a:t>1</a:t>
            </a:fld>
            <a:endParaRPr lang="en-US" dirty="0"/>
          </a:p>
        </p:txBody>
      </p:sp>
    </p:spTree>
    <p:extLst>
      <p:ext uri="{BB962C8B-B14F-4D97-AF65-F5344CB8AC3E}">
        <p14:creationId xmlns:p14="http://schemas.microsoft.com/office/powerpoint/2010/main" val="915093673"/>
      </p:ext>
    </p:extLst>
  </p:cSld>
  <p:clrMapOvr>
    <a:masterClrMapping/>
  </p:clrMapOvr>
  <p:transition spd="slow">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Subtleties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10</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lstStyle/>
              <a:p>
                <a:pPr marL="0" indent="0">
                  <a:buNone/>
                </a:pPr>
                <a:r>
                  <a:rPr lang="en-US" dirty="0" smtClean="0"/>
                  <a:t>A few things worth repeating:</a:t>
                </a:r>
              </a:p>
              <a:p>
                <a:pPr marL="341313" indent="-341313">
                  <a:buFont typeface="+mj-lt"/>
                  <a:buAutoNum type="arabicPeriod"/>
                </a:pPr>
                <a:r>
                  <a:rPr lang="en-US" dirty="0" smtClean="0"/>
                  <a:t>The notation </a:t>
                </a:r>
                <a14:m>
                  <m:oMath xmlns:m="http://schemas.openxmlformats.org/officeDocument/2006/math">
                    <m:r>
                      <a:rPr lang="en-US" b="1">
                        <a:latin typeface="Cambria Math"/>
                      </a:rPr>
                      <m:t>𝐯</m:t>
                    </m:r>
                    <m:r>
                      <a:rPr lang="en-US" i="1">
                        <a:latin typeface="Cambria Math"/>
                      </a:rPr>
                      <m:t>=</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𝑧</m:t>
                        </m:r>
                      </m:e>
                    </m:d>
                  </m:oMath>
                </a14:m>
                <a:r>
                  <a:rPr lang="en-US" dirty="0" smtClean="0"/>
                  <a:t> is meaningless </a:t>
                </a:r>
                <a:r>
                  <a:rPr lang="en-US" i="1" dirty="0" smtClean="0"/>
                  <a:t>unless we know what is the basis and the order in which to use these basis vectors</a:t>
                </a:r>
                <a:r>
                  <a:rPr lang="en-US" dirty="0" smtClean="0"/>
                  <a:t>.</a:t>
                </a:r>
              </a:p>
              <a:p>
                <a:pPr marL="741362" lvl="1" indent="0">
                  <a:buNone/>
                </a:pPr>
                <a:r>
                  <a:rPr lang="en-US" sz="1600" b="1" dirty="0" smtClean="0"/>
                  <a:t>Ex: </a:t>
                </a:r>
                <a:r>
                  <a:rPr lang="en-US" sz="1600" dirty="0" smtClean="0"/>
                  <a:t>Listing a product dimension as “30in x 32in x 36in” isn’t helpful to know the width.</a:t>
                </a:r>
                <a:endParaRPr lang="en-US" dirty="0" smtClean="0"/>
              </a:p>
              <a:p>
                <a:pPr marL="341313" indent="-341313">
                  <a:buFont typeface="+mj-lt"/>
                  <a:buAutoNum type="arabicPeriod"/>
                </a:pPr>
                <a:r>
                  <a:rPr lang="en-US" dirty="0"/>
                  <a:t>‘</a:t>
                </a:r>
                <a14:m>
                  <m:oMath xmlns:m="http://schemas.openxmlformats.org/officeDocument/2006/math">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𝑧</m:t>
                        </m:r>
                      </m:e>
                    </m:d>
                  </m:oMath>
                </a14:m>
                <a:r>
                  <a:rPr lang="en-US" dirty="0"/>
                  <a:t>’ is </a:t>
                </a:r>
                <a:r>
                  <a:rPr lang="en-US" i="1" dirty="0"/>
                  <a:t>not</a:t>
                </a:r>
                <a:r>
                  <a:rPr lang="en-US" dirty="0"/>
                  <a:t> a vector. It’s </a:t>
                </a:r>
                <a:r>
                  <a:rPr lang="en-US" dirty="0" smtClean="0"/>
                  <a:t>the </a:t>
                </a:r>
                <a:r>
                  <a:rPr lang="en-US" i="1" dirty="0"/>
                  <a:t>representation</a:t>
                </a:r>
                <a:r>
                  <a:rPr lang="en-US" dirty="0"/>
                  <a:t> of </a:t>
                </a:r>
                <a:r>
                  <a:rPr lang="en-US" dirty="0" smtClean="0"/>
                  <a:t>the </a:t>
                </a:r>
                <a:r>
                  <a:rPr lang="en-US" dirty="0"/>
                  <a:t>linear combination of the agreed upon basis </a:t>
                </a:r>
                <a:r>
                  <a:rPr lang="en-US" dirty="0" smtClean="0"/>
                  <a:t>vectors.</a:t>
                </a:r>
                <a:endParaRPr lang="en-US" dirty="0"/>
              </a:p>
              <a:p>
                <a:pPr marL="341313" indent="-341313">
                  <a:buFont typeface="+mj-lt"/>
                  <a:buAutoNum type="arabicPeriod"/>
                </a:pPr>
                <a:r>
                  <a:rPr lang="en-US" dirty="0" smtClean="0"/>
                  <a:t>Operations on elements of the form ‘</a:t>
                </a:r>
                <a14:m>
                  <m:oMath xmlns:m="http://schemas.openxmlformats.org/officeDocument/2006/math">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𝑧</m:t>
                        </m:r>
                      </m:e>
                    </m:d>
                  </m:oMath>
                </a14:m>
                <a:r>
                  <a:rPr lang="en-US" dirty="0" smtClean="0"/>
                  <a:t>’ are derived from the operations of the underlying elements (vectors and scalars)</a:t>
                </a:r>
              </a:p>
              <a:p>
                <a:pPr marL="457200" indent="-457200">
                  <a:buFont typeface="+mj-lt"/>
                  <a:buAutoNum type="arabicPeriod"/>
                </a:pPr>
                <a:endParaRPr lang="en-US" i="1" dirty="0" smtClean="0"/>
              </a:p>
              <a:p>
                <a:pPr marL="457200" indent="-457200">
                  <a:buFont typeface="+mj-lt"/>
                  <a:buAutoNum type="arabicPeriod"/>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r="-1062"/>
                </a:stretch>
              </a:blipFill>
            </p:spPr>
            <p:txBody>
              <a:bodyPr/>
              <a:lstStyle/>
              <a:p>
                <a:r>
                  <a:rPr lang="en-US">
                    <a:noFill/>
                  </a:rPr>
                  <a:t> </a:t>
                </a:r>
              </a:p>
            </p:txBody>
          </p:sp>
        </mc:Fallback>
      </mc:AlternateContent>
    </p:spTree>
    <p:extLst>
      <p:ext uri="{BB962C8B-B14F-4D97-AF65-F5344CB8AC3E}">
        <p14:creationId xmlns:p14="http://schemas.microsoft.com/office/powerpoint/2010/main" val="36591600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Vectors: </a:t>
            </a:r>
            <a:br>
              <a:rPr lang="en-US" dirty="0" smtClean="0"/>
            </a:br>
            <a:r>
              <a:rPr lang="en-US" dirty="0" smtClean="0"/>
              <a:t>Inner Product</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11</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lstStyle/>
              <a:p>
                <a:pPr marL="0" indent="-20638">
                  <a:buNone/>
                </a:pPr>
                <a:r>
                  <a:rPr lang="en-US" dirty="0" smtClean="0"/>
                  <a:t>(‘</a:t>
                </a:r>
                <a:r>
                  <a:rPr lang="en-US" i="1" dirty="0"/>
                  <a:t>Rabbit out of </a:t>
                </a:r>
                <a:r>
                  <a:rPr lang="en-US" i="1" dirty="0" smtClean="0"/>
                  <a:t>the </a:t>
                </a:r>
                <a:r>
                  <a:rPr lang="en-US" i="1" dirty="0"/>
                  <a:t>hat</a:t>
                </a:r>
                <a:r>
                  <a:rPr lang="en-US" dirty="0" smtClean="0"/>
                  <a:t>’</a:t>
                </a:r>
                <a:r>
                  <a:rPr lang="en-US" i="1" dirty="0" smtClean="0"/>
                  <a:t> moment</a:t>
                </a:r>
                <a:r>
                  <a:rPr lang="en-US" dirty="0" smtClean="0"/>
                  <a:t>…) To formally measure &amp; compare lengths and directions between vectors, we need a way to ‘map’ pairs of vectors to a real value.</a:t>
                </a:r>
              </a:p>
              <a:p>
                <a:pPr marL="0" indent="-20638">
                  <a:buNone/>
                </a:pPr>
                <a:endParaRPr lang="en-US" sz="800" dirty="0" smtClean="0"/>
              </a:p>
              <a:p>
                <a:pPr marL="0" indent="-20638">
                  <a:buNone/>
                </a:pPr>
                <a:r>
                  <a:rPr lang="en-US" dirty="0" smtClean="0"/>
                  <a:t>An </a:t>
                </a:r>
                <a:r>
                  <a:rPr lang="en-US" i="1" dirty="0">
                    <a:hlinkClick r:id="rId2"/>
                  </a:rPr>
                  <a:t>inner </a:t>
                </a:r>
                <a:r>
                  <a:rPr lang="en-US" i="1" dirty="0" smtClean="0">
                    <a:hlinkClick r:id="rId2"/>
                  </a:rPr>
                  <a:t>product</a:t>
                </a:r>
                <a:r>
                  <a:rPr lang="en-US" i="1" dirty="0" smtClean="0"/>
                  <a:t> </a:t>
                </a:r>
                <a:r>
                  <a:rPr lang="en-US" dirty="0" smtClean="0"/>
                  <a:t>(</a:t>
                </a:r>
                <a:r>
                  <a:rPr lang="en-US" dirty="0" err="1" smtClean="0"/>
                  <a:t>a.k.a</a:t>
                </a:r>
                <a:r>
                  <a:rPr lang="en-US" dirty="0" smtClean="0"/>
                  <a:t> </a:t>
                </a:r>
                <a:r>
                  <a:rPr lang="en-US" i="1" dirty="0" smtClean="0"/>
                  <a:t>scalar product</a:t>
                </a:r>
                <a:r>
                  <a:rPr lang="en-US" dirty="0" smtClean="0"/>
                  <a:t>, confusingly…)</a:t>
                </a:r>
                <a:r>
                  <a:rPr lang="en-US" i="1" dirty="0" smtClean="0"/>
                  <a:t> </a:t>
                </a:r>
                <a:r>
                  <a:rPr lang="en-US" dirty="0" smtClean="0"/>
                  <a:t>is a function ‘</a:t>
                </a:r>
                <a14:m>
                  <m:oMath xmlns:m="http://schemas.openxmlformats.org/officeDocument/2006/math">
                    <m:r>
                      <a:rPr lang="en-US" i="1">
                        <a:latin typeface="Cambria Math"/>
                        <a:ea typeface="Cambria Math"/>
                      </a:rPr>
                      <m:t>∙</m:t>
                    </m:r>
                  </m:oMath>
                </a14:m>
                <a:r>
                  <a:rPr lang="en-US" dirty="0" smtClean="0"/>
                  <a:t>’ of two vectors returning a real value that has the following properties:</a:t>
                </a:r>
              </a:p>
              <a:p>
                <a:pPr marL="517525" lvl="1" indent="-244475">
                  <a:buFont typeface="+mj-lt"/>
                  <a:buAutoNum type="arabicPeriod"/>
                </a:pPr>
                <a:r>
                  <a:rPr lang="en-US" dirty="0" smtClean="0"/>
                  <a:t>(conjugate) Symmetric: </a:t>
                </a:r>
                <a14:m>
                  <m:oMath xmlns:m="http://schemas.openxmlformats.org/officeDocument/2006/math">
                    <m:r>
                      <a:rPr lang="en-US" b="1" i="0" smtClean="0">
                        <a:latin typeface="Cambria Math"/>
                      </a:rPr>
                      <m:t>𝐯</m:t>
                    </m:r>
                    <m:r>
                      <a:rPr lang="en-US"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r>
                      <a:rPr lang="en-US" b="1" i="0" smtClean="0">
                        <a:latin typeface="Cambria Math"/>
                        <a:ea typeface="Cambria Math"/>
                      </a:rPr>
                      <m:t>𝐰</m:t>
                    </m:r>
                    <m:r>
                      <a:rPr lang="en-US" i="1" smtClean="0">
                        <a:latin typeface="Cambria Math"/>
                        <a:ea typeface="Cambria Math"/>
                      </a:rPr>
                      <m:t>∙</m:t>
                    </m:r>
                    <m:r>
                      <a:rPr lang="en-US" b="1" i="0" smtClean="0">
                        <a:latin typeface="Cambria Math"/>
                        <a:ea typeface="Cambria Math"/>
                      </a:rPr>
                      <m:t>𝐯</m:t>
                    </m:r>
                  </m:oMath>
                </a14:m>
                <a:endParaRPr lang="en-US" b="1" dirty="0" smtClean="0"/>
              </a:p>
              <a:p>
                <a:pPr marL="517525" lvl="1" indent="-244475">
                  <a:buFont typeface="+mj-lt"/>
                  <a:buAutoNum type="arabicPeriod"/>
                </a:pPr>
                <a:r>
                  <a:rPr lang="en-US" dirty="0" smtClean="0"/>
                  <a:t>Linearity over vector addition: </a:t>
                </a:r>
                <a14:m>
                  <m:oMath xmlns:m="http://schemas.openxmlformats.org/officeDocument/2006/math">
                    <m:d>
                      <m:dPr>
                        <m:ctrlPr>
                          <a:rPr lang="en-US" b="1" i="1" smtClean="0">
                            <a:latin typeface="Cambria Math" panose="02040503050406030204" pitchFamily="18" charset="0"/>
                          </a:rPr>
                        </m:ctrlPr>
                      </m:dPr>
                      <m:e>
                        <m:r>
                          <a:rPr lang="en-US" b="1" i="0" smtClean="0">
                            <a:latin typeface="Cambria Math"/>
                          </a:rPr>
                          <m:t>𝐮</m:t>
                        </m:r>
                        <m:r>
                          <a:rPr lang="en-US" b="1" i="0" smtClean="0">
                            <a:latin typeface="Cambria Math"/>
                          </a:rPr>
                          <m:t>+</m:t>
                        </m:r>
                        <m:r>
                          <a:rPr lang="en-US" b="1" i="0" smtClean="0">
                            <a:latin typeface="Cambria Math"/>
                          </a:rPr>
                          <m:t>𝐯</m:t>
                        </m:r>
                      </m:e>
                    </m:d>
                    <m:r>
                      <a:rPr lang="en-US" b="1" i="1" smtClean="0">
                        <a:latin typeface="Cambria Math"/>
                        <a:ea typeface="Cambria Math"/>
                      </a:rPr>
                      <m:t>∙</m:t>
                    </m:r>
                    <m:r>
                      <a:rPr lang="en-US" b="1" i="0" smtClean="0">
                        <a:latin typeface="Cambria Math"/>
                        <a:ea typeface="Cambria Math"/>
                      </a:rPr>
                      <m:t>𝐰</m:t>
                    </m:r>
                    <m:r>
                      <a:rPr lang="en-US" b="1" i="1" smtClean="0">
                        <a:latin typeface="Cambria Math"/>
                        <a:ea typeface="Cambria Math"/>
                      </a:rPr>
                      <m:t>=</m:t>
                    </m:r>
                    <m:r>
                      <a:rPr lang="en-US" b="1" i="0" smtClean="0">
                        <a:latin typeface="Cambria Math"/>
                        <a:ea typeface="Cambria Math"/>
                      </a:rPr>
                      <m:t>𝐮</m:t>
                    </m:r>
                    <m:r>
                      <a:rPr lang="en-US" b="1"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r>
                      <a:rPr lang="en-US" b="1" i="0" smtClean="0">
                        <a:latin typeface="Cambria Math"/>
                        <a:ea typeface="Cambria Math"/>
                      </a:rPr>
                      <m:t>𝐯</m:t>
                    </m:r>
                    <m:r>
                      <a:rPr lang="en-US" i="1" smtClean="0">
                        <a:latin typeface="Cambria Math"/>
                        <a:ea typeface="Cambria Math"/>
                      </a:rPr>
                      <m:t>∙</m:t>
                    </m:r>
                    <m:r>
                      <a:rPr lang="en-US" b="1" i="0" smtClean="0">
                        <a:latin typeface="Cambria Math"/>
                        <a:ea typeface="Cambria Math"/>
                      </a:rPr>
                      <m:t>𝐰</m:t>
                    </m:r>
                  </m:oMath>
                </a14:m>
                <a:endParaRPr lang="en-US" b="1" dirty="0" smtClean="0"/>
              </a:p>
              <a:p>
                <a:pPr marL="517525" lvl="1" indent="-244475">
                  <a:buFont typeface="+mj-lt"/>
                  <a:buAutoNum type="arabicPeriod"/>
                </a:pPr>
                <a:r>
                  <a:rPr lang="en-US" dirty="0" smtClean="0"/>
                  <a:t>Homogeneity: </a:t>
                </a:r>
                <a14:m>
                  <m:oMath xmlns:m="http://schemas.openxmlformats.org/officeDocument/2006/math">
                    <m:r>
                      <a:rPr lang="en-US" i="1">
                        <a:latin typeface="Cambria Math"/>
                        <a:ea typeface="Cambria Math"/>
                      </a:rPr>
                      <m:t>𝑎</m:t>
                    </m:r>
                    <m:d>
                      <m:dPr>
                        <m:ctrlPr>
                          <a:rPr lang="en-US" i="1">
                            <a:latin typeface="Cambria Math" panose="02040503050406030204" pitchFamily="18" charset="0"/>
                            <a:ea typeface="Cambria Math"/>
                          </a:rPr>
                        </m:ctrlPr>
                      </m:dPr>
                      <m:e>
                        <m:r>
                          <a:rPr lang="en-US" b="1">
                            <a:latin typeface="Cambria Math"/>
                          </a:rPr>
                          <m:t>𝐯</m:t>
                        </m:r>
                        <m:r>
                          <a:rPr lang="en-US" i="1">
                            <a:latin typeface="Cambria Math"/>
                            <a:ea typeface="Cambria Math"/>
                          </a:rPr>
                          <m:t>∙</m:t>
                        </m:r>
                        <m:r>
                          <a:rPr lang="en-US" b="1">
                            <a:latin typeface="Cambria Math"/>
                            <a:ea typeface="Cambria Math"/>
                          </a:rPr>
                          <m:t>𝐰</m:t>
                        </m:r>
                      </m:e>
                    </m:d>
                    <m:r>
                      <a:rPr lang="en-US" i="1">
                        <a:latin typeface="Cambria Math"/>
                        <a:ea typeface="Cambria Math"/>
                      </a:rPr>
                      <m:t>=</m:t>
                    </m:r>
                    <m:d>
                      <m:dPr>
                        <m:ctrlPr>
                          <a:rPr lang="en-US" i="1" smtClean="0">
                            <a:latin typeface="Cambria Math" panose="02040503050406030204" pitchFamily="18" charset="0"/>
                          </a:rPr>
                        </m:ctrlPr>
                      </m:dPr>
                      <m:e>
                        <m:r>
                          <a:rPr lang="en-US" b="0" i="1" smtClean="0">
                            <a:latin typeface="Cambria Math"/>
                          </a:rPr>
                          <m:t>𝑎</m:t>
                        </m:r>
                        <m:r>
                          <a:rPr lang="en-US" b="1" i="0" smtClean="0">
                            <a:latin typeface="Cambria Math"/>
                          </a:rPr>
                          <m:t>𝐯</m:t>
                        </m:r>
                      </m:e>
                    </m:d>
                    <m:r>
                      <a:rPr lang="en-US"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r>
                      <a:rPr lang="en-US" b="1" i="0" smtClean="0">
                        <a:latin typeface="Cambria Math"/>
                        <a:ea typeface="Cambria Math"/>
                      </a:rPr>
                      <m:t>𝐯</m:t>
                    </m:r>
                    <m:r>
                      <a:rPr lang="en-US" b="1" i="1" smtClean="0">
                        <a:latin typeface="Cambria Math"/>
                        <a:ea typeface="Cambria Math"/>
                      </a:rPr>
                      <m:t>∙</m:t>
                    </m:r>
                    <m:d>
                      <m:dPr>
                        <m:ctrlPr>
                          <a:rPr lang="en-US" i="1" smtClean="0">
                            <a:latin typeface="Cambria Math" panose="02040503050406030204" pitchFamily="18" charset="0"/>
                            <a:ea typeface="Cambria Math"/>
                          </a:rPr>
                        </m:ctrlPr>
                      </m:dPr>
                      <m:e>
                        <m:r>
                          <a:rPr lang="en-US" b="0" i="1" smtClean="0">
                            <a:latin typeface="Cambria Math"/>
                            <a:ea typeface="Cambria Math"/>
                          </a:rPr>
                          <m:t>𝑎</m:t>
                        </m:r>
                        <m:r>
                          <a:rPr lang="en-US" b="1" i="0" smtClean="0">
                            <a:latin typeface="Cambria Math"/>
                            <a:ea typeface="Cambria Math"/>
                          </a:rPr>
                          <m:t>𝐰</m:t>
                        </m:r>
                      </m:e>
                    </m:d>
                  </m:oMath>
                </a14:m>
                <a:endParaRPr lang="en-US" dirty="0" smtClean="0"/>
              </a:p>
              <a:p>
                <a:pPr marL="517525" lvl="1" indent="-244475">
                  <a:buFont typeface="+mj-lt"/>
                  <a:buAutoNum type="arabicPeriod"/>
                </a:pPr>
                <a:r>
                  <a:rPr lang="en-US" dirty="0" smtClean="0"/>
                  <a:t>Positive definite: </a:t>
                </a:r>
                <a14:m>
                  <m:oMath xmlns:m="http://schemas.openxmlformats.org/officeDocument/2006/math">
                    <m:r>
                      <a:rPr lang="en-US" b="1">
                        <a:latin typeface="Cambria Math"/>
                      </a:rPr>
                      <m:t>𝐯</m:t>
                    </m:r>
                    <m:r>
                      <a:rPr lang="en-US" i="1">
                        <a:latin typeface="Cambria Math"/>
                        <a:ea typeface="Cambria Math"/>
                      </a:rPr>
                      <m:t>∙</m:t>
                    </m:r>
                    <m:r>
                      <a:rPr lang="en-US" b="1" i="0" smtClean="0">
                        <a:latin typeface="Cambria Math"/>
                        <a:ea typeface="Cambria Math"/>
                      </a:rPr>
                      <m:t>𝐯</m:t>
                    </m:r>
                    <m:r>
                      <a:rPr lang="en-US" i="1" smtClean="0">
                        <a:latin typeface="Cambria Math"/>
                        <a:ea typeface="Cambria Math"/>
                      </a:rPr>
                      <m:t>≥</m:t>
                    </m:r>
                    <m:r>
                      <a:rPr lang="en-US" b="0" i="1" smtClean="0">
                        <a:latin typeface="Cambria Math"/>
                        <a:ea typeface="Cambria Math"/>
                      </a:rPr>
                      <m:t>0</m:t>
                    </m:r>
                  </m:oMath>
                </a14:m>
                <a:r>
                  <a:rPr lang="en-US" dirty="0" smtClean="0"/>
                  <a:t> and </a:t>
                </a:r>
                <a14:m>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𝐯</m:t>
                    </m:r>
                    <m:r>
                      <a:rPr lang="en-US" b="1" i="0" smtClean="0">
                        <a:latin typeface="Cambria Math"/>
                        <a:ea typeface="Cambria Math"/>
                      </a:rPr>
                      <m:t>=</m:t>
                    </m:r>
                    <m:r>
                      <a:rPr lang="en-US" b="0" i="0" smtClean="0">
                        <a:latin typeface="Cambria Math"/>
                        <a:ea typeface="Cambria Math"/>
                      </a:rPr>
                      <m:t>0</m:t>
                    </m:r>
                  </m:oMath>
                </a14:m>
                <a:r>
                  <a:rPr lang="en-US" dirty="0" smtClean="0"/>
                  <a:t> if and only if </a:t>
                </a:r>
                <a14:m>
                  <m:oMath xmlns:m="http://schemas.openxmlformats.org/officeDocument/2006/math">
                    <m:r>
                      <a:rPr lang="en-US" b="1">
                        <a:latin typeface="Cambria Math"/>
                      </a:rPr>
                      <m:t>𝐯</m:t>
                    </m:r>
                    <m:r>
                      <a:rPr lang="en-US" b="0" i="1" smtClean="0">
                        <a:latin typeface="Cambria Math"/>
                      </a:rPr>
                      <m:t>=</m:t>
                    </m:r>
                    <m:r>
                      <a:rPr lang="en-US" b="1" i="1" smtClean="0">
                        <a:latin typeface="Cambria Math"/>
                      </a:rPr>
                      <m:t>𝟎</m:t>
                    </m:r>
                  </m:oMath>
                </a14:m>
                <a:endParaRPr lang="en-US" dirty="0" smtClean="0"/>
              </a:p>
              <a:p>
                <a:pPr marL="273050" lvl="1" indent="0">
                  <a:buNone/>
                </a:pPr>
                <a:endParaRPr lang="en-US" sz="800" dirty="0"/>
              </a:p>
              <a:p>
                <a:pPr marL="0" indent="0">
                  <a:buNone/>
                </a:pPr>
                <a:endParaRPr lang="en-US" dirty="0">
                  <a:ea typeface="Cambria Math"/>
                </a:endParaRPr>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08" t="-579" r="-637"/>
                </a:stretch>
              </a:blipFill>
            </p:spPr>
            <p:txBody>
              <a:bodyPr/>
              <a:lstStyle/>
              <a:p>
                <a:r>
                  <a:rPr lang="en-US">
                    <a:noFill/>
                  </a:rPr>
                  <a:t> </a:t>
                </a:r>
              </a:p>
            </p:txBody>
          </p:sp>
        </mc:Fallback>
      </mc:AlternateContent>
      <p:sp>
        <p:nvSpPr>
          <p:cNvPr id="6" name="Rounded Rectangle 5"/>
          <p:cNvSpPr/>
          <p:nvPr/>
        </p:nvSpPr>
        <p:spPr>
          <a:xfrm>
            <a:off x="5931408" y="3477768"/>
            <a:ext cx="2971800" cy="3048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Note: </a:t>
            </a:r>
            <a:r>
              <a:rPr lang="en-US" i="1" dirty="0" smtClean="0">
                <a:solidFill>
                  <a:schemeClr val="tx1"/>
                </a:solidFill>
              </a:rPr>
              <a:t>a </a:t>
            </a:r>
            <a:r>
              <a:rPr lang="en-US" dirty="0" smtClean="0">
                <a:solidFill>
                  <a:schemeClr val="tx1"/>
                </a:solidFill>
              </a:rPr>
              <a:t>is </a:t>
            </a:r>
            <a:r>
              <a:rPr lang="en-US" u="sng" dirty="0" smtClean="0">
                <a:solidFill>
                  <a:schemeClr val="tx1"/>
                </a:solidFill>
              </a:rPr>
              <a:t>not</a:t>
            </a:r>
            <a:r>
              <a:rPr lang="en-US" i="1" dirty="0">
                <a:solidFill>
                  <a:schemeClr val="tx1"/>
                </a:solidFill>
              </a:rPr>
              <a:t> </a:t>
            </a:r>
            <a:r>
              <a:rPr lang="en-US" dirty="0" smtClean="0">
                <a:solidFill>
                  <a:schemeClr val="tx1"/>
                </a:solidFill>
              </a:rPr>
              <a:t>distributed!!!</a:t>
            </a:r>
            <a:endParaRPr lang="en-US" dirty="0">
              <a:solidFill>
                <a:schemeClr val="tx1"/>
              </a:solidFill>
            </a:endParaRPr>
          </a:p>
        </p:txBody>
      </p:sp>
      <p:sp>
        <p:nvSpPr>
          <p:cNvPr id="7" name="Rounded Rectangle 6"/>
          <p:cNvSpPr/>
          <p:nvPr/>
        </p:nvSpPr>
        <p:spPr>
          <a:xfrm>
            <a:off x="5105400" y="685800"/>
            <a:ext cx="3886200" cy="3810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i="1" dirty="0" smtClean="0">
                <a:solidFill>
                  <a:schemeClr val="tx1"/>
                </a:solidFill>
              </a:rPr>
              <a:t>Warning:  This is out of order compared with our book</a:t>
            </a:r>
            <a:endParaRPr lang="en-US" sz="1400" i="1" dirty="0">
              <a:solidFill>
                <a:schemeClr val="tx1"/>
              </a:solidFill>
            </a:endParaRPr>
          </a:p>
        </p:txBody>
      </p:sp>
      <p:sp>
        <p:nvSpPr>
          <p:cNvPr id="9" name="Rounded Rectangle 8"/>
          <p:cNvSpPr/>
          <p:nvPr/>
        </p:nvSpPr>
        <p:spPr>
          <a:xfrm>
            <a:off x="2514600" y="4606636"/>
            <a:ext cx="6705600" cy="727364"/>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hlinkClick r:id="rId4"/>
              </a:rPr>
              <a:t>Abstract algebra</a:t>
            </a:r>
            <a:r>
              <a:rPr lang="en-US" sz="1200" dirty="0" smtClean="0">
                <a:solidFill>
                  <a:schemeClr val="tx1"/>
                </a:solidFill>
              </a:rPr>
              <a:t> (the parent field of mathematics for linear algebra and many others) normally defines the desired/needed properties </a:t>
            </a:r>
            <a:r>
              <a:rPr lang="en-US" sz="1200" dirty="0" smtClean="0">
                <a:solidFill>
                  <a:schemeClr val="tx1"/>
                </a:solidFill>
              </a:rPr>
              <a:t>of an </a:t>
            </a:r>
            <a:r>
              <a:rPr lang="en-US" sz="1200" dirty="0" smtClean="0">
                <a:solidFill>
                  <a:schemeClr val="tx1"/>
                </a:solidFill>
              </a:rPr>
              <a:t>operations </a:t>
            </a:r>
            <a:r>
              <a:rPr lang="en-US" sz="1200" i="1" u="sng" dirty="0" smtClean="0">
                <a:solidFill>
                  <a:schemeClr val="tx1"/>
                </a:solidFill>
              </a:rPr>
              <a:t>before</a:t>
            </a:r>
            <a:r>
              <a:rPr lang="en-US" sz="1200" dirty="0" smtClean="0">
                <a:solidFill>
                  <a:schemeClr val="tx1"/>
                </a:solidFill>
              </a:rPr>
              <a:t> </a:t>
            </a:r>
            <a:r>
              <a:rPr lang="en-US" sz="1200" dirty="0" smtClean="0">
                <a:solidFill>
                  <a:schemeClr val="tx1"/>
                </a:solidFill>
              </a:rPr>
              <a:t>determining whether</a:t>
            </a:r>
            <a:r>
              <a:rPr lang="en-US" sz="1200" dirty="0" smtClean="0">
                <a:solidFill>
                  <a:schemeClr val="tx1"/>
                </a:solidFill>
              </a:rPr>
              <a:t> </a:t>
            </a:r>
            <a:r>
              <a:rPr lang="en-US" sz="1200" dirty="0" smtClean="0">
                <a:solidFill>
                  <a:schemeClr val="tx1"/>
                </a:solidFill>
              </a:rPr>
              <a:t>one or more functions </a:t>
            </a:r>
            <a:r>
              <a:rPr lang="en-US" sz="1200" dirty="0" smtClean="0">
                <a:solidFill>
                  <a:schemeClr val="tx1"/>
                </a:solidFill>
              </a:rPr>
              <a:t>exists that </a:t>
            </a:r>
            <a:r>
              <a:rPr lang="en-US" sz="1200" dirty="0" smtClean="0">
                <a:solidFill>
                  <a:schemeClr val="tx1"/>
                </a:solidFill>
              </a:rPr>
              <a:t>satisfies those </a:t>
            </a:r>
            <a:r>
              <a:rPr lang="en-US" sz="1200" dirty="0" smtClean="0">
                <a:solidFill>
                  <a:schemeClr val="tx1"/>
                </a:solidFill>
              </a:rPr>
              <a:t>properties</a:t>
            </a:r>
            <a:r>
              <a:rPr lang="en-US" sz="1200" dirty="0" smtClean="0">
                <a:solidFill>
                  <a:schemeClr val="tx1"/>
                </a:solidFill>
              </a:rPr>
              <a:t>. It’s sounds backwards but that’s how the field works.</a:t>
            </a:r>
            <a:endParaRPr lang="en-US" sz="1200" dirty="0">
              <a:solidFill>
                <a:schemeClr val="tx1"/>
              </a:solidFill>
            </a:endParaRPr>
          </a:p>
        </p:txBody>
      </p:sp>
    </p:spTree>
    <p:extLst>
      <p:ext uri="{BB962C8B-B14F-4D97-AF65-F5344CB8AC3E}">
        <p14:creationId xmlns:p14="http://schemas.microsoft.com/office/powerpoint/2010/main" val="267080702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1" dur="500"/>
                                        <p:tgtEl>
                                          <p:spTgt spid="4">
                                            <p:txEl>
                                              <p:pRg st="5" end="5"/>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4" dur="500"/>
                                        <p:tgtEl>
                                          <p:spTgt spid="4">
                                            <p:txEl>
                                              <p:pRg st="6" end="6"/>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Vectors: </a:t>
            </a:r>
            <a:br>
              <a:rPr lang="en-US" dirty="0" smtClean="0"/>
            </a:br>
            <a:r>
              <a:rPr lang="en-US" dirty="0" smtClean="0"/>
              <a:t>Inner Product</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20638">
                  <a:buNone/>
                </a:pPr>
                <a:r>
                  <a:rPr lang="en-US" dirty="0" smtClean="0"/>
                  <a:t>(‘</a:t>
                </a:r>
                <a:r>
                  <a:rPr lang="en-US" i="1" dirty="0"/>
                  <a:t>Rabbit out of </a:t>
                </a:r>
                <a:r>
                  <a:rPr lang="en-US" i="1" dirty="0" smtClean="0"/>
                  <a:t>the hat</a:t>
                </a:r>
                <a:r>
                  <a:rPr lang="en-US" dirty="0" smtClean="0"/>
                  <a:t>’</a:t>
                </a:r>
                <a:r>
                  <a:rPr lang="en-US" i="1" dirty="0" smtClean="0"/>
                  <a:t> moment</a:t>
                </a:r>
                <a:r>
                  <a:rPr lang="en-US" dirty="0" smtClean="0"/>
                  <a:t>…) To formally measure &amp; compare lengths and directions between vectors, we need a way to ‘map’ pairs of vectors to a real value.</a:t>
                </a:r>
              </a:p>
              <a:p>
                <a:pPr marL="0" indent="-20638">
                  <a:buNone/>
                </a:pPr>
                <a:endParaRPr lang="en-US" sz="800" dirty="0" smtClean="0"/>
              </a:p>
              <a:p>
                <a:pPr marL="0" indent="-20638">
                  <a:buNone/>
                </a:pPr>
                <a:r>
                  <a:rPr lang="en-US" dirty="0" smtClean="0"/>
                  <a:t>An </a:t>
                </a:r>
                <a:r>
                  <a:rPr lang="en-US" i="1" dirty="0">
                    <a:hlinkClick r:id="rId2"/>
                  </a:rPr>
                  <a:t>inner </a:t>
                </a:r>
                <a:r>
                  <a:rPr lang="en-US" i="1" dirty="0" smtClean="0">
                    <a:hlinkClick r:id="rId2"/>
                  </a:rPr>
                  <a:t>product</a:t>
                </a:r>
                <a:r>
                  <a:rPr lang="en-US" i="1" dirty="0" smtClean="0"/>
                  <a:t> </a:t>
                </a:r>
                <a:r>
                  <a:rPr lang="en-US" dirty="0" smtClean="0"/>
                  <a:t>(</a:t>
                </a:r>
                <a:r>
                  <a:rPr lang="en-US" dirty="0" err="1" smtClean="0"/>
                  <a:t>a.k.a</a:t>
                </a:r>
                <a:r>
                  <a:rPr lang="en-US" dirty="0" smtClean="0"/>
                  <a:t> </a:t>
                </a:r>
                <a:r>
                  <a:rPr lang="en-US" i="1" dirty="0" smtClean="0"/>
                  <a:t>scalar product</a:t>
                </a:r>
                <a:r>
                  <a:rPr lang="en-US" dirty="0" smtClean="0"/>
                  <a:t>, confusingly…)</a:t>
                </a:r>
                <a:r>
                  <a:rPr lang="en-US" i="1" dirty="0" smtClean="0"/>
                  <a:t> </a:t>
                </a:r>
                <a:r>
                  <a:rPr lang="en-US" dirty="0" smtClean="0"/>
                  <a:t>is a function </a:t>
                </a:r>
                <a:r>
                  <a:rPr lang="en-US" dirty="0"/>
                  <a:t>‘</a:t>
                </a:r>
                <a14:m>
                  <m:oMath xmlns:m="http://schemas.openxmlformats.org/officeDocument/2006/math">
                    <m:r>
                      <a:rPr lang="en-US" i="1">
                        <a:latin typeface="Cambria Math"/>
                        <a:ea typeface="Cambria Math"/>
                      </a:rPr>
                      <m:t>∙</m:t>
                    </m:r>
                  </m:oMath>
                </a14:m>
                <a:r>
                  <a:rPr lang="en-US" dirty="0"/>
                  <a:t>’ of two vectors returning a real value that has the following properties:</a:t>
                </a:r>
              </a:p>
              <a:p>
                <a:pPr marL="517525" lvl="1" indent="-244475">
                  <a:buFont typeface="+mj-lt"/>
                  <a:buAutoNum type="arabicPeriod"/>
                </a:pPr>
                <a:r>
                  <a:rPr lang="en-US" dirty="0" smtClean="0"/>
                  <a:t>(conjugate) Symmetric: </a:t>
                </a:r>
                <a14:m>
                  <m:oMath xmlns:m="http://schemas.openxmlformats.org/officeDocument/2006/math">
                    <m:r>
                      <a:rPr lang="en-US" b="1" i="0" smtClean="0">
                        <a:latin typeface="Cambria Math"/>
                      </a:rPr>
                      <m:t>𝐯</m:t>
                    </m:r>
                    <m:r>
                      <a:rPr lang="en-US"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r>
                      <a:rPr lang="en-US" b="1" i="0" smtClean="0">
                        <a:latin typeface="Cambria Math"/>
                        <a:ea typeface="Cambria Math"/>
                      </a:rPr>
                      <m:t>𝐰</m:t>
                    </m:r>
                    <m:r>
                      <a:rPr lang="en-US" i="1" smtClean="0">
                        <a:latin typeface="Cambria Math"/>
                        <a:ea typeface="Cambria Math"/>
                      </a:rPr>
                      <m:t>∙</m:t>
                    </m:r>
                    <m:r>
                      <a:rPr lang="en-US" b="1" i="0" smtClean="0">
                        <a:latin typeface="Cambria Math"/>
                        <a:ea typeface="Cambria Math"/>
                      </a:rPr>
                      <m:t>𝐯</m:t>
                    </m:r>
                  </m:oMath>
                </a14:m>
                <a:endParaRPr lang="en-US" b="1" dirty="0" smtClean="0"/>
              </a:p>
              <a:p>
                <a:pPr marL="517525" lvl="1" indent="-244475">
                  <a:buFont typeface="+mj-lt"/>
                  <a:buAutoNum type="arabicPeriod"/>
                </a:pPr>
                <a:r>
                  <a:rPr lang="en-US" dirty="0" smtClean="0"/>
                  <a:t>Linearity over vector addition: </a:t>
                </a:r>
                <a14:m>
                  <m:oMath xmlns:m="http://schemas.openxmlformats.org/officeDocument/2006/math">
                    <m:d>
                      <m:dPr>
                        <m:ctrlPr>
                          <a:rPr lang="en-US" b="1" i="1" smtClean="0">
                            <a:latin typeface="Cambria Math" panose="02040503050406030204" pitchFamily="18" charset="0"/>
                          </a:rPr>
                        </m:ctrlPr>
                      </m:dPr>
                      <m:e>
                        <m:r>
                          <a:rPr lang="en-US" b="1" i="0" smtClean="0">
                            <a:latin typeface="Cambria Math"/>
                          </a:rPr>
                          <m:t>𝐮</m:t>
                        </m:r>
                        <m:r>
                          <a:rPr lang="en-US" b="1" i="0" smtClean="0">
                            <a:latin typeface="Cambria Math"/>
                          </a:rPr>
                          <m:t>+</m:t>
                        </m:r>
                        <m:r>
                          <a:rPr lang="en-US" b="1" i="0" smtClean="0">
                            <a:latin typeface="Cambria Math"/>
                          </a:rPr>
                          <m:t>𝐯</m:t>
                        </m:r>
                      </m:e>
                    </m:d>
                    <m:r>
                      <a:rPr lang="en-US" b="1" i="1" smtClean="0">
                        <a:latin typeface="Cambria Math"/>
                        <a:ea typeface="Cambria Math"/>
                      </a:rPr>
                      <m:t>∙</m:t>
                    </m:r>
                    <m:r>
                      <a:rPr lang="en-US" b="1" i="0" smtClean="0">
                        <a:latin typeface="Cambria Math"/>
                        <a:ea typeface="Cambria Math"/>
                      </a:rPr>
                      <m:t>𝐰</m:t>
                    </m:r>
                    <m:r>
                      <a:rPr lang="en-US" b="1" i="1" smtClean="0">
                        <a:latin typeface="Cambria Math"/>
                        <a:ea typeface="Cambria Math"/>
                      </a:rPr>
                      <m:t>=</m:t>
                    </m:r>
                    <m:r>
                      <a:rPr lang="en-US" b="1" i="0" smtClean="0">
                        <a:latin typeface="Cambria Math"/>
                        <a:ea typeface="Cambria Math"/>
                      </a:rPr>
                      <m:t>𝐮</m:t>
                    </m:r>
                    <m:r>
                      <a:rPr lang="en-US" b="1"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r>
                      <a:rPr lang="en-US" b="1" i="0" smtClean="0">
                        <a:latin typeface="Cambria Math"/>
                        <a:ea typeface="Cambria Math"/>
                      </a:rPr>
                      <m:t>𝐯</m:t>
                    </m:r>
                    <m:r>
                      <a:rPr lang="en-US" i="1" smtClean="0">
                        <a:latin typeface="Cambria Math"/>
                        <a:ea typeface="Cambria Math"/>
                      </a:rPr>
                      <m:t>∙</m:t>
                    </m:r>
                    <m:r>
                      <a:rPr lang="en-US" b="1" i="0" smtClean="0">
                        <a:latin typeface="Cambria Math"/>
                        <a:ea typeface="Cambria Math"/>
                      </a:rPr>
                      <m:t>𝐰</m:t>
                    </m:r>
                  </m:oMath>
                </a14:m>
                <a:endParaRPr lang="en-US" b="1" dirty="0" smtClean="0"/>
              </a:p>
              <a:p>
                <a:pPr marL="517525" lvl="1" indent="-244475">
                  <a:buFont typeface="+mj-lt"/>
                  <a:buAutoNum type="arabicPeriod"/>
                </a:pPr>
                <a:r>
                  <a:rPr lang="en-US" dirty="0" smtClean="0"/>
                  <a:t>Homogeneity: </a:t>
                </a:r>
                <a14:m>
                  <m:oMath xmlns:m="http://schemas.openxmlformats.org/officeDocument/2006/math">
                    <m:r>
                      <a:rPr lang="en-US" i="1">
                        <a:latin typeface="Cambria Math"/>
                        <a:ea typeface="Cambria Math"/>
                      </a:rPr>
                      <m:t>𝑎</m:t>
                    </m:r>
                    <m:d>
                      <m:dPr>
                        <m:ctrlPr>
                          <a:rPr lang="en-US" i="1">
                            <a:latin typeface="Cambria Math" panose="02040503050406030204" pitchFamily="18" charset="0"/>
                            <a:ea typeface="Cambria Math"/>
                          </a:rPr>
                        </m:ctrlPr>
                      </m:dPr>
                      <m:e>
                        <m:r>
                          <a:rPr lang="en-US" b="1">
                            <a:latin typeface="Cambria Math"/>
                          </a:rPr>
                          <m:t>𝐯</m:t>
                        </m:r>
                        <m:r>
                          <a:rPr lang="en-US" i="1">
                            <a:latin typeface="Cambria Math"/>
                            <a:ea typeface="Cambria Math"/>
                          </a:rPr>
                          <m:t>∙</m:t>
                        </m:r>
                        <m:r>
                          <a:rPr lang="en-US" b="1">
                            <a:latin typeface="Cambria Math"/>
                            <a:ea typeface="Cambria Math"/>
                          </a:rPr>
                          <m:t>𝐰</m:t>
                        </m:r>
                      </m:e>
                    </m:d>
                    <m:r>
                      <a:rPr lang="en-US" i="1">
                        <a:latin typeface="Cambria Math"/>
                        <a:ea typeface="Cambria Math"/>
                      </a:rPr>
                      <m:t>=</m:t>
                    </m:r>
                    <m:d>
                      <m:dPr>
                        <m:ctrlPr>
                          <a:rPr lang="en-US" i="1">
                            <a:latin typeface="Cambria Math" panose="02040503050406030204" pitchFamily="18" charset="0"/>
                          </a:rPr>
                        </m:ctrlPr>
                      </m:dPr>
                      <m:e>
                        <m:r>
                          <a:rPr lang="en-US" i="1">
                            <a:latin typeface="Cambria Math"/>
                          </a:rPr>
                          <m:t>𝑎</m:t>
                        </m:r>
                        <m:r>
                          <a:rPr lang="en-US" b="1">
                            <a:latin typeface="Cambria Math"/>
                          </a:rPr>
                          <m:t>𝐯</m:t>
                        </m:r>
                      </m:e>
                    </m:d>
                    <m:r>
                      <a:rPr lang="en-US" i="1">
                        <a:latin typeface="Cambria Math"/>
                        <a:ea typeface="Cambria Math"/>
                      </a:rPr>
                      <m:t>∙</m:t>
                    </m:r>
                    <m:r>
                      <a:rPr lang="en-US" b="1">
                        <a:latin typeface="Cambria Math"/>
                        <a:ea typeface="Cambria Math"/>
                      </a:rPr>
                      <m:t>𝐰</m:t>
                    </m:r>
                    <m:r>
                      <a:rPr lang="en-US" i="1">
                        <a:latin typeface="Cambria Math"/>
                        <a:ea typeface="Cambria Math"/>
                      </a:rPr>
                      <m:t>=</m:t>
                    </m:r>
                    <m:r>
                      <a:rPr lang="en-US" b="1">
                        <a:latin typeface="Cambria Math"/>
                        <a:ea typeface="Cambria Math"/>
                      </a:rPr>
                      <m:t>𝐯</m:t>
                    </m:r>
                    <m:r>
                      <a:rPr lang="en-US" b="1" i="1">
                        <a:latin typeface="Cambria Math"/>
                        <a:ea typeface="Cambria Math"/>
                      </a:rPr>
                      <m:t>∙</m:t>
                    </m:r>
                    <m:d>
                      <m:dPr>
                        <m:ctrlPr>
                          <a:rPr lang="en-US" i="1">
                            <a:latin typeface="Cambria Math" panose="02040503050406030204" pitchFamily="18" charset="0"/>
                            <a:ea typeface="Cambria Math"/>
                          </a:rPr>
                        </m:ctrlPr>
                      </m:dPr>
                      <m:e>
                        <m:r>
                          <a:rPr lang="en-US" i="1">
                            <a:latin typeface="Cambria Math"/>
                            <a:ea typeface="Cambria Math"/>
                          </a:rPr>
                          <m:t>𝑎</m:t>
                        </m:r>
                        <m:r>
                          <a:rPr lang="en-US" b="1">
                            <a:latin typeface="Cambria Math"/>
                            <a:ea typeface="Cambria Math"/>
                          </a:rPr>
                          <m:t>𝐰</m:t>
                        </m:r>
                      </m:e>
                    </m:d>
                  </m:oMath>
                </a14:m>
                <a:endParaRPr lang="en-US" dirty="0" smtClean="0"/>
              </a:p>
              <a:p>
                <a:pPr marL="517525" lvl="1" indent="-244475">
                  <a:buFont typeface="+mj-lt"/>
                  <a:buAutoNum type="arabicPeriod"/>
                </a:pPr>
                <a:r>
                  <a:rPr lang="en-US" dirty="0" smtClean="0"/>
                  <a:t>Positive definite: </a:t>
                </a:r>
                <a14:m>
                  <m:oMath xmlns:m="http://schemas.openxmlformats.org/officeDocument/2006/math">
                    <m:r>
                      <a:rPr lang="en-US" b="1">
                        <a:latin typeface="Cambria Math"/>
                      </a:rPr>
                      <m:t>𝐯</m:t>
                    </m:r>
                    <m:r>
                      <a:rPr lang="en-US" i="1">
                        <a:latin typeface="Cambria Math"/>
                        <a:ea typeface="Cambria Math"/>
                      </a:rPr>
                      <m:t>∙</m:t>
                    </m:r>
                    <m:r>
                      <a:rPr lang="en-US" b="1" i="0" smtClean="0">
                        <a:latin typeface="Cambria Math"/>
                        <a:ea typeface="Cambria Math"/>
                      </a:rPr>
                      <m:t>𝐯</m:t>
                    </m:r>
                    <m:r>
                      <a:rPr lang="en-US" i="1" smtClean="0">
                        <a:latin typeface="Cambria Math"/>
                        <a:ea typeface="Cambria Math"/>
                      </a:rPr>
                      <m:t>≥</m:t>
                    </m:r>
                    <m:r>
                      <a:rPr lang="en-US" b="0" i="1" smtClean="0">
                        <a:latin typeface="Cambria Math"/>
                        <a:ea typeface="Cambria Math"/>
                      </a:rPr>
                      <m:t>0</m:t>
                    </m:r>
                  </m:oMath>
                </a14:m>
                <a:r>
                  <a:rPr lang="en-US" dirty="0" smtClean="0"/>
                  <a:t> and </a:t>
                </a:r>
                <a14:m>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𝐯</m:t>
                    </m:r>
                    <m:r>
                      <a:rPr lang="en-US" b="1" i="0" smtClean="0">
                        <a:latin typeface="Cambria Math"/>
                        <a:ea typeface="Cambria Math"/>
                      </a:rPr>
                      <m:t>=</m:t>
                    </m:r>
                    <m:r>
                      <a:rPr lang="en-US" b="0" i="0" smtClean="0">
                        <a:latin typeface="Cambria Math"/>
                        <a:ea typeface="Cambria Math"/>
                      </a:rPr>
                      <m:t>0</m:t>
                    </m:r>
                  </m:oMath>
                </a14:m>
                <a:r>
                  <a:rPr lang="en-US" dirty="0" smtClean="0"/>
                  <a:t> if and only if </a:t>
                </a:r>
                <a14:m>
                  <m:oMath xmlns:m="http://schemas.openxmlformats.org/officeDocument/2006/math">
                    <m:r>
                      <a:rPr lang="en-US" b="1">
                        <a:latin typeface="Cambria Math"/>
                      </a:rPr>
                      <m:t>𝐯</m:t>
                    </m:r>
                    <m:r>
                      <a:rPr lang="en-US" b="0" i="1" smtClean="0">
                        <a:latin typeface="Cambria Math"/>
                      </a:rPr>
                      <m:t>=</m:t>
                    </m:r>
                    <m:r>
                      <a:rPr lang="en-US" b="1" i="1" smtClean="0">
                        <a:latin typeface="Cambria Math"/>
                      </a:rPr>
                      <m:t>𝟎</m:t>
                    </m:r>
                  </m:oMath>
                </a14:m>
                <a:endParaRPr lang="en-US" dirty="0" smtClean="0"/>
              </a:p>
              <a:p>
                <a:pPr marL="273050" lvl="1" indent="0">
                  <a:buNone/>
                </a:pPr>
                <a:endParaRPr lang="en-US" sz="800" dirty="0"/>
              </a:p>
              <a:p>
                <a:pPr marL="0" indent="0">
                  <a:buNone/>
                </a:pPr>
                <a:r>
                  <a:rPr lang="en-US" dirty="0" smtClean="0"/>
                  <a:t>The notion </a:t>
                </a:r>
                <a:r>
                  <a:rPr lang="en-US" dirty="0"/>
                  <a:t>of vectors being </a:t>
                </a:r>
                <a:r>
                  <a:rPr lang="en-US" u="sng" dirty="0"/>
                  <a:t>parallel</a:t>
                </a:r>
                <a:r>
                  <a:rPr lang="en-US" dirty="0"/>
                  <a:t> </a:t>
                </a:r>
                <a:r>
                  <a:rPr lang="en-US" dirty="0" smtClean="0"/>
                  <a:t>or </a:t>
                </a:r>
                <a:r>
                  <a:rPr lang="en-US" u="sng" dirty="0" smtClean="0"/>
                  <a:t>perpendicular</a:t>
                </a:r>
                <a:r>
                  <a:rPr lang="en-US" dirty="0" smtClean="0"/>
                  <a:t> is defined </a:t>
                </a:r>
                <a:r>
                  <a:rPr lang="en-US" i="1" u="sng" dirty="0" smtClean="0"/>
                  <a:t>in term of the inner product</a:t>
                </a:r>
                <a:r>
                  <a:rPr lang="en-US" dirty="0" smtClean="0"/>
                  <a:t>:</a:t>
                </a:r>
                <a:endParaRPr lang="en-US" dirty="0"/>
              </a:p>
              <a:p>
                <a:pPr marL="0" indent="0">
                  <a:buNone/>
                </a:pPr>
                <a:endParaRPr lang="en-US" sz="800" dirty="0"/>
              </a:p>
              <a:p>
                <a:pPr marL="293688" lvl="1" indent="0">
                  <a:buNone/>
                </a:pPr>
                <a:r>
                  <a:rPr lang="en-US" dirty="0"/>
                  <a:t>Given a fixed </a:t>
                </a:r>
                <a:r>
                  <a:rPr lang="en-US" b="1" dirty="0" smtClean="0"/>
                  <a:t>v</a:t>
                </a:r>
                <a:r>
                  <a:rPr lang="en-US" dirty="0" smtClean="0"/>
                  <a:t> </a:t>
                </a:r>
                <a:r>
                  <a:rPr lang="en-US" dirty="0"/>
                  <a:t>and a </a:t>
                </a:r>
                <a:r>
                  <a:rPr lang="en-US" b="1" dirty="0" smtClean="0"/>
                  <a:t>w</a:t>
                </a:r>
                <a:r>
                  <a:rPr lang="en-US" dirty="0" smtClean="0"/>
                  <a:t> </a:t>
                </a:r>
                <a:r>
                  <a:rPr lang="en-US" dirty="0"/>
                  <a:t>for which we </a:t>
                </a:r>
                <a:r>
                  <a:rPr lang="en-US" dirty="0" smtClean="0"/>
                  <a:t>only </a:t>
                </a:r>
                <a:r>
                  <a:rPr lang="en-US" dirty="0"/>
                  <a:t>change its direction, we say that </a:t>
                </a:r>
                <a:r>
                  <a:rPr lang="en-US" b="1" dirty="0"/>
                  <a:t>w</a:t>
                </a:r>
                <a:r>
                  <a:rPr lang="en-US" dirty="0"/>
                  <a:t> is:</a:t>
                </a:r>
              </a:p>
              <a:p>
                <a:pPr marL="738188" lvl="2" indent="-160338"/>
                <a:r>
                  <a:rPr lang="en-US" i="1" dirty="0"/>
                  <a:t>Perpendicular to </a:t>
                </a:r>
                <a:r>
                  <a:rPr lang="en-US" b="1" dirty="0"/>
                  <a:t>v</a:t>
                </a:r>
                <a:r>
                  <a:rPr lang="en-US" dirty="0"/>
                  <a:t> when </a:t>
                </a:r>
                <a14:m>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a:rPr lang="en-US" b="1">
                        <a:latin typeface="Cambria Math"/>
                        <a:ea typeface="Cambria Math"/>
                      </a:rPr>
                      <m:t>=</m:t>
                    </m:r>
                    <m:r>
                      <a:rPr lang="en-US">
                        <a:latin typeface="Cambria Math"/>
                        <a:ea typeface="Cambria Math"/>
                      </a:rPr>
                      <m:t>0</m:t>
                    </m:r>
                  </m:oMath>
                </a14:m>
                <a:endParaRPr lang="en-US" i="1" dirty="0"/>
              </a:p>
              <a:p>
                <a:pPr marL="738188" lvl="2" indent="-160338"/>
                <a:r>
                  <a:rPr lang="en-US" i="1" dirty="0"/>
                  <a:t>Parallel to </a:t>
                </a:r>
                <a:r>
                  <a:rPr lang="en-US" b="1" dirty="0"/>
                  <a:t>v</a:t>
                </a:r>
                <a:r>
                  <a:rPr lang="en-US" dirty="0"/>
                  <a:t> when </a:t>
                </a:r>
                <a14:m>
                  <m:oMath xmlns:m="http://schemas.openxmlformats.org/officeDocument/2006/math">
                    <m:d>
                      <m:dPr>
                        <m:begChr m:val="|"/>
                        <m:endChr m:val="|"/>
                        <m:ctrlPr>
                          <a:rPr lang="en-US" b="1" i="1">
                            <a:latin typeface="Cambria Math" panose="02040503050406030204" pitchFamily="18" charset="0"/>
                          </a:rPr>
                        </m:ctrlPr>
                      </m:dPr>
                      <m:e>
                        <m:r>
                          <a:rPr lang="en-US" b="1">
                            <a:latin typeface="Cambria Math"/>
                          </a:rPr>
                          <m:t>𝐯</m:t>
                        </m:r>
                        <m:r>
                          <a:rPr lang="en-US" i="1">
                            <a:latin typeface="Cambria Math"/>
                            <a:ea typeface="Cambria Math"/>
                          </a:rPr>
                          <m:t>∙</m:t>
                        </m:r>
                        <m:r>
                          <a:rPr lang="en-US" b="1">
                            <a:latin typeface="Cambria Math"/>
                            <a:ea typeface="Cambria Math"/>
                          </a:rPr>
                          <m:t>𝐰</m:t>
                        </m:r>
                      </m:e>
                    </m:d>
                  </m:oMath>
                </a14:m>
                <a:r>
                  <a:rPr lang="en-US" dirty="0"/>
                  <a:t> is maximal</a:t>
                </a:r>
                <a:endParaRPr lang="en-US" i="1" dirty="0"/>
              </a:p>
              <a:p>
                <a:pPr marL="0" indent="0">
                  <a:buNone/>
                </a:pPr>
                <a:endParaRPr lang="en-US" sz="800" dirty="0"/>
              </a:p>
              <a:p>
                <a:pPr marL="293688" lvl="1" indent="0">
                  <a:buNone/>
                </a:pPr>
                <a:r>
                  <a:rPr lang="en-US" dirty="0"/>
                  <a:t>Note: another </a:t>
                </a:r>
                <a:r>
                  <a:rPr lang="en-US" dirty="0" smtClean="0"/>
                  <a:t>word </a:t>
                </a:r>
                <a:r>
                  <a:rPr lang="en-US" dirty="0"/>
                  <a:t>for perpendicular is </a:t>
                </a:r>
                <a:r>
                  <a:rPr lang="en-US" i="1" dirty="0"/>
                  <a:t>orthogonal</a:t>
                </a:r>
                <a:r>
                  <a:rPr lang="en-US" dirty="0"/>
                  <a:t>.</a:t>
                </a:r>
              </a:p>
              <a:p>
                <a:pPr marL="0" indent="0">
                  <a:buNone/>
                </a:pPr>
                <a:endParaRPr lang="en-US" dirty="0">
                  <a:ea typeface="Cambria Math"/>
                </a:endParaRP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08" t="-579" r="-637" b="-6257"/>
                </a:stretch>
              </a:blipFill>
            </p:spPr>
            <p:txBody>
              <a:bodyPr/>
              <a:lstStyle/>
              <a:p>
                <a:r>
                  <a:rPr lang="en-US">
                    <a:noFill/>
                  </a:rPr>
                  <a:t> </a:t>
                </a:r>
              </a:p>
            </p:txBody>
          </p:sp>
        </mc:Fallback>
      </mc:AlternateContent>
      <p:sp>
        <p:nvSpPr>
          <p:cNvPr id="6" name="Rounded Rectangle 5"/>
          <p:cNvSpPr/>
          <p:nvPr/>
        </p:nvSpPr>
        <p:spPr>
          <a:xfrm>
            <a:off x="5931408" y="3477768"/>
            <a:ext cx="2971800" cy="3048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Note: </a:t>
            </a:r>
            <a:r>
              <a:rPr lang="en-US" i="1" dirty="0" smtClean="0">
                <a:solidFill>
                  <a:schemeClr val="tx1"/>
                </a:solidFill>
              </a:rPr>
              <a:t>a </a:t>
            </a:r>
            <a:r>
              <a:rPr lang="en-US" dirty="0" smtClean="0">
                <a:solidFill>
                  <a:schemeClr val="tx1"/>
                </a:solidFill>
              </a:rPr>
              <a:t>is </a:t>
            </a:r>
            <a:r>
              <a:rPr lang="en-US" u="sng" dirty="0" smtClean="0">
                <a:solidFill>
                  <a:schemeClr val="tx1"/>
                </a:solidFill>
              </a:rPr>
              <a:t>not</a:t>
            </a:r>
            <a:r>
              <a:rPr lang="en-US" i="1" dirty="0">
                <a:solidFill>
                  <a:schemeClr val="tx1"/>
                </a:solidFill>
              </a:rPr>
              <a:t> </a:t>
            </a:r>
            <a:r>
              <a:rPr lang="en-US" dirty="0" smtClean="0">
                <a:solidFill>
                  <a:schemeClr val="tx1"/>
                </a:solidFill>
              </a:rPr>
              <a:t>distributed!!!</a:t>
            </a:r>
            <a:endParaRPr lang="en-US" dirty="0">
              <a:solidFill>
                <a:schemeClr val="tx1"/>
              </a:solidFill>
            </a:endParaRPr>
          </a:p>
        </p:txBody>
      </p:sp>
      <p:sp>
        <p:nvSpPr>
          <p:cNvPr id="7" name="Rounded Rectangle 6"/>
          <p:cNvSpPr/>
          <p:nvPr/>
        </p:nvSpPr>
        <p:spPr>
          <a:xfrm>
            <a:off x="5105400" y="685800"/>
            <a:ext cx="3886200" cy="3810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i="1" dirty="0" smtClean="0">
                <a:solidFill>
                  <a:schemeClr val="tx1"/>
                </a:solidFill>
              </a:rPr>
              <a:t>Warning:  This is out of order compared with our book</a:t>
            </a:r>
            <a:endParaRPr lang="en-US" sz="1400" i="1" dirty="0">
              <a:solidFill>
                <a:schemeClr val="tx1"/>
              </a:solidFill>
            </a:endParaRPr>
          </a:p>
        </p:txBody>
      </p:sp>
      <p:sp>
        <p:nvSpPr>
          <p:cNvPr id="8" name="Rounded Rectangle 7"/>
          <p:cNvSpPr/>
          <p:nvPr/>
        </p:nvSpPr>
        <p:spPr>
          <a:xfrm>
            <a:off x="6172200" y="5715000"/>
            <a:ext cx="3048000" cy="448323"/>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Are we ok using the </a:t>
            </a:r>
            <a:r>
              <a:rPr lang="en-US" sz="1200" dirty="0" smtClean="0">
                <a:solidFill>
                  <a:schemeClr val="tx1"/>
                </a:solidFill>
                <a:hlinkClick r:id="rId4"/>
              </a:rPr>
              <a:t>absolute value symbol</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272210282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and Perpendicular</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The notions of vectors being </a:t>
                </a:r>
                <a:r>
                  <a:rPr lang="en-US" u="sng" dirty="0"/>
                  <a:t>parallel</a:t>
                </a:r>
                <a:r>
                  <a:rPr lang="en-US" dirty="0"/>
                  <a:t> </a:t>
                </a:r>
                <a:r>
                  <a:rPr lang="en-US" dirty="0" smtClean="0"/>
                  <a:t>or </a:t>
                </a:r>
                <a:r>
                  <a:rPr lang="en-US" u="sng" dirty="0"/>
                  <a:t>perpendicular</a:t>
                </a:r>
                <a:r>
                  <a:rPr lang="en-US" dirty="0"/>
                  <a:t> is </a:t>
                </a:r>
                <a:r>
                  <a:rPr lang="en-US" dirty="0" smtClean="0"/>
                  <a:t>defined </a:t>
                </a:r>
                <a:r>
                  <a:rPr lang="en-US" i="1" u="sng" dirty="0"/>
                  <a:t>in term of the inner product</a:t>
                </a:r>
                <a:r>
                  <a:rPr lang="en-US" dirty="0"/>
                  <a:t>:</a:t>
                </a:r>
              </a:p>
              <a:p>
                <a:pPr marL="0" indent="0">
                  <a:buNone/>
                </a:pPr>
                <a:endParaRPr lang="en-US" sz="800" dirty="0"/>
              </a:p>
              <a:p>
                <a:pPr marL="293688" lvl="1" indent="0">
                  <a:buNone/>
                </a:pPr>
                <a:r>
                  <a:rPr lang="en-US" dirty="0"/>
                  <a:t>Given a fixed </a:t>
                </a:r>
                <a:r>
                  <a:rPr lang="en-US" b="1" dirty="0"/>
                  <a:t>v</a:t>
                </a:r>
                <a:r>
                  <a:rPr lang="en-US" dirty="0"/>
                  <a:t> and a </a:t>
                </a:r>
                <a:r>
                  <a:rPr lang="en-US" b="1" dirty="0"/>
                  <a:t>w</a:t>
                </a:r>
                <a:r>
                  <a:rPr lang="en-US" dirty="0"/>
                  <a:t> for which we only change its direction, we say that </a:t>
                </a:r>
                <a:r>
                  <a:rPr lang="en-US" b="1" dirty="0"/>
                  <a:t>w</a:t>
                </a:r>
                <a:r>
                  <a:rPr lang="en-US" dirty="0"/>
                  <a:t> is:</a:t>
                </a:r>
              </a:p>
              <a:p>
                <a:pPr marL="863600" lvl="2" indent="-285750"/>
                <a:r>
                  <a:rPr lang="en-US" i="1" dirty="0"/>
                  <a:t>Perpendicular to </a:t>
                </a:r>
                <a:r>
                  <a:rPr lang="en-US" b="1" dirty="0"/>
                  <a:t>v</a:t>
                </a:r>
                <a:r>
                  <a:rPr lang="en-US" dirty="0"/>
                  <a:t> when </a:t>
                </a:r>
                <a14:m>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a:rPr lang="en-US" b="1">
                        <a:latin typeface="Cambria Math"/>
                        <a:ea typeface="Cambria Math"/>
                      </a:rPr>
                      <m:t>=</m:t>
                    </m:r>
                    <m:r>
                      <a:rPr lang="en-US">
                        <a:latin typeface="Cambria Math"/>
                        <a:ea typeface="Cambria Math"/>
                      </a:rPr>
                      <m:t>0</m:t>
                    </m:r>
                  </m:oMath>
                </a14:m>
                <a:endParaRPr lang="en-US" i="1" dirty="0"/>
              </a:p>
              <a:p>
                <a:pPr marL="863600" lvl="2" indent="-285750"/>
                <a:r>
                  <a:rPr lang="en-US" i="1" dirty="0"/>
                  <a:t>Parallel to </a:t>
                </a:r>
                <a:r>
                  <a:rPr lang="en-US" b="1" dirty="0"/>
                  <a:t>v</a:t>
                </a:r>
                <a:r>
                  <a:rPr lang="en-US" dirty="0"/>
                  <a:t> when </a:t>
                </a:r>
                <a14:m>
                  <m:oMath xmlns:m="http://schemas.openxmlformats.org/officeDocument/2006/math">
                    <m:d>
                      <m:dPr>
                        <m:begChr m:val="|"/>
                        <m:endChr m:val="|"/>
                        <m:ctrlPr>
                          <a:rPr lang="en-US" b="1" i="1">
                            <a:latin typeface="Cambria Math" panose="02040503050406030204" pitchFamily="18" charset="0"/>
                          </a:rPr>
                        </m:ctrlPr>
                      </m:dPr>
                      <m:e>
                        <m:r>
                          <a:rPr lang="en-US" b="1">
                            <a:latin typeface="Cambria Math"/>
                          </a:rPr>
                          <m:t>𝐯</m:t>
                        </m:r>
                        <m:r>
                          <a:rPr lang="en-US" i="1">
                            <a:latin typeface="Cambria Math"/>
                            <a:ea typeface="Cambria Math"/>
                          </a:rPr>
                          <m:t>∙</m:t>
                        </m:r>
                        <m:r>
                          <a:rPr lang="en-US" b="1">
                            <a:latin typeface="Cambria Math"/>
                            <a:ea typeface="Cambria Math"/>
                          </a:rPr>
                          <m:t>𝐰</m:t>
                        </m:r>
                      </m:e>
                    </m:d>
                  </m:oMath>
                </a14:m>
                <a:r>
                  <a:rPr lang="en-US" dirty="0"/>
                  <a:t> is </a:t>
                </a:r>
                <a:r>
                  <a:rPr lang="en-US" dirty="0" smtClean="0"/>
                  <a:t>maximal</a:t>
                </a:r>
                <a:endParaRPr lang="en-US" sz="800" dirty="0"/>
              </a:p>
              <a:p>
                <a:pPr marL="293688" lvl="1" indent="0">
                  <a:buNone/>
                </a:pPr>
                <a:endParaRPr lang="en-US" sz="800" dirty="0"/>
              </a:p>
              <a:p>
                <a:pPr marL="0" indent="0">
                  <a:buNone/>
                </a:pPr>
                <a:r>
                  <a:rPr lang="en-US" dirty="0" smtClean="0"/>
                  <a:t>It may sound strange to define these terms without resorting to angles, but this is at the core of having different space geometries: different definition of parallel and perpendicular give rise to different geometries</a:t>
                </a:r>
              </a:p>
              <a:p>
                <a:pPr marL="0" indent="0">
                  <a:buNone/>
                </a:pPr>
                <a:endParaRPr lang="en-US" sz="800" dirty="0" smtClean="0"/>
              </a:p>
              <a:p>
                <a:pPr marL="293688" lvl="1" indent="0">
                  <a:buNone/>
                </a:pPr>
                <a:r>
                  <a:rPr lang="en-US" i="1" dirty="0" smtClean="0"/>
                  <a:t>This goes well beyond the scope of this class, but see </a:t>
                </a:r>
                <a:r>
                  <a:rPr lang="en-US" i="1" dirty="0" err="1" smtClean="0">
                    <a:hlinkClick r:id="rId2"/>
                  </a:rPr>
                  <a:t>Elika</a:t>
                </a:r>
                <a:r>
                  <a:rPr lang="en-US" i="1" dirty="0">
                    <a:hlinkClick r:id="rId2"/>
                  </a:rPr>
                  <a:t> </a:t>
                </a:r>
                <a:r>
                  <a:rPr lang="en-US" i="1" dirty="0" err="1" smtClean="0">
                    <a:hlinkClick r:id="rId2"/>
                  </a:rPr>
                  <a:t>Kurniadi’s</a:t>
                </a:r>
                <a:r>
                  <a:rPr lang="en-US" i="1" dirty="0" smtClean="0">
                    <a:hlinkClick r:id="rId2"/>
                  </a:rPr>
                  <a:t> short overview</a:t>
                </a:r>
                <a:r>
                  <a:rPr lang="en-US" i="1" dirty="0" smtClean="0"/>
                  <a:t>.</a:t>
                </a:r>
                <a:endParaRPr lang="en-US" i="1"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08" t="-579" r="-1274"/>
                </a:stretch>
              </a:blipFill>
            </p:spPr>
            <p:txBody>
              <a:bodyPr/>
              <a:lstStyle/>
              <a:p>
                <a:r>
                  <a:rPr lang="en-US">
                    <a:noFill/>
                  </a:rPr>
                  <a:t> </a:t>
                </a:r>
              </a:p>
            </p:txBody>
          </p:sp>
        </mc:Fallback>
      </mc:AlternateContent>
      <p:pic>
        <p:nvPicPr>
          <p:cNvPr id="1026" name="Picture 2" descr="http://abyss.uoregon.edu/~js/images/universe_geometr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2275" y="4800600"/>
            <a:ext cx="5038725" cy="16954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675" y="4800600"/>
            <a:ext cx="1600200" cy="169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47027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12" dur="500"/>
                                        <p:tgtEl>
                                          <p:spTgt spid="4">
                                            <p:txEl>
                                              <p:pRg st="8" end="8"/>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randombar(horizontal)">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029"/>
                                        </p:tgtEl>
                                        <p:attrNameLst>
                                          <p:attrName>style.visibility</p:attrName>
                                        </p:attrNameLst>
                                      </p:cBhvr>
                                      <p:to>
                                        <p:strVal val="visible"/>
                                      </p:to>
                                    </p:set>
                                    <p:animEffect transition="in" filter="randombar(horizontal)">
                                      <p:cBhvr>
                                        <p:cTn id="20"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Inner Product:</a:t>
            </a:r>
            <a:br>
              <a:rPr lang="en-US" dirty="0" smtClean="0"/>
            </a:br>
            <a:r>
              <a:rPr lang="en-US" dirty="0" smtClean="0"/>
              <a:t>Dot Product</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most commonly used inner product is the (</a:t>
                </a:r>
                <a:r>
                  <a:rPr lang="en-US" i="1" dirty="0" smtClean="0"/>
                  <a:t>Euclidean</a:t>
                </a:r>
                <a:r>
                  <a:rPr lang="en-US" dirty="0" smtClean="0"/>
                  <a:t>) </a:t>
                </a:r>
                <a:r>
                  <a:rPr lang="en-US" i="1" dirty="0"/>
                  <a:t>dot product</a:t>
                </a:r>
                <a:r>
                  <a:rPr lang="en-US" dirty="0"/>
                  <a:t>:</a:t>
                </a:r>
              </a:p>
              <a:p>
                <a:pPr marL="0" indent="0" algn="ctr">
                  <a:buNone/>
                </a:pPr>
                <a14:m>
                  <m:oMathPara xmlns:m="http://schemas.openxmlformats.org/officeDocument/2006/math">
                    <m:oMathParaPr>
                      <m:jc m:val="centerGroup"/>
                    </m:oMathParaPr>
                    <m:oMath xmlns:m="http://schemas.openxmlformats.org/officeDocument/2006/math">
                      <m:r>
                        <a:rPr lang="en-US" b="1" smtClean="0">
                          <a:latin typeface="Cambria Math"/>
                        </a:rPr>
                        <m:t>𝐯</m:t>
                      </m:r>
                      <m:r>
                        <a:rPr lang="en-US" i="1" smtClean="0">
                          <a:latin typeface="Cambria Math"/>
                          <a:ea typeface="Cambria Math"/>
                        </a:rPr>
                        <m:t>∙</m:t>
                      </m:r>
                      <m:r>
                        <a:rPr lang="en-US" b="1">
                          <a:latin typeface="Cambria Math"/>
                          <a:ea typeface="Cambria Math"/>
                        </a:rPr>
                        <m:t>𝐰</m:t>
                      </m:r>
                      <m:r>
                        <a:rPr lang="en-US" i="1">
                          <a:latin typeface="Cambria Math"/>
                          <a:ea typeface="Cambria Math"/>
                        </a:rPr>
                        <m:t>=</m:t>
                      </m:r>
                      <m:nary>
                        <m:naryPr>
                          <m:chr m:val="∑"/>
                          <m:supHide m:val="on"/>
                          <m:ctrlPr>
                            <a:rPr lang="en-US" i="1">
                              <a:latin typeface="Cambria Math" panose="02040503050406030204" pitchFamily="18" charset="0"/>
                              <a:ea typeface="Cambria Math"/>
                            </a:rPr>
                          </m:ctrlPr>
                        </m:naryPr>
                        <m:sub>
                          <m:r>
                            <m:rPr>
                              <m:brk m:alnAt="7"/>
                            </m:rPr>
                            <a:rPr lang="en-US" i="1">
                              <a:latin typeface="Cambria Math"/>
                              <a:ea typeface="Cambria Math"/>
                            </a:rPr>
                            <m:t>𝑖</m:t>
                          </m:r>
                        </m:sub>
                        <m:sup/>
                        <m:e>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𝑖</m:t>
                              </m:r>
                            </m:sub>
                          </m:sSub>
                          <m:sSub>
                            <m:sSubPr>
                              <m:ctrlPr>
                                <a:rPr lang="en-US" i="1" smtClean="0">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𝑖</m:t>
                              </m:r>
                            </m:sub>
                          </m:sSub>
                        </m:e>
                      </m:nary>
                    </m:oMath>
                  </m:oMathPara>
                </a14:m>
                <a:endParaRPr lang="en-US" dirty="0">
                  <a:ea typeface="Cambria Math"/>
                </a:endParaRPr>
              </a:p>
              <a:p>
                <a:pPr marL="0" indent="0">
                  <a:buNone/>
                </a:pPr>
                <a:endParaRPr lang="en-US" sz="800" b="1" dirty="0" smtClean="0"/>
              </a:p>
              <a:p>
                <a:pPr marL="0" indent="0">
                  <a:buNone/>
                </a:pPr>
                <a:r>
                  <a:rPr lang="en-US" b="1" dirty="0" smtClean="0"/>
                  <a:t>Examples:</a:t>
                </a:r>
              </a:p>
              <a:p>
                <a:pPr marL="514350" lvl="1" indent="-220663"/>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−3, 8, −6</m:t>
                        </m:r>
                      </m:e>
                    </m:d>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−7, 3, 4</m:t>
                        </m:r>
                      </m:e>
                    </m:d>
                    <m:r>
                      <a:rPr lang="en-US" b="0" i="1" smtClean="0">
                        <a:latin typeface="Cambria Math"/>
                        <a:ea typeface="Cambria Math"/>
                      </a:rPr>
                      <m:t>=21+24−24=21</m:t>
                    </m:r>
                  </m:oMath>
                </a14:m>
                <a:endParaRPr lang="en-US" b="0" dirty="0" smtClean="0">
                  <a:latin typeface="Cambria Math"/>
                </a:endParaRPr>
              </a:p>
              <a:p>
                <a:pPr marL="514350" lvl="1" indent="-220663"/>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−2, 9, −6</m:t>
                        </m:r>
                      </m:e>
                    </m:d>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5, −2, −2</m:t>
                        </m:r>
                      </m:e>
                    </m:d>
                    <m:r>
                      <a:rPr lang="en-US" b="0" i="1" smtClean="0">
                        <a:latin typeface="Cambria Math"/>
                        <a:ea typeface="Cambria Math"/>
                      </a:rPr>
                      <m:t>=−10−18+12=−16</m:t>
                    </m:r>
                  </m:oMath>
                </a14:m>
                <a:endParaRPr lang="en-US" dirty="0" smtClean="0"/>
              </a:p>
              <a:p>
                <a:pPr marL="514350" lvl="1" indent="-220663"/>
                <a:r>
                  <a:rPr lang="en-US" i="1" dirty="0" smtClean="0"/>
                  <a:t>See also </a:t>
                </a:r>
                <a:r>
                  <a:rPr lang="en-US" i="1" dirty="0" smtClean="0">
                    <a:hlinkClick r:id="rId2"/>
                  </a:rPr>
                  <a:t>dynamic examples</a:t>
                </a:r>
                <a:endParaRPr lang="en-US" i="1" dirty="0"/>
              </a:p>
              <a:p>
                <a:pPr marL="293688" lvl="1" indent="0">
                  <a:buNone/>
                </a:pPr>
                <a:endParaRPr lang="en-US" i="1" dirty="0"/>
              </a:p>
              <a:p>
                <a:pPr marL="0" indent="0">
                  <a:buNone/>
                </a:pPr>
                <a:r>
                  <a:rPr lang="en-US" i="1" u="sng" dirty="0" smtClean="0"/>
                  <a:t>Left to the reader (homework?)</a:t>
                </a:r>
                <a:r>
                  <a:rPr lang="en-US" i="1" dirty="0" smtClean="0"/>
                  <a:t>: </a:t>
                </a:r>
              </a:p>
              <a:p>
                <a:pPr marL="293688" lvl="1" indent="0">
                  <a:buNone/>
                </a:pPr>
                <a:r>
                  <a:rPr lang="en-US" i="1" dirty="0" smtClean="0"/>
                  <a:t>prove that the Euclidean dot product has all 4 properties of an inner product.</a:t>
                </a:r>
              </a:p>
              <a:p>
                <a:pPr marL="1014412" lvl="2" indent="-457200">
                  <a:buFont typeface="+mj-lt"/>
                  <a:buAutoNum type="arabicPeriod"/>
                </a:pPr>
                <a:r>
                  <a:rPr lang="en-US" dirty="0"/>
                  <a:t>(conjugate) Symmetric: </a:t>
                </a:r>
                <a14:m>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a:rPr lang="en-US" i="1">
                        <a:latin typeface="Cambria Math"/>
                        <a:ea typeface="Cambria Math"/>
                      </a:rPr>
                      <m:t>=</m:t>
                    </m:r>
                    <m:r>
                      <a:rPr lang="en-US" b="1">
                        <a:latin typeface="Cambria Math"/>
                        <a:ea typeface="Cambria Math"/>
                      </a:rPr>
                      <m:t>𝐰</m:t>
                    </m:r>
                    <m:r>
                      <a:rPr lang="en-US" i="1">
                        <a:latin typeface="Cambria Math"/>
                        <a:ea typeface="Cambria Math"/>
                      </a:rPr>
                      <m:t>∙</m:t>
                    </m:r>
                    <m:r>
                      <a:rPr lang="en-US" b="1">
                        <a:latin typeface="Cambria Math"/>
                        <a:ea typeface="Cambria Math"/>
                      </a:rPr>
                      <m:t>𝐯</m:t>
                    </m:r>
                  </m:oMath>
                </a14:m>
                <a:endParaRPr lang="en-US" b="1" dirty="0"/>
              </a:p>
              <a:p>
                <a:pPr marL="1014412" lvl="2" indent="-457200">
                  <a:buFont typeface="+mj-lt"/>
                  <a:buAutoNum type="arabicPeriod"/>
                </a:pPr>
                <a:r>
                  <a:rPr lang="en-US" dirty="0"/>
                  <a:t>Linearity over vectors: </a:t>
                </a:r>
                <a14:m>
                  <m:oMath xmlns:m="http://schemas.openxmlformats.org/officeDocument/2006/math">
                    <m:d>
                      <m:dPr>
                        <m:ctrlPr>
                          <a:rPr lang="en-US" b="1" i="1">
                            <a:latin typeface="Cambria Math" panose="02040503050406030204" pitchFamily="18" charset="0"/>
                          </a:rPr>
                        </m:ctrlPr>
                      </m:dPr>
                      <m:e>
                        <m:r>
                          <a:rPr lang="en-US" b="1">
                            <a:latin typeface="Cambria Math"/>
                          </a:rPr>
                          <m:t>𝐮</m:t>
                        </m:r>
                        <m:r>
                          <a:rPr lang="en-US" b="1">
                            <a:latin typeface="Cambria Math"/>
                          </a:rPr>
                          <m:t>+</m:t>
                        </m:r>
                        <m:r>
                          <a:rPr lang="en-US" b="1">
                            <a:latin typeface="Cambria Math"/>
                          </a:rPr>
                          <m:t>𝐯</m:t>
                        </m:r>
                      </m:e>
                    </m:d>
                    <m:r>
                      <a:rPr lang="en-US" b="1" i="1">
                        <a:latin typeface="Cambria Math"/>
                        <a:ea typeface="Cambria Math"/>
                      </a:rPr>
                      <m:t>∙</m:t>
                    </m:r>
                    <m:r>
                      <a:rPr lang="en-US" b="1">
                        <a:latin typeface="Cambria Math"/>
                        <a:ea typeface="Cambria Math"/>
                      </a:rPr>
                      <m:t>𝐰</m:t>
                    </m:r>
                    <m:r>
                      <a:rPr lang="en-US" b="1" i="1">
                        <a:latin typeface="Cambria Math"/>
                        <a:ea typeface="Cambria Math"/>
                      </a:rPr>
                      <m:t>=</m:t>
                    </m:r>
                    <m:r>
                      <a:rPr lang="en-US" b="1">
                        <a:latin typeface="Cambria Math"/>
                        <a:ea typeface="Cambria Math"/>
                      </a:rPr>
                      <m:t>𝐮</m:t>
                    </m:r>
                    <m:r>
                      <a:rPr lang="en-US" b="1" i="1">
                        <a:latin typeface="Cambria Math"/>
                        <a:ea typeface="Cambria Math"/>
                      </a:rPr>
                      <m:t>∙</m:t>
                    </m:r>
                    <m:r>
                      <a:rPr lang="en-US" b="1" i="0" smtClean="0">
                        <a:latin typeface="Cambria Math"/>
                        <a:ea typeface="Cambria Math"/>
                      </a:rPr>
                      <m:t>𝐰</m:t>
                    </m:r>
                    <m:r>
                      <a:rPr lang="en-US" i="1">
                        <a:latin typeface="Cambria Math"/>
                        <a:ea typeface="Cambria Math"/>
                      </a:rPr>
                      <m:t>+</m:t>
                    </m:r>
                    <m:r>
                      <a:rPr lang="en-US" b="1" i="0" smtClean="0">
                        <a:latin typeface="Cambria Math"/>
                        <a:ea typeface="Cambria Math"/>
                      </a:rPr>
                      <m:t>𝐯</m:t>
                    </m:r>
                    <m:r>
                      <a:rPr lang="en-US" i="1">
                        <a:latin typeface="Cambria Math"/>
                        <a:ea typeface="Cambria Math"/>
                      </a:rPr>
                      <m:t>∙</m:t>
                    </m:r>
                    <m:r>
                      <a:rPr lang="en-US" b="1">
                        <a:latin typeface="Cambria Math"/>
                        <a:ea typeface="Cambria Math"/>
                      </a:rPr>
                      <m:t>𝐰</m:t>
                    </m:r>
                  </m:oMath>
                </a14:m>
                <a:endParaRPr lang="en-US" b="1" dirty="0"/>
              </a:p>
              <a:p>
                <a:pPr marL="1014412" lvl="2" indent="-457200">
                  <a:buFont typeface="+mj-lt"/>
                  <a:buAutoNum type="arabicPeriod"/>
                </a:pPr>
                <a:r>
                  <a:rPr lang="en-US" dirty="0"/>
                  <a:t>Homogeneity:</a:t>
                </a:r>
                <a:r>
                  <a:rPr lang="en-US" dirty="0" smtClean="0"/>
                  <a:t> </a:t>
                </a:r>
                <a14:m>
                  <m:oMath xmlns:m="http://schemas.openxmlformats.org/officeDocument/2006/math">
                    <m:r>
                      <a:rPr lang="en-US" i="1">
                        <a:latin typeface="Cambria Math"/>
                        <a:ea typeface="Cambria Math"/>
                      </a:rPr>
                      <m:t>𝑎</m:t>
                    </m:r>
                    <m:d>
                      <m:dPr>
                        <m:ctrlPr>
                          <a:rPr lang="en-US" i="1">
                            <a:latin typeface="Cambria Math" panose="02040503050406030204" pitchFamily="18" charset="0"/>
                            <a:ea typeface="Cambria Math"/>
                          </a:rPr>
                        </m:ctrlPr>
                      </m:dPr>
                      <m:e>
                        <m:r>
                          <a:rPr lang="en-US" b="1">
                            <a:latin typeface="Cambria Math"/>
                          </a:rPr>
                          <m:t>𝐯</m:t>
                        </m:r>
                        <m:r>
                          <a:rPr lang="en-US" i="1">
                            <a:latin typeface="Cambria Math"/>
                            <a:ea typeface="Cambria Math"/>
                          </a:rPr>
                          <m:t>∙</m:t>
                        </m:r>
                        <m:r>
                          <a:rPr lang="en-US" b="1">
                            <a:latin typeface="Cambria Math"/>
                            <a:ea typeface="Cambria Math"/>
                          </a:rPr>
                          <m:t>𝐰</m:t>
                        </m:r>
                      </m:e>
                    </m:d>
                    <m:r>
                      <a:rPr lang="en-US" i="1">
                        <a:latin typeface="Cambria Math"/>
                        <a:ea typeface="Cambria Math"/>
                      </a:rPr>
                      <m:t>=</m:t>
                    </m:r>
                    <m:d>
                      <m:dPr>
                        <m:ctrlPr>
                          <a:rPr lang="en-US" i="1">
                            <a:latin typeface="Cambria Math" panose="02040503050406030204" pitchFamily="18" charset="0"/>
                          </a:rPr>
                        </m:ctrlPr>
                      </m:dPr>
                      <m:e>
                        <m:r>
                          <a:rPr lang="en-US" i="1">
                            <a:latin typeface="Cambria Math"/>
                          </a:rPr>
                          <m:t>𝑎</m:t>
                        </m:r>
                        <m:r>
                          <a:rPr lang="en-US" b="1">
                            <a:latin typeface="Cambria Math"/>
                          </a:rPr>
                          <m:t>𝐯</m:t>
                        </m:r>
                      </m:e>
                    </m:d>
                    <m:r>
                      <a:rPr lang="en-US" i="1">
                        <a:latin typeface="Cambria Math"/>
                        <a:ea typeface="Cambria Math"/>
                      </a:rPr>
                      <m:t>∙</m:t>
                    </m:r>
                    <m:r>
                      <a:rPr lang="en-US" b="1">
                        <a:latin typeface="Cambria Math"/>
                        <a:ea typeface="Cambria Math"/>
                      </a:rPr>
                      <m:t>𝐰</m:t>
                    </m:r>
                    <m:r>
                      <a:rPr lang="en-US" i="1">
                        <a:latin typeface="Cambria Math"/>
                        <a:ea typeface="Cambria Math"/>
                      </a:rPr>
                      <m:t>=</m:t>
                    </m:r>
                    <m:r>
                      <a:rPr lang="en-US" b="1">
                        <a:latin typeface="Cambria Math"/>
                        <a:ea typeface="Cambria Math"/>
                      </a:rPr>
                      <m:t>𝐯</m:t>
                    </m:r>
                    <m:r>
                      <a:rPr lang="en-US" b="1" i="1">
                        <a:latin typeface="Cambria Math"/>
                        <a:ea typeface="Cambria Math"/>
                      </a:rPr>
                      <m:t>∙</m:t>
                    </m:r>
                    <m:d>
                      <m:dPr>
                        <m:ctrlPr>
                          <a:rPr lang="en-US" i="1">
                            <a:latin typeface="Cambria Math" panose="02040503050406030204" pitchFamily="18" charset="0"/>
                            <a:ea typeface="Cambria Math"/>
                          </a:rPr>
                        </m:ctrlPr>
                      </m:dPr>
                      <m:e>
                        <m:r>
                          <a:rPr lang="en-US" i="1">
                            <a:latin typeface="Cambria Math"/>
                            <a:ea typeface="Cambria Math"/>
                          </a:rPr>
                          <m:t>𝑎</m:t>
                        </m:r>
                        <m:r>
                          <a:rPr lang="en-US" b="1">
                            <a:latin typeface="Cambria Math"/>
                            <a:ea typeface="Cambria Math"/>
                          </a:rPr>
                          <m:t>𝐰</m:t>
                        </m:r>
                      </m:e>
                    </m:d>
                  </m:oMath>
                </a14:m>
                <a:endParaRPr lang="en-US" dirty="0"/>
              </a:p>
              <a:p>
                <a:pPr marL="1014412" lvl="2" indent="-457200">
                  <a:buFont typeface="+mj-lt"/>
                  <a:buAutoNum type="arabicPeriod"/>
                </a:pPr>
                <a:r>
                  <a:rPr lang="en-US" dirty="0"/>
                  <a:t>Positive definite: </a:t>
                </a:r>
                <a14:m>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𝐯</m:t>
                    </m:r>
                    <m:r>
                      <a:rPr lang="en-US" i="1">
                        <a:latin typeface="Cambria Math"/>
                        <a:ea typeface="Cambria Math"/>
                      </a:rPr>
                      <m:t>≥0</m:t>
                    </m:r>
                  </m:oMath>
                </a14:m>
                <a:r>
                  <a:rPr lang="en-US" dirty="0"/>
                  <a:t> and </a:t>
                </a:r>
                <a14:m>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𝐯</m:t>
                    </m:r>
                    <m:r>
                      <a:rPr lang="en-US" b="1">
                        <a:latin typeface="Cambria Math"/>
                        <a:ea typeface="Cambria Math"/>
                      </a:rPr>
                      <m:t>=</m:t>
                    </m:r>
                    <m:r>
                      <a:rPr lang="en-US">
                        <a:latin typeface="Cambria Math"/>
                        <a:ea typeface="Cambria Math"/>
                      </a:rPr>
                      <m:t>0</m:t>
                    </m:r>
                  </m:oMath>
                </a14:m>
                <a:r>
                  <a:rPr lang="en-US" dirty="0"/>
                  <a:t> if and only if </a:t>
                </a:r>
                <a14:m>
                  <m:oMath xmlns:m="http://schemas.openxmlformats.org/officeDocument/2006/math">
                    <m:r>
                      <a:rPr lang="en-US" b="1">
                        <a:latin typeface="Cambria Math"/>
                      </a:rPr>
                      <m:t>𝐯</m:t>
                    </m:r>
                    <m:r>
                      <a:rPr lang="en-US" i="1">
                        <a:latin typeface="Cambria Math"/>
                      </a:rPr>
                      <m:t>=</m:t>
                    </m:r>
                    <m:r>
                      <a:rPr lang="en-US" b="1" i="1">
                        <a:latin typeface="Cambria Math"/>
                      </a:rPr>
                      <m:t>𝟎</m:t>
                    </m:r>
                  </m:oMath>
                </a14:m>
                <a:endParaRPr lang="en-US" dirty="0"/>
              </a:p>
              <a:p>
                <a:pPr marL="0" indent="0">
                  <a:buNone/>
                </a:pPr>
                <a:endParaRPr lang="en-US" sz="800" i="1"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08" t="-579"/>
                </a:stretch>
              </a:blipFill>
            </p:spPr>
            <p:txBody>
              <a:bodyPr/>
              <a:lstStyle/>
              <a:p>
                <a:r>
                  <a:rPr lang="en-US">
                    <a:noFill/>
                  </a:rPr>
                  <a:t> </a:t>
                </a:r>
              </a:p>
            </p:txBody>
          </p:sp>
        </mc:Fallback>
      </mc:AlternateContent>
      <p:sp>
        <p:nvSpPr>
          <p:cNvPr id="8" name="Rounded Rectangle 7"/>
          <p:cNvSpPr/>
          <p:nvPr/>
        </p:nvSpPr>
        <p:spPr>
          <a:xfrm>
            <a:off x="6019800" y="1741055"/>
            <a:ext cx="3200400" cy="4572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Are we ok using the </a:t>
            </a:r>
            <a:r>
              <a:rPr lang="en-US" sz="1200" dirty="0" smtClean="0">
                <a:solidFill>
                  <a:schemeClr val="tx1"/>
                </a:solidFill>
                <a:hlinkClick r:id="rId4"/>
              </a:rPr>
              <a:t>sigma notation for sums</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309835841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1" nodeType="clickEffect">
                                  <p:stCondLst>
                                    <p:cond delay="0"/>
                                  </p:stCondLst>
                                  <p:childTnLst>
                                    <p:animEffect transition="out" filter="randombar(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7" dur="500"/>
                                        <p:tgtEl>
                                          <p:spTgt spid="4">
                                            <p:txEl>
                                              <p:pRg st="3" end="3"/>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0" dur="500"/>
                                        <p:tgtEl>
                                          <p:spTgt spid="4">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3" dur="500"/>
                                        <p:tgtEl>
                                          <p:spTgt spid="4">
                                            <p:txEl>
                                              <p:pRg st="8" end="8"/>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6" dur="500"/>
                                        <p:tgtEl>
                                          <p:spTgt spid="4">
                                            <p:txEl>
                                              <p:pRg st="9" end="9"/>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9" dur="500"/>
                                        <p:tgtEl>
                                          <p:spTgt spid="4">
                                            <p:txEl>
                                              <p:pRg st="10" end="10"/>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2" dur="500"/>
                                        <p:tgtEl>
                                          <p:spTgt spid="4">
                                            <p:txEl>
                                              <p:pRg st="11" end="11"/>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5" dur="500"/>
                                        <p:tgtEl>
                                          <p:spTgt spid="4">
                                            <p:txEl>
                                              <p:pRg st="12" end="12"/>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8"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Orthonormal Basis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Now that we have a concept of perpendicularity, we can look more closely at the basis for our vector spaces.</a:t>
                </a:r>
              </a:p>
              <a:p>
                <a:pPr marL="0" indent="0">
                  <a:buNone/>
                </a:pPr>
                <a:endParaRPr lang="en-US" sz="800" dirty="0"/>
              </a:p>
              <a:p>
                <a:pPr marL="0" indent="0">
                  <a:buNone/>
                </a:pPr>
                <a:r>
                  <a:rPr lang="en-US" dirty="0" smtClean="0"/>
                  <a:t>We say that a basis set </a:t>
                </a:r>
                <a14:m>
                  <m:oMath xmlns:m="http://schemas.openxmlformats.org/officeDocument/2006/math">
                    <m:r>
                      <a:rPr lang="en-US" i="1">
                        <a:latin typeface="Cambria Math"/>
                      </a:rPr>
                      <m:t>𝑆</m:t>
                    </m:r>
                    <m:r>
                      <a:rPr lang="en-US">
                        <a:latin typeface="Cambria Math"/>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smtClean="0">
                                <a:latin typeface="Cambria Math"/>
                              </a:rPr>
                              <m:t>𝐯</m:t>
                            </m:r>
                          </m:e>
                          <m:sub>
                            <m:r>
                              <a:rPr lang="en-US">
                                <a:latin typeface="Cambria Math"/>
                              </a:rPr>
                              <m:t>0</m:t>
                            </m:r>
                          </m:sub>
                        </m:sSub>
                        <m:r>
                          <a:rPr lang="en-US">
                            <a:latin typeface="Cambria Math"/>
                          </a:rPr>
                          <m:t>,</m:t>
                        </m:r>
                        <m:sSub>
                          <m:sSubPr>
                            <m:ctrlPr>
                              <a:rPr lang="en-US" i="1">
                                <a:latin typeface="Cambria Math" panose="02040503050406030204" pitchFamily="18" charset="0"/>
                              </a:rPr>
                            </m:ctrlPr>
                          </m:sSubPr>
                          <m:e>
                            <m:r>
                              <a:rPr lang="en-US" b="1">
                                <a:latin typeface="Cambria Math"/>
                              </a:rPr>
                              <m:t>𝐯</m:t>
                            </m:r>
                          </m:e>
                          <m:sub>
                            <m:r>
                              <a:rPr lang="en-US" i="1">
                                <a:latin typeface="Cambria Math"/>
                              </a:rPr>
                              <m:t>1</m:t>
                            </m:r>
                          </m:sub>
                        </m:sSub>
                        <m:r>
                          <a:rPr lang="en-US">
                            <a:latin typeface="Cambria Math"/>
                          </a:rPr>
                          <m:t>,…,</m:t>
                        </m:r>
                        <m:sSub>
                          <m:sSubPr>
                            <m:ctrlPr>
                              <a:rPr lang="en-US" i="1">
                                <a:latin typeface="Cambria Math" panose="02040503050406030204" pitchFamily="18" charset="0"/>
                              </a:rPr>
                            </m:ctrlPr>
                          </m:sSubPr>
                          <m:e>
                            <m:r>
                              <a:rPr lang="en-US" b="1">
                                <a:latin typeface="Cambria Math"/>
                              </a:rPr>
                              <m:t>𝐯</m:t>
                            </m:r>
                          </m:e>
                          <m:sub>
                            <m:r>
                              <a:rPr lang="en-US" i="1">
                                <a:latin typeface="Cambria Math"/>
                              </a:rPr>
                              <m:t>𝑛</m:t>
                            </m:r>
                            <m:r>
                              <a:rPr lang="en-US" i="1">
                                <a:latin typeface="Cambria Math"/>
                              </a:rPr>
                              <m:t>−1</m:t>
                            </m:r>
                          </m:sub>
                        </m:sSub>
                      </m:e>
                    </m:d>
                  </m:oMath>
                </a14:m>
                <a:r>
                  <a:rPr lang="en-US" dirty="0"/>
                  <a:t> </a:t>
                </a:r>
                <a:r>
                  <a:rPr lang="en-US" dirty="0" smtClean="0"/>
                  <a:t>is </a:t>
                </a:r>
                <a:r>
                  <a:rPr lang="en-US" i="1" dirty="0" smtClean="0"/>
                  <a:t>orthonormal</a:t>
                </a:r>
                <a:r>
                  <a:rPr lang="en-US" dirty="0" smtClean="0"/>
                  <a:t> if for every pair of vectors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a:rPr>
                          <m:t>𝐯</m:t>
                        </m:r>
                      </m:e>
                      <m:sub>
                        <m:r>
                          <a:rPr lang="en-US" b="0" i="1" smtClean="0">
                            <a:latin typeface="Cambria Math"/>
                          </a:rPr>
                          <m:t>𝑖</m:t>
                        </m:r>
                      </m:sub>
                    </m:sSub>
                    <m:r>
                      <a:rPr lang="en-US" b="0" i="1" smtClean="0">
                        <a:latin typeface="Cambria Math"/>
                      </a:rPr>
                      <m:t>, </m:t>
                    </m:r>
                    <m:sSub>
                      <m:sSubPr>
                        <m:ctrlPr>
                          <a:rPr lang="en-US" b="1" i="1" smtClean="0">
                            <a:latin typeface="Cambria Math" panose="02040503050406030204" pitchFamily="18" charset="0"/>
                          </a:rPr>
                        </m:ctrlPr>
                      </m:sSubPr>
                      <m:e>
                        <m:r>
                          <a:rPr lang="en-US" b="1" i="0" smtClean="0">
                            <a:latin typeface="Cambria Math"/>
                          </a:rPr>
                          <m:t>𝐯</m:t>
                        </m:r>
                      </m:e>
                      <m:sub>
                        <m:r>
                          <a:rPr lang="en-US" b="0" i="1" smtClean="0">
                            <a:latin typeface="Cambria Math"/>
                          </a:rPr>
                          <m:t>𝑗</m:t>
                        </m:r>
                      </m:sub>
                    </m:sSub>
                  </m:oMath>
                </a14:m>
                <a:r>
                  <a:rPr lang="en-US" i="1" dirty="0" smtClean="0"/>
                  <a:t> </a:t>
                </a:r>
                <a:r>
                  <a:rPr lang="en-US" dirty="0" smtClean="0"/>
                  <a:t>in </a:t>
                </a:r>
                <a:r>
                  <a:rPr lang="en-US" i="1" dirty="0" smtClean="0"/>
                  <a:t>S</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a:rPr>
                            <m:t>𝐯</m:t>
                          </m:r>
                        </m:e>
                        <m:sub>
                          <m:r>
                            <a:rPr lang="en-US" b="0" i="1" smtClean="0">
                              <a:latin typeface="Cambria Math"/>
                            </a:rPr>
                            <m:t>𝑖</m:t>
                          </m:r>
                        </m:sub>
                      </m:sSub>
                      <m:r>
                        <a:rPr lang="en-US"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0" smtClean="0">
                              <a:latin typeface="Cambria Math"/>
                              <a:ea typeface="Cambria Math"/>
                            </a:rPr>
                            <m:t>𝐯</m:t>
                          </m:r>
                        </m:e>
                        <m:sub>
                          <m:r>
                            <a:rPr lang="en-US" b="0" i="1" smtClean="0">
                              <a:latin typeface="Cambria Math"/>
                              <a:ea typeface="Cambria Math"/>
                            </a:rPr>
                            <m:t>𝑗</m:t>
                          </m:r>
                        </m:sub>
                      </m:sSub>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m>
                            <m:mPr>
                              <m:mcs>
                                <m:mc>
                                  <m:mcPr>
                                    <m:count m:val="2"/>
                                    <m:mcJc m:val="center"/>
                                  </m:mcPr>
                                </m:mc>
                              </m:mcs>
                              <m:ctrlPr>
                                <a:rPr lang="en-US" b="0" i="1" smtClean="0">
                                  <a:latin typeface="Cambria Math" panose="02040503050406030204" pitchFamily="18" charset="0"/>
                                  <a:ea typeface="Cambria Math"/>
                                </a:rPr>
                              </m:ctrlPr>
                            </m:mPr>
                            <m:mr>
                              <m:e>
                                <m:r>
                                  <m:rPr>
                                    <m:brk m:alnAt="7"/>
                                  </m:rPr>
                                  <a:rPr lang="en-US" b="0" i="1" smtClean="0">
                                    <a:latin typeface="Cambria Math"/>
                                    <a:ea typeface="Cambria Math"/>
                                  </a:rPr>
                                  <m:t>0</m:t>
                                </m:r>
                              </m:e>
                              <m:e>
                                <m:r>
                                  <m:rPr>
                                    <m:nor/>
                                  </m:rPr>
                                  <a:rPr lang="en-US" b="0" i="0" smtClean="0">
                                    <a:latin typeface="Cambria Math"/>
                                    <a:ea typeface="Cambria Math"/>
                                  </a:rPr>
                                  <m:t>if</m:t>
                                </m:r>
                                <m:r>
                                  <m:rPr>
                                    <m:nor/>
                                  </m:rPr>
                                  <a:rPr lang="en-US" b="0" i="0" smtClean="0">
                                    <a:latin typeface="Cambria Math"/>
                                    <a:ea typeface="Cambria Math"/>
                                  </a:rPr>
                                  <m:t> </m:t>
                                </m:r>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𝑗</m:t>
                                </m:r>
                              </m:e>
                            </m:mr>
                            <m:mr>
                              <m:e>
                                <m:r>
                                  <a:rPr lang="en-US" b="0" i="1" smtClean="0">
                                    <a:latin typeface="Cambria Math"/>
                                    <a:ea typeface="Cambria Math"/>
                                  </a:rPr>
                                  <m:t>1</m:t>
                                </m:r>
                              </m:e>
                              <m:e>
                                <m:r>
                                  <m:rPr>
                                    <m:nor/>
                                  </m:rPr>
                                  <a:rPr lang="en-US" b="0" i="0" smtClean="0">
                                    <a:latin typeface="Cambria Math"/>
                                    <a:ea typeface="Cambria Math"/>
                                  </a:rPr>
                                  <m:t>if</m:t>
                                </m:r>
                                <m:r>
                                  <m:rPr>
                                    <m:nor/>
                                  </m:rPr>
                                  <a:rPr lang="en-US" b="0" i="0" smtClean="0">
                                    <a:latin typeface="Cambria Math"/>
                                    <a:ea typeface="Cambria Math"/>
                                  </a:rPr>
                                  <m:t> </m:t>
                                </m:r>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𝑗</m:t>
                                </m:r>
                              </m:e>
                            </m:mr>
                          </m:m>
                        </m:e>
                      </m:d>
                    </m:oMath>
                  </m:oMathPara>
                </a14:m>
                <a:endParaRPr lang="en-US" i="1" dirty="0"/>
              </a:p>
              <a:p>
                <a:pPr marL="0" indent="0">
                  <a:buNone/>
                </a:pPr>
                <a:endParaRPr lang="en-US" sz="800" dirty="0"/>
              </a:p>
              <a:p>
                <a:pPr marL="0" indent="0">
                  <a:buNone/>
                </a:pPr>
                <a:r>
                  <a:rPr lang="en-US" dirty="0"/>
                  <a:t>One such orthonormal basis is called the </a:t>
                </a:r>
                <a:r>
                  <a:rPr lang="en-US" i="1" dirty="0"/>
                  <a:t>standard basis</a:t>
                </a:r>
                <a:r>
                  <a:rPr lang="en-US" dirty="0"/>
                  <a: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𝐞</m:t>
                            </m:r>
                          </m:e>
                          <m:sub>
                            <m:r>
                              <a:rPr lang="en-US">
                                <a:latin typeface="Cambria Math"/>
                              </a:rPr>
                              <m:t>0</m:t>
                            </m:r>
                          </m:sub>
                        </m:sSub>
                        <m:r>
                          <a:rPr lang="en-US">
                            <a:latin typeface="Cambria Math"/>
                          </a:rPr>
                          <m:t>,</m:t>
                        </m:r>
                        <m:sSub>
                          <m:sSubPr>
                            <m:ctrlPr>
                              <a:rPr lang="en-US" i="1">
                                <a:latin typeface="Cambria Math" panose="02040503050406030204" pitchFamily="18" charset="0"/>
                              </a:rPr>
                            </m:ctrlPr>
                          </m:sSubPr>
                          <m:e>
                            <m:r>
                              <a:rPr lang="en-US" b="1">
                                <a:latin typeface="Cambria Math"/>
                              </a:rPr>
                              <m:t>𝐞</m:t>
                            </m:r>
                          </m:e>
                          <m:sub>
                            <m:r>
                              <a:rPr lang="en-US" i="1">
                                <a:latin typeface="Cambria Math"/>
                              </a:rPr>
                              <m:t>1</m:t>
                            </m:r>
                          </m:sub>
                        </m:sSub>
                        <m:r>
                          <a:rPr lang="en-US">
                            <a:latin typeface="Cambria Math"/>
                          </a:rPr>
                          <m:t>,…,</m:t>
                        </m:r>
                        <m:sSub>
                          <m:sSubPr>
                            <m:ctrlPr>
                              <a:rPr lang="en-US" i="1">
                                <a:latin typeface="Cambria Math" panose="02040503050406030204" pitchFamily="18" charset="0"/>
                              </a:rPr>
                            </m:ctrlPr>
                          </m:sSubPr>
                          <m:e>
                            <m:r>
                              <a:rPr lang="en-US" b="1">
                                <a:latin typeface="Cambria Math"/>
                              </a:rPr>
                              <m:t>𝐞</m:t>
                            </m:r>
                          </m:e>
                          <m:sub>
                            <m:r>
                              <a:rPr lang="en-US" i="1">
                                <a:latin typeface="Cambria Math"/>
                              </a:rPr>
                              <m:t>𝑛</m:t>
                            </m:r>
                            <m:r>
                              <a:rPr lang="en-US" i="1">
                                <a:latin typeface="Cambria Math"/>
                              </a:rPr>
                              <m:t>−1</m:t>
                            </m:r>
                          </m:sub>
                        </m:sSub>
                      </m:e>
                    </m:d>
                  </m:oMath>
                </a14:m>
                <a:r>
                  <a:rPr lang="en-US" dirty="0"/>
                  <a:t> where </a:t>
                </a:r>
                <a14:m>
                  <m:oMath xmlns:m="http://schemas.openxmlformats.org/officeDocument/2006/math">
                    <m:sSub>
                      <m:sSubPr>
                        <m:ctrlPr>
                          <a:rPr lang="en-US" b="1" i="1">
                            <a:latin typeface="Cambria Math" panose="02040503050406030204" pitchFamily="18" charset="0"/>
                          </a:rPr>
                        </m:ctrlPr>
                      </m:sSubPr>
                      <m:e>
                        <m:r>
                          <a:rPr lang="en-US" b="1">
                            <a:latin typeface="Cambria Math"/>
                          </a:rPr>
                          <m:t>𝐞</m:t>
                        </m:r>
                      </m:e>
                      <m:sub>
                        <m:r>
                          <a:rPr lang="en-US" i="1">
                            <a:latin typeface="Cambria Math"/>
                          </a:rPr>
                          <m:t>𝑖</m:t>
                        </m:r>
                      </m:sub>
                    </m:sSub>
                  </m:oMath>
                </a14:m>
                <a:r>
                  <a:rPr lang="en-US" dirty="0"/>
                  <a:t> is a vector whose components are 0 everywhere except for a 1 in the </a:t>
                </a:r>
                <a14:m>
                  <m:oMath xmlns:m="http://schemas.openxmlformats.org/officeDocument/2006/math">
                    <m:sSup>
                      <m:sSupPr>
                        <m:ctrlPr>
                          <a:rPr lang="en-US" i="1">
                            <a:latin typeface="Cambria Math" panose="02040503050406030204" pitchFamily="18" charset="0"/>
                          </a:rPr>
                        </m:ctrlPr>
                      </m:sSupPr>
                      <m:e>
                        <m:r>
                          <a:rPr lang="en-US" i="1">
                            <a:latin typeface="Cambria Math"/>
                          </a:rPr>
                          <m:t>𝑖</m:t>
                        </m:r>
                      </m:e>
                      <m:sup>
                        <m:r>
                          <a:rPr lang="en-US" i="1">
                            <a:latin typeface="Cambria Math"/>
                          </a:rPr>
                          <m:t>𝑡h</m:t>
                        </m:r>
                      </m:sup>
                    </m:sSup>
                  </m:oMath>
                </a14:m>
                <a:r>
                  <a:rPr lang="en-US" dirty="0"/>
                  <a:t> position</a:t>
                </a:r>
                <a:r>
                  <a:rPr lang="en-US" dirty="0" smtClean="0"/>
                  <a:t>.</a:t>
                </a:r>
              </a:p>
              <a:p>
                <a:pPr marL="293688" lvl="1" indent="0">
                  <a:buNone/>
                </a:pPr>
                <a:r>
                  <a:rPr lang="en-US" b="1" dirty="0" smtClean="0"/>
                  <a:t>Ex: </a:t>
                </a:r>
                <a:r>
                  <a:rPr lang="en-US" dirty="0"/>
                  <a:t>S</a:t>
                </a:r>
                <a:r>
                  <a:rPr lang="en-US" dirty="0" smtClean="0"/>
                  <a:t>tandard basis for 3D space: </a:t>
                </a:r>
                <a14:m>
                  <m:oMath xmlns:m="http://schemas.openxmlformats.org/officeDocument/2006/math">
                    <m:sSub>
                      <m:sSubPr>
                        <m:ctrlPr>
                          <a:rPr lang="en-US" i="1">
                            <a:latin typeface="Cambria Math" panose="02040503050406030204" pitchFamily="18" charset="0"/>
                          </a:rPr>
                        </m:ctrlPr>
                      </m:sSubPr>
                      <m:e>
                        <m:r>
                          <a:rPr lang="en-US" b="1">
                            <a:latin typeface="Cambria Math"/>
                          </a:rPr>
                          <m:t>𝐞</m:t>
                        </m:r>
                      </m:e>
                      <m:sub>
                        <m:r>
                          <a:rPr lang="en-US">
                            <a:latin typeface="Cambria Math"/>
                          </a:rPr>
                          <m:t>0</m:t>
                        </m:r>
                      </m:sub>
                    </m:sSub>
                    <m:r>
                      <a:rPr lang="en-US" b="0" i="1" smtClean="0">
                        <a:latin typeface="Cambria Math" panose="02040503050406030204" pitchFamily="18" charset="0"/>
                      </a:rPr>
                      <m:t>=(1,0,0)</m:t>
                    </m:r>
                  </m:oMath>
                </a14:m>
                <a:r>
                  <a:rPr lang="en-US" b="1" dirty="0" smtClean="0"/>
                  <a:t>, </a:t>
                </a:r>
                <a14:m>
                  <m:oMath xmlns:m="http://schemas.openxmlformats.org/officeDocument/2006/math">
                    <m:sSub>
                      <m:sSubPr>
                        <m:ctrlPr>
                          <a:rPr lang="en-US" i="1">
                            <a:latin typeface="Cambria Math" panose="02040503050406030204" pitchFamily="18" charset="0"/>
                          </a:rPr>
                        </m:ctrlPr>
                      </m:sSubPr>
                      <m:e>
                        <m:r>
                          <a:rPr lang="en-US" b="1">
                            <a:latin typeface="Cambria Math"/>
                          </a:rPr>
                          <m:t>𝐞</m:t>
                        </m:r>
                      </m:e>
                      <m:sub>
                        <m:r>
                          <a:rPr lang="en-US" b="0" i="0"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0,1,0</m:t>
                        </m:r>
                      </m:e>
                    </m:d>
                  </m:oMath>
                </a14:m>
                <a:r>
                  <a:rPr lang="en-US" b="1" dirty="0" smtClean="0"/>
                  <a:t> </a:t>
                </a:r>
                <a:r>
                  <a:rPr lang="en-US" dirty="0" smtClean="0"/>
                  <a:t>and </a:t>
                </a:r>
                <a14:m>
                  <m:oMath xmlns:m="http://schemas.openxmlformats.org/officeDocument/2006/math">
                    <m:sSub>
                      <m:sSubPr>
                        <m:ctrlPr>
                          <a:rPr lang="en-US" i="1">
                            <a:latin typeface="Cambria Math" panose="02040503050406030204" pitchFamily="18" charset="0"/>
                          </a:rPr>
                        </m:ctrlPr>
                      </m:sSubPr>
                      <m:e>
                        <m:r>
                          <a:rPr lang="en-US" b="1">
                            <a:latin typeface="Cambria Math"/>
                          </a:rPr>
                          <m:t>𝐞</m:t>
                        </m:r>
                      </m:e>
                      <m:sub>
                        <m:r>
                          <a:rPr lang="en-US" b="0" i="0" smtClean="0">
                            <a:latin typeface="Cambria Math" panose="02040503050406030204" pitchFamily="18" charset="0"/>
                          </a:rPr>
                          <m:t>2</m:t>
                        </m:r>
                      </m:sub>
                    </m:sSub>
                    <m:r>
                      <a:rPr lang="en-US" b="0" i="1" smtClean="0">
                        <a:latin typeface="Cambria Math" panose="02040503050406030204" pitchFamily="18" charset="0"/>
                      </a:rPr>
                      <m:t>=(0,0,1)</m:t>
                    </m:r>
                  </m:oMath>
                </a14:m>
                <a:endParaRPr lang="en-US" b="1" dirty="0"/>
              </a:p>
              <a:p>
                <a:pPr marL="0" indent="0">
                  <a:buNone/>
                </a:pPr>
                <a:endParaRPr lang="en-US" sz="800" dirty="0" smtClean="0"/>
              </a:p>
              <a:p>
                <a:pPr marL="0" indent="0">
                  <a:buNone/>
                </a:pPr>
                <a:r>
                  <a:rPr lang="en-US" dirty="0" smtClean="0"/>
                  <a:t>For technical reasons, using a non-orthonormal basis for vector spaces greatly complicates matters when trying to compute the length of linear combinations.</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
        <p:nvSpPr>
          <p:cNvPr id="5" name="Rounded Rectangle 4"/>
          <p:cNvSpPr/>
          <p:nvPr/>
        </p:nvSpPr>
        <p:spPr>
          <a:xfrm>
            <a:off x="1371600" y="5961318"/>
            <a:ext cx="6553200" cy="6858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Therefore, from here on out (unless explicitly stated) </a:t>
            </a:r>
            <a:r>
              <a:rPr lang="en-US" u="sng" dirty="0">
                <a:solidFill>
                  <a:schemeClr val="tx1"/>
                </a:solidFill>
              </a:rPr>
              <a:t>we will always assume we have an orthonormal basis for our vector space</a:t>
            </a:r>
            <a:r>
              <a:rPr lang="en-US" dirty="0" smtClean="0">
                <a:solidFill>
                  <a:schemeClr val="tx1"/>
                </a:solidFill>
              </a:rPr>
              <a:t>.</a:t>
            </a:r>
            <a:endParaRPr lang="en-US" dirty="0">
              <a:solidFill>
                <a:schemeClr val="tx1"/>
              </a:solidFill>
            </a:endParaRPr>
          </a:p>
        </p:txBody>
      </p:sp>
      <mc:AlternateContent xmlns:mc="http://schemas.openxmlformats.org/markup-compatibility/2006" xmlns:a14="http://schemas.microsoft.com/office/drawing/2010/main">
        <mc:Choice Requires="a14">
          <p:sp>
            <p:nvSpPr>
              <p:cNvPr id="6" name="Rounded Rectangle 5"/>
              <p:cNvSpPr/>
              <p:nvPr/>
            </p:nvSpPr>
            <p:spPr>
              <a:xfrm>
                <a:off x="6629400" y="2895600"/>
                <a:ext cx="2362200" cy="4953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Orthonormal</a:t>
                </a:r>
                <a:r>
                  <a:rPr lang="en-US" sz="1400" dirty="0" smtClean="0">
                    <a:solidFill>
                      <a:schemeClr val="tx1"/>
                    </a:solidFill>
                  </a:rPr>
                  <a:t>: both </a:t>
                </a:r>
                <a:r>
                  <a:rPr lang="en-US" sz="1400" u="sng" dirty="0" smtClean="0">
                    <a:solidFill>
                      <a:schemeClr val="tx1"/>
                    </a:solidFill>
                  </a:rPr>
                  <a:t>orthogonal</a:t>
                </a:r>
                <a:r>
                  <a:rPr lang="en-US" sz="1400" i="1" dirty="0">
                    <a:solidFill>
                      <a:schemeClr val="tx1"/>
                    </a:solidFill>
                  </a:rPr>
                  <a:t> </a:t>
                </a:r>
                <a:r>
                  <a:rPr lang="en-US" sz="1400" i="1" dirty="0" smtClean="0">
                    <a:solidFill>
                      <a:schemeClr val="tx1"/>
                    </a:solidFill>
                  </a:rPr>
                  <a:t>and </a:t>
                </a:r>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a:solidFill>
                              <a:schemeClr val="tx1"/>
                            </a:solidFill>
                            <a:latin typeface="Cambria Math"/>
                          </a:rPr>
                          <m:t>𝐯</m:t>
                        </m:r>
                      </m:e>
                      <m:sub>
                        <m:r>
                          <a:rPr lang="en-US" sz="1400" i="1">
                            <a:solidFill>
                              <a:schemeClr val="tx1"/>
                            </a:solidFill>
                            <a:latin typeface="Cambria Math"/>
                          </a:rPr>
                          <m:t>𝑖</m:t>
                        </m:r>
                      </m:sub>
                    </m:sSub>
                    <m:r>
                      <a:rPr lang="en-US" sz="1400" i="1">
                        <a:solidFill>
                          <a:schemeClr val="tx1"/>
                        </a:solidFill>
                        <a:latin typeface="Cambria Math"/>
                        <a:ea typeface="Cambria Math"/>
                      </a:rPr>
                      <m:t>∙</m:t>
                    </m:r>
                    <m:sSub>
                      <m:sSubPr>
                        <m:ctrlPr>
                          <a:rPr lang="en-US" sz="1400" b="1" i="1">
                            <a:solidFill>
                              <a:schemeClr val="tx1"/>
                            </a:solidFill>
                            <a:latin typeface="Cambria Math" panose="02040503050406030204" pitchFamily="18" charset="0"/>
                            <a:ea typeface="Cambria Math"/>
                          </a:rPr>
                        </m:ctrlPr>
                      </m:sSubPr>
                      <m:e>
                        <m:r>
                          <a:rPr lang="en-US" sz="1400" b="1">
                            <a:solidFill>
                              <a:schemeClr val="tx1"/>
                            </a:solidFill>
                            <a:latin typeface="Cambria Math"/>
                            <a:ea typeface="Cambria Math"/>
                          </a:rPr>
                          <m:t>𝐯</m:t>
                        </m:r>
                      </m:e>
                      <m:sub>
                        <m:r>
                          <a:rPr lang="en-US" sz="1400" b="0" i="1" smtClean="0">
                            <a:solidFill>
                              <a:schemeClr val="tx1"/>
                            </a:solidFill>
                            <a:latin typeface="Cambria Math" panose="02040503050406030204" pitchFamily="18" charset="0"/>
                            <a:ea typeface="Cambria Math"/>
                          </a:rPr>
                          <m:t>𝑖</m:t>
                        </m:r>
                      </m:sub>
                    </m:sSub>
                    <m:r>
                      <a:rPr lang="en-US" sz="1400" b="1" i="1" smtClean="0">
                        <a:solidFill>
                          <a:schemeClr val="tx1"/>
                        </a:solidFill>
                        <a:latin typeface="Cambria Math" panose="02040503050406030204" pitchFamily="18" charset="0"/>
                        <a:ea typeface="Cambria Math"/>
                      </a:rPr>
                      <m:t>=</m:t>
                    </m:r>
                    <m:r>
                      <a:rPr lang="en-US" sz="1400" b="1" i="1" smtClean="0">
                        <a:solidFill>
                          <a:schemeClr val="tx1"/>
                        </a:solidFill>
                        <a:latin typeface="Cambria Math" panose="02040503050406030204" pitchFamily="18" charset="0"/>
                        <a:ea typeface="Cambria Math"/>
                      </a:rPr>
                      <m:t>𝟏</m:t>
                    </m:r>
                  </m:oMath>
                </a14:m>
                <a:r>
                  <a:rPr lang="en-US" sz="1400" dirty="0" smtClean="0">
                    <a:solidFill>
                      <a:schemeClr val="tx1"/>
                    </a:solidFill>
                  </a:rPr>
                  <a:t>  </a:t>
                </a:r>
                <a:endParaRPr lang="en-US" sz="1400" i="1" dirty="0">
                  <a:solidFill>
                    <a:schemeClr val="tx1"/>
                  </a:solidFill>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6629400" y="2895600"/>
                <a:ext cx="2362200" cy="495300"/>
              </a:xfrm>
              <a:prstGeom prst="roundRect">
                <a:avLst/>
              </a:prstGeom>
              <a:blipFill>
                <a:blip r:embed="rId3"/>
                <a:stretch>
                  <a:fillRect t="-2353" b="-12941"/>
                </a:stretch>
              </a:blipFill>
              <a:ln w="254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420826440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500"/>
                                        <p:tgtEl>
                                          <p:spTgt spid="4">
                                            <p:txEl>
                                              <p:pRg st="5" end="5"/>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randombar(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Vectors:</a:t>
            </a:r>
            <a:br>
              <a:rPr lang="en-US" dirty="0" smtClean="0"/>
            </a:br>
            <a:r>
              <a:rPr lang="en-US" dirty="0" smtClean="0"/>
              <a:t>Comparing Lengths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Assume we have an orthonormal basis for our vector space. We are now in position to compare/measure vector lengths against each other.</a:t>
                </a:r>
              </a:p>
              <a:p>
                <a:pPr marL="0" indent="0">
                  <a:buNone/>
                </a:pPr>
                <a:endParaRPr lang="en-US" sz="800" dirty="0" smtClean="0"/>
              </a:p>
              <a:p>
                <a:pPr marL="0" indent="0">
                  <a:buNone/>
                </a:pPr>
                <a:r>
                  <a:rPr lang="en-US" dirty="0" smtClean="0"/>
                  <a:t>To compare lengths, we need a </a:t>
                </a:r>
                <a:r>
                  <a:rPr lang="en-US" i="1" dirty="0" smtClean="0"/>
                  <a:t>norm</a:t>
                </a:r>
                <a:r>
                  <a:rPr lang="en-US" dirty="0" smtClean="0"/>
                  <a:t>: a norm </a:t>
                </a:r>
                <a14:m>
                  <m:oMath xmlns:m="http://schemas.openxmlformats.org/officeDocument/2006/math">
                    <m:d>
                      <m:dPr>
                        <m:begChr m:val="‖"/>
                        <m:endChr m:val="‖"/>
                        <m:ctrlPr>
                          <a:rPr lang="en-US" i="1" smtClean="0">
                            <a:latin typeface="Cambria Math" panose="02040503050406030204" pitchFamily="18" charset="0"/>
                          </a:rPr>
                        </m:ctrlPr>
                      </m:dPr>
                      <m:e>
                        <m:r>
                          <a:rPr lang="en-US" b="1" i="0" smtClean="0">
                            <a:latin typeface="Cambria Math"/>
                          </a:rPr>
                          <m:t>𝐯</m:t>
                        </m:r>
                      </m:e>
                    </m:d>
                  </m:oMath>
                </a14:m>
                <a:r>
                  <a:rPr lang="en-US" dirty="0" smtClean="0"/>
                  <a:t>, a real-valued functions on vectors with the following properties:</a:t>
                </a:r>
              </a:p>
              <a:p>
                <a:pPr marL="636588" lvl="1" indent="-342900">
                  <a:buFont typeface="+mj-lt"/>
                  <a:buAutoNum type="arabicPeriod"/>
                </a:pPr>
                <a14:m>
                  <m:oMath xmlns:m="http://schemas.openxmlformats.org/officeDocument/2006/math">
                    <m:d>
                      <m:dPr>
                        <m:begChr m:val="‖"/>
                        <m:endChr m:val="‖"/>
                        <m:ctrlPr>
                          <a:rPr lang="en-US" i="1" smtClean="0">
                            <a:latin typeface="Cambria Math" panose="02040503050406030204" pitchFamily="18" charset="0"/>
                          </a:rPr>
                        </m:ctrlPr>
                      </m:dPr>
                      <m:e>
                        <m:r>
                          <a:rPr lang="en-US" b="1" i="0" smtClean="0">
                            <a:latin typeface="Cambria Math"/>
                          </a:rPr>
                          <m:t>𝐯</m:t>
                        </m:r>
                      </m:e>
                    </m:d>
                    <m:r>
                      <a:rPr lang="en-US" b="0" i="0" dirty="0">
                        <a:latin typeface="Cambria Math"/>
                        <a:ea typeface="Cambria Math"/>
                      </a:rPr>
                      <m:t>≥</m:t>
                    </m:r>
                    <m:r>
                      <a:rPr lang="en-US" b="0" i="0" dirty="0" smtClean="0">
                        <a:latin typeface="Cambria Math"/>
                        <a:ea typeface="Cambria Math"/>
                      </a:rPr>
                      <m:t>0</m:t>
                    </m:r>
                    <m:r>
                      <m:rPr>
                        <m:nor/>
                      </m:rPr>
                      <a:rPr lang="en-US" b="0" dirty="0" smtClean="0">
                        <a:latin typeface="Cambria Math"/>
                        <a:ea typeface="Cambria Math"/>
                      </a:rPr>
                      <m:t>, </m:t>
                    </m:r>
                    <m:r>
                      <m:rPr>
                        <m:nor/>
                      </m:rPr>
                      <a:rPr lang="en-US" b="0" dirty="0" smtClean="0">
                        <a:latin typeface="Cambria Math"/>
                        <a:ea typeface="Cambria Math"/>
                      </a:rPr>
                      <m:t>and</m:t>
                    </m:r>
                    <m:r>
                      <m:rPr>
                        <m:nor/>
                      </m:rPr>
                      <a:rPr lang="en-US" b="0" dirty="0" smtClean="0">
                        <a:latin typeface="Cambria Math"/>
                        <a:ea typeface="Cambria Math"/>
                      </a:rPr>
                      <m:t> </m:t>
                    </m:r>
                    <m:d>
                      <m:dPr>
                        <m:begChr m:val="‖"/>
                        <m:endChr m:val="‖"/>
                        <m:ctrlPr>
                          <a:rPr lang="en-US" b="0" i="1" dirty="0" smtClean="0">
                            <a:latin typeface="Cambria Math" panose="02040503050406030204" pitchFamily="18" charset="0"/>
                            <a:ea typeface="Cambria Math"/>
                          </a:rPr>
                        </m:ctrlPr>
                      </m:dPr>
                      <m:e>
                        <m:r>
                          <a:rPr lang="en-US" b="1" i="0" dirty="0" smtClean="0">
                            <a:latin typeface="Cambria Math"/>
                            <a:ea typeface="Cambria Math"/>
                          </a:rPr>
                          <m:t>𝐯</m:t>
                        </m:r>
                      </m:e>
                    </m:d>
                    <m:r>
                      <a:rPr lang="en-US" b="0" i="0" dirty="0" smtClean="0">
                        <a:latin typeface="Cambria Math"/>
                        <a:ea typeface="Cambria Math"/>
                      </a:rPr>
                      <m:t>=0</m:t>
                    </m:r>
                    <m:r>
                      <m:rPr>
                        <m:nor/>
                      </m:rPr>
                      <a:rPr lang="en-US" b="0" dirty="0" smtClean="0">
                        <a:latin typeface="Cambria Math"/>
                        <a:ea typeface="Cambria Math"/>
                      </a:rPr>
                      <m:t> </m:t>
                    </m:r>
                    <m:r>
                      <m:rPr>
                        <m:nor/>
                      </m:rPr>
                      <a:rPr lang="en-US" b="0" dirty="0" smtClean="0">
                        <a:latin typeface="Cambria Math"/>
                        <a:ea typeface="Cambria Math"/>
                      </a:rPr>
                      <m:t>if</m:t>
                    </m:r>
                    <m:r>
                      <m:rPr>
                        <m:nor/>
                      </m:rPr>
                      <a:rPr lang="en-US" b="0" dirty="0" smtClean="0">
                        <a:latin typeface="Cambria Math"/>
                        <a:ea typeface="Cambria Math"/>
                      </a:rPr>
                      <m:t> </m:t>
                    </m:r>
                    <m:r>
                      <m:rPr>
                        <m:nor/>
                      </m:rPr>
                      <a:rPr lang="en-US" b="0" dirty="0" smtClean="0">
                        <a:latin typeface="Cambria Math"/>
                        <a:ea typeface="Cambria Math"/>
                      </a:rPr>
                      <m:t>and</m:t>
                    </m:r>
                    <m:r>
                      <m:rPr>
                        <m:nor/>
                      </m:rPr>
                      <a:rPr lang="en-US" b="0" dirty="0" smtClean="0">
                        <a:latin typeface="Cambria Math"/>
                        <a:ea typeface="Cambria Math"/>
                      </a:rPr>
                      <m:t> </m:t>
                    </m:r>
                    <m:r>
                      <m:rPr>
                        <m:nor/>
                      </m:rPr>
                      <a:rPr lang="en-US" b="0" dirty="0" smtClean="0">
                        <a:latin typeface="Cambria Math"/>
                        <a:ea typeface="Cambria Math"/>
                      </a:rPr>
                      <m:t>only</m:t>
                    </m:r>
                    <m:r>
                      <m:rPr>
                        <m:nor/>
                      </m:rPr>
                      <a:rPr lang="en-US" b="0" dirty="0" smtClean="0">
                        <a:latin typeface="Cambria Math"/>
                        <a:ea typeface="Cambria Math"/>
                      </a:rPr>
                      <m:t> </m:t>
                    </m:r>
                    <m:r>
                      <m:rPr>
                        <m:nor/>
                      </m:rPr>
                      <a:rPr lang="en-US" b="0" dirty="0" smtClean="0">
                        <a:latin typeface="Cambria Math"/>
                        <a:ea typeface="Cambria Math"/>
                      </a:rPr>
                      <m:t>if</m:t>
                    </m:r>
                    <m:r>
                      <m:rPr>
                        <m:nor/>
                      </m:rPr>
                      <a:rPr lang="en-US" b="0" dirty="0" smtClean="0">
                        <a:latin typeface="Cambria Math"/>
                        <a:ea typeface="Cambria Math"/>
                      </a:rPr>
                      <m:t> </m:t>
                    </m:r>
                    <m:r>
                      <a:rPr lang="en-US" b="1" i="0" dirty="0" smtClean="0">
                        <a:latin typeface="Cambria Math"/>
                        <a:ea typeface="Cambria Math"/>
                      </a:rPr>
                      <m:t>𝐯</m:t>
                    </m:r>
                    <m:r>
                      <a:rPr lang="en-US" b="0" i="0" dirty="0" smtClean="0">
                        <a:latin typeface="Cambria Math"/>
                        <a:ea typeface="Cambria Math"/>
                      </a:rPr>
                      <m:t>=</m:t>
                    </m:r>
                    <m:r>
                      <a:rPr lang="en-US" b="1" i="0" dirty="0" smtClean="0">
                        <a:latin typeface="Cambria Math"/>
                        <a:ea typeface="Cambria Math"/>
                      </a:rPr>
                      <m:t>𝟎</m:t>
                    </m:r>
                  </m:oMath>
                </a14:m>
                <a:r>
                  <a:rPr lang="en-US" dirty="0" smtClean="0"/>
                  <a:t> </a:t>
                </a:r>
              </a:p>
              <a:p>
                <a:pPr marL="636588" lvl="1" indent="-342900">
                  <a:buFont typeface="+mj-lt"/>
                  <a:buAutoNum type="arabicPeriod"/>
                </a:pP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a:rPr>
                          <m:t>𝑎</m:t>
                        </m:r>
                        <m:r>
                          <a:rPr lang="en-US" b="1" i="0" smtClean="0">
                            <a:latin typeface="Cambria Math"/>
                          </a:rPr>
                          <m:t>𝐯</m:t>
                        </m:r>
                      </m:e>
                    </m:d>
                    <m:r>
                      <a:rPr lang="en-US" b="0" i="0" smtClean="0">
                        <a:latin typeface="Cambria Math"/>
                      </a:rPr>
                      <m:t>=</m:t>
                    </m:r>
                    <m:d>
                      <m:dPr>
                        <m:begChr m:val="|"/>
                        <m:endChr m:val="|"/>
                        <m:ctrlPr>
                          <a:rPr lang="en-US" i="1" smtClean="0">
                            <a:latin typeface="Cambria Math" panose="02040503050406030204" pitchFamily="18" charset="0"/>
                          </a:rPr>
                        </m:ctrlPr>
                      </m:dPr>
                      <m:e>
                        <m:r>
                          <a:rPr lang="en-US" b="0" i="1" smtClean="0">
                            <a:latin typeface="Cambria Math"/>
                          </a:rPr>
                          <m:t>𝑎</m:t>
                        </m:r>
                      </m:e>
                    </m:d>
                    <m:d>
                      <m:dPr>
                        <m:begChr m:val="‖"/>
                        <m:endChr m:val="‖"/>
                        <m:ctrlPr>
                          <a:rPr lang="en-US" i="1" smtClean="0">
                            <a:latin typeface="Cambria Math" panose="02040503050406030204" pitchFamily="18" charset="0"/>
                          </a:rPr>
                        </m:ctrlPr>
                      </m:dPr>
                      <m:e>
                        <m:r>
                          <a:rPr lang="en-US" b="1" i="0" smtClean="0">
                            <a:latin typeface="Cambria Math"/>
                          </a:rPr>
                          <m:t>𝐯</m:t>
                        </m:r>
                      </m:e>
                    </m:d>
                  </m:oMath>
                </a14:m>
                <a:endParaRPr lang="en-US" dirty="0" smtClean="0"/>
              </a:p>
              <a:p>
                <a:pPr marL="636588" lvl="1" indent="-342900">
                  <a:buFont typeface="+mj-lt"/>
                  <a:buAutoNum type="arabicPeriod"/>
                </a:pPr>
                <a14:m>
                  <m:oMath xmlns:m="http://schemas.openxmlformats.org/officeDocument/2006/math">
                    <m:d>
                      <m:dPr>
                        <m:begChr m:val="‖"/>
                        <m:endChr m:val="‖"/>
                        <m:ctrlPr>
                          <a:rPr lang="en-US" i="1" smtClean="0">
                            <a:latin typeface="Cambria Math" panose="02040503050406030204" pitchFamily="18" charset="0"/>
                          </a:rPr>
                        </m:ctrlPr>
                      </m:dPr>
                      <m:e>
                        <m:r>
                          <a:rPr lang="en-US" b="1" i="0" smtClean="0">
                            <a:latin typeface="Cambria Math"/>
                          </a:rPr>
                          <m:t>𝐯</m:t>
                        </m:r>
                        <m:r>
                          <a:rPr lang="en-US" b="0" i="0" smtClean="0">
                            <a:latin typeface="Cambria Math"/>
                          </a:rPr>
                          <m:t>+</m:t>
                        </m:r>
                        <m:r>
                          <a:rPr lang="en-US" b="1" i="0" smtClean="0">
                            <a:latin typeface="Cambria Math"/>
                          </a:rPr>
                          <m:t>𝐰</m:t>
                        </m:r>
                      </m:e>
                    </m:d>
                    <m:r>
                      <a:rPr lang="en-US" b="0" i="1" smtClean="0">
                        <a:latin typeface="Cambria Math"/>
                        <a:ea typeface="Cambria Math"/>
                      </a:rPr>
                      <m:t>≤</m:t>
                    </m:r>
                    <m:d>
                      <m:dPr>
                        <m:begChr m:val="‖"/>
                        <m:endChr m:val="‖"/>
                        <m:ctrlPr>
                          <a:rPr lang="en-US" i="1" smtClean="0">
                            <a:latin typeface="Cambria Math" panose="02040503050406030204" pitchFamily="18" charset="0"/>
                            <a:ea typeface="Cambria Math"/>
                          </a:rPr>
                        </m:ctrlPr>
                      </m:dPr>
                      <m:e>
                        <m:r>
                          <a:rPr lang="en-US" b="1" i="0" smtClean="0">
                            <a:latin typeface="Cambria Math"/>
                            <a:ea typeface="Cambria Math"/>
                          </a:rPr>
                          <m:t>𝐯</m:t>
                        </m:r>
                      </m:e>
                    </m:d>
                    <m:r>
                      <a:rPr lang="en-US" b="0" i="0" smtClean="0">
                        <a:latin typeface="Cambria Math"/>
                        <a:ea typeface="Cambria Math"/>
                      </a:rPr>
                      <m:t>+</m:t>
                    </m:r>
                    <m:d>
                      <m:dPr>
                        <m:begChr m:val="‖"/>
                        <m:endChr m:val="‖"/>
                        <m:ctrlPr>
                          <a:rPr lang="en-US" i="1" smtClean="0">
                            <a:latin typeface="Cambria Math" panose="02040503050406030204" pitchFamily="18" charset="0"/>
                            <a:ea typeface="Cambria Math"/>
                          </a:rPr>
                        </m:ctrlPr>
                      </m:dPr>
                      <m:e>
                        <m:r>
                          <a:rPr lang="en-US" b="1" i="0" smtClean="0">
                            <a:latin typeface="Cambria Math"/>
                            <a:ea typeface="Cambria Math"/>
                          </a:rPr>
                          <m:t>𝐰</m:t>
                        </m:r>
                      </m:e>
                    </m:d>
                  </m:oMath>
                </a14:m>
                <a:r>
                  <a:rPr lang="en-US" dirty="0" smtClean="0"/>
                  <a:t>	(note: this is called </a:t>
                </a:r>
                <a:r>
                  <a:rPr lang="en-US" i="1" dirty="0" smtClean="0"/>
                  <a:t>triangle inequality                     </a:t>
                </a:r>
                <a:r>
                  <a:rPr lang="en-US" dirty="0" smtClean="0"/>
                  <a:t>)</a:t>
                </a:r>
              </a:p>
              <a:p>
                <a:pPr marL="0" indent="0">
                  <a:buNone/>
                </a:pPr>
                <a:endParaRPr lang="en-US" sz="800" dirty="0" smtClean="0"/>
              </a:p>
              <a:p>
                <a:pPr marL="0" indent="0">
                  <a:buNone/>
                </a:pPr>
                <a:r>
                  <a:rPr lang="en-US" dirty="0" smtClean="0"/>
                  <a:t>L</a:t>
                </a:r>
                <a14:m>
                  <m:oMath xmlns:m="http://schemas.openxmlformats.org/officeDocument/2006/math">
                    <m:r>
                      <m:rPr>
                        <m:sty m:val="p"/>
                      </m:rPr>
                      <a:rPr lang="en-US" b="0" i="0" smtClean="0">
                        <a:latin typeface="Cambria Math"/>
                      </a:rPr>
                      <m:t>et</m:t>
                    </m:r>
                    <m:r>
                      <a:rPr lang="en-US" b="0" i="0" smtClean="0">
                        <a:latin typeface="Cambria Math"/>
                      </a:rPr>
                      <m:t> </m:t>
                    </m:r>
                    <m:r>
                      <a:rPr lang="en-US" b="1">
                        <a:latin typeface="Cambria Math"/>
                      </a:rPr>
                      <m:t>𝐯</m:t>
                    </m:r>
                    <m:r>
                      <a:rPr lang="en-US" b="1" i="0">
                        <a:latin typeface="Cambria Math"/>
                      </a:rPr>
                      <m:t>=</m:t>
                    </m:r>
                    <m:d>
                      <m:dPr>
                        <m:ctrlPr>
                          <a:rPr lang="en-US" b="1" i="1">
                            <a:latin typeface="Cambria Math" panose="02040503050406030204" pitchFamily="18" charset="0"/>
                          </a:rPr>
                        </m:ctrlPr>
                      </m:dPr>
                      <m:e>
                        <m:sSub>
                          <m:sSubPr>
                            <m:ctrlPr>
                              <a:rPr lang="en-US" b="1" i="1" smtClean="0">
                                <a:latin typeface="Cambria Math" panose="02040503050406030204" pitchFamily="18" charset="0"/>
                              </a:rPr>
                            </m:ctrlPr>
                          </m:sSubPr>
                          <m:e>
                            <m:r>
                              <a:rPr lang="en-US" b="0" i="1" smtClean="0">
                                <a:latin typeface="Cambria Math"/>
                              </a:rPr>
                              <m:t>𝑣</m:t>
                            </m:r>
                          </m:e>
                          <m:sub>
                            <m:r>
                              <a:rPr lang="en-US" b="0" i="0" smtClean="0">
                                <a:latin typeface="Cambria Math"/>
                              </a:rPr>
                              <m:t>0</m:t>
                            </m:r>
                          </m:sub>
                        </m:sSub>
                        <m:r>
                          <a:rPr lang="en-US" b="0" i="0">
                            <a:latin typeface="Cambria Math"/>
                          </a:rPr>
                          <m:t>,</m:t>
                        </m:r>
                        <m:sSub>
                          <m:sSubPr>
                            <m:ctrlPr>
                              <a:rPr lang="en-US" b="1" i="1">
                                <a:latin typeface="Cambria Math" panose="02040503050406030204" pitchFamily="18" charset="0"/>
                              </a:rPr>
                            </m:ctrlPr>
                          </m:sSubPr>
                          <m:e>
                            <m:r>
                              <a:rPr lang="en-US" b="0" i="1">
                                <a:latin typeface="Cambria Math"/>
                              </a:rPr>
                              <m:t>𝑣</m:t>
                            </m:r>
                          </m:e>
                          <m:sub>
                            <m:r>
                              <a:rPr lang="en-US" b="0" i="0" smtClean="0">
                                <a:latin typeface="Cambria Math"/>
                              </a:rPr>
                              <m:t>1</m:t>
                            </m:r>
                          </m:sub>
                        </m:sSub>
                        <m:r>
                          <a:rPr lang="en-US" i="1">
                            <a:latin typeface="Cambria Math"/>
                          </a:rPr>
                          <m:t>,</m:t>
                        </m:r>
                        <m:sSub>
                          <m:sSubPr>
                            <m:ctrlPr>
                              <a:rPr lang="en-US" b="1" i="1">
                                <a:latin typeface="Cambria Math" panose="02040503050406030204" pitchFamily="18" charset="0"/>
                              </a:rPr>
                            </m:ctrlPr>
                          </m:sSubPr>
                          <m:e>
                            <m:r>
                              <a:rPr lang="en-US" b="0" i="1" smtClean="0">
                                <a:latin typeface="Cambria Math"/>
                              </a:rPr>
                              <m:t>𝑣</m:t>
                            </m:r>
                          </m:e>
                          <m:sub>
                            <m:r>
                              <a:rPr lang="en-US" b="0" i="1" smtClean="0">
                                <a:latin typeface="Cambria Math"/>
                              </a:rPr>
                              <m:t>2</m:t>
                            </m:r>
                          </m:sub>
                        </m:sSub>
                      </m:e>
                    </m:d>
                  </m:oMath>
                </a14:m>
                <a:r>
                  <a:rPr lang="en-US" dirty="0" smtClean="0"/>
                  <a:t>. The two most common norms are:</a:t>
                </a:r>
                <a:endParaRPr lang="en-US" dirty="0"/>
              </a:p>
              <a:p>
                <a:pPr marL="571500" lvl="1" indent="-277813">
                  <a:buFont typeface="+mj-lt"/>
                  <a:buAutoNum type="arabicPeriod"/>
                </a:pPr>
                <a:r>
                  <a:rPr lang="en-US" dirty="0" smtClean="0"/>
                  <a:t>Manhattan (</a:t>
                </a:r>
                <a:r>
                  <a:rPr lang="en-US" i="1" dirty="0" smtClean="0"/>
                  <a:t>See red, blue and yellow paths</a:t>
                </a:r>
                <a:r>
                  <a:rPr lang="en-US" dirty="0" smtClean="0"/>
                  <a:t>)</a:t>
                </a:r>
              </a:p>
              <a:p>
                <a:pPr marL="577850" lvl="2" indent="0">
                  <a:buNone/>
                </a:pPr>
                <a:r>
                  <a:rPr lang="en-US" dirty="0" smtClean="0"/>
                  <a:t> 		</a:t>
                </a:r>
                <a14:m>
                  <m:oMath xmlns:m="http://schemas.openxmlformats.org/officeDocument/2006/math">
                    <m:d>
                      <m:dPr>
                        <m:begChr m:val="‖"/>
                        <m:endChr m:val="‖"/>
                        <m:ctrlPr>
                          <a:rPr lang="en-US" sz="1800" i="1" smtClean="0">
                            <a:latin typeface="Cambria Math" panose="02040503050406030204" pitchFamily="18" charset="0"/>
                          </a:rPr>
                        </m:ctrlPr>
                      </m:dPr>
                      <m:e>
                        <m:r>
                          <a:rPr lang="en-US" sz="1800" b="1" i="0" smtClean="0">
                            <a:latin typeface="Cambria Math"/>
                          </a:rPr>
                          <m:t>𝐯</m:t>
                        </m:r>
                      </m:e>
                    </m:d>
                    <m:r>
                      <a:rPr lang="en-US" sz="1800" b="0" i="0" smtClean="0">
                        <a:latin typeface="Cambria Math"/>
                      </a:rPr>
                      <m:t>=</m:t>
                    </m:r>
                    <m:nary>
                      <m:naryPr>
                        <m:chr m:val="∑"/>
                        <m:supHide m:val="on"/>
                        <m:ctrlPr>
                          <a:rPr lang="en-US" sz="1800" b="1" i="1" smtClean="0">
                            <a:latin typeface="Cambria Math" panose="02040503050406030204" pitchFamily="18" charset="0"/>
                          </a:rPr>
                        </m:ctrlPr>
                      </m:naryPr>
                      <m:sub>
                        <m:r>
                          <m:rPr>
                            <m:brk m:alnAt="7"/>
                          </m:rPr>
                          <a:rPr lang="en-US" sz="1800" b="1" i="1" smtClean="0">
                            <a:latin typeface="Cambria Math"/>
                          </a:rPr>
                          <m:t>𝒊</m:t>
                        </m:r>
                      </m:sub>
                      <m:sup/>
                      <m:e>
                        <m:d>
                          <m:dPr>
                            <m:begChr m:val="|"/>
                            <m:endChr m:val="|"/>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a:rPr>
                                  <m:t>𝒗</m:t>
                                </m:r>
                              </m:e>
                              <m:sub>
                                <m:r>
                                  <a:rPr lang="en-US" sz="1800" b="1" i="1" smtClean="0">
                                    <a:latin typeface="Cambria Math"/>
                                  </a:rPr>
                                  <m:t>𝒊</m:t>
                                </m:r>
                              </m:sub>
                            </m:sSub>
                          </m:e>
                        </m:d>
                      </m:e>
                    </m:nary>
                  </m:oMath>
                </a14:m>
                <a:endParaRPr lang="en-US" b="1" dirty="0" smtClean="0"/>
              </a:p>
              <a:p>
                <a:pPr marL="577850" lvl="2" indent="0">
                  <a:buNone/>
                </a:pPr>
                <a:endParaRPr lang="en-US" sz="800" b="1" dirty="0" smtClean="0"/>
              </a:p>
              <a:p>
                <a:pPr marL="571500" lvl="1" indent="-277813">
                  <a:buFont typeface="+mj-lt"/>
                  <a:buAutoNum type="arabicPeriod"/>
                </a:pPr>
                <a:r>
                  <a:rPr lang="en-US" dirty="0" smtClean="0"/>
                  <a:t>Euclidean (</a:t>
                </a:r>
                <a:r>
                  <a:rPr lang="en-US" i="1" dirty="0" smtClean="0"/>
                  <a:t>See green line</a:t>
                </a:r>
                <a:r>
                  <a:rPr lang="en-US" dirty="0" smtClean="0"/>
                  <a:t>)</a:t>
                </a:r>
              </a:p>
              <a:p>
                <a:pPr marL="293687" lvl="1" indent="0">
                  <a:buNone/>
                </a:pPr>
                <a:r>
                  <a:rPr lang="en-US" dirty="0"/>
                  <a:t> 		</a:t>
                </a:r>
                <a14:m>
                  <m:oMath xmlns:m="http://schemas.openxmlformats.org/officeDocument/2006/math">
                    <m:d>
                      <m:dPr>
                        <m:begChr m:val="‖"/>
                        <m:endChr m:val="‖"/>
                        <m:ctrlPr>
                          <a:rPr lang="en-US" i="1">
                            <a:latin typeface="Cambria Math" panose="02040503050406030204" pitchFamily="18" charset="0"/>
                          </a:rPr>
                        </m:ctrlPr>
                      </m:dPr>
                      <m:e>
                        <m:r>
                          <a:rPr lang="en-US" b="1" i="0">
                            <a:latin typeface="Cambria Math"/>
                          </a:rPr>
                          <m:t>𝐯</m:t>
                        </m:r>
                      </m:e>
                    </m:d>
                    <m:r>
                      <a:rPr lang="en-US" b="0">
                        <a:latin typeface="Cambria Math"/>
                      </a:rPr>
                      <m:t>=</m:t>
                    </m:r>
                    <m:rad>
                      <m:radPr>
                        <m:degHide m:val="on"/>
                        <m:ctrlPr>
                          <a:rPr lang="en-US" i="1" smtClean="0">
                            <a:latin typeface="Cambria Math" panose="02040503050406030204" pitchFamily="18" charset="0"/>
                          </a:rPr>
                        </m:ctrlPr>
                      </m:radPr>
                      <m:deg/>
                      <m:e>
                        <m:nary>
                          <m:naryPr>
                            <m:chr m:val="∑"/>
                            <m:supHide m:val="on"/>
                            <m:ctrlPr>
                              <a:rPr lang="en-US" i="1">
                                <a:latin typeface="Cambria Math" panose="02040503050406030204" pitchFamily="18" charset="0"/>
                              </a:rPr>
                            </m:ctrlPr>
                          </m:naryPr>
                          <m:sub>
                            <m:r>
                              <m:rPr>
                                <m:brk m:alnAt="7"/>
                              </m:rPr>
                              <a:rPr lang="en-US" b="0" i="1">
                                <a:latin typeface="Cambria Math"/>
                              </a:rPr>
                              <m:t>𝑖</m:t>
                            </m:r>
                          </m:sub>
                          <m:sup/>
                          <m:e>
                            <m:sSup>
                              <m:sSupPr>
                                <m:ctrlPr>
                                  <a:rPr lang="en-US" i="1" smtClean="0">
                                    <a:latin typeface="Cambria Math" panose="02040503050406030204" pitchFamily="18" charset="0"/>
                                  </a:rPr>
                                </m:ctrlPr>
                              </m:sSupPr>
                              <m:e>
                                <m:sSub>
                                  <m:sSubPr>
                                    <m:ctrlPr>
                                      <a:rPr lang="en-US" i="1">
                                        <a:latin typeface="Cambria Math" panose="02040503050406030204" pitchFamily="18" charset="0"/>
                                      </a:rPr>
                                    </m:ctrlPr>
                                  </m:sSubPr>
                                  <m:e>
                                    <m:r>
                                      <a:rPr lang="en-US" b="0" i="1">
                                        <a:latin typeface="Cambria Math"/>
                                      </a:rPr>
                                      <m:t>𝑣</m:t>
                                    </m:r>
                                  </m:e>
                                  <m:sub>
                                    <m:r>
                                      <a:rPr lang="en-US" b="0" i="1">
                                        <a:latin typeface="Cambria Math"/>
                                      </a:rPr>
                                      <m:t>𝑖</m:t>
                                    </m:r>
                                  </m:sub>
                                </m:sSub>
                              </m:e>
                              <m:sup>
                                <m:r>
                                  <a:rPr lang="en-US" b="0" i="1" smtClean="0">
                                    <a:latin typeface="Cambria Math"/>
                                  </a:rPr>
                                  <m:t>2</m:t>
                                </m:r>
                              </m:sup>
                            </m:sSup>
                          </m:e>
                        </m:nary>
                      </m:e>
                    </m:rad>
                    <m:r>
                      <a:rPr lang="en-US" b="0" i="1" smtClean="0">
                        <a:latin typeface="Cambria Math"/>
                      </a:rPr>
                      <m:t>=</m:t>
                    </m:r>
                    <m:rad>
                      <m:radPr>
                        <m:degHide m:val="on"/>
                        <m:ctrlPr>
                          <a:rPr lang="en-US" i="1">
                            <a:latin typeface="Cambria Math" panose="02040503050406030204" pitchFamily="18" charset="0"/>
                          </a:rPr>
                        </m:ctrlPr>
                      </m:radPr>
                      <m:deg/>
                      <m:e>
                        <m:r>
                          <a:rPr lang="en-US" b="1">
                            <a:latin typeface="Cambria Math"/>
                          </a:rPr>
                          <m:t>𝐯</m:t>
                        </m:r>
                        <m:r>
                          <a:rPr lang="en-US" i="1">
                            <a:latin typeface="Cambria Math"/>
                            <a:ea typeface="Cambria Math"/>
                          </a:rPr>
                          <m:t>∙</m:t>
                        </m:r>
                        <m:r>
                          <a:rPr lang="en-US" b="1">
                            <a:latin typeface="Cambria Math"/>
                            <a:ea typeface="Cambria Math"/>
                          </a:rPr>
                          <m:t>𝐯</m:t>
                        </m:r>
                      </m:e>
                    </m:rad>
                  </m:oMath>
                </a14:m>
                <a:endParaRPr lang="en-US" dirty="0"/>
              </a:p>
              <a:p>
                <a:pPr marL="293687" lvl="1"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r="-495" b="-3592"/>
                </a:stretch>
              </a:blipFill>
            </p:spPr>
            <p:txBody>
              <a:bodyPr/>
              <a:lstStyle/>
              <a:p>
                <a:r>
                  <a:rPr lang="en-US">
                    <a:noFill/>
                  </a:rPr>
                  <a:t> </a:t>
                </a:r>
              </a:p>
            </p:txBody>
          </p:sp>
        </mc:Fallback>
      </mc:AlternateContent>
      <p:sp>
        <p:nvSpPr>
          <p:cNvPr id="7" name="Rounded Rectangle 6"/>
          <p:cNvSpPr/>
          <p:nvPr/>
        </p:nvSpPr>
        <p:spPr>
          <a:xfrm>
            <a:off x="-76200" y="6096000"/>
            <a:ext cx="6705600" cy="7620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If you think these norms are oddly close to the dot product, you are correct. </a:t>
            </a:r>
            <a:r>
              <a:rPr lang="en-US" sz="1200" dirty="0">
                <a:solidFill>
                  <a:schemeClr val="tx1"/>
                </a:solidFill>
              </a:rPr>
              <a:t> </a:t>
            </a:r>
            <a:r>
              <a:rPr lang="en-US" sz="1200" dirty="0" smtClean="0">
                <a:solidFill>
                  <a:schemeClr val="tx1"/>
                </a:solidFill>
              </a:rPr>
              <a:t>While the norm is not unique, the properties of norms and inner products are such that defining an inner product on a vector space yields a ‘natural’ norm for the space. </a:t>
            </a:r>
            <a:endParaRPr lang="en-US" sz="1200" dirty="0">
              <a:solidFill>
                <a:schemeClr val="tx1"/>
              </a:solidFill>
            </a:endParaRPr>
          </a:p>
        </p:txBody>
      </p:sp>
      <p:grpSp>
        <p:nvGrpSpPr>
          <p:cNvPr id="6" name="Group 5"/>
          <p:cNvGrpSpPr/>
          <p:nvPr/>
        </p:nvGrpSpPr>
        <p:grpSpPr>
          <a:xfrm>
            <a:off x="6324600" y="3817028"/>
            <a:ext cx="2057400" cy="2472239"/>
            <a:chOff x="6172200" y="4309561"/>
            <a:chExt cx="2057400" cy="2472239"/>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309561"/>
              <a:ext cx="2057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29127" y="6258580"/>
              <a:ext cx="1943545" cy="523220"/>
            </a:xfrm>
            <a:prstGeom prst="rect">
              <a:avLst/>
            </a:prstGeom>
            <a:noFill/>
          </p:spPr>
          <p:txBody>
            <a:bodyPr wrap="none" rtlCol="0">
              <a:spAutoFit/>
            </a:bodyPr>
            <a:lstStyle/>
            <a:p>
              <a:pPr algn="ctr"/>
              <a:r>
                <a:rPr lang="en-US" sz="1400" i="1" dirty="0" smtClean="0"/>
                <a:t>Manhattan and Euclidean</a:t>
              </a:r>
              <a:br>
                <a:rPr lang="en-US" sz="1400" i="1" dirty="0" smtClean="0"/>
              </a:br>
              <a:r>
                <a:rPr lang="en-US" sz="1400" i="1" dirty="0" smtClean="0"/>
                <a:t>norms in 2D</a:t>
              </a:r>
              <a:endParaRPr lang="en-US" sz="1400" i="1" dirty="0"/>
            </a:p>
          </p:txBody>
        </p:sp>
      </p:grpSp>
      <p:grpSp>
        <p:nvGrpSpPr>
          <p:cNvPr id="19" name="Group 18"/>
          <p:cNvGrpSpPr/>
          <p:nvPr/>
        </p:nvGrpSpPr>
        <p:grpSpPr>
          <a:xfrm>
            <a:off x="7880538" y="3120594"/>
            <a:ext cx="1002924" cy="738664"/>
            <a:chOff x="7870970" y="2964425"/>
            <a:chExt cx="1002924" cy="738664"/>
          </a:xfrm>
        </p:grpSpPr>
        <p:cxnSp>
          <p:nvCxnSpPr>
            <p:cNvPr id="9" name="Straight Arrow Connector 8"/>
            <p:cNvCxnSpPr/>
            <p:nvPr/>
          </p:nvCxnSpPr>
          <p:spPr>
            <a:xfrm flipV="1">
              <a:off x="7884319" y="3155156"/>
              <a:ext cx="607219" cy="226219"/>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15297" y="2964425"/>
              <a:ext cx="3000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v</a:t>
              </a:r>
            </a:p>
          </p:txBody>
        </p:sp>
        <p:cxnSp>
          <p:nvCxnSpPr>
            <p:cNvPr id="13" name="Straight Arrow Connector 12"/>
            <p:cNvCxnSpPr/>
            <p:nvPr/>
          </p:nvCxnSpPr>
          <p:spPr>
            <a:xfrm>
              <a:off x="8491538" y="3155156"/>
              <a:ext cx="223837" cy="371475"/>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22516" y="3048000"/>
              <a:ext cx="351378"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w</a:t>
              </a:r>
              <a:endParaRPr lang="en-US" b="1" dirty="0">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a:off x="7884319" y="3376851"/>
              <a:ext cx="831056" cy="147637"/>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70970" y="3333757"/>
              <a:ext cx="598241" cy="369332"/>
            </a:xfrm>
            <a:prstGeom prst="rect">
              <a:avLst/>
            </a:prstGeom>
            <a:noFill/>
          </p:spPr>
          <p:txBody>
            <a:bodyPr wrap="none" rtlCol="0">
              <a:spAutoFit/>
            </a:bodyPr>
            <a:lstStyle/>
            <a:p>
              <a:r>
                <a:rPr lang="en-US" b="1" dirty="0" err="1" smtClean="0">
                  <a:latin typeface="Times New Roman" panose="02020603050405020304" pitchFamily="18" charset="0"/>
                  <a:cs typeface="Times New Roman" panose="02020603050405020304" pitchFamily="18" charset="0"/>
                </a:rPr>
                <a:t>v+w</a:t>
              </a:r>
              <a:endParaRPr lang="en-US" b="1" dirty="0">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3771900" y="4953000"/>
            <a:ext cx="2286000" cy="316822"/>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36550"/>
            <a:r>
              <a:rPr lang="en-US" sz="1400" i="1" dirty="0">
                <a:solidFill>
                  <a:schemeClr val="tx1"/>
                </a:solidFill>
                <a:latin typeface="Times New Roman" panose="02020603050405020304" pitchFamily="18" charset="0"/>
                <a:cs typeface="Times New Roman" panose="02020603050405020304" pitchFamily="18" charset="0"/>
              </a:rPr>
              <a:t>See also </a:t>
            </a:r>
            <a:r>
              <a:rPr lang="en-US" sz="1400" i="1" dirty="0">
                <a:solidFill>
                  <a:schemeClr val="tx1"/>
                </a:solidFill>
                <a:latin typeface="Times New Roman" panose="02020603050405020304" pitchFamily="18" charset="0"/>
                <a:cs typeface="Times New Roman" panose="02020603050405020304" pitchFamily="18" charset="0"/>
                <a:hlinkClick r:id="rId4"/>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62898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1" dur="500"/>
                                        <p:tgtEl>
                                          <p:spTgt spid="4">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randombar(horizontal)">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9" dur="500"/>
                                        <p:tgtEl>
                                          <p:spTgt spid="4">
                                            <p:txEl>
                                              <p:pRg st="7" end="7"/>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7" dur="500"/>
                                        <p:tgtEl>
                                          <p:spTgt spid="4">
                                            <p:txEl>
                                              <p:pRg st="8" end="8"/>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0" dur="500"/>
                                        <p:tgtEl>
                                          <p:spTgt spid="4">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5" dur="500"/>
                                        <p:tgtEl>
                                          <p:spTgt spid="4">
                                            <p:txEl>
                                              <p:pRg st="11" end="11"/>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8" dur="500"/>
                                        <p:tgtEl>
                                          <p:spTgt spid="4">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randombar(horizont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randombar(horizontal)">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Vectors and Normalizing</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17</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lstStyle/>
              <a:p>
                <a:pPr marL="0" indent="0">
                  <a:buNone/>
                </a:pPr>
                <a:r>
                  <a:rPr lang="en-US" dirty="0" smtClean="0"/>
                  <a:t>Given a vector space </a:t>
                </a:r>
                <a:r>
                  <a:rPr lang="en-US" i="1" dirty="0" smtClean="0"/>
                  <a:t>V</a:t>
                </a:r>
                <a:r>
                  <a:rPr lang="en-US" dirty="0" smtClean="0"/>
                  <a:t> with an orthonormal basis, a representation for the vectors </a:t>
                </a:r>
                <a:r>
                  <a:rPr lang="en-US" u="sng" dirty="0" smtClean="0"/>
                  <a:t>and a norm</a:t>
                </a:r>
                <a:r>
                  <a:rPr lang="en-US" dirty="0" smtClean="0"/>
                  <a:t>, we can now define:</a:t>
                </a:r>
              </a:p>
              <a:p>
                <a:pPr marL="0" indent="0">
                  <a:buNone/>
                </a:pPr>
                <a:endParaRPr lang="en-US" sz="800" dirty="0"/>
              </a:p>
              <a:p>
                <a:pPr marL="457200" lvl="1" indent="-163513"/>
                <a:r>
                  <a:rPr lang="en-US" dirty="0" smtClean="0"/>
                  <a:t>A </a:t>
                </a:r>
                <a:r>
                  <a:rPr lang="en-US" i="1" dirty="0" smtClean="0"/>
                  <a:t>unit vector</a:t>
                </a:r>
                <a:r>
                  <a:rPr lang="en-US" dirty="0" smtClean="0"/>
                  <a:t>:  a vector for which the norm (length) is equal to 1.</a:t>
                </a:r>
              </a:p>
              <a:p>
                <a:pPr marL="465138" lvl="1" indent="-171450"/>
                <a:endParaRPr lang="en-US" sz="600" dirty="0"/>
              </a:p>
              <a:p>
                <a:pPr marL="457200" lvl="1" indent="-163513">
                  <a:tabLst>
                    <a:tab pos="457200" algn="l"/>
                  </a:tabLst>
                </a:pPr>
                <a:r>
                  <a:rPr lang="en-US" dirty="0" smtClean="0"/>
                  <a:t>To </a:t>
                </a:r>
                <a:r>
                  <a:rPr lang="en-US" i="1" dirty="0" smtClean="0"/>
                  <a:t>normalize a vector</a:t>
                </a:r>
                <a:r>
                  <a:rPr lang="en-US" dirty="0"/>
                  <a:t> </a:t>
                </a:r>
                <a:r>
                  <a:rPr lang="en-US" dirty="0" smtClean="0"/>
                  <a:t>means leaving the direction unchanged but </a:t>
                </a:r>
                <a:r>
                  <a:rPr lang="en-US" dirty="0" smtClean="0"/>
                  <a:t>making </a:t>
                </a:r>
                <a:r>
                  <a:rPr lang="en-US" dirty="0" smtClean="0"/>
                  <a:t>its length 1</a:t>
                </a:r>
              </a:p>
              <a:p>
                <a:pPr marL="741362" lvl="2" indent="-163513">
                  <a:tabLst>
                    <a:tab pos="457200" algn="l"/>
                  </a:tabLst>
                </a:pPr>
                <a:r>
                  <a:rPr lang="en-US" dirty="0" smtClean="0"/>
                  <a:t>we multiply it by the inverse of its norm</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i="0" smtClean="0">
                              <a:latin typeface="Cambria Math"/>
                            </a:rPr>
                            <m:t>𝐯</m:t>
                          </m:r>
                        </m:e>
                      </m:acc>
                      <m:r>
                        <a:rPr lang="en-US" b="0" i="0" smtClean="0">
                          <a:latin typeface="Cambria Math"/>
                        </a:rPr>
                        <m:t> = </m:t>
                      </m:r>
                      <m:f>
                        <m:fPr>
                          <m:ctrlPr>
                            <a:rPr lang="en-US" i="1">
                              <a:latin typeface="Cambria Math" panose="02040503050406030204" pitchFamily="18" charset="0"/>
                            </a:rPr>
                          </m:ctrlPr>
                        </m:fPr>
                        <m:num>
                          <m:r>
                            <a:rPr lang="en-US" b="0" i="0" smtClean="0">
                              <a:latin typeface="Cambria Math"/>
                            </a:rPr>
                            <m:t>1</m:t>
                          </m:r>
                        </m:num>
                        <m:den>
                          <m:d>
                            <m:dPr>
                              <m:begChr m:val="‖"/>
                              <m:endChr m:val="‖"/>
                              <m:ctrlPr>
                                <a:rPr lang="en-US" i="1">
                                  <a:latin typeface="Cambria Math" panose="02040503050406030204" pitchFamily="18" charset="0"/>
                                </a:rPr>
                              </m:ctrlPr>
                            </m:dPr>
                            <m:e>
                              <m:r>
                                <a:rPr lang="en-US" b="1">
                                  <a:latin typeface="Cambria Math"/>
                                </a:rPr>
                                <m:t>𝐯</m:t>
                              </m:r>
                            </m:e>
                          </m:d>
                        </m:den>
                      </m:f>
                      <m:r>
                        <a:rPr lang="en-US" b="1">
                          <a:latin typeface="Cambria Math"/>
                        </a:rPr>
                        <m:t>𝐯</m:t>
                      </m:r>
                      <m:r>
                        <a:rPr lang="en-US" b="0" i="1" smtClean="0">
                          <a:latin typeface="Cambria Math"/>
                        </a:rPr>
                        <m:t> = </m:t>
                      </m:r>
                      <m:f>
                        <m:fPr>
                          <m:ctrlPr>
                            <a:rPr lang="en-US" i="1" smtClean="0">
                              <a:latin typeface="Cambria Math" panose="02040503050406030204" pitchFamily="18" charset="0"/>
                            </a:rPr>
                          </m:ctrlPr>
                        </m:fPr>
                        <m:num>
                          <m:r>
                            <a:rPr lang="en-US" b="1" i="0" smtClean="0">
                              <a:latin typeface="Cambria Math"/>
                            </a:rPr>
                            <m:t>𝐯</m:t>
                          </m:r>
                        </m:num>
                        <m:den>
                          <m:d>
                            <m:dPr>
                              <m:begChr m:val="‖"/>
                              <m:endChr m:val="‖"/>
                              <m:ctrlPr>
                                <a:rPr lang="en-US" b="1" i="1" smtClean="0">
                                  <a:latin typeface="Cambria Math" panose="02040503050406030204" pitchFamily="18" charset="0"/>
                                </a:rPr>
                              </m:ctrlPr>
                            </m:dPr>
                            <m:e>
                              <m:r>
                                <a:rPr lang="en-US" b="1" i="0" smtClean="0">
                                  <a:latin typeface="Cambria Math"/>
                                </a:rPr>
                                <m:t>𝐯</m:t>
                              </m:r>
                            </m:e>
                          </m:d>
                        </m:den>
                      </m:f>
                    </m:oMath>
                  </m:oMathPara>
                </a14:m>
                <a:endParaRPr lang="en-US" b="1" dirty="0"/>
              </a:p>
              <a:p>
                <a:pPr marL="744538" lvl="2" indent="-166688"/>
                <a:r>
                  <a:rPr lang="en-US" i="1" dirty="0"/>
                  <a:t>See also </a:t>
                </a:r>
                <a:r>
                  <a:rPr lang="en-US" i="1" dirty="0">
                    <a:hlinkClick r:id="rId2"/>
                  </a:rPr>
                  <a:t>dynamic examples</a:t>
                </a:r>
                <a:endParaRPr lang="en-US" i="1" dirty="0"/>
              </a:p>
              <a:p>
                <a:pPr marL="293688" lvl="1" indent="0">
                  <a:buNone/>
                </a:pPr>
                <a:endParaRPr lang="en-US" dirty="0" smtClean="0"/>
              </a:p>
              <a:p>
                <a:pPr marL="0" indent="0">
                  <a:buNone/>
                </a:pPr>
                <a:r>
                  <a:rPr lang="en-US" dirty="0" smtClean="0"/>
                  <a:t>Important:</a:t>
                </a:r>
              </a:p>
              <a:p>
                <a:pPr lvl="1"/>
                <a:r>
                  <a:rPr lang="en-US" dirty="0" smtClean="0"/>
                  <a:t>The length of a vector depends on both the basis </a:t>
                </a:r>
                <a:r>
                  <a:rPr lang="en-US" i="1" dirty="0" smtClean="0"/>
                  <a:t>and</a:t>
                </a:r>
                <a:r>
                  <a:rPr lang="en-US" dirty="0" smtClean="0"/>
                  <a:t> the norm being used</a:t>
                </a:r>
              </a:p>
              <a:p>
                <a:pPr lvl="1"/>
                <a:r>
                  <a:rPr lang="en-US" dirty="0" smtClean="0"/>
                  <a:t>Comparing lengths of two vectors only makes sense if: </a:t>
                </a:r>
              </a:p>
              <a:p>
                <a:pPr lvl="2"/>
                <a:r>
                  <a:rPr lang="en-US" dirty="0"/>
                  <a:t>B</a:t>
                </a:r>
                <a:r>
                  <a:rPr lang="en-US" dirty="0" smtClean="0"/>
                  <a:t>oth vectors are expressed using the </a:t>
                </a:r>
                <a:r>
                  <a:rPr lang="en-US" u="sng" dirty="0" smtClean="0"/>
                  <a:t>same basis</a:t>
                </a:r>
                <a:r>
                  <a:rPr lang="en-US" dirty="0" smtClean="0"/>
                  <a:t> </a:t>
                </a:r>
                <a:r>
                  <a:rPr lang="en-US" i="1" dirty="0" smtClean="0"/>
                  <a:t>and</a:t>
                </a:r>
                <a:r>
                  <a:rPr lang="en-US" dirty="0" smtClean="0"/>
                  <a:t> </a:t>
                </a:r>
              </a:p>
              <a:p>
                <a:pPr lvl="2"/>
                <a:r>
                  <a:rPr lang="en-US" dirty="0" smtClean="0"/>
                  <a:t>They are measured using </a:t>
                </a:r>
                <a:r>
                  <a:rPr lang="en-US" u="sng" dirty="0" smtClean="0"/>
                  <a:t>the same norm</a:t>
                </a:r>
                <a:r>
                  <a:rPr lang="en-US" dirty="0" smtClean="0"/>
                  <a:t>.</a:t>
                </a:r>
                <a:endParaRPr lang="en-US" u="sng"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388163543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5" dur="500"/>
                                        <p:tgtEl>
                                          <p:spTgt spid="4">
                                            <p:txEl>
                                              <p:pRg st="9" end="9"/>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8" dur="500"/>
                                        <p:tgtEl>
                                          <p:spTgt spid="4">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3" dur="500"/>
                                        <p:tgtEl>
                                          <p:spTgt spid="4">
                                            <p:txEl>
                                              <p:pRg st="11" end="11"/>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6" dur="500"/>
                                        <p:tgtEl>
                                          <p:spTgt spid="4">
                                            <p:txEl>
                                              <p:pRg st="12" end="12"/>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9"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Product, Euclidian Norm </a:t>
            </a:r>
            <a:br>
              <a:rPr lang="en-US" dirty="0" smtClean="0"/>
            </a:br>
            <a:r>
              <a:rPr lang="en-US" dirty="0" smtClean="0"/>
              <a:t>and Angles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When using the Euclidean norm and the dot product, we have that </a:t>
                </a:r>
                <a14:m>
                  <m:oMath xmlns:m="http://schemas.openxmlformats.org/officeDocument/2006/math">
                    <m:sSup>
                      <m:sSupPr>
                        <m:ctrlPr>
                          <a:rPr lang="en-US" b="1" i="1">
                            <a:latin typeface="Cambria Math" panose="02040503050406030204" pitchFamily="18" charset="0"/>
                            <a:ea typeface="Cambria Math"/>
                          </a:rPr>
                        </m:ctrlPr>
                      </m:sSupPr>
                      <m:e>
                        <m:d>
                          <m:dPr>
                            <m:begChr m:val="‖"/>
                            <m:endChr m:val="‖"/>
                            <m:ctrlPr>
                              <a:rPr lang="en-US" b="1" i="1">
                                <a:latin typeface="Cambria Math" panose="02040503050406030204" pitchFamily="18" charset="0"/>
                                <a:ea typeface="Cambria Math"/>
                              </a:rPr>
                            </m:ctrlPr>
                          </m:dPr>
                          <m:e>
                            <m:r>
                              <a:rPr lang="en-US" b="1">
                                <a:latin typeface="Cambria Math"/>
                                <a:ea typeface="Cambria Math"/>
                              </a:rPr>
                              <m:t>𝐯</m:t>
                            </m:r>
                          </m:e>
                        </m:d>
                      </m:e>
                      <m:sup>
                        <m:r>
                          <a:rPr lang="en-US" i="1">
                            <a:latin typeface="Cambria Math"/>
                            <a:ea typeface="Cambria Math"/>
                          </a:rPr>
                          <m:t>2</m:t>
                        </m:r>
                      </m:sup>
                    </m:sSup>
                    <m:r>
                      <a:rPr lang="en-US" b="1">
                        <a:latin typeface="Cambria Math" panose="02040503050406030204" pitchFamily="18" charset="0"/>
                        <a:ea typeface="Cambria Math"/>
                      </a:rPr>
                      <m:t>=</m:t>
                    </m:r>
                    <m:r>
                      <a:rPr lang="en-US" b="1">
                        <a:latin typeface="Cambria Math"/>
                      </a:rPr>
                      <m:t>𝐯</m:t>
                    </m:r>
                    <m:r>
                      <a:rPr lang="en-US" i="1">
                        <a:latin typeface="Cambria Math"/>
                        <a:ea typeface="Cambria Math"/>
                      </a:rPr>
                      <m:t>∙</m:t>
                    </m:r>
                    <m:r>
                      <a:rPr lang="en-US" b="1">
                        <a:latin typeface="Cambria Math"/>
                        <a:ea typeface="Cambria Math"/>
                      </a:rPr>
                      <m:t>𝐯</m:t>
                    </m:r>
                  </m:oMath>
                </a14:m>
                <a:endParaRPr lang="en-US" dirty="0"/>
              </a:p>
              <a:p>
                <a:pPr marL="293688" lvl="1" indent="0">
                  <a:buNone/>
                </a:pPr>
                <a:r>
                  <a:rPr lang="en-US" b="1" dirty="0" smtClean="0"/>
                  <a:t>Proof:</a:t>
                </a:r>
              </a:p>
              <a:p>
                <a:pPr marL="0" indent="0" algn="ctr">
                  <a:buNone/>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ea typeface="Cambria Math"/>
                            </a:rPr>
                          </m:ctrlPr>
                        </m:sSupPr>
                        <m:e>
                          <m:d>
                            <m:dPr>
                              <m:begChr m:val="‖"/>
                              <m:endChr m:val="‖"/>
                              <m:ctrlPr>
                                <a:rPr lang="en-US" b="1" i="1">
                                  <a:latin typeface="Cambria Math" panose="02040503050406030204" pitchFamily="18" charset="0"/>
                                  <a:ea typeface="Cambria Math"/>
                                </a:rPr>
                              </m:ctrlPr>
                            </m:dPr>
                            <m:e>
                              <m:r>
                                <a:rPr lang="en-US" b="1">
                                  <a:latin typeface="Cambria Math"/>
                                  <a:ea typeface="Cambria Math"/>
                                </a:rPr>
                                <m:t>𝐯</m:t>
                              </m:r>
                            </m:e>
                          </m:d>
                        </m:e>
                        <m:sup>
                          <m:r>
                            <a:rPr lang="en-US" i="1">
                              <a:latin typeface="Cambria Math"/>
                              <a:ea typeface="Cambria Math"/>
                            </a:rPr>
                            <m:t>2</m:t>
                          </m:r>
                        </m:sup>
                      </m:sSup>
                      <m:r>
                        <a:rPr lang="en-US" b="1" i="1" smtClean="0">
                          <a:latin typeface="Cambria Math" panose="02040503050406030204" pitchFamily="18" charset="0"/>
                          <a:ea typeface="Cambria Math"/>
                        </a:rPr>
                        <m:t>=</m:t>
                      </m:r>
                      <m:sSup>
                        <m:sSupPr>
                          <m:ctrlPr>
                            <a:rPr lang="en-US" b="1" i="1">
                              <a:latin typeface="Cambria Math" panose="02040503050406030204" pitchFamily="18" charset="0"/>
                              <a:ea typeface="Cambria Math"/>
                            </a:rPr>
                          </m:ctrlPr>
                        </m:sSupPr>
                        <m:e>
                          <m:d>
                            <m:dPr>
                              <m:ctrlPr>
                                <a:rPr lang="en-US" b="1" i="1">
                                  <a:latin typeface="Cambria Math" panose="02040503050406030204" pitchFamily="18" charset="0"/>
                                  <a:ea typeface="Cambria Math"/>
                                </a:rPr>
                              </m:ctrlPr>
                            </m:dPr>
                            <m:e>
                              <m:rad>
                                <m:radPr>
                                  <m:degHide m:val="on"/>
                                  <m:ctrlPr>
                                    <a:rPr lang="en-US" b="1" i="1">
                                      <a:latin typeface="Cambria Math" panose="02040503050406030204" pitchFamily="18" charset="0"/>
                                      <a:ea typeface="Cambria Math"/>
                                    </a:rPr>
                                  </m:ctrlPr>
                                </m:radPr>
                                <m:deg/>
                                <m:e>
                                  <m:nary>
                                    <m:naryPr>
                                      <m:chr m:val="∑"/>
                                      <m:supHide m:val="on"/>
                                      <m:ctrlPr>
                                        <a:rPr lang="en-US" b="1" i="1">
                                          <a:latin typeface="Cambria Math" panose="02040503050406030204" pitchFamily="18" charset="0"/>
                                          <a:ea typeface="Cambria Math"/>
                                        </a:rPr>
                                      </m:ctrlPr>
                                    </m:naryPr>
                                    <m:sub>
                                      <m:r>
                                        <m:rPr>
                                          <m:brk m:alnAt="7"/>
                                        </m:rPr>
                                        <a:rPr lang="en-US" b="1" i="1">
                                          <a:latin typeface="Cambria Math"/>
                                          <a:ea typeface="Cambria Math"/>
                                        </a:rPr>
                                        <m:t>𝒊</m:t>
                                      </m:r>
                                    </m:sub>
                                    <m:sup/>
                                    <m:e>
                                      <m:sSup>
                                        <m:sSupPr>
                                          <m:ctrlPr>
                                            <a:rPr lang="en-US" b="1" i="1">
                                              <a:latin typeface="Cambria Math" panose="02040503050406030204" pitchFamily="18" charset="0"/>
                                              <a:ea typeface="Cambria Math"/>
                                            </a:rPr>
                                          </m:ctrlPr>
                                        </m:sSupPr>
                                        <m:e>
                                          <m:sSub>
                                            <m:sSubPr>
                                              <m:ctrlPr>
                                                <a:rPr lang="en-US" b="1" i="1">
                                                  <a:latin typeface="Cambria Math" panose="02040503050406030204" pitchFamily="18" charset="0"/>
                                                  <a:ea typeface="Cambria Math"/>
                                                </a:rPr>
                                              </m:ctrlPr>
                                            </m:sSubPr>
                                            <m:e>
                                              <m:r>
                                                <a:rPr lang="en-US" b="1" i="1">
                                                  <a:latin typeface="Cambria Math"/>
                                                  <a:ea typeface="Cambria Math"/>
                                                </a:rPr>
                                                <m:t>𝒗</m:t>
                                              </m:r>
                                            </m:e>
                                            <m:sub>
                                              <m:r>
                                                <a:rPr lang="en-US" b="1" i="1">
                                                  <a:latin typeface="Cambria Math"/>
                                                  <a:ea typeface="Cambria Math"/>
                                                </a:rPr>
                                                <m:t>𝒊</m:t>
                                              </m:r>
                                            </m:sub>
                                          </m:sSub>
                                        </m:e>
                                        <m:sup>
                                          <m:r>
                                            <a:rPr lang="en-US" b="1" i="1">
                                              <a:latin typeface="Cambria Math"/>
                                              <a:ea typeface="Cambria Math"/>
                                            </a:rPr>
                                            <m:t>𝟐</m:t>
                                          </m:r>
                                        </m:sup>
                                      </m:sSup>
                                    </m:e>
                                  </m:nary>
                                </m:e>
                              </m:rad>
                            </m:e>
                          </m:d>
                        </m:e>
                        <m:sup>
                          <m:r>
                            <a:rPr lang="en-US" b="1" i="1">
                              <a:latin typeface="Cambria Math"/>
                              <a:ea typeface="Cambria Math"/>
                            </a:rPr>
                            <m:t>𝟐</m:t>
                          </m:r>
                        </m:sup>
                      </m:sSup>
                      <m:r>
                        <m:rPr>
                          <m:aln/>
                        </m:rPr>
                        <a:rPr lang="en-US" b="1">
                          <a:latin typeface="Cambria Math"/>
                          <a:ea typeface="Cambria Math"/>
                        </a:rPr>
                        <m:t>=</m:t>
                      </m:r>
                      <m:nary>
                        <m:naryPr>
                          <m:chr m:val="∑"/>
                          <m:supHide m:val="on"/>
                          <m:ctrlPr>
                            <a:rPr lang="en-US" b="1" i="1" smtClean="0">
                              <a:latin typeface="Cambria Math" panose="02040503050406030204" pitchFamily="18" charset="0"/>
                              <a:ea typeface="Cambria Math"/>
                            </a:rPr>
                          </m:ctrlPr>
                        </m:naryPr>
                        <m:sub>
                          <m:r>
                            <m:rPr>
                              <m:brk m:alnAt="7"/>
                            </m:rPr>
                            <a:rPr lang="en-US" b="1" i="1" smtClean="0">
                              <a:latin typeface="Cambria Math"/>
                              <a:ea typeface="Cambria Math"/>
                            </a:rPr>
                            <m:t>𝒊</m:t>
                          </m:r>
                        </m:sub>
                        <m:sup/>
                        <m:e>
                          <m:sSup>
                            <m:sSupPr>
                              <m:ctrlPr>
                                <a:rPr lang="en-US" b="1" i="1" smtClean="0">
                                  <a:latin typeface="Cambria Math" panose="02040503050406030204" pitchFamily="18" charset="0"/>
                                  <a:ea typeface="Cambria Math"/>
                                </a:rPr>
                              </m:ctrlPr>
                            </m:sSupPr>
                            <m:e>
                              <m:sSub>
                                <m:sSubPr>
                                  <m:ctrlPr>
                                    <a:rPr lang="en-US" b="1" i="1" smtClean="0">
                                      <a:latin typeface="Cambria Math" panose="02040503050406030204" pitchFamily="18" charset="0"/>
                                      <a:ea typeface="Cambria Math"/>
                                    </a:rPr>
                                  </m:ctrlPr>
                                </m:sSubPr>
                                <m:e>
                                  <m:r>
                                    <a:rPr lang="en-US" b="1" i="1" smtClean="0">
                                      <a:latin typeface="Cambria Math"/>
                                      <a:ea typeface="Cambria Math"/>
                                    </a:rPr>
                                    <m:t>𝒗</m:t>
                                  </m:r>
                                </m:e>
                                <m:sub>
                                  <m:r>
                                    <a:rPr lang="en-US" b="1" i="1" smtClean="0">
                                      <a:latin typeface="Cambria Math"/>
                                      <a:ea typeface="Cambria Math"/>
                                    </a:rPr>
                                    <m:t>𝒊</m:t>
                                  </m:r>
                                </m:sub>
                              </m:sSub>
                            </m:e>
                            <m:sup>
                              <m:r>
                                <a:rPr lang="en-US" b="1" i="1" smtClean="0">
                                  <a:latin typeface="Cambria Math"/>
                                  <a:ea typeface="Cambria Math"/>
                                </a:rPr>
                                <m:t>𝟐</m:t>
                              </m:r>
                            </m:sup>
                          </m:sSup>
                        </m:e>
                      </m:nary>
                      <m:r>
                        <a:rPr lang="en-US" b="1" i="1" smtClean="0">
                          <a:latin typeface="Cambria Math"/>
                          <a:ea typeface="Cambria Math"/>
                        </a:rPr>
                        <m:t>=</m:t>
                      </m:r>
                      <m:r>
                        <a:rPr lang="en-US" b="1">
                          <a:latin typeface="Cambria Math"/>
                        </a:rPr>
                        <m:t>𝐯</m:t>
                      </m:r>
                      <m:r>
                        <a:rPr lang="en-US" i="1">
                          <a:latin typeface="Cambria Math"/>
                          <a:ea typeface="Cambria Math"/>
                        </a:rPr>
                        <m:t>∙</m:t>
                      </m:r>
                      <m:r>
                        <a:rPr lang="en-US" b="1">
                          <a:latin typeface="Cambria Math"/>
                          <a:ea typeface="Cambria Math"/>
                        </a:rPr>
                        <m:t>𝐯</m:t>
                      </m:r>
                    </m:oMath>
                  </m:oMathPara>
                </a14:m>
                <a:endParaRPr lang="en-US" dirty="0" smtClean="0"/>
              </a:p>
              <a:p>
                <a:pPr marL="0" indent="0">
                  <a:buNone/>
                </a:pPr>
                <a:endParaRPr lang="en-US" sz="800" i="1" dirty="0" smtClean="0"/>
              </a:p>
              <a:p>
                <a:pPr marL="0" indent="0">
                  <a:buNone/>
                </a:pPr>
                <a:r>
                  <a:rPr lang="en-US" dirty="0" smtClean="0"/>
                  <a:t>What does this have to do with comparing directions between vectors?</a:t>
                </a:r>
              </a:p>
              <a:p>
                <a:pPr marL="0" indent="0">
                  <a:buNone/>
                </a:pPr>
                <a:r>
                  <a:rPr lang="en-US" dirty="0" smtClean="0"/>
                  <a:t>Well, thanks to:</a:t>
                </a:r>
              </a:p>
              <a:p>
                <a:pPr lvl="2"/>
                <a14:m>
                  <m:oMath xmlns:m="http://schemas.openxmlformats.org/officeDocument/2006/math">
                    <m:r>
                      <a:rPr lang="en-US" i="1" dirty="0" smtClean="0">
                        <a:latin typeface="Cambria Math"/>
                        <a:hlinkClick r:id="rId2"/>
                      </a:rPr>
                      <m:t>𝐿𝑎𝑤</m:t>
                    </m:r>
                    <m:r>
                      <a:rPr lang="en-US" i="1" dirty="0" smtClean="0">
                        <a:latin typeface="Cambria Math"/>
                        <a:hlinkClick r:id="rId2"/>
                      </a:rPr>
                      <m:t> </m:t>
                    </m:r>
                    <m:r>
                      <a:rPr lang="en-US" i="1" dirty="0" smtClean="0">
                        <a:latin typeface="Cambria Math"/>
                        <a:hlinkClick r:id="rId2"/>
                      </a:rPr>
                      <m:t>𝑜𝑓</m:t>
                    </m:r>
                    <m:r>
                      <a:rPr lang="en-US" i="1" dirty="0" smtClean="0">
                        <a:latin typeface="Cambria Math"/>
                        <a:hlinkClick r:id="rId2"/>
                      </a:rPr>
                      <m:t> </m:t>
                    </m:r>
                    <m:r>
                      <a:rPr lang="en-US" i="1" dirty="0" smtClean="0">
                        <a:latin typeface="Cambria Math"/>
                        <a:hlinkClick r:id="rId2"/>
                      </a:rPr>
                      <m:t>𝐶𝑜𝑠𝑖𝑛𝑒</m:t>
                    </m:r>
                  </m:oMath>
                </a14:m>
                <a:r>
                  <a:rPr lang="en-US" dirty="0" smtClean="0"/>
                  <a:t> (</a:t>
                </a:r>
                <a:r>
                  <a:rPr lang="en-US" dirty="0" smtClean="0">
                    <a:hlinkClick r:id="rId3"/>
                  </a:rPr>
                  <a:t>proof</a:t>
                </a:r>
                <a:r>
                  <a:rPr lang="en-US" dirty="0" smtClean="0"/>
                  <a:t>)</a:t>
                </a:r>
              </a:p>
              <a:p>
                <a:pPr lvl="2"/>
                <a:r>
                  <a:rPr lang="en-US" dirty="0" smtClean="0"/>
                  <a:t>A bit of algebra (see book, page 48-49)</a:t>
                </a:r>
              </a:p>
              <a:p>
                <a:pPr marL="273050" lvl="1" indent="0">
                  <a:buNone/>
                </a:pPr>
                <a:r>
                  <a:rPr lang="en-US" dirty="0" smtClean="0"/>
                  <a:t>We have the following identity</a:t>
                </a:r>
                <a:br>
                  <a:rPr lang="en-US" dirty="0" smtClean="0"/>
                </a:br>
                <a:endParaRPr lang="en-US" sz="800" dirty="0" smtClean="0"/>
              </a:p>
              <a:p>
                <a:pPr marL="273050" lvl="1" indent="0" algn="ctr">
                  <a:buNone/>
                </a:pPr>
                <a14:m>
                  <m:oMathPara xmlns:m="http://schemas.openxmlformats.org/officeDocument/2006/math">
                    <m:oMathParaPr>
                      <m:jc m:val="centerGroup"/>
                    </m:oMathParaPr>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a:rPr lang="en-US" b="1" i="0" smtClean="0">
                          <a:latin typeface="Cambria Math"/>
                          <a:ea typeface="Cambria Math"/>
                        </a:rPr>
                        <m:t>= </m:t>
                      </m:r>
                      <m:d>
                        <m:dPr>
                          <m:begChr m:val="‖"/>
                          <m:endChr m:val="‖"/>
                          <m:ctrlPr>
                            <a:rPr lang="en-US" b="1" i="1" smtClean="0">
                              <a:latin typeface="Cambria Math" panose="02040503050406030204" pitchFamily="18" charset="0"/>
                              <a:ea typeface="Cambria Math"/>
                            </a:rPr>
                          </m:ctrlPr>
                        </m:dPr>
                        <m:e>
                          <m:r>
                            <a:rPr lang="en-US" b="1" i="0" smtClean="0">
                              <a:latin typeface="Cambria Math"/>
                              <a:ea typeface="Cambria Math"/>
                            </a:rPr>
                            <m:t>𝐯</m:t>
                          </m:r>
                        </m:e>
                      </m:d>
                      <m:d>
                        <m:dPr>
                          <m:begChr m:val="‖"/>
                          <m:endChr m:val="‖"/>
                          <m:ctrlPr>
                            <a:rPr lang="en-US" b="1" i="1" smtClean="0">
                              <a:latin typeface="Cambria Math" panose="02040503050406030204" pitchFamily="18" charset="0"/>
                              <a:ea typeface="Cambria Math"/>
                            </a:rPr>
                          </m:ctrlPr>
                        </m:dPr>
                        <m:e>
                          <m:r>
                            <a:rPr lang="en-US" b="1" i="0" smtClean="0">
                              <a:latin typeface="Cambria Math"/>
                              <a:ea typeface="Cambria Math"/>
                            </a:rPr>
                            <m:t>𝐰</m:t>
                          </m:r>
                        </m:e>
                      </m:d>
                      <m:func>
                        <m:funcPr>
                          <m:ctrlPr>
                            <a:rPr lang="en-US" b="1" i="1" smtClean="0">
                              <a:latin typeface="Cambria Math" panose="02040503050406030204" pitchFamily="18" charset="0"/>
                              <a:ea typeface="Cambria Math"/>
                            </a:rPr>
                          </m:ctrlPr>
                        </m:funcPr>
                        <m:fName>
                          <m:r>
                            <m:rPr>
                              <m:sty m:val="p"/>
                            </m:rPr>
                            <a:rPr lang="en-US" b="0" i="0" smtClean="0">
                              <a:latin typeface="Cambria Math"/>
                              <a:ea typeface="Cambria Math"/>
                            </a:rPr>
                            <m:t>cos</m:t>
                          </m:r>
                        </m:fName>
                        <m:e>
                          <m:r>
                            <m:rPr>
                              <m:sty m:val="p"/>
                            </m:rPr>
                            <a:rPr lang="en-US" b="0" i="0" smtClean="0">
                              <a:latin typeface="Cambria Math"/>
                              <a:ea typeface="Cambria Math"/>
                            </a:rPr>
                            <m:t>θ</m:t>
                          </m:r>
                        </m:e>
                      </m:func>
                    </m:oMath>
                  </m:oMathPara>
                </a14:m>
                <a:r>
                  <a:rPr lang="en-US" b="1" dirty="0" smtClean="0">
                    <a:ea typeface="Cambria Math"/>
                  </a:rPr>
                  <a:t/>
                </a:r>
                <a:br>
                  <a:rPr lang="en-US" b="1" dirty="0" smtClean="0">
                    <a:ea typeface="Cambria Math"/>
                  </a:rPr>
                </a:br>
                <a14:m>
                  <m:oMath xmlns:m="http://schemas.openxmlformats.org/officeDocument/2006/math">
                    <m:r>
                      <m:rPr>
                        <m:sty m:val="p"/>
                      </m:rPr>
                      <a:rPr lang="en-US" b="0" i="0" smtClean="0">
                        <a:latin typeface="Cambria Math"/>
                        <a:ea typeface="Cambria Math"/>
                      </a:rPr>
                      <m:t>where</m:t>
                    </m:r>
                    <m:r>
                      <a:rPr lang="en-US" b="0" i="0" smtClean="0">
                        <a:latin typeface="Cambria Math"/>
                        <a:ea typeface="Cambria Math"/>
                      </a:rPr>
                      <m:t> </m:t>
                    </m:r>
                    <m:r>
                      <m:rPr>
                        <m:sty m:val="p"/>
                      </m:rPr>
                      <a:rPr lang="el-GR" b="0" i="1" smtClean="0">
                        <a:latin typeface="Cambria Math"/>
                        <a:ea typeface="Cambria Math"/>
                      </a:rPr>
                      <m:t>θ</m:t>
                    </m:r>
                    <m:r>
                      <m:rPr>
                        <m:nor/>
                      </m:rPr>
                      <a:rPr lang="en-US" b="0" i="0" smtClean="0">
                        <a:latin typeface="Cambria Math"/>
                        <a:ea typeface="Cambria Math"/>
                      </a:rPr>
                      <m:t> </m:t>
                    </m:r>
                    <m:r>
                      <m:rPr>
                        <m:nor/>
                      </m:rPr>
                      <a:rPr lang="en-US" b="0" i="0" smtClean="0">
                        <a:latin typeface="Cambria Math"/>
                        <a:ea typeface="Cambria Math"/>
                      </a:rPr>
                      <m:t>is</m:t>
                    </m:r>
                    <m:r>
                      <m:rPr>
                        <m:nor/>
                      </m:rPr>
                      <a:rPr lang="en-US" b="0" i="0" smtClean="0">
                        <a:latin typeface="Cambria Math"/>
                        <a:ea typeface="Cambria Math"/>
                      </a:rPr>
                      <m:t> </m:t>
                    </m:r>
                    <m:r>
                      <m:rPr>
                        <m:nor/>
                      </m:rPr>
                      <a:rPr lang="en-US" b="0" i="0" smtClean="0">
                        <a:latin typeface="Cambria Math"/>
                        <a:ea typeface="Cambria Math"/>
                      </a:rPr>
                      <m:t>the</m:t>
                    </m:r>
                    <m:r>
                      <m:rPr>
                        <m:nor/>
                      </m:rPr>
                      <a:rPr lang="en-US" b="0" i="0" smtClean="0">
                        <a:latin typeface="Cambria Math"/>
                        <a:ea typeface="Cambria Math"/>
                      </a:rPr>
                      <m:t> </m:t>
                    </m:r>
                    <m:r>
                      <m:rPr>
                        <m:nor/>
                      </m:rPr>
                      <a:rPr lang="en-US" b="0" i="0" smtClean="0">
                        <a:latin typeface="Cambria Math"/>
                        <a:ea typeface="Cambria Math"/>
                      </a:rPr>
                      <m:t>angle</m:t>
                    </m:r>
                    <m:r>
                      <m:rPr>
                        <m:nor/>
                      </m:rPr>
                      <a:rPr lang="en-US" b="0" i="0" smtClean="0">
                        <a:latin typeface="Cambria Math"/>
                        <a:ea typeface="Cambria Math"/>
                      </a:rPr>
                      <m:t> </m:t>
                    </m:r>
                    <m:r>
                      <m:rPr>
                        <m:nor/>
                      </m:rPr>
                      <a:rPr lang="en-US" b="0" i="0" smtClean="0">
                        <a:latin typeface="Cambria Math"/>
                        <a:ea typeface="Cambria Math"/>
                      </a:rPr>
                      <m:t>between</m:t>
                    </m:r>
                    <m:r>
                      <m:rPr>
                        <m:nor/>
                      </m:rPr>
                      <a:rPr lang="en-US" b="0" i="0" smtClean="0">
                        <a:latin typeface="Cambria Math"/>
                        <a:ea typeface="Cambria Math"/>
                      </a:rPr>
                      <m:t> </m:t>
                    </m:r>
                    <m:r>
                      <m:rPr>
                        <m:nor/>
                      </m:rPr>
                      <a:rPr lang="en-US" b="1" i="0" smtClean="0">
                        <a:latin typeface="Cambria Math"/>
                        <a:ea typeface="Cambria Math"/>
                      </a:rPr>
                      <m:t>v</m:t>
                    </m:r>
                    <m:r>
                      <m:rPr>
                        <m:nor/>
                      </m:rPr>
                      <a:rPr lang="en-US" b="1" i="0" smtClean="0">
                        <a:latin typeface="Cambria Math"/>
                        <a:ea typeface="Cambria Math"/>
                      </a:rPr>
                      <m:t> </m:t>
                    </m:r>
                    <m:r>
                      <m:rPr>
                        <m:nor/>
                      </m:rPr>
                      <a:rPr lang="en-US" b="0" i="0" smtClean="0">
                        <a:latin typeface="Cambria Math"/>
                        <a:ea typeface="Cambria Math"/>
                      </a:rPr>
                      <m:t>and</m:t>
                    </m:r>
                    <m:r>
                      <m:rPr>
                        <m:nor/>
                      </m:rPr>
                      <a:rPr lang="en-US" b="0" i="0" smtClean="0">
                        <a:latin typeface="Cambria Math"/>
                        <a:ea typeface="Cambria Math"/>
                      </a:rPr>
                      <m:t> </m:t>
                    </m:r>
                    <m:r>
                      <m:rPr>
                        <m:nor/>
                      </m:rPr>
                      <a:rPr lang="en-US" b="1" i="0" smtClean="0">
                        <a:latin typeface="Cambria Math"/>
                        <a:ea typeface="Cambria Math"/>
                      </a:rPr>
                      <m:t>w</m:t>
                    </m:r>
                  </m:oMath>
                </a14:m>
                <a:r>
                  <a:rPr lang="en-US" dirty="0" smtClean="0"/>
                  <a:t> </a:t>
                </a:r>
              </a:p>
              <a:p>
                <a:pPr marL="273050" lvl="1" indent="0">
                  <a:buNone/>
                </a:pPr>
                <a:endParaRPr lang="en-US" i="1" dirty="0" smtClean="0"/>
              </a:p>
              <a:p>
                <a:pPr marL="273050" lvl="1" indent="0">
                  <a:buNone/>
                </a:pPr>
                <a:r>
                  <a:rPr lang="en-US" i="1" dirty="0" smtClean="0"/>
                  <a:t>See </a:t>
                </a:r>
                <a:r>
                  <a:rPr lang="en-US" i="1" dirty="0"/>
                  <a:t>also </a:t>
                </a:r>
                <a:r>
                  <a:rPr lang="en-US" i="1" dirty="0">
                    <a:hlinkClick r:id="rId4"/>
                  </a:rPr>
                  <a:t>dynamic examples</a:t>
                </a:r>
                <a:endParaRPr lang="en-US" i="1" dirty="0"/>
              </a:p>
              <a:p>
                <a:pPr marL="273050" lvl="1" indent="0">
                  <a:buNone/>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5"/>
                <a:stretch>
                  <a:fillRect l="-708" t="-579"/>
                </a:stretch>
              </a:blipFill>
            </p:spPr>
            <p:txBody>
              <a:bodyPr/>
              <a:lstStyle/>
              <a:p>
                <a:r>
                  <a:rPr lang="en-US">
                    <a:noFill/>
                  </a:rPr>
                  <a:t> </a:t>
                </a:r>
              </a:p>
            </p:txBody>
          </p:sp>
        </mc:Fallback>
      </mc:AlternateContent>
      <p:grpSp>
        <p:nvGrpSpPr>
          <p:cNvPr id="7" name="Group 6"/>
          <p:cNvGrpSpPr/>
          <p:nvPr/>
        </p:nvGrpSpPr>
        <p:grpSpPr>
          <a:xfrm>
            <a:off x="6558502" y="4343400"/>
            <a:ext cx="2100803" cy="1103113"/>
            <a:chOff x="4875257" y="4752619"/>
            <a:chExt cx="2100803" cy="1103113"/>
          </a:xfrm>
        </p:grpSpPr>
        <p:cxnSp>
          <p:nvCxnSpPr>
            <p:cNvPr id="8" name="Straight Arrow Connector 7"/>
            <p:cNvCxnSpPr/>
            <p:nvPr/>
          </p:nvCxnSpPr>
          <p:spPr>
            <a:xfrm flipV="1">
              <a:off x="4875257" y="4996934"/>
              <a:ext cx="1371600" cy="591228"/>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72200" y="4752619"/>
              <a:ext cx="3000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v</a:t>
              </a:r>
            </a:p>
          </p:txBody>
        </p:sp>
        <p:cxnSp>
          <p:nvCxnSpPr>
            <p:cNvPr id="10" name="Straight Arrow Connector 9"/>
            <p:cNvCxnSpPr/>
            <p:nvPr/>
          </p:nvCxnSpPr>
          <p:spPr>
            <a:xfrm>
              <a:off x="4875257" y="5588162"/>
              <a:ext cx="1824082" cy="142553"/>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24682" y="5486400"/>
              <a:ext cx="35137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a:t>
              </a:r>
            </a:p>
          </p:txBody>
        </p:sp>
        <p:sp>
          <p:nvSpPr>
            <p:cNvPr id="12" name="TextBox 11"/>
            <p:cNvSpPr txBox="1"/>
            <p:nvPr/>
          </p:nvSpPr>
          <p:spPr>
            <a:xfrm>
              <a:off x="5273933" y="5358073"/>
              <a:ext cx="277640" cy="307777"/>
            </a:xfrm>
            <a:prstGeom prst="rect">
              <a:avLst/>
            </a:prstGeom>
            <a:noFill/>
          </p:spPr>
          <p:txBody>
            <a:bodyPr wrap="none" rtlCol="0">
              <a:spAutoFit/>
            </a:bodyPr>
            <a:lstStyle/>
            <a:p>
              <a:r>
                <a:rPr lang="en-US" sz="1400" dirty="0" smtClean="0">
                  <a:sym typeface="Symbol"/>
                </a:rPr>
                <a:t></a:t>
              </a:r>
              <a:endParaRPr lang="en-US" sz="1400" dirty="0"/>
            </a:p>
          </p:txBody>
        </p:sp>
        <p:sp>
          <p:nvSpPr>
            <p:cNvPr id="13" name="Arc 12"/>
            <p:cNvSpPr/>
            <p:nvPr/>
          </p:nvSpPr>
          <p:spPr>
            <a:xfrm>
              <a:off x="4981530" y="5496522"/>
              <a:ext cx="152400" cy="237609"/>
            </a:xfrm>
            <a:prstGeom prst="arc">
              <a:avLst>
                <a:gd name="adj1" fmla="val 16753220"/>
                <a:gd name="adj2" fmla="val 214697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36794998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6" dur="500"/>
                                        <p:tgtEl>
                                          <p:spTgt spid="4">
                                            <p:txEl>
                                              <p:pRg st="8" end="8"/>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9" dur="500"/>
                                        <p:tgtEl>
                                          <p:spTgt spid="4">
                                            <p:txEl>
                                              <p:pRg st="9" end="9"/>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Directions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1" indent="0">
                  <a:spcBef>
                    <a:spcPts val="600"/>
                  </a:spcBef>
                  <a:buNone/>
                </a:pPr>
                <a:r>
                  <a:rPr lang="en-US" dirty="0" smtClean="0">
                    <a:latin typeface="Cambria Math"/>
                  </a:rPr>
                  <a:t>Let’s look more closely at this relation</a:t>
                </a:r>
              </a:p>
              <a:p>
                <a:pPr marL="0" lvl="1" indent="0" algn="ctr">
                  <a:spcBef>
                    <a:spcPts val="600"/>
                  </a:spcBef>
                  <a:buNone/>
                </a:pPr>
                <a14:m>
                  <m:oMath xmlns:m="http://schemas.openxmlformats.org/officeDocument/2006/math">
                    <m:r>
                      <a:rPr lang="en-US" b="1" smtClean="0">
                        <a:latin typeface="Cambria Math"/>
                      </a:rPr>
                      <m:t>𝐯</m:t>
                    </m:r>
                    <m:r>
                      <a:rPr lang="en-US" i="1">
                        <a:latin typeface="Cambria Math"/>
                        <a:ea typeface="Cambria Math"/>
                      </a:rPr>
                      <m:t>∙</m:t>
                    </m:r>
                    <m:r>
                      <a:rPr lang="en-US" b="1">
                        <a:latin typeface="Cambria Math"/>
                        <a:ea typeface="Cambria Math"/>
                      </a:rPr>
                      <m:t>𝐰</m:t>
                    </m:r>
                    <m:r>
                      <a:rPr lang="en-US" b="1">
                        <a:latin typeface="Cambria Math"/>
                        <a:ea typeface="Cambria Math"/>
                      </a:rPr>
                      <m:t>= </m:t>
                    </m:r>
                    <m:d>
                      <m:dPr>
                        <m:begChr m:val="‖"/>
                        <m:endChr m:val="‖"/>
                        <m:ctrlPr>
                          <a:rPr lang="en-US" b="1" i="1">
                            <a:latin typeface="Cambria Math" panose="02040503050406030204" pitchFamily="18" charset="0"/>
                            <a:ea typeface="Cambria Math"/>
                          </a:rPr>
                        </m:ctrlPr>
                      </m:dPr>
                      <m:e>
                        <m:r>
                          <a:rPr lang="en-US" b="1">
                            <a:latin typeface="Cambria Math"/>
                            <a:ea typeface="Cambria Math"/>
                          </a:rPr>
                          <m:t>𝐯</m:t>
                        </m:r>
                      </m:e>
                    </m:d>
                    <m:d>
                      <m:dPr>
                        <m:begChr m:val="‖"/>
                        <m:endChr m:val="‖"/>
                        <m:ctrlPr>
                          <a:rPr lang="en-US" b="1" i="1">
                            <a:latin typeface="Cambria Math" panose="02040503050406030204" pitchFamily="18" charset="0"/>
                            <a:ea typeface="Cambria Math"/>
                          </a:rPr>
                        </m:ctrlPr>
                      </m:dPr>
                      <m:e>
                        <m:r>
                          <a:rPr lang="en-US" b="1">
                            <a:latin typeface="Cambria Math"/>
                            <a:ea typeface="Cambria Math"/>
                          </a:rPr>
                          <m:t>𝐰</m:t>
                        </m:r>
                      </m:e>
                    </m:d>
                    <m:func>
                      <m:funcPr>
                        <m:ctrlPr>
                          <a:rPr lang="en-US" b="1" i="1">
                            <a:latin typeface="Cambria Math" panose="02040503050406030204" pitchFamily="18" charset="0"/>
                            <a:ea typeface="Cambria Math"/>
                          </a:rPr>
                        </m:ctrlPr>
                      </m:funcPr>
                      <m:fName>
                        <m:r>
                          <m:rPr>
                            <m:sty m:val="p"/>
                          </m:rPr>
                          <a:rPr lang="en-US">
                            <a:latin typeface="Cambria Math"/>
                            <a:ea typeface="Cambria Math"/>
                          </a:rPr>
                          <m:t>cos</m:t>
                        </m:r>
                      </m:fName>
                      <m:e>
                        <m:r>
                          <m:rPr>
                            <m:sty m:val="p"/>
                          </m:rPr>
                          <a:rPr lang="en-US">
                            <a:latin typeface="Cambria Math"/>
                            <a:ea typeface="Cambria Math"/>
                          </a:rPr>
                          <m:t>θ</m:t>
                        </m:r>
                      </m:e>
                    </m:func>
                  </m:oMath>
                </a14:m>
                <a:r>
                  <a:rPr lang="en-US" b="1" dirty="0" smtClean="0">
                    <a:ea typeface="Cambria Math"/>
                  </a:rPr>
                  <a:t> </a:t>
                </a:r>
                <a14:m>
                  <m:oMath xmlns:m="http://schemas.openxmlformats.org/officeDocument/2006/math">
                    <m:r>
                      <a:rPr lang="en-US" b="1" i="0" smtClean="0">
                        <a:latin typeface="Cambria Math"/>
                        <a:ea typeface="Cambria Math"/>
                      </a:rPr>
                      <m:t>        </m:t>
                    </m:r>
                    <m:r>
                      <m:rPr>
                        <m:sty m:val="p"/>
                      </m:rPr>
                      <a:rPr lang="en-US">
                        <a:latin typeface="Cambria Math"/>
                        <a:ea typeface="Cambria Math"/>
                      </a:rPr>
                      <m:t>where</m:t>
                    </m:r>
                    <m:r>
                      <a:rPr lang="en-US">
                        <a:latin typeface="Cambria Math"/>
                        <a:ea typeface="Cambria Math"/>
                      </a:rPr>
                      <m:t> </m:t>
                    </m:r>
                    <m:r>
                      <m:rPr>
                        <m:sty m:val="p"/>
                      </m:rPr>
                      <a:rPr lang="el-GR" i="1">
                        <a:latin typeface="Cambria Math"/>
                        <a:ea typeface="Cambria Math"/>
                      </a:rPr>
                      <m:t>θ</m:t>
                    </m:r>
                    <m:r>
                      <m:rPr>
                        <m:nor/>
                      </m:rPr>
                      <a:rPr lang="en-US">
                        <a:latin typeface="Cambria Math"/>
                        <a:ea typeface="Cambria Math"/>
                      </a:rPr>
                      <m:t> </m:t>
                    </m:r>
                    <m:r>
                      <m:rPr>
                        <m:nor/>
                      </m:rPr>
                      <a:rPr lang="en-US">
                        <a:latin typeface="Cambria Math"/>
                        <a:ea typeface="Cambria Math"/>
                      </a:rPr>
                      <m:t>is</m:t>
                    </m:r>
                    <m:r>
                      <m:rPr>
                        <m:nor/>
                      </m:rPr>
                      <a:rPr lang="en-US">
                        <a:latin typeface="Cambria Math"/>
                        <a:ea typeface="Cambria Math"/>
                      </a:rPr>
                      <m:t> </m:t>
                    </m:r>
                    <m:r>
                      <m:rPr>
                        <m:nor/>
                      </m:rPr>
                      <a:rPr lang="en-US">
                        <a:latin typeface="Cambria Math"/>
                        <a:ea typeface="Cambria Math"/>
                      </a:rPr>
                      <m:t>the</m:t>
                    </m:r>
                    <m:r>
                      <m:rPr>
                        <m:nor/>
                      </m:rPr>
                      <a:rPr lang="en-US">
                        <a:latin typeface="Cambria Math"/>
                        <a:ea typeface="Cambria Math"/>
                      </a:rPr>
                      <m:t> </m:t>
                    </m:r>
                    <m:r>
                      <m:rPr>
                        <m:nor/>
                      </m:rPr>
                      <a:rPr lang="en-US">
                        <a:latin typeface="Cambria Math"/>
                        <a:ea typeface="Cambria Math"/>
                      </a:rPr>
                      <m:t>angle</m:t>
                    </m:r>
                    <m:r>
                      <m:rPr>
                        <m:nor/>
                      </m:rPr>
                      <a:rPr lang="en-US">
                        <a:latin typeface="Cambria Math"/>
                        <a:ea typeface="Cambria Math"/>
                      </a:rPr>
                      <m:t> </m:t>
                    </m:r>
                    <m:r>
                      <m:rPr>
                        <m:nor/>
                      </m:rPr>
                      <a:rPr lang="en-US">
                        <a:latin typeface="Cambria Math"/>
                        <a:ea typeface="Cambria Math"/>
                      </a:rPr>
                      <m:t>between</m:t>
                    </m:r>
                    <m:r>
                      <m:rPr>
                        <m:nor/>
                      </m:rPr>
                      <a:rPr lang="en-US">
                        <a:latin typeface="Cambria Math"/>
                        <a:ea typeface="Cambria Math"/>
                      </a:rPr>
                      <m:t> </m:t>
                    </m:r>
                    <m:r>
                      <m:rPr>
                        <m:nor/>
                      </m:rPr>
                      <a:rPr lang="en-US" b="1">
                        <a:latin typeface="Cambria Math"/>
                        <a:ea typeface="Cambria Math"/>
                      </a:rPr>
                      <m:t>v</m:t>
                    </m:r>
                    <m:r>
                      <m:rPr>
                        <m:nor/>
                      </m:rPr>
                      <a:rPr lang="en-US" b="1">
                        <a:latin typeface="Cambria Math"/>
                        <a:ea typeface="Cambria Math"/>
                      </a:rPr>
                      <m:t> </m:t>
                    </m:r>
                    <m:r>
                      <m:rPr>
                        <m:nor/>
                      </m:rPr>
                      <a:rPr lang="en-US">
                        <a:latin typeface="Cambria Math"/>
                        <a:ea typeface="Cambria Math"/>
                      </a:rPr>
                      <m:t>and</m:t>
                    </m:r>
                    <m:r>
                      <m:rPr>
                        <m:nor/>
                      </m:rPr>
                      <a:rPr lang="en-US">
                        <a:latin typeface="Cambria Math"/>
                        <a:ea typeface="Cambria Math"/>
                      </a:rPr>
                      <m:t> </m:t>
                    </m:r>
                    <m:r>
                      <m:rPr>
                        <m:nor/>
                      </m:rPr>
                      <a:rPr lang="en-US" b="1">
                        <a:latin typeface="Cambria Math"/>
                        <a:ea typeface="Cambria Math"/>
                      </a:rPr>
                      <m:t>w</m:t>
                    </m:r>
                  </m:oMath>
                </a14:m>
                <a:r>
                  <a:rPr lang="en-US" dirty="0"/>
                  <a:t> </a:t>
                </a:r>
                <a:endParaRPr lang="en-US" b="1" dirty="0" smtClean="0">
                  <a:ea typeface="Cambria Math"/>
                </a:endParaRPr>
              </a:p>
              <a:p>
                <a:pPr marL="0" lvl="1" indent="0">
                  <a:spcBef>
                    <a:spcPts val="600"/>
                  </a:spcBef>
                  <a:buNone/>
                </a:pPr>
                <a:endParaRPr lang="en-US" sz="800" dirty="0" smtClean="0"/>
              </a:p>
              <a:p>
                <a:pPr marL="0" lvl="1" indent="0">
                  <a:spcBef>
                    <a:spcPts val="600"/>
                  </a:spcBef>
                  <a:buNone/>
                </a:pPr>
                <a:r>
                  <a:rPr lang="en-US" dirty="0" smtClean="0"/>
                  <a:t>Given two vectors, the dot product and the Euclidean norm gives you a measure of how different their directions are. </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566" t="-695"/>
                </a:stretch>
              </a:blipFill>
            </p:spPr>
            <p:txBody>
              <a:bodyPr/>
              <a:lstStyle/>
              <a:p>
                <a:r>
                  <a:rPr lang="en-US">
                    <a:noFill/>
                  </a:rPr>
                  <a:t> </a:t>
                </a:r>
              </a:p>
            </p:txBody>
          </p:sp>
        </mc:Fallback>
      </mc:AlternateContent>
      <p:pic>
        <p:nvPicPr>
          <p:cNvPr id="4098" name="Picture 2" descr="http://geomalgorithms.com/PIC_dot_angl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2" y="2819400"/>
            <a:ext cx="2695575"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76200" y="5410200"/>
            <a:ext cx="8153400" cy="1371600"/>
          </a:xfrm>
          <a:prstGeom prst="roundRect">
            <a:avLst>
              <a:gd name="adj" fmla="val 9128"/>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Calculation the </a:t>
            </a:r>
            <a:r>
              <a:rPr lang="en-US" sz="1200" dirty="0" smtClean="0">
                <a:solidFill>
                  <a:schemeClr val="tx1"/>
                </a:solidFill>
                <a:hlinkClick r:id="rId4"/>
              </a:rPr>
              <a:t>cosine is computationally costly</a:t>
            </a:r>
            <a:r>
              <a:rPr lang="en-US" sz="1200" dirty="0" smtClean="0">
                <a:solidFill>
                  <a:schemeClr val="tx1"/>
                </a:solidFill>
              </a:rPr>
              <a:t> while calculating the dot product is very computationally efficient.  There are many instances in graphics and/or game development where you need information about angles and in almost all cases,  the information provided by the dot product will be more than enough, saving you the need to use a computationally expensive trig function.</a:t>
            </a:r>
          </a:p>
          <a:p>
            <a:endParaRPr lang="en-US" sz="1200" dirty="0">
              <a:solidFill>
                <a:schemeClr val="tx1"/>
              </a:solidFill>
            </a:endParaRPr>
          </a:p>
          <a:p>
            <a:r>
              <a:rPr lang="en-US" sz="1200" dirty="0" smtClean="0">
                <a:solidFill>
                  <a:schemeClr val="tx1"/>
                </a:solidFill>
              </a:rPr>
              <a:t>As a rule,  always try to recast geometry problems in terms of vector operations!</a:t>
            </a:r>
            <a:endParaRPr lang="en-US" sz="1200" dirty="0">
              <a:solidFill>
                <a:schemeClr val="tx1"/>
              </a:solidFill>
            </a:endParaRPr>
          </a:p>
        </p:txBody>
      </p:sp>
    </p:spTree>
    <p:extLst>
      <p:ext uri="{BB962C8B-B14F-4D97-AF65-F5344CB8AC3E}">
        <p14:creationId xmlns:p14="http://schemas.microsoft.com/office/powerpoint/2010/main" val="374511539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7" dur="500"/>
                                        <p:tgtEl>
                                          <p:spTgt spid="4">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randombar(horizontal)">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a:t>
            </a:fld>
            <a:endParaRPr lang="en-US" dirty="0"/>
          </a:p>
        </p:txBody>
      </p:sp>
      <p:sp>
        <p:nvSpPr>
          <p:cNvPr id="4" name="Content Placeholder 3"/>
          <p:cNvSpPr>
            <a:spLocks noGrp="1"/>
          </p:cNvSpPr>
          <p:nvPr>
            <p:ph sz="quarter" idx="1"/>
          </p:nvPr>
        </p:nvSpPr>
        <p:spPr/>
        <p:txBody>
          <a:bodyPr/>
          <a:lstStyle/>
          <a:p>
            <a:pPr marL="0" indent="0">
              <a:buNone/>
            </a:pPr>
            <a:r>
              <a:rPr lang="en-US" dirty="0" smtClean="0"/>
              <a:t>These lecture notes are meant to be </a:t>
            </a:r>
            <a:r>
              <a:rPr lang="en-US" i="1" dirty="0" smtClean="0"/>
              <a:t>support material</a:t>
            </a:r>
            <a:r>
              <a:rPr lang="en-US" dirty="0" smtClean="0"/>
              <a:t> to the book. </a:t>
            </a:r>
          </a:p>
          <a:p>
            <a:pPr lvl="1"/>
            <a:r>
              <a:rPr lang="en-US" u="sng" dirty="0" smtClean="0"/>
              <a:t>I expect you to read the book </a:t>
            </a:r>
            <a:r>
              <a:rPr lang="en-US" dirty="0" smtClean="0"/>
              <a:t>and work on the exercises therein.</a:t>
            </a:r>
          </a:p>
          <a:p>
            <a:pPr lvl="1"/>
            <a:r>
              <a:rPr lang="en-US" dirty="0" smtClean="0"/>
              <a:t>There is much to cover! The simpler topics will be left for you to learn on your own</a:t>
            </a:r>
          </a:p>
          <a:p>
            <a:pPr lvl="1"/>
            <a:r>
              <a:rPr lang="en-US" dirty="0" smtClean="0"/>
              <a:t>Lectures notes will focus on clarifying the more complex/subtle topics.</a:t>
            </a:r>
          </a:p>
          <a:p>
            <a:pPr marL="0" indent="0">
              <a:buNone/>
            </a:pPr>
            <a:endParaRPr lang="en-US" sz="800" dirty="0"/>
          </a:p>
          <a:p>
            <a:pPr marL="0" indent="0">
              <a:buNone/>
            </a:pPr>
            <a:r>
              <a:rPr lang="en-US" dirty="0" smtClean="0"/>
              <a:t>You are expected to read &amp; understand the associated chapters listed on D2L.</a:t>
            </a:r>
          </a:p>
          <a:p>
            <a:pPr marL="293688" lvl="1" indent="0">
              <a:buNone/>
            </a:pPr>
            <a:r>
              <a:rPr lang="en-US" b="1" dirty="0" smtClean="0"/>
              <a:t>Ex: </a:t>
            </a:r>
            <a:r>
              <a:rPr lang="en-US" dirty="0" smtClean="0">
                <a:hlinkClick r:id="rId2"/>
              </a:rPr>
              <a:t>This week’s content page</a:t>
            </a:r>
            <a:r>
              <a:rPr lang="en-US" dirty="0" smtClean="0"/>
              <a:t> found on D2L</a:t>
            </a:r>
          </a:p>
          <a:p>
            <a:pPr marL="293688" lvl="1" indent="0">
              <a:buNone/>
            </a:pPr>
            <a:endParaRPr lang="en-US" b="1" dirty="0"/>
          </a:p>
          <a:p>
            <a:pPr marL="0" indent="0">
              <a:buNone/>
            </a:pPr>
            <a:r>
              <a:rPr lang="en-US" b="1" dirty="0" smtClean="0"/>
              <a:t>Piazza Forums: </a:t>
            </a:r>
          </a:p>
          <a:p>
            <a:pPr marL="293688" lvl="1" indent="0">
              <a:buNone/>
            </a:pPr>
            <a:r>
              <a:rPr lang="en-US" dirty="0" smtClean="0"/>
              <a:t>Make use of the class’ Piazza forum for questions and discussions.</a:t>
            </a:r>
          </a:p>
          <a:p>
            <a:pPr marL="0" indent="0">
              <a:buNone/>
            </a:pPr>
            <a:endParaRPr lang="en-US" b="1" dirty="0"/>
          </a:p>
        </p:txBody>
      </p:sp>
    </p:spTree>
    <p:extLst>
      <p:ext uri="{BB962C8B-B14F-4D97-AF65-F5344CB8AC3E}">
        <p14:creationId xmlns:p14="http://schemas.microsoft.com/office/powerpoint/2010/main" val="206363115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9" dur="500"/>
                                        <p:tgtEl>
                                          <p:spTgt spid="4">
                                            <p:txEl>
                                              <p:pRg st="5" end="5"/>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Vector</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Let’s look at the dot product relation again:</a:t>
                </a:r>
              </a:p>
              <a:p>
                <a:pPr marL="0" indent="0" algn="ctr">
                  <a:buNone/>
                </a:pPr>
                <a14:m>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a:rPr lang="en-US" b="1">
                        <a:latin typeface="Cambria Math"/>
                        <a:ea typeface="Cambria Math"/>
                      </a:rPr>
                      <m:t>= </m:t>
                    </m:r>
                    <m:d>
                      <m:dPr>
                        <m:begChr m:val="‖"/>
                        <m:endChr m:val="‖"/>
                        <m:ctrlPr>
                          <a:rPr lang="en-US" b="1" i="1">
                            <a:latin typeface="Cambria Math" panose="02040503050406030204" pitchFamily="18" charset="0"/>
                            <a:ea typeface="Cambria Math"/>
                          </a:rPr>
                        </m:ctrlPr>
                      </m:dPr>
                      <m:e>
                        <m:r>
                          <a:rPr lang="en-US" b="1">
                            <a:latin typeface="Cambria Math"/>
                            <a:ea typeface="Cambria Math"/>
                          </a:rPr>
                          <m:t>𝐯</m:t>
                        </m:r>
                      </m:e>
                    </m:d>
                    <m:d>
                      <m:dPr>
                        <m:begChr m:val="‖"/>
                        <m:endChr m:val="‖"/>
                        <m:ctrlPr>
                          <a:rPr lang="en-US" b="1" i="1">
                            <a:latin typeface="Cambria Math" panose="02040503050406030204" pitchFamily="18" charset="0"/>
                            <a:ea typeface="Cambria Math"/>
                          </a:rPr>
                        </m:ctrlPr>
                      </m:dPr>
                      <m:e>
                        <m:r>
                          <a:rPr lang="en-US" b="1">
                            <a:latin typeface="Cambria Math"/>
                            <a:ea typeface="Cambria Math"/>
                          </a:rPr>
                          <m:t>𝐰</m:t>
                        </m:r>
                      </m:e>
                    </m:d>
                    <m:func>
                      <m:funcPr>
                        <m:ctrlPr>
                          <a:rPr lang="en-US" b="1" i="1">
                            <a:latin typeface="Cambria Math" panose="02040503050406030204" pitchFamily="18" charset="0"/>
                            <a:ea typeface="Cambria Math"/>
                          </a:rPr>
                        </m:ctrlPr>
                      </m:funcPr>
                      <m:fName>
                        <m:r>
                          <m:rPr>
                            <m:sty m:val="p"/>
                          </m:rPr>
                          <a:rPr lang="en-US">
                            <a:latin typeface="Cambria Math"/>
                            <a:ea typeface="Cambria Math"/>
                          </a:rPr>
                          <m:t>cos</m:t>
                        </m:r>
                      </m:fName>
                      <m:e>
                        <m:r>
                          <m:rPr>
                            <m:sty m:val="p"/>
                          </m:rPr>
                          <a:rPr lang="en-US">
                            <a:latin typeface="Cambria Math"/>
                            <a:ea typeface="Cambria Math"/>
                          </a:rPr>
                          <m:t>θ</m:t>
                        </m:r>
                      </m:e>
                    </m:func>
                  </m:oMath>
                </a14:m>
                <a:r>
                  <a:rPr lang="en-US" dirty="0" smtClean="0"/>
                  <a:t> </a:t>
                </a:r>
              </a:p>
              <a:p>
                <a:pPr marL="0" indent="0">
                  <a:buNone/>
                </a:pPr>
                <a:endParaRPr lang="en-US" sz="800" dirty="0" smtClean="0"/>
              </a:p>
              <a:p>
                <a:pPr marL="0" indent="0">
                  <a:buNone/>
                </a:pPr>
                <a:r>
                  <a:rPr lang="en-US" dirty="0" smtClean="0"/>
                  <a:t>Rearranging the terms, we have</a:t>
                </a:r>
              </a:p>
              <a:p>
                <a:pPr marL="0" indent="0">
                  <a:buNone/>
                </a:pPr>
                <a:endParaRPr lang="en-US" sz="800" dirty="0" smtClean="0"/>
              </a:p>
              <a:p>
                <a:pPr marL="0" indent="0">
                  <a:buNone/>
                </a:pPr>
                <a:r>
                  <a:rPr lang="en-US" dirty="0" smtClean="0"/>
                  <a:t>The above value is a real number (not a vector!). It gives us the </a:t>
                </a:r>
                <a:r>
                  <a:rPr lang="en-US" u="sng" dirty="0" smtClean="0"/>
                  <a:t>length</a:t>
                </a:r>
                <a:r>
                  <a:rPr lang="en-US" dirty="0" smtClean="0"/>
                  <a:t> of the part of </a:t>
                </a:r>
                <a:r>
                  <a:rPr lang="en-US" b="1" dirty="0" smtClean="0"/>
                  <a:t>v </a:t>
                </a:r>
                <a:r>
                  <a:rPr lang="en-US" dirty="0" smtClean="0"/>
                  <a:t>that is parallel to </a:t>
                </a:r>
                <a:r>
                  <a:rPr lang="en-US" b="1" dirty="0" smtClean="0"/>
                  <a:t>w</a:t>
                </a:r>
                <a:r>
                  <a:rPr lang="en-US" dirty="0" smtClean="0"/>
                  <a:t>. </a:t>
                </a:r>
              </a:p>
              <a:p>
                <a:pPr marL="0" indent="0">
                  <a:buNone/>
                </a:pPr>
                <a:endParaRPr lang="en-US" sz="800" dirty="0" smtClean="0"/>
              </a:p>
              <a:p>
                <a:pPr marL="0" indent="0">
                  <a:buNone/>
                </a:pPr>
                <a:r>
                  <a:rPr lang="en-US" dirty="0" smtClean="0"/>
                  <a:t>To get the </a:t>
                </a:r>
                <a:r>
                  <a:rPr lang="en-US" i="1" dirty="0" smtClean="0"/>
                  <a:t>projection</a:t>
                </a:r>
                <a:r>
                  <a:rPr lang="en-US" dirty="0" smtClean="0"/>
                  <a:t> of </a:t>
                </a:r>
                <a:r>
                  <a:rPr lang="en-US" b="1" dirty="0" smtClean="0"/>
                  <a:t>v</a:t>
                </a:r>
                <a:r>
                  <a:rPr lang="en-US" b="1" i="1" dirty="0" smtClean="0"/>
                  <a:t> </a:t>
                </a:r>
                <a:r>
                  <a:rPr lang="en-US" dirty="0" smtClean="0"/>
                  <a:t>on </a:t>
                </a:r>
                <a:r>
                  <a:rPr lang="en-US" b="1" dirty="0" smtClean="0"/>
                  <a:t>w</a:t>
                </a:r>
                <a:r>
                  <a:rPr lang="en-US" dirty="0" smtClean="0"/>
                  <a:t>, we need to multiply the above length by a </a:t>
                </a:r>
                <a:r>
                  <a:rPr lang="en-US" u="sng" dirty="0" smtClean="0"/>
                  <a:t>unit vector parallel to </a:t>
                </a:r>
                <a:r>
                  <a:rPr lang="en-US" b="1" u="sng" dirty="0" smtClean="0"/>
                  <a:t>w</a:t>
                </a:r>
                <a:r>
                  <a:rPr lang="en-US" dirty="0" smtClean="0"/>
                  <a:t>.</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b="0" i="0" smtClean="0">
                              <a:latin typeface="Cambria Math"/>
                            </a:rPr>
                            <m:t>proj</m:t>
                          </m:r>
                        </m:e>
                        <m:sub>
                          <m:r>
                            <a:rPr lang="en-US" b="1" i="0" smtClean="0">
                              <a:latin typeface="Cambria Math"/>
                            </a:rPr>
                            <m:t>𝐰</m:t>
                          </m:r>
                        </m:sub>
                      </m:sSub>
                      <m:r>
                        <a:rPr lang="en-US" b="1" i="0" smtClean="0">
                          <a:latin typeface="Cambria Math"/>
                        </a:rPr>
                        <m:t>𝐯</m:t>
                      </m:r>
                      <m:r>
                        <a:rPr lang="en-US" b="0" i="1" smtClean="0">
                          <a:latin typeface="Cambria Math"/>
                        </a:rPr>
                        <m:t>=  </m:t>
                      </m:r>
                      <m:f>
                        <m:fPr>
                          <m:ctrlPr>
                            <a:rPr lang="en-US" b="1" i="1">
                              <a:latin typeface="Cambria Math" panose="02040503050406030204" pitchFamily="18" charset="0"/>
                            </a:rPr>
                          </m:ctrlPr>
                        </m:fPr>
                        <m:num>
                          <m:r>
                            <a:rPr lang="en-US" b="1">
                              <a:latin typeface="Cambria Math"/>
                            </a:rPr>
                            <m:t>𝐯</m:t>
                          </m:r>
                          <m:r>
                            <a:rPr lang="en-US" i="1">
                              <a:latin typeface="Cambria Math"/>
                              <a:ea typeface="Cambria Math"/>
                            </a:rPr>
                            <m:t>∙</m:t>
                          </m:r>
                          <m:r>
                            <a:rPr lang="en-US" b="1">
                              <a:latin typeface="Cambria Math"/>
                              <a:ea typeface="Cambria Math"/>
                            </a:rPr>
                            <m:t>𝐰</m:t>
                          </m:r>
                        </m:num>
                        <m:den>
                          <m:d>
                            <m:dPr>
                              <m:begChr m:val="‖"/>
                              <m:endChr m:val="‖"/>
                              <m:ctrlPr>
                                <a:rPr lang="en-US" b="1" i="1">
                                  <a:latin typeface="Cambria Math" panose="02040503050406030204" pitchFamily="18" charset="0"/>
                                  <a:ea typeface="Cambria Math"/>
                                </a:rPr>
                              </m:ctrlPr>
                            </m:dPr>
                            <m:e>
                              <m:r>
                                <a:rPr lang="en-US" b="1" i="0" smtClean="0">
                                  <a:latin typeface="Cambria Math"/>
                                  <a:ea typeface="Cambria Math"/>
                                </a:rPr>
                                <m:t>𝐰</m:t>
                              </m:r>
                            </m:e>
                          </m:d>
                        </m:den>
                      </m:f>
                      <m:r>
                        <a:rPr lang="en-US" b="1" i="0" smtClean="0">
                          <a:latin typeface="Cambria Math"/>
                          <a:ea typeface="Cambria Math"/>
                        </a:rPr>
                        <m:t> </m:t>
                      </m:r>
                      <m:d>
                        <m:dPr>
                          <m:ctrlPr>
                            <a:rPr lang="en-US" b="1" i="1" smtClean="0">
                              <a:latin typeface="Cambria Math" panose="02040503050406030204" pitchFamily="18" charset="0"/>
                              <a:ea typeface="Cambria Math"/>
                            </a:rPr>
                          </m:ctrlPr>
                        </m:dPr>
                        <m:e>
                          <m:f>
                            <m:fPr>
                              <m:ctrlPr>
                                <a:rPr lang="en-US" b="1" i="1">
                                  <a:latin typeface="Cambria Math" panose="02040503050406030204" pitchFamily="18" charset="0"/>
                                  <a:ea typeface="Cambria Math"/>
                                </a:rPr>
                              </m:ctrlPr>
                            </m:fPr>
                            <m:num>
                              <m:r>
                                <a:rPr lang="en-US" b="1" i="1">
                                  <a:latin typeface="Cambria Math"/>
                                  <a:ea typeface="Cambria Math"/>
                                </a:rPr>
                                <m:t>𝟏</m:t>
                              </m:r>
                            </m:num>
                            <m:den>
                              <m:d>
                                <m:dPr>
                                  <m:begChr m:val="‖"/>
                                  <m:endChr m:val="‖"/>
                                  <m:ctrlPr>
                                    <a:rPr lang="en-US" i="1">
                                      <a:latin typeface="Cambria Math" panose="02040503050406030204" pitchFamily="18" charset="0"/>
                                      <a:ea typeface="Cambria Math"/>
                                    </a:rPr>
                                  </m:ctrlPr>
                                </m:dPr>
                                <m:e>
                                  <m:r>
                                    <a:rPr lang="en-US" b="1">
                                      <a:latin typeface="Cambria Math"/>
                                      <a:ea typeface="Cambria Math"/>
                                    </a:rPr>
                                    <m:t>𝐰</m:t>
                                  </m:r>
                                </m:e>
                              </m:d>
                            </m:den>
                          </m:f>
                          <m:r>
                            <a:rPr lang="en-US" i="1">
                              <a:latin typeface="Cambria Math"/>
                              <a:ea typeface="Cambria Math"/>
                            </a:rPr>
                            <m:t> </m:t>
                          </m:r>
                          <m:r>
                            <a:rPr lang="en-US" b="1">
                              <a:latin typeface="Cambria Math"/>
                              <a:ea typeface="Cambria Math"/>
                            </a:rPr>
                            <m:t>𝐰</m:t>
                          </m:r>
                        </m:e>
                      </m:d>
                      <m:r>
                        <a:rPr lang="en-US" b="1" i="0" smtClean="0">
                          <a:latin typeface="Cambria Math"/>
                          <a:ea typeface="Cambria Math"/>
                        </a:rPr>
                        <m:t> =</m:t>
                      </m:r>
                      <m:f>
                        <m:fPr>
                          <m:ctrlPr>
                            <a:rPr lang="en-US" b="1" i="1">
                              <a:latin typeface="Cambria Math" panose="02040503050406030204" pitchFamily="18" charset="0"/>
                            </a:rPr>
                          </m:ctrlPr>
                        </m:fPr>
                        <m:num>
                          <m:r>
                            <a:rPr lang="en-US" b="1">
                              <a:latin typeface="Cambria Math"/>
                            </a:rPr>
                            <m:t>𝐯</m:t>
                          </m:r>
                          <m:r>
                            <a:rPr lang="en-US" i="1">
                              <a:latin typeface="Cambria Math"/>
                              <a:ea typeface="Cambria Math"/>
                            </a:rPr>
                            <m:t>∙</m:t>
                          </m:r>
                          <m:r>
                            <a:rPr lang="en-US" b="1">
                              <a:latin typeface="Cambria Math"/>
                              <a:ea typeface="Cambria Math"/>
                            </a:rPr>
                            <m:t>𝐰</m:t>
                          </m:r>
                        </m:num>
                        <m:den>
                          <m:sSup>
                            <m:sSupPr>
                              <m:ctrlPr>
                                <a:rPr lang="en-US" b="1" i="1" smtClean="0">
                                  <a:latin typeface="Cambria Math" panose="02040503050406030204" pitchFamily="18" charset="0"/>
                                  <a:ea typeface="Cambria Math"/>
                                </a:rPr>
                              </m:ctrlPr>
                            </m:sSupPr>
                            <m:e>
                              <m:d>
                                <m:dPr>
                                  <m:begChr m:val="‖"/>
                                  <m:endChr m:val="‖"/>
                                  <m:ctrlPr>
                                    <a:rPr lang="en-US" b="1" i="1">
                                      <a:latin typeface="Cambria Math" panose="02040503050406030204" pitchFamily="18" charset="0"/>
                                      <a:ea typeface="Cambria Math"/>
                                    </a:rPr>
                                  </m:ctrlPr>
                                </m:dPr>
                                <m:e>
                                  <m:r>
                                    <a:rPr lang="en-US" b="1">
                                      <a:latin typeface="Cambria Math"/>
                                      <a:ea typeface="Cambria Math"/>
                                    </a:rPr>
                                    <m:t>𝐰</m:t>
                                  </m:r>
                                </m:e>
                              </m:d>
                            </m:e>
                            <m:sup>
                              <m:r>
                                <a:rPr lang="en-US" b="1" i="1" smtClean="0">
                                  <a:latin typeface="Cambria Math"/>
                                  <a:ea typeface="Cambria Math"/>
                                </a:rPr>
                                <m:t>𝟐</m:t>
                              </m:r>
                            </m:sup>
                          </m:sSup>
                        </m:den>
                      </m:f>
                      <m:r>
                        <a:rPr lang="en-US" b="1" i="0" smtClean="0">
                          <a:latin typeface="Cambria Math"/>
                          <a:ea typeface="Cambria Math"/>
                        </a:rPr>
                        <m:t>𝐰</m:t>
                      </m:r>
                      <m:r>
                        <a:rPr lang="en-US" b="1" i="0" smtClean="0">
                          <a:latin typeface="Cambria Math"/>
                          <a:ea typeface="Cambria Math"/>
                        </a:rPr>
                        <m:t>=</m:t>
                      </m:r>
                      <m:f>
                        <m:fPr>
                          <m:ctrlPr>
                            <a:rPr lang="en-US" b="1" i="1">
                              <a:latin typeface="Cambria Math" panose="02040503050406030204" pitchFamily="18" charset="0"/>
                            </a:rPr>
                          </m:ctrlPr>
                        </m:fPr>
                        <m:num>
                          <m:r>
                            <a:rPr lang="en-US" b="1">
                              <a:latin typeface="Cambria Math"/>
                            </a:rPr>
                            <m:t>𝐯</m:t>
                          </m:r>
                          <m:r>
                            <a:rPr lang="en-US" i="1">
                              <a:latin typeface="Cambria Math"/>
                              <a:ea typeface="Cambria Math"/>
                            </a:rPr>
                            <m:t>∙</m:t>
                          </m:r>
                          <m:r>
                            <a:rPr lang="en-US" b="1">
                              <a:latin typeface="Cambria Math"/>
                              <a:ea typeface="Cambria Math"/>
                            </a:rPr>
                            <m:t>𝐰</m:t>
                          </m:r>
                        </m:num>
                        <m:den>
                          <m:r>
                            <a:rPr lang="en-US" b="1" i="0" smtClean="0">
                              <a:latin typeface="Cambria Math"/>
                              <a:ea typeface="Cambria Math"/>
                            </a:rPr>
                            <m:t>𝐰</m:t>
                          </m:r>
                          <m:r>
                            <a:rPr lang="en-US" i="1">
                              <a:latin typeface="Cambria Math"/>
                              <a:ea typeface="Cambria Math"/>
                            </a:rPr>
                            <m:t>∙</m:t>
                          </m:r>
                          <m:r>
                            <a:rPr lang="en-US" b="1">
                              <a:latin typeface="Cambria Math"/>
                              <a:ea typeface="Cambria Math"/>
                            </a:rPr>
                            <m:t>𝐰</m:t>
                          </m:r>
                        </m:den>
                      </m:f>
                      <m:r>
                        <a:rPr lang="en-US" b="1">
                          <a:latin typeface="Cambria Math"/>
                          <a:ea typeface="Cambria Math"/>
                        </a:rPr>
                        <m:t>𝐰</m:t>
                      </m:r>
                    </m:oMath>
                  </m:oMathPara>
                </a14:m>
                <a:endParaRPr lang="en-US" b="1" dirty="0" smtClean="0"/>
              </a:p>
              <a:p>
                <a:pPr marL="0" indent="0">
                  <a:buNone/>
                </a:pPr>
                <a:endParaRPr lang="en-US" sz="800" b="1" dirty="0"/>
              </a:p>
              <a:p>
                <a:pPr marL="0" indent="0">
                  <a:buNone/>
                </a:pPr>
                <a:r>
                  <a:rPr lang="en-US" dirty="0" smtClean="0"/>
                  <a:t>Note that if </a:t>
                </a:r>
                <a:r>
                  <a:rPr lang="en-US" b="1" dirty="0" smtClean="0"/>
                  <a:t>w</a:t>
                </a:r>
                <a:r>
                  <a:rPr lang="en-US" b="1" i="1" dirty="0" smtClean="0"/>
                  <a:t> </a:t>
                </a:r>
                <a:r>
                  <a:rPr lang="en-US" dirty="0" smtClean="0"/>
                  <a:t>is already normalized, the expression simplifies to</a:t>
                </a:r>
              </a:p>
              <a:p>
                <a:pPr marL="0" indent="0" algn="ctr">
                  <a:buNone/>
                </a:pPr>
                <a:r>
                  <a:rPr lang="en-US" dirty="0" smtClean="0"/>
                  <a:t> </a:t>
                </a:r>
                <a14:m>
                  <m:oMath xmlns:m="http://schemas.openxmlformats.org/officeDocument/2006/math">
                    <m:sSub>
                      <m:sSubPr>
                        <m:ctrlPr>
                          <a:rPr lang="en-US" i="1">
                            <a:latin typeface="Cambria Math" panose="02040503050406030204" pitchFamily="18" charset="0"/>
                          </a:rPr>
                        </m:ctrlPr>
                      </m:sSubPr>
                      <m:e>
                        <m:r>
                          <m:rPr>
                            <m:nor/>
                          </m:rPr>
                          <a:rPr lang="en-US">
                            <a:latin typeface="Cambria Math"/>
                          </a:rPr>
                          <m:t>proj</m:t>
                        </m:r>
                      </m:e>
                      <m:sub>
                        <m:r>
                          <a:rPr lang="en-US" b="1">
                            <a:latin typeface="Cambria Math"/>
                          </a:rPr>
                          <m:t>𝐰</m:t>
                        </m:r>
                      </m:sub>
                    </m:sSub>
                    <m:r>
                      <a:rPr lang="en-US" b="1">
                        <a:latin typeface="Cambria Math"/>
                      </a:rPr>
                      <m:t>𝐯</m:t>
                    </m:r>
                    <m:r>
                      <a:rPr lang="en-US" i="1">
                        <a:latin typeface="Cambria Math"/>
                      </a:rPr>
                      <m:t>=</m:t>
                    </m:r>
                    <m:d>
                      <m:dPr>
                        <m:ctrlPr>
                          <a:rPr lang="en-US" i="1" smtClean="0">
                            <a:latin typeface="Cambria Math" panose="02040503050406030204" pitchFamily="18" charset="0"/>
                          </a:rPr>
                        </m:ctrlPr>
                      </m:dPr>
                      <m:e>
                        <m:r>
                          <a:rPr lang="en-US" b="1">
                            <a:latin typeface="Cambria Math"/>
                          </a:rPr>
                          <m:t>𝐯</m:t>
                        </m:r>
                        <m:r>
                          <a:rPr lang="en-US" i="1">
                            <a:latin typeface="Cambria Math"/>
                            <a:ea typeface="Cambria Math"/>
                          </a:rPr>
                          <m:t>∙</m:t>
                        </m:r>
                        <m:r>
                          <a:rPr lang="en-US" b="1">
                            <a:latin typeface="Cambria Math"/>
                            <a:ea typeface="Cambria Math"/>
                          </a:rPr>
                          <m:t>𝐰</m:t>
                        </m:r>
                      </m:e>
                    </m:d>
                    <m:r>
                      <a:rPr lang="en-US" b="1" i="0" smtClean="0">
                        <a:latin typeface="Cambria Math"/>
                      </a:rPr>
                      <m:t> </m:t>
                    </m:r>
                    <m:r>
                      <a:rPr lang="en-US" b="1">
                        <a:latin typeface="Cambria Math"/>
                        <a:ea typeface="Cambria Math"/>
                      </a:rPr>
                      <m:t>𝐰</m:t>
                    </m:r>
                  </m:oMath>
                </a14:m>
                <a:r>
                  <a:rPr lang="en-US" dirty="0" smtClean="0"/>
                  <a:t> </a:t>
                </a:r>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810000" y="2154636"/>
                <a:ext cx="1991186" cy="531492"/>
              </a:xfrm>
              <a:prstGeom prst="rect">
                <a:avLst/>
              </a:prstGeom>
              <a:noFill/>
            </p:spPr>
            <p:txBody>
              <a:bodyPr wrap="none" rtlCol="0">
                <a:spAutoFit/>
              </a:bodyPr>
              <a:lstStyle/>
              <a:p>
                <a14:m>
                  <m:oMath xmlns:m="http://schemas.openxmlformats.org/officeDocument/2006/math">
                    <m:f>
                      <m:fPr>
                        <m:ctrlPr>
                          <a:rPr lang="en-US" sz="2000" b="1" i="1" smtClean="0">
                            <a:latin typeface="Cambria Math" panose="02040503050406030204" pitchFamily="18" charset="0"/>
                          </a:rPr>
                        </m:ctrlPr>
                      </m:fPr>
                      <m:num>
                        <m:r>
                          <a:rPr lang="en-US" sz="2000" b="1">
                            <a:latin typeface="Cambria Math"/>
                          </a:rPr>
                          <m:t>𝐯</m:t>
                        </m:r>
                        <m:r>
                          <a:rPr lang="en-US" sz="2000" i="1">
                            <a:latin typeface="Cambria Math"/>
                            <a:ea typeface="Cambria Math"/>
                          </a:rPr>
                          <m:t>∙</m:t>
                        </m:r>
                        <m:r>
                          <a:rPr lang="en-US" sz="2000" b="1">
                            <a:latin typeface="Cambria Math"/>
                            <a:ea typeface="Cambria Math"/>
                          </a:rPr>
                          <m:t>𝐰</m:t>
                        </m:r>
                      </m:num>
                      <m:den>
                        <m:d>
                          <m:dPr>
                            <m:begChr m:val="‖"/>
                            <m:endChr m:val="‖"/>
                            <m:ctrlPr>
                              <a:rPr lang="en-US" sz="2000" b="1" i="1">
                                <a:latin typeface="Cambria Math" panose="02040503050406030204" pitchFamily="18" charset="0"/>
                                <a:ea typeface="Cambria Math"/>
                              </a:rPr>
                            </m:ctrlPr>
                          </m:dPr>
                          <m:e>
                            <m:r>
                              <a:rPr lang="en-US" sz="2000" b="1" i="0" smtClean="0">
                                <a:latin typeface="Cambria Math"/>
                                <a:ea typeface="Cambria Math"/>
                              </a:rPr>
                              <m:t>𝐰</m:t>
                            </m:r>
                          </m:e>
                        </m:d>
                      </m:den>
                    </m:f>
                    <m:r>
                      <a:rPr lang="en-US" sz="2000" b="1" i="0">
                        <a:latin typeface="Cambria Math"/>
                        <a:ea typeface="Cambria Math"/>
                      </a:rPr>
                      <m:t>=</m:t>
                    </m:r>
                    <m:r>
                      <a:rPr lang="en-US" sz="2000" b="1">
                        <a:latin typeface="Cambria Math"/>
                        <a:ea typeface="Cambria Math"/>
                      </a:rPr>
                      <m:t> </m:t>
                    </m:r>
                    <m:d>
                      <m:dPr>
                        <m:begChr m:val="‖"/>
                        <m:endChr m:val="‖"/>
                        <m:ctrlPr>
                          <a:rPr lang="en-US" sz="2000" b="1" i="1">
                            <a:latin typeface="Cambria Math" panose="02040503050406030204" pitchFamily="18" charset="0"/>
                            <a:ea typeface="Cambria Math"/>
                          </a:rPr>
                        </m:ctrlPr>
                      </m:dPr>
                      <m:e>
                        <m:r>
                          <a:rPr lang="en-US" sz="2000" b="1" i="0" smtClean="0">
                            <a:latin typeface="Cambria Math"/>
                            <a:ea typeface="Cambria Math"/>
                          </a:rPr>
                          <m:t>𝐯</m:t>
                        </m:r>
                      </m:e>
                    </m:d>
                    <m:func>
                      <m:funcPr>
                        <m:ctrlPr>
                          <a:rPr lang="en-US" sz="2000" b="1" i="1">
                            <a:latin typeface="Cambria Math" panose="02040503050406030204" pitchFamily="18" charset="0"/>
                            <a:ea typeface="Cambria Math"/>
                          </a:rPr>
                        </m:ctrlPr>
                      </m:funcPr>
                      <m:fName>
                        <m:r>
                          <m:rPr>
                            <m:sty m:val="p"/>
                          </m:rPr>
                          <a:rPr lang="en-US" sz="2000">
                            <a:latin typeface="Cambria Math"/>
                            <a:ea typeface="Cambria Math"/>
                          </a:rPr>
                          <m:t>cos</m:t>
                        </m:r>
                      </m:fName>
                      <m:e>
                        <m:r>
                          <m:rPr>
                            <m:sty m:val="p"/>
                          </m:rPr>
                          <a:rPr lang="en-US" sz="2000">
                            <a:latin typeface="Cambria Math"/>
                            <a:ea typeface="Cambria Math"/>
                          </a:rPr>
                          <m:t>θ</m:t>
                        </m:r>
                      </m:e>
                    </m:func>
                  </m:oMath>
                </a14:m>
                <a:r>
                  <a:rPr lang="en-US" sz="1400" dirty="0"/>
                  <a:t> </a:t>
                </a:r>
              </a:p>
            </p:txBody>
          </p:sp>
        </mc:Choice>
        <mc:Fallback xmlns="">
          <p:sp>
            <p:nvSpPr>
              <p:cNvPr id="18" name="TextBox 17"/>
              <p:cNvSpPr txBox="1">
                <a:spLocks noRot="1" noChangeAspect="1" noMove="1" noResize="1" noEditPoints="1" noAdjustHandles="1" noChangeArrowheads="1" noChangeShapeType="1" noTextEdit="1"/>
              </p:cNvSpPr>
              <p:nvPr/>
            </p:nvSpPr>
            <p:spPr>
              <a:xfrm>
                <a:off x="3810000" y="2154636"/>
                <a:ext cx="1991186" cy="531492"/>
              </a:xfrm>
              <a:prstGeom prst="rect">
                <a:avLst/>
              </a:prstGeom>
              <a:blipFill rotWithShape="1">
                <a:blip r:embed="rId3"/>
                <a:stretch>
                  <a:fillRect/>
                </a:stretch>
              </a:blipFill>
            </p:spPr>
            <p:txBody>
              <a:bodyPr/>
              <a:lstStyle/>
              <a:p>
                <a:r>
                  <a:rPr lang="en-US">
                    <a:noFill/>
                  </a:rPr>
                  <a:t> </a:t>
                </a:r>
              </a:p>
            </p:txBody>
          </p:sp>
        </mc:Fallback>
      </mc:AlternateContent>
      <p:grpSp>
        <p:nvGrpSpPr>
          <p:cNvPr id="14" name="Group 13"/>
          <p:cNvGrpSpPr/>
          <p:nvPr/>
        </p:nvGrpSpPr>
        <p:grpSpPr>
          <a:xfrm>
            <a:off x="7162800" y="1447800"/>
            <a:ext cx="1752600" cy="801945"/>
            <a:chOff x="7162800" y="1828800"/>
            <a:chExt cx="1752600" cy="801945"/>
          </a:xfrm>
        </p:grpSpPr>
        <p:cxnSp>
          <p:nvCxnSpPr>
            <p:cNvPr id="6" name="Straight Arrow Connector 5"/>
            <p:cNvCxnSpPr/>
            <p:nvPr/>
          </p:nvCxnSpPr>
          <p:spPr>
            <a:xfrm flipV="1">
              <a:off x="7162800" y="1828800"/>
              <a:ext cx="800100" cy="650876"/>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15200" y="1828800"/>
              <a:ext cx="3000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v</a:t>
              </a:r>
            </a:p>
          </p:txBody>
        </p:sp>
        <p:sp>
          <p:nvSpPr>
            <p:cNvPr id="9" name="TextBox 8"/>
            <p:cNvSpPr txBox="1"/>
            <p:nvPr/>
          </p:nvSpPr>
          <p:spPr>
            <a:xfrm>
              <a:off x="8305800" y="2143005"/>
              <a:ext cx="35137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a:t>
              </a:r>
            </a:p>
          </p:txBody>
        </p:sp>
        <p:sp>
          <p:nvSpPr>
            <p:cNvPr id="5" name="Arc 4"/>
            <p:cNvSpPr/>
            <p:nvPr/>
          </p:nvSpPr>
          <p:spPr>
            <a:xfrm>
              <a:off x="7179467" y="2393136"/>
              <a:ext cx="152400" cy="237609"/>
            </a:xfrm>
            <a:prstGeom prst="arc">
              <a:avLst>
                <a:gd name="adj1" fmla="val 16753220"/>
                <a:gd name="adj2" fmla="val 204125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317602" y="2264327"/>
              <a:ext cx="251992" cy="246221"/>
            </a:xfrm>
            <a:prstGeom prst="rect">
              <a:avLst/>
            </a:prstGeom>
            <a:noFill/>
          </p:spPr>
          <p:txBody>
            <a:bodyPr wrap="none" rtlCol="0">
              <a:spAutoFit/>
            </a:bodyPr>
            <a:lstStyle/>
            <a:p>
              <a:r>
                <a:rPr lang="en-US" sz="1000" dirty="0" smtClean="0">
                  <a:sym typeface="Symbol"/>
                </a:rPr>
                <a:t></a:t>
              </a:r>
              <a:endParaRPr lang="en-US" sz="1000" dirty="0"/>
            </a:p>
          </p:txBody>
        </p:sp>
        <p:cxnSp>
          <p:nvCxnSpPr>
            <p:cNvPr id="7" name="Straight Arrow Connector 6"/>
            <p:cNvCxnSpPr/>
            <p:nvPr/>
          </p:nvCxnSpPr>
          <p:spPr>
            <a:xfrm>
              <a:off x="7162800" y="2479675"/>
              <a:ext cx="1752600" cy="1"/>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803900" y="1447800"/>
            <a:ext cx="2159000" cy="955674"/>
            <a:chOff x="5803900" y="1828800"/>
            <a:chExt cx="2159000" cy="955674"/>
          </a:xfrm>
        </p:grpSpPr>
        <p:sp>
          <p:nvSpPr>
            <p:cNvPr id="16" name="Rectangle 15"/>
            <p:cNvSpPr/>
            <p:nvPr/>
          </p:nvSpPr>
          <p:spPr>
            <a:xfrm>
              <a:off x="7829550" y="2336284"/>
              <a:ext cx="133350" cy="143390"/>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15" name="Straight Connector 14"/>
            <p:cNvCxnSpPr/>
            <p:nvPr/>
          </p:nvCxnSpPr>
          <p:spPr>
            <a:xfrm>
              <a:off x="7962900" y="1828800"/>
              <a:ext cx="0" cy="650876"/>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rot="5400000">
              <a:off x="7500152" y="2194429"/>
              <a:ext cx="142060" cy="783433"/>
            </a:xfrm>
            <a:prstGeom prst="rightBrace">
              <a:avLst>
                <a:gd name="adj1" fmla="val 39583"/>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Curved Connector 25"/>
            <p:cNvCxnSpPr>
              <a:stCxn id="17" idx="1"/>
            </p:cNvCxnSpPr>
            <p:nvPr/>
          </p:nvCxnSpPr>
          <p:spPr>
            <a:xfrm rot="16200000" flipH="1" flipV="1">
              <a:off x="6623891" y="1837184"/>
              <a:ext cx="127299" cy="1767282"/>
            </a:xfrm>
            <a:prstGeom prst="curvedConnector4">
              <a:avLst>
                <a:gd name="adj1" fmla="val 97271"/>
                <a:gd name="adj2" fmla="val 52010"/>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19" name="Rounded Rectangle 18"/>
          <p:cNvSpPr/>
          <p:nvPr/>
        </p:nvSpPr>
        <p:spPr>
          <a:xfrm>
            <a:off x="4572000" y="6096000"/>
            <a:ext cx="4724400" cy="6096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This is why people often claim that a ‘dot product’ is ‘like a projection’.  It’s true, but only under the right conditions.</a:t>
            </a:r>
            <a:endParaRPr lang="en-US" sz="1200" dirty="0">
              <a:solidFill>
                <a:schemeClr val="tx1"/>
              </a:solidFill>
            </a:endParaRPr>
          </a:p>
        </p:txBody>
      </p:sp>
      <p:sp>
        <p:nvSpPr>
          <p:cNvPr id="20" name="Rounded Rectangle 19"/>
          <p:cNvSpPr/>
          <p:nvPr/>
        </p:nvSpPr>
        <p:spPr>
          <a:xfrm>
            <a:off x="533400" y="6274478"/>
            <a:ext cx="2286000" cy="316822"/>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36550"/>
            <a:r>
              <a:rPr lang="en-US" sz="1400" i="1" dirty="0">
                <a:solidFill>
                  <a:schemeClr val="tx1"/>
                </a:solidFill>
                <a:latin typeface="Times New Roman" panose="02020603050405020304" pitchFamily="18" charset="0"/>
                <a:cs typeface="Times New Roman" panose="02020603050405020304" pitchFamily="18" charset="0"/>
              </a:rPr>
              <a:t>See also </a:t>
            </a:r>
            <a:r>
              <a:rPr lang="en-US" sz="1400" i="1" dirty="0">
                <a:solidFill>
                  <a:schemeClr val="tx1"/>
                </a:solidFill>
                <a:latin typeface="Times New Roman" panose="02020603050405020304" pitchFamily="18" charset="0"/>
                <a:cs typeface="Times New Roman" panose="02020603050405020304" pitchFamily="18" charset="0"/>
                <a:hlinkClick r:id="rId4"/>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94848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par>
                                <p:cTn id="22" presetID="14" presetClass="entr" presetSubtype="1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4" dur="500"/>
                                        <p:tgtEl>
                                          <p:spTgt spid="4">
                                            <p:txEl>
                                              <p:pRg st="10" end="10"/>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randombar(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randombar(horizontal)">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8" grpId="0"/>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Perpendicular Vector</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We just saw that:</a:t>
                </a:r>
              </a:p>
              <a:p>
                <a:pPr marL="0" indent="0">
                  <a:buNone/>
                </a:pPr>
                <a:endParaRPr lang="en-US" dirty="0"/>
              </a:p>
              <a:p>
                <a:pPr marL="0" indent="0">
                  <a:buNone/>
                </a:pPr>
                <a:endParaRPr lang="en-US" dirty="0" smtClean="0"/>
              </a:p>
              <a:p>
                <a:pPr marL="0" indent="0">
                  <a:buNone/>
                </a:pPr>
                <a:endParaRPr lang="en-US" dirty="0"/>
              </a:p>
              <a:p>
                <a:pPr marL="0" indent="0">
                  <a:buNone/>
                </a:pPr>
                <a:endParaRPr lang="en-US" sz="800" dirty="0" smtClean="0"/>
              </a:p>
              <a:p>
                <a:pPr marL="0" indent="0">
                  <a:buNone/>
                </a:pPr>
                <a:r>
                  <a:rPr lang="en-US" b="1" dirty="0" smtClean="0"/>
                  <a:t>Question: </a:t>
                </a:r>
                <a:r>
                  <a:rPr lang="en-US" dirty="0" smtClean="0"/>
                  <a:t>What about the </a:t>
                </a:r>
                <a:r>
                  <a:rPr lang="en-US" i="1" dirty="0" smtClean="0"/>
                  <a:t>perpendicular</a:t>
                </a:r>
                <a:r>
                  <a:rPr lang="en-US" dirty="0" smtClean="0"/>
                  <a:t>? How can we get the vector </a:t>
                </a:r>
                <a14:m>
                  <m:oMath xmlns:m="http://schemas.openxmlformats.org/officeDocument/2006/math">
                    <m:sSub>
                      <m:sSubPr>
                        <m:ctrlPr>
                          <a:rPr lang="en-US" i="1">
                            <a:latin typeface="Cambria Math" panose="02040503050406030204" pitchFamily="18" charset="0"/>
                          </a:rPr>
                        </m:ctrlPr>
                      </m:sSubPr>
                      <m:e>
                        <m:r>
                          <m:rPr>
                            <m:nor/>
                          </m:rPr>
                          <a:rPr lang="en-US">
                            <a:latin typeface="Cambria Math"/>
                          </a:rPr>
                          <m:t>perp</m:t>
                        </m:r>
                      </m:e>
                      <m:sub>
                        <m:r>
                          <a:rPr lang="en-US" b="1">
                            <a:latin typeface="Cambria Math"/>
                          </a:rPr>
                          <m:t>𝐰</m:t>
                        </m:r>
                      </m:sub>
                    </m:sSub>
                    <m:r>
                      <a:rPr lang="en-US" b="1">
                        <a:latin typeface="Cambria Math"/>
                      </a:rPr>
                      <m:t>𝐯</m:t>
                    </m:r>
                    <m:r>
                      <a:rPr lang="en-US" b="0" i="0" smtClean="0">
                        <a:latin typeface="Cambria Math"/>
                      </a:rPr>
                      <m:t>?</m:t>
                    </m:r>
                  </m:oMath>
                </a14:m>
                <a:endParaRPr lang="en-US" b="0" dirty="0" smtClean="0"/>
              </a:p>
              <a:p>
                <a:pPr marL="293688" lvl="1" indent="0">
                  <a:buNone/>
                </a:pPr>
                <a:r>
                  <a:rPr lang="en-US" dirty="0" smtClean="0">
                    <a:latin typeface="Cambria Math"/>
                  </a:rPr>
                  <a:t>(</a:t>
                </a:r>
                <a:r>
                  <a:rPr lang="en-US" i="1" dirty="0" smtClean="0">
                    <a:latin typeface="Cambria Math"/>
                  </a:rPr>
                  <a:t>Hint: use basic vector properties…</a:t>
                </a:r>
                <a:r>
                  <a:rPr lang="en-US" dirty="0" smtClean="0">
                    <a:latin typeface="Cambria Math"/>
                  </a:rPr>
                  <a:t>)</a:t>
                </a:r>
              </a:p>
              <a:p>
                <a:pPr marL="0" indent="0">
                  <a:buNone/>
                </a:pPr>
                <a:endParaRPr lang="en-US" sz="800" dirty="0">
                  <a:latin typeface="Cambria Math"/>
                </a:endParaRPr>
              </a:p>
              <a:p>
                <a:pPr marL="0" indent="0">
                  <a:buNone/>
                </a:pPr>
                <a:r>
                  <a:rPr lang="en-US" b="1" dirty="0" smtClean="0">
                    <a:latin typeface="Cambria Math"/>
                  </a:rPr>
                  <a:t>Answer: </a:t>
                </a:r>
                <a:r>
                  <a:rPr lang="en-US" dirty="0" smtClean="0">
                    <a:latin typeface="Cambria Math"/>
                  </a:rPr>
                  <a:t>Using vector addition, we know that    </a:t>
                </a:r>
                <a14:m>
                  <m:oMath xmlns:m="http://schemas.openxmlformats.org/officeDocument/2006/math">
                    <m:sSub>
                      <m:sSubPr>
                        <m:ctrlPr>
                          <a:rPr lang="en-US" i="1">
                            <a:latin typeface="Cambria Math" panose="02040503050406030204" pitchFamily="18" charset="0"/>
                          </a:rPr>
                        </m:ctrlPr>
                      </m:sSubPr>
                      <m:e>
                        <m:r>
                          <m:rPr>
                            <m:nor/>
                          </m:rPr>
                          <a:rPr lang="en-US">
                            <a:latin typeface="Cambria Math"/>
                          </a:rPr>
                          <m:t>proj</m:t>
                        </m:r>
                      </m:e>
                      <m:sub>
                        <m:r>
                          <a:rPr lang="en-US" b="1">
                            <a:latin typeface="Cambria Math"/>
                          </a:rPr>
                          <m:t>𝐰</m:t>
                        </m:r>
                      </m:sub>
                    </m:sSub>
                    <m:r>
                      <a:rPr lang="en-US" b="1">
                        <a:latin typeface="Cambria Math"/>
                      </a:rPr>
                      <m:t>𝐯</m:t>
                    </m:r>
                    <m:r>
                      <a:rPr lang="en-US" b="1">
                        <a:latin typeface="Cambria Math"/>
                      </a:rPr>
                      <m:t>+</m:t>
                    </m:r>
                    <m:sSub>
                      <m:sSubPr>
                        <m:ctrlPr>
                          <a:rPr lang="en-US" i="1">
                            <a:latin typeface="Cambria Math" panose="02040503050406030204" pitchFamily="18" charset="0"/>
                          </a:rPr>
                        </m:ctrlPr>
                      </m:sSubPr>
                      <m:e>
                        <m:r>
                          <m:rPr>
                            <m:nor/>
                          </m:rPr>
                          <a:rPr lang="en-US">
                            <a:latin typeface="Cambria Math"/>
                          </a:rPr>
                          <m:t>perp</m:t>
                        </m:r>
                      </m:e>
                      <m:sub>
                        <m:r>
                          <a:rPr lang="en-US" b="1">
                            <a:latin typeface="Cambria Math"/>
                          </a:rPr>
                          <m:t>𝐰</m:t>
                        </m:r>
                      </m:sub>
                    </m:sSub>
                    <m:r>
                      <a:rPr lang="en-US" b="1">
                        <a:latin typeface="Cambria Math"/>
                      </a:rPr>
                      <m:t>𝐯</m:t>
                    </m:r>
                    <m:r>
                      <a:rPr lang="en-US" b="1">
                        <a:latin typeface="Cambria Math"/>
                      </a:rPr>
                      <m:t>=</m:t>
                    </m:r>
                    <m:r>
                      <a:rPr lang="en-US" b="1">
                        <a:latin typeface="Cambria Math"/>
                      </a:rPr>
                      <m:t>𝐯</m:t>
                    </m:r>
                  </m:oMath>
                </a14:m>
                <a:endParaRPr lang="en-US" b="1" dirty="0" smtClean="0">
                  <a:latin typeface="Cambria Math"/>
                </a:endParaRPr>
              </a:p>
              <a:p>
                <a:pPr marL="293688" lvl="1" indent="0">
                  <a:buNone/>
                </a:pPr>
                <a:r>
                  <a:rPr lang="en-US" dirty="0" smtClean="0">
                    <a:latin typeface="Cambria Math"/>
                  </a:rPr>
                  <a:t>Rearranging the terms, we get:</a:t>
                </a:r>
                <a:endParaRPr lang="en-US"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nor/>
                            </m:rPr>
                            <a:rPr lang="en-US">
                              <a:latin typeface="Cambria Math"/>
                            </a:rPr>
                            <m:t>perp</m:t>
                          </m:r>
                        </m:e>
                        <m:sub>
                          <m:r>
                            <a:rPr lang="en-US" b="1">
                              <a:latin typeface="Cambria Math"/>
                            </a:rPr>
                            <m:t>𝐰</m:t>
                          </m:r>
                        </m:sub>
                      </m:sSub>
                      <m:r>
                        <a:rPr lang="en-US" b="1">
                          <a:latin typeface="Cambria Math"/>
                        </a:rPr>
                        <m:t>𝐯</m:t>
                      </m:r>
                      <m:r>
                        <a:rPr lang="en-US" b="1">
                          <a:latin typeface="Cambria Math"/>
                        </a:rPr>
                        <m:t>=</m:t>
                      </m:r>
                      <m:r>
                        <a:rPr lang="en-US" b="1">
                          <a:latin typeface="Cambria Math"/>
                        </a:rPr>
                        <m:t>𝐯</m:t>
                      </m:r>
                      <m:r>
                        <a:rPr lang="en-US" b="1" i="0" smtClean="0">
                          <a:latin typeface="Cambria Math"/>
                        </a:rPr>
                        <m:t>−</m:t>
                      </m:r>
                      <m:sSub>
                        <m:sSubPr>
                          <m:ctrlPr>
                            <a:rPr lang="en-US" i="1" smtClean="0">
                              <a:latin typeface="Cambria Math" panose="02040503050406030204" pitchFamily="18" charset="0"/>
                            </a:rPr>
                          </m:ctrlPr>
                        </m:sSubPr>
                        <m:e>
                          <m:r>
                            <m:rPr>
                              <m:nor/>
                            </m:rPr>
                            <a:rPr lang="en-US">
                              <a:latin typeface="Cambria Math"/>
                            </a:rPr>
                            <m:t>proj</m:t>
                          </m:r>
                        </m:e>
                        <m:sub>
                          <m:r>
                            <a:rPr lang="en-US" b="1">
                              <a:latin typeface="Cambria Math"/>
                            </a:rPr>
                            <m:t>𝐰</m:t>
                          </m:r>
                        </m:sub>
                      </m:sSub>
                      <m:r>
                        <a:rPr lang="en-US" b="1" i="1" smtClean="0">
                          <a:latin typeface="Cambria Math"/>
                        </a:rPr>
                        <m:t>=</m:t>
                      </m:r>
                      <m:r>
                        <a:rPr lang="en-US" b="1" i="0" smtClean="0">
                          <a:latin typeface="Cambria Math"/>
                        </a:rPr>
                        <m:t>𝐯</m:t>
                      </m:r>
                      <m:r>
                        <a:rPr lang="en-US" b="0" i="1" smtClean="0">
                          <a:latin typeface="Cambria Math"/>
                        </a:rPr>
                        <m:t>−</m:t>
                      </m:r>
                      <m:f>
                        <m:fPr>
                          <m:ctrlPr>
                            <a:rPr lang="en-US" b="1" i="1">
                              <a:latin typeface="Cambria Math" panose="02040503050406030204" pitchFamily="18" charset="0"/>
                            </a:rPr>
                          </m:ctrlPr>
                        </m:fPr>
                        <m:num>
                          <m:r>
                            <a:rPr lang="en-US" b="1">
                              <a:latin typeface="Cambria Math"/>
                            </a:rPr>
                            <m:t>𝐯</m:t>
                          </m:r>
                          <m:r>
                            <a:rPr lang="en-US" i="1">
                              <a:latin typeface="Cambria Math"/>
                              <a:ea typeface="Cambria Math"/>
                            </a:rPr>
                            <m:t>∙</m:t>
                          </m:r>
                          <m:r>
                            <a:rPr lang="en-US" b="1">
                              <a:latin typeface="Cambria Math"/>
                              <a:ea typeface="Cambria Math"/>
                            </a:rPr>
                            <m:t>𝐰</m:t>
                          </m:r>
                        </m:num>
                        <m:den>
                          <m:r>
                            <a:rPr lang="en-US" b="1">
                              <a:latin typeface="Cambria Math"/>
                              <a:ea typeface="Cambria Math"/>
                            </a:rPr>
                            <m:t>𝐰</m:t>
                          </m:r>
                          <m:r>
                            <a:rPr lang="en-US" i="1">
                              <a:latin typeface="Cambria Math"/>
                              <a:ea typeface="Cambria Math"/>
                            </a:rPr>
                            <m:t>∙</m:t>
                          </m:r>
                          <m:r>
                            <a:rPr lang="en-US" b="1">
                              <a:latin typeface="Cambria Math"/>
                              <a:ea typeface="Cambria Math"/>
                            </a:rPr>
                            <m:t>𝐰</m:t>
                          </m:r>
                        </m:den>
                      </m:f>
                      <m:r>
                        <a:rPr lang="en-US" b="1">
                          <a:latin typeface="Cambria Math"/>
                          <a:ea typeface="Cambria Math"/>
                        </a:rPr>
                        <m:t>𝐰</m:t>
                      </m:r>
                    </m:oMath>
                  </m:oMathPara>
                </a14:m>
                <a:endParaRPr lang="en-US" b="1" dirty="0" smtClean="0"/>
              </a:p>
              <a:p>
                <a:pPr marL="0" indent="0" algn="ctr">
                  <a:buNone/>
                </a:pPr>
                <a:endParaRPr lang="en-US" b="1" dirty="0">
                  <a:latin typeface="Cambria Math"/>
                </a:endParaRPr>
              </a:p>
              <a:p>
                <a:pPr marL="0" indent="0" algn="ctr">
                  <a:buNone/>
                </a:pPr>
                <a:endParaRPr lang="en-US" dirty="0">
                  <a:latin typeface="Cambria Math"/>
                </a:endParaRPr>
              </a:p>
              <a:p>
                <a:pPr marL="0" indent="0">
                  <a:buNone/>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p:grpSp>
        <p:nvGrpSpPr>
          <p:cNvPr id="13" name="Group 12"/>
          <p:cNvGrpSpPr/>
          <p:nvPr/>
        </p:nvGrpSpPr>
        <p:grpSpPr>
          <a:xfrm>
            <a:off x="2436041" y="1292267"/>
            <a:ext cx="5844931" cy="1403866"/>
            <a:chOff x="2436041" y="1292267"/>
            <a:chExt cx="5844931" cy="1403866"/>
          </a:xfrm>
        </p:grpSpPr>
        <p:cxnSp>
          <p:nvCxnSpPr>
            <p:cNvPr id="5" name="Straight Arrow Connector 4"/>
            <p:cNvCxnSpPr/>
            <p:nvPr/>
          </p:nvCxnSpPr>
          <p:spPr>
            <a:xfrm flipV="1">
              <a:off x="2436041" y="1292267"/>
              <a:ext cx="1219200" cy="972227"/>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88441" y="1613618"/>
              <a:ext cx="3000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v</a:t>
              </a:r>
            </a:p>
          </p:txBody>
        </p:sp>
        <p:sp>
          <p:nvSpPr>
            <p:cNvPr id="7" name="TextBox 6"/>
            <p:cNvSpPr txBox="1"/>
            <p:nvPr/>
          </p:nvSpPr>
          <p:spPr>
            <a:xfrm>
              <a:off x="4493441" y="1895160"/>
              <a:ext cx="35137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a:t>
              </a:r>
            </a:p>
          </p:txBody>
        </p:sp>
        <p:sp>
          <p:nvSpPr>
            <p:cNvPr id="8" name="Arc 7"/>
            <p:cNvSpPr/>
            <p:nvPr/>
          </p:nvSpPr>
          <p:spPr>
            <a:xfrm>
              <a:off x="2452708" y="2177954"/>
              <a:ext cx="152400" cy="237609"/>
            </a:xfrm>
            <a:prstGeom prst="arc">
              <a:avLst>
                <a:gd name="adj1" fmla="val 16753220"/>
                <a:gd name="adj2" fmla="val 204125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3521891" y="2121104"/>
              <a:ext cx="133350" cy="143390"/>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Box 9"/>
            <p:cNvSpPr txBox="1"/>
            <p:nvPr/>
          </p:nvSpPr>
          <p:spPr>
            <a:xfrm>
              <a:off x="2590843" y="2049145"/>
              <a:ext cx="251992" cy="246221"/>
            </a:xfrm>
            <a:prstGeom prst="rect">
              <a:avLst/>
            </a:prstGeom>
            <a:noFill/>
          </p:spPr>
          <p:txBody>
            <a:bodyPr wrap="none" rtlCol="0">
              <a:spAutoFit/>
            </a:bodyPr>
            <a:lstStyle/>
            <a:p>
              <a:r>
                <a:rPr lang="en-US" sz="1000" dirty="0" smtClean="0">
                  <a:sym typeface="Symbol"/>
                </a:rPr>
                <a:t></a:t>
              </a:r>
              <a:endParaRPr lang="en-US" sz="1000" dirty="0"/>
            </a:p>
          </p:txBody>
        </p:sp>
        <p:cxnSp>
          <p:nvCxnSpPr>
            <p:cNvPr id="11" name="Straight Connector 10"/>
            <p:cNvCxnSpPr/>
            <p:nvPr/>
          </p:nvCxnSpPr>
          <p:spPr>
            <a:xfrm>
              <a:off x="3655241" y="1292267"/>
              <a:ext cx="0" cy="972225"/>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436041" y="2264493"/>
              <a:ext cx="2590800" cy="1"/>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436041" y="2295366"/>
              <a:ext cx="1219200" cy="1392"/>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2589457" y="2326801"/>
                  <a:ext cx="91236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a:latin typeface="Cambria Math"/>
                              </a:rPr>
                              <m:t>proj</m:t>
                            </m:r>
                          </m:e>
                          <m:sub>
                            <m:r>
                              <a:rPr lang="en-US" b="1">
                                <a:latin typeface="Cambria Math"/>
                              </a:rPr>
                              <m:t>𝐰</m:t>
                            </m:r>
                          </m:sub>
                        </m:sSub>
                        <m:r>
                          <a:rPr lang="en-US" b="1">
                            <a:latin typeface="Cambria Math"/>
                          </a:rPr>
                          <m:t>𝐯</m:t>
                        </m:r>
                      </m:oMath>
                    </m:oMathPara>
                  </a14:m>
                  <a:endParaRPr lang="en-US" b="1" dirty="0" smtClean="0">
                    <a:latin typeface="Cambria Math"/>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589457" y="2326801"/>
                  <a:ext cx="912366" cy="369332"/>
                </a:xfrm>
                <a:prstGeom prst="rect">
                  <a:avLst/>
                </a:prstGeom>
                <a:blipFill rotWithShape="1">
                  <a:blip r:embed="rId3"/>
                  <a:stretch>
                    <a:fillRect l="-1342"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566832" y="1376887"/>
                  <a:ext cx="2714140" cy="56816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nor/>
                              </m:rPr>
                              <a:rPr lang="en-US" b="0" i="0" smtClean="0">
                                <a:latin typeface="Cambria Math"/>
                              </a:rPr>
                              <m:t>where</m:t>
                            </m:r>
                            <m:r>
                              <m:rPr>
                                <m:nor/>
                              </m:rPr>
                              <a:rPr lang="en-US" b="0" i="0" smtClean="0">
                                <a:latin typeface="Cambria Math"/>
                              </a:rPr>
                              <m:t>  </m:t>
                            </m:r>
                            <m:r>
                              <m:rPr>
                                <m:nor/>
                              </m:rPr>
                              <a:rPr lang="en-US">
                                <a:latin typeface="Cambria Math"/>
                              </a:rPr>
                              <m:t>proj</m:t>
                            </m:r>
                          </m:e>
                          <m:sub>
                            <m:r>
                              <a:rPr lang="en-US" b="1">
                                <a:latin typeface="Cambria Math"/>
                              </a:rPr>
                              <m:t>𝐰</m:t>
                            </m:r>
                          </m:sub>
                        </m:sSub>
                        <m:r>
                          <a:rPr lang="en-US" b="1">
                            <a:latin typeface="Cambria Math"/>
                          </a:rPr>
                          <m:t>𝐯</m:t>
                        </m:r>
                        <m:r>
                          <a:rPr lang="en-US" b="1">
                            <a:latin typeface="Cambria Math"/>
                            <a:ea typeface="Cambria Math"/>
                          </a:rPr>
                          <m:t>=</m:t>
                        </m:r>
                        <m:f>
                          <m:fPr>
                            <m:ctrlPr>
                              <a:rPr lang="en-US" b="1" i="1">
                                <a:latin typeface="Cambria Math" panose="02040503050406030204" pitchFamily="18" charset="0"/>
                              </a:rPr>
                            </m:ctrlPr>
                          </m:fPr>
                          <m:num>
                            <m:r>
                              <a:rPr lang="en-US" b="1">
                                <a:latin typeface="Cambria Math"/>
                              </a:rPr>
                              <m:t>𝐯</m:t>
                            </m:r>
                            <m:r>
                              <a:rPr lang="en-US" i="1">
                                <a:latin typeface="Cambria Math"/>
                                <a:ea typeface="Cambria Math"/>
                              </a:rPr>
                              <m:t>∙</m:t>
                            </m:r>
                            <m:r>
                              <a:rPr lang="en-US" b="1">
                                <a:latin typeface="Cambria Math"/>
                                <a:ea typeface="Cambria Math"/>
                              </a:rPr>
                              <m:t>𝐰</m:t>
                            </m:r>
                          </m:num>
                          <m:den>
                            <m:r>
                              <a:rPr lang="en-US" b="1">
                                <a:latin typeface="Cambria Math"/>
                                <a:ea typeface="Cambria Math"/>
                              </a:rPr>
                              <m:t>𝐰</m:t>
                            </m:r>
                            <m:r>
                              <a:rPr lang="en-US" i="1">
                                <a:latin typeface="Cambria Math"/>
                                <a:ea typeface="Cambria Math"/>
                              </a:rPr>
                              <m:t>∙</m:t>
                            </m:r>
                            <m:r>
                              <a:rPr lang="en-US" b="1">
                                <a:latin typeface="Cambria Math"/>
                                <a:ea typeface="Cambria Math"/>
                              </a:rPr>
                              <m:t>𝐰</m:t>
                            </m:r>
                          </m:den>
                        </m:f>
                        <m:r>
                          <a:rPr lang="en-US" b="1">
                            <a:latin typeface="Cambria Math"/>
                            <a:ea typeface="Cambria Math"/>
                          </a:rPr>
                          <m:t>𝐰</m:t>
                        </m:r>
                      </m:oMath>
                    </m:oMathPara>
                  </a14:m>
                  <a:endParaRPr lang="en-US"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5566832" y="1376887"/>
                  <a:ext cx="2714140" cy="568169"/>
                </a:xfrm>
                <a:prstGeom prst="rect">
                  <a:avLst/>
                </a:prstGeom>
                <a:blipFill>
                  <a:blip r:embed="rId4"/>
                  <a:stretch>
                    <a:fillRect/>
                  </a:stretch>
                </a:blipFill>
              </p:spPr>
              <p:txBody>
                <a:bodyPr/>
                <a:lstStyle/>
                <a:p>
                  <a:r>
                    <a:rPr lang="en-US">
                      <a:noFill/>
                    </a:rPr>
                    <a:t> </a:t>
                  </a:r>
                </a:p>
              </p:txBody>
            </p:sp>
          </mc:Fallback>
        </mc:AlternateContent>
      </p:grpSp>
      <p:grpSp>
        <p:nvGrpSpPr>
          <p:cNvPr id="14" name="Group 13"/>
          <p:cNvGrpSpPr/>
          <p:nvPr/>
        </p:nvGrpSpPr>
        <p:grpSpPr>
          <a:xfrm>
            <a:off x="3731441" y="1292267"/>
            <a:ext cx="991944" cy="972227"/>
            <a:chOff x="3731441" y="1292267"/>
            <a:chExt cx="991944" cy="972227"/>
          </a:xfrm>
        </p:grpSpPr>
        <p:cxnSp>
          <p:nvCxnSpPr>
            <p:cNvPr id="22" name="Straight Arrow Connector 21"/>
            <p:cNvCxnSpPr/>
            <p:nvPr/>
          </p:nvCxnSpPr>
          <p:spPr>
            <a:xfrm flipV="1">
              <a:off x="3731441" y="1292267"/>
              <a:ext cx="0" cy="972227"/>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3753311" y="1439035"/>
                  <a:ext cx="970074"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b="0" i="0" smtClean="0">
                                <a:latin typeface="Cambria Math"/>
                              </a:rPr>
                              <m:t>perp</m:t>
                            </m:r>
                          </m:e>
                          <m:sub>
                            <m:r>
                              <a:rPr lang="en-US" b="1">
                                <a:latin typeface="Cambria Math"/>
                              </a:rPr>
                              <m:t>𝐰</m:t>
                            </m:r>
                          </m:sub>
                        </m:sSub>
                        <m:r>
                          <a:rPr lang="en-US" b="1">
                            <a:latin typeface="Cambria Math"/>
                          </a:rPr>
                          <m:t>𝐯</m:t>
                        </m:r>
                      </m:oMath>
                    </m:oMathPara>
                  </a14:m>
                  <a:endParaRPr lang="en-US" b="1" dirty="0" smtClean="0">
                    <a:latin typeface="Cambria Math"/>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753311" y="1439035"/>
                  <a:ext cx="970074" cy="369332"/>
                </a:xfrm>
                <a:prstGeom prst="rect">
                  <a:avLst/>
                </a:prstGeom>
                <a:blipFill rotWithShape="1">
                  <a:blip r:embed="rId5"/>
                  <a:stretch>
                    <a:fillRect b="-6557"/>
                  </a:stretch>
                </a:blipFill>
              </p:spPr>
              <p:txBody>
                <a:bodyPr/>
                <a:lstStyle/>
                <a:p>
                  <a:r>
                    <a:rPr lang="en-US">
                      <a:noFill/>
                    </a:rPr>
                    <a:t> </a:t>
                  </a:r>
                </a:p>
              </p:txBody>
            </p:sp>
          </mc:Fallback>
        </mc:AlternateContent>
      </p:grpSp>
      <p:sp>
        <p:nvSpPr>
          <p:cNvPr id="18" name="Rounded Rectangle 17"/>
          <p:cNvSpPr/>
          <p:nvPr/>
        </p:nvSpPr>
        <p:spPr>
          <a:xfrm>
            <a:off x="4571999" y="5410200"/>
            <a:ext cx="4633617" cy="7620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The perpendicular vector here falls in the span generated by </a:t>
            </a:r>
            <a:r>
              <a:rPr lang="en-US" sz="1200" b="1" dirty="0" smtClean="0">
                <a:solidFill>
                  <a:schemeClr val="tx1"/>
                </a:solidFill>
              </a:rPr>
              <a:t>v</a:t>
            </a:r>
            <a:r>
              <a:rPr lang="en-US" sz="1200" dirty="0" smtClean="0">
                <a:solidFill>
                  <a:schemeClr val="tx1"/>
                </a:solidFill>
              </a:rPr>
              <a:t> and </a:t>
            </a:r>
            <a:r>
              <a:rPr lang="en-US" sz="1200" b="1" dirty="0" smtClean="0">
                <a:solidFill>
                  <a:schemeClr val="tx1"/>
                </a:solidFill>
              </a:rPr>
              <a:t>w</a:t>
            </a:r>
            <a:r>
              <a:rPr lang="en-US" sz="1200" dirty="0" smtClean="0">
                <a:solidFill>
                  <a:schemeClr val="tx1"/>
                </a:solidFill>
              </a:rPr>
              <a:t>. Not to be confused with the </a:t>
            </a:r>
            <a:r>
              <a:rPr lang="en-US" sz="1200" i="1" dirty="0" smtClean="0">
                <a:solidFill>
                  <a:schemeClr val="tx1"/>
                </a:solidFill>
              </a:rPr>
              <a:t>cross product</a:t>
            </a:r>
            <a:r>
              <a:rPr lang="en-US" sz="1200" dirty="0" smtClean="0">
                <a:solidFill>
                  <a:schemeClr val="tx1"/>
                </a:solidFill>
              </a:rPr>
              <a:t> (next slide) which will be </a:t>
            </a:r>
            <a:r>
              <a:rPr lang="en-US" sz="1200" i="1" u="sng" dirty="0" smtClean="0">
                <a:solidFill>
                  <a:schemeClr val="tx1"/>
                </a:solidFill>
              </a:rPr>
              <a:t>outside</a:t>
            </a:r>
            <a:r>
              <a:rPr lang="en-US" sz="1200" dirty="0" smtClean="0">
                <a:solidFill>
                  <a:schemeClr val="tx1"/>
                </a:solidFill>
              </a:rPr>
              <a:t> the span</a:t>
            </a:r>
            <a:endParaRPr lang="en-US" sz="1200" dirty="0">
              <a:solidFill>
                <a:schemeClr val="tx1"/>
              </a:solidFill>
            </a:endParaRPr>
          </a:p>
        </p:txBody>
      </p:sp>
      <p:sp>
        <p:nvSpPr>
          <p:cNvPr id="21" name="Rounded Rectangle 20"/>
          <p:cNvSpPr/>
          <p:nvPr/>
        </p:nvSpPr>
        <p:spPr>
          <a:xfrm>
            <a:off x="4602807" y="6354316"/>
            <a:ext cx="2286000" cy="316822"/>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36550"/>
            <a:r>
              <a:rPr lang="en-US" sz="1400" i="1" dirty="0">
                <a:solidFill>
                  <a:schemeClr val="tx1"/>
                </a:solidFill>
                <a:latin typeface="Times New Roman" panose="02020603050405020304" pitchFamily="18" charset="0"/>
                <a:cs typeface="Times New Roman" panose="02020603050405020304" pitchFamily="18" charset="0"/>
              </a:rPr>
              <a:t>See also </a:t>
            </a:r>
            <a:r>
              <a:rPr lang="en-US" sz="1400" i="1" dirty="0">
                <a:solidFill>
                  <a:schemeClr val="tx1"/>
                </a:solidFill>
                <a:latin typeface="Times New Roman" panose="02020603050405020304" pitchFamily="18" charset="0"/>
                <a:cs typeface="Times New Roman" panose="02020603050405020304" pitchFamily="18" charset="0"/>
                <a:hlinkClick r:id="rId6"/>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51049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8" dur="500"/>
                                        <p:tgtEl>
                                          <p:spTgt spid="4">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6" dur="500"/>
                                        <p:tgtEl>
                                          <p:spTgt spid="4">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4" dur="500"/>
                                        <p:tgtEl>
                                          <p:spTgt spid="4">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randombar(horizontal)">
                                      <p:cBhvr>
                                        <p:cTn id="4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8"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Product</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a:t>
                </a:r>
                <a:r>
                  <a:rPr lang="en-US" dirty="0" smtClean="0">
                    <a:hlinkClick r:id="rId2"/>
                  </a:rPr>
                  <a:t>cross product</a:t>
                </a:r>
                <a:r>
                  <a:rPr lang="en-US" dirty="0" smtClean="0"/>
                  <a:t> is a very strange beast… (check out </a:t>
                </a:r>
                <a:r>
                  <a:rPr lang="en-US" dirty="0" smtClean="0">
                    <a:hlinkClick r:id="rId3"/>
                  </a:rPr>
                  <a:t>this </a:t>
                </a:r>
                <a:r>
                  <a:rPr lang="en-US" dirty="0">
                    <a:hlinkClick r:id="rId3"/>
                  </a:rPr>
                  <a:t>t</a:t>
                </a:r>
                <a:r>
                  <a:rPr lang="en-US" dirty="0" smtClean="0">
                    <a:hlinkClick r:id="rId3"/>
                  </a:rPr>
                  <a:t>hread on </a:t>
                </a:r>
                <a:r>
                  <a:rPr lang="en-US" dirty="0" err="1" smtClean="0">
                    <a:hlinkClick r:id="rId3"/>
                  </a:rPr>
                  <a:t>Quora</a:t>
                </a:r>
                <a:r>
                  <a:rPr lang="en-US" dirty="0" smtClean="0"/>
                  <a:t>)</a:t>
                </a:r>
              </a:p>
              <a:p>
                <a:pPr marL="0" indent="0">
                  <a:buNone/>
                </a:pPr>
                <a:endParaRPr lang="en-US" sz="800" dirty="0"/>
              </a:p>
              <a:p>
                <a:pPr marL="0" indent="0">
                  <a:buNone/>
                </a:pPr>
                <a:r>
                  <a:rPr lang="en-US" dirty="0" smtClean="0"/>
                  <a:t>While the </a:t>
                </a:r>
                <a:r>
                  <a:rPr lang="en-US" u="sng" dirty="0" smtClean="0"/>
                  <a:t>dot product</a:t>
                </a:r>
                <a:r>
                  <a:rPr lang="en-US" dirty="0" smtClean="0"/>
                  <a:t> is needed to give meaning to lengths, perpendicular, etc., the </a:t>
                </a:r>
                <a:r>
                  <a:rPr lang="en-US" u="sng" dirty="0" smtClean="0"/>
                  <a:t>cross product</a:t>
                </a:r>
                <a:r>
                  <a:rPr lang="en-US" dirty="0" smtClean="0"/>
                  <a:t> isn’t </a:t>
                </a:r>
                <a:r>
                  <a:rPr lang="en-US" dirty="0"/>
                  <a:t>needed, strictly </a:t>
                </a:r>
                <a:r>
                  <a:rPr lang="en-US" dirty="0" smtClean="0"/>
                  <a:t>speaking. However, it does prove to be a very useful tool to have at our disposal…</a:t>
                </a:r>
              </a:p>
              <a:p>
                <a:pPr marL="0" indent="0">
                  <a:buNone/>
                </a:pPr>
                <a:endParaRPr lang="en-US" sz="800" dirty="0"/>
              </a:p>
              <a:p>
                <a:pPr marL="0" indent="0">
                  <a:buNone/>
                </a:pPr>
                <a:r>
                  <a:rPr lang="en-US" u="sng" dirty="0" smtClean="0"/>
                  <a:t>In 3 dimensions</a:t>
                </a:r>
                <a:r>
                  <a:rPr lang="en-US" dirty="0" smtClean="0"/>
                  <a:t> the cross product of </a:t>
                </a:r>
                <a:r>
                  <a:rPr lang="en-US" b="1" dirty="0" smtClean="0"/>
                  <a:t>v</a:t>
                </a:r>
                <a:r>
                  <a:rPr lang="en-US" dirty="0" smtClean="0"/>
                  <a:t> and </a:t>
                </a:r>
                <a:r>
                  <a:rPr lang="en-US" b="1" dirty="0" smtClean="0"/>
                  <a:t>w</a:t>
                </a:r>
                <a:r>
                  <a:rPr lang="en-US" dirty="0" smtClean="0"/>
                  <a:t>, noted </a:t>
                </a:r>
                <a14:m>
                  <m:oMath xmlns:m="http://schemas.openxmlformats.org/officeDocument/2006/math">
                    <m:r>
                      <a:rPr lang="en-US" b="1" i="0" smtClean="0">
                        <a:latin typeface="Cambria Math"/>
                      </a:rPr>
                      <m:t>𝐯</m:t>
                    </m:r>
                    <m:r>
                      <a:rPr lang="en-US" i="1" smtClean="0">
                        <a:latin typeface="Cambria Math"/>
                        <a:ea typeface="Cambria Math"/>
                      </a:rPr>
                      <m:t>×</m:t>
                    </m:r>
                    <m:r>
                      <a:rPr lang="en-US" b="1" i="0" smtClean="0">
                        <a:latin typeface="Cambria Math"/>
                        <a:ea typeface="Cambria Math"/>
                      </a:rPr>
                      <m:t>𝐰</m:t>
                    </m:r>
                  </m:oMath>
                </a14:m>
                <a:r>
                  <a:rPr lang="en-US" b="1" dirty="0" smtClean="0"/>
                  <a:t> </a:t>
                </a:r>
                <a:r>
                  <a:rPr lang="en-US" dirty="0" smtClean="0"/>
                  <a:t>is another vector perpendicular to </a:t>
                </a:r>
                <a:r>
                  <a:rPr lang="en-US" i="1" dirty="0" smtClean="0"/>
                  <a:t>both</a:t>
                </a:r>
                <a:r>
                  <a:rPr lang="en-US" dirty="0" smtClean="0"/>
                  <a:t> </a:t>
                </a:r>
                <a:r>
                  <a:rPr lang="en-US" b="1" dirty="0" smtClean="0"/>
                  <a:t>v</a:t>
                </a:r>
                <a:r>
                  <a:rPr lang="en-US" dirty="0" smtClean="0"/>
                  <a:t> and </a:t>
                </a:r>
                <a:r>
                  <a:rPr lang="en-US" b="1" dirty="0" smtClean="0"/>
                  <a:t>w</a:t>
                </a:r>
                <a:r>
                  <a:rPr lang="en-US" dirty="0" smtClean="0"/>
                  <a:t>:</a:t>
                </a:r>
              </a:p>
              <a:p>
                <a:pPr marL="293688" lvl="1" indent="0">
                  <a:buNone/>
                </a:pPr>
                <a:r>
                  <a:rPr lang="en-US" b="1" dirty="0" smtClean="0"/>
                  <a:t>Problems:</a:t>
                </a:r>
                <a:endParaRPr lang="en-US" dirty="0" smtClean="0"/>
              </a:p>
              <a:p>
                <a:pPr marL="920750" lvl="2" indent="-342900">
                  <a:buFont typeface="+mj-lt"/>
                  <a:buAutoNum type="arabicPeriod"/>
                </a:pPr>
                <a:r>
                  <a:rPr lang="en-US" dirty="0" smtClean="0"/>
                  <a:t>There are two direction possible: which one do we take?</a:t>
                </a:r>
              </a:p>
              <a:p>
                <a:pPr marL="920750" lvl="2" indent="-342900">
                  <a:buFont typeface="+mj-lt"/>
                  <a:buAutoNum type="arabicPeriod"/>
                </a:pPr>
                <a:r>
                  <a:rPr lang="en-US" dirty="0" smtClean="0"/>
                  <a:t>What is the length of </a:t>
                </a:r>
                <a14:m>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oMath>
                </a14:m>
                <a:r>
                  <a:rPr lang="en-US" dirty="0" smtClean="0"/>
                  <a: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708" t="-579" r="-1274"/>
                </a:stretch>
              </a:blipFill>
            </p:spPr>
            <p:txBody>
              <a:bodyPr/>
              <a:lstStyle/>
              <a:p>
                <a:r>
                  <a:rPr lang="en-US">
                    <a:noFill/>
                  </a:rPr>
                  <a:t> </a:t>
                </a:r>
              </a:p>
            </p:txBody>
          </p:sp>
        </mc:Fallback>
      </mc:AlternateContent>
      <p:cxnSp>
        <p:nvCxnSpPr>
          <p:cNvPr id="16" name="Straight Arrow Connector 15"/>
          <p:cNvCxnSpPr/>
          <p:nvPr/>
        </p:nvCxnSpPr>
        <p:spPr>
          <a:xfrm>
            <a:off x="4875257" y="5588162"/>
            <a:ext cx="0" cy="965038"/>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2DD2A927-C669-46EB-947E-64BB8CE6050D}" type="slidenum">
              <a:rPr lang="en-US" smtClean="0"/>
              <a:pPr/>
              <a:t>22</a:t>
            </a:fld>
            <a:endParaRPr lang="en-US" dirty="0"/>
          </a:p>
        </p:txBody>
      </p:sp>
      <p:grpSp>
        <p:nvGrpSpPr>
          <p:cNvPr id="21" name="Group 20"/>
          <p:cNvGrpSpPr/>
          <p:nvPr/>
        </p:nvGrpSpPr>
        <p:grpSpPr>
          <a:xfrm>
            <a:off x="2590800" y="4752619"/>
            <a:ext cx="5638800" cy="1495781"/>
            <a:chOff x="2590800" y="4752619"/>
            <a:chExt cx="5638800" cy="1495781"/>
          </a:xfrm>
        </p:grpSpPr>
        <p:sp>
          <p:nvSpPr>
            <p:cNvPr id="7" name="Parallelogram 6"/>
            <p:cNvSpPr/>
            <p:nvPr/>
          </p:nvSpPr>
          <p:spPr>
            <a:xfrm>
              <a:off x="2590800" y="4857316"/>
              <a:ext cx="5638800" cy="1391084"/>
            </a:xfrm>
            <a:prstGeom prst="parallelogram">
              <a:avLst>
                <a:gd name="adj" fmla="val 105381"/>
              </a:avLst>
            </a:prstGeom>
            <a:solidFill>
              <a:schemeClr val="bg1">
                <a:lumMod val="95000"/>
              </a:schemeClr>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8" name="Group 17"/>
            <p:cNvGrpSpPr/>
            <p:nvPr/>
          </p:nvGrpSpPr>
          <p:grpSpPr>
            <a:xfrm>
              <a:off x="4875257" y="4752619"/>
              <a:ext cx="2100803" cy="1103113"/>
              <a:chOff x="4875257" y="4752619"/>
              <a:chExt cx="2100803" cy="1103113"/>
            </a:xfrm>
          </p:grpSpPr>
          <p:cxnSp>
            <p:nvCxnSpPr>
              <p:cNvPr id="5" name="Straight Arrow Connector 4"/>
              <p:cNvCxnSpPr/>
              <p:nvPr/>
            </p:nvCxnSpPr>
            <p:spPr>
              <a:xfrm flipV="1">
                <a:off x="4875257" y="4996934"/>
                <a:ext cx="1371600" cy="591228"/>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72200" y="4752619"/>
                <a:ext cx="3000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v</a:t>
                </a:r>
              </a:p>
            </p:txBody>
          </p:sp>
          <p:cxnSp>
            <p:nvCxnSpPr>
              <p:cNvPr id="8" name="Straight Arrow Connector 7"/>
              <p:cNvCxnSpPr/>
              <p:nvPr/>
            </p:nvCxnSpPr>
            <p:spPr>
              <a:xfrm>
                <a:off x="4875257" y="5588162"/>
                <a:ext cx="1824082" cy="142553"/>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24682" y="5486400"/>
                <a:ext cx="35137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a:t>
                </a:r>
              </a:p>
            </p:txBody>
          </p:sp>
          <p:sp>
            <p:nvSpPr>
              <p:cNvPr id="12" name="TextBox 11"/>
              <p:cNvSpPr txBox="1"/>
              <p:nvPr/>
            </p:nvSpPr>
            <p:spPr>
              <a:xfrm>
                <a:off x="5119665" y="5413217"/>
                <a:ext cx="251992" cy="246221"/>
              </a:xfrm>
              <a:prstGeom prst="rect">
                <a:avLst/>
              </a:prstGeom>
              <a:noFill/>
            </p:spPr>
            <p:txBody>
              <a:bodyPr wrap="none" rtlCol="0">
                <a:spAutoFit/>
              </a:bodyPr>
              <a:lstStyle/>
              <a:p>
                <a:r>
                  <a:rPr lang="en-US" sz="1000" dirty="0" smtClean="0">
                    <a:sym typeface="Symbol"/>
                  </a:rPr>
                  <a:t></a:t>
                </a:r>
                <a:endParaRPr lang="en-US" sz="1000" dirty="0"/>
              </a:p>
            </p:txBody>
          </p:sp>
          <p:sp>
            <p:nvSpPr>
              <p:cNvPr id="11" name="Arc 10"/>
              <p:cNvSpPr/>
              <p:nvPr/>
            </p:nvSpPr>
            <p:spPr>
              <a:xfrm>
                <a:off x="4981530" y="5496522"/>
                <a:ext cx="152400" cy="237609"/>
              </a:xfrm>
              <a:prstGeom prst="arc">
                <a:avLst>
                  <a:gd name="adj1" fmla="val 16753220"/>
                  <a:gd name="adj2" fmla="val 214697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7" name="Group 16"/>
          <p:cNvGrpSpPr/>
          <p:nvPr/>
        </p:nvGrpSpPr>
        <p:grpSpPr>
          <a:xfrm>
            <a:off x="3873373" y="4495800"/>
            <a:ext cx="1112125" cy="2132413"/>
            <a:chOff x="3873373" y="4495800"/>
            <a:chExt cx="1112125" cy="2132413"/>
          </a:xfrm>
        </p:grpSpPr>
        <p:grpSp>
          <p:nvGrpSpPr>
            <p:cNvPr id="10" name="Group 9"/>
            <p:cNvGrpSpPr/>
            <p:nvPr/>
          </p:nvGrpSpPr>
          <p:grpSpPr>
            <a:xfrm>
              <a:off x="3873373" y="4495800"/>
              <a:ext cx="1112125" cy="2132413"/>
              <a:chOff x="3873373" y="4495800"/>
              <a:chExt cx="1112125" cy="2132413"/>
            </a:xfrm>
          </p:grpSpPr>
          <p:cxnSp>
            <p:nvCxnSpPr>
              <p:cNvPr id="13" name="Straight Arrow Connector 12"/>
              <p:cNvCxnSpPr/>
              <p:nvPr/>
            </p:nvCxnSpPr>
            <p:spPr>
              <a:xfrm flipV="1">
                <a:off x="4875257" y="4495800"/>
                <a:ext cx="0" cy="1092362"/>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3886200" y="4857315"/>
                    <a:ext cx="865943" cy="369332"/>
                  </a:xfrm>
                  <a:prstGeom prst="rect">
                    <a:avLst/>
                  </a:prstGeom>
                  <a:noFill/>
                </p:spPr>
                <p:txBody>
                  <a:bodyPr wrap="none" rtlCol="0">
                    <a:spAutoFit/>
                  </a:bodyPr>
                  <a:lstStyle/>
                  <a:p>
                    <a14:m>
                      <m:oMath xmlns:m="http://schemas.openxmlformats.org/officeDocument/2006/math">
                        <m:r>
                          <a:rPr lang="en-US" b="1" smtClean="0">
                            <a:latin typeface="Cambria Math"/>
                          </a:rPr>
                          <m:t>𝐯</m:t>
                        </m:r>
                        <m:r>
                          <a:rPr lang="en-US" i="1">
                            <a:latin typeface="Cambria Math"/>
                            <a:ea typeface="Cambria Math"/>
                          </a:rPr>
                          <m:t>×</m:t>
                        </m:r>
                        <m:r>
                          <a:rPr lang="en-US" b="1">
                            <a:latin typeface="Cambria Math"/>
                            <a:ea typeface="Cambria Math"/>
                          </a:rPr>
                          <m:t>𝐰</m:t>
                        </m:r>
                      </m:oMath>
                    </a14:m>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886200" y="4857315"/>
                    <a:ext cx="865943" cy="369332"/>
                  </a:xfrm>
                  <a:prstGeom prst="rect">
                    <a:avLst/>
                  </a:prstGeom>
                  <a:blipFill rotWithShape="1">
                    <a:blip r:embed="rId5"/>
                    <a:stretch>
                      <a:fillRect t="-8333" r="-422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873373" y="6258881"/>
                    <a:ext cx="865943" cy="369332"/>
                  </a:xfrm>
                  <a:prstGeom prst="rect">
                    <a:avLst/>
                  </a:prstGeom>
                  <a:noFill/>
                </p:spPr>
                <p:txBody>
                  <a:bodyPr wrap="none" rtlCol="0">
                    <a:spAutoFit/>
                  </a:bodyPr>
                  <a:lstStyle/>
                  <a:p>
                    <a14:m>
                      <m:oMath xmlns:m="http://schemas.openxmlformats.org/officeDocument/2006/math">
                        <m:r>
                          <a:rPr lang="en-US" b="1" smtClean="0">
                            <a:latin typeface="Cambria Math"/>
                          </a:rPr>
                          <m:t>𝐯</m:t>
                        </m:r>
                        <m:r>
                          <a:rPr lang="en-US" i="1">
                            <a:latin typeface="Cambria Math"/>
                            <a:ea typeface="Cambria Math"/>
                          </a:rPr>
                          <m:t>×</m:t>
                        </m:r>
                        <m:r>
                          <a:rPr lang="en-US" b="1">
                            <a:latin typeface="Cambria Math"/>
                            <a:ea typeface="Cambria Math"/>
                          </a:rPr>
                          <m:t>𝐰</m:t>
                        </m:r>
                      </m:oMath>
                    </a14:m>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873373" y="6258881"/>
                    <a:ext cx="865943" cy="369332"/>
                  </a:xfrm>
                  <a:prstGeom prst="rect">
                    <a:avLst/>
                  </a:prstGeom>
                  <a:blipFill rotWithShape="1">
                    <a:blip r:embed="rId6"/>
                    <a:stretch>
                      <a:fillRect t="-8333" r="-4930" b="-26667"/>
                    </a:stretch>
                  </a:blipFill>
                </p:spPr>
                <p:txBody>
                  <a:bodyPr/>
                  <a:lstStyle/>
                  <a:p>
                    <a:r>
                      <a:rPr lang="en-US">
                        <a:noFill/>
                      </a:rPr>
                      <a:t> </a:t>
                    </a:r>
                  </a:p>
                </p:txBody>
              </p:sp>
            </mc:Fallback>
          </mc:AlternateContent>
          <p:cxnSp>
            <p:nvCxnSpPr>
              <p:cNvPr id="23" name="Straight Connector 22"/>
              <p:cNvCxnSpPr/>
              <p:nvPr/>
            </p:nvCxnSpPr>
            <p:spPr>
              <a:xfrm flipV="1">
                <a:off x="4879225" y="5413217"/>
                <a:ext cx="106273" cy="41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981530" y="5413217"/>
                <a:ext cx="0" cy="123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75256" y="5711857"/>
                <a:ext cx="106273" cy="1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983514" y="5588162"/>
                <a:ext cx="1984" cy="14255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4874419" y="5588162"/>
              <a:ext cx="0" cy="965038"/>
            </a:xfrm>
            <a:prstGeom prst="straightConnector1">
              <a:avLst/>
            </a:prstGeom>
            <a:ln w="1270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865310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randombar(horizontal)">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par>
                                <p:cTn id="32" presetID="14" presetClass="entr" presetSubtype="1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Handedness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23</a:t>
            </a:fld>
            <a:endParaRPr lang="en-US" dirty="0"/>
          </a:p>
        </p:txBody>
      </p:sp>
      <p:sp>
        <p:nvSpPr>
          <p:cNvPr id="4" name="Content Placeholder 3"/>
          <p:cNvSpPr>
            <a:spLocks noGrp="1"/>
          </p:cNvSpPr>
          <p:nvPr>
            <p:ph sz="quarter" idx="1"/>
          </p:nvPr>
        </p:nvSpPr>
        <p:spPr/>
        <p:txBody>
          <a:bodyPr/>
          <a:lstStyle/>
          <a:p>
            <a:pPr marL="0" indent="0">
              <a:buNone/>
            </a:pPr>
            <a:r>
              <a:rPr lang="en-US" dirty="0" smtClean="0"/>
              <a:t>By defining a cross product, we are forcing ourselves to define the </a:t>
            </a:r>
            <a:r>
              <a:rPr lang="en-US" i="1" dirty="0" smtClean="0"/>
              <a:t>handedness</a:t>
            </a:r>
            <a:r>
              <a:rPr lang="en-US" dirty="0" smtClean="0"/>
              <a:t> of our vector space.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Which one to use?</a:t>
            </a:r>
          </a:p>
          <a:p>
            <a:pPr lvl="1"/>
            <a:r>
              <a:rPr lang="en-US" dirty="0" smtClean="0"/>
              <a:t>Just about everybody in mathematics, science and engineering uses </a:t>
            </a:r>
            <a:r>
              <a:rPr lang="en-US" i="1" u="sng" dirty="0" smtClean="0"/>
              <a:t>right-hand space</a:t>
            </a:r>
            <a:r>
              <a:rPr lang="en-US" dirty="0" smtClean="0"/>
              <a:t>.</a:t>
            </a:r>
            <a:endParaRPr lang="en-US" i="1" dirty="0" smtClean="0"/>
          </a:p>
          <a:p>
            <a:pPr lvl="1"/>
            <a:r>
              <a:rPr lang="en-US" dirty="0" smtClean="0"/>
              <a:t>The </a:t>
            </a:r>
            <a:r>
              <a:rPr lang="en-US" b="1" i="1" u="sng" dirty="0" smtClean="0"/>
              <a:t>ONLY</a:t>
            </a:r>
            <a:r>
              <a:rPr lang="en-US" dirty="0" smtClean="0"/>
              <a:t> exceptions: Computer graphics and animation. </a:t>
            </a:r>
            <a:r>
              <a:rPr lang="en-US" dirty="0"/>
              <a:t>S</a:t>
            </a:r>
            <a:r>
              <a:rPr lang="en-US" dirty="0" smtClean="0"/>
              <a:t>ometimes left-hand space is used, sometimes right-hand space. No standards exist…</a:t>
            </a:r>
            <a:endParaRPr lang="en-US" dirty="0"/>
          </a:p>
        </p:txBody>
      </p:sp>
      <p:pic>
        <p:nvPicPr>
          <p:cNvPr id="9" name="Picture 2" descr="http://cdn4.raywenderlich.com/wp-content/uploads/2013/09/g_HandSyst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76400"/>
            <a:ext cx="3429000" cy="2578537"/>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1447800" y="5715000"/>
            <a:ext cx="6553200" cy="8382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IMPORTANT</a:t>
            </a:r>
            <a:r>
              <a:rPr lang="en-US" dirty="0" smtClean="0">
                <a:solidFill>
                  <a:schemeClr val="tx1"/>
                </a:solidFill>
              </a:rPr>
              <a:t>:  This </a:t>
            </a:r>
            <a:r>
              <a:rPr lang="en-US" b="1" u="sng" dirty="0" smtClean="0">
                <a:solidFill>
                  <a:schemeClr val="tx1"/>
                </a:solidFill>
              </a:rPr>
              <a:t>will cause you problems in the future</a:t>
            </a:r>
            <a:r>
              <a:rPr lang="en-US" dirty="0" smtClean="0">
                <a:solidFill>
                  <a:schemeClr val="tx1"/>
                </a:solidFill>
              </a:rPr>
              <a:t>!!! </a:t>
            </a:r>
            <a:endParaRPr lang="en-US" i="1" dirty="0">
              <a:solidFill>
                <a:schemeClr val="tx1"/>
              </a:solidFill>
            </a:endParaRPr>
          </a:p>
          <a:p>
            <a:pPr algn="ctr"/>
            <a:r>
              <a:rPr lang="en-US" b="1" i="1" u="sng" dirty="0" smtClean="0">
                <a:solidFill>
                  <a:schemeClr val="tx1"/>
                </a:solidFill>
              </a:rPr>
              <a:t>Always double check</a:t>
            </a:r>
            <a:r>
              <a:rPr lang="en-US" b="1" i="1" dirty="0" smtClean="0">
                <a:solidFill>
                  <a:schemeClr val="tx1"/>
                </a:solidFill>
              </a:rPr>
              <a:t> </a:t>
            </a:r>
            <a:r>
              <a:rPr lang="en-US" dirty="0" smtClean="0">
                <a:solidFill>
                  <a:schemeClr val="tx1"/>
                </a:solidFill>
              </a:rPr>
              <a:t>which handedness is being used</a:t>
            </a:r>
          </a:p>
          <a:p>
            <a:pPr algn="ctr"/>
            <a:r>
              <a:rPr lang="en-US" dirty="0" smtClean="0">
                <a:solidFill>
                  <a:schemeClr val="tx1"/>
                </a:solidFill>
              </a:rPr>
              <a:t>(in books, in code libraries, in graphics software, </a:t>
            </a:r>
            <a:r>
              <a:rPr lang="en-US" dirty="0" err="1" smtClean="0">
                <a:solidFill>
                  <a:schemeClr val="tx1"/>
                </a:solidFill>
              </a:rPr>
              <a:t>etc</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79914913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15" dur="500"/>
                                        <p:tgtEl>
                                          <p:spTgt spid="4">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0" dur="500"/>
                                        <p:tgtEl>
                                          <p:spTgt spid="4">
                                            <p:txEl>
                                              <p:pRg st="8" end="8"/>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23" dur="500"/>
                                        <p:tgtEl>
                                          <p:spTgt spid="4">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80">
                                          <p:stCondLst>
                                            <p:cond delay="0"/>
                                          </p:stCondLst>
                                        </p:cTn>
                                        <p:tgtEl>
                                          <p:spTgt spid="8"/>
                                        </p:tgtEl>
                                      </p:cBhvr>
                                    </p:animEffect>
                                    <p:anim calcmode="lin" valueType="num">
                                      <p:cBhvr>
                                        <p:cTn id="2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4" dur="26">
                                          <p:stCondLst>
                                            <p:cond delay="650"/>
                                          </p:stCondLst>
                                        </p:cTn>
                                        <p:tgtEl>
                                          <p:spTgt spid="8"/>
                                        </p:tgtEl>
                                      </p:cBhvr>
                                      <p:to x="100000" y="60000"/>
                                    </p:animScale>
                                    <p:animScale>
                                      <p:cBhvr>
                                        <p:cTn id="35" dur="166" decel="50000">
                                          <p:stCondLst>
                                            <p:cond delay="676"/>
                                          </p:stCondLst>
                                        </p:cTn>
                                        <p:tgtEl>
                                          <p:spTgt spid="8"/>
                                        </p:tgtEl>
                                      </p:cBhvr>
                                      <p:to x="100000" y="100000"/>
                                    </p:animScale>
                                    <p:animScale>
                                      <p:cBhvr>
                                        <p:cTn id="36" dur="26">
                                          <p:stCondLst>
                                            <p:cond delay="1312"/>
                                          </p:stCondLst>
                                        </p:cTn>
                                        <p:tgtEl>
                                          <p:spTgt spid="8"/>
                                        </p:tgtEl>
                                      </p:cBhvr>
                                      <p:to x="100000" y="80000"/>
                                    </p:animScale>
                                    <p:animScale>
                                      <p:cBhvr>
                                        <p:cTn id="37" dur="166" decel="50000">
                                          <p:stCondLst>
                                            <p:cond delay="1338"/>
                                          </p:stCondLst>
                                        </p:cTn>
                                        <p:tgtEl>
                                          <p:spTgt spid="8"/>
                                        </p:tgtEl>
                                      </p:cBhvr>
                                      <p:to x="100000" y="100000"/>
                                    </p:animScale>
                                    <p:animScale>
                                      <p:cBhvr>
                                        <p:cTn id="38" dur="26">
                                          <p:stCondLst>
                                            <p:cond delay="1642"/>
                                          </p:stCondLst>
                                        </p:cTn>
                                        <p:tgtEl>
                                          <p:spTgt spid="8"/>
                                        </p:tgtEl>
                                      </p:cBhvr>
                                      <p:to x="100000" y="90000"/>
                                    </p:animScale>
                                    <p:animScale>
                                      <p:cBhvr>
                                        <p:cTn id="39" dur="166" decel="50000">
                                          <p:stCondLst>
                                            <p:cond delay="1668"/>
                                          </p:stCondLst>
                                        </p:cTn>
                                        <p:tgtEl>
                                          <p:spTgt spid="8"/>
                                        </p:tgtEl>
                                      </p:cBhvr>
                                      <p:to x="100000" y="100000"/>
                                    </p:animScale>
                                    <p:animScale>
                                      <p:cBhvr>
                                        <p:cTn id="40" dur="26">
                                          <p:stCondLst>
                                            <p:cond delay="1808"/>
                                          </p:stCondLst>
                                        </p:cTn>
                                        <p:tgtEl>
                                          <p:spTgt spid="8"/>
                                        </p:tgtEl>
                                      </p:cBhvr>
                                      <p:to x="100000" y="95000"/>
                                    </p:animScale>
                                    <p:animScale>
                                      <p:cBhvr>
                                        <p:cTn id="41"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Handedness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24</a:t>
            </a:fld>
            <a:endParaRPr lang="en-US" dirty="0"/>
          </a:p>
        </p:txBody>
      </p:sp>
      <p:sp>
        <p:nvSpPr>
          <p:cNvPr id="4" name="Content Placeholder 3"/>
          <p:cNvSpPr>
            <a:spLocks noGrp="1"/>
          </p:cNvSpPr>
          <p:nvPr>
            <p:ph sz="quarter" idx="1"/>
          </p:nvPr>
        </p:nvSpPr>
        <p:spPr/>
        <p:txBody>
          <a:bodyPr/>
          <a:lstStyle/>
          <a:p>
            <a:pPr marL="0" indent="0">
              <a:buNone/>
            </a:pPr>
            <a:r>
              <a:rPr lang="en-US" dirty="0"/>
              <a:t>By defining a cross product, we are forcing ourselves to define the </a:t>
            </a:r>
            <a:r>
              <a:rPr lang="en-US" i="1" dirty="0"/>
              <a:t>handedness</a:t>
            </a:r>
            <a:r>
              <a:rPr lang="en-US" dirty="0"/>
              <a:t> of our vector space.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800" dirty="0"/>
          </a:p>
          <a:p>
            <a:pPr marL="0" indent="0">
              <a:buNone/>
            </a:pPr>
            <a:r>
              <a:rPr lang="en-US" dirty="0" smtClean="0"/>
              <a:t>We will be using </a:t>
            </a:r>
            <a:r>
              <a:rPr lang="en-US" b="1" u="sng" dirty="0" smtClean="0"/>
              <a:t>right hand spaces</a:t>
            </a:r>
            <a:r>
              <a:rPr lang="en-US" dirty="0"/>
              <a:t> </a:t>
            </a:r>
            <a:r>
              <a:rPr lang="en-US" dirty="0" smtClean="0"/>
              <a:t>throughout the class!</a:t>
            </a:r>
          </a:p>
          <a:p>
            <a:pPr marL="0" indent="0">
              <a:buNone/>
            </a:pPr>
            <a:endParaRPr lang="en-US" sz="800" dirty="0"/>
          </a:p>
          <a:p>
            <a:pPr marL="293688" lvl="1" indent="0">
              <a:buNone/>
            </a:pPr>
            <a:endParaRPr lang="en-US" dirty="0" smtClean="0"/>
          </a:p>
          <a:p>
            <a:pPr marL="293688" lvl="1" indent="0">
              <a:buNone/>
            </a:pPr>
            <a:r>
              <a:rPr lang="en-US" dirty="0" smtClean="0"/>
              <a:t>But </a:t>
            </a:r>
            <a:r>
              <a:rPr lang="en-US" b="1" i="1" u="sng" dirty="0" smtClean="0"/>
              <a:t>you must be vigilant about this</a:t>
            </a:r>
            <a:r>
              <a:rPr lang="en-US" i="1" dirty="0" smtClean="0"/>
              <a:t>!!!  The fact that our area of work (graphics and animation) is so flaky about handedness means you will encounter many traps.</a:t>
            </a:r>
          </a:p>
          <a:p>
            <a:pPr marL="293688" lvl="1" indent="0">
              <a:buNone/>
            </a:pPr>
            <a:r>
              <a:rPr lang="en-US" i="1" dirty="0" smtClean="0"/>
              <a:t>(See this </a:t>
            </a:r>
            <a:r>
              <a:rPr lang="en-US" i="1" dirty="0" smtClean="0">
                <a:hlinkClick r:id="rId2"/>
              </a:rPr>
              <a:t>Wikipedia page</a:t>
            </a:r>
            <a:r>
              <a:rPr lang="en-US" i="1" dirty="0" smtClean="0"/>
              <a:t> for one trap that cost me 3 days of headache…)</a:t>
            </a:r>
            <a:endParaRPr lang="en-US" dirty="0"/>
          </a:p>
        </p:txBody>
      </p:sp>
      <p:pic>
        <p:nvPicPr>
          <p:cNvPr id="7" name="Picture 2" descr="http://cdn4.raywenderlich.com/wp-content/uploads/2013/09/g_HandSyste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76400"/>
            <a:ext cx="3429000" cy="25785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400630" y="3227440"/>
            <a:ext cx="2438740" cy="2210108"/>
          </a:xfrm>
          <a:prstGeom prst="rect">
            <a:avLst/>
          </a:prstGeom>
        </p:spPr>
      </p:pic>
    </p:spTree>
    <p:extLst>
      <p:ext uri="{BB962C8B-B14F-4D97-AF65-F5344CB8AC3E}">
        <p14:creationId xmlns:p14="http://schemas.microsoft.com/office/powerpoint/2010/main" val="385937509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7" dur="500"/>
                                        <p:tgtEl>
                                          <p:spTgt spid="4">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15" dur="500"/>
                                        <p:tgtEl>
                                          <p:spTgt spid="4">
                                            <p:txEl>
                                              <p:pRg st="11" end="1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1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Product ‘Definition’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formula for the cross product is:</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a:rPr lang="en-US"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2</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3</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3</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2</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1</m:t>
                              </m:r>
                            </m:sub>
                          </m:sSub>
                        </m:e>
                      </m:d>
                    </m:oMath>
                  </m:oMathPara>
                </a14:m>
                <a:endParaRPr lang="en-US" b="1" dirty="0" smtClean="0"/>
              </a:p>
              <a:p>
                <a:pPr marL="0" indent="0">
                  <a:buNone/>
                </a:pPr>
                <a:endParaRPr lang="en-US" sz="800" b="1" dirty="0"/>
              </a:p>
              <a:p>
                <a:pPr marL="0" indent="0">
                  <a:buNone/>
                </a:pPr>
                <a:r>
                  <a:rPr lang="en-US" dirty="0" smtClean="0"/>
                  <a:t>A more ‘visual’ trick to compute it:</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m:rPr>
                          <m:aln/>
                        </m:rP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2</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3</m:t>
                              </m:r>
                            </m:sub>
                          </m:sSub>
                          <m:r>
                            <a:rPr lang="en-US" b="0" i="1" smtClean="0">
                              <a:latin typeface="Cambria Math"/>
                            </a:rPr>
                            <m:t>           </m:t>
                          </m:r>
                        </m:e>
                      </m:d>
                    </m:oMath>
                    <m:oMath xmlns:m="http://schemas.openxmlformats.org/officeDocument/2006/math">
                      <m:r>
                        <a:rPr lang="en-US" b="1" i="0" smtClean="0">
                          <a:latin typeface="Cambria Math"/>
                        </a:rPr>
                        <m:t>𝐰</m:t>
                      </m:r>
                      <m:r>
                        <m:rPr>
                          <m:aln/>
                        </m:rPr>
                        <a:rPr lang="en-US" i="1">
                          <a:latin typeface="Cambria Math"/>
                        </a:rPr>
                        <m:t>=</m:t>
                      </m:r>
                      <m:d>
                        <m:dPr>
                          <m:ctrlPr>
                            <a:rPr lang="en-US" i="1">
                              <a:latin typeface="Cambria Math" panose="02040503050406030204" pitchFamily="18" charset="0"/>
                            </a:rPr>
                          </m:ctrlPr>
                        </m:dPr>
                        <m:e>
                          <m:r>
                            <a:rPr lang="en-US" i="1">
                              <a:latin typeface="Cambria Math"/>
                            </a:rPr>
                            <m:t>           </m:t>
                          </m:r>
                          <m:sSub>
                            <m:sSubPr>
                              <m:ctrlPr>
                                <a:rPr lang="en-US" i="1">
                                  <a:latin typeface="Cambria Math" panose="02040503050406030204" pitchFamily="18" charset="0"/>
                                </a:rPr>
                              </m:ctrlPr>
                            </m:sSubPr>
                            <m:e>
                              <m:r>
                                <a:rPr lang="en-US" b="0" i="1" smtClean="0">
                                  <a:latin typeface="Cambria Math"/>
                                </a:rPr>
                                <m:t>𝑤</m:t>
                              </m:r>
                            </m:e>
                            <m:sub>
                              <m:r>
                                <a:rPr lang="en-US" i="1">
                                  <a:latin typeface="Cambria Math"/>
                                </a:rPr>
                                <m:t>1</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b="0" i="1" smtClean="0">
                                  <a:latin typeface="Cambria Math"/>
                                </a:rPr>
                                <m:t>2</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i="1">
                                  <a:latin typeface="Cambria Math"/>
                                </a:rPr>
                                <m:t>3</m:t>
                              </m:r>
                            </m:sub>
                          </m:sSub>
                          <m:r>
                            <a:rPr lang="en-US" i="1">
                              <a:latin typeface="Cambria Math"/>
                            </a:rPr>
                            <m:t>          </m:t>
                          </m:r>
                        </m:e>
                      </m:d>
                    </m:oMath>
                  </m:oMathPara>
                </a14:m>
                <a:r>
                  <a:rPr lang="en-US" i="1" dirty="0" smtClean="0">
                    <a:latin typeface="Cambria Math"/>
                  </a:rPr>
                  <a:t/>
                </a:r>
                <a:br>
                  <a:rPr lang="en-US" i="1" dirty="0" smtClean="0">
                    <a:latin typeface="Cambria Math"/>
                  </a:rPr>
                </a:br>
                <a:r>
                  <a:rPr lang="en-US" sz="1600" i="1" dirty="0" smtClean="0">
                    <a:latin typeface="Cambria Math"/>
                  </a:rPr>
                  <a:t>            </a:t>
                </a:r>
                <a:r>
                  <a:rPr lang="en-US" sz="1600" dirty="0" smtClean="0">
                    <a:latin typeface="Cambria Math"/>
                  </a:rPr>
                  <a:t>1                                  -1                                    1</a:t>
                </a:r>
                <a14:m>
                  <m:oMath xmlns:m="http://schemas.openxmlformats.org/officeDocument/2006/math">
                    <m:r>
                      <a:rPr lang="en-US" sz="1600" b="0" i="1" smtClean="0">
                        <a:latin typeface="Cambria Math"/>
                      </a:rPr>
                      <m:t> </m:t>
                    </m:r>
                  </m:oMath>
                </a14:m>
                <a:r>
                  <a:rPr lang="en-US" sz="1600" b="0" i="1" dirty="0" smtClean="0">
                    <a:latin typeface="Cambria Math"/>
                  </a:rPr>
                  <a:t>    </a:t>
                </a:r>
              </a:p>
              <a:p>
                <a:pPr marL="0" indent="0" algn="ctr">
                  <a:buNone/>
                </a:pPr>
                <a14:m>
                  <m:oMathPara xmlns:m="http://schemas.openxmlformats.org/officeDocument/2006/math">
                    <m:oMathParaPr>
                      <m:jc m:val="centerGroup"/>
                    </m:oMathParaPr>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m:rPr>
                          <m:aln/>
                        </m:rPr>
                        <a:rPr lang="en-US" i="1">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e>
                      </m:d>
                    </m:oMath>
                  </m:oMathPara>
                </a14:m>
                <a:endParaRPr lang="en-US" i="1" dirty="0" smtClean="0">
                  <a:latin typeface="Cambria Math"/>
                  <a:ea typeface="Cambria Math"/>
                </a:endParaRPr>
              </a:p>
              <a:p>
                <a:pPr marL="0" indent="0">
                  <a:buNone/>
                </a:pPr>
                <a:endParaRPr lang="en-US" sz="800" b="1" dirty="0" smtClean="0"/>
              </a:p>
              <a:p>
                <a:pPr marL="0" indent="0">
                  <a:buNone/>
                </a:pPr>
                <a:endParaRPr lang="en-US" sz="800" b="1"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0">
                <a:blip r:embed="rId2"/>
                <a:stretch>
                  <a:fillRect l="-708" t="-579"/>
                </a:stretch>
              </a:blipFill>
            </p:spPr>
            <p:txBody>
              <a:bodyPr/>
              <a:lstStyle/>
              <a:p>
                <a:r>
                  <a:rPr lang="en-US">
                    <a:noFill/>
                  </a:rPr>
                  <a:t> </a:t>
                </a:r>
              </a:p>
            </p:txBody>
          </p:sp>
        </mc:Fallback>
      </mc:AlternateContent>
      <p:grpSp>
        <p:nvGrpSpPr>
          <p:cNvPr id="11" name="Group 10"/>
          <p:cNvGrpSpPr/>
          <p:nvPr/>
        </p:nvGrpSpPr>
        <p:grpSpPr>
          <a:xfrm>
            <a:off x="2819400" y="2514600"/>
            <a:ext cx="3657600" cy="1219200"/>
            <a:chOff x="2819400" y="2514600"/>
            <a:chExt cx="3657600" cy="1219200"/>
          </a:xfrm>
        </p:grpSpPr>
        <p:grpSp>
          <p:nvGrpSpPr>
            <p:cNvPr id="26" name="Group 25"/>
            <p:cNvGrpSpPr/>
            <p:nvPr/>
          </p:nvGrpSpPr>
          <p:grpSpPr>
            <a:xfrm>
              <a:off x="2819400" y="2514600"/>
              <a:ext cx="3657600" cy="1219200"/>
              <a:chOff x="2819400" y="2514600"/>
              <a:chExt cx="3657600" cy="1219200"/>
            </a:xfrm>
          </p:grpSpPr>
          <p:sp>
            <p:nvSpPr>
              <p:cNvPr id="5" name="Rectangle 4"/>
              <p:cNvSpPr/>
              <p:nvPr/>
            </p:nvSpPr>
            <p:spPr>
              <a:xfrm>
                <a:off x="2971800" y="2514600"/>
                <a:ext cx="1219200" cy="609600"/>
              </a:xfrm>
              <a:prstGeom prst="rect">
                <a:avLst/>
              </a:prstGeom>
              <a:solidFill>
                <a:schemeClr val="bg1">
                  <a:lumMod val="65000"/>
                  <a:alpha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7" name="Straight Arrow Connector 6"/>
              <p:cNvCxnSpPr/>
              <p:nvPr/>
            </p:nvCxnSpPr>
            <p:spPr>
              <a:xfrm>
                <a:off x="5334000" y="2695575"/>
                <a:ext cx="1143000" cy="2762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334000" y="2695575"/>
                <a:ext cx="1066801" cy="2762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819400" y="3429000"/>
                <a:ext cx="1447800" cy="3048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sp>
          <p:nvSpPr>
            <p:cNvPr id="60" name="Rounded Rectangle 59"/>
            <p:cNvSpPr/>
            <p:nvPr/>
          </p:nvSpPr>
          <p:spPr>
            <a:xfrm>
              <a:off x="3134632" y="3171825"/>
              <a:ext cx="355600" cy="20637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sp>
        <p:nvSpPr>
          <p:cNvPr id="40" name="Slide Number Placeholder 2"/>
          <p:cNvSpPr>
            <a:spLocks noGrp="1"/>
          </p:cNvSpPr>
          <p:nvPr>
            <p:ph type="sldNum" sz="quarter" idx="12"/>
          </p:nvPr>
        </p:nvSpPr>
        <p:spPr>
          <a:xfrm>
            <a:off x="8077200" y="6501968"/>
            <a:ext cx="609600" cy="365760"/>
          </a:xfrm>
        </p:spPr>
        <p:txBody>
          <a:bodyPr/>
          <a:lstStyle/>
          <a:p>
            <a:fld id="{2DD2A927-C669-46EB-947E-64BB8CE6050D}" type="slidenum">
              <a:rPr lang="en-US" smtClean="0"/>
              <a:pPr/>
              <a:t>25</a:t>
            </a:fld>
            <a:endParaRPr lang="en-US" dirty="0"/>
          </a:p>
        </p:txBody>
      </p:sp>
    </p:spTree>
    <p:extLst>
      <p:ext uri="{BB962C8B-B14F-4D97-AF65-F5344CB8AC3E}">
        <p14:creationId xmlns:p14="http://schemas.microsoft.com/office/powerpoint/2010/main" val="347941116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Product ‘Definition’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formula for the cross product is:</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a:rPr lang="en-US"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2</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3</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3</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2</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1</m:t>
                              </m:r>
                            </m:sub>
                          </m:sSub>
                        </m:e>
                      </m:d>
                    </m:oMath>
                  </m:oMathPara>
                </a14:m>
                <a:endParaRPr lang="en-US" b="1" dirty="0" smtClean="0"/>
              </a:p>
              <a:p>
                <a:pPr marL="0" indent="0">
                  <a:buNone/>
                </a:pPr>
                <a:endParaRPr lang="en-US" sz="800" b="1" dirty="0"/>
              </a:p>
              <a:p>
                <a:pPr marL="0" indent="0">
                  <a:buNone/>
                </a:pPr>
                <a:r>
                  <a:rPr lang="en-US" dirty="0" smtClean="0"/>
                  <a:t>A more ‘visual’ trick to compute it:</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m:rPr>
                          <m:aln/>
                        </m:rP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2</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3</m:t>
                              </m:r>
                            </m:sub>
                          </m:sSub>
                          <m:r>
                            <a:rPr lang="en-US" b="0" i="1" smtClean="0">
                              <a:latin typeface="Cambria Math"/>
                            </a:rPr>
                            <m:t>           </m:t>
                          </m:r>
                        </m:e>
                      </m:d>
                    </m:oMath>
                    <m:oMath xmlns:m="http://schemas.openxmlformats.org/officeDocument/2006/math">
                      <m:r>
                        <a:rPr lang="en-US" b="1" i="0" smtClean="0">
                          <a:latin typeface="Cambria Math"/>
                        </a:rPr>
                        <m:t>𝐰</m:t>
                      </m:r>
                      <m:r>
                        <m:rPr>
                          <m:aln/>
                        </m:rPr>
                        <a:rPr lang="en-US" i="1">
                          <a:latin typeface="Cambria Math"/>
                        </a:rPr>
                        <m:t>=</m:t>
                      </m:r>
                      <m:d>
                        <m:dPr>
                          <m:ctrlPr>
                            <a:rPr lang="en-US" i="1">
                              <a:latin typeface="Cambria Math" panose="02040503050406030204" pitchFamily="18" charset="0"/>
                            </a:rPr>
                          </m:ctrlPr>
                        </m:dPr>
                        <m:e>
                          <m:r>
                            <a:rPr lang="en-US" i="1">
                              <a:latin typeface="Cambria Math"/>
                            </a:rPr>
                            <m:t>           </m:t>
                          </m:r>
                          <m:sSub>
                            <m:sSubPr>
                              <m:ctrlPr>
                                <a:rPr lang="en-US" i="1">
                                  <a:latin typeface="Cambria Math" panose="02040503050406030204" pitchFamily="18" charset="0"/>
                                </a:rPr>
                              </m:ctrlPr>
                            </m:sSubPr>
                            <m:e>
                              <m:r>
                                <a:rPr lang="en-US" b="0" i="1" smtClean="0">
                                  <a:latin typeface="Cambria Math"/>
                                </a:rPr>
                                <m:t>𝑤</m:t>
                              </m:r>
                            </m:e>
                            <m:sub>
                              <m:r>
                                <a:rPr lang="en-US" i="1">
                                  <a:latin typeface="Cambria Math"/>
                                </a:rPr>
                                <m:t>1</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b="0" i="1" smtClean="0">
                                  <a:latin typeface="Cambria Math"/>
                                </a:rPr>
                                <m:t>2</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i="1">
                                  <a:latin typeface="Cambria Math"/>
                                </a:rPr>
                                <m:t>3</m:t>
                              </m:r>
                            </m:sub>
                          </m:sSub>
                          <m:r>
                            <a:rPr lang="en-US" i="1">
                              <a:latin typeface="Cambria Math"/>
                            </a:rPr>
                            <m:t>          </m:t>
                          </m:r>
                        </m:e>
                      </m:d>
                    </m:oMath>
                  </m:oMathPara>
                </a14:m>
                <a:r>
                  <a:rPr lang="en-US" i="1" dirty="0" smtClean="0">
                    <a:latin typeface="Cambria Math"/>
                  </a:rPr>
                  <a:t/>
                </a:r>
                <a:br>
                  <a:rPr lang="en-US" i="1" dirty="0" smtClean="0">
                    <a:latin typeface="Cambria Math"/>
                  </a:rPr>
                </a:br>
                <a:r>
                  <a:rPr lang="en-US" sz="1600" i="1" dirty="0" smtClean="0">
                    <a:latin typeface="Cambria Math"/>
                  </a:rPr>
                  <a:t>            </a:t>
                </a:r>
                <a:r>
                  <a:rPr lang="en-US" sz="1600" dirty="0" smtClean="0">
                    <a:latin typeface="Cambria Math"/>
                  </a:rPr>
                  <a:t>1                                  -1                                    1</a:t>
                </a:r>
                <a14:m>
                  <m:oMath xmlns:m="http://schemas.openxmlformats.org/officeDocument/2006/math">
                    <m:r>
                      <a:rPr lang="en-US" sz="1600" b="0" i="1" smtClean="0">
                        <a:latin typeface="Cambria Math"/>
                      </a:rPr>
                      <m:t> </m:t>
                    </m:r>
                  </m:oMath>
                </a14:m>
                <a:r>
                  <a:rPr lang="en-US" sz="1600" b="0" i="1" dirty="0" smtClean="0">
                    <a:latin typeface="Cambria Math"/>
                  </a:rPr>
                  <a:t>    </a:t>
                </a:r>
              </a:p>
              <a:p>
                <a:pPr marL="0" indent="0" algn="ctr">
                  <a:buNone/>
                </a:pPr>
                <a14:m>
                  <m:oMathPara xmlns:m="http://schemas.openxmlformats.org/officeDocument/2006/math">
                    <m:oMathParaPr>
                      <m:jc m:val="centerGroup"/>
                    </m:oMathParaPr>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m:rPr>
                          <m:aln/>
                        </m:rPr>
                        <a:rPr lang="en-US" i="1">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e>
                      </m:d>
                    </m:oMath>
                  </m:oMathPara>
                </a14:m>
                <a:endParaRPr lang="en-US" i="1" dirty="0" smtClean="0">
                  <a:latin typeface="Cambria Math"/>
                  <a:ea typeface="Cambria Math"/>
                </a:endParaRPr>
              </a:p>
              <a:p>
                <a:pPr marL="0" indent="0">
                  <a:buNone/>
                </a:pPr>
                <a:endParaRPr lang="en-US" sz="800" b="1" dirty="0" smtClean="0"/>
              </a:p>
              <a:p>
                <a:pPr marL="0" indent="0">
                  <a:buNone/>
                </a:pPr>
                <a:endParaRPr lang="en-US" sz="800" b="1" dirty="0" smtClean="0"/>
              </a:p>
              <a:p>
                <a:pPr marL="0" indent="0">
                  <a:buNone/>
                </a:pPr>
                <a:endParaRPr lang="en-US" b="1"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0">
                <a:blip r:embed="rId2"/>
                <a:stretch>
                  <a:fillRect l="-708" t="-579"/>
                </a:stretch>
              </a:blipFill>
            </p:spPr>
            <p:txBody>
              <a:bodyPr/>
              <a:lstStyle/>
              <a:p>
                <a:r>
                  <a:rPr lang="en-US">
                    <a:noFill/>
                  </a:rPr>
                  <a:t> </a:t>
                </a:r>
              </a:p>
            </p:txBody>
          </p:sp>
        </mc:Fallback>
      </mc:AlternateContent>
      <p:grpSp>
        <p:nvGrpSpPr>
          <p:cNvPr id="14" name="Group 13"/>
          <p:cNvGrpSpPr/>
          <p:nvPr/>
        </p:nvGrpSpPr>
        <p:grpSpPr>
          <a:xfrm>
            <a:off x="3581400" y="2528889"/>
            <a:ext cx="4048125" cy="1204913"/>
            <a:chOff x="3581400" y="2528889"/>
            <a:chExt cx="4048125" cy="1204913"/>
          </a:xfrm>
        </p:grpSpPr>
        <p:grpSp>
          <p:nvGrpSpPr>
            <p:cNvPr id="34" name="Group 33"/>
            <p:cNvGrpSpPr/>
            <p:nvPr/>
          </p:nvGrpSpPr>
          <p:grpSpPr>
            <a:xfrm>
              <a:off x="3581400" y="2528889"/>
              <a:ext cx="4048125" cy="1204913"/>
              <a:chOff x="1905000" y="2528887"/>
              <a:chExt cx="4048125" cy="1204913"/>
            </a:xfrm>
          </p:grpSpPr>
          <p:sp>
            <p:nvSpPr>
              <p:cNvPr id="35" name="Rectangle 34"/>
              <p:cNvSpPr/>
              <p:nvPr/>
            </p:nvSpPr>
            <p:spPr>
              <a:xfrm>
                <a:off x="4572000" y="2528887"/>
                <a:ext cx="1219200" cy="609600"/>
              </a:xfrm>
              <a:prstGeom prst="rect">
                <a:avLst/>
              </a:prstGeom>
              <a:solidFill>
                <a:schemeClr val="bg1">
                  <a:lumMod val="65000"/>
                  <a:alpha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36" name="Straight Arrow Connector 35"/>
              <p:cNvCxnSpPr/>
              <p:nvPr/>
            </p:nvCxnSpPr>
            <p:spPr>
              <a:xfrm>
                <a:off x="1905000" y="2695575"/>
                <a:ext cx="1143000" cy="27622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1905000" y="2695573"/>
                <a:ext cx="1143000" cy="2762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505325" y="3429000"/>
                <a:ext cx="1447800" cy="3048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sp>
          <p:nvSpPr>
            <p:cNvPr id="61" name="Rounded Rectangle 60"/>
            <p:cNvSpPr/>
            <p:nvPr/>
          </p:nvSpPr>
          <p:spPr>
            <a:xfrm>
              <a:off x="6521450" y="3178174"/>
              <a:ext cx="355600" cy="20637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sp>
        <p:nvSpPr>
          <p:cNvPr id="40" name="Slide Number Placeholder 2"/>
          <p:cNvSpPr>
            <a:spLocks noGrp="1"/>
          </p:cNvSpPr>
          <p:nvPr>
            <p:ph type="sldNum" sz="quarter" idx="12"/>
          </p:nvPr>
        </p:nvSpPr>
        <p:spPr>
          <a:xfrm>
            <a:off x="8077200" y="6501968"/>
            <a:ext cx="609600" cy="365760"/>
          </a:xfrm>
        </p:spPr>
        <p:txBody>
          <a:bodyPr/>
          <a:lstStyle/>
          <a:p>
            <a:fld id="{2DD2A927-C669-46EB-947E-64BB8CE6050D}" type="slidenum">
              <a:rPr lang="en-US" smtClean="0"/>
              <a:pPr/>
              <a:t>26</a:t>
            </a:fld>
            <a:endParaRPr lang="en-US" dirty="0"/>
          </a:p>
        </p:txBody>
      </p:sp>
    </p:spTree>
    <p:extLst>
      <p:ext uri="{BB962C8B-B14F-4D97-AF65-F5344CB8AC3E}">
        <p14:creationId xmlns:p14="http://schemas.microsoft.com/office/powerpoint/2010/main" val="83450026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Product ‘Definition’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formula for the cross product is:</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a:rPr lang="en-US"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2</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3</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3</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2</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1</m:t>
                              </m:r>
                            </m:sub>
                          </m:sSub>
                        </m:e>
                      </m:d>
                    </m:oMath>
                  </m:oMathPara>
                </a14:m>
                <a:endParaRPr lang="en-US" b="1" dirty="0" smtClean="0"/>
              </a:p>
              <a:p>
                <a:pPr marL="0" indent="0">
                  <a:buNone/>
                </a:pPr>
                <a:endParaRPr lang="en-US" sz="800" b="1" dirty="0"/>
              </a:p>
              <a:p>
                <a:pPr marL="0" indent="0">
                  <a:buNone/>
                </a:pPr>
                <a:r>
                  <a:rPr lang="en-US" dirty="0" smtClean="0"/>
                  <a:t>A more ‘visual’ trick to compute it:</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m:rPr>
                          <m:aln/>
                        </m:rP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2</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3</m:t>
                              </m:r>
                            </m:sub>
                          </m:sSub>
                          <m:r>
                            <a:rPr lang="en-US" b="0" i="1" smtClean="0">
                              <a:latin typeface="Cambria Math"/>
                            </a:rPr>
                            <m:t>           </m:t>
                          </m:r>
                        </m:e>
                      </m:d>
                    </m:oMath>
                    <m:oMath xmlns:m="http://schemas.openxmlformats.org/officeDocument/2006/math">
                      <m:r>
                        <a:rPr lang="en-US" b="1" i="0" smtClean="0">
                          <a:latin typeface="Cambria Math"/>
                        </a:rPr>
                        <m:t>𝐰</m:t>
                      </m:r>
                      <m:r>
                        <m:rPr>
                          <m:aln/>
                        </m:rPr>
                        <a:rPr lang="en-US" i="1">
                          <a:latin typeface="Cambria Math"/>
                        </a:rPr>
                        <m:t>=</m:t>
                      </m:r>
                      <m:d>
                        <m:dPr>
                          <m:ctrlPr>
                            <a:rPr lang="en-US" i="1">
                              <a:latin typeface="Cambria Math" panose="02040503050406030204" pitchFamily="18" charset="0"/>
                            </a:rPr>
                          </m:ctrlPr>
                        </m:dPr>
                        <m:e>
                          <m:r>
                            <a:rPr lang="en-US" i="1">
                              <a:latin typeface="Cambria Math"/>
                            </a:rPr>
                            <m:t>           </m:t>
                          </m:r>
                          <m:sSub>
                            <m:sSubPr>
                              <m:ctrlPr>
                                <a:rPr lang="en-US" i="1">
                                  <a:latin typeface="Cambria Math" panose="02040503050406030204" pitchFamily="18" charset="0"/>
                                </a:rPr>
                              </m:ctrlPr>
                            </m:sSubPr>
                            <m:e>
                              <m:r>
                                <a:rPr lang="en-US" b="0" i="1" smtClean="0">
                                  <a:latin typeface="Cambria Math"/>
                                </a:rPr>
                                <m:t>𝑤</m:t>
                              </m:r>
                            </m:e>
                            <m:sub>
                              <m:r>
                                <a:rPr lang="en-US" i="1">
                                  <a:latin typeface="Cambria Math"/>
                                </a:rPr>
                                <m:t>1</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b="0" i="1" smtClean="0">
                                  <a:latin typeface="Cambria Math"/>
                                </a:rPr>
                                <m:t>2</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i="1">
                                  <a:latin typeface="Cambria Math"/>
                                </a:rPr>
                                <m:t>3</m:t>
                              </m:r>
                            </m:sub>
                          </m:sSub>
                          <m:r>
                            <a:rPr lang="en-US" i="1">
                              <a:latin typeface="Cambria Math"/>
                            </a:rPr>
                            <m:t>          </m:t>
                          </m:r>
                        </m:e>
                      </m:d>
                    </m:oMath>
                  </m:oMathPara>
                </a14:m>
                <a:r>
                  <a:rPr lang="en-US" i="1" dirty="0" smtClean="0">
                    <a:latin typeface="Cambria Math"/>
                  </a:rPr>
                  <a:t/>
                </a:r>
                <a:br>
                  <a:rPr lang="en-US" i="1" dirty="0" smtClean="0">
                    <a:latin typeface="Cambria Math"/>
                  </a:rPr>
                </a:br>
                <a:r>
                  <a:rPr lang="en-US" sz="1600" i="1" dirty="0" smtClean="0">
                    <a:latin typeface="Cambria Math"/>
                  </a:rPr>
                  <a:t>            </a:t>
                </a:r>
                <a:r>
                  <a:rPr lang="en-US" sz="1600" dirty="0" smtClean="0">
                    <a:latin typeface="Cambria Math"/>
                  </a:rPr>
                  <a:t>1                                  -1                                    1</a:t>
                </a:r>
                <a14:m>
                  <m:oMath xmlns:m="http://schemas.openxmlformats.org/officeDocument/2006/math">
                    <m:r>
                      <a:rPr lang="en-US" sz="1600" b="0" i="1" smtClean="0">
                        <a:latin typeface="Cambria Math"/>
                      </a:rPr>
                      <m:t> </m:t>
                    </m:r>
                  </m:oMath>
                </a14:m>
                <a:r>
                  <a:rPr lang="en-US" sz="1600" b="0" i="1" dirty="0" smtClean="0">
                    <a:latin typeface="Cambria Math"/>
                  </a:rPr>
                  <a:t>    </a:t>
                </a:r>
              </a:p>
              <a:p>
                <a:pPr marL="0" indent="0" algn="ctr">
                  <a:buNone/>
                </a:pPr>
                <a14:m>
                  <m:oMathPara xmlns:m="http://schemas.openxmlformats.org/officeDocument/2006/math">
                    <m:oMathParaPr>
                      <m:jc m:val="centerGroup"/>
                    </m:oMathParaPr>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m:rPr>
                          <m:aln/>
                        </m:rPr>
                        <a:rPr lang="en-US" i="1">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e>
                      </m:d>
                    </m:oMath>
                  </m:oMathPara>
                </a14:m>
                <a:endParaRPr lang="en-US" sz="800" b="1" dirty="0" smtClean="0"/>
              </a:p>
              <a:p>
                <a:pPr marL="0" indent="0">
                  <a:buNone/>
                </a:pPr>
                <a:endParaRPr lang="en-US" sz="800" b="1"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0">
                <a:blip r:embed="rId2"/>
                <a:stretch>
                  <a:fillRect l="-708" t="-579"/>
                </a:stretch>
              </a:blipFill>
            </p:spPr>
            <p:txBody>
              <a:bodyPr/>
              <a:lstStyle/>
              <a:p>
                <a:r>
                  <a:rPr lang="en-US">
                    <a:noFill/>
                  </a:rPr>
                  <a:t> </a:t>
                </a:r>
              </a:p>
            </p:txBody>
          </p:sp>
        </mc:Fallback>
      </mc:AlternateContent>
      <p:grpSp>
        <p:nvGrpSpPr>
          <p:cNvPr id="13" name="Group 12"/>
          <p:cNvGrpSpPr/>
          <p:nvPr/>
        </p:nvGrpSpPr>
        <p:grpSpPr>
          <a:xfrm>
            <a:off x="3581400" y="2528887"/>
            <a:ext cx="2895600" cy="1204913"/>
            <a:chOff x="3581400" y="2528887"/>
            <a:chExt cx="2895600" cy="1204913"/>
          </a:xfrm>
        </p:grpSpPr>
        <p:grpSp>
          <p:nvGrpSpPr>
            <p:cNvPr id="27" name="Group 26"/>
            <p:cNvGrpSpPr/>
            <p:nvPr/>
          </p:nvGrpSpPr>
          <p:grpSpPr>
            <a:xfrm>
              <a:off x="3581400" y="2528887"/>
              <a:ext cx="2895600" cy="1204913"/>
              <a:chOff x="3581400" y="2528887"/>
              <a:chExt cx="2895600" cy="1204913"/>
            </a:xfrm>
          </p:grpSpPr>
          <p:sp>
            <p:nvSpPr>
              <p:cNvPr id="28" name="Rectangle 27"/>
              <p:cNvSpPr/>
              <p:nvPr/>
            </p:nvSpPr>
            <p:spPr>
              <a:xfrm>
                <a:off x="4572000" y="2528887"/>
                <a:ext cx="1219200" cy="609600"/>
              </a:xfrm>
              <a:prstGeom prst="rect">
                <a:avLst/>
              </a:prstGeom>
              <a:solidFill>
                <a:schemeClr val="bg1">
                  <a:lumMod val="65000"/>
                  <a:alpha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9" name="Straight Arrow Connector 28"/>
              <p:cNvCxnSpPr/>
              <p:nvPr/>
            </p:nvCxnSpPr>
            <p:spPr>
              <a:xfrm>
                <a:off x="3581400" y="2695575"/>
                <a:ext cx="2895600" cy="2762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581400" y="2695575"/>
                <a:ext cx="2819402" cy="2762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4457700" y="3429000"/>
                <a:ext cx="1447800" cy="3048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sp>
          <p:nvSpPr>
            <p:cNvPr id="59" name="Rounded Rectangle 58"/>
            <p:cNvSpPr/>
            <p:nvPr/>
          </p:nvSpPr>
          <p:spPr>
            <a:xfrm>
              <a:off x="4800601" y="3171825"/>
              <a:ext cx="355600" cy="20637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sp>
        <p:nvSpPr>
          <p:cNvPr id="40" name="Slide Number Placeholder 2"/>
          <p:cNvSpPr>
            <a:spLocks noGrp="1"/>
          </p:cNvSpPr>
          <p:nvPr>
            <p:ph type="sldNum" sz="quarter" idx="12"/>
          </p:nvPr>
        </p:nvSpPr>
        <p:spPr>
          <a:xfrm>
            <a:off x="8077200" y="6501968"/>
            <a:ext cx="609600" cy="365760"/>
          </a:xfrm>
        </p:spPr>
        <p:txBody>
          <a:bodyPr/>
          <a:lstStyle/>
          <a:p>
            <a:fld id="{2DD2A927-C669-46EB-947E-64BB8CE6050D}" type="slidenum">
              <a:rPr lang="en-US" smtClean="0"/>
              <a:pPr/>
              <a:t>27</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4230105" y="3733800"/>
                <a:ext cx="1865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i="1">
                          <a:latin typeface="Cambria Math"/>
                          <a:ea typeface="Cambria Math"/>
                        </a:rPr>
                        <m:t>)</m:t>
                      </m:r>
                    </m:oMath>
                  </m:oMathPara>
                </a14:m>
                <a:endParaRPr lang="en-US" i="1" dirty="0">
                  <a:latin typeface="Cambria Math"/>
                  <a:ea typeface="Cambria Math"/>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230105" y="3733800"/>
                <a:ext cx="1865895" cy="369332"/>
              </a:xfrm>
              <a:prstGeom prst="rect">
                <a:avLst/>
              </a:prstGeom>
              <a:blipFill rotWithShape="1">
                <a:blip r:embed="rId3"/>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04556912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Product ‘Definition’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formula for the cross product is:</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a:rPr lang="en-US"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2</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3</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3</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2</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1</m:t>
                              </m:r>
                            </m:sub>
                          </m:sSub>
                        </m:e>
                      </m:d>
                    </m:oMath>
                  </m:oMathPara>
                </a14:m>
                <a:endParaRPr lang="en-US" b="1" dirty="0" smtClean="0"/>
              </a:p>
              <a:p>
                <a:pPr marL="0" indent="0">
                  <a:buNone/>
                </a:pPr>
                <a:endParaRPr lang="en-US" sz="800" b="1" dirty="0"/>
              </a:p>
              <a:p>
                <a:pPr marL="0" indent="0">
                  <a:buNone/>
                </a:pPr>
                <a:r>
                  <a:rPr lang="en-US" dirty="0" smtClean="0"/>
                  <a:t>A more ‘visual’ trick to compute it:</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m:rPr>
                          <m:aln/>
                        </m:rP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2</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3</m:t>
                              </m:r>
                            </m:sub>
                          </m:sSub>
                          <m:r>
                            <a:rPr lang="en-US" b="0" i="1" smtClean="0">
                              <a:latin typeface="Cambria Math"/>
                            </a:rPr>
                            <m:t>           </m:t>
                          </m:r>
                        </m:e>
                      </m:d>
                    </m:oMath>
                    <m:oMath xmlns:m="http://schemas.openxmlformats.org/officeDocument/2006/math">
                      <m:r>
                        <a:rPr lang="en-US" b="1" i="0" smtClean="0">
                          <a:latin typeface="Cambria Math"/>
                        </a:rPr>
                        <m:t>𝐰</m:t>
                      </m:r>
                      <m:r>
                        <m:rPr>
                          <m:aln/>
                        </m:rPr>
                        <a:rPr lang="en-US" i="1">
                          <a:latin typeface="Cambria Math"/>
                        </a:rPr>
                        <m:t>=</m:t>
                      </m:r>
                      <m:d>
                        <m:dPr>
                          <m:ctrlPr>
                            <a:rPr lang="en-US" i="1">
                              <a:latin typeface="Cambria Math" panose="02040503050406030204" pitchFamily="18" charset="0"/>
                            </a:rPr>
                          </m:ctrlPr>
                        </m:dPr>
                        <m:e>
                          <m:r>
                            <a:rPr lang="en-US" i="1">
                              <a:latin typeface="Cambria Math"/>
                            </a:rPr>
                            <m:t>           </m:t>
                          </m:r>
                          <m:sSub>
                            <m:sSubPr>
                              <m:ctrlPr>
                                <a:rPr lang="en-US" i="1">
                                  <a:latin typeface="Cambria Math" panose="02040503050406030204" pitchFamily="18" charset="0"/>
                                </a:rPr>
                              </m:ctrlPr>
                            </m:sSubPr>
                            <m:e>
                              <m:r>
                                <a:rPr lang="en-US" b="0" i="1" smtClean="0">
                                  <a:latin typeface="Cambria Math"/>
                                </a:rPr>
                                <m:t>𝑤</m:t>
                              </m:r>
                            </m:e>
                            <m:sub>
                              <m:r>
                                <a:rPr lang="en-US" i="1">
                                  <a:latin typeface="Cambria Math"/>
                                </a:rPr>
                                <m:t>1</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b="0" i="1" smtClean="0">
                                  <a:latin typeface="Cambria Math"/>
                                </a:rPr>
                                <m:t>2</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i="1">
                                  <a:latin typeface="Cambria Math"/>
                                </a:rPr>
                                <m:t>3</m:t>
                              </m:r>
                            </m:sub>
                          </m:sSub>
                          <m:r>
                            <a:rPr lang="en-US" i="1">
                              <a:latin typeface="Cambria Math"/>
                            </a:rPr>
                            <m:t>          </m:t>
                          </m:r>
                        </m:e>
                      </m:d>
                    </m:oMath>
                  </m:oMathPara>
                </a14:m>
                <a:r>
                  <a:rPr lang="en-US" i="1" dirty="0" smtClean="0">
                    <a:latin typeface="Cambria Math"/>
                  </a:rPr>
                  <a:t/>
                </a:r>
                <a:br>
                  <a:rPr lang="en-US" i="1" dirty="0" smtClean="0">
                    <a:latin typeface="Cambria Math"/>
                  </a:rPr>
                </a:br>
                <a:r>
                  <a:rPr lang="en-US" sz="1600" i="1" dirty="0" smtClean="0">
                    <a:latin typeface="Cambria Math"/>
                  </a:rPr>
                  <a:t>            </a:t>
                </a:r>
                <a:r>
                  <a:rPr lang="en-US" sz="1600" dirty="0" smtClean="0">
                    <a:latin typeface="Cambria Math"/>
                  </a:rPr>
                  <a:t>1                                  -1                                    1</a:t>
                </a:r>
                <a14:m>
                  <m:oMath xmlns:m="http://schemas.openxmlformats.org/officeDocument/2006/math">
                    <m:r>
                      <a:rPr lang="en-US" sz="1600" b="0" i="1" smtClean="0">
                        <a:latin typeface="Cambria Math"/>
                      </a:rPr>
                      <m:t> </m:t>
                    </m:r>
                  </m:oMath>
                </a14:m>
                <a:r>
                  <a:rPr lang="en-US" sz="1600" b="0" i="1" dirty="0" smtClean="0">
                    <a:latin typeface="Cambria Math"/>
                  </a:rPr>
                  <a:t>    </a:t>
                </a:r>
              </a:p>
              <a:p>
                <a:pPr marL="0" indent="0" algn="ctr">
                  <a:buNone/>
                </a:pPr>
                <a14:m>
                  <m:oMathPara xmlns:m="http://schemas.openxmlformats.org/officeDocument/2006/math">
                    <m:oMathParaPr>
                      <m:jc m:val="centerGroup"/>
                    </m:oMathParaPr>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m:rPr>
                          <m:aln/>
                        </m:rPr>
                        <a:rPr lang="en-US" i="1">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e>
                      </m:d>
                    </m:oMath>
                  </m:oMathPara>
                </a14:m>
                <a:endParaRPr lang="en-US" i="1" dirty="0" smtClean="0">
                  <a:latin typeface="Cambria Math"/>
                  <a:ea typeface="Cambria Math"/>
                </a:endParaRPr>
              </a:p>
              <a:p>
                <a:pPr marL="0" indent="0">
                  <a:buNone/>
                </a:pPr>
                <a:endParaRPr lang="en-US" sz="800" b="1" dirty="0" smtClean="0"/>
              </a:p>
              <a:p>
                <a:pPr marL="0" indent="0">
                  <a:buNone/>
                </a:pPr>
                <a:endParaRPr lang="en-US" sz="800" b="1" dirty="0" smtClean="0"/>
              </a:p>
              <a:p>
                <a:pPr marL="0" indent="0">
                  <a:buNone/>
                </a:pPr>
                <a:r>
                  <a:rPr lang="en-US" b="1" dirty="0" smtClean="0"/>
                  <a:t>Examples:</a:t>
                </a:r>
                <a:endParaRPr lang="en-US" dirty="0" smtClean="0"/>
              </a:p>
              <a:p>
                <a:pPr marL="0" indent="0">
                  <a:buNone/>
                </a:pPr>
                <a:endParaRPr lang="en-US" b="1"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0">
                <a:blip r:embed="rId2"/>
                <a:stretch>
                  <a:fillRect l="-708"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98716" y="4190587"/>
                <a:ext cx="2144659" cy="841834"/>
              </a:xfrm>
              <a:prstGeom prst="rect">
                <a:avLst/>
              </a:prstGeom>
              <a:noFill/>
            </p:spPr>
            <p:txBody>
              <a:bodyPr wrap="square" rtlCol="0">
                <a:spAutoFit/>
              </a:bodyPr>
              <a:lstStyle/>
              <a:p>
                <a:pPr algn="r"/>
                <a14:m>
                  <m:oMathPara xmlns:m="http://schemas.openxmlformats.org/officeDocument/2006/math">
                    <m:oMathParaPr>
                      <m:jc m:val="left"/>
                    </m:oMathParaPr>
                    <m:oMath xmlns:m="http://schemas.openxmlformats.org/officeDocument/2006/math">
                      <m:f>
                        <m:fPr>
                          <m:ctrlPr>
                            <a:rPr lang="en-US" sz="1600" b="0" i="1" smtClean="0">
                              <a:latin typeface="Cambria Math" panose="02040503050406030204" pitchFamily="18" charset="0"/>
                              <a:ea typeface="Cambria Math"/>
                            </a:rPr>
                          </m:ctrlPr>
                        </m:fPr>
                        <m:num>
                          <m:eqArr>
                            <m:eqArrPr>
                              <m:ctrlPr>
                                <a:rPr lang="en-US" sz="1600" i="1">
                                  <a:latin typeface="Cambria Math" panose="02040503050406030204" pitchFamily="18" charset="0"/>
                                </a:rPr>
                              </m:ctrlPr>
                            </m:eqArrPr>
                            <m:e>
                              <m:r>
                                <a:rPr lang="en-US" sz="1600" b="0" i="1" smtClean="0">
                                  <a:latin typeface="Cambria Math"/>
                                </a:rPr>
                                <m:t>        </m:t>
                              </m:r>
                              <m:d>
                                <m:dPr>
                                  <m:ctrlPr>
                                    <a:rPr lang="en-US" sz="1600" i="1">
                                      <a:latin typeface="Cambria Math" panose="02040503050406030204" pitchFamily="18" charset="0"/>
                                    </a:rPr>
                                  </m:ctrlPr>
                                </m:dPr>
                                <m:e>
                                  <m:r>
                                    <a:rPr lang="en-US" sz="1600" b="0" i="1" smtClean="0">
                                      <a:latin typeface="Cambria Math"/>
                                    </a:rPr>
                                    <m:t>0</m:t>
                                  </m:r>
                                  <m:r>
                                    <a:rPr lang="en-US" sz="1600" i="1">
                                      <a:latin typeface="Cambria Math"/>
                                    </a:rPr>
                                    <m:t>,  </m:t>
                                  </m:r>
                                  <m:r>
                                    <a:rPr lang="en-US" sz="1600" b="0" i="1" smtClean="0">
                                      <a:latin typeface="Cambria Math"/>
                                    </a:rPr>
                                    <m:t>      1</m:t>
                                  </m:r>
                                  <m:r>
                                    <a:rPr lang="en-US" sz="1600" i="1">
                                      <a:latin typeface="Cambria Math"/>
                                    </a:rPr>
                                    <m:t>,  </m:t>
                                  </m:r>
                                  <m:r>
                                    <a:rPr lang="en-US" sz="1600" b="0" i="1" smtClean="0">
                                      <a:latin typeface="Cambria Math"/>
                                    </a:rPr>
                                    <m:t>      3</m:t>
                                  </m:r>
                                </m:e>
                              </m:d>
                              <m:r>
                                <a:rPr lang="en-US" sz="1600" i="1">
                                  <a:latin typeface="Cambria Math"/>
                                </a:rPr>
                                <m:t>  </m:t>
                              </m:r>
                              <m:r>
                                <m:rPr>
                                  <m:nor/>
                                </m:rPr>
                                <a:rPr lang="en-US" sz="1600" i="1" dirty="0">
                                  <a:latin typeface="Cambria Math"/>
                                </a:rPr>
                                <m:t> </m:t>
                              </m:r>
                            </m:e>
                            <m:e>
                              <m:r>
                                <a:rPr lang="en-US" sz="1600" i="1">
                                  <a:latin typeface="Cambria Math"/>
                                  <a:ea typeface="Cambria Math"/>
                                </a:rPr>
                                <m:t>× </m:t>
                              </m:r>
                              <m:d>
                                <m:dPr>
                                  <m:ctrlPr>
                                    <a:rPr lang="en-US" sz="1600" i="1">
                                      <a:latin typeface="Cambria Math" panose="02040503050406030204" pitchFamily="18" charset="0"/>
                                      <a:ea typeface="Cambria Math"/>
                                    </a:rPr>
                                  </m:ctrlPr>
                                </m:dPr>
                                <m:e>
                                  <m:r>
                                    <a:rPr lang="en-US" sz="1600" b="0" i="1" smtClean="0">
                                      <a:latin typeface="Cambria Math"/>
                                      <a:ea typeface="Cambria Math"/>
                                    </a:rPr>
                                    <m:t>1</m:t>
                                  </m:r>
                                  <m:r>
                                    <a:rPr lang="en-US" sz="1600" i="1">
                                      <a:latin typeface="Cambria Math"/>
                                      <a:ea typeface="Cambria Math"/>
                                    </a:rPr>
                                    <m:t> ,  </m:t>
                                  </m:r>
                                  <m:r>
                                    <a:rPr lang="en-US" sz="1600" b="0" i="1" smtClean="0">
                                      <a:latin typeface="Cambria Math"/>
                                      <a:ea typeface="Cambria Math"/>
                                    </a:rPr>
                                    <m:t>  −1</m:t>
                                  </m:r>
                                  <m:r>
                                    <a:rPr lang="en-US" sz="1600" i="1">
                                      <a:latin typeface="Cambria Math"/>
                                      <a:ea typeface="Cambria Math"/>
                                    </a:rPr>
                                    <m:t>,  </m:t>
                                  </m:r>
                                  <m:r>
                                    <a:rPr lang="en-US" sz="1600" b="0" i="1" smtClean="0">
                                      <a:latin typeface="Cambria Math"/>
                                      <a:ea typeface="Cambria Math"/>
                                    </a:rPr>
                                    <m:t>   −6</m:t>
                                  </m:r>
                                  <m:r>
                                    <a:rPr lang="en-US" sz="1600" i="1">
                                      <a:latin typeface="Cambria Math"/>
                                      <a:ea typeface="Cambria Math"/>
                                    </a:rPr>
                                    <m:t> </m:t>
                                  </m:r>
                                </m:e>
                              </m:d>
                            </m:e>
                          </m:eqArr>
                        </m:num>
                        <m:den>
                          <m:r>
                            <a:rPr lang="en-US" sz="1600" b="0" i="1" smtClean="0">
                              <a:latin typeface="Cambria Math"/>
                              <a:ea typeface="Cambria Math"/>
                            </a:rPr>
                            <m:t>     (         ,        ,         )</m:t>
                          </m:r>
                        </m:den>
                      </m:f>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998716" y="4190587"/>
                <a:ext cx="2144659" cy="841834"/>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8715" y="5334000"/>
                <a:ext cx="2144659" cy="841834"/>
              </a:xfrm>
              <a:prstGeom prst="rect">
                <a:avLst/>
              </a:prstGeom>
              <a:noFill/>
            </p:spPr>
            <p:txBody>
              <a:bodyPr wrap="square" rtlCol="0">
                <a:spAutoFit/>
              </a:bodyPr>
              <a:lstStyle/>
              <a:p>
                <a:pPr algn="r"/>
                <a14:m>
                  <m:oMathPara xmlns:m="http://schemas.openxmlformats.org/officeDocument/2006/math">
                    <m:oMathParaPr>
                      <m:jc m:val="left"/>
                    </m:oMathParaPr>
                    <m:oMath xmlns:m="http://schemas.openxmlformats.org/officeDocument/2006/math">
                      <m:f>
                        <m:fPr>
                          <m:ctrlPr>
                            <a:rPr lang="en-US" sz="1600" b="0" i="1" smtClean="0">
                              <a:latin typeface="Cambria Math" panose="02040503050406030204" pitchFamily="18" charset="0"/>
                              <a:ea typeface="Cambria Math"/>
                            </a:rPr>
                          </m:ctrlPr>
                        </m:fPr>
                        <m:num>
                          <m:eqArr>
                            <m:eqArrPr>
                              <m:ctrlPr>
                                <a:rPr lang="en-US" sz="1600" i="1">
                                  <a:latin typeface="Cambria Math" panose="02040503050406030204" pitchFamily="18" charset="0"/>
                                </a:rPr>
                              </m:ctrlPr>
                            </m:eqArrPr>
                            <m:e>
                              <m:r>
                                <a:rPr lang="en-US" sz="1600" b="0" i="1" smtClean="0">
                                  <a:latin typeface="Cambria Math"/>
                                </a:rPr>
                                <m:t>        </m:t>
                              </m:r>
                              <m:d>
                                <m:dPr>
                                  <m:ctrlPr>
                                    <a:rPr lang="en-US" sz="1600" i="1">
                                      <a:latin typeface="Cambria Math" panose="02040503050406030204" pitchFamily="18" charset="0"/>
                                    </a:rPr>
                                  </m:ctrlPr>
                                </m:dPr>
                                <m:e>
                                  <m:r>
                                    <a:rPr lang="en-US" sz="1600" i="1">
                                      <a:latin typeface="Cambria Math"/>
                                    </a:rPr>
                                    <m:t>  4,  </m:t>
                                  </m:r>
                                  <m:r>
                                    <a:rPr lang="en-US" sz="1600" i="1" smtClean="0">
                                      <a:latin typeface="Cambria Math"/>
                                    </a:rPr>
                                    <m:t>−7</m:t>
                                  </m:r>
                                  <m:r>
                                    <a:rPr lang="en-US" sz="1600" i="1">
                                      <a:latin typeface="Cambria Math"/>
                                    </a:rPr>
                                    <m:t>,  −2</m:t>
                                  </m:r>
                                </m:e>
                              </m:d>
                              <m:r>
                                <a:rPr lang="en-US" sz="1600" i="1">
                                  <a:latin typeface="Cambria Math"/>
                                </a:rPr>
                                <m:t>  </m:t>
                              </m:r>
                              <m:r>
                                <m:rPr>
                                  <m:nor/>
                                </m:rPr>
                                <a:rPr lang="en-US" sz="1600" i="1" dirty="0">
                                  <a:latin typeface="Cambria Math"/>
                                </a:rPr>
                                <m:t> </m:t>
                              </m:r>
                            </m:e>
                            <m:e>
                              <m:r>
                                <a:rPr lang="en-US" sz="1600" i="1">
                                  <a:latin typeface="Cambria Math"/>
                                  <a:ea typeface="Cambria Math"/>
                                </a:rPr>
                                <m:t>× </m:t>
                              </m:r>
                              <m:d>
                                <m:dPr>
                                  <m:ctrlPr>
                                    <a:rPr lang="en-US" sz="1600" i="1">
                                      <a:latin typeface="Cambria Math" panose="02040503050406030204" pitchFamily="18" charset="0"/>
                                      <a:ea typeface="Cambria Math"/>
                                    </a:rPr>
                                  </m:ctrlPr>
                                </m:dPr>
                                <m:e>
                                  <m:r>
                                    <a:rPr lang="en-US" sz="1600" i="1">
                                      <a:latin typeface="Cambria Math"/>
                                      <a:ea typeface="Cambria Math"/>
                                    </a:rPr>
                                    <m:t>−2 ,  </m:t>
                                  </m:r>
                                  <m:r>
                                    <a:rPr lang="en-US" sz="1600" b="0" i="1" smtClean="0">
                                      <a:latin typeface="Cambria Math"/>
                                      <a:ea typeface="Cambria Math"/>
                                    </a:rPr>
                                    <m:t> </m:t>
                                  </m:r>
                                  <m:r>
                                    <a:rPr lang="en-US" sz="1600" i="1">
                                      <a:latin typeface="Cambria Math"/>
                                      <a:ea typeface="Cambria Math"/>
                                    </a:rPr>
                                    <m:t>5,  </m:t>
                                  </m:r>
                                  <m:r>
                                    <a:rPr lang="en-US" sz="1600" b="0" i="1" smtClean="0">
                                      <a:latin typeface="Cambria Math"/>
                                      <a:ea typeface="Cambria Math"/>
                                    </a:rPr>
                                    <m:t>   </m:t>
                                  </m:r>
                                  <m:r>
                                    <a:rPr lang="en-US" sz="1600" i="1">
                                      <a:latin typeface="Cambria Math"/>
                                      <a:ea typeface="Cambria Math"/>
                                    </a:rPr>
                                    <m:t>3 </m:t>
                                  </m:r>
                                </m:e>
                              </m:d>
                            </m:e>
                          </m:eqArr>
                        </m:num>
                        <m:den>
                          <m:r>
                            <a:rPr lang="en-US" sz="1600" b="0" i="1" smtClean="0">
                              <a:latin typeface="Cambria Math"/>
                              <a:ea typeface="Cambria Math"/>
                            </a:rPr>
                            <m:t>    (       ,        ,        )</m:t>
                          </m:r>
                        </m:den>
                      </m:f>
                    </m:oMath>
                  </m:oMathPara>
                </a14:m>
                <a:endParaRPr lang="en-US"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8715" y="5334000"/>
                <a:ext cx="2144659" cy="84183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86250" y="4190587"/>
                <a:ext cx="4389856" cy="830997"/>
              </a:xfrm>
              <a:prstGeom prst="rect">
                <a:avLst/>
              </a:prstGeom>
              <a:noFill/>
            </p:spPr>
            <p:txBody>
              <a:bodyPr wrap="none" rtlCol="0">
                <a:spAutoFit/>
              </a:bodyPr>
              <a:lstStyle/>
              <a:p>
                <a:r>
                  <a:rPr lang="en-US" sz="1600" b="0" i="1" dirty="0" smtClean="0">
                    <a:latin typeface="Times New Roman" panose="02020603050405020304" pitchFamily="18" charset="0"/>
                    <a:cs typeface="Times New Roman" panose="02020603050405020304" pitchFamily="18" charset="0"/>
                  </a:rPr>
                  <a:t>Quick test:</a:t>
                </a:r>
              </a:p>
              <a:p>
                <a:pPr lvl="1"/>
                <a14:m>
                  <m:oMathPara xmlns:m="http://schemas.openxmlformats.org/officeDocument/2006/math">
                    <m:oMathParaPr>
                      <m:jc m:val="left"/>
                    </m:oMathParaPr>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a:rPr>
                            <m:t>−3, 3,−1</m:t>
                          </m:r>
                        </m:e>
                      </m:d>
                      <m:r>
                        <a:rPr lang="en-US" sz="1600" b="0" i="1" smtClean="0">
                          <a:latin typeface="Cambria Math"/>
                          <a:ea typeface="Cambria Math"/>
                        </a:rPr>
                        <m:t>∙</m:t>
                      </m:r>
                      <m:d>
                        <m:dPr>
                          <m:ctrlPr>
                            <a:rPr lang="en-US" sz="1600" b="0" i="1" smtClean="0">
                              <a:latin typeface="Cambria Math" panose="02040503050406030204" pitchFamily="18" charset="0"/>
                              <a:ea typeface="Cambria Math"/>
                            </a:rPr>
                          </m:ctrlPr>
                        </m:dPr>
                        <m:e>
                          <m:r>
                            <a:rPr lang="en-US" sz="1600" b="0" i="1" smtClean="0">
                              <a:latin typeface="Cambria Math"/>
                              <a:ea typeface="Cambria Math"/>
                            </a:rPr>
                            <m:t>0, 1, 3</m:t>
                          </m:r>
                        </m:e>
                      </m:d>
                      <m:r>
                        <a:rPr lang="en-US" sz="1600" b="0" i="1" smtClean="0">
                          <a:latin typeface="Cambria Math"/>
                          <a:ea typeface="Cambria Math"/>
                        </a:rPr>
                        <m:t>=0+3−3=0</m:t>
                      </m:r>
                    </m:oMath>
                    <m:oMath xmlns:m="http://schemas.openxmlformats.org/officeDocument/2006/math">
                      <m:d>
                        <m:dPr>
                          <m:ctrlPr>
                            <a:rPr lang="en-US" sz="1600" b="0" i="1" smtClean="0">
                              <a:latin typeface="Cambria Math" panose="02040503050406030204" pitchFamily="18" charset="0"/>
                              <a:ea typeface="Cambria Math"/>
                            </a:rPr>
                          </m:ctrlPr>
                        </m:dPr>
                        <m:e>
                          <m:r>
                            <a:rPr lang="en-US" sz="1600" b="0" i="1" smtClean="0">
                              <a:latin typeface="Cambria Math"/>
                              <a:ea typeface="Cambria Math"/>
                            </a:rPr>
                            <m:t>−3, 3,−1</m:t>
                          </m:r>
                        </m:e>
                      </m:d>
                      <m:r>
                        <a:rPr lang="en-US" sz="1600" b="0" i="1" smtClean="0">
                          <a:latin typeface="Cambria Math"/>
                          <a:ea typeface="Cambria Math"/>
                        </a:rPr>
                        <m:t>∙</m:t>
                      </m:r>
                      <m:d>
                        <m:dPr>
                          <m:ctrlPr>
                            <a:rPr lang="en-US" sz="1600" b="0" i="1" smtClean="0">
                              <a:latin typeface="Cambria Math" panose="02040503050406030204" pitchFamily="18" charset="0"/>
                              <a:ea typeface="Cambria Math"/>
                            </a:rPr>
                          </m:ctrlPr>
                        </m:dPr>
                        <m:e>
                          <m:r>
                            <a:rPr lang="en-US" sz="1600" b="0" i="1" smtClean="0">
                              <a:latin typeface="Cambria Math"/>
                              <a:ea typeface="Cambria Math"/>
                            </a:rPr>
                            <m:t>1,−1,−6</m:t>
                          </m:r>
                        </m:e>
                      </m:d>
                      <m:r>
                        <a:rPr lang="en-US" sz="1600" b="0" i="1" smtClean="0">
                          <a:latin typeface="Cambria Math"/>
                          <a:ea typeface="Cambria Math"/>
                        </a:rPr>
                        <m:t>=−3−3+6=0</m:t>
                      </m:r>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4286250" y="4190587"/>
                <a:ext cx="4389856" cy="830997"/>
              </a:xfrm>
              <a:prstGeom prst="rect">
                <a:avLst/>
              </a:prstGeom>
              <a:blipFill rotWithShape="1">
                <a:blip r:embed="rId5"/>
                <a:stretch>
                  <a:fillRect l="-694" t="-2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267200" y="5334000"/>
                <a:ext cx="4845109" cy="830997"/>
              </a:xfrm>
              <a:prstGeom prst="rect">
                <a:avLst/>
              </a:prstGeom>
              <a:noFill/>
            </p:spPr>
            <p:txBody>
              <a:bodyPr wrap="none" rtlCol="0">
                <a:spAutoFit/>
              </a:bodyPr>
              <a:lstStyle/>
              <a:p>
                <a:r>
                  <a:rPr lang="en-US" sz="1600" b="0" i="1" dirty="0" smtClean="0">
                    <a:latin typeface="Times New Roman" panose="02020603050405020304" pitchFamily="18" charset="0"/>
                    <a:cs typeface="Times New Roman" panose="02020603050405020304" pitchFamily="18" charset="0"/>
                  </a:rPr>
                  <a:t>Quick test:</a:t>
                </a:r>
              </a:p>
              <a:p>
                <a:pPr lvl="1"/>
                <a14:m>
                  <m:oMathPara xmlns:m="http://schemas.openxmlformats.org/officeDocument/2006/math">
                    <m:oMathParaPr>
                      <m:jc m:val="left"/>
                    </m:oMathParaPr>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a:rPr>
                            <m:t>−11,−8, 6</m:t>
                          </m:r>
                        </m:e>
                      </m:d>
                      <m:r>
                        <a:rPr lang="en-US" sz="1600" b="0" i="1" smtClean="0">
                          <a:latin typeface="Cambria Math"/>
                          <a:ea typeface="Cambria Math"/>
                        </a:rPr>
                        <m:t>∙</m:t>
                      </m:r>
                      <m:d>
                        <m:dPr>
                          <m:ctrlPr>
                            <a:rPr lang="en-US" sz="1600" b="0" i="1" smtClean="0">
                              <a:latin typeface="Cambria Math" panose="02040503050406030204" pitchFamily="18" charset="0"/>
                              <a:ea typeface="Cambria Math"/>
                            </a:rPr>
                          </m:ctrlPr>
                        </m:dPr>
                        <m:e>
                          <m:r>
                            <a:rPr lang="en-US" sz="1600" b="0" i="1" smtClean="0">
                              <a:latin typeface="Cambria Math"/>
                              <a:ea typeface="Cambria Math"/>
                            </a:rPr>
                            <m:t>4,−7,−2</m:t>
                          </m:r>
                        </m:e>
                      </m:d>
                      <m:r>
                        <a:rPr lang="en-US" sz="1600" b="0" i="1" smtClean="0">
                          <a:latin typeface="Cambria Math"/>
                          <a:ea typeface="Cambria Math"/>
                        </a:rPr>
                        <m:t>=−44+56−12</m:t>
                      </m:r>
                      <m:r>
                        <a:rPr lang="en-US" sz="1600" b="0" i="0" smtClean="0">
                          <a:latin typeface="Cambria Math"/>
                          <a:ea typeface="Cambria Math"/>
                        </a:rPr>
                        <m:t>=0</m:t>
                      </m:r>
                    </m:oMath>
                    <m:oMath xmlns:m="http://schemas.openxmlformats.org/officeDocument/2006/math">
                      <m:d>
                        <m:dPr>
                          <m:ctrlPr>
                            <a:rPr lang="en-US" sz="1600" b="0" i="1" smtClean="0">
                              <a:latin typeface="Cambria Math" panose="02040503050406030204" pitchFamily="18" charset="0"/>
                              <a:ea typeface="Cambria Math"/>
                            </a:rPr>
                          </m:ctrlPr>
                        </m:dPr>
                        <m:e>
                          <m:r>
                            <a:rPr lang="en-US" sz="1600" b="0" i="1" smtClean="0">
                              <a:latin typeface="Cambria Math"/>
                              <a:ea typeface="Cambria Math"/>
                            </a:rPr>
                            <m:t>−11,−8, 6</m:t>
                          </m:r>
                        </m:e>
                      </m:d>
                      <m:r>
                        <a:rPr lang="en-US" sz="1600" b="0" i="1" smtClean="0">
                          <a:latin typeface="Cambria Math"/>
                          <a:ea typeface="Cambria Math"/>
                        </a:rPr>
                        <m:t>∙</m:t>
                      </m:r>
                      <m:d>
                        <m:dPr>
                          <m:ctrlPr>
                            <a:rPr lang="en-US" sz="1600" b="0" i="1" smtClean="0">
                              <a:latin typeface="Cambria Math" panose="02040503050406030204" pitchFamily="18" charset="0"/>
                              <a:ea typeface="Cambria Math"/>
                            </a:rPr>
                          </m:ctrlPr>
                        </m:dPr>
                        <m:e>
                          <m:r>
                            <a:rPr lang="en-US" sz="1600" b="0" i="1" smtClean="0">
                              <a:latin typeface="Cambria Math"/>
                              <a:ea typeface="Cambria Math"/>
                            </a:rPr>
                            <m:t>−2, 5, 3</m:t>
                          </m:r>
                        </m:e>
                      </m:d>
                      <m:r>
                        <a:rPr lang="en-US" sz="1600" b="0" i="1" smtClean="0">
                          <a:latin typeface="Cambria Math"/>
                          <a:ea typeface="Cambria Math"/>
                        </a:rPr>
                        <m:t>=22−40+18=0</m:t>
                      </m:r>
                    </m:oMath>
                  </m:oMathPara>
                </a14:m>
                <a:endParaRPr lang="en-US" sz="1600" dirty="0"/>
              </a:p>
            </p:txBody>
          </p:sp>
        </mc:Choice>
        <mc:Fallback xmlns="">
          <p:sp>
            <p:nvSpPr>
              <p:cNvPr id="46" name="TextBox 45"/>
              <p:cNvSpPr txBox="1">
                <a:spLocks noRot="1" noChangeAspect="1" noMove="1" noResize="1" noEditPoints="1" noAdjustHandles="1" noChangeArrowheads="1" noChangeShapeType="1" noTextEdit="1"/>
              </p:cNvSpPr>
              <p:nvPr/>
            </p:nvSpPr>
            <p:spPr>
              <a:xfrm>
                <a:off x="4267200" y="5334000"/>
                <a:ext cx="4845109" cy="830997"/>
              </a:xfrm>
              <a:prstGeom prst="rect">
                <a:avLst/>
              </a:prstGeom>
              <a:blipFill rotWithShape="1">
                <a:blip r:embed="rId6"/>
                <a:stretch>
                  <a:fillRect l="-629" t="-2206"/>
                </a:stretch>
              </a:blipFill>
            </p:spPr>
            <p:txBody>
              <a:bodyPr/>
              <a:lstStyle/>
              <a:p>
                <a:r>
                  <a:rPr lang="en-US">
                    <a:noFill/>
                  </a:rPr>
                  <a:t> </a:t>
                </a:r>
              </a:p>
            </p:txBody>
          </p:sp>
        </mc:Fallback>
      </mc:AlternateContent>
      <p:sp>
        <p:nvSpPr>
          <p:cNvPr id="10" name="TextBox 9"/>
          <p:cNvSpPr txBox="1"/>
          <p:nvPr/>
        </p:nvSpPr>
        <p:spPr>
          <a:xfrm>
            <a:off x="2438400" y="4693867"/>
            <a:ext cx="367408" cy="338554"/>
          </a:xfrm>
          <a:prstGeom prst="rect">
            <a:avLst/>
          </a:prstGeom>
          <a:noFill/>
        </p:spPr>
        <p:txBody>
          <a:bodyPr wrap="none" rtlCol="0">
            <a:spAutoFit/>
          </a:bodyPr>
          <a:lstStyle/>
          <a:p>
            <a:r>
              <a:rPr lang="en-US" sz="1600" dirty="0" smtClean="0">
                <a:latin typeface="Cambria Math" panose="02040503050406030204" pitchFamily="18" charset="0"/>
                <a:ea typeface="Cambria Math" panose="02040503050406030204" pitchFamily="18" charset="0"/>
                <a:cs typeface="Times New Roman" panose="02020603050405020304" pitchFamily="18" charset="0"/>
              </a:rPr>
              <a:t>-3</a:t>
            </a: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48" name="TextBox 47"/>
          <p:cNvSpPr txBox="1"/>
          <p:nvPr/>
        </p:nvSpPr>
        <p:spPr>
          <a:xfrm>
            <a:off x="2985392" y="4700171"/>
            <a:ext cx="298480" cy="338554"/>
          </a:xfrm>
          <a:prstGeom prst="rect">
            <a:avLst/>
          </a:prstGeom>
          <a:noFill/>
        </p:spPr>
        <p:txBody>
          <a:bodyPr wrap="none" rtlCol="0">
            <a:spAutoFit/>
          </a:bodyPr>
          <a:lstStyle/>
          <a:p>
            <a:r>
              <a:rPr lang="en-US" sz="1600" dirty="0" smtClean="0">
                <a:latin typeface="Cambria Math" panose="02040503050406030204" pitchFamily="18" charset="0"/>
                <a:ea typeface="Cambria Math" panose="02040503050406030204" pitchFamily="18" charset="0"/>
                <a:cs typeface="Times New Roman" panose="02020603050405020304" pitchFamily="18" charset="0"/>
              </a:rPr>
              <a:t>3</a:t>
            </a: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0" name="TextBox 49"/>
          <p:cNvSpPr txBox="1"/>
          <p:nvPr/>
        </p:nvSpPr>
        <p:spPr>
          <a:xfrm>
            <a:off x="3352800" y="4696996"/>
            <a:ext cx="367408" cy="338554"/>
          </a:xfrm>
          <a:prstGeom prst="rect">
            <a:avLst/>
          </a:prstGeom>
          <a:noFill/>
        </p:spPr>
        <p:txBody>
          <a:bodyPr wrap="none" rtlCol="0">
            <a:spAutoFit/>
          </a:bodyPr>
          <a:lstStyle/>
          <a:p>
            <a:r>
              <a:rPr lang="en-US" sz="1600" dirty="0" smtClean="0">
                <a:latin typeface="Cambria Math" panose="02040503050406030204" pitchFamily="18" charset="0"/>
                <a:ea typeface="Cambria Math" panose="02040503050406030204" pitchFamily="18" charset="0"/>
                <a:cs typeface="Times New Roman" panose="02020603050405020304" pitchFamily="18" charset="0"/>
              </a:rPr>
              <a:t>-1</a:t>
            </a: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6" name="TextBox 55"/>
          <p:cNvSpPr txBox="1"/>
          <p:nvPr/>
        </p:nvSpPr>
        <p:spPr>
          <a:xfrm>
            <a:off x="2369472" y="5827342"/>
            <a:ext cx="481222" cy="338554"/>
          </a:xfrm>
          <a:prstGeom prst="rect">
            <a:avLst/>
          </a:prstGeom>
          <a:noFill/>
        </p:spPr>
        <p:txBody>
          <a:bodyPr wrap="none" rtlCol="0">
            <a:spAutoFit/>
          </a:bodyPr>
          <a:lstStyle/>
          <a:p>
            <a:r>
              <a:rPr lang="en-US" sz="1600" dirty="0" smtClean="0">
                <a:latin typeface="Cambria Math" panose="02040503050406030204" pitchFamily="18" charset="0"/>
                <a:ea typeface="Cambria Math" panose="02040503050406030204" pitchFamily="18" charset="0"/>
                <a:cs typeface="Times New Roman" panose="02020603050405020304" pitchFamily="18" charset="0"/>
              </a:rPr>
              <a:t>-11</a:t>
            </a: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7" name="TextBox 56"/>
          <p:cNvSpPr txBox="1"/>
          <p:nvPr/>
        </p:nvSpPr>
        <p:spPr>
          <a:xfrm>
            <a:off x="2890142" y="5833646"/>
            <a:ext cx="367408" cy="338554"/>
          </a:xfrm>
          <a:prstGeom prst="rect">
            <a:avLst/>
          </a:prstGeom>
          <a:noFill/>
        </p:spPr>
        <p:txBody>
          <a:bodyPr wrap="none" rtlCol="0">
            <a:spAutoFit/>
          </a:bodyPr>
          <a:lstStyle/>
          <a:p>
            <a:r>
              <a:rPr lang="en-US" sz="1600" dirty="0" smtClean="0">
                <a:latin typeface="Cambria Math" panose="02040503050406030204" pitchFamily="18" charset="0"/>
                <a:ea typeface="Cambria Math" panose="02040503050406030204" pitchFamily="18" charset="0"/>
                <a:cs typeface="Times New Roman" panose="02020603050405020304" pitchFamily="18" charset="0"/>
              </a:rPr>
              <a:t>-8</a:t>
            </a: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8" name="TextBox 57"/>
          <p:cNvSpPr txBox="1"/>
          <p:nvPr/>
        </p:nvSpPr>
        <p:spPr>
          <a:xfrm>
            <a:off x="3283872" y="5830471"/>
            <a:ext cx="298480" cy="338554"/>
          </a:xfrm>
          <a:prstGeom prst="rect">
            <a:avLst/>
          </a:prstGeom>
          <a:noFill/>
        </p:spPr>
        <p:txBody>
          <a:bodyPr wrap="none" rtlCol="0">
            <a:spAutoFit/>
          </a:bodyPr>
          <a:lstStyle/>
          <a:p>
            <a:r>
              <a:rPr lang="en-US" sz="1600" dirty="0" smtClean="0">
                <a:latin typeface="Cambria Math" panose="02040503050406030204" pitchFamily="18" charset="0"/>
                <a:ea typeface="Cambria Math" panose="02040503050406030204" pitchFamily="18" charset="0"/>
                <a:cs typeface="Times New Roman" panose="02020603050405020304" pitchFamily="18" charset="0"/>
              </a:rPr>
              <a:t>6</a:t>
            </a: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40" name="Slide Number Placeholder 2"/>
          <p:cNvSpPr>
            <a:spLocks noGrp="1"/>
          </p:cNvSpPr>
          <p:nvPr>
            <p:ph type="sldNum" sz="quarter" idx="12"/>
          </p:nvPr>
        </p:nvSpPr>
        <p:spPr>
          <a:xfrm>
            <a:off x="8077200" y="6501968"/>
            <a:ext cx="609600" cy="365760"/>
          </a:xfrm>
        </p:spPr>
        <p:txBody>
          <a:bodyPr/>
          <a:lstStyle/>
          <a:p>
            <a:fld id="{2DD2A927-C669-46EB-947E-64BB8CE6050D}" type="slidenum">
              <a:rPr lang="en-US" smtClean="0"/>
              <a:pPr/>
              <a:t>28</a:t>
            </a:fld>
            <a:endParaRPr lang="en-US" dirty="0"/>
          </a:p>
        </p:txBody>
      </p:sp>
      <p:sp>
        <p:nvSpPr>
          <p:cNvPr id="15" name="Rounded Rectangle 14"/>
          <p:cNvSpPr/>
          <p:nvPr/>
        </p:nvSpPr>
        <p:spPr>
          <a:xfrm>
            <a:off x="297470" y="5021584"/>
            <a:ext cx="1582918" cy="511366"/>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36550" algn="ctr"/>
            <a:r>
              <a:rPr lang="en-US" sz="1400" i="1" dirty="0">
                <a:solidFill>
                  <a:schemeClr val="tx1"/>
                </a:solidFill>
                <a:latin typeface="Times New Roman" panose="02020603050405020304" pitchFamily="18" charset="0"/>
                <a:cs typeface="Times New Roman" panose="02020603050405020304" pitchFamily="18" charset="0"/>
              </a:rPr>
              <a:t>See </a:t>
            </a:r>
            <a:r>
              <a:rPr lang="en-US" sz="1400" i="1" dirty="0" smtClean="0">
                <a:solidFill>
                  <a:schemeClr val="tx1"/>
                </a:solidFill>
                <a:latin typeface="Times New Roman" panose="02020603050405020304" pitchFamily="18" charset="0"/>
                <a:cs typeface="Times New Roman" panose="02020603050405020304" pitchFamily="18" charset="0"/>
              </a:rPr>
              <a:t>also</a:t>
            </a:r>
          </a:p>
          <a:p>
            <a:pPr indent="-336550" algn="ctr"/>
            <a:r>
              <a:rPr lang="en-US" sz="1400" i="1" dirty="0" smtClean="0">
                <a:solidFill>
                  <a:schemeClr val="tx1"/>
                </a:solidFill>
                <a:latin typeface="Times New Roman" panose="02020603050405020304" pitchFamily="18" charset="0"/>
                <a:cs typeface="Times New Roman" panose="02020603050405020304" pitchFamily="18" charset="0"/>
                <a:hlinkClick r:id="rId7"/>
              </a:rPr>
              <a:t>dynamic </a:t>
            </a:r>
            <a:r>
              <a:rPr lang="en-US" sz="1400" i="1" dirty="0">
                <a:solidFill>
                  <a:schemeClr val="tx1"/>
                </a:solidFill>
                <a:latin typeface="Times New Roman" panose="02020603050405020304" pitchFamily="18" charset="0"/>
                <a:cs typeface="Times New Roman" panose="02020603050405020304" pitchFamily="18" charset="0"/>
                <a:hlinkClick r:id="rId7"/>
              </a:rPr>
              <a:t>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88109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randombar(horizontal)">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randombar(horizontal)">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randombar(horizontal)">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randombar(horizontal)">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randombar(horizontal)">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randombar(horizont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randombar(horizontal)">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randombar(horizontal)">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9" grpId="0"/>
      <p:bldP spid="9" grpId="0" build="p" bldLvl="3"/>
      <p:bldP spid="46" grpId="0"/>
      <p:bldP spid="10" grpId="0"/>
      <p:bldP spid="48" grpId="0"/>
      <p:bldP spid="50" grpId="0"/>
      <p:bldP spid="56" grpId="0"/>
      <p:bldP spid="57" grpId="0"/>
      <p:bldP spid="58"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Product ‘Definition’ </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formula for the cross product is:</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a:rPr lang="en-US" i="1" smtClean="0">
                          <a:latin typeface="Cambria Math"/>
                          <a:ea typeface="Cambria Math"/>
                        </a:rPr>
                        <m:t>×</m:t>
                      </m:r>
                      <m:r>
                        <a:rPr lang="en-US" b="1" i="0" smtClean="0">
                          <a:latin typeface="Cambria Math"/>
                          <a:ea typeface="Cambria Math"/>
                        </a:rPr>
                        <m:t>𝐰</m:t>
                      </m:r>
                      <m:r>
                        <a:rPr lang="en-US" b="0" i="1" smtClean="0">
                          <a:latin typeface="Cambria Math"/>
                          <a:ea typeface="Cambria Math"/>
                        </a:rPr>
                        <m:t>=</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2</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3</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𝑣</m:t>
                              </m:r>
                            </m:e>
                            <m:sub>
                              <m:r>
                                <a:rPr lang="en-US" b="0" i="1" smtClean="0">
                                  <a:latin typeface="Cambria Math"/>
                                  <a:ea typeface="Cambria Math"/>
                                </a:rPr>
                                <m:t>3</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2</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𝑣</m:t>
                              </m:r>
                            </m:e>
                            <m:sub>
                              <m:r>
                                <a:rPr lang="en-US" b="0" i="1" smtClean="0">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b="0" i="1" smtClean="0">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1</m:t>
                              </m:r>
                            </m:sub>
                          </m:sSub>
                        </m:e>
                      </m:d>
                    </m:oMath>
                  </m:oMathPara>
                </a14:m>
                <a:endParaRPr lang="en-US" b="1" dirty="0" smtClean="0"/>
              </a:p>
              <a:p>
                <a:pPr marL="0" indent="0">
                  <a:buNone/>
                </a:pPr>
                <a:endParaRPr lang="en-US" sz="800" b="1" dirty="0"/>
              </a:p>
              <a:p>
                <a:pPr marL="0" indent="0">
                  <a:buNone/>
                </a:pPr>
                <a:r>
                  <a:rPr lang="en-US" dirty="0" smtClean="0"/>
                  <a:t>A more ‘visual’ trick to compute it:</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m:rPr>
                          <m:aln/>
                        </m:rP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1</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2</m:t>
                              </m:r>
                            </m:sub>
                          </m:sSub>
                          <m:r>
                            <a:rPr lang="en-US" b="0" i="1" smtClean="0">
                              <a:latin typeface="Cambria Math"/>
                            </a:rPr>
                            <m:t>          ,        </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3</m:t>
                              </m:r>
                            </m:sub>
                          </m:sSub>
                          <m:r>
                            <a:rPr lang="en-US" b="0" i="1" smtClean="0">
                              <a:latin typeface="Cambria Math"/>
                            </a:rPr>
                            <m:t>           </m:t>
                          </m:r>
                        </m:e>
                      </m:d>
                    </m:oMath>
                    <m:oMath xmlns:m="http://schemas.openxmlformats.org/officeDocument/2006/math">
                      <m:r>
                        <a:rPr lang="en-US" b="1" i="0" smtClean="0">
                          <a:latin typeface="Cambria Math"/>
                        </a:rPr>
                        <m:t>𝐰</m:t>
                      </m:r>
                      <m:r>
                        <m:rPr>
                          <m:aln/>
                        </m:rPr>
                        <a:rPr lang="en-US" i="1">
                          <a:latin typeface="Cambria Math"/>
                        </a:rPr>
                        <m:t>=</m:t>
                      </m:r>
                      <m:d>
                        <m:dPr>
                          <m:ctrlPr>
                            <a:rPr lang="en-US" i="1">
                              <a:latin typeface="Cambria Math" panose="02040503050406030204" pitchFamily="18" charset="0"/>
                            </a:rPr>
                          </m:ctrlPr>
                        </m:dPr>
                        <m:e>
                          <m:r>
                            <a:rPr lang="en-US" i="1">
                              <a:latin typeface="Cambria Math"/>
                            </a:rPr>
                            <m:t>           </m:t>
                          </m:r>
                          <m:sSub>
                            <m:sSubPr>
                              <m:ctrlPr>
                                <a:rPr lang="en-US" i="1">
                                  <a:latin typeface="Cambria Math" panose="02040503050406030204" pitchFamily="18" charset="0"/>
                                </a:rPr>
                              </m:ctrlPr>
                            </m:sSubPr>
                            <m:e>
                              <m:r>
                                <a:rPr lang="en-US" b="0" i="1" smtClean="0">
                                  <a:latin typeface="Cambria Math"/>
                                </a:rPr>
                                <m:t>𝑤</m:t>
                              </m:r>
                            </m:e>
                            <m:sub>
                              <m:r>
                                <a:rPr lang="en-US" i="1">
                                  <a:latin typeface="Cambria Math"/>
                                </a:rPr>
                                <m:t>1</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b="0" i="1" smtClean="0">
                                  <a:latin typeface="Cambria Math"/>
                                </a:rPr>
                                <m:t>2</m:t>
                              </m:r>
                            </m:sub>
                          </m:sSub>
                          <m:r>
                            <a:rPr lang="en-US" i="1">
                              <a:latin typeface="Cambria Math"/>
                            </a:rPr>
                            <m:t>         ,        </m:t>
                          </m:r>
                          <m:sSub>
                            <m:sSubPr>
                              <m:ctrlPr>
                                <a:rPr lang="en-US" i="1" smtClean="0">
                                  <a:latin typeface="Cambria Math" panose="02040503050406030204" pitchFamily="18" charset="0"/>
                                </a:rPr>
                              </m:ctrlPr>
                            </m:sSubPr>
                            <m:e>
                              <m:r>
                                <a:rPr lang="en-US" b="0" i="1" smtClean="0">
                                  <a:latin typeface="Cambria Math"/>
                                </a:rPr>
                                <m:t>𝑤</m:t>
                              </m:r>
                            </m:e>
                            <m:sub>
                              <m:r>
                                <a:rPr lang="en-US" i="1">
                                  <a:latin typeface="Cambria Math"/>
                                </a:rPr>
                                <m:t>3</m:t>
                              </m:r>
                            </m:sub>
                          </m:sSub>
                          <m:r>
                            <a:rPr lang="en-US" i="1">
                              <a:latin typeface="Cambria Math"/>
                            </a:rPr>
                            <m:t>          </m:t>
                          </m:r>
                        </m:e>
                      </m:d>
                    </m:oMath>
                  </m:oMathPara>
                </a14:m>
                <a:r>
                  <a:rPr lang="en-US" i="1" dirty="0" smtClean="0">
                    <a:latin typeface="Cambria Math"/>
                  </a:rPr>
                  <a:t/>
                </a:r>
                <a:br>
                  <a:rPr lang="en-US" i="1" dirty="0" smtClean="0">
                    <a:latin typeface="Cambria Math"/>
                  </a:rPr>
                </a:br>
                <a:r>
                  <a:rPr lang="en-US" sz="1600" i="1" dirty="0" smtClean="0">
                    <a:latin typeface="Cambria Math"/>
                  </a:rPr>
                  <a:t>            </a:t>
                </a:r>
                <a:r>
                  <a:rPr lang="en-US" sz="1600" dirty="0" smtClean="0">
                    <a:latin typeface="Cambria Math"/>
                  </a:rPr>
                  <a:t>1                                  -1                                    1</a:t>
                </a:r>
                <a14:m>
                  <m:oMath xmlns:m="http://schemas.openxmlformats.org/officeDocument/2006/math">
                    <m:r>
                      <a:rPr lang="en-US" sz="1600" b="0" i="1" smtClean="0">
                        <a:latin typeface="Cambria Math"/>
                      </a:rPr>
                      <m:t> </m:t>
                    </m:r>
                  </m:oMath>
                </a14:m>
                <a:r>
                  <a:rPr lang="en-US" sz="1600" b="0" i="1" dirty="0" smtClean="0">
                    <a:latin typeface="Cambria Math"/>
                  </a:rPr>
                  <a:t>    </a:t>
                </a:r>
              </a:p>
              <a:p>
                <a:pPr marL="0" indent="0" algn="ctr">
                  <a:buNone/>
                </a:pPr>
                <a14:m>
                  <m:oMathPara xmlns:m="http://schemas.openxmlformats.org/officeDocument/2006/math">
                    <m:oMathParaPr>
                      <m:jc m:val="centerGroup"/>
                    </m:oMathParaPr>
                    <m:oMath xmlns:m="http://schemas.openxmlformats.org/officeDocument/2006/math">
                      <m:r>
                        <a:rPr lang="en-US" b="1">
                          <a:latin typeface="Cambria Math"/>
                        </a:rPr>
                        <m:t>𝐯</m:t>
                      </m:r>
                      <m:r>
                        <a:rPr lang="en-US" i="1">
                          <a:latin typeface="Cambria Math"/>
                          <a:ea typeface="Cambria Math"/>
                        </a:rPr>
                        <m:t>×</m:t>
                      </m:r>
                      <m:r>
                        <a:rPr lang="en-US" b="1">
                          <a:latin typeface="Cambria Math"/>
                          <a:ea typeface="Cambria Math"/>
                        </a:rPr>
                        <m:t>𝐰</m:t>
                      </m:r>
                      <m:r>
                        <m:rPr>
                          <m:aln/>
                        </m:rPr>
                        <a:rPr lang="en-US" i="1">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3</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3</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    </m:t>
                              </m:r>
                              <m:r>
                                <a:rPr lang="en-US" i="1">
                                  <a:latin typeface="Cambria Math"/>
                                  <a:ea typeface="Cambria Math"/>
                                </a:rPr>
                                <m:t>𝑣</m:t>
                              </m:r>
                            </m:e>
                            <m:sub>
                              <m:r>
                                <a:rPr lang="en-US" i="1">
                                  <a:latin typeface="Cambria Math"/>
                                  <a:ea typeface="Cambria Math"/>
                                </a:rPr>
                                <m:t>1</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2</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𝑣</m:t>
                              </m:r>
                            </m:e>
                            <m:sub>
                              <m:r>
                                <a:rPr lang="en-US" i="1">
                                  <a:latin typeface="Cambria Math"/>
                                  <a:ea typeface="Cambria Math"/>
                                </a:rPr>
                                <m:t>2</m:t>
                              </m:r>
                            </m:sub>
                          </m:sSub>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i="1">
                                  <a:latin typeface="Cambria Math"/>
                                  <a:ea typeface="Cambria Math"/>
                                </a:rPr>
                                <m:t>1</m:t>
                              </m:r>
                            </m:sub>
                          </m:sSub>
                        </m:e>
                      </m:d>
                    </m:oMath>
                  </m:oMathPara>
                </a14:m>
                <a:endParaRPr lang="en-US" b="1" dirty="0" smtClean="0"/>
              </a:p>
              <a:p>
                <a:pPr marL="0" indent="0">
                  <a:buNone/>
                </a:pPr>
                <a:endParaRPr lang="en-US" sz="800" b="1" dirty="0"/>
              </a:p>
              <a:p>
                <a:pPr marL="0" indent="0">
                  <a:buNone/>
                </a:pPr>
                <a:r>
                  <a:rPr lang="en-US" dirty="0" smtClean="0"/>
                  <a:t>The length of the cross product has the following identity:</a:t>
                </a:r>
              </a:p>
              <a:p>
                <a:pPr marL="0" indent="0" algn="ctr">
                  <a:buNone/>
                </a:pPr>
                <a14:m>
                  <m:oMath xmlns:m="http://schemas.openxmlformats.org/officeDocument/2006/math">
                    <m:d>
                      <m:dPr>
                        <m:begChr m:val="‖"/>
                        <m:endChr m:val="‖"/>
                        <m:ctrlPr>
                          <a:rPr lang="en-US" sz="1800" b="1" i="1" smtClean="0">
                            <a:latin typeface="Cambria Math" panose="02040503050406030204" pitchFamily="18" charset="0"/>
                          </a:rPr>
                        </m:ctrlPr>
                      </m:dPr>
                      <m:e>
                        <m:r>
                          <a:rPr lang="en-US" sz="1800" b="1" i="0" smtClean="0">
                            <a:latin typeface="Cambria Math"/>
                          </a:rPr>
                          <m:t>𝐯</m:t>
                        </m:r>
                        <m:r>
                          <a:rPr lang="en-US" sz="1800" b="1" i="0" smtClean="0">
                            <a:latin typeface="Cambria Math"/>
                            <a:ea typeface="Cambria Math"/>
                          </a:rPr>
                          <m:t>×</m:t>
                        </m:r>
                        <m:r>
                          <a:rPr lang="en-US" sz="1800" b="1" i="0" smtClean="0">
                            <a:latin typeface="Cambria Math"/>
                            <a:ea typeface="Cambria Math"/>
                          </a:rPr>
                          <m:t>𝐰</m:t>
                        </m:r>
                      </m:e>
                    </m:d>
                    <m:r>
                      <a:rPr lang="en-US" sz="1800" b="1" i="0" smtClean="0">
                        <a:latin typeface="Cambria Math"/>
                      </a:rPr>
                      <m:t>=</m:t>
                    </m:r>
                    <m:d>
                      <m:dPr>
                        <m:begChr m:val="‖"/>
                        <m:endChr m:val="‖"/>
                        <m:ctrlPr>
                          <a:rPr lang="en-US" sz="1800" b="1" i="1" smtClean="0">
                            <a:latin typeface="Cambria Math" panose="02040503050406030204" pitchFamily="18" charset="0"/>
                          </a:rPr>
                        </m:ctrlPr>
                      </m:dPr>
                      <m:e>
                        <m:r>
                          <a:rPr lang="en-US" sz="1800" b="1" i="0" smtClean="0">
                            <a:latin typeface="Cambria Math"/>
                          </a:rPr>
                          <m:t>𝐯</m:t>
                        </m:r>
                      </m:e>
                    </m:d>
                    <m:d>
                      <m:dPr>
                        <m:begChr m:val="‖"/>
                        <m:endChr m:val="‖"/>
                        <m:ctrlPr>
                          <a:rPr lang="en-US" sz="1800" b="1" i="1" smtClean="0">
                            <a:latin typeface="Cambria Math" panose="02040503050406030204" pitchFamily="18" charset="0"/>
                          </a:rPr>
                        </m:ctrlPr>
                      </m:dPr>
                      <m:e>
                        <m:r>
                          <a:rPr lang="en-US" sz="1800" b="1" i="1" smtClean="0">
                            <a:latin typeface="Cambria Math"/>
                          </a:rPr>
                          <m:t>𝒘</m:t>
                        </m:r>
                      </m:e>
                    </m:d>
                    <m:func>
                      <m:funcPr>
                        <m:ctrlPr>
                          <a:rPr lang="en-US" sz="1800" b="1" i="1" smtClean="0">
                            <a:latin typeface="Cambria Math" panose="02040503050406030204" pitchFamily="18" charset="0"/>
                          </a:rPr>
                        </m:ctrlPr>
                      </m:funcPr>
                      <m:fName>
                        <m:r>
                          <m:rPr>
                            <m:sty m:val="p"/>
                          </m:rPr>
                          <a:rPr lang="en-US" sz="1800" b="0" i="0" smtClean="0">
                            <a:latin typeface="Cambria Math"/>
                          </a:rPr>
                          <m:t>sin</m:t>
                        </m:r>
                      </m:fName>
                      <m:e>
                        <m:r>
                          <a:rPr lang="en-US" sz="1800" b="0" i="1" smtClean="0">
                            <a:latin typeface="Cambria Math"/>
                            <a:ea typeface="Cambria Math"/>
                          </a:rPr>
                          <m:t>𝜃</m:t>
                        </m:r>
                      </m:e>
                    </m:func>
                    <m:r>
                      <a:rPr lang="en-US" sz="1800" b="1" i="1" smtClean="0">
                        <a:latin typeface="Cambria Math"/>
                        <a:ea typeface="Cambria Math"/>
                      </a:rPr>
                      <m:t> </m:t>
                    </m:r>
                    <m:r>
                      <m:rPr>
                        <m:nor/>
                      </m:rPr>
                      <a:rPr lang="en-US" sz="1800" b="0" i="0" smtClean="0">
                        <a:latin typeface="Cambria Math"/>
                        <a:ea typeface="Cambria Math"/>
                      </a:rPr>
                      <m:t>     </m:t>
                    </m:r>
                    <m:r>
                      <m:rPr>
                        <m:nor/>
                      </m:rPr>
                      <a:rPr lang="en-US" sz="1800" i="0" smtClean="0">
                        <a:latin typeface="Cambria Math"/>
                        <a:ea typeface="Cambria Math"/>
                      </a:rPr>
                      <m:t>where</m:t>
                    </m:r>
                    <m:r>
                      <m:rPr>
                        <m:nor/>
                      </m:rPr>
                      <a:rPr lang="en-US" sz="1800" i="0" smtClean="0">
                        <a:latin typeface="Cambria Math"/>
                        <a:ea typeface="Cambria Math"/>
                      </a:rPr>
                      <m:t>  </m:t>
                    </m:r>
                    <m:r>
                      <a:rPr lang="en-US" sz="1800" b="0" i="1" smtClean="0">
                        <a:latin typeface="Cambria Math"/>
                        <a:ea typeface="Cambria Math"/>
                      </a:rPr>
                      <m:t>𝜃</m:t>
                    </m:r>
                    <m:r>
                      <a:rPr lang="en-US" sz="1800" b="0" i="1" smtClean="0">
                        <a:latin typeface="Cambria Math"/>
                        <a:ea typeface="Cambria Math"/>
                      </a:rPr>
                      <m:t>=0..</m:t>
                    </m:r>
                    <m:r>
                      <a:rPr lang="en-US" sz="1800" b="0" i="1" smtClean="0">
                        <a:latin typeface="Cambria Math"/>
                        <a:ea typeface="Cambria Math"/>
                      </a:rPr>
                      <m:t>𝜋</m:t>
                    </m:r>
                  </m:oMath>
                </a14:m>
                <a:r>
                  <a:rPr lang="en-US" sz="1800" dirty="0" smtClean="0"/>
                  <a:t>   </a:t>
                </a:r>
                <a:endParaRPr lang="en-US" i="1" dirty="0" smtClean="0"/>
              </a:p>
              <a:p>
                <a:pPr marL="293688" lvl="1" indent="0">
                  <a:buNone/>
                </a:pPr>
                <a:r>
                  <a:rPr lang="en-US" i="1" dirty="0" smtClean="0"/>
                  <a:t>This also happens to be equal to the area of the parallelogram spanned by </a:t>
                </a:r>
                <a:r>
                  <a:rPr lang="en-US" b="1" i="1" dirty="0" smtClean="0"/>
                  <a:t>v</a:t>
                </a:r>
                <a:r>
                  <a:rPr lang="en-US" i="1" dirty="0" smtClean="0"/>
                  <a:t> and </a:t>
                </a:r>
                <a:r>
                  <a:rPr lang="en-US" b="1" i="1" dirty="0" smtClean="0"/>
                  <a:t>w</a:t>
                </a:r>
                <a:r>
                  <a:rPr lang="en-US" i="1" dirty="0" smtClean="0"/>
                  <a:t>.</a:t>
                </a:r>
                <a:endParaRPr lang="en-US" i="1"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grpSp>
        <p:nvGrpSpPr>
          <p:cNvPr id="16" name="Group 15"/>
          <p:cNvGrpSpPr/>
          <p:nvPr/>
        </p:nvGrpSpPr>
        <p:grpSpPr>
          <a:xfrm>
            <a:off x="2907638" y="5105400"/>
            <a:ext cx="3950362" cy="1432853"/>
            <a:chOff x="3912866" y="4916488"/>
            <a:chExt cx="3950362" cy="1432853"/>
          </a:xfrm>
        </p:grpSpPr>
        <p:sp>
          <p:nvSpPr>
            <p:cNvPr id="6" name="Parallelogram 5"/>
            <p:cNvSpPr/>
            <p:nvPr/>
          </p:nvSpPr>
          <p:spPr>
            <a:xfrm rot="269099">
              <a:off x="4732193" y="5452011"/>
              <a:ext cx="3131035" cy="690934"/>
            </a:xfrm>
            <a:prstGeom prst="parallelogram">
              <a:avLst>
                <a:gd name="adj" fmla="val 188899"/>
              </a:avLst>
            </a:prstGeom>
            <a:solidFill>
              <a:schemeClr val="bg1">
                <a:lumMod val="95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Straight Arrow Connector 39"/>
            <p:cNvCxnSpPr/>
            <p:nvPr/>
          </p:nvCxnSpPr>
          <p:spPr>
            <a:xfrm flipV="1">
              <a:off x="4699568" y="5426889"/>
              <a:ext cx="1371600" cy="591228"/>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96228" y="5373688"/>
              <a:ext cx="351378"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w</a:t>
              </a:r>
              <a:endParaRPr lang="en-US" b="1" dirty="0">
                <a:latin typeface="Times New Roman" panose="02020603050405020304" pitchFamily="18" charset="0"/>
                <a:cs typeface="Times New Roman" panose="02020603050405020304" pitchFamily="18" charset="0"/>
              </a:endParaRPr>
            </a:p>
          </p:txBody>
        </p:sp>
        <p:cxnSp>
          <p:nvCxnSpPr>
            <p:cNvPr id="42" name="Straight Arrow Connector 41"/>
            <p:cNvCxnSpPr/>
            <p:nvPr/>
          </p:nvCxnSpPr>
          <p:spPr>
            <a:xfrm>
              <a:off x="4699568" y="6018117"/>
              <a:ext cx="1824082" cy="142553"/>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366901" y="5980009"/>
              <a:ext cx="300082"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endParaRPr lang="en-US" b="1"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4943976" y="5843172"/>
              <a:ext cx="251992" cy="246221"/>
            </a:xfrm>
            <a:prstGeom prst="rect">
              <a:avLst/>
            </a:prstGeom>
            <a:noFill/>
          </p:spPr>
          <p:txBody>
            <a:bodyPr wrap="none" rtlCol="0">
              <a:spAutoFit/>
            </a:bodyPr>
            <a:lstStyle/>
            <a:p>
              <a:r>
                <a:rPr lang="en-US" sz="1000" dirty="0" smtClean="0">
                  <a:sym typeface="Symbol"/>
                </a:rPr>
                <a:t></a:t>
              </a:r>
              <a:endParaRPr lang="en-US" sz="1000" dirty="0"/>
            </a:p>
          </p:txBody>
        </p:sp>
        <p:sp>
          <p:nvSpPr>
            <p:cNvPr id="45" name="Arc 44"/>
            <p:cNvSpPr/>
            <p:nvPr/>
          </p:nvSpPr>
          <p:spPr>
            <a:xfrm>
              <a:off x="4805841" y="5926477"/>
              <a:ext cx="152400" cy="237609"/>
            </a:xfrm>
            <a:prstGeom prst="arc">
              <a:avLst>
                <a:gd name="adj1" fmla="val 16753220"/>
                <a:gd name="adj2" fmla="val 214697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p:cNvCxnSpPr/>
            <p:nvPr/>
          </p:nvCxnSpPr>
          <p:spPr>
            <a:xfrm flipV="1">
              <a:off x="4709972" y="4916488"/>
              <a:ext cx="0" cy="1092362"/>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a:off x="3912866" y="5181600"/>
                  <a:ext cx="8210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smtClean="0">
                            <a:latin typeface="Cambria Math"/>
                          </a:rPr>
                          <m:t>𝐯</m:t>
                        </m:r>
                        <m:r>
                          <a:rPr lang="en-US" i="1">
                            <a:latin typeface="Cambria Math"/>
                            <a:ea typeface="Cambria Math"/>
                          </a:rPr>
                          <m:t>×</m:t>
                        </m:r>
                        <m:r>
                          <a:rPr lang="en-US" b="1">
                            <a:latin typeface="Cambria Math"/>
                            <a:ea typeface="Cambria Math"/>
                          </a:rPr>
                          <m:t>𝐰</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912866" y="5181600"/>
                  <a:ext cx="821059" cy="369332"/>
                </a:xfrm>
                <a:prstGeom prst="rect">
                  <a:avLst/>
                </a:prstGeom>
                <a:blipFill rotWithShape="1">
                  <a:blip r:embed="rId3"/>
                  <a:stretch>
                    <a:fillRect/>
                  </a:stretch>
                </a:blipFill>
              </p:spPr>
              <p:txBody>
                <a:bodyPr/>
                <a:lstStyle/>
                <a:p>
                  <a:r>
                    <a:rPr lang="en-US">
                      <a:noFill/>
                    </a:rPr>
                    <a:t> </a:t>
                  </a:r>
                </a:p>
              </p:txBody>
            </p:sp>
          </mc:Fallback>
        </mc:AlternateContent>
        <p:cxnSp>
          <p:nvCxnSpPr>
            <p:cNvPr id="51" name="Straight Connector 50"/>
            <p:cNvCxnSpPr/>
            <p:nvPr/>
          </p:nvCxnSpPr>
          <p:spPr>
            <a:xfrm flipV="1">
              <a:off x="4709530" y="5843172"/>
              <a:ext cx="106273" cy="41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11835" y="5843172"/>
              <a:ext cx="0" cy="123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714875" y="5917406"/>
              <a:ext cx="76200" cy="11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783931" y="5924550"/>
              <a:ext cx="3093" cy="11091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787792" y="5559981"/>
                  <a:ext cx="10652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1" i="1" smtClean="0">
                                <a:latin typeface="Cambria Math" panose="02040503050406030204" pitchFamily="18" charset="0"/>
                              </a:rPr>
                            </m:ctrlPr>
                          </m:dPr>
                          <m:e>
                            <m:r>
                              <a:rPr lang="en-US" b="1">
                                <a:latin typeface="Cambria Math"/>
                              </a:rPr>
                              <m:t>𝐯</m:t>
                            </m:r>
                            <m:r>
                              <a:rPr lang="en-US" i="1">
                                <a:latin typeface="Cambria Math"/>
                                <a:ea typeface="Cambria Math"/>
                              </a:rPr>
                              <m:t>×</m:t>
                            </m:r>
                            <m:r>
                              <a:rPr lang="en-US" b="1">
                                <a:latin typeface="Cambria Math"/>
                                <a:ea typeface="Cambria Math"/>
                              </a:rPr>
                              <m:t>𝐰</m:t>
                            </m:r>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5787792" y="5559981"/>
                  <a:ext cx="1065227" cy="369332"/>
                </a:xfrm>
                <a:prstGeom prst="rect">
                  <a:avLst/>
                </a:prstGeom>
                <a:blipFill rotWithShape="1">
                  <a:blip r:embed="rId4"/>
                  <a:stretch>
                    <a:fillRect/>
                  </a:stretch>
                </a:blipFill>
              </p:spPr>
              <p:txBody>
                <a:bodyPr/>
                <a:lstStyle/>
                <a:p>
                  <a:r>
                    <a:rPr lang="en-US">
                      <a:noFill/>
                    </a:rPr>
                    <a:t> </a:t>
                  </a:r>
                </a:p>
              </p:txBody>
            </p:sp>
          </mc:Fallback>
        </mc:AlternateContent>
      </p:grpSp>
      <p:pic>
        <p:nvPicPr>
          <p:cNvPr id="20" name="Picture 19"/>
          <p:cNvPicPr>
            <a:picLocks noChangeAspect="1"/>
          </p:cNvPicPr>
          <p:nvPr/>
        </p:nvPicPr>
        <p:blipFill>
          <a:blip r:embed="rId5"/>
          <a:stretch>
            <a:fillRect/>
          </a:stretch>
        </p:blipFill>
        <p:spPr>
          <a:xfrm>
            <a:off x="437311" y="5029200"/>
            <a:ext cx="1825445" cy="1654310"/>
          </a:xfrm>
          <a:prstGeom prst="rect">
            <a:avLst/>
          </a:prstGeom>
        </p:spPr>
      </p:pic>
      <p:sp>
        <p:nvSpPr>
          <p:cNvPr id="21" name="Rounded Rectangle 20"/>
          <p:cNvSpPr/>
          <p:nvPr/>
        </p:nvSpPr>
        <p:spPr>
          <a:xfrm>
            <a:off x="7129020" y="3962400"/>
            <a:ext cx="1582918" cy="511366"/>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36550" algn="ctr"/>
            <a:r>
              <a:rPr lang="en-US" sz="1400" i="1" dirty="0">
                <a:solidFill>
                  <a:schemeClr val="tx1"/>
                </a:solidFill>
                <a:latin typeface="Times New Roman" panose="02020603050405020304" pitchFamily="18" charset="0"/>
                <a:cs typeface="Times New Roman" panose="02020603050405020304" pitchFamily="18" charset="0"/>
              </a:rPr>
              <a:t>See </a:t>
            </a:r>
            <a:r>
              <a:rPr lang="en-US" sz="1400" i="1" dirty="0" smtClean="0">
                <a:solidFill>
                  <a:schemeClr val="tx1"/>
                </a:solidFill>
                <a:latin typeface="Times New Roman" panose="02020603050405020304" pitchFamily="18" charset="0"/>
                <a:cs typeface="Times New Roman" panose="02020603050405020304" pitchFamily="18" charset="0"/>
              </a:rPr>
              <a:t>also</a:t>
            </a:r>
          </a:p>
          <a:p>
            <a:pPr indent="-336550" algn="ctr"/>
            <a:r>
              <a:rPr lang="en-US" sz="1400" i="1" dirty="0" smtClean="0">
                <a:solidFill>
                  <a:schemeClr val="tx1"/>
                </a:solidFill>
                <a:latin typeface="Times New Roman" panose="02020603050405020304" pitchFamily="18" charset="0"/>
                <a:cs typeface="Times New Roman" panose="02020603050405020304" pitchFamily="18" charset="0"/>
                <a:hlinkClick r:id="rId6"/>
              </a:rPr>
              <a:t>dynamic </a:t>
            </a:r>
            <a:r>
              <a:rPr lang="en-US" sz="1400" i="1" dirty="0">
                <a:solidFill>
                  <a:schemeClr val="tx1"/>
                </a:solidFill>
                <a:latin typeface="Times New Roman" panose="02020603050405020304" pitchFamily="18" charset="0"/>
                <a:cs typeface="Times New Roman" panose="02020603050405020304" pitchFamily="18" charset="0"/>
                <a:hlinkClick r:id="rId6"/>
              </a:rPr>
              <a:t>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39040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7" dur="500"/>
                                        <p:tgtEl>
                                          <p:spTgt spid="4">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0" dur="500"/>
                                        <p:tgtEl>
                                          <p:spTgt spid="4">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Vector:</a:t>
            </a:r>
            <a:br>
              <a:rPr lang="en-US" dirty="0" smtClean="0"/>
            </a:br>
            <a:r>
              <a:rPr lang="en-US" dirty="0" smtClean="0"/>
              <a:t>Definition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3</a:t>
            </a:fld>
            <a:endParaRPr lang="en-US" dirty="0"/>
          </a:p>
        </p:txBody>
      </p:sp>
      <p:sp>
        <p:nvSpPr>
          <p:cNvPr id="4" name="Content Placeholder 3"/>
          <p:cNvSpPr>
            <a:spLocks noGrp="1"/>
          </p:cNvSpPr>
          <p:nvPr>
            <p:ph sz="quarter" idx="1"/>
          </p:nvPr>
        </p:nvSpPr>
        <p:spPr/>
        <p:txBody>
          <a:bodyPr/>
          <a:lstStyle/>
          <a:p>
            <a:pPr marL="0" indent="0">
              <a:buNone/>
            </a:pPr>
            <a:r>
              <a:rPr lang="en-US" i="1" dirty="0" smtClean="0"/>
              <a:t>Geometric Vector</a:t>
            </a:r>
            <a:r>
              <a:rPr lang="en-US" dirty="0" smtClean="0"/>
              <a:t>: an object that has a </a:t>
            </a:r>
            <a:r>
              <a:rPr lang="en-US" u="sng" dirty="0" smtClean="0"/>
              <a:t>length</a:t>
            </a:r>
            <a:r>
              <a:rPr lang="en-US" dirty="0" smtClean="0"/>
              <a:t> (magnitude) and a </a:t>
            </a:r>
            <a:r>
              <a:rPr lang="en-US" u="sng" dirty="0" smtClean="0"/>
              <a:t>direction</a:t>
            </a:r>
            <a:r>
              <a:rPr lang="en-US" dirty="0" smtClean="0"/>
              <a:t>.</a:t>
            </a:r>
          </a:p>
          <a:p>
            <a:pPr marL="293688" lvl="1" indent="0">
              <a:buNone/>
            </a:pPr>
            <a:r>
              <a:rPr lang="en-US" i="1" dirty="0" smtClean="0"/>
              <a:t>Note: a vector does not have a position! (There is only </a:t>
            </a:r>
            <a:r>
              <a:rPr lang="en-US" i="1" u="sng" dirty="0" smtClean="0"/>
              <a:t>one</a:t>
            </a:r>
            <a:r>
              <a:rPr lang="en-US" i="1" dirty="0" smtClean="0"/>
              <a:t> </a:t>
            </a:r>
            <a:r>
              <a:rPr lang="en-US" b="1" dirty="0" smtClean="0"/>
              <a:t>b</a:t>
            </a:r>
            <a:r>
              <a:rPr lang="en-US" i="1" dirty="0" smtClean="0"/>
              <a:t> vector below)</a:t>
            </a:r>
          </a:p>
          <a:p>
            <a:pPr marL="293688" lvl="1" indent="0">
              <a:buNone/>
            </a:pPr>
            <a:endParaRPr lang="en-US" sz="800" dirty="0"/>
          </a:p>
          <a:p>
            <a:pPr marL="0" indent="0">
              <a:buNone/>
            </a:pPr>
            <a:r>
              <a:rPr lang="en-US" dirty="0" smtClean="0"/>
              <a:t>Addition of geometric vectors can be computed by ‘chaining’ them together</a:t>
            </a:r>
          </a:p>
          <a:p>
            <a:pPr marL="293688" lvl="1" indent="0">
              <a:buNone/>
            </a:pPr>
            <a:r>
              <a:rPr lang="en-US" i="1" dirty="0" smtClean="0"/>
              <a:t>The vector </a:t>
            </a:r>
            <a:r>
              <a:rPr lang="en-US" b="1" dirty="0" smtClean="0"/>
              <a:t>c</a:t>
            </a:r>
            <a:r>
              <a:rPr lang="en-US" i="1" dirty="0" smtClean="0"/>
              <a:t> below is the same as the vector resulting from </a:t>
            </a:r>
            <a:r>
              <a:rPr lang="en-US" b="1" dirty="0" smtClean="0"/>
              <a:t>a</a:t>
            </a:r>
            <a:r>
              <a:rPr lang="en-US" i="1" dirty="0" smtClean="0"/>
              <a:t> + </a:t>
            </a:r>
            <a:r>
              <a:rPr lang="en-US" b="1" dirty="0" smtClean="0"/>
              <a:t>b</a:t>
            </a:r>
            <a:r>
              <a:rPr lang="en-US" i="1" dirty="0" smtClean="0"/>
              <a:t>.</a:t>
            </a:r>
          </a:p>
          <a:p>
            <a:pPr marL="0" indent="0">
              <a:buNone/>
            </a:pPr>
            <a:endParaRPr lang="en-US" sz="800" dirty="0" smtClean="0"/>
          </a:p>
          <a:p>
            <a:pPr marL="0" indent="0">
              <a:buNone/>
            </a:pPr>
            <a:r>
              <a:rPr lang="en-US" dirty="0" smtClean="0"/>
              <a:t>Geometric vector addition follows the familiar algebraic rules:  </a:t>
            </a:r>
          </a:p>
          <a:p>
            <a:pPr marL="0" indent="0">
              <a:buNone/>
            </a:pPr>
            <a:endParaRPr lang="en-US" sz="800" dirty="0" smtClean="0"/>
          </a:p>
          <a:p>
            <a:pPr marL="0" indent="0">
              <a:buNone/>
            </a:pPr>
            <a:endParaRPr lang="en-US" dirty="0" smtClean="0"/>
          </a:p>
          <a:p>
            <a:pPr marL="293688" lvl="1" indent="0">
              <a:buNone/>
            </a:pPr>
            <a:endParaRPr lang="en-US" dirty="0"/>
          </a:p>
          <a:p>
            <a:pPr marL="293688" lvl="1" indent="0">
              <a:buNone/>
            </a:pPr>
            <a:endParaRPr lang="en-US" dirty="0" smtClean="0"/>
          </a:p>
          <a:p>
            <a:pPr marL="293688" lvl="1" indent="0">
              <a:buNone/>
            </a:pPr>
            <a:endParaRPr lang="en-US" dirty="0" smtClean="0"/>
          </a:p>
          <a:p>
            <a:pPr marL="0" indent="0">
              <a:buNone/>
            </a:pPr>
            <a:r>
              <a:rPr lang="en-US" dirty="0" smtClean="0"/>
              <a:t>For example:</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4168101" y="5740752"/>
                <a:ext cx="1202958"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rPr>
                        <m:t>𝐜</m:t>
                      </m:r>
                      <m:r>
                        <a:rPr lang="en-US" b="0" i="1" smtClean="0">
                          <a:latin typeface="Cambria Math"/>
                        </a:rPr>
                        <m:t>=</m:t>
                      </m:r>
                      <m:r>
                        <a:rPr lang="en-US" b="1" i="0" smtClean="0">
                          <a:latin typeface="Cambria Math"/>
                        </a:rPr>
                        <m:t>𝐚</m:t>
                      </m:r>
                      <m:r>
                        <a:rPr lang="en-US" b="0" i="1" smtClean="0">
                          <a:latin typeface="Cambria Math"/>
                        </a:rPr>
                        <m:t>+</m:t>
                      </m:r>
                      <m:r>
                        <a:rPr lang="en-US" b="1" i="0" smtClean="0">
                          <a:latin typeface="Cambria Math"/>
                        </a:rPr>
                        <m:t>𝐛</m:t>
                      </m:r>
                    </m:oMath>
                    <m:oMath xmlns:m="http://schemas.openxmlformats.org/officeDocument/2006/math">
                      <m:r>
                        <a:rPr lang="en-US" b="1" i="0" smtClean="0">
                          <a:latin typeface="Cambria Math"/>
                        </a:rPr>
                        <m:t>𝐚</m:t>
                      </m:r>
                      <m:r>
                        <a:rPr lang="en-US" b="0" i="1" smtClean="0">
                          <a:latin typeface="Cambria Math"/>
                        </a:rPr>
                        <m:t>=</m:t>
                      </m:r>
                      <m:r>
                        <a:rPr lang="en-US" b="1" i="0" smtClean="0">
                          <a:latin typeface="Cambria Math"/>
                        </a:rPr>
                        <m:t>𝐜</m:t>
                      </m:r>
                      <m:r>
                        <a:rPr lang="en-US" b="0" i="1" smtClean="0">
                          <a:latin typeface="Cambria Math"/>
                        </a:rPr>
                        <m:t>−</m:t>
                      </m:r>
                      <m:r>
                        <a:rPr lang="en-US" b="1" i="0" smtClean="0">
                          <a:latin typeface="Cambria Math"/>
                        </a:rPr>
                        <m:t>𝐛</m:t>
                      </m:r>
                    </m:oMath>
                    <m:oMath xmlns:m="http://schemas.openxmlformats.org/officeDocument/2006/math">
                      <m:r>
                        <a:rPr lang="en-US" b="1" i="0" smtClean="0">
                          <a:latin typeface="Cambria Math"/>
                        </a:rPr>
                        <m:t>𝐛</m:t>
                      </m:r>
                      <m:r>
                        <a:rPr lang="en-US" b="0" i="1" smtClean="0">
                          <a:latin typeface="Cambria Math"/>
                        </a:rPr>
                        <m:t>=</m:t>
                      </m:r>
                      <m:r>
                        <a:rPr lang="en-US" b="1" i="0" smtClean="0">
                          <a:latin typeface="Cambria Math"/>
                        </a:rPr>
                        <m:t>𝐜</m:t>
                      </m:r>
                      <m:r>
                        <a:rPr lang="en-US" b="0" i="1" smtClean="0">
                          <a:latin typeface="Cambria Math"/>
                        </a:rPr>
                        <m:t>−</m:t>
                      </m:r>
                      <m:r>
                        <a:rPr lang="en-US" b="1" i="0" smtClean="0">
                          <a:latin typeface="Cambria Math"/>
                        </a:rPr>
                        <m:t>𝐚</m:t>
                      </m:r>
                    </m:oMath>
                  </m:oMathPara>
                </a14:m>
                <a:endParaRPr lang="en-US" b="1"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4168101" y="5740752"/>
                <a:ext cx="1202958" cy="923330"/>
              </a:xfrm>
              <a:prstGeom prst="rect">
                <a:avLst/>
              </a:prstGeom>
              <a:blipFill rotWithShape="1">
                <a:blip r:embed="rId2"/>
                <a:stretch>
                  <a:fillRect/>
                </a:stretch>
              </a:blipFill>
            </p:spPr>
            <p:txBody>
              <a:bodyPr/>
              <a:lstStyle/>
              <a:p>
                <a:r>
                  <a:rPr lang="en-US">
                    <a:noFill/>
                  </a:rPr>
                  <a:t> </a:t>
                </a:r>
              </a:p>
            </p:txBody>
          </p:sp>
        </mc:Fallback>
      </mc:AlternateContent>
      <p:grpSp>
        <p:nvGrpSpPr>
          <p:cNvPr id="5" name="Group 4"/>
          <p:cNvGrpSpPr/>
          <p:nvPr/>
        </p:nvGrpSpPr>
        <p:grpSpPr>
          <a:xfrm>
            <a:off x="5715000" y="4899732"/>
            <a:ext cx="2438400" cy="1905000"/>
            <a:chOff x="5715000" y="4343400"/>
            <a:chExt cx="2438400" cy="1905000"/>
          </a:xfrm>
        </p:grpSpPr>
        <p:cxnSp>
          <p:nvCxnSpPr>
            <p:cNvPr id="6" name="Straight Arrow Connector 5"/>
            <p:cNvCxnSpPr/>
            <p:nvPr/>
          </p:nvCxnSpPr>
          <p:spPr>
            <a:xfrm flipV="1">
              <a:off x="6553200" y="4343400"/>
              <a:ext cx="838200" cy="762000"/>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553200" y="5105400"/>
              <a:ext cx="762000" cy="1143000"/>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5105400"/>
              <a:ext cx="1600200" cy="381000"/>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05600" y="4454525"/>
              <a:ext cx="300082"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a</a:t>
              </a:r>
              <a:endParaRPr lang="en-US"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858000" y="5334000"/>
              <a:ext cx="31290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sp>
          <p:nvSpPr>
            <p:cNvPr id="17" name="TextBox 16"/>
            <p:cNvSpPr txBox="1"/>
            <p:nvPr/>
          </p:nvSpPr>
          <p:spPr>
            <a:xfrm>
              <a:off x="7247771" y="4953000"/>
              <a:ext cx="287258"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c</a:t>
              </a:r>
              <a:endParaRPr lang="en-US" b="1"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V="1">
              <a:off x="5715000" y="5105400"/>
              <a:ext cx="838200" cy="762000"/>
            </a:xfrm>
            <a:prstGeom prst="straightConnector1">
              <a:avLst/>
            </a:prstGeom>
            <a:ln w="127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67400" y="5216525"/>
              <a:ext cx="31290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
              </a:r>
            </a:p>
          </p:txBody>
        </p:sp>
      </p:grpSp>
      <mc:AlternateContent xmlns:mc="http://schemas.openxmlformats.org/markup-compatibility/2006" xmlns:a14="http://schemas.microsoft.com/office/drawing/2010/main">
        <mc:Choice Requires="a14">
          <p:sp>
            <p:nvSpPr>
              <p:cNvPr id="22" name="TextBox 21"/>
              <p:cNvSpPr txBox="1"/>
              <p:nvPr/>
            </p:nvSpPr>
            <p:spPr>
              <a:xfrm>
                <a:off x="3733800" y="5204532"/>
                <a:ext cx="140788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        </m:t>
                      </m:r>
                      <m:r>
                        <a:rPr lang="en-US" b="1" i="0" smtClean="0">
                          <a:latin typeface="Cambria Math"/>
                        </a:rPr>
                        <m:t>𝐝</m:t>
                      </m:r>
                      <m:r>
                        <a:rPr lang="en-US" b="0" i="1" smtClean="0">
                          <a:latin typeface="Cambria Math"/>
                        </a:rPr>
                        <m:t>=−</m:t>
                      </m:r>
                      <m:r>
                        <a:rPr lang="en-US" b="1" i="0" smtClean="0">
                          <a:latin typeface="Cambria Math"/>
                        </a:rPr>
                        <m:t>𝐚</m:t>
                      </m:r>
                    </m:oMath>
                    <m:oMath xmlns:m="http://schemas.openxmlformats.org/officeDocument/2006/math">
                      <m:r>
                        <a:rPr lang="en-US" b="1" i="0" smtClean="0">
                          <a:latin typeface="Cambria Math"/>
                        </a:rPr>
                        <m:t>𝐚</m:t>
                      </m:r>
                      <m:r>
                        <a:rPr lang="en-US" b="0" i="1" smtClean="0">
                          <a:latin typeface="Cambria Math"/>
                        </a:rPr>
                        <m:t>+</m:t>
                      </m:r>
                      <m:r>
                        <a:rPr lang="en-US" b="1" i="0" smtClean="0">
                          <a:latin typeface="Cambria Math"/>
                        </a:rPr>
                        <m:t>𝐝</m:t>
                      </m:r>
                      <m:r>
                        <a:rPr lang="en-US" b="0" i="1" smtClean="0">
                          <a:latin typeface="Cambria Math"/>
                        </a:rPr>
                        <m:t>=</m:t>
                      </m:r>
                      <m:r>
                        <a:rPr lang="en-US" b="1" i="1" smtClean="0">
                          <a:latin typeface="Cambria Math"/>
                        </a:rPr>
                        <m:t>𝟎</m:t>
                      </m:r>
                    </m:oMath>
                  </m:oMathPara>
                </a14:m>
                <a:endParaRPr lang="en-US" b="0"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3733800" y="5204532"/>
                <a:ext cx="1407885" cy="646331"/>
              </a:xfrm>
              <a:prstGeom prst="rect">
                <a:avLst/>
              </a:prstGeom>
              <a:blipFill rotWithShape="1">
                <a:blip r:embed="rId3"/>
                <a:stretch>
                  <a:fillRect/>
                </a:stretch>
              </a:blipFill>
            </p:spPr>
            <p:txBody>
              <a:bodyPr/>
              <a:lstStyle/>
              <a:p>
                <a:r>
                  <a:rPr lang="en-US">
                    <a:noFill/>
                  </a:rPr>
                  <a:t> </a:t>
                </a:r>
              </a:p>
            </p:txBody>
          </p:sp>
        </mc:Fallback>
      </mc:AlternateContent>
      <p:grpSp>
        <p:nvGrpSpPr>
          <p:cNvPr id="9" name="Group 8"/>
          <p:cNvGrpSpPr/>
          <p:nvPr/>
        </p:nvGrpSpPr>
        <p:grpSpPr>
          <a:xfrm>
            <a:off x="7315200" y="6042732"/>
            <a:ext cx="838200" cy="762000"/>
            <a:chOff x="7315200" y="5486400"/>
            <a:chExt cx="838200" cy="762000"/>
          </a:xfrm>
        </p:grpSpPr>
        <p:cxnSp>
          <p:nvCxnSpPr>
            <p:cNvPr id="23" name="Straight Arrow Connector 22"/>
            <p:cNvCxnSpPr/>
            <p:nvPr/>
          </p:nvCxnSpPr>
          <p:spPr>
            <a:xfrm flipV="1">
              <a:off x="7315200" y="5486400"/>
              <a:ext cx="838200" cy="762000"/>
            </a:xfrm>
            <a:prstGeom prst="straightConnector1">
              <a:avLst/>
            </a:prstGeom>
            <a:ln w="127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406051" y="5585857"/>
              <a:ext cx="37702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-a</a:t>
              </a:r>
              <a:endParaRPr lang="en-US" b="1" dirty="0">
                <a:latin typeface="Times New Roman" panose="02020603050405020304" pitchFamily="18" charset="0"/>
                <a:cs typeface="Times New Roman" panose="02020603050405020304" pitchFamily="18" charset="0"/>
              </a:endParaRPr>
            </a:p>
          </p:txBody>
        </p:sp>
      </p:grpSp>
      <p:grpSp>
        <p:nvGrpSpPr>
          <p:cNvPr id="7" name="Group 6"/>
          <p:cNvGrpSpPr/>
          <p:nvPr/>
        </p:nvGrpSpPr>
        <p:grpSpPr>
          <a:xfrm>
            <a:off x="7391400" y="4899732"/>
            <a:ext cx="762000" cy="1143000"/>
            <a:chOff x="6553200" y="5105400"/>
            <a:chExt cx="762000" cy="1143000"/>
          </a:xfrm>
        </p:grpSpPr>
        <p:cxnSp>
          <p:nvCxnSpPr>
            <p:cNvPr id="25" name="Straight Arrow Connector 24"/>
            <p:cNvCxnSpPr/>
            <p:nvPr/>
          </p:nvCxnSpPr>
          <p:spPr>
            <a:xfrm>
              <a:off x="6553200" y="5105400"/>
              <a:ext cx="762000" cy="1143000"/>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58000" y="5334000"/>
              <a:ext cx="31290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grpSp>
      <p:sp>
        <p:nvSpPr>
          <p:cNvPr id="28" name="Rounded Rectangle 27"/>
          <p:cNvSpPr/>
          <p:nvPr/>
        </p:nvSpPr>
        <p:spPr>
          <a:xfrm>
            <a:off x="228600" y="5459671"/>
            <a:ext cx="3581400" cy="105185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smtClean="0">
                <a:solidFill>
                  <a:schemeClr val="tx1"/>
                </a:solidFill>
              </a:rPr>
              <a:t>Remember: </a:t>
            </a:r>
          </a:p>
          <a:p>
            <a:pPr marL="115888" indent="-115888">
              <a:buFont typeface="Arial" panose="020B0604020202020204" pitchFamily="34" charset="0"/>
              <a:buChar char="•"/>
            </a:pPr>
            <a:r>
              <a:rPr lang="en-US" sz="1400" dirty="0" smtClean="0">
                <a:solidFill>
                  <a:schemeClr val="tx1"/>
                </a:solidFill>
              </a:rPr>
              <a:t>only </a:t>
            </a:r>
            <a:r>
              <a:rPr lang="en-US" sz="1400" i="1" dirty="0" smtClean="0">
                <a:solidFill>
                  <a:schemeClr val="tx1"/>
                </a:solidFill>
              </a:rPr>
              <a:t>length</a:t>
            </a:r>
            <a:r>
              <a:rPr lang="en-US" sz="1400" dirty="0" smtClean="0">
                <a:solidFill>
                  <a:schemeClr val="tx1"/>
                </a:solidFill>
              </a:rPr>
              <a:t> and </a:t>
            </a:r>
            <a:r>
              <a:rPr lang="en-US" sz="1400" i="1" dirty="0" smtClean="0">
                <a:solidFill>
                  <a:schemeClr val="tx1"/>
                </a:solidFill>
              </a:rPr>
              <a:t>direction</a:t>
            </a:r>
            <a:r>
              <a:rPr lang="en-US" sz="1400" dirty="0" smtClean="0">
                <a:solidFill>
                  <a:schemeClr val="tx1"/>
                </a:solidFill>
              </a:rPr>
              <a:t> matter:  the </a:t>
            </a:r>
            <a:r>
              <a:rPr lang="en-US" sz="1400" i="1" dirty="0" smtClean="0">
                <a:solidFill>
                  <a:schemeClr val="tx1"/>
                </a:solidFill>
              </a:rPr>
              <a:t>position</a:t>
            </a:r>
            <a:r>
              <a:rPr lang="en-US" sz="1400" dirty="0" smtClean="0">
                <a:solidFill>
                  <a:schemeClr val="tx1"/>
                </a:solidFill>
              </a:rPr>
              <a:t> is irrelevant.</a:t>
            </a:r>
          </a:p>
          <a:p>
            <a:pPr marL="115888" indent="-115888">
              <a:buFont typeface="Arial" panose="020B0604020202020204" pitchFamily="34" charset="0"/>
              <a:buChar char="•"/>
            </a:pPr>
            <a:r>
              <a:rPr lang="en-US" sz="1400" dirty="0" smtClean="0">
                <a:solidFill>
                  <a:schemeClr val="tx1"/>
                </a:solidFill>
              </a:rPr>
              <a:t>There is only </a:t>
            </a:r>
            <a:r>
              <a:rPr lang="en-US" sz="1400" u="sng" dirty="0" smtClean="0">
                <a:solidFill>
                  <a:schemeClr val="tx1"/>
                </a:solidFill>
              </a:rPr>
              <a:t>one</a:t>
            </a:r>
            <a:r>
              <a:rPr lang="en-US" sz="1400" dirty="0" smtClean="0">
                <a:solidFill>
                  <a:schemeClr val="tx1"/>
                </a:solidFill>
              </a:rPr>
              <a:t> </a:t>
            </a:r>
            <a:r>
              <a:rPr lang="en-US" sz="1400" b="1" dirty="0" smtClean="0">
                <a:solidFill>
                  <a:schemeClr val="tx1"/>
                </a:solidFill>
              </a:rPr>
              <a:t>b</a:t>
            </a:r>
            <a:r>
              <a:rPr lang="en-US" sz="1400" dirty="0" smtClean="0">
                <a:solidFill>
                  <a:schemeClr val="tx1"/>
                </a:solidFill>
              </a:rPr>
              <a:t> vector in the diagram </a:t>
            </a:r>
            <a:endParaRPr lang="en-US" sz="1400" dirty="0">
              <a:solidFill>
                <a:schemeClr val="tx1"/>
              </a:solidFill>
            </a:endParaRPr>
          </a:p>
        </p:txBody>
      </p:sp>
      <p:sp>
        <p:nvSpPr>
          <p:cNvPr id="29" name="Rounded Rectangle 28"/>
          <p:cNvSpPr/>
          <p:nvPr/>
        </p:nvSpPr>
        <p:spPr>
          <a:xfrm>
            <a:off x="-76200" y="3759270"/>
            <a:ext cx="2438400" cy="7620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In other words: vectors combined with geometric addition form an </a:t>
            </a:r>
            <a:r>
              <a:rPr lang="en-US" sz="1200" i="1" dirty="0" smtClean="0">
                <a:solidFill>
                  <a:schemeClr val="tx1"/>
                </a:solidFill>
                <a:hlinkClick r:id="rId4"/>
              </a:rPr>
              <a:t>abelian group</a:t>
            </a:r>
            <a:endParaRPr lang="en-US" sz="1200" i="1" dirty="0">
              <a:solidFill>
                <a:schemeClr val="tx1"/>
              </a:solidFill>
            </a:endParaRPr>
          </a:p>
        </p:txBody>
      </p:sp>
      <mc:AlternateContent xmlns:mc="http://schemas.openxmlformats.org/markup-compatibility/2006" xmlns:a14="http://schemas.microsoft.com/office/drawing/2010/main">
        <mc:Choice Requires="a14">
          <p:sp>
            <p:nvSpPr>
              <p:cNvPr id="30" name="TextBox 29"/>
              <p:cNvSpPr txBox="1"/>
              <p:nvPr/>
            </p:nvSpPr>
            <p:spPr>
              <a:xfrm>
                <a:off x="1143000" y="3399472"/>
                <a:ext cx="8032712" cy="1354217"/>
              </a:xfrm>
              <a:prstGeom prst="rect">
                <a:avLst/>
              </a:prstGeom>
              <a:noFill/>
            </p:spPr>
            <p:txBody>
              <a:bodyPr wrap="none" rtlCol="0">
                <a:spAutoFit/>
              </a:bodyPr>
              <a:lstStyle/>
              <a:p>
                <a:pPr marL="0" lvl="1"/>
                <a14:m>
                  <m:oMathPara xmlns:m="http://schemas.openxmlformats.org/officeDocument/2006/math">
                    <m:oMathParaPr>
                      <m:jc m:val="left"/>
                    </m:oMathParaPr>
                    <m:oMath xmlns:m="http://schemas.openxmlformats.org/officeDocument/2006/math">
                      <m:r>
                        <m:rPr>
                          <m:nor/>
                        </m:rPr>
                        <a:rPr lang="en-US" smtClean="0">
                          <a:latin typeface="Cambria Math"/>
                        </a:rPr>
                        <m:t>if</m:t>
                      </m:r>
                      <m:r>
                        <a:rPr lang="en-US" i="1">
                          <a:latin typeface="Cambria Math"/>
                        </a:rPr>
                        <m:t> </m:t>
                      </m:r>
                      <m:r>
                        <a:rPr lang="en-US" b="1" i="0">
                          <a:latin typeface="Cambria Math"/>
                        </a:rPr>
                        <m:t>𝐮</m:t>
                      </m:r>
                      <m:r>
                        <a:rPr lang="en-US" i="1">
                          <a:latin typeface="Cambria Math"/>
                        </a:rPr>
                        <m:t>,</m:t>
                      </m:r>
                      <m:r>
                        <a:rPr lang="en-US" b="1" i="0">
                          <a:latin typeface="Cambria Math"/>
                        </a:rPr>
                        <m:t>𝐯</m:t>
                      </m:r>
                      <m:r>
                        <a:rPr lang="en-US" i="1">
                          <a:latin typeface="Cambria Math"/>
                        </a:rPr>
                        <m:t>,</m:t>
                      </m:r>
                      <m:r>
                        <a:rPr lang="en-US" b="1" i="0">
                          <a:latin typeface="Cambria Math"/>
                        </a:rPr>
                        <m:t>𝐰</m:t>
                      </m:r>
                      <m:r>
                        <m:rPr>
                          <m:nor/>
                        </m:rPr>
                        <a:rPr lang="en-US">
                          <a:latin typeface="Cambria Math"/>
                        </a:rPr>
                        <m:t> </m:t>
                      </m:r>
                      <m:r>
                        <m:rPr>
                          <m:nor/>
                        </m:rPr>
                        <a:rPr lang="en-US">
                          <a:latin typeface="Cambria Math"/>
                        </a:rPr>
                        <m:t>are</m:t>
                      </m:r>
                      <m:r>
                        <m:rPr>
                          <m:nor/>
                        </m:rPr>
                        <a:rPr lang="en-US">
                          <a:latin typeface="Cambria Math"/>
                        </a:rPr>
                        <m:t> </m:t>
                      </m:r>
                      <m:r>
                        <m:rPr>
                          <m:nor/>
                        </m:rPr>
                        <a:rPr lang="en-US">
                          <a:latin typeface="Cambria Math"/>
                        </a:rPr>
                        <m:t>vectors</m:t>
                      </m:r>
                      <m:r>
                        <m:rPr>
                          <m:nor/>
                        </m:rPr>
                        <a:rPr lang="en-US">
                          <a:latin typeface="Cambria Math"/>
                        </a:rPr>
                        <m:t> </m:t>
                      </m:r>
                      <m:r>
                        <m:rPr>
                          <m:nor/>
                        </m:rPr>
                        <a:rPr lang="en-US">
                          <a:latin typeface="Cambria Math"/>
                        </a:rPr>
                        <m:t>then</m:t>
                      </m:r>
                      <m:r>
                        <a:rPr lang="en-US" b="1" i="0" smtClean="0">
                          <a:latin typeface="Cambria Math"/>
                        </a:rPr>
                        <m:t> </m:t>
                      </m:r>
                    </m:oMath>
                  </m:oMathPara>
                </a14:m>
                <a:endParaRPr lang="en-US" b="1" i="0" dirty="0" smtClean="0">
                  <a:latin typeface="Cambria Math"/>
                </a:endParaRPr>
              </a:p>
              <a:p>
                <a:pPr marL="0" lvl="1"/>
                <a14:m>
                  <m:oMathPara xmlns:m="http://schemas.openxmlformats.org/officeDocument/2006/math">
                    <m:oMathParaPr>
                      <m:jc m:val="centerGroup"/>
                    </m:oMathParaPr>
                    <m:oMath xmlns:m="http://schemas.openxmlformats.org/officeDocument/2006/math">
                      <m:r>
                        <a:rPr lang="en-US" sz="1600" b="1" i="0">
                          <a:latin typeface="Cambria Math"/>
                        </a:rPr>
                        <m:t>𝐯</m:t>
                      </m:r>
                      <m:r>
                        <a:rPr lang="en-US" sz="1600" i="1">
                          <a:latin typeface="Cambria Math"/>
                        </a:rPr>
                        <m:t>+</m:t>
                      </m:r>
                      <m:r>
                        <a:rPr lang="en-US" sz="1600" b="1" i="0">
                          <a:latin typeface="Cambria Math"/>
                        </a:rPr>
                        <m:t>𝐰</m:t>
                      </m:r>
                      <m:r>
                        <m:rPr>
                          <m:aln/>
                        </m:rPr>
                        <a:rPr lang="en-US" sz="1600" i="1">
                          <a:latin typeface="Cambria Math"/>
                        </a:rPr>
                        <m:t>=</m:t>
                      </m:r>
                      <m:r>
                        <a:rPr lang="en-US" sz="1600" b="1" i="0">
                          <a:latin typeface="Cambria Math"/>
                        </a:rPr>
                        <m:t>𝐰</m:t>
                      </m:r>
                      <m:r>
                        <a:rPr lang="en-US" sz="1600" i="1">
                          <a:latin typeface="Cambria Math"/>
                        </a:rPr>
                        <m:t>+</m:t>
                      </m:r>
                      <m:r>
                        <a:rPr lang="en-US" sz="1600" b="1" i="0">
                          <a:latin typeface="Cambria Math"/>
                        </a:rPr>
                        <m:t>𝐯</m:t>
                      </m:r>
                      <m:r>
                        <a:rPr lang="en-US" sz="1600" b="1" i="0">
                          <a:latin typeface="Cambria Math"/>
                        </a:rPr>
                        <m:t> </m:t>
                      </m:r>
                      <m:r>
                        <a:rPr lang="en-US" sz="1600" i="1">
                          <a:latin typeface="Cambria Math"/>
                        </a:rPr>
                        <m:t>                      </m:t>
                      </m:r>
                      <m:d>
                        <m:dPr>
                          <m:ctrlPr>
                            <a:rPr lang="en-US" sz="1600" i="1">
                              <a:latin typeface="Cambria Math" panose="02040503050406030204" pitchFamily="18" charset="0"/>
                            </a:rPr>
                          </m:ctrlPr>
                        </m:dPr>
                        <m:e>
                          <m:r>
                            <m:rPr>
                              <m:nor/>
                            </m:rPr>
                            <a:rPr lang="en-US" sz="1600">
                              <a:latin typeface="Cambria Math"/>
                            </a:rPr>
                            <m:t>commutative</m:t>
                          </m:r>
                        </m:e>
                      </m:d>
                    </m:oMath>
                    <m:oMath xmlns:m="http://schemas.openxmlformats.org/officeDocument/2006/math">
                      <m:r>
                        <a:rPr lang="en-US" sz="1600" b="1" i="0">
                          <a:latin typeface="Cambria Math"/>
                        </a:rPr>
                        <m:t>𝐮</m:t>
                      </m:r>
                      <m:r>
                        <a:rPr lang="en-US" sz="1600" i="1">
                          <a:latin typeface="Cambria Math"/>
                        </a:rPr>
                        <m:t>+</m:t>
                      </m:r>
                      <m:d>
                        <m:dPr>
                          <m:ctrlPr>
                            <a:rPr lang="en-US" sz="1600" i="1">
                              <a:latin typeface="Cambria Math" panose="02040503050406030204" pitchFamily="18" charset="0"/>
                            </a:rPr>
                          </m:ctrlPr>
                        </m:dPr>
                        <m:e>
                          <m:r>
                            <a:rPr lang="en-US" sz="1600" b="1" i="0">
                              <a:latin typeface="Cambria Math"/>
                            </a:rPr>
                            <m:t>𝐯</m:t>
                          </m:r>
                          <m:r>
                            <a:rPr lang="en-US" sz="1600" i="1">
                              <a:latin typeface="Cambria Math"/>
                            </a:rPr>
                            <m:t>+</m:t>
                          </m:r>
                          <m:r>
                            <a:rPr lang="en-US" sz="1600" b="1" i="0">
                              <a:latin typeface="Cambria Math"/>
                            </a:rPr>
                            <m:t>𝐰</m:t>
                          </m:r>
                        </m:e>
                      </m:d>
                      <m:r>
                        <m:rPr>
                          <m:aln/>
                        </m:rPr>
                        <a:rPr lang="en-US" sz="1600" i="1">
                          <a:latin typeface="Cambria Math"/>
                        </a:rPr>
                        <m:t>=</m:t>
                      </m:r>
                      <m:d>
                        <m:dPr>
                          <m:ctrlPr>
                            <a:rPr lang="en-US" sz="1600" i="1">
                              <a:latin typeface="Cambria Math" panose="02040503050406030204" pitchFamily="18" charset="0"/>
                            </a:rPr>
                          </m:ctrlPr>
                        </m:dPr>
                        <m:e>
                          <m:r>
                            <a:rPr lang="en-US" sz="1600" b="1" i="0">
                              <a:latin typeface="Cambria Math"/>
                            </a:rPr>
                            <m:t>𝐮</m:t>
                          </m:r>
                          <m:r>
                            <a:rPr lang="en-US" sz="1600" i="1">
                              <a:latin typeface="Cambria Math"/>
                            </a:rPr>
                            <m:t>+</m:t>
                          </m:r>
                          <m:r>
                            <a:rPr lang="en-US" sz="1600" b="1" i="0">
                              <a:latin typeface="Cambria Math"/>
                            </a:rPr>
                            <m:t>𝐯</m:t>
                          </m:r>
                        </m:e>
                      </m:d>
                      <m:r>
                        <a:rPr lang="en-US" sz="1600" i="1">
                          <a:latin typeface="Cambria Math"/>
                        </a:rPr>
                        <m:t>+</m:t>
                      </m:r>
                      <m:r>
                        <a:rPr lang="en-US" sz="1600" b="1" i="0">
                          <a:latin typeface="Cambria Math"/>
                        </a:rPr>
                        <m:t>𝐰</m:t>
                      </m:r>
                      <m:r>
                        <m:rPr>
                          <m:nor/>
                        </m:rPr>
                        <a:rPr lang="en-US" sz="1600">
                          <a:latin typeface="Cambria Math"/>
                        </a:rPr>
                        <m:t>           (</m:t>
                      </m:r>
                      <m:r>
                        <m:rPr>
                          <m:nor/>
                        </m:rPr>
                        <a:rPr lang="en-US" sz="1600">
                          <a:latin typeface="Cambria Math"/>
                        </a:rPr>
                        <m:t>associative</m:t>
                      </m:r>
                      <m:r>
                        <m:rPr>
                          <m:nor/>
                        </m:rPr>
                        <a:rPr lang="en-US" sz="1600">
                          <a:latin typeface="Cambria Math"/>
                        </a:rPr>
                        <m:t>)</m:t>
                      </m:r>
                    </m:oMath>
                    <m:oMath xmlns:m="http://schemas.openxmlformats.org/officeDocument/2006/math">
                      <m:r>
                        <a:rPr lang="en-US" sz="1600" b="1" i="0">
                          <a:latin typeface="Cambria Math"/>
                        </a:rPr>
                        <m:t>𝐯</m:t>
                      </m:r>
                      <m:r>
                        <a:rPr lang="en-US" sz="1600" i="1">
                          <a:latin typeface="Cambria Math"/>
                        </a:rPr>
                        <m:t>+</m:t>
                      </m:r>
                      <m:r>
                        <a:rPr lang="en-US" sz="1600" b="1" i="1">
                          <a:latin typeface="Cambria Math"/>
                        </a:rPr>
                        <m:t>𝟎</m:t>
                      </m:r>
                      <m:r>
                        <m:rPr>
                          <m:aln/>
                        </m:rPr>
                        <a:rPr lang="en-US" sz="1600" i="1">
                          <a:latin typeface="Cambria Math"/>
                        </a:rPr>
                        <m:t>=</m:t>
                      </m:r>
                      <m:r>
                        <a:rPr lang="en-US" sz="1600" b="1" i="0">
                          <a:latin typeface="Cambria Math"/>
                        </a:rPr>
                        <m:t>𝐯</m:t>
                      </m:r>
                      <m:r>
                        <a:rPr lang="en-US" sz="1600" i="1">
                          <a:latin typeface="Cambria Math"/>
                        </a:rPr>
                        <m:t> </m:t>
                      </m:r>
                      <m:r>
                        <m:rPr>
                          <m:nor/>
                        </m:rPr>
                        <a:rPr lang="en-US" sz="1600">
                          <a:latin typeface="Cambria Math"/>
                        </a:rPr>
                        <m:t>                               (</m:t>
                      </m:r>
                      <m:r>
                        <m:rPr>
                          <m:nor/>
                        </m:rPr>
                        <a:rPr lang="en-US" sz="1600">
                          <a:latin typeface="Cambria Math"/>
                        </a:rPr>
                        <m:t>identity</m:t>
                      </m:r>
                      <m:r>
                        <a:rPr lang="en-US" sz="1600" i="1">
                          <a:latin typeface="Cambria Math"/>
                        </a:rPr>
                        <m:t>…</m:t>
                      </m:r>
                      <m:r>
                        <a:rPr lang="en-US" sz="1600" b="1" i="1">
                          <a:latin typeface="Cambria Math"/>
                        </a:rPr>
                        <m:t>𝟎</m:t>
                      </m:r>
                      <m:r>
                        <a:rPr lang="en-US" sz="1600" b="1" i="1">
                          <a:latin typeface="Cambria Math"/>
                        </a:rPr>
                        <m:t> </m:t>
                      </m:r>
                      <m:r>
                        <m:rPr>
                          <m:sty m:val="p"/>
                        </m:rPr>
                        <a:rPr lang="en-US" sz="1600">
                          <a:latin typeface="Cambria Math"/>
                        </a:rPr>
                        <m:t>is</m:t>
                      </m:r>
                      <m:r>
                        <a:rPr lang="en-US" sz="1600">
                          <a:latin typeface="Cambria Math"/>
                        </a:rPr>
                        <m:t> </m:t>
                      </m:r>
                      <m:r>
                        <m:rPr>
                          <m:sty m:val="p"/>
                        </m:rPr>
                        <a:rPr lang="en-US" sz="1600">
                          <a:latin typeface="Cambria Math"/>
                        </a:rPr>
                        <m:t>the</m:t>
                      </m:r>
                      <m:r>
                        <a:rPr lang="en-US" sz="1600">
                          <a:latin typeface="Cambria Math"/>
                        </a:rPr>
                        <m:t> </m:t>
                      </m:r>
                      <m:r>
                        <a:rPr lang="en-US" sz="1600" b="0" i="1">
                          <a:latin typeface="Cambria Math"/>
                        </a:rPr>
                        <m:t>𝑧𝑒𝑟𝑜</m:t>
                      </m:r>
                      <m:r>
                        <a:rPr lang="en-US" sz="1600" b="0" i="1">
                          <a:latin typeface="Cambria Math"/>
                        </a:rPr>
                        <m:t> </m:t>
                      </m:r>
                      <m:r>
                        <a:rPr lang="en-US" sz="1600" b="0" i="1">
                          <a:latin typeface="Cambria Math"/>
                        </a:rPr>
                        <m:t>𝑣𝑒𝑐𝑡𝑜𝑟</m:t>
                      </m:r>
                      <m:r>
                        <a:rPr lang="en-US" sz="1600">
                          <a:latin typeface="Cambria Math"/>
                        </a:rPr>
                        <m:t>)</m:t>
                      </m:r>
                    </m:oMath>
                    <m:oMath xmlns:m="http://schemas.openxmlformats.org/officeDocument/2006/math">
                      <m:r>
                        <m:rPr>
                          <m:nor/>
                        </m:rPr>
                        <a:rPr lang="en-US" sz="1600">
                          <a:latin typeface="Cambria Math"/>
                        </a:rPr>
                        <m:t>For</m:t>
                      </m:r>
                      <m:r>
                        <m:rPr>
                          <m:nor/>
                        </m:rPr>
                        <a:rPr lang="en-US" sz="1600">
                          <a:latin typeface="Cambria Math"/>
                        </a:rPr>
                        <m:t> </m:t>
                      </m:r>
                      <m:r>
                        <m:rPr>
                          <m:nor/>
                        </m:rPr>
                        <a:rPr lang="en-US" sz="1600">
                          <a:latin typeface="Cambria Math"/>
                        </a:rPr>
                        <m:t>all</m:t>
                      </m:r>
                      <m:r>
                        <m:rPr>
                          <m:nor/>
                        </m:rPr>
                        <a:rPr lang="en-US" sz="1600">
                          <a:latin typeface="Cambria Math"/>
                        </a:rPr>
                        <m:t> </m:t>
                      </m:r>
                      <m:r>
                        <a:rPr lang="en-US" sz="1600" b="1" i="0">
                          <a:latin typeface="Cambria Math"/>
                        </a:rPr>
                        <m:t>𝐯</m:t>
                      </m:r>
                      <m:r>
                        <a:rPr lang="en-US" sz="1600" i="1">
                          <a:latin typeface="Cambria Math"/>
                        </a:rPr>
                        <m:t>,</m:t>
                      </m:r>
                      <m:r>
                        <a:rPr lang="en-US" sz="1600" b="1" i="0" smtClean="0">
                          <a:latin typeface="Cambria Math"/>
                        </a:rPr>
                        <m:t>  </m:t>
                      </m:r>
                      <m:r>
                        <a:rPr lang="en-US" sz="1600" b="1" i="0">
                          <a:latin typeface="Cambria Math"/>
                        </a:rPr>
                        <m:t>𝐯</m:t>
                      </m:r>
                      <m:r>
                        <a:rPr lang="en-US" sz="1600" i="1">
                          <a:latin typeface="Cambria Math"/>
                        </a:rPr>
                        <m:t>+</m:t>
                      </m:r>
                      <m:d>
                        <m:dPr>
                          <m:ctrlPr>
                            <a:rPr lang="en-US" sz="1600" i="1">
                              <a:latin typeface="Cambria Math" panose="02040503050406030204" pitchFamily="18" charset="0"/>
                            </a:rPr>
                          </m:ctrlPr>
                        </m:dPr>
                        <m:e>
                          <m:r>
                            <a:rPr lang="en-US" sz="1600" i="1">
                              <a:latin typeface="Cambria Math"/>
                            </a:rPr>
                            <m:t>−</m:t>
                          </m:r>
                          <m:r>
                            <a:rPr lang="en-US" sz="1600" b="1" i="0">
                              <a:latin typeface="Cambria Math"/>
                            </a:rPr>
                            <m:t>𝐯</m:t>
                          </m:r>
                        </m:e>
                      </m:d>
                      <m:r>
                        <m:rPr>
                          <m:aln/>
                        </m:rPr>
                        <a:rPr lang="en-US" sz="1600" i="1">
                          <a:latin typeface="Cambria Math"/>
                        </a:rPr>
                        <m:t>=</m:t>
                      </m:r>
                      <m:r>
                        <a:rPr lang="en-US" sz="1600" b="1" i="0">
                          <a:latin typeface="Cambria Math"/>
                        </a:rPr>
                        <m:t>𝐯</m:t>
                      </m:r>
                      <m:r>
                        <a:rPr lang="en-US" sz="1600" i="1">
                          <a:latin typeface="Cambria Math"/>
                        </a:rPr>
                        <m:t>−</m:t>
                      </m:r>
                      <m:r>
                        <a:rPr lang="en-US" sz="1600" b="1" i="0">
                          <a:latin typeface="Cambria Math"/>
                        </a:rPr>
                        <m:t>𝐯</m:t>
                      </m:r>
                      <m:r>
                        <a:rPr lang="en-US" sz="1600" i="1">
                          <a:latin typeface="Cambria Math"/>
                        </a:rPr>
                        <m:t>=</m:t>
                      </m:r>
                      <m:r>
                        <a:rPr lang="en-US" sz="1600" b="1" i="1">
                          <a:latin typeface="Cambria Math"/>
                        </a:rPr>
                        <m:t>𝟎</m:t>
                      </m:r>
                      <m:r>
                        <a:rPr lang="en-US" sz="1600" i="1">
                          <a:latin typeface="Cambria Math"/>
                        </a:rPr>
                        <m:t>    </m:t>
                      </m:r>
                      <m:r>
                        <m:rPr>
                          <m:nor/>
                        </m:rPr>
                        <a:rPr lang="en-US" sz="1600" b="0" i="0" smtClean="0">
                          <a:latin typeface="Cambria Math"/>
                        </a:rPr>
                        <m:t>            </m:t>
                      </m:r>
                      <m:r>
                        <m:rPr>
                          <m:nor/>
                        </m:rPr>
                        <a:rPr lang="en-US" sz="1600">
                          <a:latin typeface="Cambria Math"/>
                        </a:rPr>
                        <m:t>(</m:t>
                      </m:r>
                      <m:r>
                        <m:rPr>
                          <m:nor/>
                        </m:rPr>
                        <a:rPr lang="en-US" sz="1600">
                          <a:latin typeface="Cambria Math"/>
                        </a:rPr>
                        <m:t>additive</m:t>
                      </m:r>
                      <m:r>
                        <m:rPr>
                          <m:nor/>
                        </m:rPr>
                        <a:rPr lang="en-US" sz="1600">
                          <a:latin typeface="Cambria Math"/>
                        </a:rPr>
                        <m:t> </m:t>
                      </m:r>
                      <m:r>
                        <m:rPr>
                          <m:nor/>
                        </m:rPr>
                        <a:rPr lang="en-US" sz="1600">
                          <a:latin typeface="Cambria Math"/>
                        </a:rPr>
                        <m:t>inverse</m:t>
                      </m:r>
                      <m:r>
                        <m:rPr>
                          <m:nor/>
                        </m:rPr>
                        <a:rPr lang="en-US" sz="1600">
                          <a:latin typeface="Cambria Math"/>
                        </a:rPr>
                        <m:t>)</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143000" y="3399472"/>
                <a:ext cx="8032712" cy="1354217"/>
              </a:xfrm>
              <a:prstGeom prst="rect">
                <a:avLst/>
              </a:prstGeom>
              <a:blipFill>
                <a:blip r:embed="rId5"/>
                <a:stretch>
                  <a:fillRect b="-2252"/>
                </a:stretch>
              </a:blipFill>
            </p:spPr>
            <p:txBody>
              <a:bodyPr/>
              <a:lstStyle/>
              <a:p>
                <a:r>
                  <a:rPr lang="en-US">
                    <a:noFill/>
                  </a:rPr>
                  <a:t> </a:t>
                </a:r>
              </a:p>
            </p:txBody>
          </p:sp>
        </mc:Fallback>
      </mc:AlternateContent>
    </p:spTree>
    <p:extLst>
      <p:ext uri="{BB962C8B-B14F-4D97-AF65-F5344CB8AC3E}">
        <p14:creationId xmlns:p14="http://schemas.microsoft.com/office/powerpoint/2010/main" val="429103676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3" dur="500"/>
                                        <p:tgtEl>
                                          <p:spTgt spid="4">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0">
                                            <p:txEl>
                                              <p:pRg st="0" end="0"/>
                                            </p:txEl>
                                          </p:spTgt>
                                        </p:tgtEl>
                                        <p:attrNameLst>
                                          <p:attrName>style.visibility</p:attrName>
                                        </p:attrNameLst>
                                      </p:cBhvr>
                                      <p:to>
                                        <p:strVal val="visible"/>
                                      </p:to>
                                    </p:set>
                                    <p:animEffect transition="in" filter="randombar(horizontal)">
                                      <p:cBhvr>
                                        <p:cTn id="34" dur="500"/>
                                        <p:tgtEl>
                                          <p:spTgt spid="3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0">
                                            <p:txEl>
                                              <p:pRg st="1" end="1"/>
                                            </p:txEl>
                                          </p:spTgt>
                                        </p:tgtEl>
                                        <p:attrNameLst>
                                          <p:attrName>style.visibility</p:attrName>
                                        </p:attrNameLst>
                                      </p:cBhvr>
                                      <p:to>
                                        <p:strVal val="visible"/>
                                      </p:to>
                                    </p:set>
                                    <p:animEffect transition="in" filter="randombar(horizontal)">
                                      <p:cBhvr>
                                        <p:cTn id="39" dur="500"/>
                                        <p:tgtEl>
                                          <p:spTgt spid="30">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randombar(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9" dur="500"/>
                                        <p:tgtEl>
                                          <p:spTgt spid="4">
                                            <p:txEl>
                                              <p:pRg st="12" end="12"/>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randombar(horizontal)">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randombar(horizont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 grpId="0"/>
      <p:bldP spid="22" grpId="0"/>
      <p:bldP spid="28" grpId="0" animBg="1"/>
      <p:bldP spid="29" grpId="0" animBg="1"/>
      <p:bldP spid="30" grpId="0" uiExpand="1"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Product:</a:t>
            </a:r>
            <a:br>
              <a:rPr lang="en-US" dirty="0" smtClean="0"/>
            </a:br>
            <a:r>
              <a:rPr lang="en-US" dirty="0" smtClean="0"/>
              <a:t>Properties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cross product has the following properties:</a:t>
                </a:r>
              </a:p>
              <a:p>
                <a:pPr marL="457200" indent="-457200">
                  <a:buFont typeface="+mj-lt"/>
                  <a:buAutoNum type="arabicPeriod"/>
                </a:pPr>
                <a:r>
                  <a:rPr lang="en-US" dirty="0" smtClean="0"/>
                  <a:t>Anti-commutative:			</a:t>
                </a:r>
                <a14:m>
                  <m:oMath xmlns:m="http://schemas.openxmlformats.org/officeDocument/2006/math">
                    <m:r>
                      <a:rPr lang="en-US" b="1" smtClean="0">
                        <a:latin typeface="Cambria Math"/>
                      </a:rPr>
                      <m:t>𝐯</m:t>
                    </m:r>
                    <m:r>
                      <a:rPr lang="en-US" b="1">
                        <a:latin typeface="Cambria Math"/>
                        <a:ea typeface="Cambria Math"/>
                      </a:rPr>
                      <m:t>×</m:t>
                    </m:r>
                    <m:r>
                      <a:rPr lang="en-US" b="1">
                        <a:latin typeface="Cambria Math"/>
                        <a:ea typeface="Cambria Math"/>
                      </a:rPr>
                      <m:t>𝐰</m:t>
                    </m:r>
                    <m:r>
                      <a:rPr lang="en-US" b="1" i="0" smtClean="0">
                        <a:latin typeface="Cambria Math"/>
                        <a:ea typeface="Cambria Math"/>
                      </a:rPr>
                      <m:t>=−</m:t>
                    </m:r>
                    <m:d>
                      <m:dPr>
                        <m:ctrlPr>
                          <a:rPr lang="en-US" b="1" i="1" smtClean="0">
                            <a:latin typeface="Cambria Math" panose="02040503050406030204" pitchFamily="18" charset="0"/>
                            <a:ea typeface="Cambria Math"/>
                          </a:rPr>
                        </m:ctrlPr>
                      </m:dPr>
                      <m:e>
                        <m:r>
                          <a:rPr lang="en-US" b="1">
                            <a:latin typeface="Cambria Math"/>
                            <a:ea typeface="Cambria Math"/>
                          </a:rPr>
                          <m:t>𝐰</m:t>
                        </m:r>
                        <m:r>
                          <a:rPr lang="en-US" b="1">
                            <a:latin typeface="Cambria Math"/>
                            <a:ea typeface="Cambria Math"/>
                          </a:rPr>
                          <m:t>×</m:t>
                        </m:r>
                        <m:r>
                          <a:rPr lang="en-US" b="1">
                            <a:latin typeface="Cambria Math"/>
                            <a:ea typeface="Cambria Math"/>
                          </a:rPr>
                          <m:t>𝐯</m:t>
                        </m:r>
                        <m:r>
                          <m:rPr>
                            <m:nor/>
                          </m:rPr>
                          <a:rPr lang="en-US" dirty="0"/>
                          <m:t> </m:t>
                        </m:r>
                      </m:e>
                    </m:d>
                  </m:oMath>
                </a14:m>
                <a:endParaRPr lang="en-US" dirty="0" smtClean="0"/>
              </a:p>
              <a:p>
                <a:pPr marL="457200" indent="-457200">
                  <a:buFont typeface="+mj-lt"/>
                  <a:buAutoNum type="arabicPeriod"/>
                </a:pPr>
                <a:r>
                  <a:rPr lang="en-US" dirty="0" smtClean="0"/>
                  <a:t>Distributive over vector addition:	</a:t>
                </a:r>
                <a14:m>
                  <m:oMath xmlns:m="http://schemas.openxmlformats.org/officeDocument/2006/math">
                    <m:r>
                      <a:rPr lang="en-US" b="1" i="0" smtClean="0">
                        <a:latin typeface="Cambria Math"/>
                      </a:rPr>
                      <m:t>𝐮</m:t>
                    </m:r>
                    <m:r>
                      <a:rPr lang="en-US" b="1" i="0" smtClean="0">
                        <a:latin typeface="Cambria Math"/>
                        <a:ea typeface="Cambria Math"/>
                      </a:rPr>
                      <m:t>×</m:t>
                    </m:r>
                    <m:d>
                      <m:dPr>
                        <m:ctrlPr>
                          <a:rPr lang="en-US" b="1" i="1" smtClean="0">
                            <a:latin typeface="Cambria Math" panose="02040503050406030204" pitchFamily="18" charset="0"/>
                            <a:ea typeface="Cambria Math"/>
                          </a:rPr>
                        </m:ctrlPr>
                      </m:dPr>
                      <m:e>
                        <m:r>
                          <a:rPr lang="en-US" b="1" i="0" smtClean="0">
                            <a:latin typeface="Cambria Math"/>
                            <a:ea typeface="Cambria Math"/>
                          </a:rPr>
                          <m:t>𝐯</m:t>
                        </m:r>
                        <m:r>
                          <a:rPr lang="en-US" b="1" i="0" smtClean="0">
                            <a:latin typeface="Cambria Math"/>
                            <a:ea typeface="Cambria Math"/>
                          </a:rPr>
                          <m:t>+</m:t>
                        </m:r>
                        <m:r>
                          <a:rPr lang="en-US" b="1" i="0" smtClean="0">
                            <a:latin typeface="Cambria Math"/>
                            <a:ea typeface="Cambria Math"/>
                          </a:rPr>
                          <m:t>𝐰</m:t>
                        </m:r>
                      </m:e>
                    </m:d>
                    <m:r>
                      <a:rPr lang="en-US" b="1" i="0" smtClean="0">
                        <a:latin typeface="Cambria Math"/>
                        <a:ea typeface="Cambria Math"/>
                      </a:rPr>
                      <m:t>=</m:t>
                    </m:r>
                    <m:r>
                      <a:rPr lang="en-US" b="1" i="0" smtClean="0">
                        <a:latin typeface="Cambria Math"/>
                        <a:ea typeface="Cambria Math"/>
                      </a:rPr>
                      <m:t>𝐮</m:t>
                    </m:r>
                    <m:r>
                      <a:rPr lang="en-US" b="1">
                        <a:latin typeface="Cambria Math"/>
                        <a:ea typeface="Cambria Math"/>
                      </a:rPr>
                      <m:t>×</m:t>
                    </m:r>
                    <m:r>
                      <a:rPr lang="en-US" b="1" i="0" smtClean="0">
                        <a:latin typeface="Cambria Math"/>
                        <a:ea typeface="Cambria Math"/>
                      </a:rPr>
                      <m:t>𝐯</m:t>
                    </m:r>
                    <m:r>
                      <a:rPr lang="en-US" b="1" i="0" smtClean="0">
                        <a:latin typeface="Cambria Math"/>
                        <a:ea typeface="Cambria Math"/>
                      </a:rPr>
                      <m:t>+</m:t>
                    </m:r>
                    <m:r>
                      <a:rPr lang="en-US" b="1" i="0" smtClean="0">
                        <a:latin typeface="Cambria Math"/>
                        <a:ea typeface="Cambria Math"/>
                      </a:rPr>
                      <m:t>𝐮</m:t>
                    </m:r>
                    <m:r>
                      <a:rPr lang="en-US" b="1">
                        <a:latin typeface="Cambria Math"/>
                        <a:ea typeface="Cambria Math"/>
                      </a:rPr>
                      <m:t>×</m:t>
                    </m:r>
                    <m:r>
                      <a:rPr lang="en-US" b="1">
                        <a:latin typeface="Cambria Math"/>
                        <a:ea typeface="Cambria Math"/>
                      </a:rPr>
                      <m:t>𝐰</m:t>
                    </m:r>
                  </m:oMath>
                </a14:m>
                <a:endParaRPr lang="en-US" dirty="0" smtClean="0"/>
              </a:p>
              <a:p>
                <a:pPr marL="293688" lvl="1" indent="0">
                  <a:buNone/>
                </a:pPr>
                <a:r>
                  <a:rPr lang="en-US" sz="2000" b="1" dirty="0" smtClean="0"/>
                  <a:t>                                                                   </a:t>
                </a:r>
                <a14:m>
                  <m:oMath xmlns:m="http://schemas.openxmlformats.org/officeDocument/2006/math">
                    <m:d>
                      <m:dPr>
                        <m:ctrlPr>
                          <a:rPr lang="en-US" sz="2000" b="1" i="1">
                            <a:latin typeface="Cambria Math" panose="02040503050406030204" pitchFamily="18" charset="0"/>
                            <a:ea typeface="Cambria Math"/>
                          </a:rPr>
                        </m:ctrlPr>
                      </m:dPr>
                      <m:e>
                        <m:r>
                          <a:rPr lang="en-US" sz="2000" b="1">
                            <a:latin typeface="Cambria Math"/>
                            <a:ea typeface="Cambria Math"/>
                          </a:rPr>
                          <m:t>𝐯</m:t>
                        </m:r>
                        <m:r>
                          <a:rPr lang="en-US" sz="2000" b="1">
                            <a:latin typeface="Cambria Math"/>
                            <a:ea typeface="Cambria Math"/>
                          </a:rPr>
                          <m:t>+</m:t>
                        </m:r>
                        <m:r>
                          <a:rPr lang="en-US" sz="2000" b="1">
                            <a:latin typeface="Cambria Math"/>
                            <a:ea typeface="Cambria Math"/>
                          </a:rPr>
                          <m:t>𝐰</m:t>
                        </m:r>
                      </m:e>
                    </m:d>
                    <m:r>
                      <a:rPr lang="en-US" sz="2000" b="1" i="0" smtClean="0">
                        <a:latin typeface="Cambria Math"/>
                        <a:ea typeface="Cambria Math"/>
                      </a:rPr>
                      <m:t>×</m:t>
                    </m:r>
                    <m:r>
                      <a:rPr lang="en-US" sz="2000" b="1" i="0" smtClean="0">
                        <a:latin typeface="Cambria Math"/>
                        <a:ea typeface="Cambria Math"/>
                      </a:rPr>
                      <m:t>𝐮</m:t>
                    </m:r>
                    <m:r>
                      <a:rPr lang="en-US" sz="2000" b="1" i="0">
                        <a:latin typeface="Cambria Math"/>
                        <a:ea typeface="Cambria Math"/>
                      </a:rPr>
                      <m:t>=</m:t>
                    </m:r>
                    <m:r>
                      <a:rPr lang="en-US" sz="2000" b="1" i="0" smtClean="0">
                        <a:latin typeface="Cambria Math"/>
                        <a:ea typeface="Cambria Math"/>
                      </a:rPr>
                      <m:t>𝐯</m:t>
                    </m:r>
                    <m:r>
                      <a:rPr lang="en-US" sz="2000" b="1">
                        <a:latin typeface="Cambria Math"/>
                        <a:ea typeface="Cambria Math"/>
                      </a:rPr>
                      <m:t>×</m:t>
                    </m:r>
                    <m:r>
                      <a:rPr lang="en-US" sz="2000" b="1" i="0" smtClean="0">
                        <a:latin typeface="Cambria Math"/>
                        <a:ea typeface="Cambria Math"/>
                      </a:rPr>
                      <m:t>𝐮</m:t>
                    </m:r>
                    <m:r>
                      <a:rPr lang="en-US" sz="2000" b="1">
                        <a:latin typeface="Cambria Math"/>
                        <a:ea typeface="Cambria Math"/>
                      </a:rPr>
                      <m:t>+</m:t>
                    </m:r>
                    <m:r>
                      <a:rPr lang="en-US" sz="2000" b="1" i="0" smtClean="0">
                        <a:latin typeface="Cambria Math"/>
                        <a:ea typeface="Cambria Math"/>
                      </a:rPr>
                      <m:t>𝐰</m:t>
                    </m:r>
                    <m:r>
                      <a:rPr lang="en-US" sz="2000" b="1">
                        <a:latin typeface="Cambria Math"/>
                        <a:ea typeface="Cambria Math"/>
                      </a:rPr>
                      <m:t>×</m:t>
                    </m:r>
                    <m:r>
                      <a:rPr lang="en-US" sz="2000" b="1" i="0" smtClean="0">
                        <a:latin typeface="Cambria Math"/>
                        <a:ea typeface="Cambria Math"/>
                      </a:rPr>
                      <m:t>𝐮</m:t>
                    </m:r>
                  </m:oMath>
                </a14:m>
                <a:endParaRPr lang="en-US" sz="2000" dirty="0"/>
              </a:p>
              <a:p>
                <a:pPr marL="457200" indent="-457200">
                  <a:buFont typeface="+mj-lt"/>
                  <a:buAutoNum type="arabicPeriod"/>
                </a:pPr>
                <a:r>
                  <a:rPr lang="en-US" dirty="0" smtClean="0"/>
                  <a:t>Scalar multiplication:      		</a:t>
                </a:r>
                <a14:m>
                  <m:oMath xmlns:m="http://schemas.openxmlformats.org/officeDocument/2006/math">
                    <m:r>
                      <a:rPr lang="en-US" b="0" i="1" dirty="0" smtClean="0">
                        <a:latin typeface="Cambria Math"/>
                      </a:rPr>
                      <m:t>𝑎</m:t>
                    </m:r>
                    <m:d>
                      <m:dPr>
                        <m:ctrlPr>
                          <a:rPr lang="en-US" b="0" i="1" dirty="0" smtClean="0">
                            <a:latin typeface="Cambria Math" panose="02040503050406030204" pitchFamily="18" charset="0"/>
                          </a:rPr>
                        </m:ctrlPr>
                      </m:dPr>
                      <m:e>
                        <m:r>
                          <a:rPr lang="en-US" b="1">
                            <a:latin typeface="Cambria Math"/>
                          </a:rPr>
                          <m:t>𝐯</m:t>
                        </m:r>
                        <m:r>
                          <a:rPr lang="en-US" b="1">
                            <a:latin typeface="Cambria Math"/>
                            <a:ea typeface="Cambria Math"/>
                          </a:rPr>
                          <m:t>×</m:t>
                        </m:r>
                        <m:r>
                          <a:rPr lang="en-US" b="1">
                            <a:latin typeface="Cambria Math"/>
                            <a:ea typeface="Cambria Math"/>
                          </a:rPr>
                          <m:t>𝐰</m:t>
                        </m:r>
                      </m:e>
                    </m:d>
                    <m:r>
                      <a:rPr lang="en-US" b="0">
                        <a:latin typeface="Cambria Math"/>
                        <a:ea typeface="Cambria Math"/>
                      </a:rPr>
                      <m:t>=</m:t>
                    </m:r>
                    <m:d>
                      <m:dPr>
                        <m:ctrlPr>
                          <a:rPr lang="en-US" i="1" smtClean="0">
                            <a:latin typeface="Cambria Math" panose="02040503050406030204" pitchFamily="18" charset="0"/>
                            <a:ea typeface="Cambria Math"/>
                          </a:rPr>
                        </m:ctrlPr>
                      </m:dPr>
                      <m:e>
                        <m:r>
                          <a:rPr lang="en-US" b="0" i="1" smtClean="0">
                            <a:latin typeface="Cambria Math"/>
                            <a:ea typeface="Cambria Math"/>
                          </a:rPr>
                          <m:t>𝑎</m:t>
                        </m:r>
                        <m:r>
                          <a:rPr lang="en-US" b="1" i="0" smtClean="0">
                            <a:latin typeface="Cambria Math"/>
                            <a:ea typeface="Cambria Math"/>
                          </a:rPr>
                          <m:t>𝐯</m:t>
                        </m:r>
                      </m:e>
                    </m:d>
                    <m:r>
                      <a:rPr lang="en-US" b="0">
                        <a:latin typeface="Cambria Math"/>
                        <a:ea typeface="Cambria Math"/>
                      </a:rPr>
                      <m:t>×</m:t>
                    </m:r>
                    <m:r>
                      <a:rPr lang="en-US" b="1" i="0" smtClean="0">
                        <a:latin typeface="Cambria Math"/>
                        <a:ea typeface="Cambria Math"/>
                      </a:rPr>
                      <m:t>𝐰</m:t>
                    </m:r>
                    <m:r>
                      <a:rPr lang="en-US" b="1" i="0" smtClean="0">
                        <a:latin typeface="Cambria Math"/>
                        <a:ea typeface="Cambria Math"/>
                      </a:rPr>
                      <m:t>=</m:t>
                    </m:r>
                    <m:r>
                      <a:rPr lang="en-US" b="1" i="0" smtClean="0">
                        <a:latin typeface="Cambria Math"/>
                        <a:ea typeface="Cambria Math"/>
                      </a:rPr>
                      <m:t>𝐯</m:t>
                    </m:r>
                    <m:r>
                      <a:rPr lang="en-US" b="0" i="1" smtClean="0">
                        <a:latin typeface="Cambria Math"/>
                        <a:ea typeface="Cambria Math"/>
                      </a:rPr>
                      <m:t>×</m:t>
                    </m:r>
                    <m:d>
                      <m:dPr>
                        <m:ctrlPr>
                          <a:rPr lang="en-US" i="1" smtClean="0">
                            <a:latin typeface="Cambria Math" panose="02040503050406030204" pitchFamily="18" charset="0"/>
                            <a:ea typeface="Cambria Math"/>
                          </a:rPr>
                        </m:ctrlPr>
                      </m:dPr>
                      <m:e>
                        <m:r>
                          <a:rPr lang="en-US" b="0" i="1" smtClean="0">
                            <a:latin typeface="Cambria Math"/>
                            <a:ea typeface="Cambria Math"/>
                          </a:rPr>
                          <m:t>𝑎</m:t>
                        </m:r>
                        <m:r>
                          <a:rPr lang="en-US" b="1" i="0" smtClean="0">
                            <a:latin typeface="Cambria Math"/>
                            <a:ea typeface="Cambria Math"/>
                          </a:rPr>
                          <m:t>𝐰</m:t>
                        </m:r>
                      </m:e>
                    </m:d>
                  </m:oMath>
                </a14:m>
                <a:endParaRPr lang="en-US" dirty="0" smtClean="0">
                  <a:ea typeface="Cambria Math"/>
                </a:endParaRPr>
              </a:p>
              <a:p>
                <a:pPr marL="457200" indent="-457200">
                  <a:buFont typeface="+mj-lt"/>
                  <a:buAutoNum type="arabicPeriod"/>
                </a:pPr>
                <a:r>
                  <a:rPr lang="en-US" dirty="0" smtClean="0"/>
                  <a:t>Zero:				</a:t>
                </a:r>
                <a14:m>
                  <m:oMath xmlns:m="http://schemas.openxmlformats.org/officeDocument/2006/math">
                    <m:r>
                      <a:rPr lang="en-US" b="1">
                        <a:latin typeface="Cambria Math"/>
                      </a:rPr>
                      <m:t>𝐯</m:t>
                    </m:r>
                    <m:r>
                      <a:rPr lang="en-US" b="1">
                        <a:latin typeface="Cambria Math"/>
                        <a:ea typeface="Cambria Math"/>
                      </a:rPr>
                      <m:t>×</m:t>
                    </m:r>
                    <m:r>
                      <a:rPr lang="en-US" b="1" i="0" smtClean="0">
                        <a:latin typeface="Cambria Math"/>
                        <a:ea typeface="Cambria Math"/>
                      </a:rPr>
                      <m:t>𝟎</m:t>
                    </m:r>
                    <m:r>
                      <a:rPr lang="en-US" b="1">
                        <a:latin typeface="Cambria Math"/>
                        <a:ea typeface="Cambria Math"/>
                      </a:rPr>
                      <m:t>=</m:t>
                    </m:r>
                    <m:r>
                      <a:rPr lang="en-US" b="1" i="0" smtClean="0">
                        <a:latin typeface="Cambria Math"/>
                        <a:ea typeface="Cambria Math"/>
                      </a:rPr>
                      <m:t>𝟎</m:t>
                    </m:r>
                    <m:r>
                      <a:rPr lang="en-US" b="1">
                        <a:latin typeface="Cambria Math"/>
                        <a:ea typeface="Cambria Math"/>
                      </a:rPr>
                      <m:t>×</m:t>
                    </m:r>
                    <m:r>
                      <a:rPr lang="en-US" b="1">
                        <a:latin typeface="Cambria Math"/>
                        <a:ea typeface="Cambria Math"/>
                      </a:rPr>
                      <m:t>𝐯</m:t>
                    </m:r>
                    <m:r>
                      <a:rPr lang="en-US" b="1" i="0" smtClean="0">
                        <a:latin typeface="Cambria Math"/>
                        <a:ea typeface="Cambria Math"/>
                      </a:rPr>
                      <m:t>=</m:t>
                    </m:r>
                    <m:r>
                      <a:rPr lang="en-US" b="1" i="0" smtClean="0">
                        <a:latin typeface="Cambria Math"/>
                        <a:ea typeface="Cambria Math"/>
                      </a:rPr>
                      <m:t>𝟎</m:t>
                    </m:r>
                  </m:oMath>
                </a14:m>
                <a:r>
                  <a:rPr lang="en-US" b="1" dirty="0" smtClean="0">
                    <a:ea typeface="Cambria Math"/>
                  </a:rPr>
                  <a:t/>
                </a:r>
                <a:br>
                  <a:rPr lang="en-US" b="1" dirty="0" smtClean="0">
                    <a:ea typeface="Cambria Math"/>
                  </a:rPr>
                </a:br>
                <a:r>
                  <a:rPr lang="en-US" b="1" dirty="0" smtClean="0">
                    <a:ea typeface="Cambria Math"/>
                  </a:rPr>
                  <a:t>					</a:t>
                </a:r>
                <a14:m>
                  <m:oMath xmlns:m="http://schemas.openxmlformats.org/officeDocument/2006/math">
                    <m:r>
                      <a:rPr lang="en-US" b="1" i="0" smtClean="0">
                        <a:latin typeface="Cambria Math"/>
                        <a:ea typeface="Cambria Math"/>
                      </a:rPr>
                      <m:t>𝐯</m:t>
                    </m:r>
                    <m:r>
                      <a:rPr lang="en-US" b="1" i="1" smtClean="0">
                        <a:latin typeface="Cambria Math"/>
                        <a:ea typeface="Cambria Math"/>
                      </a:rPr>
                      <m:t>×</m:t>
                    </m:r>
                    <m:r>
                      <a:rPr lang="en-US" b="1" i="0" smtClean="0">
                        <a:latin typeface="Cambria Math"/>
                        <a:ea typeface="Cambria Math"/>
                      </a:rPr>
                      <m:t>𝐯</m:t>
                    </m:r>
                    <m:r>
                      <a:rPr lang="en-US" b="1" i="0" smtClean="0">
                        <a:latin typeface="Cambria Math"/>
                        <a:ea typeface="Cambria Math"/>
                      </a:rPr>
                      <m:t>=</m:t>
                    </m:r>
                    <m:r>
                      <a:rPr lang="en-US" b="1" i="0" smtClean="0">
                        <a:latin typeface="Cambria Math"/>
                        <a:ea typeface="Cambria Math"/>
                      </a:rPr>
                      <m:t>𝟎</m:t>
                    </m:r>
                  </m:oMath>
                </a14:m>
                <a:endParaRPr lang="en-US" dirty="0"/>
              </a:p>
              <a:p>
                <a:pPr marL="0" indent="0">
                  <a:buNone/>
                </a:pPr>
                <a:endParaRPr lang="en-US" dirty="0"/>
              </a:p>
              <a:p>
                <a:pPr marL="457200" indent="-457200">
                  <a:buFont typeface="+mj-lt"/>
                  <a:buAutoNum type="arabicPeriod"/>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361297971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 Versus Points…</a:t>
            </a:r>
            <a:br>
              <a:rPr lang="en-US" dirty="0" smtClean="0"/>
            </a:br>
            <a:r>
              <a:rPr lang="en-US" sz="1800" dirty="0"/>
              <a:t>(</a:t>
            </a:r>
            <a:r>
              <a:rPr lang="en-US" sz="1800" i="1" dirty="0"/>
              <a:t>This </a:t>
            </a:r>
            <a:r>
              <a:rPr lang="en-US" sz="1800" i="1" dirty="0" smtClean="0"/>
              <a:t>is to </a:t>
            </a:r>
            <a:r>
              <a:rPr lang="en-US" sz="1800" i="1" dirty="0"/>
              <a:t>clarify Section 2.3 of the book, which is a tad esoteric</a:t>
            </a:r>
            <a:r>
              <a:rPr lang="en-US" sz="1800" dirty="0" smtClean="0"/>
              <a:t>) </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31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Vectors (and vectors spaces) are fine for representing things that have a direction and size, but how can we represent things with a definite position?</a:t>
                </a:r>
              </a:p>
              <a:p>
                <a:pPr marL="0" indent="0">
                  <a:buNone/>
                </a:pPr>
                <a:endParaRPr lang="en-US" sz="800" dirty="0" smtClean="0"/>
              </a:p>
              <a:p>
                <a:pPr marL="0" indent="0">
                  <a:buNone/>
                </a:pPr>
                <a:r>
                  <a:rPr lang="en-US" dirty="0" smtClean="0"/>
                  <a:t>We define the (3D) </a:t>
                </a:r>
                <a:r>
                  <a:rPr lang="en-US" i="1" dirty="0" smtClean="0"/>
                  <a:t>point space</a:t>
                </a:r>
                <a:r>
                  <a:rPr lang="en-US" dirty="0" smtClean="0"/>
                  <a:t>:</a:t>
                </a:r>
              </a:p>
              <a:p>
                <a:pPr lvl="1"/>
                <a:r>
                  <a:rPr lang="en-US" dirty="0" smtClean="0"/>
                  <a:t>A linear space of </a:t>
                </a:r>
                <a:r>
                  <a:rPr lang="en-US" u="sng" dirty="0" smtClean="0"/>
                  <a:t>position</a:t>
                </a:r>
                <a:r>
                  <a:rPr lang="en-US" dirty="0" smtClean="0"/>
                  <a:t> (for ex: the set of all triple </a:t>
                </a:r>
                <a:r>
                  <a:rPr lang="en-US" dirty="0"/>
                  <a:t>(</a:t>
                </a:r>
                <a:r>
                  <a:rPr lang="en-US" i="1" dirty="0" smtClean="0"/>
                  <a:t>x, y</a:t>
                </a:r>
                <a:r>
                  <a:rPr lang="en-US" dirty="0" smtClean="0"/>
                  <a:t>, </a:t>
                </a:r>
                <a:r>
                  <a:rPr lang="en-US" i="1" dirty="0" smtClean="0"/>
                  <a:t>z</a:t>
                </a:r>
                <a:r>
                  <a:rPr lang="en-US" dirty="0" smtClean="0"/>
                  <a:t>) over the real number)</a:t>
                </a:r>
              </a:p>
              <a:p>
                <a:pPr marL="593725" lvl="2" indent="0" algn="ctr">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sty m:val="p"/>
                            </m:rPr>
                            <a:rPr lang="en-US" b="0" i="0" smtClean="0">
                              <a:latin typeface="Cambria Math"/>
                            </a:rPr>
                            <m:t>R</m:t>
                          </m:r>
                        </m:e>
                        <m:sup>
                          <m:r>
                            <a:rPr lang="en-US" b="0" i="0" smtClean="0">
                              <a:latin typeface="Cambria Math"/>
                            </a:rPr>
                            <m:t>3</m:t>
                          </m:r>
                        </m:sup>
                      </m:sSup>
                      <m:r>
                        <a:rPr lang="en-US" b="0" i="0" smtClean="0">
                          <a:latin typeface="Cambria Math"/>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e>
                          </m:d>
                          <m:r>
                            <a:rPr lang="en-US" b="0" i="1" smtClean="0">
                              <a:latin typeface="Cambria Math"/>
                            </a:rPr>
                            <m:t> | </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r>
                            <a:rPr lang="en-US" b="0" i="1" smtClean="0">
                              <a:latin typeface="Cambria Math"/>
                            </a:rPr>
                            <m:t> ∈</m:t>
                          </m:r>
                          <m:r>
                            <m:rPr>
                              <m:sty m:val="p"/>
                            </m:rPr>
                            <a:rPr lang="en-US" b="0" i="0" smtClean="0">
                              <a:latin typeface="Cambria Math"/>
                              <a:ea typeface="Cambria Math"/>
                            </a:rPr>
                            <m:t>R</m:t>
                          </m:r>
                        </m:e>
                      </m:d>
                    </m:oMath>
                  </m:oMathPara>
                </a14:m>
                <a:endParaRPr lang="en-US" dirty="0" smtClean="0"/>
              </a:p>
              <a:p>
                <a:pPr lvl="1"/>
                <a:r>
                  <a:rPr lang="en-US" dirty="0" smtClean="0"/>
                  <a:t>The standard orthonormal basis:</a:t>
                </a:r>
              </a:p>
              <a:p>
                <a:pPr marL="593725" lvl="2"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0" smtClean="0">
                              <a:latin typeface="Cambria Math"/>
                            </a:rPr>
                            <m:t>𝐞</m:t>
                          </m:r>
                        </m:e>
                        <m:sub>
                          <m:r>
                            <a:rPr lang="en-US" b="1" i="1" smtClean="0">
                              <a:latin typeface="Cambria Math"/>
                            </a:rPr>
                            <m:t>𝟎</m:t>
                          </m:r>
                        </m:sub>
                      </m:sSub>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1,0,0</m:t>
                          </m:r>
                        </m:e>
                      </m:d>
                    </m:oMath>
                    <m:oMath xmlns:m="http://schemas.openxmlformats.org/officeDocument/2006/math">
                      <m:sSub>
                        <m:sSubPr>
                          <m:ctrlPr>
                            <a:rPr lang="en-US" i="1">
                              <a:latin typeface="Cambria Math" panose="02040503050406030204" pitchFamily="18" charset="0"/>
                            </a:rPr>
                          </m:ctrlPr>
                        </m:sSubPr>
                        <m:e>
                          <m:r>
                            <a:rPr lang="en-US" b="1" i="0">
                              <a:latin typeface="Cambria Math"/>
                            </a:rPr>
                            <m:t>𝐞</m:t>
                          </m:r>
                        </m:e>
                        <m:sub>
                          <m:r>
                            <a:rPr lang="en-US" b="0" i="1" smtClean="0">
                              <a:latin typeface="Cambria Math"/>
                            </a:rPr>
                            <m:t>1</m:t>
                          </m:r>
                        </m:sub>
                      </m:sSub>
                      <m:r>
                        <a:rPr lang="en-US" i="1">
                          <a:latin typeface="Cambria Math"/>
                        </a:rPr>
                        <m:t>=</m:t>
                      </m:r>
                      <m:d>
                        <m:dPr>
                          <m:ctrlPr>
                            <a:rPr lang="en-US" i="1">
                              <a:latin typeface="Cambria Math" panose="02040503050406030204" pitchFamily="18" charset="0"/>
                            </a:rPr>
                          </m:ctrlPr>
                        </m:dPr>
                        <m:e>
                          <m:r>
                            <a:rPr lang="en-US" b="0" i="1" smtClean="0">
                              <a:latin typeface="Cambria Math"/>
                            </a:rPr>
                            <m:t>0</m:t>
                          </m:r>
                          <m:r>
                            <a:rPr lang="en-US" i="1">
                              <a:latin typeface="Cambria Math"/>
                            </a:rPr>
                            <m:t>,</m:t>
                          </m:r>
                          <m:r>
                            <a:rPr lang="en-US" b="0" i="1" smtClean="0">
                              <a:latin typeface="Cambria Math"/>
                            </a:rPr>
                            <m:t>1</m:t>
                          </m:r>
                          <m:r>
                            <a:rPr lang="en-US" i="1">
                              <a:latin typeface="Cambria Math"/>
                            </a:rPr>
                            <m:t>,0</m:t>
                          </m:r>
                        </m:e>
                      </m:d>
                    </m:oMath>
                    <m:oMath xmlns:m="http://schemas.openxmlformats.org/officeDocument/2006/math">
                      <m:sSub>
                        <m:sSubPr>
                          <m:ctrlPr>
                            <a:rPr lang="en-US" i="1">
                              <a:latin typeface="Cambria Math" panose="02040503050406030204" pitchFamily="18" charset="0"/>
                            </a:rPr>
                          </m:ctrlPr>
                        </m:sSubPr>
                        <m:e>
                          <m:r>
                            <a:rPr lang="en-US" b="1" i="0">
                              <a:latin typeface="Cambria Math"/>
                            </a:rPr>
                            <m:t>𝐞</m:t>
                          </m:r>
                        </m:e>
                        <m:sub>
                          <m:r>
                            <a:rPr lang="en-US" b="0" i="1" smtClean="0">
                              <a:latin typeface="Cambria Math"/>
                            </a:rPr>
                            <m:t>2</m:t>
                          </m:r>
                        </m:sub>
                      </m:sSub>
                      <m:r>
                        <a:rPr lang="en-US" i="1">
                          <a:latin typeface="Cambria Math"/>
                        </a:rPr>
                        <m:t>=</m:t>
                      </m:r>
                      <m:d>
                        <m:dPr>
                          <m:ctrlPr>
                            <a:rPr lang="en-US" i="1">
                              <a:latin typeface="Cambria Math" panose="02040503050406030204" pitchFamily="18" charset="0"/>
                            </a:rPr>
                          </m:ctrlPr>
                        </m:dPr>
                        <m:e>
                          <m:r>
                            <a:rPr lang="en-US" b="0" i="1" smtClean="0">
                              <a:latin typeface="Cambria Math"/>
                            </a:rPr>
                            <m:t>0</m:t>
                          </m:r>
                          <m:r>
                            <a:rPr lang="en-US" i="1">
                              <a:latin typeface="Cambria Math"/>
                            </a:rPr>
                            <m:t>,0,</m:t>
                          </m:r>
                          <m:r>
                            <a:rPr lang="en-US" b="0" i="1" smtClean="0">
                              <a:latin typeface="Cambria Math"/>
                            </a:rPr>
                            <m:t>1</m:t>
                          </m:r>
                        </m:e>
                      </m:d>
                    </m:oMath>
                  </m:oMathPara>
                </a14:m>
                <a:endParaRPr lang="en-US" dirty="0" smtClean="0"/>
              </a:p>
              <a:p>
                <a:pPr lvl="1"/>
                <a:r>
                  <a:rPr lang="en-US" dirty="0" smtClean="0"/>
                  <a:t>Defined the </a:t>
                </a:r>
                <a:r>
                  <a:rPr lang="en-US" i="1" dirty="0" smtClean="0"/>
                  <a:t>origin</a:t>
                </a:r>
                <a:r>
                  <a:rPr lang="en-US" dirty="0" smtClean="0"/>
                  <a:t> of our space as being the vector </a:t>
                </a:r>
                <a14:m>
                  <m:oMath xmlns:m="http://schemas.openxmlformats.org/officeDocument/2006/math">
                    <m:r>
                      <a:rPr lang="en-US" b="1" i="1" smtClean="0">
                        <a:latin typeface="Cambria Math"/>
                      </a:rPr>
                      <m:t>𝟎</m:t>
                    </m:r>
                    <m:r>
                      <a:rPr lang="en-US" b="0" i="1" smtClean="0">
                        <a:latin typeface="Cambria Math"/>
                      </a:rPr>
                      <m:t>=(0,0,0)</m:t>
                    </m:r>
                  </m:oMath>
                </a14:m>
                <a:endParaRPr lang="en-US" b="1" dirty="0" smtClean="0"/>
              </a:p>
              <a:p>
                <a:pPr marL="273050" lvl="1" indent="0">
                  <a:buNone/>
                </a:pPr>
                <a:endParaRPr lang="en-US" sz="800" b="1" dirty="0" smtClean="0"/>
              </a:p>
              <a:p>
                <a:pPr marL="0" indent="0">
                  <a:buNone/>
                </a:pPr>
                <a:r>
                  <a:rPr lang="en-US" dirty="0" smtClean="0"/>
                  <a:t>So </a:t>
                </a:r>
                <a:r>
                  <a:rPr lang="en-US" dirty="0"/>
                  <a:t>we now have </a:t>
                </a:r>
                <a:r>
                  <a:rPr lang="en-US" u="sng" dirty="0"/>
                  <a:t>two</a:t>
                </a:r>
                <a:r>
                  <a:rPr lang="en-US" dirty="0"/>
                  <a:t> types of spaces:</a:t>
                </a:r>
              </a:p>
              <a:p>
                <a:pPr lvl="1"/>
                <a:r>
                  <a:rPr lang="en-US" dirty="0"/>
                  <a:t>Point space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a:rPr>
                          <m:t>R</m:t>
                        </m:r>
                      </m:e>
                      <m:sup>
                        <m:r>
                          <a:rPr lang="en-US">
                            <a:latin typeface="Cambria Math"/>
                          </a:rPr>
                          <m:t>3</m:t>
                        </m:r>
                      </m:sup>
                    </m:sSup>
                  </m:oMath>
                </a14:m>
                <a:r>
                  <a:rPr lang="en-US" dirty="0"/>
                  <a:t> used to represent </a:t>
                </a:r>
                <a:r>
                  <a:rPr lang="en-US" dirty="0" smtClean="0"/>
                  <a:t>positions</a:t>
                </a:r>
              </a:p>
              <a:p>
                <a:pPr lvl="2"/>
                <a:r>
                  <a:rPr lang="en-US" i="1" dirty="0" smtClean="0"/>
                  <a:t>IMPORTANT: despite the similar notation, </a:t>
                </a:r>
                <a:r>
                  <a:rPr lang="en-US" b="1" i="1" u="sng" dirty="0" smtClean="0"/>
                  <a:t>points are not vectors</a:t>
                </a:r>
                <a:r>
                  <a:rPr lang="en-US" i="1" dirty="0" smtClean="0"/>
                  <a:t>: (ex: It makes no sense to ‘take the projection of a point on another’)</a:t>
                </a:r>
                <a:endParaRPr lang="en-US" i="1" dirty="0"/>
              </a:p>
              <a:p>
                <a:pPr lvl="1"/>
                <a:r>
                  <a:rPr lang="en-US" dirty="0"/>
                  <a:t>Vector Space </a:t>
                </a:r>
                <a:r>
                  <a:rPr lang="en-US" i="1" dirty="0"/>
                  <a:t>V</a:t>
                </a:r>
                <a:r>
                  <a:rPr lang="en-US" dirty="0"/>
                  <a:t> used to represent magnitude and </a:t>
                </a:r>
                <a:r>
                  <a:rPr lang="en-US" dirty="0" smtClean="0"/>
                  <a:t>direction</a:t>
                </a:r>
              </a:p>
              <a:p>
                <a:pPr lvl="2"/>
                <a:r>
                  <a:rPr lang="en-US" dirty="0" smtClean="0"/>
                  <a:t>Vectors have no position. (ex: You can’t ask ‘how far apart are these two vectors’)</a:t>
                </a:r>
                <a:endParaRPr lang="en-US" dirty="0"/>
              </a:p>
              <a:p>
                <a:pPr marL="0" indent="0">
                  <a:buNone/>
                </a:pPr>
                <a:endParaRPr lang="en-US" b="1"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b="-3592"/>
                </a:stretch>
              </a:blipFill>
            </p:spPr>
            <p:txBody>
              <a:bodyPr/>
              <a:lstStyle/>
              <a:p>
                <a:r>
                  <a:rPr lang="en-US">
                    <a:noFill/>
                  </a:rPr>
                  <a:t> </a:t>
                </a:r>
              </a:p>
            </p:txBody>
          </p:sp>
        </mc:Fallback>
      </mc:AlternateContent>
    </p:spTree>
    <p:extLst>
      <p:ext uri="{BB962C8B-B14F-4D97-AF65-F5344CB8AC3E}">
        <p14:creationId xmlns:p14="http://schemas.microsoft.com/office/powerpoint/2010/main" val="364496737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8" dur="500"/>
                                        <p:tgtEl>
                                          <p:spTgt spid="4">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3" dur="500"/>
                                        <p:tgtEl>
                                          <p:spTgt spid="4">
                                            <p:txEl>
                                              <p:pRg st="10" end="1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6" dur="500"/>
                                        <p:tgtEl>
                                          <p:spTgt spid="4">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1" dur="500"/>
                                        <p:tgtEl>
                                          <p:spTgt spid="4">
                                            <p:txEl>
                                              <p:pRg st="12" end="12"/>
                                            </p:tx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4"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Versus Points…</a:t>
            </a:r>
            <a:br>
              <a:rPr lang="en-US" dirty="0"/>
            </a:br>
            <a:r>
              <a:rPr lang="en-US" sz="1800" dirty="0"/>
              <a:t>(</a:t>
            </a:r>
            <a:r>
              <a:rPr lang="en-US" sz="1800" i="1" dirty="0"/>
              <a:t>This </a:t>
            </a:r>
            <a:r>
              <a:rPr lang="en-US" sz="1800" i="1" dirty="0" smtClean="0"/>
              <a:t>is to </a:t>
            </a:r>
            <a:r>
              <a:rPr lang="en-US" sz="1800" i="1" dirty="0"/>
              <a:t>clarify Section 2.3 of the book, which is a tad esoteric</a:t>
            </a:r>
            <a:r>
              <a:rPr lang="en-US" sz="1800" dirty="0"/>
              <a:t>) </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Consider this 3D Scene:</a:t>
                </a:r>
              </a:p>
              <a:p>
                <a:pPr lvl="1"/>
                <a:r>
                  <a:rPr lang="en-US" dirty="0" smtClean="0"/>
                  <a:t>Main 3D grid: World Space (Point Space)</a:t>
                </a:r>
              </a:p>
              <a:p>
                <a:pPr lvl="1"/>
                <a:r>
                  <a:rPr lang="en-US" dirty="0" smtClean="0"/>
                  <a:t>Either tea cups: Local Space (Point space)</a:t>
                </a:r>
              </a:p>
              <a:p>
                <a:pPr marL="0" indent="0">
                  <a:buNone/>
                </a:pPr>
                <a:endParaRPr lang="en-US" sz="800" dirty="0"/>
              </a:p>
              <a:p>
                <a:pPr marL="0" indent="0">
                  <a:buNone/>
                </a:pPr>
                <a:r>
                  <a:rPr lang="en-US" dirty="0" smtClean="0"/>
                  <a:t>What about the directions? </a:t>
                </a:r>
                <a:endParaRPr lang="en-US" dirty="0"/>
              </a:p>
              <a:p>
                <a:pPr lvl="1"/>
                <a:r>
                  <a:rPr lang="en-US" b="1" dirty="0" smtClean="0"/>
                  <a:t>Ex: </a:t>
                </a:r>
                <a:r>
                  <a:rPr lang="en-US" dirty="0" smtClean="0"/>
                  <a:t>Where is the ‘forward’ direction of the teacups? </a:t>
                </a:r>
              </a:p>
              <a:p>
                <a:pPr marL="0" indent="0">
                  <a:buNone/>
                </a:pPr>
                <a:endParaRPr lang="en-US" sz="800" dirty="0"/>
              </a:p>
              <a:p>
                <a:pPr marL="0" indent="0">
                  <a:buNone/>
                </a:pPr>
                <a:r>
                  <a:rPr lang="en-US" dirty="0" smtClean="0"/>
                  <a:t>Short version (what the book calls </a:t>
                </a:r>
                <a:r>
                  <a:rPr lang="en-US" i="1" dirty="0" smtClean="0"/>
                  <a:t>Affine spaces</a:t>
                </a:r>
                <a:r>
                  <a:rPr lang="en-US" dirty="0" smtClean="0"/>
                  <a:t>): </a:t>
                </a:r>
              </a:p>
              <a:p>
                <a:pPr lvl="1"/>
                <a:r>
                  <a:rPr lang="en-US" dirty="0"/>
                  <a:t>F</a:t>
                </a:r>
                <a:r>
                  <a:rPr lang="en-US" dirty="0" smtClean="0"/>
                  <a:t>or a </a:t>
                </a:r>
                <a:r>
                  <a:rPr lang="en-US" i="1" dirty="0" smtClean="0"/>
                  <a:t>every</a:t>
                </a:r>
                <a:r>
                  <a:rPr lang="en-US" dirty="0" smtClean="0"/>
                  <a:t> point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𝑃</m:t>
                        </m:r>
                      </m:e>
                      <m:sub>
                        <m:r>
                          <a:rPr lang="en-US" b="0" i="1" smtClean="0">
                            <a:latin typeface="Cambria Math"/>
                          </a:rPr>
                          <m:t>0</m:t>
                        </m:r>
                      </m:sub>
                    </m:sSub>
                  </m:oMath>
                </a14:m>
                <a:r>
                  <a:rPr lang="en-US" dirty="0" smtClean="0"/>
                  <a:t> in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a:rPr>
                          <m:t>R</m:t>
                        </m:r>
                      </m:e>
                      <m:sup>
                        <m:r>
                          <a:rPr lang="en-US">
                            <a:latin typeface="Cambria Math"/>
                          </a:rPr>
                          <m:t>3</m:t>
                        </m:r>
                      </m:sup>
                    </m:sSup>
                  </m:oMath>
                </a14:m>
                <a:r>
                  <a:rPr lang="en-US" dirty="0" smtClean="0"/>
                  <a:t>, we associate </a:t>
                </a:r>
                <a:r>
                  <a:rPr lang="en-US" i="1" dirty="0" smtClean="0"/>
                  <a:t>an entire vector space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𝑉</m:t>
                        </m:r>
                      </m:e>
                      <m:sub>
                        <m:sSub>
                          <m:sSubPr>
                            <m:ctrlPr>
                              <a:rPr lang="en-US" i="1" smtClean="0">
                                <a:latin typeface="Cambria Math" panose="02040503050406030204" pitchFamily="18" charset="0"/>
                              </a:rPr>
                            </m:ctrlPr>
                          </m:sSubPr>
                          <m:e>
                            <m:r>
                              <a:rPr lang="en-US" b="0" i="1" smtClean="0">
                                <a:latin typeface="Cambria Math"/>
                              </a:rPr>
                              <m:t>𝑃</m:t>
                            </m:r>
                          </m:e>
                          <m:sub>
                            <m:r>
                              <a:rPr lang="en-US" b="0" i="1" smtClean="0">
                                <a:latin typeface="Cambria Math"/>
                              </a:rPr>
                              <m:t>0</m:t>
                            </m:r>
                          </m:sub>
                        </m:sSub>
                      </m:sub>
                    </m:sSub>
                  </m:oMath>
                </a14:m>
                <a:r>
                  <a:rPr lang="en-US" i="1" dirty="0" smtClean="0"/>
                  <a:t> </a:t>
                </a:r>
                <a:endParaRPr lang="en-US" dirty="0" smtClean="0"/>
              </a:p>
              <a:p>
                <a:pPr lvl="1"/>
                <a:r>
                  <a:rPr lang="en-US" dirty="0" smtClean="0"/>
                  <a:t>You can pass between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a:rPr>
                          <m:t>R</m:t>
                        </m:r>
                      </m:e>
                      <m:sup>
                        <m:r>
                          <a:rPr lang="en-US">
                            <a:latin typeface="Cambria Math"/>
                          </a:rPr>
                          <m:t>3</m:t>
                        </m:r>
                      </m:sup>
                    </m:sSup>
                  </m:oMath>
                </a14:m>
                <a:r>
                  <a:rPr lang="en-US" dirty="0" smtClean="0"/>
                  <a:t> and any </a:t>
                </a:r>
                <a14:m>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sSub>
                          <m:sSubPr>
                            <m:ctrlPr>
                              <a:rPr lang="en-US" i="1">
                                <a:latin typeface="Cambria Math" panose="02040503050406030204" pitchFamily="18" charset="0"/>
                              </a:rPr>
                            </m:ctrlPr>
                          </m:sSubPr>
                          <m:e>
                            <m:r>
                              <a:rPr lang="en-US" i="1">
                                <a:latin typeface="Cambria Math"/>
                              </a:rPr>
                              <m:t>𝑃</m:t>
                            </m:r>
                          </m:e>
                          <m:sub>
                            <m:r>
                              <a:rPr lang="en-US" i="1">
                                <a:latin typeface="Cambria Math"/>
                              </a:rPr>
                              <m:t>0</m:t>
                            </m:r>
                          </m:sub>
                        </m:sSub>
                      </m:sub>
                    </m:sSub>
                  </m:oMath>
                </a14:m>
                <a:r>
                  <a:rPr lang="en-US" i="1" dirty="0"/>
                  <a:t> </a:t>
                </a:r>
                <a:r>
                  <a:rPr lang="en-US" dirty="0" smtClean="0"/>
                  <a:t>using the mappings below:</a:t>
                </a:r>
              </a:p>
              <a:p>
                <a:pPr lvl="1"/>
                <a:endParaRPr lang="en-US" dirty="0"/>
              </a:p>
              <a:p>
                <a:pPr lvl="1"/>
                <a:endParaRPr lang="en-US" dirty="0" smtClean="0"/>
              </a:p>
              <a:p>
                <a:pPr lvl="1"/>
                <a:endParaRPr lang="en-US" dirty="0"/>
              </a:p>
              <a:p>
                <a:pPr lvl="1"/>
                <a:endParaRPr lang="en-US" dirty="0" smtClean="0"/>
              </a:p>
              <a:p>
                <a:pPr lvl="1"/>
                <a:r>
                  <a:rPr lang="en-US" dirty="0" smtClean="0"/>
                  <a:t>Because any point in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a:rPr>
                          <m:t>R</m:t>
                        </m:r>
                      </m:e>
                      <m:sup>
                        <m:r>
                          <a:rPr lang="en-US">
                            <a:latin typeface="Cambria Math"/>
                          </a:rPr>
                          <m:t>3</m:t>
                        </m:r>
                      </m:sup>
                    </m:sSup>
                  </m:oMath>
                </a14:m>
                <a:r>
                  <a:rPr lang="en-US" dirty="0" smtClean="0"/>
                  <a:t> can act as the ‘anchor’ for its own vector space, the above mapping formalizes the notion of ‘adding vectors and points together’.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b="-1854"/>
                </a:stretch>
              </a:blipFill>
            </p:spPr>
            <p:txBody>
              <a:bodyPr/>
              <a:lstStyle/>
              <a:p>
                <a:r>
                  <a:rPr lang="en-US">
                    <a:noFill/>
                  </a:rPr>
                  <a:t> </a:t>
                </a:r>
              </a:p>
            </p:txBody>
          </p:sp>
        </mc:Fallback>
      </mc:AlternateContent>
      <p:pic>
        <p:nvPicPr>
          <p:cNvPr id="1028" name="Picture 4" descr="https://upload.wikimedia.org/wikipedia/commons/thumb/7/7f/Blender3D_WhatIsA3DSpace.jpg/400px-Blender3D_WhatIsA3DSp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219200"/>
            <a:ext cx="3124200" cy="234315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1439673" y="4659868"/>
            <a:ext cx="6211500" cy="1131332"/>
            <a:chOff x="1439673" y="4812268"/>
            <a:chExt cx="6211500" cy="1131332"/>
          </a:xfrm>
        </p:grpSpPr>
        <p:sp>
          <p:nvSpPr>
            <p:cNvPr id="7" name="Cube 6"/>
            <p:cNvSpPr/>
            <p:nvPr/>
          </p:nvSpPr>
          <p:spPr>
            <a:xfrm>
              <a:off x="2034287" y="4812268"/>
              <a:ext cx="800100" cy="762000"/>
            </a:xfrm>
            <a:prstGeom prst="cube">
              <a:avLst/>
            </a:prstGeom>
            <a:pattFill prst="smGrid">
              <a:fgClr>
                <a:schemeClr val="bg1">
                  <a:lumMod val="85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p:cNvSpPr txBox="1"/>
                <p:nvPr/>
              </p:nvSpPr>
              <p:spPr>
                <a:xfrm>
                  <a:off x="1439673" y="5574268"/>
                  <a:ext cx="19893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r>
                          <a:rPr lang="en-US" b="0" i="1" smtClean="0">
                            <a:latin typeface="Cambria Math"/>
                          </a:rPr>
                          <m:t>) </m:t>
                        </m:r>
                        <m:r>
                          <m:rPr>
                            <m:nor/>
                          </m:rPr>
                          <a:rPr lang="en-US" b="0" i="0" smtClean="0">
                            <a:latin typeface="Cambria Math"/>
                          </a:rPr>
                          <m:t>in</m:t>
                        </m:r>
                        <m:r>
                          <m:rPr>
                            <m:nor/>
                          </m:rPr>
                          <a:rPr lang="en-US" b="0" i="0" smtClean="0">
                            <a:latin typeface="Cambria Math"/>
                          </a:rPr>
                          <m:t> </m:t>
                        </m:r>
                        <m:sSup>
                          <m:sSupPr>
                            <m:ctrlPr>
                              <a:rPr lang="en-US" i="1">
                                <a:latin typeface="Cambria Math" panose="02040503050406030204" pitchFamily="18" charset="0"/>
                              </a:rPr>
                            </m:ctrlPr>
                          </m:sSupPr>
                          <m:e>
                            <m:r>
                              <m:rPr>
                                <m:sty m:val="p"/>
                              </m:rPr>
                              <a:rPr lang="en-US">
                                <a:latin typeface="Cambria Math"/>
                              </a:rPr>
                              <m:t>R</m:t>
                            </m:r>
                          </m:e>
                          <m:sup>
                            <m:r>
                              <a:rPr lang="en-US">
                                <a:latin typeface="Cambria Math"/>
                              </a:rPr>
                              <m:t>3</m:t>
                            </m:r>
                          </m:sup>
                        </m:sSup>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439673" y="5574268"/>
                  <a:ext cx="1989327" cy="369332"/>
                </a:xfrm>
                <a:prstGeom prst="rect">
                  <a:avLst/>
                </a:prstGeom>
                <a:blipFill rotWithShape="1">
                  <a:blip r:embed="rId4"/>
                  <a:stretch>
                    <a:fillRect b="-13115"/>
                  </a:stretch>
                </a:blipFill>
              </p:spPr>
              <p:txBody>
                <a:bodyPr/>
                <a:lstStyle/>
                <a:p>
                  <a:r>
                    <a:rPr lang="en-US">
                      <a:noFill/>
                    </a:rPr>
                    <a:t> </a:t>
                  </a:r>
                </a:p>
              </p:txBody>
            </p:sp>
          </mc:Fallback>
        </mc:AlternateContent>
        <p:grpSp>
          <p:nvGrpSpPr>
            <p:cNvPr id="33" name="Group 32"/>
            <p:cNvGrpSpPr/>
            <p:nvPr/>
          </p:nvGrpSpPr>
          <p:grpSpPr>
            <a:xfrm>
              <a:off x="5997286" y="4851400"/>
              <a:ext cx="990600" cy="457200"/>
              <a:chOff x="5486400" y="5029200"/>
              <a:chExt cx="990600" cy="457200"/>
            </a:xfrm>
          </p:grpSpPr>
          <p:cxnSp>
            <p:nvCxnSpPr>
              <p:cNvPr id="13" name="Straight Arrow Connector 12"/>
              <p:cNvCxnSpPr/>
              <p:nvPr/>
            </p:nvCxnSpPr>
            <p:spPr>
              <a:xfrm flipH="1">
                <a:off x="5486400" y="5486400"/>
                <a:ext cx="533400" cy="0"/>
              </a:xfrm>
              <a:prstGeom prst="straightConnector1">
                <a:avLst/>
              </a:prstGeom>
              <a:ln w="12700">
                <a:solidFill>
                  <a:schemeClr val="tx1"/>
                </a:solidFill>
                <a:headEnd type="oval"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562600" y="5257800"/>
                <a:ext cx="457200" cy="228600"/>
              </a:xfrm>
              <a:prstGeom prst="straightConnector1">
                <a:avLst/>
              </a:prstGeom>
              <a:ln w="12700">
                <a:solidFill>
                  <a:schemeClr val="tx1"/>
                </a:solidFill>
                <a:headEnd type="oval"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753100" y="5105400"/>
                <a:ext cx="266700" cy="381000"/>
              </a:xfrm>
              <a:prstGeom prst="straightConnector1">
                <a:avLst/>
              </a:prstGeom>
              <a:ln w="12700">
                <a:solidFill>
                  <a:schemeClr val="tx1"/>
                </a:solidFill>
                <a:headEnd type="oval"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19800" y="5029200"/>
                <a:ext cx="0" cy="457200"/>
              </a:xfrm>
              <a:prstGeom prst="straightConnector1">
                <a:avLst/>
              </a:prstGeom>
              <a:ln w="12700">
                <a:solidFill>
                  <a:schemeClr val="tx1"/>
                </a:solidFill>
                <a:headEnd type="oval"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019800" y="5105400"/>
                <a:ext cx="228600" cy="381000"/>
              </a:xfrm>
              <a:prstGeom prst="straightConnector1">
                <a:avLst/>
              </a:prstGeom>
              <a:ln w="12700">
                <a:solidFill>
                  <a:schemeClr val="tx1"/>
                </a:solidFill>
                <a:headEnd type="oval"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019800" y="5257800"/>
                <a:ext cx="381000" cy="228600"/>
              </a:xfrm>
              <a:prstGeom prst="straightConnector1">
                <a:avLst/>
              </a:prstGeom>
              <a:ln w="12700">
                <a:solidFill>
                  <a:schemeClr val="tx1"/>
                </a:solidFill>
                <a:headEnd type="oval"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19800" y="5486400"/>
                <a:ext cx="457200" cy="0"/>
              </a:xfrm>
              <a:prstGeom prst="straightConnector1">
                <a:avLst/>
              </a:prstGeom>
              <a:ln w="12700">
                <a:solidFill>
                  <a:schemeClr val="tx1"/>
                </a:solidFill>
                <a:headEnd type="oval" w="med" len="med"/>
                <a:tailEnd type="triangle" w="med"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TextBox 35"/>
                <p:cNvSpPr txBox="1"/>
                <p:nvPr/>
              </p:nvSpPr>
              <p:spPr>
                <a:xfrm>
                  <a:off x="5334000" y="5486400"/>
                  <a:ext cx="2317173" cy="394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rPr>
                          <m:t>𝐯</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𝑣</m:t>
                            </m:r>
                          </m:e>
                          <m:sub>
                            <m:r>
                              <a:rPr lang="en-US" b="0" i="1" smtClean="0">
                                <a:latin typeface="Cambria Math"/>
                              </a:rPr>
                              <m:t>𝑜</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𝑣</m:t>
                            </m:r>
                          </m:e>
                          <m:sub>
                            <m:r>
                              <a:rPr lang="en-US" b="0" i="1" smtClean="0">
                                <a:latin typeface="Cambria Math"/>
                              </a:rPr>
                              <m:t>1</m:t>
                            </m:r>
                          </m:sub>
                        </m:sSub>
                        <m:r>
                          <a:rPr lang="en-US" b="0" i="1" smtClean="0">
                            <a:latin typeface="Cambria Math"/>
                          </a:rPr>
                          <m:t>,</m:t>
                        </m:r>
                        <m:sSub>
                          <m:sSubPr>
                            <m:ctrlPr>
                              <a:rPr lang="en-US" i="1" smtClean="0">
                                <a:latin typeface="Cambria Math" panose="02040503050406030204" pitchFamily="18" charset="0"/>
                              </a:rPr>
                            </m:ctrlPr>
                          </m:sSubPr>
                          <m:e>
                            <m:r>
                              <a:rPr lang="en-US" i="1">
                                <a:latin typeface="Cambria Math"/>
                              </a:rPr>
                              <m:t>𝑣</m:t>
                            </m:r>
                          </m:e>
                          <m:sub>
                            <m:r>
                              <a:rPr lang="en-US" b="0" i="1" smtClean="0">
                                <a:latin typeface="Cambria Math"/>
                              </a:rPr>
                              <m:t>2</m:t>
                            </m:r>
                          </m:sub>
                        </m:sSub>
                        <m:r>
                          <a:rPr lang="en-US" b="0" i="1" smtClean="0">
                            <a:latin typeface="Cambria Math"/>
                          </a:rPr>
                          <m:t>) </m:t>
                        </m:r>
                        <m:r>
                          <m:rPr>
                            <m:nor/>
                          </m:rPr>
                          <a:rPr lang="en-US" b="0" i="0" smtClean="0">
                            <a:latin typeface="Cambria Math"/>
                          </a:rPr>
                          <m:t>in</m:t>
                        </m:r>
                        <m:r>
                          <m:rPr>
                            <m:nor/>
                          </m:rPr>
                          <a:rPr lang="en-US" b="0" i="0" smtClean="0">
                            <a:latin typeface="Cambria Math"/>
                          </a:rPr>
                          <m:t> </m:t>
                        </m:r>
                        <m:sSub>
                          <m:sSubPr>
                            <m:ctrlPr>
                              <a:rPr lang="en-US" i="1">
                                <a:latin typeface="Cambria Math" panose="02040503050406030204" pitchFamily="18" charset="0"/>
                              </a:rPr>
                            </m:ctrlPr>
                          </m:sSubPr>
                          <m:e>
                            <m:r>
                              <a:rPr lang="en-US" i="1">
                                <a:latin typeface="Cambria Math"/>
                              </a:rPr>
                              <m:t>𝑉</m:t>
                            </m:r>
                          </m:e>
                          <m:sub>
                            <m:sSub>
                              <m:sSubPr>
                                <m:ctrlPr>
                                  <a:rPr lang="en-US" i="1">
                                    <a:latin typeface="Cambria Math" panose="02040503050406030204" pitchFamily="18" charset="0"/>
                                  </a:rPr>
                                </m:ctrlPr>
                              </m:sSubPr>
                              <m:e>
                                <m:r>
                                  <a:rPr lang="en-US" i="1">
                                    <a:latin typeface="Cambria Math"/>
                                  </a:rPr>
                                  <m:t>𝑃</m:t>
                                </m:r>
                              </m:e>
                              <m:sub>
                                <m:r>
                                  <a:rPr lang="en-US" i="1">
                                    <a:latin typeface="Cambria Math"/>
                                  </a:rPr>
                                  <m:t>0</m:t>
                                </m:r>
                              </m:sub>
                            </m:sSub>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334000" y="5486400"/>
                  <a:ext cx="2317173" cy="394660"/>
                </a:xfrm>
                <a:prstGeom prst="rect">
                  <a:avLst/>
                </a:prstGeom>
                <a:blipFill rotWithShape="1">
                  <a:blip r:embed="rId5"/>
                  <a:stretch>
                    <a:fillRect b="-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4" name="Right Arrow 33"/>
              <p:cNvSpPr/>
              <p:nvPr/>
            </p:nvSpPr>
            <p:spPr>
              <a:xfrm>
                <a:off x="3429000" y="4572000"/>
                <a:ext cx="1905000" cy="482600"/>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1" i="0" smtClean="0">
                          <a:solidFill>
                            <a:schemeClr val="tx1"/>
                          </a:solidFill>
                          <a:latin typeface="Cambria Math"/>
                        </a:rPr>
                        <m:t>𝐯</m:t>
                      </m:r>
                      <m:r>
                        <a:rPr lang="en-US" sz="1400" b="0" i="0" smtClean="0">
                          <a:solidFill>
                            <a:schemeClr val="tx1"/>
                          </a:solidFill>
                          <a:latin typeface="Cambria Math"/>
                        </a:rPr>
                        <m:t>=</m:t>
                      </m:r>
                      <m:r>
                        <a:rPr lang="en-US" sz="1400" b="0" i="1" smtClean="0">
                          <a:solidFill>
                            <a:schemeClr val="tx1"/>
                          </a:solidFill>
                          <a:latin typeface="Cambria Math"/>
                        </a:rPr>
                        <m:t>𝑃</m:t>
                      </m:r>
                      <m:r>
                        <a:rPr lang="en-US" sz="1400" b="0" i="1" smtClean="0">
                          <a:solidFill>
                            <a:schemeClr val="tx1"/>
                          </a:solidFill>
                          <a:latin typeface="Cambria Math"/>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a:rPr>
                            <m:t>𝑃</m:t>
                          </m:r>
                        </m:e>
                        <m:sub>
                          <m:r>
                            <a:rPr lang="en-US" sz="1400" b="0" i="1" smtClean="0">
                              <a:solidFill>
                                <a:schemeClr val="tx1"/>
                              </a:solidFill>
                              <a:latin typeface="Cambria Math"/>
                            </a:rPr>
                            <m:t>0</m:t>
                          </m:r>
                        </m:sub>
                      </m:sSub>
                    </m:oMath>
                  </m:oMathPara>
                </a14:m>
                <a:endParaRPr lang="en-US" sz="1400" b="1" dirty="0">
                  <a:solidFill>
                    <a:schemeClr val="tx1"/>
                  </a:solidFill>
                </a:endParaRPr>
              </a:p>
            </p:txBody>
          </p:sp>
        </mc:Choice>
        <mc:Fallback xmlns="">
          <p:sp>
            <p:nvSpPr>
              <p:cNvPr id="34" name="Right Arrow 33"/>
              <p:cNvSpPr>
                <a:spLocks noRot="1" noChangeAspect="1" noMove="1" noResize="1" noEditPoints="1" noAdjustHandles="1" noChangeArrowheads="1" noChangeShapeType="1" noTextEdit="1"/>
              </p:cNvSpPr>
              <p:nvPr/>
            </p:nvSpPr>
            <p:spPr>
              <a:xfrm>
                <a:off x="3429000" y="4572000"/>
                <a:ext cx="1905000" cy="482600"/>
              </a:xfrm>
              <a:prstGeom prst="rightArrow">
                <a:avLst/>
              </a:prstGeom>
              <a:blipFill rotWithShape="1">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Left Arrow 34"/>
              <p:cNvSpPr/>
              <p:nvPr/>
            </p:nvSpPr>
            <p:spPr>
              <a:xfrm>
                <a:off x="3429000" y="4978400"/>
                <a:ext cx="1905000" cy="533400"/>
              </a:xfrm>
              <a:prstGeom prst="lef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a:rPr>
                        <m:t>𝑃</m:t>
                      </m:r>
                      <m:r>
                        <a:rPr lang="en-US" sz="1400" b="0" i="1" smtClean="0">
                          <a:solidFill>
                            <a:schemeClr val="tx1"/>
                          </a:solidFill>
                          <a:latin typeface="Cambria Math"/>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a:rPr>
                            <m:t>𝑃</m:t>
                          </m:r>
                        </m:e>
                        <m:sub>
                          <m:r>
                            <a:rPr lang="en-US" sz="1400" i="1">
                              <a:solidFill>
                                <a:schemeClr val="tx1"/>
                              </a:solidFill>
                              <a:latin typeface="Cambria Math"/>
                            </a:rPr>
                            <m:t>0</m:t>
                          </m:r>
                        </m:sub>
                      </m:sSub>
                      <m:r>
                        <a:rPr lang="en-US" sz="1400" b="0" i="1" smtClean="0">
                          <a:solidFill>
                            <a:schemeClr val="tx1"/>
                          </a:solidFill>
                          <a:latin typeface="Cambria Math"/>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a:rPr>
                            <m:t>𝑣</m:t>
                          </m:r>
                        </m:e>
                        <m:sub>
                          <m:r>
                            <a:rPr lang="en-US" sz="1400" b="0" i="1" smtClean="0">
                              <a:solidFill>
                                <a:schemeClr val="tx1"/>
                              </a:solidFill>
                              <a:latin typeface="Cambria Math"/>
                            </a:rPr>
                            <m:t>0</m:t>
                          </m:r>
                        </m:sub>
                      </m:sSub>
                      <m:r>
                        <a:rPr lang="en-US" sz="1400" b="0" i="1" smtClean="0">
                          <a:solidFill>
                            <a:schemeClr val="tx1"/>
                          </a:solidFill>
                          <a:latin typeface="Cambria Math"/>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a:rPr>
                            <m:t>𝑣</m:t>
                          </m:r>
                        </m:e>
                        <m:sub>
                          <m:r>
                            <a:rPr lang="en-US" sz="1400" b="0" i="1" smtClean="0">
                              <a:solidFill>
                                <a:schemeClr val="tx1"/>
                              </a:solidFill>
                              <a:latin typeface="Cambria Math"/>
                            </a:rPr>
                            <m:t>1</m:t>
                          </m:r>
                        </m:sub>
                      </m:sSub>
                      <m:r>
                        <a:rPr lang="en-US" sz="1400" i="1">
                          <a:solidFill>
                            <a:schemeClr val="tx1"/>
                          </a:solidFill>
                          <a:latin typeface="Cambria Math"/>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a:rPr>
                            <m:t>𝑣</m:t>
                          </m:r>
                        </m:e>
                        <m:sub>
                          <m:r>
                            <a:rPr lang="en-US" sz="1400" b="0" i="1" smtClean="0">
                              <a:solidFill>
                                <a:schemeClr val="tx1"/>
                              </a:solidFill>
                              <a:latin typeface="Cambria Math"/>
                            </a:rPr>
                            <m:t>2</m:t>
                          </m:r>
                        </m:sub>
                      </m:sSub>
                      <m:r>
                        <a:rPr lang="en-US" sz="1400" b="0" i="1" smtClean="0">
                          <a:solidFill>
                            <a:schemeClr val="tx1"/>
                          </a:solidFill>
                          <a:latin typeface="Cambria Math"/>
                        </a:rPr>
                        <m:t>)</m:t>
                      </m:r>
                    </m:oMath>
                  </m:oMathPara>
                </a14:m>
                <a:endParaRPr lang="en-US" sz="1400" dirty="0">
                  <a:solidFill>
                    <a:schemeClr val="tx1"/>
                  </a:solidFill>
                </a:endParaRPr>
              </a:p>
            </p:txBody>
          </p:sp>
        </mc:Choice>
        <mc:Fallback xmlns="">
          <p:sp>
            <p:nvSpPr>
              <p:cNvPr id="35" name="Left Arrow 34"/>
              <p:cNvSpPr>
                <a:spLocks noRot="1" noChangeAspect="1" noMove="1" noResize="1" noEditPoints="1" noAdjustHandles="1" noChangeArrowheads="1" noChangeShapeType="1" noTextEdit="1"/>
              </p:cNvSpPr>
              <p:nvPr/>
            </p:nvSpPr>
            <p:spPr>
              <a:xfrm>
                <a:off x="3429000" y="4978400"/>
                <a:ext cx="1905000" cy="533400"/>
              </a:xfrm>
              <a:prstGeom prst="leftArrow">
                <a:avLst/>
              </a:prstGeom>
              <a:blipFill rotWithShape="1">
                <a:blip r:embed="rId7"/>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48224519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randombar(horizontal)">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6" dur="500"/>
                                        <p:tgtEl>
                                          <p:spTgt spid="4">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1" dur="500"/>
                                        <p:tgtEl>
                                          <p:spTgt spid="4">
                                            <p:txEl>
                                              <p:pRg st="9" end="9"/>
                                            </p:txEl>
                                          </p:spTgt>
                                        </p:tgtEl>
                                      </p:cBhvr>
                                    </p:animEffect>
                                  </p:childTnLst>
                                </p:cTn>
                              </p:par>
                            </p:childTnLst>
                          </p:cTn>
                        </p:par>
                        <p:par>
                          <p:cTn id="42" fill="hold">
                            <p:stCondLst>
                              <p:cond delay="500"/>
                            </p:stCondLst>
                            <p:childTnLst>
                              <p:par>
                                <p:cTn id="43" presetID="14" presetClass="entr" presetSubtype="10"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randombar(horizontal)">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randombar(horizontal)">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randombar(horizontal)">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60"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4" grpId="0" animBg="1"/>
      <p:bldP spid="3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DD2A927-C669-46EB-947E-64BB8CE6050D}" type="slidenum">
              <a:rPr lang="en-US" smtClean="0"/>
              <a:pPr/>
              <a:t>33</a:t>
            </a:fld>
            <a:endParaRPr lang="en-US" dirty="0"/>
          </a:p>
        </p:txBody>
      </p:sp>
      <p:sp>
        <p:nvSpPr>
          <p:cNvPr id="4" name="Content Placeholder 3"/>
          <p:cNvSpPr>
            <a:spLocks noGrp="1"/>
          </p:cNvSpPr>
          <p:nvPr>
            <p:ph sz="quarter" idx="1"/>
          </p:nvPr>
        </p:nvSpPr>
        <p:spPr/>
        <p:txBody>
          <a:bodyPr/>
          <a:lstStyle/>
          <a:p>
            <a:endParaRPr lang="en-US"/>
          </a:p>
        </p:txBody>
      </p:sp>
    </p:spTree>
    <p:extLst>
      <p:ext uri="{BB962C8B-B14F-4D97-AF65-F5344CB8AC3E}">
        <p14:creationId xmlns:p14="http://schemas.microsoft.com/office/powerpoint/2010/main" val="3187206738"/>
      </p:ext>
    </p:extLst>
  </p:cSld>
  <p:clrMapOvr>
    <a:masterClrMapping/>
  </p:clrMapOvr>
  <p:transition spd="slow">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a:t>
            </a:r>
            <a:r>
              <a:rPr lang="en-US" dirty="0" smtClean="0"/>
              <a:t>Vector: </a:t>
            </a:r>
            <a:br>
              <a:rPr lang="en-US" dirty="0" smtClean="0"/>
            </a:br>
            <a:r>
              <a:rPr lang="en-US" dirty="0" smtClean="0"/>
              <a:t>Scalar Multiplication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4</a:t>
            </a:fld>
            <a:endParaRPr lang="en-US" dirty="0"/>
          </a:p>
        </p:txBody>
      </p:sp>
      <p:sp>
        <p:nvSpPr>
          <p:cNvPr id="4" name="Content Placeholder 3"/>
          <p:cNvSpPr>
            <a:spLocks noGrp="1"/>
          </p:cNvSpPr>
          <p:nvPr>
            <p:ph sz="quarter" idx="1"/>
          </p:nvPr>
        </p:nvSpPr>
        <p:spPr/>
        <p:txBody>
          <a:bodyPr/>
          <a:lstStyle/>
          <a:p>
            <a:pPr marL="0" indent="0">
              <a:buNone/>
            </a:pPr>
            <a:r>
              <a:rPr lang="en-US" dirty="0" smtClean="0"/>
              <a:t>Vectors can also be multiplied by a </a:t>
            </a:r>
            <a:r>
              <a:rPr lang="en-US" i="1" dirty="0" smtClean="0"/>
              <a:t>scalar</a:t>
            </a:r>
            <a:r>
              <a:rPr lang="en-US" dirty="0"/>
              <a:t> </a:t>
            </a:r>
            <a:r>
              <a:rPr lang="en-US" dirty="0" smtClean="0"/>
              <a:t>(a real number). The resulting vector has the same direction, but its length is multiplied by the scalar value.</a:t>
            </a:r>
          </a:p>
          <a:p>
            <a:pPr marL="0" indent="0">
              <a:buNone/>
            </a:pPr>
            <a:endParaRPr lang="en-US" dirty="0"/>
          </a:p>
          <a:p>
            <a:pPr marL="0" indent="0">
              <a:buNone/>
            </a:pPr>
            <a:endParaRPr lang="en-US" dirty="0" smtClean="0"/>
          </a:p>
          <a:p>
            <a:pPr marL="0" indent="0">
              <a:buNone/>
            </a:pPr>
            <a:endParaRPr lang="en-US" sz="800" dirty="0" smtClean="0"/>
          </a:p>
          <a:p>
            <a:pPr marL="0" indent="0">
              <a:buNone/>
            </a:pPr>
            <a:r>
              <a:rPr lang="en-US" dirty="0" smtClean="0"/>
              <a:t>Scalar multiplication on vectors follows the familiar algebraic rules:</a:t>
            </a:r>
          </a:p>
          <a:p>
            <a:pPr marL="0" indent="0">
              <a:buNone/>
            </a:pP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2181634" y="3276600"/>
                <a:ext cx="6733766" cy="1477328"/>
              </a:xfrm>
              <a:prstGeom prst="rect">
                <a:avLst/>
              </a:prstGeom>
              <a:noFill/>
            </p:spPr>
            <p:txBody>
              <a:bodyPr wrap="none" rtlCol="0">
                <a:spAutoFit/>
              </a:bodyPr>
              <a:lstStyle/>
              <a:p>
                <a:pPr indent="-457200"/>
                <a14:m>
                  <m:oMathPara xmlns:m="http://schemas.openxmlformats.org/officeDocument/2006/math">
                    <m:oMathParaPr>
                      <m:jc m:val="left"/>
                    </m:oMathParaPr>
                    <m:oMath xmlns:m="http://schemas.openxmlformats.org/officeDocument/2006/math">
                      <m:r>
                        <m:rPr>
                          <m:nor/>
                        </m:rPr>
                        <a:rPr lang="en-US" smtClean="0">
                          <a:latin typeface="Cambria Math"/>
                        </a:rPr>
                        <m:t>if</m:t>
                      </m:r>
                      <m:r>
                        <a:rPr lang="en-US" i="1">
                          <a:latin typeface="Cambria Math"/>
                        </a:rPr>
                        <m:t> </m:t>
                      </m:r>
                      <m:r>
                        <a:rPr lang="en-US" b="1" i="0">
                          <a:latin typeface="Cambria Math"/>
                        </a:rPr>
                        <m:t>𝐯</m:t>
                      </m:r>
                      <m:r>
                        <a:rPr lang="en-US" i="1">
                          <a:latin typeface="Cambria Math"/>
                        </a:rPr>
                        <m:t>,</m:t>
                      </m:r>
                      <m:r>
                        <a:rPr lang="en-US" b="1" i="0">
                          <a:latin typeface="Cambria Math"/>
                        </a:rPr>
                        <m:t>𝐰</m:t>
                      </m:r>
                      <m:r>
                        <m:rPr>
                          <m:nor/>
                        </m:rPr>
                        <a:rPr lang="en-US">
                          <a:latin typeface="Cambria Math"/>
                        </a:rPr>
                        <m:t> </m:t>
                      </m:r>
                      <m:r>
                        <m:rPr>
                          <m:nor/>
                        </m:rPr>
                        <a:rPr lang="en-US">
                          <a:latin typeface="Cambria Math"/>
                        </a:rPr>
                        <m:t>are</m:t>
                      </m:r>
                      <m:r>
                        <m:rPr>
                          <m:nor/>
                        </m:rPr>
                        <a:rPr lang="en-US">
                          <a:latin typeface="Cambria Math"/>
                        </a:rPr>
                        <m:t> </m:t>
                      </m:r>
                      <m:r>
                        <m:rPr>
                          <m:nor/>
                        </m:rPr>
                        <a:rPr lang="en-US">
                          <a:latin typeface="Cambria Math"/>
                        </a:rPr>
                        <m:t>vectors</m:t>
                      </m:r>
                      <m:r>
                        <m:rPr>
                          <m:nor/>
                        </m:rPr>
                        <a:rPr lang="en-US" b="0" i="0" smtClean="0">
                          <a:latin typeface="Cambria Math"/>
                        </a:rPr>
                        <m:t> </m:t>
                      </m:r>
                      <m:r>
                        <m:rPr>
                          <m:nor/>
                        </m:rPr>
                        <a:rPr lang="en-US" b="0" i="0" smtClean="0">
                          <a:latin typeface="Cambria Math"/>
                        </a:rPr>
                        <m:t>and</m:t>
                      </m:r>
                      <m:r>
                        <m:rPr>
                          <m:nor/>
                        </m:rPr>
                        <a:rPr lang="en-US" b="0" i="0" smtClean="0">
                          <a:latin typeface="Cambria Math"/>
                        </a:rPr>
                        <m:t> </m:t>
                      </m:r>
                      <m:r>
                        <a:rPr lang="en-US" b="0" i="1" smtClean="0">
                          <a:latin typeface="Cambria Math"/>
                        </a:rPr>
                        <m:t>𝑎</m:t>
                      </m:r>
                      <m:r>
                        <a:rPr lang="en-US" b="0" i="1" smtClean="0">
                          <a:latin typeface="Cambria Math"/>
                        </a:rPr>
                        <m:t>, </m:t>
                      </m:r>
                      <m:r>
                        <a:rPr lang="en-US" b="0" i="1" smtClean="0">
                          <a:latin typeface="Cambria Math"/>
                        </a:rPr>
                        <m:t>𝑏</m:t>
                      </m:r>
                      <m:r>
                        <m:rPr>
                          <m:nor/>
                        </m:rPr>
                        <a:rPr lang="en-US" b="0" i="0" smtClean="0">
                          <a:latin typeface="Cambria Math"/>
                        </a:rPr>
                        <m:t> </m:t>
                      </m:r>
                      <m:r>
                        <m:rPr>
                          <m:nor/>
                        </m:rPr>
                        <a:rPr lang="en-US" b="0" i="0" smtClean="0">
                          <a:latin typeface="Cambria Math"/>
                        </a:rPr>
                        <m:t>are</m:t>
                      </m:r>
                      <m:r>
                        <m:rPr>
                          <m:nor/>
                        </m:rPr>
                        <a:rPr lang="en-US" b="0" i="0" smtClean="0">
                          <a:latin typeface="Cambria Math"/>
                        </a:rPr>
                        <m:t> </m:t>
                      </m:r>
                      <m:r>
                        <m:rPr>
                          <m:nor/>
                        </m:rPr>
                        <a:rPr lang="en-US" b="0" i="0" smtClean="0">
                          <a:latin typeface="Cambria Math"/>
                        </a:rPr>
                        <m:t>scalars</m:t>
                      </m:r>
                      <m:r>
                        <m:rPr>
                          <m:nor/>
                        </m:rPr>
                        <a:rPr lang="en-US">
                          <a:latin typeface="Cambria Math"/>
                        </a:rPr>
                        <m:t> </m:t>
                      </m:r>
                      <m:r>
                        <m:rPr>
                          <m:nor/>
                        </m:rPr>
                        <a:rPr lang="en-US">
                          <a:latin typeface="Cambria Math"/>
                        </a:rPr>
                        <m:t>then</m:t>
                      </m:r>
                    </m:oMath>
                  </m:oMathPara>
                </a14:m>
                <a:endParaRPr lang="en-US" dirty="0" smtClean="0">
                  <a:latin typeface="Cambria Math"/>
                </a:endParaRPr>
              </a:p>
              <a:p>
                <a:pPr indent="-457200"/>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r>
                            <a:rPr lang="en-US" b="0" i="1" smtClean="0">
                              <a:latin typeface="Cambria Math"/>
                            </a:rPr>
                            <m:t>𝑎𝑏</m:t>
                          </m:r>
                        </m:e>
                      </m:d>
                      <m:r>
                        <a:rPr lang="en-US" b="1" i="0">
                          <a:latin typeface="Cambria Math"/>
                        </a:rPr>
                        <m:t>𝐯</m:t>
                      </m:r>
                      <m:r>
                        <m:rPr>
                          <m:aln/>
                        </m:rPr>
                        <a:rPr lang="en-US" b="1" i="0" smtClean="0">
                          <a:latin typeface="Cambria Math"/>
                        </a:rPr>
                        <m:t>=</m:t>
                      </m:r>
                      <m:r>
                        <a:rPr lang="en-US" b="0" i="1" smtClean="0">
                          <a:latin typeface="Cambria Math"/>
                        </a:rPr>
                        <m:t>𝑎</m:t>
                      </m:r>
                      <m:d>
                        <m:dPr>
                          <m:ctrlPr>
                            <a:rPr lang="en-US" b="1" i="1" smtClean="0">
                              <a:latin typeface="Cambria Math" panose="02040503050406030204" pitchFamily="18" charset="0"/>
                            </a:rPr>
                          </m:ctrlPr>
                        </m:dPr>
                        <m:e>
                          <m:r>
                            <a:rPr lang="en-US" b="0" i="1" smtClean="0">
                              <a:latin typeface="Cambria Math"/>
                            </a:rPr>
                            <m:t>𝑏</m:t>
                          </m:r>
                          <m:r>
                            <a:rPr lang="en-US" b="1" i="0" smtClean="0">
                              <a:latin typeface="Cambria Math"/>
                            </a:rPr>
                            <m:t>𝐯</m:t>
                          </m:r>
                        </m:e>
                      </m:d>
                      <m:r>
                        <a:rPr lang="en-US" b="0" i="0" smtClean="0">
                          <a:latin typeface="Cambria Math"/>
                        </a:rPr>
                        <m:t>                      </m:t>
                      </m:r>
                      <m:d>
                        <m:dPr>
                          <m:ctrlPr>
                            <a:rPr lang="en-US" i="1">
                              <a:latin typeface="Cambria Math" panose="02040503050406030204" pitchFamily="18" charset="0"/>
                            </a:rPr>
                          </m:ctrlPr>
                        </m:dPr>
                        <m:e>
                          <m:r>
                            <m:rPr>
                              <m:nor/>
                            </m:rPr>
                            <a:rPr lang="en-US" b="0" i="0" smtClean="0">
                              <a:latin typeface="Cambria Math"/>
                            </a:rPr>
                            <m:t>associative</m:t>
                          </m:r>
                        </m:e>
                      </m:d>
                    </m:oMath>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𝑎</m:t>
                          </m:r>
                          <m:r>
                            <a:rPr lang="en-US" b="0" i="1" smtClean="0">
                              <a:latin typeface="Cambria Math"/>
                            </a:rPr>
                            <m:t>+</m:t>
                          </m:r>
                          <m:r>
                            <a:rPr lang="en-US" b="0" i="1" smtClean="0">
                              <a:latin typeface="Cambria Math"/>
                            </a:rPr>
                            <m:t>𝑏</m:t>
                          </m:r>
                        </m:e>
                      </m:d>
                      <m:r>
                        <a:rPr lang="en-US" b="1" i="0" smtClean="0">
                          <a:latin typeface="Cambria Math"/>
                        </a:rPr>
                        <m:t>𝐯</m:t>
                      </m:r>
                      <m:r>
                        <m:rPr>
                          <m:aln/>
                        </m:rPr>
                        <a:rPr lang="en-US" b="0" i="1" smtClean="0">
                          <a:latin typeface="Cambria Math"/>
                        </a:rPr>
                        <m:t>=</m:t>
                      </m:r>
                      <m:r>
                        <a:rPr lang="en-US" b="0" i="1" smtClean="0">
                          <a:latin typeface="Cambria Math"/>
                        </a:rPr>
                        <m:t>𝑎</m:t>
                      </m:r>
                      <m:r>
                        <a:rPr lang="en-US" b="1" i="0" smtClean="0">
                          <a:latin typeface="Cambria Math"/>
                        </a:rPr>
                        <m:t>𝐯</m:t>
                      </m:r>
                      <m:r>
                        <a:rPr lang="en-US" b="0" i="0" smtClean="0">
                          <a:latin typeface="Cambria Math"/>
                        </a:rPr>
                        <m:t>+</m:t>
                      </m:r>
                      <m:r>
                        <a:rPr lang="en-US" b="0" i="1" smtClean="0">
                          <a:latin typeface="Cambria Math"/>
                        </a:rPr>
                        <m:t>𝑏</m:t>
                      </m:r>
                      <m:r>
                        <a:rPr lang="en-US" b="1">
                          <a:latin typeface="Cambria Math"/>
                        </a:rPr>
                        <m:t>𝐯</m:t>
                      </m:r>
                      <m:r>
                        <m:rPr>
                          <m:nor/>
                        </m:rPr>
                        <a:rPr lang="en-US" b="1" i="0" smtClean="0">
                          <a:latin typeface="Cambria Math"/>
                        </a:rPr>
                        <m:t> </m:t>
                      </m:r>
                      <m:r>
                        <m:rPr>
                          <m:nor/>
                        </m:rPr>
                        <a:rPr lang="en-US" b="0" i="0" smtClean="0">
                          <a:latin typeface="Cambria Math"/>
                        </a:rPr>
                        <m:t>                 </m:t>
                      </m:r>
                      <m:r>
                        <m:rPr>
                          <m:nor/>
                        </m:rPr>
                        <a:rPr lang="en-US">
                          <a:latin typeface="Cambria Math"/>
                        </a:rPr>
                        <m:t>(</m:t>
                      </m:r>
                      <m:r>
                        <m:rPr>
                          <m:nor/>
                        </m:rPr>
                        <a:rPr lang="en-US" b="0" i="0" smtClean="0">
                          <a:latin typeface="Cambria Math"/>
                        </a:rPr>
                        <m:t>distributive</m:t>
                      </m:r>
                      <m:r>
                        <m:rPr>
                          <m:nor/>
                        </m:rPr>
                        <a:rPr lang="en-US" b="0" i="0" smtClean="0">
                          <a:latin typeface="Cambria Math"/>
                        </a:rPr>
                        <m:t> </m:t>
                      </m:r>
                      <m:r>
                        <m:rPr>
                          <m:nor/>
                        </m:rPr>
                        <a:rPr lang="en-US" b="0" i="0" smtClean="0">
                          <a:latin typeface="Cambria Math"/>
                        </a:rPr>
                        <m:t>over</m:t>
                      </m:r>
                      <m:r>
                        <m:rPr>
                          <m:nor/>
                        </m:rPr>
                        <a:rPr lang="en-US" b="0" i="0" smtClean="0">
                          <a:latin typeface="Cambria Math"/>
                        </a:rPr>
                        <m:t> </m:t>
                      </m:r>
                      <m:r>
                        <m:rPr>
                          <m:nor/>
                        </m:rPr>
                        <a:rPr lang="en-US" b="0" i="0" smtClean="0">
                          <a:latin typeface="Cambria Math"/>
                        </a:rPr>
                        <m:t>scalars</m:t>
                      </m:r>
                      <m:r>
                        <m:rPr>
                          <m:nor/>
                        </m:rPr>
                        <a:rPr lang="en-US">
                          <a:latin typeface="Cambria Math"/>
                        </a:rPr>
                        <m:t>)</m:t>
                      </m:r>
                    </m:oMath>
                    <m:oMath xmlns:m="http://schemas.openxmlformats.org/officeDocument/2006/math">
                      <m:r>
                        <a:rPr lang="en-US">
                          <a:latin typeface="Cambria Math"/>
                        </a:rPr>
                        <m:t>          </m:t>
                      </m:r>
                      <m:r>
                        <a:rPr lang="en-US" b="0" i="1" smtClean="0">
                          <a:latin typeface="Cambria Math"/>
                        </a:rPr>
                        <m:t>𝑎</m:t>
                      </m:r>
                      <m:d>
                        <m:dPr>
                          <m:ctrlPr>
                            <a:rPr lang="en-US" b="0" i="1" smtClean="0">
                              <a:latin typeface="Cambria Math" panose="02040503050406030204" pitchFamily="18" charset="0"/>
                            </a:rPr>
                          </m:ctrlPr>
                        </m:dPr>
                        <m:e>
                          <m:r>
                            <a:rPr lang="en-US" b="1" i="0" smtClean="0">
                              <a:latin typeface="Cambria Math"/>
                            </a:rPr>
                            <m:t>𝐯</m:t>
                          </m:r>
                          <m:r>
                            <a:rPr lang="en-US" b="1" i="0" smtClean="0">
                              <a:latin typeface="Cambria Math"/>
                            </a:rPr>
                            <m:t>+</m:t>
                          </m:r>
                          <m:r>
                            <a:rPr lang="en-US" b="1" i="0" smtClean="0">
                              <a:latin typeface="Cambria Math"/>
                            </a:rPr>
                            <m:t>𝐰</m:t>
                          </m:r>
                        </m:e>
                      </m:d>
                      <m:r>
                        <m:rPr>
                          <m:aln/>
                        </m:rPr>
                        <a:rPr lang="en-US" b="0" i="1" smtClean="0">
                          <a:latin typeface="Cambria Math"/>
                        </a:rPr>
                        <m:t>=</m:t>
                      </m:r>
                      <m:r>
                        <a:rPr lang="en-US" b="0" i="1" smtClean="0">
                          <a:latin typeface="Cambria Math"/>
                        </a:rPr>
                        <m:t>𝑎</m:t>
                      </m:r>
                      <m:r>
                        <a:rPr lang="en-US" b="1" i="0" smtClean="0">
                          <a:latin typeface="Cambria Math"/>
                        </a:rPr>
                        <m:t>𝐯</m:t>
                      </m:r>
                      <m:r>
                        <a:rPr lang="en-US" b="0" i="1" smtClean="0">
                          <a:latin typeface="Cambria Math"/>
                        </a:rPr>
                        <m:t>+</m:t>
                      </m:r>
                      <m:r>
                        <a:rPr lang="en-US" b="0" i="1" smtClean="0">
                          <a:latin typeface="Cambria Math"/>
                        </a:rPr>
                        <m:t>𝑎</m:t>
                      </m:r>
                      <m:r>
                        <a:rPr lang="en-US" b="1" i="0" smtClean="0">
                          <a:latin typeface="Cambria Math"/>
                        </a:rPr>
                        <m:t>𝐰</m:t>
                      </m:r>
                      <m:r>
                        <a:rPr lang="en-US" b="0" i="1" smtClean="0">
                          <a:latin typeface="Cambria Math"/>
                        </a:rPr>
                        <m:t>                 </m:t>
                      </m:r>
                      <m:r>
                        <m:rPr>
                          <m:nor/>
                        </m:rPr>
                        <a:rPr lang="en-US">
                          <a:latin typeface="Cambria Math"/>
                        </a:rPr>
                        <m:t>(</m:t>
                      </m:r>
                      <m:r>
                        <m:rPr>
                          <m:nor/>
                        </m:rPr>
                        <a:rPr lang="en-US">
                          <a:latin typeface="Cambria Math"/>
                        </a:rPr>
                        <m:t>distributive</m:t>
                      </m:r>
                      <m:r>
                        <a:rPr lang="en-US" b="0" i="0" smtClean="0">
                          <a:latin typeface="Cambria Math"/>
                        </a:rPr>
                        <m:t> </m:t>
                      </m:r>
                      <m:r>
                        <m:rPr>
                          <m:sty m:val="p"/>
                        </m:rPr>
                        <a:rPr lang="en-US" b="0" i="0" smtClean="0">
                          <a:latin typeface="Cambria Math"/>
                        </a:rPr>
                        <m:t>over</m:t>
                      </m:r>
                      <m:r>
                        <a:rPr lang="en-US" b="0" i="0" smtClean="0">
                          <a:latin typeface="Cambria Math"/>
                        </a:rPr>
                        <m:t> </m:t>
                      </m:r>
                      <m:r>
                        <m:rPr>
                          <m:sty m:val="p"/>
                        </m:rPr>
                        <a:rPr lang="en-US" b="0" i="0" smtClean="0">
                          <a:latin typeface="Cambria Math"/>
                        </a:rPr>
                        <m:t>vectors</m:t>
                      </m:r>
                      <m:r>
                        <a:rPr lang="en-US">
                          <a:latin typeface="Cambria Math"/>
                        </a:rPr>
                        <m:t>)</m:t>
                      </m:r>
                    </m:oMath>
                    <m:oMath xmlns:m="http://schemas.openxmlformats.org/officeDocument/2006/math">
                      <m:r>
                        <a:rPr lang="en-US">
                          <a:latin typeface="Cambria Math"/>
                        </a:rPr>
                        <m:t>          </m:t>
                      </m:r>
                      <m:r>
                        <a:rPr lang="en-US" b="0" i="1" smtClean="0">
                          <a:latin typeface="Cambria Math"/>
                        </a:rPr>
                        <m:t>1</m:t>
                      </m:r>
                      <m:r>
                        <a:rPr lang="en-US" b="0" i="1" smtClean="0">
                          <a:latin typeface="Cambria Math"/>
                          <a:ea typeface="Cambria Math"/>
                        </a:rPr>
                        <m:t>∙</m:t>
                      </m:r>
                      <m:r>
                        <a:rPr lang="en-US" b="1" i="0" smtClean="0">
                          <a:latin typeface="Cambria Math"/>
                          <a:ea typeface="Cambria Math"/>
                        </a:rPr>
                        <m:t>𝐯</m:t>
                      </m:r>
                      <m:r>
                        <m:rPr>
                          <m:aln/>
                        </m:rPr>
                        <a:rPr lang="en-US" b="0" i="1" smtClean="0">
                          <a:latin typeface="Cambria Math"/>
                          <a:ea typeface="Cambria Math"/>
                        </a:rPr>
                        <m:t>=</m:t>
                      </m:r>
                      <m:r>
                        <a:rPr lang="en-US" b="1" i="0" smtClean="0">
                          <a:latin typeface="Cambria Math"/>
                          <a:ea typeface="Cambria Math"/>
                        </a:rPr>
                        <m:t>𝐯</m:t>
                      </m:r>
                      <m:r>
                        <a:rPr lang="en-US" b="0" i="1" smtClean="0">
                          <a:latin typeface="Cambria Math"/>
                        </a:rPr>
                        <m:t> </m:t>
                      </m:r>
                      <m:r>
                        <a:rPr lang="en-US" b="0" i="0" smtClean="0">
                          <a:latin typeface="Cambria Math"/>
                        </a:rPr>
                        <m:t>                              </m:t>
                      </m:r>
                      <m:r>
                        <m:rPr>
                          <m:nor/>
                        </m:rPr>
                        <a:rPr lang="en-US">
                          <a:latin typeface="Cambria Math"/>
                        </a:rPr>
                        <m:t>(</m:t>
                      </m:r>
                      <m:r>
                        <m:rPr>
                          <m:nor/>
                        </m:rPr>
                        <a:rPr lang="en-US" b="0" i="0" smtClean="0">
                          <a:latin typeface="Cambria Math"/>
                        </a:rPr>
                        <m:t>multiplicative</m:t>
                      </m:r>
                      <m:r>
                        <m:rPr>
                          <m:nor/>
                        </m:rPr>
                        <a:rPr lang="en-US" b="0" i="0" smtClean="0">
                          <a:latin typeface="Cambria Math"/>
                        </a:rPr>
                        <m:t> </m:t>
                      </m:r>
                      <m:r>
                        <m:rPr>
                          <m:nor/>
                        </m:rPr>
                        <a:rPr lang="en-US" b="0" i="0" smtClean="0">
                          <a:latin typeface="Cambria Math"/>
                        </a:rPr>
                        <m:t>identity</m:t>
                      </m:r>
                      <m:r>
                        <m:rPr>
                          <m:nor/>
                        </m:rPr>
                        <a:rPr lang="en-US">
                          <a:latin typeface="Cambria Math"/>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181634" y="3276600"/>
                <a:ext cx="6733766" cy="1477328"/>
              </a:xfrm>
              <a:prstGeom prst="rect">
                <a:avLst/>
              </a:prstGeom>
              <a:blipFill rotWithShape="1">
                <a:blip r:embed="rId3"/>
                <a:stretch>
                  <a:fillRect b="-2479"/>
                </a:stretch>
              </a:blipFill>
            </p:spPr>
            <p:txBody>
              <a:bodyPr/>
              <a:lstStyle/>
              <a:p>
                <a:r>
                  <a:rPr lang="en-US">
                    <a:noFill/>
                  </a:rPr>
                  <a:t> </a:t>
                </a:r>
              </a:p>
            </p:txBody>
          </p:sp>
        </mc:Fallback>
      </mc:AlternateContent>
      <p:sp>
        <p:nvSpPr>
          <p:cNvPr id="15" name="Rounded Rectangle 14"/>
          <p:cNvSpPr/>
          <p:nvPr/>
        </p:nvSpPr>
        <p:spPr>
          <a:xfrm>
            <a:off x="-85078" y="3657600"/>
            <a:ext cx="2523478" cy="1096328"/>
          </a:xfrm>
          <a:prstGeom prst="roundRect">
            <a:avLst>
              <a:gd name="adj" fmla="val 10312"/>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In other words:  vectors combined with geometric addition and scalar multiplication form a </a:t>
            </a:r>
            <a:r>
              <a:rPr lang="en-US" sz="1200" i="1" dirty="0" smtClean="0">
                <a:solidFill>
                  <a:schemeClr val="tx1"/>
                </a:solidFill>
                <a:hlinkClick r:id="rId4"/>
              </a:rPr>
              <a:t>Vector (linear) Space</a:t>
            </a:r>
            <a:endParaRPr lang="en-US" sz="1200" i="1" dirty="0">
              <a:solidFill>
                <a:schemeClr val="tx1"/>
              </a:solidFill>
            </a:endParaRPr>
          </a:p>
        </p:txBody>
      </p:sp>
      <p:grpSp>
        <p:nvGrpSpPr>
          <p:cNvPr id="8" name="Group 7"/>
          <p:cNvGrpSpPr/>
          <p:nvPr/>
        </p:nvGrpSpPr>
        <p:grpSpPr>
          <a:xfrm>
            <a:off x="3276600" y="2001044"/>
            <a:ext cx="2438400" cy="737870"/>
            <a:chOff x="3276600" y="2001044"/>
            <a:chExt cx="2438400" cy="737870"/>
          </a:xfrm>
        </p:grpSpPr>
        <p:grpSp>
          <p:nvGrpSpPr>
            <p:cNvPr id="7" name="Group 6"/>
            <p:cNvGrpSpPr/>
            <p:nvPr/>
          </p:nvGrpSpPr>
          <p:grpSpPr>
            <a:xfrm>
              <a:off x="3276600" y="2001044"/>
              <a:ext cx="2438400" cy="737870"/>
              <a:chOff x="3276600" y="2001044"/>
              <a:chExt cx="2438400" cy="737870"/>
            </a:xfrm>
          </p:grpSpPr>
          <p:cxnSp>
            <p:nvCxnSpPr>
              <p:cNvPr id="5" name="Straight Arrow Connector 4"/>
              <p:cNvCxnSpPr/>
              <p:nvPr/>
            </p:nvCxnSpPr>
            <p:spPr>
              <a:xfrm flipV="1">
                <a:off x="3276600" y="2251075"/>
                <a:ext cx="1219200" cy="228600"/>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24297" y="2001044"/>
                <a:ext cx="300082"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a</a:t>
                </a:r>
                <a:endParaRPr lang="en-US" b="1"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flipV="1">
                <a:off x="3276600" y="2174875"/>
                <a:ext cx="2438400" cy="457200"/>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4419600" y="2369582"/>
                    <a:ext cx="9453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cs typeface="Times New Roman" panose="02020603050405020304" pitchFamily="18" charset="0"/>
                            </a:rPr>
                            <m:t>𝐛</m:t>
                          </m:r>
                          <m:r>
                            <a:rPr lang="en-US" b="0" i="1" smtClean="0">
                              <a:latin typeface="Cambria Math"/>
                              <a:cs typeface="Times New Roman" panose="02020603050405020304" pitchFamily="18" charset="0"/>
                            </a:rPr>
                            <m:t>=2</m:t>
                          </m:r>
                          <m:r>
                            <a:rPr lang="en-US" b="1" i="0" smtClean="0">
                              <a:latin typeface="Cambria Math"/>
                              <a:cs typeface="Times New Roman" panose="02020603050405020304" pitchFamily="18" charset="0"/>
                            </a:rPr>
                            <m:t>𝐚</m:t>
                          </m:r>
                        </m:oMath>
                      </m:oMathPara>
                    </a14:m>
                    <a:endParaRPr lang="en-US" b="1"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419600" y="2369582"/>
                    <a:ext cx="945322" cy="369332"/>
                  </a:xfrm>
                  <a:prstGeom prst="rect">
                    <a:avLst/>
                  </a:prstGeom>
                  <a:blipFill rotWithShape="1">
                    <a:blip r:embed="rId2"/>
                    <a:stretch>
                      <a:fillRect/>
                    </a:stretch>
                  </a:blipFill>
                </p:spPr>
                <p:txBody>
                  <a:bodyPr/>
                  <a:lstStyle/>
                  <a:p>
                    <a:r>
                      <a:rPr lang="en-US">
                        <a:noFill/>
                      </a:rPr>
                      <a:t> </a:t>
                    </a:r>
                  </a:p>
                </p:txBody>
              </p:sp>
            </mc:Fallback>
          </mc:AlternateContent>
        </p:grpSp>
        <p:cxnSp>
          <p:nvCxnSpPr>
            <p:cNvPr id="16" name="Straight Arrow Connector 15"/>
            <p:cNvCxnSpPr/>
            <p:nvPr/>
          </p:nvCxnSpPr>
          <p:spPr>
            <a:xfrm flipV="1">
              <a:off x="4470400" y="2028825"/>
              <a:ext cx="1219200" cy="228600"/>
            </a:xfrm>
            <a:prstGeom prst="straightConnector1">
              <a:avLst/>
            </a:prstGeom>
            <a:ln w="12700">
              <a:solidFill>
                <a:schemeClr val="bg1">
                  <a:lumMod val="50000"/>
                </a:schemeClr>
              </a:solidFill>
              <a:prstDash val="sysDot"/>
              <a:tailEnd type="triangle" w="med" len="lg"/>
            </a:ln>
          </p:spPr>
          <p:style>
            <a:lnRef idx="1">
              <a:schemeClr val="accent1"/>
            </a:lnRef>
            <a:fillRef idx="0">
              <a:schemeClr val="accent1"/>
            </a:fillRef>
            <a:effectRef idx="0">
              <a:schemeClr val="accent1"/>
            </a:effectRef>
            <a:fontRef idx="minor">
              <a:schemeClr val="tx1"/>
            </a:fontRef>
          </p:style>
        </p:cxnSp>
      </p:grpSp>
      <p:sp>
        <p:nvSpPr>
          <p:cNvPr id="17" name="Rounded Rectangle 16"/>
          <p:cNvSpPr/>
          <p:nvPr/>
        </p:nvSpPr>
        <p:spPr>
          <a:xfrm>
            <a:off x="3284738" y="4968920"/>
            <a:ext cx="5136322" cy="111306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smtClean="0">
                <a:solidFill>
                  <a:schemeClr val="tx1"/>
                </a:solidFill>
              </a:rPr>
              <a:t>Important: </a:t>
            </a:r>
          </a:p>
          <a:p>
            <a:r>
              <a:rPr lang="en-US" sz="1400" dirty="0" smtClean="0">
                <a:solidFill>
                  <a:schemeClr val="tx1"/>
                </a:solidFill>
              </a:rPr>
              <a:t>Notice </a:t>
            </a:r>
            <a:r>
              <a:rPr lang="en-US" sz="1400" dirty="0">
                <a:solidFill>
                  <a:schemeClr val="tx1"/>
                </a:solidFill>
              </a:rPr>
              <a:t>how bold &amp; italic have meaning here:  italic is used to represent real numbers and bold for vectors.  This is fairly standard in the literature.  We will encounter many,  many more notational subtleties</a:t>
            </a:r>
            <a:r>
              <a:rPr lang="en-US" sz="1400" dirty="0" smtClean="0">
                <a:solidFill>
                  <a:schemeClr val="tx1"/>
                </a:solidFill>
              </a:rPr>
              <a:t>: get </a:t>
            </a:r>
            <a:r>
              <a:rPr lang="en-US" sz="1400" dirty="0">
                <a:solidFill>
                  <a:schemeClr val="tx1"/>
                </a:solidFill>
              </a:rPr>
              <a:t>used to them</a:t>
            </a:r>
            <a:r>
              <a:rPr lang="en-US" sz="1400" dirty="0" smtClean="0">
                <a:solidFill>
                  <a:schemeClr val="tx1"/>
                </a:solidFill>
              </a:rPr>
              <a:t>!</a:t>
            </a:r>
            <a:endParaRPr lang="en-US" sz="1400" i="1" dirty="0">
              <a:solidFill>
                <a:schemeClr val="tx1"/>
              </a:solidFill>
            </a:endParaRPr>
          </a:p>
        </p:txBody>
      </p:sp>
    </p:spTree>
    <p:extLst>
      <p:ext uri="{BB962C8B-B14F-4D97-AF65-F5344CB8AC3E}">
        <p14:creationId xmlns:p14="http://schemas.microsoft.com/office/powerpoint/2010/main" val="300486027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p:bldP spid="15"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Combination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Now that we have defined basic operations on vectors, we can look at </a:t>
                </a:r>
                <a:r>
                  <a:rPr lang="en-US" i="1" dirty="0" smtClean="0"/>
                  <a:t>combinations</a:t>
                </a:r>
                <a:r>
                  <a:rPr lang="en-US" dirty="0" smtClean="0"/>
                  <a:t> of vectors.</a:t>
                </a:r>
              </a:p>
              <a:p>
                <a:pPr marL="0" indent="0">
                  <a:buNone/>
                </a:pPr>
                <a:endParaRPr lang="en-US" sz="800" dirty="0" smtClean="0"/>
              </a:p>
              <a:p>
                <a:pPr marL="0" indent="0">
                  <a:buNone/>
                </a:pPr>
                <a:r>
                  <a:rPr lang="en-US" dirty="0" smtClean="0"/>
                  <a:t>If we have a set </a:t>
                </a:r>
                <a14:m>
                  <m:oMath xmlns:m="http://schemas.openxmlformats.org/officeDocument/2006/math">
                    <m:r>
                      <a:rPr lang="en-US" b="0" i="1" smtClean="0">
                        <a:latin typeface="Cambria Math"/>
                      </a:rPr>
                      <m:t>𝑆</m:t>
                    </m:r>
                    <m:r>
                      <a:rPr lang="en-US" b="0" i="0" smtClean="0">
                        <a:latin typeface="Cambria Math"/>
                      </a:rPr>
                      <m:t>=</m:t>
                    </m:r>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1" i="0" smtClean="0">
                                <a:latin typeface="Cambria Math"/>
                              </a:rPr>
                              <m:t>𝐯</m:t>
                            </m:r>
                          </m:e>
                          <m:sub>
                            <m:r>
                              <a:rPr lang="en-US" b="0" i="0" smtClean="0">
                                <a:latin typeface="Cambria Math"/>
                              </a:rPr>
                              <m:t>0</m:t>
                            </m:r>
                          </m:sub>
                        </m:sSub>
                        <m:r>
                          <a:rPr lang="en-US" b="0" i="0" smtClean="0">
                            <a:latin typeface="Cambria Math"/>
                          </a:rPr>
                          <m:t>,</m:t>
                        </m:r>
                        <m:sSub>
                          <m:sSubPr>
                            <m:ctrlPr>
                              <a:rPr lang="en-US" i="1">
                                <a:latin typeface="Cambria Math" panose="02040503050406030204" pitchFamily="18" charset="0"/>
                              </a:rPr>
                            </m:ctrlPr>
                          </m:sSubPr>
                          <m:e>
                            <m:r>
                              <a:rPr lang="en-US" b="1">
                                <a:latin typeface="Cambria Math"/>
                              </a:rPr>
                              <m:t>𝐯</m:t>
                            </m:r>
                          </m:e>
                          <m:sub>
                            <m:r>
                              <a:rPr lang="en-US" b="0" i="1" smtClean="0">
                                <a:latin typeface="Cambria Math"/>
                              </a:rPr>
                              <m:t>1</m:t>
                            </m:r>
                          </m:sub>
                        </m:sSub>
                        <m:r>
                          <a:rPr lang="en-US" b="0" i="0" smtClean="0">
                            <a:latin typeface="Cambria Math"/>
                          </a:rPr>
                          <m:t>,…,</m:t>
                        </m:r>
                        <m:sSub>
                          <m:sSubPr>
                            <m:ctrlPr>
                              <a:rPr lang="en-US" i="1">
                                <a:latin typeface="Cambria Math" panose="02040503050406030204" pitchFamily="18" charset="0"/>
                              </a:rPr>
                            </m:ctrlPr>
                          </m:sSubPr>
                          <m:e>
                            <m:r>
                              <a:rPr lang="en-US" b="1">
                                <a:latin typeface="Cambria Math"/>
                              </a:rPr>
                              <m:t>𝐯</m:t>
                            </m:r>
                          </m:e>
                          <m:sub>
                            <m:r>
                              <a:rPr lang="en-US" b="0" i="1" smtClean="0">
                                <a:latin typeface="Cambria Math"/>
                              </a:rPr>
                              <m:t>𝑛</m:t>
                            </m:r>
                            <m:r>
                              <a:rPr lang="en-US" b="0" i="1" smtClean="0">
                                <a:latin typeface="Cambria Math"/>
                              </a:rPr>
                              <m:t>−1</m:t>
                            </m:r>
                          </m:sub>
                        </m:sSub>
                      </m:e>
                    </m:d>
                  </m:oMath>
                </a14:m>
                <a:r>
                  <a:rPr lang="en-US" dirty="0" smtClean="0"/>
                  <a:t> and scalars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𝑎</m:t>
                        </m:r>
                      </m:e>
                      <m:sub>
                        <m:r>
                          <a:rPr lang="en-US" b="0" i="1" smtClean="0">
                            <a:latin typeface="Cambria Math"/>
                          </a:rPr>
                          <m:t>0</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𝑎</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𝑎</m:t>
                        </m:r>
                      </m:e>
                      <m:sub>
                        <m:r>
                          <a:rPr lang="en-US" b="0" i="1" smtClean="0">
                            <a:latin typeface="Cambria Math"/>
                          </a:rPr>
                          <m:t>𝑛</m:t>
                        </m:r>
                        <m:r>
                          <a:rPr lang="en-US" b="0" i="1" smtClean="0">
                            <a:latin typeface="Cambria Math"/>
                          </a:rPr>
                          <m:t>−1</m:t>
                        </m:r>
                      </m:sub>
                    </m:sSub>
                  </m:oMath>
                </a14:m>
                <a:r>
                  <a:rPr lang="en-US" dirty="0" smtClean="0"/>
                  <a:t>, then</a:t>
                </a:r>
              </a:p>
              <a:p>
                <a:pPr marL="0" indent="0">
                  <a:buNone/>
                </a:pPr>
                <a:endParaRPr lang="en-US" sz="800" dirty="0" smtClean="0"/>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0</m:t>
                          </m:r>
                        </m:sub>
                      </m:sSub>
                      <m:sSub>
                        <m:sSubPr>
                          <m:ctrlPr>
                            <a:rPr lang="en-US" b="1" i="1" smtClean="0">
                              <a:latin typeface="Cambria Math" panose="02040503050406030204" pitchFamily="18" charset="0"/>
                            </a:rPr>
                          </m:ctrlPr>
                        </m:sSubPr>
                        <m:e>
                          <m:r>
                            <a:rPr lang="en-US" b="1" i="0" smtClean="0">
                              <a:latin typeface="Cambria Math"/>
                            </a:rPr>
                            <m:t>𝐯</m:t>
                          </m:r>
                        </m:e>
                        <m:sub>
                          <m:r>
                            <a:rPr lang="en-US" b="0" i="0" smtClean="0">
                              <a:latin typeface="Cambria Math"/>
                            </a:rPr>
                            <m:t>0</m:t>
                          </m:r>
                        </m:sub>
                      </m:sSub>
                      <m:r>
                        <a:rPr lang="en-US" b="1" i="0" smtClean="0">
                          <a:latin typeface="Cambria Math"/>
                        </a:rPr>
                        <m:t>+</m:t>
                      </m:r>
                      <m:sSub>
                        <m:sSubPr>
                          <m:ctrlPr>
                            <a:rPr lang="en-US" i="1">
                              <a:latin typeface="Cambria Math" panose="02040503050406030204" pitchFamily="18" charset="0"/>
                            </a:rPr>
                          </m:ctrlPr>
                        </m:sSubPr>
                        <m:e>
                          <m:r>
                            <a:rPr lang="en-US" i="1">
                              <a:latin typeface="Cambria Math"/>
                            </a:rPr>
                            <m:t>𝑎</m:t>
                          </m:r>
                        </m:e>
                        <m:sub>
                          <m:r>
                            <a:rPr lang="en-US" b="0" i="1" smtClean="0">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b="0" i="1" smtClean="0">
                              <a:latin typeface="Cambria Math"/>
                            </a:rPr>
                            <m:t>1</m:t>
                          </m:r>
                        </m:sub>
                      </m:sSub>
                      <m:r>
                        <a:rPr lang="en-US" b="1">
                          <a:latin typeface="Cambria Math"/>
                        </a:rPr>
                        <m:t>+</m:t>
                      </m:r>
                      <m:r>
                        <a:rPr lang="en-US" b="1" i="0" smtClean="0">
                          <a:latin typeface="Cambria Math"/>
                        </a:rPr>
                        <m:t>…+</m:t>
                      </m:r>
                      <m:sSub>
                        <m:sSubPr>
                          <m:ctrlPr>
                            <a:rPr lang="en-US" i="1">
                              <a:latin typeface="Cambria Math" panose="02040503050406030204" pitchFamily="18" charset="0"/>
                            </a:rPr>
                          </m:ctrlPr>
                        </m:sSubPr>
                        <m:e>
                          <m:r>
                            <a:rPr lang="en-US" i="1">
                              <a:latin typeface="Cambria Math"/>
                            </a:rPr>
                            <m:t>𝑎</m:t>
                          </m:r>
                        </m:e>
                        <m:sub>
                          <m:r>
                            <a:rPr lang="en-US" b="0" i="1" smtClean="0">
                              <a:latin typeface="Cambria Math"/>
                            </a:rPr>
                            <m:t>𝑛</m:t>
                          </m:r>
                          <m:r>
                            <a:rPr lang="en-US" b="0" i="1" smtClean="0">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b="0" i="1" smtClean="0">
                              <a:latin typeface="Cambria Math"/>
                            </a:rPr>
                            <m:t>𝑛</m:t>
                          </m:r>
                          <m:r>
                            <a:rPr lang="en-US" b="0" i="1" smtClean="0">
                              <a:latin typeface="Cambria Math"/>
                            </a:rPr>
                            <m:t>−1</m:t>
                          </m:r>
                        </m:sub>
                      </m:sSub>
                    </m:oMath>
                  </m:oMathPara>
                </a14:m>
                <a:endParaRPr lang="en-US" b="1" dirty="0" smtClean="0"/>
              </a:p>
              <a:p>
                <a:pPr marL="0" indent="0" algn="ctr">
                  <a:buNone/>
                </a:pPr>
                <a:endParaRPr lang="en-US" sz="800" b="1" dirty="0" smtClean="0"/>
              </a:p>
              <a:p>
                <a:pPr marL="293688" lvl="1" indent="0">
                  <a:buNone/>
                </a:pPr>
                <a:r>
                  <a:rPr lang="en-US" dirty="0" smtClean="0"/>
                  <a:t>is said to be a </a:t>
                </a:r>
                <a:r>
                  <a:rPr lang="en-US" i="1" dirty="0" smtClean="0"/>
                  <a:t>linear combination </a:t>
                </a:r>
                <a:r>
                  <a:rPr lang="en-US" dirty="0" smtClean="0"/>
                  <a:t>of the vectors in </a:t>
                </a:r>
                <a:r>
                  <a:rPr lang="en-US" i="1" dirty="0" smtClean="0"/>
                  <a:t>S</a:t>
                </a:r>
                <a:r>
                  <a:rPr lang="en-US" dirty="0"/>
                  <a:t>.</a:t>
                </a:r>
              </a:p>
              <a:p>
                <a:pPr marL="293688" lvl="1" indent="0">
                  <a:buNone/>
                </a:pPr>
                <a:endParaRPr lang="en-US" sz="800" b="1" dirty="0"/>
              </a:p>
              <a:p>
                <a:pPr marL="293688" lvl="1" indent="0">
                  <a:buNone/>
                </a:pPr>
                <a:r>
                  <a:rPr lang="en-US" b="1" dirty="0" smtClean="0"/>
                  <a:t>Example: </a:t>
                </a:r>
                <a:r>
                  <a:rPr lang="en-US" dirty="0" smtClean="0"/>
                  <a:t>What are some of the linear combinations for </a:t>
                </a:r>
                <a14:m>
                  <m:oMath xmlns:m="http://schemas.openxmlformats.org/officeDocument/2006/math">
                    <m:sSub>
                      <m:sSubPr>
                        <m:ctrlPr>
                          <a:rPr lang="en-US"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𝟎</m:t>
                        </m:r>
                      </m:sub>
                    </m:sSub>
                    <m:r>
                      <a:rPr lang="en-US">
                        <a:latin typeface="Cambria Math"/>
                      </a:rPr>
                      <m:t>,</m:t>
                    </m:r>
                    <m:sSub>
                      <m:sSubPr>
                        <m:ctrlPr>
                          <a:rPr lang="en-US" i="1" smtClean="0">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𝟏</m:t>
                        </m:r>
                      </m:sub>
                    </m:sSub>
                  </m:oMath>
                </a14:m>
                <a:r>
                  <a:rPr lang="en-US" dirty="0" smtClean="0"/>
                  <a:t>?</a:t>
                </a:r>
              </a:p>
              <a:p>
                <a:pPr marL="293688" lvl="1" indent="0">
                  <a:buNone/>
                </a:pPr>
                <a:r>
                  <a:rPr lang="en-US" dirty="0"/>
                  <a:t>	</a:t>
                </a:r>
                <a:r>
                  <a:rPr lang="en-US" b="1" dirty="0" smtClean="0"/>
                  <a:t>Answer: </a:t>
                </a:r>
                <a:r>
                  <a:rPr lang="en-US" u="sng" dirty="0" smtClean="0"/>
                  <a:t>any</a:t>
                </a:r>
                <a:r>
                  <a:rPr lang="en-US" dirty="0" smtClean="0"/>
                  <a:t> vector on the plane formed by </a:t>
                </a:r>
                <a14:m>
                  <m:oMath xmlns:m="http://schemas.openxmlformats.org/officeDocument/2006/math">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𝟎</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𝟏</m:t>
                        </m:r>
                      </m:sub>
                    </m:sSub>
                  </m:oMath>
                </a14:m>
                <a:r>
                  <a:rPr lang="en-US" dirty="0" smtClean="0"/>
                  <a:t>.</a:t>
                </a:r>
              </a:p>
              <a:p>
                <a:pPr marL="293688" lvl="1" indent="0">
                  <a:buNone/>
                </a:pPr>
                <a:endParaRPr lang="en-US" sz="800" dirty="0"/>
              </a:p>
              <a:p>
                <a:pPr marL="293688" lvl="1" indent="0">
                  <a:buNone/>
                </a:pPr>
                <a:r>
                  <a:rPr lang="en-US" b="1" dirty="0" smtClean="0"/>
                  <a:t>	Ex:</a:t>
                </a:r>
              </a:p>
              <a:p>
                <a:pPr marL="293688" lvl="1"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b="0" i="1" smtClean="0">
                              <a:latin typeface="Cambria Math" panose="02040503050406030204" pitchFamily="18" charset="0"/>
                            </a:rPr>
                            <m:t>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b="0" i="1" smtClean="0">
                              <a:latin typeface="Cambria Math" panose="02040503050406030204" pitchFamily="18" charset="0"/>
                            </a:rPr>
                            <m:t>1</m:t>
                          </m:r>
                        </m:sub>
                      </m:sSub>
                    </m:oMath>
                  </m:oMathPara>
                </a14:m>
                <a:endParaRPr lang="en-US" b="1" dirty="0" smtClean="0"/>
              </a:p>
              <a:p>
                <a:pPr marL="293688" lvl="1" indent="0">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b="0" i="1" smtClean="0">
                              <a:latin typeface="Cambria Math" panose="02040503050406030204" pitchFamily="18" charset="0"/>
                            </a:rPr>
                            <m:t>3</m:t>
                          </m:r>
                        </m:sub>
                      </m:sSub>
                      <m:r>
                        <a:rPr lang="en-US" b="1" i="1">
                          <a:latin typeface="Cambria Math" panose="02040503050406030204" pitchFamily="18" charset="0"/>
                        </a:rPr>
                        <m:t>=</m:t>
                      </m:r>
                      <m:r>
                        <a:rPr lang="en-US" b="0" i="1" smtClean="0">
                          <a:latin typeface="Cambria Math" panose="02040503050406030204" pitchFamily="18" charset="0"/>
                        </a:rPr>
                        <m:t>0.5</m:t>
                      </m:r>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0</m:t>
                          </m:r>
                        </m:sub>
                      </m:sSub>
                      <m:r>
                        <a:rPr lang="en-US" b="1" i="1">
                          <a:latin typeface="Cambria Math" panose="02040503050406030204" pitchFamily="18" charset="0"/>
                        </a:rPr>
                        <m:t>+</m:t>
                      </m:r>
                      <m:r>
                        <a:rPr lang="en-US" b="0" i="1" smtClean="0">
                          <a:latin typeface="Cambria Math" panose="02040503050406030204" pitchFamily="18" charset="0"/>
                        </a:rPr>
                        <m:t>1.5</m:t>
                      </m:r>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1</m:t>
                          </m:r>
                        </m:sub>
                      </m:sSub>
                    </m:oMath>
                  </m:oMathPara>
                </a14:m>
                <a:endParaRPr lang="en-US" b="1" dirty="0" smtClean="0"/>
              </a:p>
              <a:p>
                <a:pPr marL="293688" lvl="1" indent="0">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b="0" i="1" smtClean="0">
                              <a:latin typeface="Cambria Math" panose="02040503050406030204" pitchFamily="18" charset="0"/>
                            </a:rPr>
                            <m:t>4</m:t>
                          </m:r>
                        </m:sub>
                      </m:sSub>
                      <m:r>
                        <a:rPr lang="en-US" b="1" i="1">
                          <a:latin typeface="Cambria Math" panose="02040503050406030204" pitchFamily="18" charset="0"/>
                        </a:rPr>
                        <m:t>=</m:t>
                      </m:r>
                      <m:r>
                        <a:rPr lang="en-US" b="0" i="1" smtClean="0">
                          <a:latin typeface="Cambria Math" panose="02040503050406030204" pitchFamily="18" charset="0"/>
                        </a:rPr>
                        <m:t>2</m:t>
                      </m:r>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0</m:t>
                          </m:r>
                        </m:sub>
                      </m:sSub>
                      <m:r>
                        <a:rPr lang="en-US" b="1" i="1">
                          <a:latin typeface="Cambria Math" panose="02040503050406030204" pitchFamily="18" charset="0"/>
                        </a:rPr>
                        <m:t>+</m:t>
                      </m:r>
                      <m:r>
                        <a:rPr lang="en-US" b="0" i="1" smtClean="0">
                          <a:latin typeface="Cambria Math" panose="02040503050406030204" pitchFamily="18" charset="0"/>
                        </a:rPr>
                        <m:t>0.1</m:t>
                      </m:r>
                      <m:sSub>
                        <m:sSubPr>
                          <m:ctrlPr>
                            <a:rPr lang="en-US" b="1"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1</m:t>
                          </m:r>
                        </m:sub>
                      </m:sSub>
                    </m:oMath>
                  </m:oMathPara>
                </a14:m>
                <a:endParaRPr lang="en-US" b="1" dirty="0" smtClean="0"/>
              </a:p>
              <a:p>
                <a:pPr marL="293688" lvl="1" indent="0">
                  <a:buNone/>
                </a:pPr>
                <a:r>
                  <a:rPr lang="en-US" dirty="0" smtClean="0"/>
                  <a:t>				Etc.</a:t>
                </a:r>
                <a:endParaRPr lang="en-US" dirty="0"/>
              </a:p>
              <a:p>
                <a:pPr marL="293688" lvl="1" indent="0">
                  <a:buNone/>
                </a:pPr>
                <a:endParaRPr lang="en-US" b="1" dirty="0" smtClean="0"/>
              </a:p>
              <a:p>
                <a:pPr marL="0" indent="0">
                  <a:buNone/>
                </a:pPr>
                <a:endParaRPr lang="en-US" sz="900" b="1" dirty="0" smtClean="0"/>
              </a:p>
              <a:p>
                <a:pPr marL="0" indent="0">
                  <a:buNone/>
                </a:pPr>
                <a:endParaRPr lang="en-US" sz="800" b="1"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grpSp>
        <p:nvGrpSpPr>
          <p:cNvPr id="7" name="Group 6"/>
          <p:cNvGrpSpPr/>
          <p:nvPr/>
        </p:nvGrpSpPr>
        <p:grpSpPr>
          <a:xfrm>
            <a:off x="5715000" y="3848100"/>
            <a:ext cx="3181269" cy="1905000"/>
            <a:chOff x="6038931" y="3200400"/>
            <a:chExt cx="3181269" cy="190500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885" y="3200400"/>
              <a:ext cx="2890315" cy="178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TextBox 5"/>
                <p:cNvSpPr txBox="1"/>
                <p:nvPr/>
              </p:nvSpPr>
              <p:spPr>
                <a:xfrm>
                  <a:off x="7394656" y="4008021"/>
                  <a:ext cx="4380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0" i="1" smtClean="0">
                                <a:latin typeface="Cambria Math" panose="02040503050406030204" pitchFamily="18" charset="0"/>
                              </a:rPr>
                              <m:t>2</m:t>
                            </m:r>
                          </m:sub>
                        </m:sSub>
                      </m:oMath>
                    </m:oMathPara>
                  </a14:m>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7394656" y="4008021"/>
                  <a:ext cx="438069"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038931" y="4385846"/>
                  <a:ext cx="43332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0" i="1" smtClean="0">
                                <a:latin typeface="Cambria Math" panose="02040503050406030204" pitchFamily="18" charset="0"/>
                              </a:rPr>
                              <m:t>1</m:t>
                            </m:r>
                          </m:sub>
                        </m:sSub>
                      </m:oMath>
                    </m:oMathPara>
                  </a14:m>
                  <a:endParaRPr lang="en-US" sz="16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038931" y="4385846"/>
                  <a:ext cx="433324"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24676" y="4766846"/>
                  <a:ext cx="4380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0" i="1" smtClean="0">
                                <a:latin typeface="Cambria Math" panose="02040503050406030204" pitchFamily="18" charset="0"/>
                              </a:rPr>
                              <m:t>0</m:t>
                            </m:r>
                          </m:sub>
                        </m:sSub>
                      </m:oMath>
                    </m:oMathPara>
                  </a14:m>
                  <a:endParaRPr lang="en-US" sz="16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424676" y="4766846"/>
                  <a:ext cx="438069" cy="338554"/>
                </a:xfrm>
                <a:prstGeom prst="rect">
                  <a:avLst/>
                </a:prstGeom>
                <a:blipFill>
                  <a:blip r:embed="rId6"/>
                  <a:stretch>
                    <a:fillRect/>
                  </a:stretch>
                </a:blipFill>
              </p:spPr>
              <p:txBody>
                <a:bodyPr/>
                <a:lstStyle/>
                <a:p>
                  <a:r>
                    <a:rPr lang="en-US">
                      <a:noFill/>
                    </a:rPr>
                    <a:t> </a:t>
                  </a:r>
                </a:p>
              </p:txBody>
            </p:sp>
          </mc:Fallback>
        </mc:AlternateContent>
      </p:grpSp>
      <p:grpSp>
        <p:nvGrpSpPr>
          <p:cNvPr id="12" name="Group 11"/>
          <p:cNvGrpSpPr/>
          <p:nvPr/>
        </p:nvGrpSpPr>
        <p:grpSpPr>
          <a:xfrm>
            <a:off x="6019800" y="4290328"/>
            <a:ext cx="1200069" cy="1196072"/>
            <a:chOff x="6019800" y="4290328"/>
            <a:chExt cx="1200069" cy="1196072"/>
          </a:xfrm>
        </p:grpSpPr>
        <p:cxnSp>
          <p:nvCxnSpPr>
            <p:cNvPr id="8" name="Straight Arrow Connector 7"/>
            <p:cNvCxnSpPr/>
            <p:nvPr/>
          </p:nvCxnSpPr>
          <p:spPr>
            <a:xfrm flipV="1">
              <a:off x="6019800" y="4581525"/>
              <a:ext cx="885825" cy="904875"/>
            </a:xfrm>
            <a:prstGeom prst="straightConnector1">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6781800" y="4290328"/>
                  <a:ext cx="4380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0" i="1" smtClean="0">
                                <a:latin typeface="Cambria Math" panose="02040503050406030204" pitchFamily="18" charset="0"/>
                              </a:rPr>
                              <m:t>3</m:t>
                            </m:r>
                          </m:sub>
                        </m:sSub>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781800" y="4290328"/>
                  <a:ext cx="438069" cy="338554"/>
                </a:xfrm>
                <a:prstGeom prst="rect">
                  <a:avLst/>
                </a:prstGeom>
                <a:blipFill>
                  <a:blip r:embed="rId7"/>
                  <a:stretch>
                    <a:fillRect/>
                  </a:stretch>
                </a:blipFill>
              </p:spPr>
              <p:txBody>
                <a:bodyPr/>
                <a:lstStyle/>
                <a:p>
                  <a:r>
                    <a:rPr lang="en-US">
                      <a:noFill/>
                    </a:rPr>
                    <a:t> </a:t>
                  </a:r>
                </a:p>
              </p:txBody>
            </p:sp>
          </mc:Fallback>
        </mc:AlternateContent>
      </p:grpSp>
      <p:grpSp>
        <p:nvGrpSpPr>
          <p:cNvPr id="17" name="Group 16"/>
          <p:cNvGrpSpPr/>
          <p:nvPr/>
        </p:nvGrpSpPr>
        <p:grpSpPr>
          <a:xfrm>
            <a:off x="6019800" y="5128322"/>
            <a:ext cx="1783506" cy="358080"/>
            <a:chOff x="6019800" y="5128322"/>
            <a:chExt cx="1783506" cy="358080"/>
          </a:xfrm>
        </p:grpSpPr>
        <p:cxnSp>
          <p:nvCxnSpPr>
            <p:cNvPr id="18" name="Straight Arrow Connector 17"/>
            <p:cNvCxnSpPr/>
            <p:nvPr/>
          </p:nvCxnSpPr>
          <p:spPr>
            <a:xfrm flipV="1">
              <a:off x="6019800" y="5410200"/>
              <a:ext cx="1459706" cy="76202"/>
            </a:xfrm>
            <a:prstGeom prst="straightConnector1">
              <a:avLst/>
            </a:prstGeom>
            <a:ln w="254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365237" y="5128322"/>
                  <a:ext cx="4380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0" i="1" smtClean="0">
                                <a:latin typeface="Cambria Math" panose="02040503050406030204" pitchFamily="18" charset="0"/>
                              </a:rPr>
                              <m:t>4</m:t>
                            </m:r>
                          </m:sub>
                        </m:sSub>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7365237" y="5128322"/>
                  <a:ext cx="438069" cy="338554"/>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85090329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5" dur="500"/>
                                        <p:tgtEl>
                                          <p:spTgt spid="4">
                                            <p:txEl>
                                              <p:pRg st="4" end="4"/>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8" dur="500"/>
                                        <p:tgtEl>
                                          <p:spTgt spid="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3" dur="500"/>
                                        <p:tgtEl>
                                          <p:spTgt spid="4">
                                            <p:txEl>
                                              <p:pRg st="8" end="8"/>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31" dur="500"/>
                                        <p:tgtEl>
                                          <p:spTgt spid="4">
                                            <p:txEl>
                                              <p:pRg st="12" end="12"/>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4" dur="500"/>
                                        <p:tgtEl>
                                          <p:spTgt spid="4">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9" dur="500"/>
                                        <p:tgtEl>
                                          <p:spTgt spid="4">
                                            <p:txEl>
                                              <p:pRg st="9" end="9"/>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2" dur="500"/>
                                        <p:tgtEl>
                                          <p:spTgt spid="4">
                                            <p:txEl>
                                              <p:pRg st="13" end="13"/>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45" dur="500"/>
                                        <p:tgtEl>
                                          <p:spTgt spid="4">
                                            <p:txEl>
                                              <p:pRg st="14" end="14"/>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48" dur="500"/>
                                        <p:tgtEl>
                                          <p:spTgt spid="4">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randombar(horizontal)">
                                      <p:cBhvr>
                                        <p:cTn id="53" dur="500"/>
                                        <p:tgtEl>
                                          <p:spTgt spid="12"/>
                                        </p:tgtEl>
                                      </p:cBhvr>
                                    </p:animEffect>
                                  </p:childTnLst>
                                </p:cTn>
                              </p:par>
                              <p:par>
                                <p:cTn id="54" presetID="14" presetClass="entr" presetSubtype="1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randombar(horizontal)">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a:t>
                </a:r>
                <a:r>
                  <a:rPr lang="en-US" i="1" dirty="0"/>
                  <a:t>span of S</a:t>
                </a:r>
                <a:r>
                  <a:rPr lang="en-US" dirty="0"/>
                  <a:t> is the collection of all linear combination of vectors in </a:t>
                </a:r>
                <a:r>
                  <a:rPr lang="en-US" i="1" dirty="0"/>
                  <a:t>S</a:t>
                </a:r>
                <a:r>
                  <a:rPr lang="en-US" dirty="0" smtClean="0"/>
                  <a:t>.</a:t>
                </a:r>
              </a:p>
              <a:p>
                <a:pPr marL="293688" lvl="1" indent="0">
                  <a:buNone/>
                </a:pPr>
                <a:r>
                  <a:rPr lang="en-US" b="1" dirty="0" smtClean="0"/>
                  <a:t>Example: </a:t>
                </a:r>
                <a:r>
                  <a:rPr lang="en-US" dirty="0" smtClean="0"/>
                  <a:t>The span of </a:t>
                </a:r>
                <a14:m>
                  <m:oMath xmlns:m="http://schemas.openxmlformats.org/officeDocument/2006/math">
                    <m:r>
                      <a:rPr lang="en-US" i="1">
                        <a:latin typeface="Cambria Math"/>
                      </a:rPr>
                      <m:t>𝑆</m:t>
                    </m:r>
                    <m:r>
                      <a:rPr lang="en-US">
                        <a:latin typeface="Cambria Math"/>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𝐯</m:t>
                            </m:r>
                          </m:e>
                          <m:sub>
                            <m:r>
                              <a:rPr lang="en-US">
                                <a:latin typeface="Cambria Math"/>
                              </a:rPr>
                              <m:t>0</m:t>
                            </m:r>
                          </m:sub>
                        </m:sSub>
                        <m:r>
                          <a:rPr lang="en-US">
                            <a:latin typeface="Cambria Math"/>
                          </a:rPr>
                          <m:t>,</m:t>
                        </m:r>
                        <m:sSub>
                          <m:sSubPr>
                            <m:ctrlPr>
                              <a:rPr lang="en-US" i="1">
                                <a:latin typeface="Cambria Math" panose="02040503050406030204" pitchFamily="18" charset="0"/>
                              </a:rPr>
                            </m:ctrlPr>
                          </m:sSubPr>
                          <m:e>
                            <m:r>
                              <a:rPr lang="en-US" b="1">
                                <a:latin typeface="Cambria Math"/>
                              </a:rPr>
                              <m:t>𝐯</m:t>
                            </m:r>
                          </m:e>
                          <m:sub>
                            <m:r>
                              <a:rPr lang="en-US" i="1">
                                <a:latin typeface="Cambria Math"/>
                              </a:rPr>
                              <m:t>1</m:t>
                            </m:r>
                          </m:sub>
                        </m:sSub>
                      </m:e>
                    </m:d>
                  </m:oMath>
                </a14:m>
                <a:r>
                  <a:rPr lang="en-US" dirty="0" smtClean="0"/>
                  <a:t> is the plane </a:t>
                </a:r>
                <a:r>
                  <a:rPr lang="en-US" dirty="0"/>
                  <a:t>formed by </a:t>
                </a:r>
                <a14:m>
                  <m:oMath xmlns:m="http://schemas.openxmlformats.org/officeDocument/2006/math">
                    <m:sSub>
                      <m:sSubPr>
                        <m:ctrlPr>
                          <a:rPr lang="en-US" b="1" i="1">
                            <a:latin typeface="Cambria Math" panose="02040503050406030204" pitchFamily="18" charset="0"/>
                          </a:rPr>
                        </m:ctrlPr>
                      </m:sSubPr>
                      <m:e>
                        <m:r>
                          <a:rPr lang="en-US" b="1">
                            <a:latin typeface="Cambria Math"/>
                          </a:rPr>
                          <m:t>𝐯</m:t>
                        </m:r>
                      </m:e>
                      <m:sub>
                        <m:r>
                          <a:rPr lang="en-US" b="1" i="1">
                            <a:latin typeface="Cambria Math" panose="02040503050406030204" pitchFamily="18" charset="0"/>
                          </a:rPr>
                          <m:t>𝟎</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a:latin typeface="Cambria Math"/>
                          </a:rPr>
                          <m:t>𝐯</m:t>
                        </m:r>
                      </m:e>
                      <m:sub>
                        <m:r>
                          <a:rPr lang="en-US" b="1" i="1">
                            <a:latin typeface="Cambria Math" panose="02040503050406030204" pitchFamily="18" charset="0"/>
                          </a:rPr>
                          <m:t>𝟏</m:t>
                        </m:r>
                      </m:sub>
                    </m:sSub>
                  </m:oMath>
                </a14:m>
                <a:r>
                  <a:rPr lang="en-US" dirty="0" smtClean="0"/>
                  <a:t>.</a:t>
                </a:r>
              </a:p>
              <a:p>
                <a:pPr marL="293688" lvl="1" indent="0">
                  <a:buNone/>
                </a:pPr>
                <a:endParaRPr lang="en-US" b="1" dirty="0"/>
              </a:p>
              <a:p>
                <a:pPr marL="293688" lvl="1" indent="0">
                  <a:buNone/>
                </a:pPr>
                <a:endParaRPr lang="en-US" b="1" dirty="0" smtClean="0"/>
              </a:p>
              <a:p>
                <a:pPr marL="293688" lvl="1" indent="0">
                  <a:buNone/>
                </a:pPr>
                <a:endParaRPr lang="en-US" b="1" dirty="0"/>
              </a:p>
              <a:p>
                <a:pPr marL="293688" lvl="1" indent="0">
                  <a:buNone/>
                </a:pPr>
                <a:endParaRPr lang="en-US" b="1" dirty="0"/>
              </a:p>
              <a:p>
                <a:pPr marL="293688" lvl="1" indent="0">
                  <a:buNone/>
                </a:pPr>
                <a:endParaRPr lang="en-US" b="1" dirty="0" smtClean="0"/>
              </a:p>
              <a:p>
                <a:pPr marL="0" indent="0">
                  <a:buNone/>
                </a:pPr>
                <a:r>
                  <a:rPr lang="en-US" b="1" dirty="0"/>
                  <a:t>Question:  </a:t>
                </a:r>
                <a:r>
                  <a:rPr lang="en-US" dirty="0"/>
                  <a:t>if </a:t>
                </a:r>
                <a14:m>
                  <m:oMath xmlns:m="http://schemas.openxmlformats.org/officeDocument/2006/math">
                    <m:r>
                      <a:rPr lang="en-US" i="1">
                        <a:latin typeface="Cambria Math"/>
                      </a:rPr>
                      <m:t>𝑆</m:t>
                    </m:r>
                    <m:r>
                      <a:rPr lang="en-US" i="1">
                        <a:latin typeface="Cambria Math"/>
                      </a:rPr>
                      <m:t>′</m:t>
                    </m:r>
                    <m:r>
                      <a:rPr lang="en-US" b="1">
                        <a:latin typeface="Cambria Math"/>
                      </a:rPr>
                      <m:t>=</m:t>
                    </m:r>
                    <m:d>
                      <m:dPr>
                        <m:begChr m:val="{"/>
                        <m:endChr m:val="}"/>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a:rPr>
                              <m:t>𝐯</m:t>
                            </m:r>
                          </m:e>
                          <m:sub>
                            <m:r>
                              <a:rPr lang="en-US" b="1">
                                <a:latin typeface="Cambria Math" panose="02040503050406030204" pitchFamily="18" charset="0"/>
                              </a:rPr>
                              <m:t>𝟎</m:t>
                            </m:r>
                          </m:sub>
                        </m:sSub>
                        <m:r>
                          <a:rPr lang="en-US" i="1">
                            <a:latin typeface="Cambria Math"/>
                          </a:rPr>
                          <m:t>,</m:t>
                        </m:r>
                        <m:sSub>
                          <m:sSubPr>
                            <m:ctrlPr>
                              <a:rPr lang="en-US" i="1">
                                <a:latin typeface="Cambria Math" panose="02040503050406030204" pitchFamily="18" charset="0"/>
                              </a:rPr>
                            </m:ctrlPr>
                          </m:sSubPr>
                          <m:e>
                            <m:r>
                              <a:rPr lang="en-US" b="1">
                                <a:latin typeface="Cambria Math"/>
                              </a:rPr>
                              <m:t>𝐯</m:t>
                            </m:r>
                          </m:e>
                          <m:sub>
                            <m:r>
                              <a:rPr lang="en-US" b="1" i="1">
                                <a:latin typeface="Cambria Math" panose="02040503050406030204" pitchFamily="18" charset="0"/>
                              </a:rPr>
                              <m:t>𝟏</m:t>
                            </m:r>
                          </m:sub>
                        </m:sSub>
                        <m:r>
                          <a:rPr lang="en-US" b="1">
                            <a:latin typeface="Cambria Math"/>
                          </a:rPr>
                          <m:t>,</m:t>
                        </m:r>
                        <m:sSub>
                          <m:sSubPr>
                            <m:ctrlPr>
                              <a:rPr lang="en-US" b="1" i="1">
                                <a:latin typeface="Cambria Math" panose="02040503050406030204" pitchFamily="18" charset="0"/>
                              </a:rPr>
                            </m:ctrlPr>
                          </m:sSubPr>
                          <m:e>
                            <m:r>
                              <a:rPr lang="en-US" b="1">
                                <a:latin typeface="Cambria Math"/>
                              </a:rPr>
                              <m:t>𝐯</m:t>
                            </m:r>
                          </m:e>
                          <m:sub>
                            <m:r>
                              <a:rPr lang="en-US" b="1" i="1">
                                <a:latin typeface="Cambria Math" panose="02040503050406030204" pitchFamily="18" charset="0"/>
                              </a:rPr>
                              <m:t>𝟐</m:t>
                            </m:r>
                          </m:sub>
                        </m:sSub>
                      </m:e>
                    </m:d>
                  </m:oMath>
                </a14:m>
                <a:r>
                  <a:rPr lang="en-US" dirty="0"/>
                  <a:t> from above then what is the span of </a:t>
                </a:r>
                <a14:m>
                  <m:oMath xmlns:m="http://schemas.openxmlformats.org/officeDocument/2006/math">
                    <m:r>
                      <a:rPr lang="en-US" i="1">
                        <a:latin typeface="Cambria Math"/>
                      </a:rPr>
                      <m:t>𝑆</m:t>
                    </m:r>
                    <m:r>
                      <a:rPr lang="en-US" i="1">
                        <a:latin typeface="Cambria Math"/>
                      </a:rPr>
                      <m:t>′</m:t>
                    </m:r>
                  </m:oMath>
                </a14:m>
                <a:r>
                  <a:rPr lang="en-US" i="1" dirty="0"/>
                  <a:t> </a:t>
                </a:r>
                <a:r>
                  <a:rPr lang="en-US" dirty="0"/>
                  <a:t>?</a:t>
                </a:r>
              </a:p>
              <a:p>
                <a:pPr marL="0" indent="0">
                  <a:buNone/>
                </a:pPr>
                <a:r>
                  <a:rPr lang="en-US" b="1" dirty="0"/>
                  <a:t>Answer: </a:t>
                </a:r>
                <a:r>
                  <a:rPr lang="en-US" dirty="0"/>
                  <a:t>Same </a:t>
                </a:r>
                <a:r>
                  <a:rPr lang="en-US" dirty="0" smtClean="0"/>
                  <a:t>as the span </a:t>
                </a:r>
                <a:r>
                  <a:rPr lang="en-US" i="1" dirty="0"/>
                  <a:t>S</a:t>
                </a:r>
                <a:r>
                  <a:rPr lang="en-US" dirty="0"/>
                  <a:t> since any linear combination using </a:t>
                </a:r>
                <a14:m>
                  <m:oMath xmlns:m="http://schemas.openxmlformats.org/officeDocument/2006/math">
                    <m:sSub>
                      <m:sSubPr>
                        <m:ctrlPr>
                          <a:rPr lang="en-US" b="1" i="1">
                            <a:latin typeface="Cambria Math" panose="02040503050406030204" pitchFamily="18" charset="0"/>
                          </a:rPr>
                        </m:ctrlPr>
                      </m:sSubPr>
                      <m:e>
                        <m:r>
                          <a:rPr lang="en-US" b="1">
                            <a:latin typeface="Cambria Math"/>
                          </a:rPr>
                          <m:t>𝐯</m:t>
                        </m:r>
                      </m:e>
                      <m:sub>
                        <m:r>
                          <a:rPr lang="en-US" i="1">
                            <a:latin typeface="Cambria Math" panose="02040503050406030204" pitchFamily="18" charset="0"/>
                          </a:rPr>
                          <m:t>2</m:t>
                        </m:r>
                      </m:sub>
                    </m:sSub>
                  </m:oMath>
                </a14:m>
                <a:r>
                  <a:rPr lang="en-US" b="1" dirty="0"/>
                  <a:t> </a:t>
                </a:r>
                <a:r>
                  <a:rPr lang="en-US" dirty="0"/>
                  <a:t>can be reached using only </a:t>
                </a:r>
                <a14:m>
                  <m:oMath xmlns:m="http://schemas.openxmlformats.org/officeDocument/2006/math">
                    <m:sSub>
                      <m:sSubPr>
                        <m:ctrlPr>
                          <a:rPr lang="en-US" b="1" i="1">
                            <a:latin typeface="Cambria Math" panose="02040503050406030204" pitchFamily="18" charset="0"/>
                          </a:rPr>
                        </m:ctrlPr>
                      </m:sSubPr>
                      <m:e>
                        <m:r>
                          <a:rPr lang="en-US" b="1">
                            <a:latin typeface="Cambria Math"/>
                          </a:rPr>
                          <m:t>𝐯</m:t>
                        </m:r>
                      </m:e>
                      <m:sub>
                        <m:r>
                          <a:rPr lang="en-US" b="1">
                            <a:latin typeface="Cambria Math" panose="02040503050406030204" pitchFamily="18" charset="0"/>
                          </a:rPr>
                          <m:t>𝟎</m:t>
                        </m:r>
                      </m:sub>
                    </m:sSub>
                  </m:oMath>
                </a14:m>
                <a:r>
                  <a:rPr lang="en-US" dirty="0"/>
                  <a:t> and </a:t>
                </a:r>
                <a14:m>
                  <m:oMath xmlns:m="http://schemas.openxmlformats.org/officeDocument/2006/math">
                    <m:sSub>
                      <m:sSubPr>
                        <m:ctrlPr>
                          <a:rPr lang="en-US" b="1" i="1">
                            <a:latin typeface="Cambria Math" panose="02040503050406030204" pitchFamily="18" charset="0"/>
                          </a:rPr>
                        </m:ctrlPr>
                      </m:sSubPr>
                      <m:e>
                        <m:r>
                          <a:rPr lang="en-US" b="1">
                            <a:latin typeface="Cambria Math"/>
                          </a:rPr>
                          <m:t>𝐯</m:t>
                        </m:r>
                      </m:e>
                      <m:sub>
                        <m:r>
                          <a:rPr lang="en-US" b="1" i="1">
                            <a:latin typeface="Cambria Math" panose="02040503050406030204" pitchFamily="18" charset="0"/>
                          </a:rPr>
                          <m:t>𝟏</m:t>
                        </m:r>
                      </m:sub>
                    </m:sSub>
                  </m:oMath>
                </a14:m>
                <a:r>
                  <a:rPr lang="en-US" dirty="0" smtClean="0"/>
                  <a:t>.</a:t>
                </a:r>
              </a:p>
              <a:p>
                <a:pPr marL="293688" lvl="1" indent="0">
                  <a:buNone/>
                </a:pPr>
                <a:r>
                  <a:rPr lang="en-US" b="1" dirty="0" smtClean="0"/>
                  <a:t>Proof: </a:t>
                </a:r>
                <a:r>
                  <a:rPr lang="en-US" dirty="0" smtClean="0"/>
                  <a:t>We already know that </a:t>
                </a:r>
                <a14:m>
                  <m:oMath xmlns:m="http://schemas.openxmlformats.org/officeDocument/2006/math">
                    <m:sSub>
                      <m:sSubPr>
                        <m:ctrlPr>
                          <a:rPr lang="en-US" b="1" i="1">
                            <a:latin typeface="Cambria Math" panose="02040503050406030204" pitchFamily="18" charset="0"/>
                          </a:rPr>
                        </m:ctrlPr>
                      </m:sSubPr>
                      <m:e>
                        <m:r>
                          <a:rPr lang="en-US" b="1">
                            <a:latin typeface="Cambria Math"/>
                          </a:rPr>
                          <m:t>𝐯</m:t>
                        </m:r>
                      </m:e>
                      <m:sub>
                        <m:r>
                          <a:rPr lang="en-US" b="1" i="1">
                            <a:latin typeface="Cambria Math" panose="02040503050406030204" pitchFamily="18" charset="0"/>
                          </a:rPr>
                          <m:t>𝟐</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𝟏</m:t>
                        </m:r>
                      </m:sub>
                    </m:sSub>
                  </m:oMath>
                </a14:m>
                <a:r>
                  <a:rPr lang="en-US" dirty="0" smtClean="0"/>
                  <a:t>. Take an arbitrary vector </a:t>
                </a:r>
                <a:r>
                  <a:rPr lang="en-US" b="1" dirty="0" smtClean="0"/>
                  <a:t>v</a:t>
                </a:r>
                <a:r>
                  <a:rPr lang="en-US" dirty="0" smtClean="0"/>
                  <a:t> in the span of </a:t>
                </a:r>
                <a14:m>
                  <m:oMath xmlns:m="http://schemas.openxmlformats.org/officeDocument/2006/math">
                    <m:r>
                      <a:rPr lang="en-US" i="1">
                        <a:latin typeface="Cambria Math"/>
                      </a:rPr>
                      <m:t>𝑆</m:t>
                    </m:r>
                    <m:r>
                      <a:rPr lang="en-US" i="1">
                        <a:latin typeface="Cambria Math"/>
                      </a:rPr>
                      <m:t>′</m:t>
                    </m:r>
                  </m:oMath>
                </a14:m>
                <a:r>
                  <a:rPr lang="en-US" dirty="0" smtClean="0"/>
                  <a:t> </a:t>
                </a:r>
              </a:p>
              <a:p>
                <a:pPr marL="230188" lvl="1" indent="0">
                  <a:buNone/>
                </a:pPr>
                <a:endParaRPr lang="en-US" b="1" i="1" dirty="0" smtClean="0">
                  <a:latin typeface="Cambria Math" panose="02040503050406030204" pitchFamily="18" charset="0"/>
                </a:endParaRPr>
              </a:p>
              <a:p>
                <a:pPr marL="230188" lvl="1" indent="0">
                  <a:buNone/>
                </a:pPr>
                <a:endParaRPr lang="en-US" b="1" i="1" dirty="0">
                  <a:latin typeface="Cambria Math" panose="02040503050406030204" pitchFamily="18" charset="0"/>
                </a:endParaRPr>
              </a:p>
              <a:p>
                <a:pPr marL="230188" lvl="1" indent="0">
                  <a:buNone/>
                </a:pPr>
                <a:endParaRPr lang="en-US" b="1" i="1" dirty="0" smtClean="0">
                  <a:latin typeface="Cambria Math" panose="02040503050406030204" pitchFamily="18" charset="0"/>
                </a:endParaRPr>
              </a:p>
              <a:p>
                <a:pPr marL="230188" lvl="1" indent="0">
                  <a:buNone/>
                </a:pPr>
                <a:r>
                  <a:rPr lang="en-US" b="1" i="1" dirty="0">
                    <a:latin typeface="Cambria Math" panose="02040503050406030204" pitchFamily="18" charset="0"/>
                  </a:rPr>
                  <a:t>	</a:t>
                </a:r>
                <a:r>
                  <a:rPr lang="en-US" b="1" i="1" dirty="0" smtClean="0">
                    <a:latin typeface="Cambria Math" panose="02040503050406030204" pitchFamily="18" charset="0"/>
                  </a:rPr>
                  <a:t>		</a:t>
                </a:r>
                <a:r>
                  <a:rPr lang="en-US" dirty="0" smtClean="0">
                    <a:latin typeface="Cambria Math" panose="02040503050406030204" pitchFamily="18" charset="0"/>
                  </a:rPr>
                  <a:t>Therefore, </a:t>
                </a:r>
                <a:r>
                  <a:rPr lang="en-US" b="1" dirty="0" smtClean="0">
                    <a:latin typeface="Cambria Math" panose="02040503050406030204" pitchFamily="18" charset="0"/>
                  </a:rPr>
                  <a:t>v</a:t>
                </a:r>
                <a:r>
                  <a:rPr lang="en-US" dirty="0" smtClean="0">
                    <a:latin typeface="Cambria Math" panose="02040503050406030204" pitchFamily="18" charset="0"/>
                  </a:rPr>
                  <a:t> is in the span of </a:t>
                </a:r>
                <a14:m>
                  <m:oMath xmlns:m="http://schemas.openxmlformats.org/officeDocument/2006/math">
                    <m:r>
                      <a:rPr lang="en-US" i="1">
                        <a:latin typeface="Cambria Math"/>
                      </a:rPr>
                      <m:t>𝑆</m:t>
                    </m:r>
                    <m:r>
                      <a:rPr lang="en-US">
                        <a:latin typeface="Cambria Math"/>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𝐯</m:t>
                            </m:r>
                          </m:e>
                          <m:sub>
                            <m:r>
                              <a:rPr lang="en-US">
                                <a:latin typeface="Cambria Math"/>
                              </a:rPr>
                              <m:t>0</m:t>
                            </m:r>
                          </m:sub>
                        </m:sSub>
                        <m:r>
                          <a:rPr lang="en-US">
                            <a:latin typeface="Cambria Math"/>
                          </a:rPr>
                          <m:t>,</m:t>
                        </m:r>
                        <m:sSub>
                          <m:sSubPr>
                            <m:ctrlPr>
                              <a:rPr lang="en-US" i="1">
                                <a:latin typeface="Cambria Math" panose="02040503050406030204" pitchFamily="18" charset="0"/>
                              </a:rPr>
                            </m:ctrlPr>
                          </m:sSubPr>
                          <m:e>
                            <m:r>
                              <a:rPr lang="en-US" b="1">
                                <a:latin typeface="Cambria Math"/>
                              </a:rPr>
                              <m:t>𝐯</m:t>
                            </m:r>
                          </m:e>
                          <m:sub>
                            <m:r>
                              <a:rPr lang="en-US" i="1">
                                <a:latin typeface="Cambria Math"/>
                              </a:rPr>
                              <m:t>1</m:t>
                            </m:r>
                          </m:sub>
                        </m:sSub>
                      </m:e>
                    </m:d>
                  </m:oMath>
                </a14:m>
                <a:endParaRPr lang="en-US" b="1" i="1" dirty="0" smtClean="0">
                  <a:latin typeface="Cambria Math" panose="02040503050406030204" pitchFamily="18" charset="0"/>
                </a:endParaRPr>
              </a:p>
              <a:p>
                <a:pPr marL="0" indent="0">
                  <a:buNone/>
                </a:pPr>
                <a:endParaRPr lang="en-US" b="1" dirty="0" smtClean="0"/>
              </a:p>
              <a:p>
                <a:pPr marL="0" indent="0">
                  <a:buNone/>
                </a:pPr>
                <a:endParaRPr lang="en-US" b="1"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r="-920" b="-232"/>
                </a:stretch>
              </a:blipFill>
            </p:spPr>
            <p:txBody>
              <a:bodyPr/>
              <a:lstStyle/>
              <a:p>
                <a:r>
                  <a:rPr lang="en-US">
                    <a:noFill/>
                  </a:rPr>
                  <a:t> </a:t>
                </a:r>
              </a:p>
            </p:txBody>
          </p:sp>
        </mc:Fallback>
      </mc:AlternateContent>
      <p:grpSp>
        <p:nvGrpSpPr>
          <p:cNvPr id="5" name="Group 4"/>
          <p:cNvGrpSpPr/>
          <p:nvPr/>
        </p:nvGrpSpPr>
        <p:grpSpPr>
          <a:xfrm>
            <a:off x="6191331" y="1676400"/>
            <a:ext cx="3181269" cy="1905000"/>
            <a:chOff x="6038931" y="3200400"/>
            <a:chExt cx="3181269" cy="190500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885" y="3200400"/>
              <a:ext cx="2890315" cy="178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TextBox 6"/>
                <p:cNvSpPr txBox="1"/>
                <p:nvPr/>
              </p:nvSpPr>
              <p:spPr>
                <a:xfrm>
                  <a:off x="7394656" y="4008021"/>
                  <a:ext cx="4380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0" i="1" smtClean="0">
                                <a:latin typeface="Cambria Math" panose="02040503050406030204" pitchFamily="18" charset="0"/>
                              </a:rPr>
                              <m:t>2</m:t>
                            </m:r>
                          </m:sub>
                        </m:sSub>
                      </m:oMath>
                    </m:oMathPara>
                  </a14:m>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7394656" y="4008021"/>
                  <a:ext cx="438069"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38931" y="4385846"/>
                  <a:ext cx="43332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0" i="1" smtClean="0">
                                <a:latin typeface="Cambria Math" panose="02040503050406030204" pitchFamily="18" charset="0"/>
                              </a:rPr>
                              <m:t>1</m:t>
                            </m:r>
                          </m:sub>
                        </m:sSub>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6038931" y="4385846"/>
                  <a:ext cx="433324"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4676" y="4766846"/>
                  <a:ext cx="4380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0" i="1" smtClean="0">
                                <a:latin typeface="Cambria Math" panose="02040503050406030204" pitchFamily="18" charset="0"/>
                              </a:rPr>
                              <m:t>0</m:t>
                            </m:r>
                          </m:sub>
                        </m:sSub>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6424676" y="4766846"/>
                  <a:ext cx="438069" cy="338554"/>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p:cNvSpPr txBox="1"/>
              <p:nvPr/>
            </p:nvSpPr>
            <p:spPr>
              <a:xfrm>
                <a:off x="2667000" y="5029200"/>
                <a:ext cx="2589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a:latin typeface="Cambria Math"/>
                        </a:rPr>
                        <m:t>𝐯</m:t>
                      </m:r>
                      <m:r>
                        <m:rPr>
                          <m:aln/>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0</m:t>
                          </m:r>
                        </m:sub>
                      </m:sSub>
                      <m:sSub>
                        <m:sSubPr>
                          <m:ctrlPr>
                            <a:rPr lang="en-US" b="1" i="1">
                              <a:latin typeface="Cambria Math" panose="02040503050406030204" pitchFamily="18" charset="0"/>
                            </a:rPr>
                          </m:ctrlPr>
                        </m:sSubPr>
                        <m:e>
                          <m:r>
                            <a:rPr lang="en-US" b="1">
                              <a:latin typeface="Cambria Math"/>
                            </a:rPr>
                            <m:t>𝐯</m:t>
                          </m:r>
                        </m:e>
                        <m:sub>
                          <m:r>
                            <a:rPr lang="en-US">
                              <a:latin typeface="Cambria Math"/>
                            </a:rPr>
                            <m:t>0</m:t>
                          </m:r>
                        </m:sub>
                      </m:sSub>
                      <m:r>
                        <a:rPr lang="en-US" b="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i="1">
                              <a:latin typeface="Cambria Math"/>
                            </a:rPr>
                            <m:t>1</m:t>
                          </m:r>
                        </m:sub>
                      </m:sSub>
                      <m:r>
                        <a:rPr lang="en-US" b="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panose="02040503050406030204" pitchFamily="18" charset="0"/>
                            </a:rPr>
                            <m:t>2</m:t>
                          </m:r>
                        </m:sub>
                      </m:sSub>
                      <m:sSub>
                        <m:sSubPr>
                          <m:ctrlPr>
                            <a:rPr lang="en-US" b="1" i="1">
                              <a:latin typeface="Cambria Math" panose="02040503050406030204" pitchFamily="18" charset="0"/>
                            </a:rPr>
                          </m:ctrlPr>
                        </m:sSubPr>
                        <m:e>
                          <m:r>
                            <a:rPr lang="en-US" b="1">
                              <a:latin typeface="Cambria Math"/>
                            </a:rPr>
                            <m:t>𝐯</m:t>
                          </m:r>
                        </m:e>
                        <m:sub>
                          <m:r>
                            <a:rPr lang="en-US" b="1" i="1">
                              <a:latin typeface="Cambria Math" panose="02040503050406030204" pitchFamily="18" charset="0"/>
                            </a:rPr>
                            <m:t>𝟐</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667000" y="5029200"/>
                <a:ext cx="258917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846740" y="5302190"/>
                <a:ext cx="30916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aln/>
                        </m:rP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0</m:t>
                          </m:r>
                        </m:sub>
                      </m:sSub>
                      <m:sSub>
                        <m:sSubPr>
                          <m:ctrlPr>
                            <a:rPr lang="en-US" b="1" i="1">
                              <a:latin typeface="Cambria Math" panose="02040503050406030204" pitchFamily="18" charset="0"/>
                            </a:rPr>
                          </m:ctrlPr>
                        </m:sSubPr>
                        <m:e>
                          <m:r>
                            <a:rPr lang="en-US" b="1">
                              <a:latin typeface="Cambria Math"/>
                            </a:rPr>
                            <m:t>𝐯</m:t>
                          </m:r>
                        </m:e>
                        <m:sub>
                          <m:r>
                            <a:rPr lang="en-US">
                              <a:latin typeface="Cambria Math"/>
                            </a:rPr>
                            <m:t>0</m:t>
                          </m:r>
                        </m:sub>
                      </m:sSub>
                      <m:r>
                        <a:rPr lang="en-US" b="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i="1">
                              <a:latin typeface="Cambria Math"/>
                            </a:rPr>
                            <m:t>1</m:t>
                          </m:r>
                        </m:sub>
                      </m:sSub>
                      <m:r>
                        <a:rPr lang="en-US" b="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panose="02040503050406030204" pitchFamily="18" charset="0"/>
                            </a:rPr>
                            <m:t>2</m:t>
                          </m:r>
                        </m:sub>
                      </m:sSub>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a:rPr>
                                <m:t>𝐯</m:t>
                              </m:r>
                            </m:e>
                            <m:sub>
                              <m:r>
                                <a:rPr lang="en-US" b="1" i="1">
                                  <a:latin typeface="Cambria Math" panose="02040503050406030204" pitchFamily="18" charset="0"/>
                                </a:rPr>
                                <m:t>𝟎</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a:rPr>
                                <m:t>𝐯</m:t>
                              </m:r>
                            </m:e>
                            <m:sub>
                              <m:r>
                                <a:rPr lang="en-US" b="1" i="1">
                                  <a:latin typeface="Cambria Math" panose="02040503050406030204" pitchFamily="18" charset="0"/>
                                </a:rPr>
                                <m:t>𝟏</m:t>
                              </m:r>
                            </m:sub>
                          </m:sSub>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846740" y="5302190"/>
                <a:ext cx="3091616" cy="369332"/>
              </a:xfrm>
              <a:prstGeom prst="rect">
                <a:avLst/>
              </a:prstGeom>
              <a:blipFill>
                <a:blip r:embed="rId8"/>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846740" y="5584943"/>
                <a:ext cx="30916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aln/>
                        </m:rPr>
                        <a:rPr lang="en-US" b="1">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a:rPr>
                            <m:t>𝐯</m:t>
                          </m:r>
                        </m:e>
                        <m:sub>
                          <m:r>
                            <a:rPr lang="en-US">
                              <a:latin typeface="Cambria Math"/>
                            </a:rPr>
                            <m:t>0</m:t>
                          </m:r>
                        </m:sub>
                      </m:sSub>
                      <m:r>
                        <a:rPr lang="en-US" b="1">
                          <a:latin typeface="Cambria Math"/>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a:rPr>
                            <m:t>𝐯</m:t>
                          </m:r>
                        </m:e>
                        <m:sub>
                          <m:r>
                            <a:rPr lang="en-US" i="1">
                              <a:latin typeface="Cambria Math"/>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846740" y="5584943"/>
                <a:ext cx="3091616" cy="369332"/>
              </a:xfrm>
              <a:prstGeom prst="rect">
                <a:avLst/>
              </a:prstGeom>
              <a:blipFill>
                <a:blip r:embed="rId9"/>
                <a:stretch>
                  <a:fillRect b="-14754"/>
                </a:stretch>
              </a:blipFill>
            </p:spPr>
            <p:txBody>
              <a:bodyPr/>
              <a:lstStyle/>
              <a:p>
                <a:r>
                  <a:rPr lang="en-US">
                    <a:noFill/>
                  </a:rPr>
                  <a:t> </a:t>
                </a:r>
              </a:p>
            </p:txBody>
          </p:sp>
        </mc:Fallback>
      </mc:AlternateContent>
      <p:sp>
        <p:nvSpPr>
          <p:cNvPr id="13" name="Rounded Rectangle 12"/>
          <p:cNvSpPr/>
          <p:nvPr/>
        </p:nvSpPr>
        <p:spPr>
          <a:xfrm>
            <a:off x="4889851" y="5110161"/>
            <a:ext cx="914400" cy="540819"/>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2615536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0" dur="500"/>
                                        <p:tgtEl>
                                          <p:spTgt spid="4">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5" dur="500"/>
                                        <p:tgtEl>
                                          <p:spTgt spid="4">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0" dur="500"/>
                                        <p:tgtEl>
                                          <p:spTgt spid="4">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randombar(horizontal)">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randombar(horizont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p:bldP spid="11" grpId="0"/>
      <p:bldP spid="12"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Dependence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Let’s focus on </a:t>
                </a:r>
                <a14:m>
                  <m:oMath xmlns:m="http://schemas.openxmlformats.org/officeDocument/2006/math">
                    <m:r>
                      <a:rPr lang="en-US" i="1">
                        <a:latin typeface="Cambria Math"/>
                      </a:rPr>
                      <m:t>𝑆</m:t>
                    </m:r>
                    <m:r>
                      <a:rPr lang="en-US" i="1">
                        <a:latin typeface="Cambria Math"/>
                      </a:rPr>
                      <m:t>′</m:t>
                    </m:r>
                    <m:r>
                      <a:rPr lang="en-US" b="1">
                        <a:latin typeface="Cambria Math"/>
                      </a:rPr>
                      <m:t>=</m:t>
                    </m:r>
                    <m:d>
                      <m:dPr>
                        <m:begChr m:val="{"/>
                        <m:endChr m:val="}"/>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a:rPr>
                              <m:t>𝐯</m:t>
                            </m:r>
                          </m:e>
                          <m:sub>
                            <m:r>
                              <a:rPr lang="en-US" b="0" i="0" smtClean="0">
                                <a:latin typeface="Cambria Math" panose="02040503050406030204" pitchFamily="18" charset="0"/>
                              </a:rPr>
                              <m:t>0</m:t>
                            </m:r>
                          </m:sub>
                        </m:sSub>
                        <m:r>
                          <a:rPr lang="en-US" i="1">
                            <a:latin typeface="Cambria Math"/>
                          </a:rPr>
                          <m:t>,</m:t>
                        </m:r>
                        <m:sSub>
                          <m:sSubPr>
                            <m:ctrlPr>
                              <a:rPr lang="en-US" b="1" i="1">
                                <a:latin typeface="Cambria Math" panose="02040503050406030204" pitchFamily="18" charset="0"/>
                              </a:rPr>
                            </m:ctrlPr>
                          </m:sSubPr>
                          <m:e>
                            <m:r>
                              <a:rPr lang="en-US" b="1">
                                <a:latin typeface="Cambria Math"/>
                              </a:rPr>
                              <m:t>𝐯</m:t>
                            </m:r>
                          </m:e>
                          <m:sub>
                            <m:r>
                              <a:rPr lang="en-US">
                                <a:latin typeface="Cambria Math"/>
                              </a:rPr>
                              <m:t>1</m:t>
                            </m:r>
                          </m:sub>
                        </m:sSub>
                        <m:r>
                          <a:rPr lang="en-US" i="1">
                            <a:latin typeface="Cambria Math"/>
                          </a:rPr>
                          <m:t>,</m:t>
                        </m:r>
                        <m:sSub>
                          <m:sSubPr>
                            <m:ctrlPr>
                              <a:rPr lang="en-US" i="1">
                                <a:latin typeface="Cambria Math" panose="02040503050406030204" pitchFamily="18" charset="0"/>
                              </a:rPr>
                            </m:ctrlPr>
                          </m:sSubPr>
                          <m:e>
                            <m:r>
                              <a:rPr lang="en-US" b="1">
                                <a:latin typeface="Cambria Math"/>
                              </a:rPr>
                              <m:t>𝐯</m:t>
                            </m:r>
                          </m:e>
                          <m:sub>
                            <m:r>
                              <a:rPr lang="en-US" i="1">
                                <a:latin typeface="Cambria Math"/>
                              </a:rPr>
                              <m:t>2</m:t>
                            </m:r>
                          </m:sub>
                        </m:sSub>
                      </m:e>
                    </m:d>
                  </m:oMath>
                </a14:m>
                <a:r>
                  <a:rPr lang="en-US" dirty="0" smtClean="0"/>
                  <a:t> for a moment: </a:t>
                </a:r>
                <a:endParaRPr lang="en-US" sz="800" dirty="0" smtClean="0"/>
              </a:p>
              <a:p>
                <a:pPr marL="293688" lvl="1" indent="0">
                  <a:buNone/>
                </a:pPr>
                <a:r>
                  <a:rPr lang="en-US" dirty="0"/>
                  <a:t>In a sense</a:t>
                </a:r>
                <a:r>
                  <a:rPr lang="en-US" dirty="0" smtClean="0"/>
                  <a:t>, there is redundant information in </a:t>
                </a:r>
                <a14:m>
                  <m:oMath xmlns:m="http://schemas.openxmlformats.org/officeDocument/2006/math">
                    <m:r>
                      <a:rPr lang="en-US" i="1">
                        <a:latin typeface="Cambria Math"/>
                      </a:rPr>
                      <m:t>𝑆</m:t>
                    </m:r>
                    <m:r>
                      <a:rPr lang="en-US" i="1">
                        <a:latin typeface="Cambria Math"/>
                      </a:rPr>
                      <m:t>′</m:t>
                    </m:r>
                  </m:oMath>
                </a14:m>
                <a:r>
                  <a:rPr lang="en-US" dirty="0" smtClean="0"/>
                  <a:t>: any one of these</a:t>
                </a:r>
                <a:br>
                  <a:rPr lang="en-US" dirty="0" smtClean="0"/>
                </a:br>
                <a:r>
                  <a:rPr lang="en-US" dirty="0" smtClean="0"/>
                  <a:t>vectors can be expressed using only the other two. </a:t>
                </a:r>
                <a:br>
                  <a:rPr lang="en-US" dirty="0" smtClean="0"/>
                </a:br>
                <a:r>
                  <a:rPr lang="en-US" dirty="0" smtClean="0"/>
                  <a:t>The </a:t>
                </a:r>
                <a:r>
                  <a:rPr lang="en-US" dirty="0"/>
                  <a:t>span of </a:t>
                </a:r>
                <a14:m>
                  <m:oMath xmlns:m="http://schemas.openxmlformats.org/officeDocument/2006/math">
                    <m:r>
                      <a:rPr lang="en-US" i="1">
                        <a:latin typeface="Cambria Math"/>
                      </a:rPr>
                      <m:t>𝑆</m:t>
                    </m:r>
                    <m:r>
                      <a:rPr lang="en-US" i="1">
                        <a:latin typeface="Cambria Math"/>
                      </a:rPr>
                      <m:t>′</m:t>
                    </m:r>
                  </m:oMath>
                </a14:m>
                <a:r>
                  <a:rPr lang="en-US" dirty="0" smtClean="0"/>
                  <a:t> needs only two of these vectors.</a:t>
                </a:r>
              </a:p>
              <a:p>
                <a:pPr marL="293688" lvl="1" indent="0">
                  <a:buNone/>
                </a:pPr>
                <a:endParaRPr lang="en-US" sz="800" dirty="0" smtClean="0"/>
              </a:p>
              <a:p>
                <a:pPr marL="0" indent="0">
                  <a:buNone/>
                </a:pPr>
                <a:r>
                  <a:rPr lang="en-US" dirty="0" smtClean="0"/>
                  <a:t>This concept is formalized as </a:t>
                </a:r>
                <a:r>
                  <a:rPr lang="en-US" i="1" dirty="0" smtClean="0"/>
                  <a:t>linear dependence</a:t>
                </a:r>
                <a:r>
                  <a:rPr lang="en-US" dirty="0" smtClean="0"/>
                  <a:t>:</a:t>
                </a:r>
              </a:p>
              <a:p>
                <a:pPr marL="293688" lvl="1" indent="0">
                  <a:buNone/>
                </a:pPr>
                <a:r>
                  <a:rPr lang="en-US" dirty="0" smtClean="0"/>
                  <a:t>Given a </a:t>
                </a:r>
                <a:r>
                  <a:rPr lang="en-US" dirty="0"/>
                  <a:t>set </a:t>
                </a:r>
                <a14:m>
                  <m:oMath xmlns:m="http://schemas.openxmlformats.org/officeDocument/2006/math">
                    <m:r>
                      <a:rPr lang="en-US" i="1">
                        <a:latin typeface="Cambria Math"/>
                      </a:rPr>
                      <m:t>𝑆</m:t>
                    </m:r>
                    <m:r>
                      <a:rPr lang="en-US">
                        <a:latin typeface="Cambria Math"/>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a:rPr>
                              <m:t>𝐯</m:t>
                            </m:r>
                          </m:e>
                          <m:sub>
                            <m:r>
                              <a:rPr lang="en-US">
                                <a:latin typeface="Cambria Math"/>
                              </a:rPr>
                              <m:t>0</m:t>
                            </m:r>
                          </m:sub>
                        </m:sSub>
                        <m:r>
                          <a:rPr lang="en-US">
                            <a:latin typeface="Cambria Math"/>
                          </a:rPr>
                          <m:t>,</m:t>
                        </m:r>
                        <m:sSub>
                          <m:sSubPr>
                            <m:ctrlPr>
                              <a:rPr lang="en-US" i="1">
                                <a:latin typeface="Cambria Math" panose="02040503050406030204" pitchFamily="18" charset="0"/>
                              </a:rPr>
                            </m:ctrlPr>
                          </m:sSubPr>
                          <m:e>
                            <m:r>
                              <a:rPr lang="en-US" b="1">
                                <a:latin typeface="Cambria Math"/>
                              </a:rPr>
                              <m:t>𝐯</m:t>
                            </m:r>
                          </m:e>
                          <m:sub>
                            <m:r>
                              <a:rPr lang="en-US" i="1">
                                <a:latin typeface="Cambria Math"/>
                              </a:rPr>
                              <m:t>1</m:t>
                            </m:r>
                          </m:sub>
                        </m:sSub>
                        <m:r>
                          <a:rPr lang="en-US">
                            <a:latin typeface="Cambria Math"/>
                          </a:rPr>
                          <m:t>,…,</m:t>
                        </m:r>
                        <m:sSub>
                          <m:sSubPr>
                            <m:ctrlPr>
                              <a:rPr lang="en-US" i="1">
                                <a:latin typeface="Cambria Math" panose="02040503050406030204" pitchFamily="18" charset="0"/>
                              </a:rPr>
                            </m:ctrlPr>
                          </m:sSubPr>
                          <m:e>
                            <m:r>
                              <a:rPr lang="en-US" b="1">
                                <a:latin typeface="Cambria Math"/>
                              </a:rPr>
                              <m:t>𝐯</m:t>
                            </m:r>
                          </m:e>
                          <m:sub>
                            <m:r>
                              <a:rPr lang="en-US" i="1">
                                <a:latin typeface="Cambria Math"/>
                              </a:rPr>
                              <m:t>𝑛</m:t>
                            </m:r>
                            <m:r>
                              <a:rPr lang="en-US" i="1">
                                <a:latin typeface="Cambria Math"/>
                              </a:rPr>
                              <m:t>−1</m:t>
                            </m:r>
                          </m:sub>
                        </m:sSub>
                      </m:e>
                    </m:d>
                  </m:oMath>
                </a14:m>
                <a:r>
                  <a:rPr lang="en-US" dirty="0" smtClean="0"/>
                  <a:t>, if we can find a </a:t>
                </a:r>
                <a14:m>
                  <m:oMath xmlns:m="http://schemas.openxmlformats.org/officeDocument/2006/math">
                    <m:sSub>
                      <m:sSubPr>
                        <m:ctrlPr>
                          <a:rPr lang="en-US" i="1">
                            <a:latin typeface="Cambria Math" panose="02040503050406030204" pitchFamily="18" charset="0"/>
                          </a:rPr>
                        </m:ctrlPr>
                      </m:sSubPr>
                      <m:e>
                        <m:r>
                          <a:rPr lang="en-US" b="1">
                            <a:latin typeface="Cambria Math"/>
                          </a:rPr>
                          <m:t>𝐯</m:t>
                        </m:r>
                      </m:e>
                      <m:sub>
                        <m:r>
                          <a:rPr lang="en-US" b="0" i="1" smtClean="0">
                            <a:latin typeface="Cambria Math"/>
                          </a:rPr>
                          <m:t>𝑖</m:t>
                        </m:r>
                      </m:sub>
                    </m:sSub>
                  </m:oMath>
                </a14:m>
                <a:r>
                  <a:rPr lang="en-US" dirty="0" smtClean="0"/>
                  <a:t> such that</a:t>
                </a:r>
              </a:p>
              <a:p>
                <a:pPr marL="293688" lvl="1" indent="0">
                  <a:buNone/>
                </a:pPr>
                <a:endParaRPr lang="en-US" sz="800" dirty="0" smtClean="0"/>
              </a:p>
              <a:p>
                <a:pPr marL="293688" lvl="1"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a:latin typeface="Cambria Math"/>
                            </a:rPr>
                            <m:t>𝐯</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0</m:t>
                          </m:r>
                        </m:sub>
                      </m:sSub>
                      <m:sSub>
                        <m:sSubPr>
                          <m:ctrlPr>
                            <a:rPr lang="en-US" b="1" i="1">
                              <a:latin typeface="Cambria Math" panose="02040503050406030204" pitchFamily="18" charset="0"/>
                            </a:rPr>
                          </m:ctrlPr>
                        </m:sSubPr>
                        <m:e>
                          <m:r>
                            <a:rPr lang="en-US" b="1">
                              <a:latin typeface="Cambria Math"/>
                            </a:rPr>
                            <m:t>𝐯</m:t>
                          </m:r>
                        </m:e>
                        <m:sub>
                          <m:r>
                            <a:rPr lang="en-US">
                              <a:latin typeface="Cambria Math"/>
                            </a:rPr>
                            <m:t>0</m:t>
                          </m:r>
                        </m:sub>
                      </m:sSub>
                      <m:r>
                        <a:rPr lang="en-US" b="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i="1">
                              <a:latin typeface="Cambria Math"/>
                            </a:rPr>
                            <m:t>1</m:t>
                          </m:r>
                        </m:sub>
                      </m:sSub>
                      <m:r>
                        <a:rPr lang="en-US" b="1">
                          <a:latin typeface="Cambria Math"/>
                        </a:rPr>
                        <m:t>+…</m:t>
                      </m:r>
                      <m:sSub>
                        <m:sSubPr>
                          <m:ctrlPr>
                            <a:rPr lang="en-US" i="1">
                              <a:latin typeface="Cambria Math" panose="02040503050406030204" pitchFamily="18" charset="0"/>
                            </a:rPr>
                          </m:ctrlPr>
                        </m:sSubPr>
                        <m:e>
                          <m:r>
                            <a:rPr lang="en-US" b="0" i="1" smtClean="0">
                              <a:latin typeface="Cambria Math"/>
                            </a:rPr>
                            <m:t>+</m:t>
                          </m:r>
                          <m:r>
                            <a:rPr lang="en-US" i="1">
                              <a:latin typeface="Cambria Math"/>
                            </a:rPr>
                            <m:t>𝑎</m:t>
                          </m:r>
                        </m:e>
                        <m:sub>
                          <m:r>
                            <a:rPr lang="en-US" b="0" i="1" smtClean="0">
                              <a:latin typeface="Cambria Math"/>
                            </a:rPr>
                            <m:t>𝑖</m:t>
                          </m:r>
                          <m:r>
                            <a:rPr lang="en-US" i="1">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b="1" i="1" smtClean="0">
                              <a:latin typeface="Cambria Math"/>
                            </a:rPr>
                            <m:t>𝒊</m:t>
                          </m:r>
                          <m:r>
                            <a:rPr lang="en-US" i="1">
                              <a:latin typeface="Cambria Math"/>
                            </a:rPr>
                            <m:t>−1</m:t>
                          </m:r>
                        </m:sub>
                      </m:sSub>
                      <m:r>
                        <a:rPr lang="en-US" b="1">
                          <a:latin typeface="Cambria Math"/>
                        </a:rPr>
                        <m:t>+</m:t>
                      </m:r>
                      <m:sSub>
                        <m:sSubPr>
                          <m:ctrlPr>
                            <a:rPr lang="en-US" i="1">
                              <a:latin typeface="Cambria Math" panose="02040503050406030204" pitchFamily="18" charset="0"/>
                            </a:rPr>
                          </m:ctrlPr>
                        </m:sSubPr>
                        <m:e>
                          <m:r>
                            <a:rPr lang="en-US" i="1">
                              <a:latin typeface="Cambria Math"/>
                            </a:rPr>
                            <m:t>𝑎</m:t>
                          </m:r>
                        </m:e>
                        <m:sub>
                          <m:r>
                            <a:rPr lang="en-US" b="0" i="1" smtClean="0">
                              <a:latin typeface="Cambria Math"/>
                            </a:rPr>
                            <m:t>𝑖</m:t>
                          </m:r>
                          <m:r>
                            <a:rPr lang="en-US" b="0" i="1" smtClean="0">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b="0" i="1" smtClean="0">
                              <a:latin typeface="Cambria Math"/>
                            </a:rPr>
                            <m:t>𝑖</m:t>
                          </m:r>
                          <m:r>
                            <a:rPr lang="en-US" b="0" i="1" smtClean="0">
                              <a:latin typeface="Cambria Math"/>
                            </a:rPr>
                            <m:t>+</m:t>
                          </m:r>
                          <m:r>
                            <a:rPr lang="en-US" b="0" i="0" smtClean="0">
                              <a:latin typeface="Cambria Math"/>
                            </a:rPr>
                            <m:t>1</m:t>
                          </m:r>
                        </m:sub>
                      </m:sSub>
                      <m:r>
                        <a:rPr lang="en-US" b="1" i="0">
                          <a:latin typeface="Cambria Math"/>
                        </a:rPr>
                        <m:t>+…</m:t>
                      </m:r>
                      <m:sSub>
                        <m:sSubPr>
                          <m:ctrlPr>
                            <a:rPr lang="en-US" i="1">
                              <a:latin typeface="Cambria Math" panose="02040503050406030204" pitchFamily="18" charset="0"/>
                            </a:rPr>
                          </m:ctrlPr>
                        </m:sSubPr>
                        <m:e>
                          <m:r>
                            <a:rPr lang="en-US" i="0">
                              <a:latin typeface="Cambria Math"/>
                            </a:rPr>
                            <m:t>+</m:t>
                          </m:r>
                          <m:r>
                            <a:rPr lang="en-US" i="1">
                              <a:latin typeface="Cambria Math"/>
                            </a:rPr>
                            <m:t>𝑎</m:t>
                          </m:r>
                        </m:e>
                        <m:sub>
                          <m:r>
                            <a:rPr lang="en-US" b="0" i="1" smtClean="0">
                              <a:latin typeface="Cambria Math"/>
                            </a:rPr>
                            <m:t>𝑛</m:t>
                          </m:r>
                          <m:r>
                            <a:rPr lang="en-US" i="1">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b="0" i="1" smtClean="0">
                              <a:latin typeface="Cambria Math"/>
                            </a:rPr>
                            <m:t>𝑛</m:t>
                          </m:r>
                          <m:r>
                            <a:rPr lang="en-US" i="1">
                              <a:latin typeface="Cambria Math"/>
                            </a:rPr>
                            <m:t>−1</m:t>
                          </m:r>
                        </m:sub>
                      </m:sSub>
                    </m:oMath>
                  </m:oMathPara>
                </a14:m>
                <a:endParaRPr lang="en-US" dirty="0" smtClean="0"/>
              </a:p>
              <a:p>
                <a:pPr marL="0" indent="0">
                  <a:buNone/>
                </a:pPr>
                <a:endParaRPr lang="en-US" sz="800" dirty="0" smtClean="0"/>
              </a:p>
              <a:p>
                <a:pPr marL="293688" lvl="1" indent="0">
                  <a:buNone/>
                </a:pPr>
                <a:r>
                  <a:rPr lang="en-US" dirty="0"/>
                  <a:t>t</a:t>
                </a:r>
                <a:r>
                  <a:rPr lang="en-US" dirty="0" smtClean="0"/>
                  <a:t>hen we say that </a:t>
                </a:r>
                <a:r>
                  <a:rPr lang="en-US" i="1" dirty="0" smtClean="0"/>
                  <a:t>S</a:t>
                </a:r>
                <a:r>
                  <a:rPr lang="en-US" dirty="0" smtClean="0"/>
                  <a:t> is </a:t>
                </a:r>
                <a:r>
                  <a:rPr lang="en-US" i="1" dirty="0" smtClean="0"/>
                  <a:t>linearly dependent</a:t>
                </a:r>
              </a:p>
              <a:p>
                <a:pPr marL="293688" lvl="1" indent="0">
                  <a:buNone/>
                </a:pPr>
                <a:endParaRPr lang="en-US" sz="800" i="1" dirty="0"/>
              </a:p>
              <a:p>
                <a:pPr marL="293688" lvl="1" indent="0">
                  <a:buNone/>
                </a:pPr>
                <a:r>
                  <a:rPr lang="en-US" dirty="0" smtClean="0"/>
                  <a:t>If </a:t>
                </a:r>
                <a:r>
                  <a:rPr lang="en-US" dirty="0"/>
                  <a:t>no such linear combination exist for any vectors in </a:t>
                </a:r>
                <a:r>
                  <a:rPr lang="en-US" i="1" dirty="0" smtClean="0"/>
                  <a:t>S</a:t>
                </a:r>
                <a:r>
                  <a:rPr lang="en-US" dirty="0" smtClean="0"/>
                  <a:t>, </a:t>
                </a:r>
                <a:r>
                  <a:rPr lang="en-US" dirty="0"/>
                  <a:t>then </a:t>
                </a:r>
                <a:r>
                  <a:rPr lang="en-US" i="1" dirty="0" smtClean="0"/>
                  <a:t>S</a:t>
                </a:r>
                <a:r>
                  <a:rPr lang="en-US" dirty="0" smtClean="0"/>
                  <a:t> </a:t>
                </a:r>
                <a:r>
                  <a:rPr lang="en-US" dirty="0"/>
                  <a:t>is said to be </a:t>
                </a:r>
                <a:r>
                  <a:rPr lang="en-US" i="1" dirty="0"/>
                  <a:t>linearly independent.</a:t>
                </a: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grpSp>
        <p:nvGrpSpPr>
          <p:cNvPr id="7" name="Group 6"/>
          <p:cNvGrpSpPr/>
          <p:nvPr/>
        </p:nvGrpSpPr>
        <p:grpSpPr>
          <a:xfrm>
            <a:off x="3986928" y="3804612"/>
            <a:ext cx="1932830" cy="376177"/>
            <a:chOff x="4038600" y="2514600"/>
            <a:chExt cx="1932830" cy="376177"/>
          </a:xfrm>
        </p:grpSpPr>
        <p:sp>
          <p:nvSpPr>
            <p:cNvPr id="5" name="Right Brace 4"/>
            <p:cNvSpPr/>
            <p:nvPr/>
          </p:nvSpPr>
          <p:spPr>
            <a:xfrm rot="5400000">
              <a:off x="4925116" y="1628084"/>
              <a:ext cx="159798" cy="1932830"/>
            </a:xfrm>
            <a:prstGeom prst="rightBrace">
              <a:avLst>
                <a:gd name="adj1" fmla="val 55833"/>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4671591" y="2552223"/>
                  <a:ext cx="67723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n</a:t>
                  </a:r>
                  <a:r>
                    <a:rPr lang="en-US" sz="1600" dirty="0" smtClean="0">
                      <a:latin typeface="Times New Roman" panose="02020603050405020304" pitchFamily="18" charset="0"/>
                      <a:cs typeface="Times New Roman" panose="02020603050405020304" pitchFamily="18" charset="0"/>
                    </a:rPr>
                    <a:t>o </a:t>
                  </a:r>
                  <a14:m>
                    <m:oMath xmlns:m="http://schemas.openxmlformats.org/officeDocument/2006/math">
                      <m:sSub>
                        <m:sSubPr>
                          <m:ctrlPr>
                            <a:rPr lang="en-US" sz="1600" i="1">
                              <a:latin typeface="Cambria Math" panose="02040503050406030204" pitchFamily="18" charset="0"/>
                            </a:rPr>
                          </m:ctrlPr>
                        </m:sSubPr>
                        <m:e>
                          <m:r>
                            <a:rPr lang="en-US" sz="1600" b="1">
                              <a:latin typeface="Cambria Math"/>
                            </a:rPr>
                            <m:t>𝐯</m:t>
                          </m:r>
                        </m:e>
                        <m:sub>
                          <m:r>
                            <a:rPr lang="en-US" sz="1600" i="1">
                              <a:latin typeface="Cambria Math"/>
                            </a:rPr>
                            <m:t>𝑖</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671591" y="2552223"/>
                  <a:ext cx="677237" cy="338554"/>
                </a:xfrm>
                <a:prstGeom prst="rect">
                  <a:avLst/>
                </a:prstGeom>
                <a:blipFill rotWithShape="1">
                  <a:blip r:embed="rId3"/>
                  <a:stretch>
                    <a:fillRect l="-5405" t="-5357" r="-3604" b="-21429"/>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8" name="Rounded Rectangle 7"/>
              <p:cNvSpPr/>
              <p:nvPr/>
            </p:nvSpPr>
            <p:spPr>
              <a:xfrm>
                <a:off x="1219200" y="5257799"/>
                <a:ext cx="6858000" cy="1447801"/>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b="1" dirty="0" smtClean="0">
                    <a:solidFill>
                      <a:schemeClr val="tx1"/>
                    </a:solidFill>
                  </a:rPr>
                  <a:t>IMPORTANT: </a:t>
                </a:r>
              </a:p>
              <a:p>
                <a:pPr marL="342900" indent="-342900">
                  <a:buFont typeface="+mj-lt"/>
                  <a:buAutoNum type="arabicPeriod"/>
                </a:pPr>
                <a:r>
                  <a:rPr lang="en-US" sz="1600" dirty="0" smtClean="0">
                    <a:solidFill>
                      <a:schemeClr val="tx1"/>
                    </a:solidFill>
                  </a:rPr>
                  <a:t>Do not confuse </a:t>
                </a:r>
                <a:r>
                  <a:rPr lang="en-US" sz="1600" i="1" dirty="0" smtClean="0">
                    <a:solidFill>
                      <a:schemeClr val="tx1"/>
                    </a:solidFill>
                  </a:rPr>
                  <a:t>linear independent </a:t>
                </a:r>
                <a:r>
                  <a:rPr lang="en-US" sz="1600" dirty="0" smtClean="0">
                    <a:solidFill>
                      <a:schemeClr val="tx1"/>
                    </a:solidFill>
                  </a:rPr>
                  <a:t>and </a:t>
                </a:r>
                <a:r>
                  <a:rPr lang="en-US" sz="1600" i="1" dirty="0" smtClean="0">
                    <a:solidFill>
                      <a:schemeClr val="tx1"/>
                    </a:solidFill>
                  </a:rPr>
                  <a:t>orthogonal</a:t>
                </a:r>
                <a:r>
                  <a:rPr lang="en-US" sz="1600" dirty="0" smtClean="0">
                    <a:solidFill>
                      <a:schemeClr val="tx1"/>
                    </a:solidFill>
                  </a:rPr>
                  <a:t> or </a:t>
                </a:r>
                <a:r>
                  <a:rPr lang="en-US" sz="1600" i="1" dirty="0" smtClean="0">
                    <a:solidFill>
                      <a:schemeClr val="tx1"/>
                    </a:solidFill>
                  </a:rPr>
                  <a:t>perpendicular.</a:t>
                </a:r>
              </a:p>
              <a:p>
                <a:pPr lvl="1"/>
                <a:r>
                  <a:rPr lang="en-US" sz="1600" i="1" dirty="0">
                    <a:solidFill>
                      <a:schemeClr val="tx1"/>
                    </a:solidFill>
                  </a:rPr>
                  <a:t>We have not yet defined orthogonality</a:t>
                </a:r>
                <a:r>
                  <a:rPr lang="en-US" sz="1400" i="1" dirty="0">
                    <a:solidFill>
                      <a:schemeClr val="tx1"/>
                    </a:solidFill>
                  </a:rPr>
                  <a:t>! </a:t>
                </a:r>
                <a:r>
                  <a:rPr lang="en-US" sz="1600" i="1" dirty="0" smtClean="0">
                    <a:solidFill>
                      <a:schemeClr val="tx1"/>
                    </a:solidFill>
                  </a:rPr>
                  <a:t> </a:t>
                </a:r>
              </a:p>
              <a:p>
                <a:pPr marL="342900" indent="-342900">
                  <a:buFont typeface="+mj-lt"/>
                  <a:buAutoNum type="arabicPeriod"/>
                </a:pPr>
                <a14:m>
                  <m:oMath xmlns:m="http://schemas.openxmlformats.org/officeDocument/2006/math">
                    <m:r>
                      <a:rPr lang="en-US" sz="1600" i="1">
                        <a:solidFill>
                          <a:schemeClr val="tx1"/>
                        </a:solidFill>
                        <a:latin typeface="Cambria Math"/>
                      </a:rPr>
                      <m:t>𝑆</m:t>
                    </m:r>
                    <m:r>
                      <a:rPr lang="en-US" sz="1600" b="1">
                        <a:solidFill>
                          <a:schemeClr val="tx1"/>
                        </a:solidFill>
                        <a:latin typeface="Cambria Math"/>
                      </a:rPr>
                      <m:t>=</m:t>
                    </m:r>
                    <m:d>
                      <m:dPr>
                        <m:begChr m:val="{"/>
                        <m:endChr m:val="}"/>
                        <m:ctrlPr>
                          <a:rPr lang="en-US" sz="1600" b="1" i="1">
                            <a:solidFill>
                              <a:schemeClr val="tx1"/>
                            </a:solidFill>
                            <a:latin typeface="Cambria Math" panose="02040503050406030204" pitchFamily="18" charset="0"/>
                          </a:rPr>
                        </m:ctrlPr>
                      </m:dPr>
                      <m:e>
                        <m:sSub>
                          <m:sSubPr>
                            <m:ctrlPr>
                              <a:rPr lang="en-US" sz="1600" b="1" i="1">
                                <a:solidFill>
                                  <a:schemeClr val="tx1"/>
                                </a:solidFill>
                                <a:latin typeface="Cambria Math" panose="02040503050406030204" pitchFamily="18" charset="0"/>
                              </a:rPr>
                            </m:ctrlPr>
                          </m:sSubPr>
                          <m:e>
                            <m:r>
                              <a:rPr lang="en-US" sz="1600" b="1">
                                <a:solidFill>
                                  <a:schemeClr val="tx1"/>
                                </a:solidFill>
                                <a:latin typeface="Cambria Math"/>
                              </a:rPr>
                              <m:t>𝐯</m:t>
                            </m:r>
                          </m:e>
                          <m:sub>
                            <m:r>
                              <a:rPr lang="en-US" sz="1600" b="1" i="1" smtClean="0">
                                <a:solidFill>
                                  <a:schemeClr val="tx1"/>
                                </a:solidFill>
                                <a:latin typeface="Cambria Math" panose="02040503050406030204" pitchFamily="18" charset="0"/>
                              </a:rPr>
                              <m:t>𝟎</m:t>
                            </m:r>
                          </m:sub>
                        </m:sSub>
                        <m:r>
                          <a:rPr lang="en-US" sz="1600" i="1">
                            <a:solidFill>
                              <a:schemeClr val="tx1"/>
                            </a:solidFill>
                            <a:latin typeface="Cambria Math"/>
                          </a:rPr>
                          <m:t>,</m:t>
                        </m:r>
                        <m:sSub>
                          <m:sSubPr>
                            <m:ctrlPr>
                              <a:rPr lang="en-US" sz="1600" i="1" smtClean="0">
                                <a:solidFill>
                                  <a:schemeClr val="tx1"/>
                                </a:solidFill>
                                <a:latin typeface="Cambria Math" panose="02040503050406030204" pitchFamily="18" charset="0"/>
                              </a:rPr>
                            </m:ctrlPr>
                          </m:sSubPr>
                          <m:e>
                            <m:r>
                              <a:rPr lang="en-US" sz="1600" b="1">
                                <a:solidFill>
                                  <a:schemeClr val="tx1"/>
                                </a:solidFill>
                                <a:latin typeface="Cambria Math"/>
                              </a:rPr>
                              <m:t>𝐯</m:t>
                            </m:r>
                          </m:e>
                          <m:sub>
                            <m:r>
                              <a:rPr lang="en-US" sz="1600" b="1" i="1" smtClean="0">
                                <a:solidFill>
                                  <a:schemeClr val="tx1"/>
                                </a:solidFill>
                                <a:latin typeface="Cambria Math" panose="02040503050406030204" pitchFamily="18" charset="0"/>
                              </a:rPr>
                              <m:t>𝟏</m:t>
                            </m:r>
                          </m:sub>
                        </m:sSub>
                      </m:e>
                    </m:d>
                  </m:oMath>
                </a14:m>
                <a:r>
                  <a:rPr lang="en-US" sz="1600" b="1" i="1" dirty="0" smtClean="0">
                    <a:solidFill>
                      <a:schemeClr val="tx1"/>
                    </a:solidFill>
                    <a:latin typeface="Cambria Math"/>
                  </a:rPr>
                  <a:t>,  </a:t>
                </a:r>
                <a14:m>
                  <m:oMath xmlns:m="http://schemas.openxmlformats.org/officeDocument/2006/math">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a:rPr>
                          <m:t>𝑆</m:t>
                        </m:r>
                      </m:e>
                      <m:sup>
                        <m:r>
                          <a:rPr lang="en-US" sz="1600" i="1">
                            <a:solidFill>
                              <a:schemeClr val="tx1"/>
                            </a:solidFill>
                            <a:latin typeface="Cambria Math"/>
                          </a:rPr>
                          <m:t>′</m:t>
                        </m:r>
                        <m:r>
                          <a:rPr lang="en-US" sz="1600" i="1">
                            <a:solidFill>
                              <a:schemeClr val="tx1"/>
                            </a:solidFill>
                            <a:latin typeface="Cambria Math"/>
                          </a:rPr>
                          <m:t>′</m:t>
                        </m:r>
                      </m:sup>
                    </m:sSup>
                    <m:r>
                      <a:rPr lang="en-US" sz="1600" b="1">
                        <a:solidFill>
                          <a:schemeClr val="tx1"/>
                        </a:solidFill>
                        <a:latin typeface="Cambria Math"/>
                      </a:rPr>
                      <m:t>=</m:t>
                    </m:r>
                    <m:d>
                      <m:dPr>
                        <m:begChr m:val="{"/>
                        <m:endChr m:val="}"/>
                        <m:ctrlPr>
                          <a:rPr lang="en-US" sz="1600" b="1" i="1">
                            <a:solidFill>
                              <a:schemeClr val="tx1"/>
                            </a:solidFill>
                            <a:latin typeface="Cambria Math" panose="02040503050406030204" pitchFamily="18" charset="0"/>
                          </a:rPr>
                        </m:ctrlPr>
                      </m:dPr>
                      <m:e>
                        <m:sSub>
                          <m:sSubPr>
                            <m:ctrlPr>
                              <a:rPr lang="en-US" sz="1600" b="1" i="1">
                                <a:solidFill>
                                  <a:schemeClr val="tx1"/>
                                </a:solidFill>
                                <a:latin typeface="Cambria Math" panose="02040503050406030204" pitchFamily="18" charset="0"/>
                              </a:rPr>
                            </m:ctrlPr>
                          </m:sSubPr>
                          <m:e>
                            <m:r>
                              <a:rPr lang="en-US" sz="1600" b="1">
                                <a:solidFill>
                                  <a:schemeClr val="tx1"/>
                                </a:solidFill>
                                <a:latin typeface="Cambria Math"/>
                              </a:rPr>
                              <m:t>𝐯</m:t>
                            </m:r>
                          </m:e>
                          <m:sub>
                            <m:r>
                              <a:rPr lang="en-US" sz="1600" b="1">
                                <a:solidFill>
                                  <a:schemeClr val="tx1"/>
                                </a:solidFill>
                                <a:latin typeface="Cambria Math" panose="02040503050406030204" pitchFamily="18" charset="0"/>
                              </a:rPr>
                              <m:t>𝟎</m:t>
                            </m:r>
                          </m:sub>
                        </m:sSub>
                        <m:r>
                          <a:rPr lang="en-US" sz="1600" i="1">
                            <a:solidFill>
                              <a:schemeClr val="tx1"/>
                            </a:solidFill>
                            <a:latin typeface="Cambria Math"/>
                          </a:rPr>
                          <m:t>,</m:t>
                        </m:r>
                        <m:sSub>
                          <m:sSubPr>
                            <m:ctrlPr>
                              <a:rPr lang="en-US" sz="1600" b="1" i="1">
                                <a:solidFill>
                                  <a:schemeClr val="tx1"/>
                                </a:solidFill>
                                <a:latin typeface="Cambria Math" panose="02040503050406030204" pitchFamily="18" charset="0"/>
                              </a:rPr>
                            </m:ctrlPr>
                          </m:sSubPr>
                          <m:e>
                            <m:r>
                              <a:rPr lang="en-US" sz="1600" b="1">
                                <a:solidFill>
                                  <a:schemeClr val="tx1"/>
                                </a:solidFill>
                                <a:latin typeface="Cambria Math"/>
                              </a:rPr>
                              <m:t>𝐯</m:t>
                            </m:r>
                          </m:e>
                          <m:sub>
                            <m:r>
                              <a:rPr lang="en-US" sz="1600" b="1" i="1">
                                <a:solidFill>
                                  <a:schemeClr val="tx1"/>
                                </a:solidFill>
                                <a:latin typeface="Cambria Math" panose="02040503050406030204" pitchFamily="18" charset="0"/>
                              </a:rPr>
                              <m:t>𝟐</m:t>
                            </m:r>
                          </m:sub>
                        </m:sSub>
                      </m:e>
                    </m:d>
                  </m:oMath>
                </a14:m>
                <a:r>
                  <a:rPr lang="en-US" sz="1600" b="1" i="1" dirty="0" smtClean="0">
                    <a:solidFill>
                      <a:schemeClr val="tx1"/>
                    </a:solidFill>
                    <a:latin typeface="Cambria Math"/>
                  </a:rPr>
                  <a:t> </a:t>
                </a:r>
                <a:r>
                  <a:rPr lang="en-US" sz="1600" dirty="0" smtClean="0">
                    <a:solidFill>
                      <a:schemeClr val="tx1"/>
                    </a:solidFill>
                    <a:latin typeface="Cambria Math"/>
                  </a:rPr>
                  <a:t>and</a:t>
                </a:r>
                <a14:m>
                  <m:oMath xmlns:m="http://schemas.openxmlformats.org/officeDocument/2006/math">
                    <m:r>
                      <a:rPr lang="en-US" sz="1600" b="1" i="1">
                        <a:solidFill>
                          <a:schemeClr val="tx1"/>
                        </a:solidFill>
                        <a:latin typeface="Cambria Math"/>
                      </a:rPr>
                      <m:t> </m:t>
                    </m:r>
                    <m:sSup>
                      <m:sSupPr>
                        <m:ctrlPr>
                          <a:rPr lang="en-US" sz="1600" b="0" i="1" smtClean="0">
                            <a:solidFill>
                              <a:schemeClr val="tx1"/>
                            </a:solidFill>
                            <a:latin typeface="Cambria Math" panose="02040503050406030204" pitchFamily="18" charset="0"/>
                          </a:rPr>
                        </m:ctrlPr>
                      </m:sSupPr>
                      <m:e>
                        <m:r>
                          <a:rPr lang="en-US" sz="1600" i="1">
                            <a:solidFill>
                              <a:schemeClr val="tx1"/>
                            </a:solidFill>
                            <a:latin typeface="Cambria Math"/>
                          </a:rPr>
                          <m:t>𝑆</m:t>
                        </m:r>
                      </m:e>
                      <m:sup>
                        <m:r>
                          <a:rPr lang="en-US" sz="1600" b="0" i="1" smtClean="0">
                            <a:solidFill>
                              <a:schemeClr val="tx1"/>
                            </a:solidFill>
                            <a:latin typeface="Cambria Math"/>
                          </a:rPr>
                          <m:t>′</m:t>
                        </m:r>
                        <m:r>
                          <a:rPr lang="en-US" sz="1600" b="0" i="1" smtClean="0">
                            <a:solidFill>
                              <a:schemeClr val="tx1"/>
                            </a:solidFill>
                            <a:latin typeface="Cambria Math" panose="02040503050406030204" pitchFamily="18" charset="0"/>
                          </a:rPr>
                          <m:t>′</m:t>
                        </m:r>
                        <m:r>
                          <a:rPr lang="en-US" sz="1600" i="1">
                            <a:solidFill>
                              <a:schemeClr val="tx1"/>
                            </a:solidFill>
                            <a:latin typeface="Cambria Math"/>
                          </a:rPr>
                          <m:t>′</m:t>
                        </m:r>
                      </m:sup>
                    </m:sSup>
                    <m:r>
                      <a:rPr lang="en-US" sz="1600" b="1">
                        <a:solidFill>
                          <a:schemeClr val="tx1"/>
                        </a:solidFill>
                        <a:latin typeface="Cambria Math"/>
                      </a:rPr>
                      <m:t>=</m:t>
                    </m:r>
                    <m:d>
                      <m:dPr>
                        <m:begChr m:val="{"/>
                        <m:endChr m:val="}"/>
                        <m:ctrlPr>
                          <a:rPr lang="en-US" sz="1600" b="1" i="1">
                            <a:solidFill>
                              <a:schemeClr val="tx1"/>
                            </a:solidFill>
                            <a:latin typeface="Cambria Math" panose="02040503050406030204" pitchFamily="18" charset="0"/>
                          </a:rPr>
                        </m:ctrlPr>
                      </m:dPr>
                      <m:e>
                        <m:sSub>
                          <m:sSubPr>
                            <m:ctrlPr>
                              <a:rPr lang="en-US" sz="1600" b="1" i="1">
                                <a:solidFill>
                                  <a:schemeClr val="tx1"/>
                                </a:solidFill>
                                <a:latin typeface="Cambria Math" panose="02040503050406030204" pitchFamily="18" charset="0"/>
                              </a:rPr>
                            </m:ctrlPr>
                          </m:sSubPr>
                          <m:e>
                            <m:r>
                              <a:rPr lang="en-US" sz="1600" b="1">
                                <a:solidFill>
                                  <a:schemeClr val="tx1"/>
                                </a:solidFill>
                                <a:latin typeface="Cambria Math"/>
                              </a:rPr>
                              <m:t>𝐯</m:t>
                            </m:r>
                          </m:e>
                          <m:sub>
                            <m:r>
                              <a:rPr lang="en-US" sz="1600" b="1" i="0" smtClean="0">
                                <a:solidFill>
                                  <a:schemeClr val="tx1"/>
                                </a:solidFill>
                                <a:latin typeface="Cambria Math" panose="02040503050406030204" pitchFamily="18" charset="0"/>
                              </a:rPr>
                              <m:t>𝟏</m:t>
                            </m:r>
                          </m:sub>
                        </m:sSub>
                        <m:r>
                          <a:rPr lang="en-US" sz="1600" i="1">
                            <a:solidFill>
                              <a:schemeClr val="tx1"/>
                            </a:solidFill>
                            <a:latin typeface="Cambria Math"/>
                          </a:rPr>
                          <m:t>,</m:t>
                        </m:r>
                        <m:sSub>
                          <m:sSubPr>
                            <m:ctrlPr>
                              <a:rPr lang="en-US" sz="1600" b="1" i="1">
                                <a:solidFill>
                                  <a:schemeClr val="tx1"/>
                                </a:solidFill>
                                <a:latin typeface="Cambria Math" panose="02040503050406030204" pitchFamily="18" charset="0"/>
                              </a:rPr>
                            </m:ctrlPr>
                          </m:sSubPr>
                          <m:e>
                            <m:r>
                              <a:rPr lang="en-US" sz="1600" b="1">
                                <a:solidFill>
                                  <a:schemeClr val="tx1"/>
                                </a:solidFill>
                                <a:latin typeface="Cambria Math"/>
                              </a:rPr>
                              <m:t>𝐯</m:t>
                            </m:r>
                          </m:e>
                          <m:sub>
                            <m:r>
                              <a:rPr lang="en-US" sz="1600" b="1" i="1" smtClean="0">
                                <a:solidFill>
                                  <a:schemeClr val="tx1"/>
                                </a:solidFill>
                                <a:latin typeface="Cambria Math" panose="02040503050406030204" pitchFamily="18" charset="0"/>
                              </a:rPr>
                              <m:t>𝟐</m:t>
                            </m:r>
                          </m:sub>
                        </m:sSub>
                      </m:e>
                    </m:d>
                  </m:oMath>
                </a14:m>
                <a:r>
                  <a:rPr lang="en-US" sz="1600" i="1" dirty="0" smtClean="0">
                    <a:solidFill>
                      <a:schemeClr val="tx1"/>
                    </a:solidFill>
                  </a:rPr>
                  <a:t> </a:t>
                </a:r>
                <a:r>
                  <a:rPr lang="en-US" sz="1600" dirty="0" smtClean="0">
                    <a:solidFill>
                      <a:schemeClr val="tx1"/>
                    </a:solidFill>
                  </a:rPr>
                  <a:t>are </a:t>
                </a:r>
                <a:r>
                  <a:rPr lang="en-US" sz="1600" i="1" u="sng" dirty="0" smtClean="0">
                    <a:solidFill>
                      <a:schemeClr val="tx1"/>
                    </a:solidFill>
                  </a:rPr>
                  <a:t>all</a:t>
                </a:r>
                <a:r>
                  <a:rPr lang="en-US" sz="1600" dirty="0" smtClean="0">
                    <a:solidFill>
                      <a:schemeClr val="tx1"/>
                    </a:solidFill>
                  </a:rPr>
                  <a:t> </a:t>
                </a:r>
                <a:r>
                  <a:rPr lang="en-US" sz="1600" dirty="0" smtClean="0">
                    <a:solidFill>
                      <a:schemeClr val="tx1"/>
                    </a:solidFill>
                  </a:rPr>
                  <a:t>linearly independent and have the same span</a:t>
                </a:r>
                <a:endParaRPr lang="en-US" sz="1600" i="1" dirty="0" smtClean="0">
                  <a:solidFill>
                    <a:schemeClr val="tx1"/>
                  </a:solidFill>
                </a:endParaRPr>
              </a:p>
            </p:txBody>
          </p:sp>
        </mc:Choice>
        <mc:Fallback>
          <p:sp>
            <p:nvSpPr>
              <p:cNvPr id="8" name="Rounded Rectangle 7"/>
              <p:cNvSpPr>
                <a:spLocks noRot="1" noChangeAspect="1" noMove="1" noResize="1" noEditPoints="1" noAdjustHandles="1" noChangeArrowheads="1" noChangeShapeType="1" noTextEdit="1"/>
              </p:cNvSpPr>
              <p:nvPr/>
            </p:nvSpPr>
            <p:spPr>
              <a:xfrm>
                <a:off x="1219200" y="5257799"/>
                <a:ext cx="6858000" cy="1447801"/>
              </a:xfrm>
              <a:prstGeom prst="roundRect">
                <a:avLst/>
              </a:prstGeom>
              <a:blipFill>
                <a:blip r:embed="rId4"/>
                <a:stretch>
                  <a:fillRect/>
                </a:stretch>
              </a:blipFill>
              <a:ln w="25400">
                <a:solidFill>
                  <a:srgbClr val="FF0000"/>
                </a:solidFill>
              </a:ln>
            </p:spPr>
            <p:txBody>
              <a:bodyPr/>
              <a:lstStyle/>
              <a:p>
                <a:r>
                  <a:rPr lang="en-US">
                    <a:noFill/>
                  </a:rPr>
                  <a:t> </a:t>
                </a:r>
              </a:p>
            </p:txBody>
          </p:sp>
        </mc:Fallback>
      </mc:AlternateContent>
      <p:grpSp>
        <p:nvGrpSpPr>
          <p:cNvPr id="19" name="Group 18"/>
          <p:cNvGrpSpPr/>
          <p:nvPr/>
        </p:nvGrpSpPr>
        <p:grpSpPr>
          <a:xfrm>
            <a:off x="6038931" y="1219200"/>
            <a:ext cx="3181269" cy="1905000"/>
            <a:chOff x="6038931" y="3200400"/>
            <a:chExt cx="3181269" cy="1905000"/>
          </a:xfrm>
        </p:grpSpPr>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9885" y="3200400"/>
              <a:ext cx="2890315" cy="178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1" name="TextBox 20"/>
                <p:cNvSpPr txBox="1"/>
                <p:nvPr/>
              </p:nvSpPr>
              <p:spPr>
                <a:xfrm>
                  <a:off x="7394656" y="4008021"/>
                  <a:ext cx="4412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1" i="1" smtClean="0">
                                <a:latin typeface="Cambria Math" panose="02040503050406030204" pitchFamily="18" charset="0"/>
                              </a:rPr>
                              <m:t>𝟐</m:t>
                            </m:r>
                          </m:sub>
                        </m:sSub>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394656" y="4008021"/>
                  <a:ext cx="441275"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038931" y="4385846"/>
                  <a:ext cx="4412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1" i="1" smtClean="0">
                                <a:latin typeface="Cambria Math" panose="02040503050406030204" pitchFamily="18" charset="0"/>
                              </a:rPr>
                              <m:t>𝟏</m:t>
                            </m:r>
                          </m:sub>
                        </m:sSub>
                      </m:oMath>
                    </m:oMathPara>
                  </a14:m>
                  <a:endParaRPr lang="en-US" sz="1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038931" y="4385846"/>
                  <a:ext cx="441275"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424676" y="4766846"/>
                  <a:ext cx="4412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1">
                                <a:latin typeface="Cambria Math"/>
                              </a:rPr>
                              <m:t>𝐯</m:t>
                            </m:r>
                          </m:e>
                          <m:sub>
                            <m:r>
                              <a:rPr lang="en-US" sz="1600" b="1" i="1" smtClean="0">
                                <a:latin typeface="Cambria Math" panose="02040503050406030204" pitchFamily="18" charset="0"/>
                              </a:rPr>
                              <m:t>𝟎</m:t>
                            </m:r>
                          </m:sub>
                        </m:sSub>
                      </m:oMath>
                    </m:oMathPara>
                  </a14:m>
                  <a:endParaRPr lang="en-US" sz="1600" dirty="0"/>
                </a:p>
              </p:txBody>
            </p:sp>
          </mc:Choice>
          <mc:Fallback xmlns="">
            <p:sp>
              <p:nvSpPr>
                <p:cNvPr id="23" name="TextBox 22"/>
                <p:cNvSpPr txBox="1">
                  <a:spLocks noRot="1" noChangeAspect="1" noMove="1" noResize="1" noEditPoints="1" noAdjustHandles="1" noChangeArrowheads="1" noChangeShapeType="1" noTextEdit="1"/>
                </p:cNvSpPr>
                <p:nvPr/>
              </p:nvSpPr>
              <p:spPr>
                <a:xfrm>
                  <a:off x="6424676" y="4766846"/>
                  <a:ext cx="441275" cy="338554"/>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0958980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5" dur="500"/>
                                        <p:tgtEl>
                                          <p:spTgt spid="4">
                                            <p:txEl>
                                              <p:pRg st="4" end="4"/>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3" dur="500"/>
                                        <p:tgtEl>
                                          <p:spTgt spid="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8">
                                            <p:bg/>
                                          </p:spTgt>
                                        </p:tgtEl>
                                        <p:attrNameLst>
                                          <p:attrName>style.visibility</p:attrName>
                                        </p:attrNameLst>
                                      </p:cBhvr>
                                      <p:to>
                                        <p:strVal val="visible"/>
                                      </p:to>
                                    </p:set>
                                    <p:animEffect transition="in" filter="randombar(horizontal)">
                                      <p:cBhvr>
                                        <p:cTn id="48" dur="500"/>
                                        <p:tgtEl>
                                          <p:spTgt spid="8">
                                            <p:bg/>
                                          </p:spTgt>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Effect transition="in" filter="randombar(horizontal)">
                                      <p:cBhvr>
                                        <p:cTn id="51" dur="500"/>
                                        <p:tgtEl>
                                          <p:spTgt spid="8">
                                            <p:txEl>
                                              <p:pRg st="0" end="0"/>
                                            </p:tx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8">
                                            <p:txEl>
                                              <p:pRg st="1" end="1"/>
                                            </p:txEl>
                                          </p:spTgt>
                                        </p:tgtEl>
                                        <p:attrNameLst>
                                          <p:attrName>style.visibility</p:attrName>
                                        </p:attrNameLst>
                                      </p:cBhvr>
                                      <p:to>
                                        <p:strVal val="visible"/>
                                      </p:to>
                                    </p:set>
                                    <p:animEffect transition="in" filter="randombar(horizontal)">
                                      <p:cBhvr>
                                        <p:cTn id="54" dur="500"/>
                                        <p:tgtEl>
                                          <p:spTgt spid="8">
                                            <p:txEl>
                                              <p:pRg st="1" end="1"/>
                                            </p:txEl>
                                          </p:spTgt>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57" dur="500"/>
                                        <p:tgtEl>
                                          <p:spTgt spid="8">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8">
                                            <p:txEl>
                                              <p:pRg st="3" end="3"/>
                                            </p:txEl>
                                          </p:spTgt>
                                        </p:tgtEl>
                                        <p:attrNameLst>
                                          <p:attrName>style.visibility</p:attrName>
                                        </p:attrNameLst>
                                      </p:cBhvr>
                                      <p:to>
                                        <p:strVal val="visible"/>
                                      </p:to>
                                    </p:set>
                                    <p:animEffect transition="in" filter="randombar(horizontal)">
                                      <p:cBhvr>
                                        <p:cTn id="6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and Vector Representation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A </a:t>
                </a:r>
                <a:r>
                  <a:rPr lang="en-US" i="1" dirty="0"/>
                  <a:t>b</a:t>
                </a:r>
                <a:r>
                  <a:rPr lang="en-US" i="1" dirty="0" smtClean="0"/>
                  <a:t>asis</a:t>
                </a:r>
                <a:r>
                  <a:rPr lang="en-US" dirty="0" smtClean="0"/>
                  <a:t> is a set of linearly independent vectors that span a vector space.</a:t>
                </a:r>
                <a:endParaRPr lang="en-US" dirty="0"/>
              </a:p>
              <a:p>
                <a:pPr marL="0" indent="0">
                  <a:buNone/>
                </a:pPr>
                <a:endParaRPr lang="en-US" sz="800" dirty="0" smtClean="0"/>
              </a:p>
              <a:p>
                <a:pPr marL="0" indent="0">
                  <a:buNone/>
                </a:pPr>
                <a:r>
                  <a:rPr lang="en-US" dirty="0" smtClean="0"/>
                  <a:t>For simplicity, we’ll limit ourselves to a basis with 3 vectors</a:t>
                </a:r>
              </a:p>
              <a:p>
                <a:pPr marL="0" indent="0">
                  <a:buNone/>
                </a:pPr>
                <a:endParaRPr lang="en-US" sz="800" dirty="0" smtClean="0"/>
              </a:p>
              <a:p>
                <a:pPr marL="0" indent="0">
                  <a:buNone/>
                </a:pPr>
                <a:r>
                  <a:rPr lang="en-US" dirty="0" smtClean="0"/>
                  <a:t>If we define our basis as </a:t>
                </a:r>
                <a14:m>
                  <m:oMath xmlns:m="http://schemas.openxmlformats.org/officeDocument/2006/math">
                    <m:r>
                      <a:rPr lang="en-US" b="0" i="1" smtClean="0">
                        <a:latin typeface="Cambria Math"/>
                      </a:rPr>
                      <m:t>𝑆</m:t>
                    </m:r>
                    <m:r>
                      <a:rPr lang="en-US" b="1" i="0" smtClean="0">
                        <a:latin typeface="Cambria Math"/>
                      </a:rPr>
                      <m:t>=</m:t>
                    </m:r>
                    <m:d>
                      <m:dPr>
                        <m:begChr m:val="{"/>
                        <m:endChr m:val="}"/>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0" smtClean="0">
                                <a:latin typeface="Cambria Math"/>
                              </a:rPr>
                              <m:t>𝐯</m:t>
                            </m:r>
                          </m:e>
                          <m:sub>
                            <m:r>
                              <a:rPr lang="en-US" b="1" i="0" smtClean="0">
                                <a:latin typeface="Cambria Math" panose="02040503050406030204" pitchFamily="18" charset="0"/>
                              </a:rPr>
                              <m:t>𝟎</m:t>
                            </m:r>
                          </m:sub>
                        </m:sSub>
                        <m:r>
                          <a:rPr lang="en-US" b="1" i="0" smtClean="0">
                            <a:latin typeface="Cambria Math"/>
                          </a:rPr>
                          <m:t>,</m:t>
                        </m:r>
                        <m:sSub>
                          <m:sSubPr>
                            <m:ctrlPr>
                              <a:rPr lang="en-US" b="1" i="1" smtClean="0">
                                <a:latin typeface="Cambria Math" panose="02040503050406030204" pitchFamily="18" charset="0"/>
                              </a:rPr>
                            </m:ctrlPr>
                          </m:sSubPr>
                          <m:e>
                            <m:r>
                              <a:rPr lang="en-US" b="1" i="0" smtClean="0">
                                <a:latin typeface="Cambria Math"/>
                              </a:rPr>
                              <m:t>𝐯</m:t>
                            </m:r>
                          </m:e>
                          <m:sub>
                            <m:r>
                              <a:rPr lang="en-US" b="1" i="1" smtClean="0">
                                <a:latin typeface="Cambria Math" panose="02040503050406030204" pitchFamily="18" charset="0"/>
                              </a:rPr>
                              <m:t>𝟏</m:t>
                            </m:r>
                          </m:sub>
                        </m:sSub>
                        <m:r>
                          <a:rPr lang="en-US" b="1" i="0" smtClean="0">
                            <a:latin typeface="Cambria Math"/>
                          </a:rPr>
                          <m:t>,</m:t>
                        </m:r>
                        <m:sSub>
                          <m:sSubPr>
                            <m:ctrlPr>
                              <a:rPr lang="en-US" b="1" i="1" smtClean="0">
                                <a:latin typeface="Cambria Math" panose="02040503050406030204" pitchFamily="18" charset="0"/>
                              </a:rPr>
                            </m:ctrlPr>
                          </m:sSubPr>
                          <m:e>
                            <m:r>
                              <a:rPr lang="en-US" b="1" i="0" smtClean="0">
                                <a:latin typeface="Cambria Math"/>
                              </a:rPr>
                              <m:t>𝐯</m:t>
                            </m:r>
                          </m:e>
                          <m:sub>
                            <m:r>
                              <a:rPr lang="en-US" b="1" i="0" smtClean="0">
                                <a:latin typeface="Cambria Math" panose="02040503050406030204" pitchFamily="18" charset="0"/>
                              </a:rPr>
                              <m:t>𝟐</m:t>
                            </m:r>
                          </m:sub>
                        </m:sSub>
                      </m:e>
                    </m:d>
                  </m:oMath>
                </a14:m>
                <a:r>
                  <a:rPr lang="en-US" dirty="0" smtClean="0"/>
                  <a:t> then by definition, any vector </a:t>
                </a:r>
                <a:r>
                  <a:rPr lang="en-US" b="1" dirty="0"/>
                  <a:t>v</a:t>
                </a:r>
                <a:r>
                  <a:rPr lang="en-US" dirty="0" smtClean="0"/>
                  <a:t> </a:t>
                </a:r>
                <a:r>
                  <a:rPr lang="en-US" dirty="0"/>
                  <a:t>i</a:t>
                </a:r>
                <a:r>
                  <a:rPr lang="en-US" dirty="0" smtClean="0"/>
                  <a:t>n the span of </a:t>
                </a:r>
                <a:r>
                  <a:rPr lang="en-US" i="1" dirty="0" smtClean="0"/>
                  <a:t>S </a:t>
                </a:r>
                <a:r>
                  <a:rPr lang="en-US" dirty="0" smtClean="0"/>
                  <a:t>has a linear combination</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a:rPr lang="en-US" b="0" i="1" smtClean="0">
                          <a:latin typeface="Cambria Math"/>
                        </a:rPr>
                        <m:t>=</m:t>
                      </m:r>
                      <m:r>
                        <a:rPr lang="en-US" b="0" i="1" smtClean="0">
                          <a:latin typeface="Cambria Math"/>
                        </a:rPr>
                        <m:t>𝑥</m:t>
                      </m:r>
                      <m:sSub>
                        <m:sSubPr>
                          <m:ctrlPr>
                            <a:rPr lang="en-US" b="1" i="1">
                              <a:latin typeface="Cambria Math" panose="02040503050406030204" pitchFamily="18" charset="0"/>
                            </a:rPr>
                          </m:ctrlPr>
                        </m:sSubPr>
                        <m:e>
                          <m:r>
                            <a:rPr lang="en-US" b="1" i="0">
                              <a:latin typeface="Cambria Math"/>
                            </a:rPr>
                            <m:t>𝐯</m:t>
                          </m:r>
                        </m:e>
                        <m:sub>
                          <m:r>
                            <a:rPr lang="en-US" b="1" i="0" smtClean="0">
                              <a:latin typeface="Cambria Math" panose="02040503050406030204" pitchFamily="18" charset="0"/>
                            </a:rPr>
                            <m:t>𝟎</m:t>
                          </m:r>
                        </m:sub>
                      </m:sSub>
                      <m:r>
                        <a:rPr lang="en-US" b="0" i="1" smtClean="0">
                          <a:latin typeface="Cambria Math"/>
                        </a:rPr>
                        <m:t>+</m:t>
                      </m:r>
                      <m:r>
                        <a:rPr lang="en-US" b="0" i="1" smtClean="0">
                          <a:latin typeface="Cambria Math"/>
                        </a:rPr>
                        <m:t>𝑦</m:t>
                      </m:r>
                      <m:sSub>
                        <m:sSubPr>
                          <m:ctrlPr>
                            <a:rPr lang="en-US" b="1" i="1">
                              <a:latin typeface="Cambria Math" panose="02040503050406030204" pitchFamily="18" charset="0"/>
                            </a:rPr>
                          </m:ctrlPr>
                        </m:sSubPr>
                        <m:e>
                          <m:r>
                            <a:rPr lang="en-US" b="1" i="0">
                              <a:latin typeface="Cambria Math"/>
                            </a:rPr>
                            <m:t>𝐯</m:t>
                          </m:r>
                        </m:e>
                        <m:sub>
                          <m:r>
                            <a:rPr lang="en-US" b="1" i="0" smtClean="0">
                              <a:latin typeface="Cambria Math" panose="02040503050406030204" pitchFamily="18" charset="0"/>
                            </a:rPr>
                            <m:t>𝟏</m:t>
                          </m:r>
                        </m:sub>
                      </m:sSub>
                      <m:r>
                        <a:rPr lang="en-US" b="0" i="1" smtClean="0">
                          <a:latin typeface="Cambria Math"/>
                        </a:rPr>
                        <m:t>+</m:t>
                      </m:r>
                      <m:r>
                        <a:rPr lang="en-US" b="0" i="1" smtClean="0">
                          <a:latin typeface="Cambria Math"/>
                        </a:rPr>
                        <m:t>𝑧</m:t>
                      </m:r>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𝟐</m:t>
                          </m:r>
                        </m:sub>
                      </m:sSub>
                    </m:oMath>
                  </m:oMathPara>
                </a14:m>
                <a:endParaRPr lang="en-US" b="1" dirty="0" smtClean="0"/>
              </a:p>
              <a:p>
                <a:pPr marL="293688" lvl="1" indent="0">
                  <a:buNone/>
                </a:pPr>
                <a:r>
                  <a:rPr lang="en-US" sz="2000" dirty="0" smtClean="0"/>
                  <a:t>for appropriate real values of </a:t>
                </a:r>
                <a:r>
                  <a:rPr lang="en-US" sz="2000" i="1" dirty="0" smtClean="0"/>
                  <a:t>x,</a:t>
                </a:r>
                <a:r>
                  <a:rPr lang="en-US" sz="2000" dirty="0" smtClean="0"/>
                  <a:t> </a:t>
                </a:r>
                <a:r>
                  <a:rPr lang="en-US" sz="2000" i="1" dirty="0" smtClean="0"/>
                  <a:t>y</a:t>
                </a:r>
                <a:r>
                  <a:rPr lang="en-US" sz="2000" dirty="0" smtClean="0"/>
                  <a:t> and </a:t>
                </a:r>
                <a:r>
                  <a:rPr lang="en-US" sz="2000" i="1" dirty="0" smtClean="0"/>
                  <a:t>z</a:t>
                </a:r>
                <a:r>
                  <a:rPr lang="en-US" sz="2000" dirty="0" smtClean="0"/>
                  <a:t>.</a:t>
                </a:r>
                <a:endParaRPr lang="en-US" sz="2000" dirty="0"/>
              </a:p>
              <a:p>
                <a:pPr marL="0" indent="0">
                  <a:buNone/>
                </a:pPr>
                <a:endParaRPr lang="en-US" sz="800" b="1" dirty="0"/>
              </a:p>
              <a:p>
                <a:pPr marL="0" indent="0">
                  <a:buNone/>
                </a:pPr>
                <a:r>
                  <a:rPr lang="en-US" dirty="0" smtClean="0"/>
                  <a:t>This is a bit tedious to write. Since we already fixed the basis as </a:t>
                </a:r>
                <a:r>
                  <a:rPr lang="en-US" i="1" dirty="0" smtClean="0"/>
                  <a:t>S</a:t>
                </a:r>
                <a:r>
                  <a:rPr lang="en-US" dirty="0" smtClean="0"/>
                  <a:t>, we can simply </a:t>
                </a:r>
                <a:r>
                  <a:rPr lang="en-US" u="sng" dirty="0" smtClean="0"/>
                  <a:t>represent</a:t>
                </a:r>
                <a:r>
                  <a:rPr lang="en-US" dirty="0" smtClean="0"/>
                  <a:t> </a:t>
                </a:r>
                <a:r>
                  <a:rPr lang="en-US" b="1" dirty="0" smtClean="0"/>
                  <a:t>v</a:t>
                </a:r>
                <a:r>
                  <a:rPr lang="en-US" b="1" i="1" dirty="0" smtClean="0"/>
                  <a:t> </a:t>
                </a:r>
                <a:r>
                  <a:rPr lang="en-US" dirty="0" smtClean="0"/>
                  <a:t>using the triplet</a:t>
                </a:r>
              </a:p>
              <a:p>
                <a:pPr marL="0"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𝐯</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e>
                      </m:d>
                    </m:oMath>
                  </m:oMathPara>
                </a14:m>
                <a:endParaRPr lang="en-US" b="1" dirty="0" smtClean="0"/>
              </a:p>
              <a:p>
                <a:pPr marL="293688" lvl="1" indent="0">
                  <a:buNone/>
                </a:pPr>
                <a:r>
                  <a:rPr lang="en-US" b="1" i="1" dirty="0" smtClean="0"/>
                  <a:t>Note 1:</a:t>
                </a:r>
                <a:r>
                  <a:rPr lang="en-US" i="1" dirty="0" smtClean="0"/>
                  <a:t> This parenthesis notation is merely a </a:t>
                </a:r>
                <a:r>
                  <a:rPr lang="en-US" i="1" u="sng" dirty="0" smtClean="0"/>
                  <a:t>label</a:t>
                </a:r>
                <a:r>
                  <a:rPr lang="en-US" i="1" dirty="0" smtClean="0"/>
                  <a:t> for the proper linear combination of basis vectors in S (taken in the proper order)</a:t>
                </a:r>
              </a:p>
              <a:p>
                <a:pPr marL="293688" lvl="1" indent="0">
                  <a:buNone/>
                </a:pPr>
                <a:r>
                  <a:rPr lang="en-US" b="1" i="1" dirty="0" smtClean="0"/>
                  <a:t>Note 2: </a:t>
                </a:r>
                <a:r>
                  <a:rPr lang="en-US" i="1" dirty="0" smtClean="0"/>
                  <a:t>This notation assumes we agreed on the basis vectors </a:t>
                </a:r>
                <a:r>
                  <a:rPr lang="en-US" i="1" u="sng" dirty="0" smtClean="0"/>
                  <a:t>and</a:t>
                </a:r>
                <a:r>
                  <a:rPr lang="en-US" i="1" dirty="0" smtClean="0"/>
                  <a:t> their order…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
        <p:nvSpPr>
          <p:cNvPr id="5" name="Rounded Rectangle 4"/>
          <p:cNvSpPr/>
          <p:nvPr/>
        </p:nvSpPr>
        <p:spPr>
          <a:xfrm>
            <a:off x="7239000" y="1638300"/>
            <a:ext cx="1752600" cy="4572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rPr>
              <a:t>Again: nothing here about orthogonality</a:t>
            </a:r>
            <a:r>
              <a:rPr lang="en-US" sz="1400" i="1" dirty="0" smtClean="0">
                <a:solidFill>
                  <a:schemeClr val="tx1"/>
                </a:solidFill>
              </a:rPr>
              <a:t>! </a:t>
            </a:r>
            <a:endParaRPr lang="en-US" sz="1400" dirty="0">
              <a:solidFill>
                <a:schemeClr val="tx1"/>
              </a:solidFill>
            </a:endParaRPr>
          </a:p>
        </p:txBody>
      </p:sp>
      <mc:AlternateContent xmlns:mc="http://schemas.openxmlformats.org/markup-compatibility/2006" xmlns:a14="http://schemas.microsoft.com/office/drawing/2010/main">
        <mc:Choice Requires="a14">
          <p:sp>
            <p:nvSpPr>
              <p:cNvPr id="6" name="Rounded Rectangle 5"/>
              <p:cNvSpPr/>
              <p:nvPr/>
            </p:nvSpPr>
            <p:spPr>
              <a:xfrm>
                <a:off x="7162800" y="2971800"/>
                <a:ext cx="1828800" cy="4572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Note:</a:t>
                </a:r>
                <a:r>
                  <a:rPr lang="en-US" sz="1400" dirty="0" smtClean="0">
                    <a:solidFill>
                      <a:schemeClr val="tx1"/>
                    </a:solidFill>
                  </a:rPr>
                  <a:t> not the same </a:t>
                </a:r>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a:solidFill>
                              <a:schemeClr val="tx1"/>
                            </a:solidFill>
                            <a:latin typeface="Cambria Math"/>
                          </a:rPr>
                          <m:t>𝐯</m:t>
                        </m:r>
                      </m:e>
                      <m:sub>
                        <m:r>
                          <a:rPr lang="en-US" sz="1400" b="1">
                            <a:solidFill>
                              <a:schemeClr val="tx1"/>
                            </a:solidFill>
                            <a:latin typeface="Cambria Math" panose="02040503050406030204" pitchFamily="18" charset="0"/>
                          </a:rPr>
                          <m:t>𝟎</m:t>
                        </m:r>
                      </m:sub>
                    </m:sSub>
                    <m:r>
                      <a:rPr lang="en-US" sz="1400" b="1">
                        <a:solidFill>
                          <a:schemeClr val="tx1"/>
                        </a:solidFill>
                        <a:latin typeface="Cambria Math"/>
                      </a:rPr>
                      <m:t>,</m:t>
                    </m:r>
                    <m:sSub>
                      <m:sSubPr>
                        <m:ctrlPr>
                          <a:rPr lang="en-US" sz="1400" b="1" i="1">
                            <a:solidFill>
                              <a:schemeClr val="tx1"/>
                            </a:solidFill>
                            <a:latin typeface="Cambria Math" panose="02040503050406030204" pitchFamily="18" charset="0"/>
                          </a:rPr>
                        </m:ctrlPr>
                      </m:sSubPr>
                      <m:e>
                        <m:r>
                          <a:rPr lang="en-US" sz="1400" b="1">
                            <a:solidFill>
                              <a:schemeClr val="tx1"/>
                            </a:solidFill>
                            <a:latin typeface="Cambria Math"/>
                          </a:rPr>
                          <m:t>𝐯</m:t>
                        </m:r>
                      </m:e>
                      <m:sub>
                        <m:r>
                          <a:rPr lang="en-US" sz="1400" b="1" i="1">
                            <a:solidFill>
                              <a:schemeClr val="tx1"/>
                            </a:solidFill>
                            <a:latin typeface="Cambria Math" panose="02040503050406030204" pitchFamily="18" charset="0"/>
                          </a:rPr>
                          <m:t>𝟏</m:t>
                        </m:r>
                      </m:sub>
                    </m:sSub>
                    <m:r>
                      <a:rPr lang="en-US" sz="1400" b="1">
                        <a:solidFill>
                          <a:schemeClr val="tx1"/>
                        </a:solidFill>
                        <a:latin typeface="Cambria Math"/>
                      </a:rPr>
                      <m:t>,</m:t>
                    </m:r>
                    <m:sSub>
                      <m:sSubPr>
                        <m:ctrlPr>
                          <a:rPr lang="en-US" sz="1400" b="1" i="1">
                            <a:solidFill>
                              <a:schemeClr val="tx1"/>
                            </a:solidFill>
                            <a:latin typeface="Cambria Math" panose="02040503050406030204" pitchFamily="18" charset="0"/>
                          </a:rPr>
                        </m:ctrlPr>
                      </m:sSubPr>
                      <m:e>
                        <m:r>
                          <a:rPr lang="en-US" sz="1400" b="1">
                            <a:solidFill>
                              <a:schemeClr val="tx1"/>
                            </a:solidFill>
                            <a:latin typeface="Cambria Math"/>
                          </a:rPr>
                          <m:t>𝐯</m:t>
                        </m:r>
                      </m:e>
                      <m:sub>
                        <m:r>
                          <a:rPr lang="en-US" sz="1400" b="1">
                            <a:solidFill>
                              <a:schemeClr val="tx1"/>
                            </a:solidFill>
                            <a:latin typeface="Cambria Math" panose="02040503050406030204" pitchFamily="18" charset="0"/>
                          </a:rPr>
                          <m:t>𝟐</m:t>
                        </m:r>
                      </m:sub>
                    </m:sSub>
                  </m:oMath>
                </a14:m>
                <a:r>
                  <a:rPr lang="en-US" sz="1400" dirty="0" smtClean="0">
                    <a:solidFill>
                      <a:schemeClr val="tx1"/>
                    </a:solidFill>
                  </a:rPr>
                  <a:t> from earlier</a:t>
                </a:r>
                <a:endParaRPr lang="en-US" sz="1400" dirty="0">
                  <a:solidFill>
                    <a:schemeClr val="tx1"/>
                  </a:solidFill>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7162800" y="2971800"/>
                <a:ext cx="1828800" cy="457200"/>
              </a:xfrm>
              <a:prstGeom prst="roundRect">
                <a:avLst/>
              </a:prstGeom>
              <a:blipFill>
                <a:blip r:embed="rId3"/>
                <a:stretch>
                  <a:fillRect t="-6329" b="-16456"/>
                </a:stretch>
              </a:blipFill>
              <a:ln w="254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79982509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6" dur="500"/>
                                        <p:tgtEl>
                                          <p:spTgt spid="4">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1" dur="500"/>
                                        <p:tgtEl>
                                          <p:spTgt spid="4">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1"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Representation and</a:t>
            </a:r>
            <a:br>
              <a:rPr lang="en-US" dirty="0" smtClean="0"/>
            </a:br>
            <a:r>
              <a:rPr lang="en-US" dirty="0" smtClean="0"/>
              <a:t>Operations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 parenthesis notation of vectors wouldn’t be very useful if we didn’t define how vector addition and scalar multiplication work with it.</a:t>
                </a:r>
              </a:p>
              <a:p>
                <a:pPr marL="0" indent="0">
                  <a:buNone/>
                </a:pPr>
                <a:endParaRPr lang="en-US" sz="800" b="1" dirty="0"/>
              </a:p>
              <a:p>
                <a:pPr marL="0" indent="0">
                  <a:buNone/>
                </a:pPr>
                <a:r>
                  <a:rPr lang="en-US" dirty="0"/>
                  <a:t>Given </a:t>
                </a:r>
                <a:r>
                  <a:rPr lang="en-US" dirty="0" smtClean="0"/>
                  <a:t>vectors in </a:t>
                </a:r>
                <a14:m>
                  <m:oMath xmlns:m="http://schemas.openxmlformats.org/officeDocument/2006/math">
                    <m:r>
                      <a:rPr lang="en-US" i="1">
                        <a:latin typeface="Cambria Math"/>
                      </a:rPr>
                      <m:t>𝑆</m:t>
                    </m:r>
                  </m:oMath>
                </a14:m>
                <a:r>
                  <a:rPr lang="en-US" dirty="0" smtClean="0"/>
                  <a:t>: </a:t>
                </a:r>
                <a14:m>
                  <m:oMath xmlns:m="http://schemas.openxmlformats.org/officeDocument/2006/math">
                    <m:r>
                      <a:rPr lang="en-US" b="1">
                        <a:latin typeface="Cambria Math"/>
                      </a:rPr>
                      <m:t>𝐮</m:t>
                    </m:r>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0</m:t>
                        </m:r>
                      </m:sub>
                    </m:sSub>
                    <m:r>
                      <a:rPr lang="en-US" i="1">
                        <a:latin typeface="Cambria Math"/>
                      </a:rPr>
                      <m:t>,</m:t>
                    </m:r>
                    <m:sSub>
                      <m:sSubPr>
                        <m:ctrlPr>
                          <a:rPr lang="en-US" b="1" i="1">
                            <a:latin typeface="Cambria Math" panose="02040503050406030204" pitchFamily="18" charset="0"/>
                          </a:rPr>
                        </m:ctrlPr>
                      </m:sSubPr>
                      <m:e>
                        <m:r>
                          <a:rPr lang="en-US" i="1">
                            <a:latin typeface="Cambria Math"/>
                          </a:rPr>
                          <m:t>𝑧</m:t>
                        </m:r>
                      </m:e>
                      <m:sub>
                        <m:r>
                          <a:rPr lang="en-US" i="1">
                            <a:latin typeface="Cambria Math"/>
                          </a:rPr>
                          <m:t>0</m:t>
                        </m:r>
                      </m:sub>
                    </m:sSub>
                    <m:r>
                      <a:rPr lang="en-US" i="1">
                        <a:latin typeface="Cambria Math"/>
                      </a:rPr>
                      <m:t>)</m:t>
                    </m:r>
                  </m:oMath>
                </a14:m>
                <a:r>
                  <a:rPr lang="en-US" dirty="0"/>
                  <a:t> and </a:t>
                </a:r>
                <a14:m>
                  <m:oMath xmlns:m="http://schemas.openxmlformats.org/officeDocument/2006/math">
                    <m:r>
                      <a:rPr lang="en-US" b="1">
                        <a:latin typeface="Cambria Math"/>
                      </a:rPr>
                      <m:t>𝐰</m:t>
                    </m:r>
                    <m:r>
                      <a:rPr lang="en-US" i="1">
                        <a:latin typeface="Cambria Math"/>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1</m:t>
                            </m:r>
                          </m:sub>
                        </m:sSub>
                        <m:r>
                          <a:rPr lang="en-US" i="1">
                            <a:latin typeface="Cambria Math"/>
                          </a:rPr>
                          <m:t>,</m:t>
                        </m:r>
                        <m:sSub>
                          <m:sSubPr>
                            <m:ctrlPr>
                              <a:rPr lang="en-US" b="1" i="1">
                                <a:latin typeface="Cambria Math" panose="02040503050406030204" pitchFamily="18" charset="0"/>
                              </a:rPr>
                            </m:ctrlPr>
                          </m:sSubPr>
                          <m:e>
                            <m:r>
                              <a:rPr lang="en-US" i="1">
                                <a:latin typeface="Cambria Math"/>
                              </a:rPr>
                              <m:t>𝑧</m:t>
                            </m:r>
                          </m:e>
                          <m:sub>
                            <m:r>
                              <a:rPr lang="en-US" i="1">
                                <a:latin typeface="Cambria Math"/>
                              </a:rPr>
                              <m:t>1</m:t>
                            </m:r>
                          </m:sub>
                        </m:sSub>
                      </m:e>
                    </m:d>
                  </m:oMath>
                </a14:m>
                <a:r>
                  <a:rPr lang="en-US" dirty="0" smtClean="0"/>
                  <a:t>. We can define vector addition and scalar multiplication on our notation using the underlying vector operations:</a:t>
                </a:r>
              </a:p>
              <a:p>
                <a:pPr lvl="1"/>
                <a:r>
                  <a:rPr lang="en-US" dirty="0" smtClean="0"/>
                  <a:t>Vector addition:</a:t>
                </a:r>
              </a:p>
              <a:p>
                <a:pPr lvl="1"/>
                <a:endParaRPr lang="en-US" dirty="0"/>
              </a:p>
              <a:p>
                <a:pPr lvl="1"/>
                <a:endParaRPr lang="en-US" dirty="0" smtClean="0"/>
              </a:p>
              <a:p>
                <a:pPr lvl="1"/>
                <a:endParaRPr lang="en-US" dirty="0" smtClean="0"/>
              </a:p>
              <a:p>
                <a:pPr lvl="1"/>
                <a:r>
                  <a:rPr lang="en-US" dirty="0" smtClean="0"/>
                  <a:t>Scalar multiplication:</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165509" y="3077082"/>
                <a:ext cx="5654881" cy="120032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1" i="0" smtClean="0">
                          <a:latin typeface="Cambria Math"/>
                        </a:rPr>
                        <m:t>𝐮</m:t>
                      </m:r>
                      <m:r>
                        <a:rPr lang="en-US" b="1" i="0" smtClean="0">
                          <a:latin typeface="Cambria Math"/>
                        </a:rPr>
                        <m:t>+</m:t>
                      </m:r>
                      <m:r>
                        <a:rPr lang="en-US" b="1" i="0" smtClean="0">
                          <a:latin typeface="Cambria Math"/>
                        </a:rPr>
                        <m:t>𝐰</m:t>
                      </m:r>
                      <m:r>
                        <m:rPr>
                          <m:aln/>
                        </m:rPr>
                        <a:rPr lang="en-US" b="0" i="0" smtClean="0">
                          <a:latin typeface="Cambria Math"/>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0</m:t>
                              </m:r>
                            </m:sub>
                          </m:sSub>
                          <m:r>
                            <a:rPr lang="en-US" i="1">
                              <a:latin typeface="Cambria Math"/>
                            </a:rPr>
                            <m:t>,</m:t>
                          </m:r>
                          <m:sSub>
                            <m:sSubPr>
                              <m:ctrlPr>
                                <a:rPr lang="en-US" b="1" i="1">
                                  <a:latin typeface="Cambria Math" panose="02040503050406030204" pitchFamily="18" charset="0"/>
                                </a:rPr>
                              </m:ctrlPr>
                            </m:sSubPr>
                            <m:e>
                              <m:r>
                                <a:rPr lang="en-US" i="1">
                                  <a:latin typeface="Cambria Math"/>
                                </a:rPr>
                                <m:t>𝑧</m:t>
                              </m:r>
                            </m:e>
                            <m:sub>
                              <m:r>
                                <a:rPr lang="en-US" i="1">
                                  <a:latin typeface="Cambria Math"/>
                                </a:rPr>
                                <m:t>0</m:t>
                              </m:r>
                            </m:sub>
                          </m:sSub>
                        </m:e>
                      </m:d>
                      <m:r>
                        <a:rPr lang="en-US" b="1" i="1" smtClean="0">
                          <a:latin typeface="Cambria Math"/>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1</m:t>
                              </m:r>
                            </m:sub>
                          </m:sSub>
                          <m:r>
                            <a:rPr lang="en-US" i="1">
                              <a:latin typeface="Cambria Math"/>
                            </a:rPr>
                            <m:t>,</m:t>
                          </m:r>
                          <m:sSub>
                            <m:sSubPr>
                              <m:ctrlPr>
                                <a:rPr lang="en-US" b="1" i="1">
                                  <a:latin typeface="Cambria Math" panose="02040503050406030204" pitchFamily="18" charset="0"/>
                                </a:rPr>
                              </m:ctrlPr>
                            </m:sSubPr>
                            <m:e>
                              <m:r>
                                <a:rPr lang="en-US" i="1">
                                  <a:latin typeface="Cambria Math"/>
                                </a:rPr>
                                <m:t>𝑧</m:t>
                              </m:r>
                            </m:e>
                            <m:sub>
                              <m:r>
                                <a:rPr lang="en-US" i="1">
                                  <a:latin typeface="Cambria Math"/>
                                </a:rPr>
                                <m:t>1</m:t>
                              </m:r>
                            </m:sub>
                          </m:sSub>
                        </m:e>
                      </m:d>
                    </m:oMath>
                    <m:oMath xmlns:m="http://schemas.openxmlformats.org/officeDocument/2006/math">
                      <m:r>
                        <m:rPr>
                          <m:aln/>
                        </m:rPr>
                        <a:rPr lang="en-US" b="0" i="0" smtClean="0">
                          <a:latin typeface="Cambria Math"/>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0</m:t>
                              </m:r>
                            </m:sub>
                          </m:sSub>
                          <m:sSub>
                            <m:sSubPr>
                              <m:ctrlPr>
                                <a:rPr lang="en-US" b="1" i="1">
                                  <a:latin typeface="Cambria Math" panose="02040503050406030204" pitchFamily="18" charset="0"/>
                                </a:rPr>
                              </m:ctrlPr>
                            </m:sSubPr>
                            <m:e>
                              <m:r>
                                <a:rPr lang="en-US" b="1" i="0">
                                  <a:latin typeface="Cambria Math"/>
                                </a:rPr>
                                <m:t>𝐯</m:t>
                              </m:r>
                            </m:e>
                            <m:sub>
                              <m:r>
                                <a:rPr lang="en-US" b="1" i="0" smtClean="0">
                                  <a:latin typeface="Cambria Math" panose="02040503050406030204" pitchFamily="18" charset="0"/>
                                </a:rPr>
                                <m:t>𝟎</m:t>
                              </m:r>
                            </m:sub>
                          </m:sSub>
                          <m:r>
                            <a:rPr lang="en-US" i="1">
                              <a:latin typeface="Cambria Math"/>
                            </a:rPr>
                            <m:t>+</m:t>
                          </m:r>
                          <m:sSub>
                            <m:sSubPr>
                              <m:ctrlPr>
                                <a:rPr lang="en-US" i="1" smtClean="0">
                                  <a:latin typeface="Cambria Math" panose="02040503050406030204" pitchFamily="18" charset="0"/>
                                </a:rPr>
                              </m:ctrlPr>
                            </m:sSubPr>
                            <m:e>
                              <m:r>
                                <a:rPr lang="en-US" b="0" i="1" smtClean="0">
                                  <a:latin typeface="Cambria Math"/>
                                </a:rPr>
                                <m:t>𝑦</m:t>
                              </m:r>
                            </m:e>
                            <m:sub>
                              <m:r>
                                <a:rPr lang="en-US" b="0" i="1" smtClean="0">
                                  <a:latin typeface="Cambria Math"/>
                                </a:rPr>
                                <m:t>0</m:t>
                              </m:r>
                            </m:sub>
                          </m:sSub>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𝟏</m:t>
                              </m:r>
                            </m:sub>
                          </m:sSub>
                          <m:r>
                            <a:rPr lang="en-US" b="1" i="0">
                              <a:latin typeface="Cambria Math"/>
                            </a:rPr>
                            <m:t>+</m:t>
                          </m:r>
                          <m:sSub>
                            <m:sSubPr>
                              <m:ctrlPr>
                                <a:rPr lang="en-US" b="1" i="1" smtClean="0">
                                  <a:latin typeface="Cambria Math" panose="02040503050406030204" pitchFamily="18" charset="0"/>
                                </a:rPr>
                              </m:ctrlPr>
                            </m:sSubPr>
                            <m:e>
                              <m:r>
                                <a:rPr lang="en-US" b="0" i="1" smtClean="0">
                                  <a:latin typeface="Cambria Math"/>
                                </a:rPr>
                                <m:t>𝑧</m:t>
                              </m:r>
                            </m:e>
                            <m:sub>
                              <m:r>
                                <a:rPr lang="en-US" b="0" i="1" smtClean="0">
                                  <a:latin typeface="Cambria Math"/>
                                </a:rPr>
                                <m:t>0</m:t>
                              </m:r>
                            </m:sub>
                          </m:sSub>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𝟐</m:t>
                              </m:r>
                            </m:sub>
                          </m:sSub>
                        </m:e>
                      </m:d>
                      <m:r>
                        <a:rPr lang="en-US" b="0" i="1" smtClean="0">
                          <a:latin typeface="Cambria Math"/>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1</m:t>
                              </m:r>
                            </m:sub>
                          </m:sSub>
                          <m:sSub>
                            <m:sSubPr>
                              <m:ctrlPr>
                                <a:rPr lang="en-US" b="1" i="1" smtClean="0">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𝟎</m:t>
                              </m:r>
                            </m:sub>
                          </m:sSub>
                          <m:r>
                            <a:rPr lang="en-US" i="1">
                              <a:latin typeface="Cambria Math"/>
                            </a:rPr>
                            <m:t>+</m:t>
                          </m:r>
                          <m:sSub>
                            <m:sSubPr>
                              <m:ctrlPr>
                                <a:rPr lang="en-US" i="1" smtClean="0">
                                  <a:latin typeface="Cambria Math" panose="02040503050406030204" pitchFamily="18" charset="0"/>
                                </a:rPr>
                              </m:ctrlPr>
                            </m:sSubPr>
                            <m:e>
                              <m:r>
                                <a:rPr lang="en-US" i="1">
                                  <a:latin typeface="Cambria Math"/>
                                </a:rPr>
                                <m:t>𝑦</m:t>
                              </m:r>
                            </m:e>
                            <m:sub>
                              <m:r>
                                <a:rPr lang="en-US" b="0" i="1" smtClean="0">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𝟏</m:t>
                              </m:r>
                            </m:sub>
                          </m:sSub>
                          <m:r>
                            <a:rPr lang="en-US" b="1" i="0">
                              <a:latin typeface="Cambria Math"/>
                            </a:rPr>
                            <m:t>+</m:t>
                          </m:r>
                          <m:sSub>
                            <m:sSubPr>
                              <m:ctrlPr>
                                <a:rPr lang="en-US" b="1" i="1">
                                  <a:latin typeface="Cambria Math" panose="02040503050406030204" pitchFamily="18" charset="0"/>
                                </a:rPr>
                              </m:ctrlPr>
                            </m:sSubPr>
                            <m:e>
                              <m:r>
                                <a:rPr lang="en-US" i="1">
                                  <a:latin typeface="Cambria Math"/>
                                </a:rPr>
                                <m:t>𝑧</m:t>
                              </m:r>
                            </m:e>
                            <m:sub>
                              <m:r>
                                <a:rPr lang="en-US" b="0" i="1" smtClean="0">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𝟐</m:t>
                              </m:r>
                            </m:sub>
                          </m:sSub>
                        </m:e>
                      </m:d>
                    </m:oMath>
                    <m:oMath xmlns:m="http://schemas.openxmlformats.org/officeDocument/2006/math">
                      <m:r>
                        <a:rPr lang="en-US" b="0" i="0" smtClean="0">
                          <a:latin typeface="Cambria Math"/>
                        </a:rPr>
                        <m:t>             </m:t>
                      </m:r>
                      <m:r>
                        <m:rPr>
                          <m:aln/>
                        </m:rPr>
                        <a:rPr lang="en-US" b="0" i="1" smtClean="0">
                          <a:latin typeface="Cambria Math"/>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1</m:t>
                              </m:r>
                            </m:sub>
                          </m:sSub>
                        </m:e>
                      </m:d>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𝟎</m:t>
                          </m:r>
                        </m:sub>
                      </m:sSub>
                      <m:r>
                        <a:rPr lang="en-US" b="0" i="0" smtClean="0">
                          <a:latin typeface="Cambria Math"/>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1</m:t>
                              </m:r>
                            </m:sub>
                          </m:sSub>
                        </m:e>
                      </m:d>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𝟏</m:t>
                          </m:r>
                        </m:sub>
                      </m:sSub>
                      <m:r>
                        <a:rPr lang="en-US" b="1" i="0">
                          <a:latin typeface="Cambria Math"/>
                        </a:rPr>
                        <m:t>+</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0" i="1" smtClean="0">
                                  <a:latin typeface="Cambria Math"/>
                                </a:rPr>
                                <m:t>𝑧</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𝑧</m:t>
                              </m:r>
                            </m:e>
                            <m:sub>
                              <m:r>
                                <a:rPr lang="en-US" i="1">
                                  <a:latin typeface="Cambria Math"/>
                                </a:rPr>
                                <m:t>1</m:t>
                              </m:r>
                            </m:sub>
                          </m:sSub>
                        </m:e>
                      </m:d>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𝟐</m:t>
                          </m:r>
                        </m:sub>
                      </m:sSub>
                    </m:oMath>
                    <m:oMath xmlns:m="http://schemas.openxmlformats.org/officeDocument/2006/math">
                      <m:r>
                        <m:rPr>
                          <m:aln/>
                        </m:rPr>
                        <a:rPr lang="en-US" b="0" i="1" smtClean="0">
                          <a:latin typeface="Cambria Math"/>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b="0" i="1" smtClean="0">
                                  <a:latin typeface="Cambria Math"/>
                                </a:rPr>
                                <m:t> </m:t>
                              </m:r>
                              <m:r>
                                <a:rPr lang="en-US" b="0" i="1" smtClean="0">
                                  <a:latin typeface="Cambria Math"/>
                                </a:rPr>
                                <m:t>𝑦</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b="0" i="1" smtClean="0">
                                  <a:latin typeface="Cambria Math"/>
                                </a:rPr>
                                <m:t> </m:t>
                              </m:r>
                              <m:r>
                                <a:rPr lang="en-US" b="0" i="1" smtClean="0">
                                  <a:latin typeface="Cambria Math"/>
                                </a:rPr>
                                <m:t>𝑧</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𝑧</m:t>
                              </m:r>
                            </m:e>
                            <m:sub>
                              <m:r>
                                <a:rPr lang="en-US" i="1">
                                  <a:latin typeface="Cambria Math"/>
                                </a:rPr>
                                <m:t>1</m:t>
                              </m:r>
                            </m:sub>
                          </m:sSub>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165509" y="3077082"/>
                <a:ext cx="5654881" cy="1200329"/>
              </a:xfrm>
              <a:prstGeom prst="rect">
                <a:avLst/>
              </a:prstGeom>
              <a:blipFill>
                <a:blip r:embed="rId3"/>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165509" y="4429811"/>
                <a:ext cx="2877839"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1" i="0" smtClean="0">
                          <a:latin typeface="Cambria Math"/>
                        </a:rPr>
                        <m:t>𝐯</m:t>
                      </m:r>
                      <m:r>
                        <m:rPr>
                          <m:aln/>
                        </m:rP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0</m:t>
                              </m:r>
                            </m:sub>
                          </m:sSub>
                          <m:r>
                            <a:rPr lang="en-US" i="1">
                              <a:latin typeface="Cambria Math"/>
                            </a:rPr>
                            <m:t>,</m:t>
                          </m:r>
                          <m:sSub>
                            <m:sSubPr>
                              <m:ctrlPr>
                                <a:rPr lang="en-US" b="1" i="1">
                                  <a:latin typeface="Cambria Math" panose="02040503050406030204" pitchFamily="18" charset="0"/>
                                </a:rPr>
                              </m:ctrlPr>
                            </m:sSubPr>
                            <m:e>
                              <m:r>
                                <a:rPr lang="en-US" i="1">
                                  <a:latin typeface="Cambria Math"/>
                                </a:rPr>
                                <m:t>𝑧</m:t>
                              </m:r>
                            </m:e>
                            <m:sub>
                              <m:r>
                                <a:rPr lang="en-US" i="1">
                                  <a:latin typeface="Cambria Math"/>
                                </a:rPr>
                                <m:t>0</m:t>
                              </m:r>
                            </m:sub>
                          </m:sSub>
                        </m:e>
                      </m:d>
                    </m:oMath>
                    <m:oMath xmlns:m="http://schemas.openxmlformats.org/officeDocument/2006/math">
                      <m:r>
                        <m:rPr>
                          <m:aln/>
                        </m:rP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i="1">
                              <a:latin typeface="Cambria Math"/>
                            </a:rPr>
                            <m:t>𝑥</m:t>
                          </m:r>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𝟎</m:t>
                              </m:r>
                            </m:sub>
                          </m:sSub>
                          <m:r>
                            <a:rPr lang="en-US" i="1">
                              <a:latin typeface="Cambria Math"/>
                            </a:rPr>
                            <m:t>+</m:t>
                          </m:r>
                          <m:r>
                            <a:rPr lang="en-US" i="1">
                              <a:latin typeface="Cambria Math"/>
                            </a:rPr>
                            <m:t>𝑦</m:t>
                          </m:r>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𝟏</m:t>
                              </m:r>
                            </m:sub>
                          </m:sSub>
                          <m:r>
                            <a:rPr lang="en-US" i="1">
                              <a:latin typeface="Cambria Math"/>
                            </a:rPr>
                            <m:t>+</m:t>
                          </m:r>
                          <m:r>
                            <a:rPr lang="en-US" i="1">
                              <a:latin typeface="Cambria Math"/>
                            </a:rPr>
                            <m:t>𝑧</m:t>
                          </m:r>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𝟐</m:t>
                              </m:r>
                            </m:sub>
                          </m:sSub>
                        </m:e>
                      </m:d>
                    </m:oMath>
                    <m:oMath xmlns:m="http://schemas.openxmlformats.org/officeDocument/2006/math">
                      <m:r>
                        <m:rPr>
                          <m:aln/>
                        </m:rPr>
                        <a:rPr lang="en-US" b="0" i="1" smtClean="0">
                          <a:latin typeface="Cambria Math"/>
                        </a:rPr>
                        <m:t>=</m:t>
                      </m:r>
                      <m:r>
                        <a:rPr lang="en-US" b="0" i="1" smtClean="0">
                          <a:latin typeface="Cambria Math"/>
                        </a:rPr>
                        <m:t>𝑎</m:t>
                      </m:r>
                      <m:r>
                        <a:rPr lang="en-US" i="1">
                          <a:latin typeface="Cambria Math"/>
                        </a:rPr>
                        <m:t>𝑥</m:t>
                      </m:r>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𝟎</m:t>
                          </m:r>
                        </m:sub>
                      </m:sSub>
                      <m:r>
                        <a:rPr lang="en-US" i="1">
                          <a:latin typeface="Cambria Math"/>
                        </a:rPr>
                        <m:t>+</m:t>
                      </m:r>
                      <m:r>
                        <a:rPr lang="en-US" b="0" i="1" smtClean="0">
                          <a:latin typeface="Cambria Math"/>
                        </a:rPr>
                        <m:t>𝑎</m:t>
                      </m:r>
                      <m:r>
                        <a:rPr lang="en-US" i="1">
                          <a:latin typeface="Cambria Math"/>
                        </a:rPr>
                        <m:t>𝑦</m:t>
                      </m:r>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𝟏</m:t>
                          </m:r>
                        </m:sub>
                      </m:sSub>
                      <m:r>
                        <a:rPr lang="en-US" i="1">
                          <a:latin typeface="Cambria Math"/>
                        </a:rPr>
                        <m:t>+</m:t>
                      </m:r>
                      <m:r>
                        <a:rPr lang="en-US" b="0" i="1" smtClean="0">
                          <a:latin typeface="Cambria Math"/>
                        </a:rPr>
                        <m:t>𝑎</m:t>
                      </m:r>
                      <m:r>
                        <a:rPr lang="en-US" i="1">
                          <a:latin typeface="Cambria Math"/>
                        </a:rPr>
                        <m:t>𝑧</m:t>
                      </m:r>
                      <m:sSub>
                        <m:sSubPr>
                          <m:ctrlPr>
                            <a:rPr lang="en-US" b="1" i="1">
                              <a:latin typeface="Cambria Math" panose="02040503050406030204" pitchFamily="18" charset="0"/>
                            </a:rPr>
                          </m:ctrlPr>
                        </m:sSubPr>
                        <m:e>
                          <m:r>
                            <a:rPr lang="en-US" b="1">
                              <a:latin typeface="Cambria Math"/>
                            </a:rPr>
                            <m:t>𝐯</m:t>
                          </m:r>
                        </m:e>
                        <m:sub>
                          <m:r>
                            <a:rPr lang="en-US" b="1" i="1" smtClean="0">
                              <a:latin typeface="Cambria Math" panose="02040503050406030204" pitchFamily="18" charset="0"/>
                            </a:rPr>
                            <m:t>𝟐</m:t>
                          </m:r>
                        </m:sub>
                      </m:sSub>
                    </m:oMath>
                    <m:oMath xmlns:m="http://schemas.openxmlformats.org/officeDocument/2006/math">
                      <m:r>
                        <m:rPr>
                          <m:aln/>
                        </m:rPr>
                        <a:rPr lang="en-US" b="0" i="0" smtClean="0">
                          <a:latin typeface="Cambria Math"/>
                        </a:rPr>
                        <m:t>=</m:t>
                      </m:r>
                      <m:d>
                        <m:dPr>
                          <m:ctrlPr>
                            <a:rPr lang="en-US" b="0" i="1" smtClean="0">
                              <a:latin typeface="Cambria Math" panose="02040503050406030204" pitchFamily="18" charset="0"/>
                            </a:rPr>
                          </m:ctrlPr>
                        </m:dPr>
                        <m:e>
                          <m:r>
                            <a:rPr lang="en-US" b="0" i="1" smtClean="0">
                              <a:latin typeface="Cambria Math"/>
                            </a:rPr>
                            <m:t>𝑎𝑥</m:t>
                          </m:r>
                          <m:r>
                            <a:rPr lang="en-US" b="0" i="1" smtClean="0">
                              <a:latin typeface="Cambria Math"/>
                            </a:rPr>
                            <m:t>, </m:t>
                          </m:r>
                          <m:r>
                            <a:rPr lang="en-US" b="0" i="1" smtClean="0">
                              <a:latin typeface="Cambria Math"/>
                            </a:rPr>
                            <m:t>𝑎𝑦</m:t>
                          </m:r>
                          <m:r>
                            <a:rPr lang="en-US" b="0" i="1" smtClean="0">
                              <a:latin typeface="Cambria Math"/>
                            </a:rPr>
                            <m:t>, </m:t>
                          </m:r>
                          <m:r>
                            <a:rPr lang="en-US" b="0" i="1" smtClean="0">
                              <a:latin typeface="Cambria Math"/>
                            </a:rPr>
                            <m:t>𝑎𝑧</m:t>
                          </m:r>
                        </m:e>
                      </m:d>
                    </m:oMath>
                  </m:oMathPara>
                </a14:m>
                <a:endParaRPr lang="en-US"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3165509" y="4429811"/>
                <a:ext cx="2877839" cy="1200329"/>
              </a:xfrm>
              <a:prstGeom prst="rect">
                <a:avLst/>
              </a:prstGeom>
              <a:blipFill>
                <a:blip r:embed="rId4"/>
                <a:stretch>
                  <a:fillRect r="-1271" b="-1523"/>
                </a:stretch>
              </a:blipFill>
            </p:spPr>
            <p:txBody>
              <a:bodyPr/>
              <a:lstStyle/>
              <a:p>
                <a:r>
                  <a:rPr lang="en-US">
                    <a:noFill/>
                  </a:rPr>
                  <a:t> </a:t>
                </a:r>
              </a:p>
            </p:txBody>
          </p:sp>
        </mc:Fallback>
      </mc:AlternateContent>
      <p:sp>
        <p:nvSpPr>
          <p:cNvPr id="8" name="Rounded Rectangle 7"/>
          <p:cNvSpPr/>
          <p:nvPr/>
        </p:nvSpPr>
        <p:spPr>
          <a:xfrm>
            <a:off x="6248400" y="4443980"/>
            <a:ext cx="2971800" cy="96622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Labels are funny things:  some parentheses are the usual arithmetic one, but the ones at the top an bottom are merely part of a notational label…</a:t>
            </a:r>
            <a:endParaRPr lang="en-US" sz="1200" dirty="0">
              <a:solidFill>
                <a:schemeClr val="tx1"/>
              </a:solidFill>
            </a:endParaRPr>
          </a:p>
        </p:txBody>
      </p:sp>
    </p:spTree>
    <p:extLst>
      <p:ext uri="{BB962C8B-B14F-4D97-AF65-F5344CB8AC3E}">
        <p14:creationId xmlns:p14="http://schemas.microsoft.com/office/powerpoint/2010/main" val="249158138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0" dur="500"/>
                                        <p:tgtEl>
                                          <p:spTgt spid="4">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70C0"/>
      </a:hlink>
      <a:folHlink>
        <a:srgbClr val="638BAD"/>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FFFF00"/>
        </a:solidFill>
        <a:ln w="25400">
          <a:solidFill>
            <a:srgbClr val="FF0000"/>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22855</TotalTime>
  <Words>2062</Words>
  <Application>Microsoft Office PowerPoint</Application>
  <PresentationFormat>On-screen Show (4:3)</PresentationFormat>
  <Paragraphs>511</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Black</vt:lpstr>
      <vt:lpstr>Calibri</vt:lpstr>
      <vt:lpstr>Cambria Math</vt:lpstr>
      <vt:lpstr>Gill Sans MT</vt:lpstr>
      <vt:lpstr>Symbol</vt:lpstr>
      <vt:lpstr>Times New Roman</vt:lpstr>
      <vt:lpstr>Wingdings</vt:lpstr>
      <vt:lpstr>Wingdings 3</vt:lpstr>
      <vt:lpstr>Origin</vt:lpstr>
      <vt:lpstr>GAM 325/425:  Applied 3D Geometry</vt:lpstr>
      <vt:lpstr>Important</vt:lpstr>
      <vt:lpstr>Geometric Vector: Definition</vt:lpstr>
      <vt:lpstr>Geometric Vector:  Scalar Multiplication</vt:lpstr>
      <vt:lpstr>Linear Combination</vt:lpstr>
      <vt:lpstr>Span</vt:lpstr>
      <vt:lpstr>Linear Dependence</vt:lpstr>
      <vt:lpstr>Basis and Vector Representation</vt:lpstr>
      <vt:lpstr>Vector Representation and Operations</vt:lpstr>
      <vt:lpstr>Representation Subtleties</vt:lpstr>
      <vt:lpstr>Comparing Vectors:  Inner Product</vt:lpstr>
      <vt:lpstr>Comparing Vectors:  Inner Product</vt:lpstr>
      <vt:lpstr>Parallel and Perpendicular</vt:lpstr>
      <vt:lpstr>Standard Inner Product: Dot Product</vt:lpstr>
      <vt:lpstr>Standard Orthonormal Basis</vt:lpstr>
      <vt:lpstr>Measuring Vectors: Comparing Lengths</vt:lpstr>
      <vt:lpstr>Unit Vectors and Normalizing</vt:lpstr>
      <vt:lpstr>Dot Product, Euclidian Norm  and Angles</vt:lpstr>
      <vt:lpstr>Comparing Directions</vt:lpstr>
      <vt:lpstr>Projection Vector</vt:lpstr>
      <vt:lpstr>Perpendicular Vector</vt:lpstr>
      <vt:lpstr>Cross Product</vt:lpstr>
      <vt:lpstr>Space Handedness</vt:lpstr>
      <vt:lpstr>Space Handedness</vt:lpstr>
      <vt:lpstr>Cross Product ‘Definition’ </vt:lpstr>
      <vt:lpstr>Cross Product ‘Definition’ </vt:lpstr>
      <vt:lpstr>Cross Product ‘Definition’ </vt:lpstr>
      <vt:lpstr>Cross Product ‘Definition’ </vt:lpstr>
      <vt:lpstr>Cross Product ‘Definition’ </vt:lpstr>
      <vt:lpstr>Cross Product: Properties</vt:lpstr>
      <vt:lpstr>Vectors Versus Points… (This is to clarify Section 2.3 of the book, which is a tad esoteric) </vt:lpstr>
      <vt:lpstr>Vectors Versus Points… (This is to clarify Section 2.3 of the book, which is a tad esoteric)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dc:creator>
  <cp:lastModifiedBy>Andre</cp:lastModifiedBy>
  <cp:revision>1299</cp:revision>
  <dcterms:created xsi:type="dcterms:W3CDTF">2013-03-17T23:02:21Z</dcterms:created>
  <dcterms:modified xsi:type="dcterms:W3CDTF">2020-09-09T15:49:00Z</dcterms:modified>
</cp:coreProperties>
</file>