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9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62" r:id="rId10"/>
    <p:sldId id="312" r:id="rId11"/>
    <p:sldId id="313" r:id="rId12"/>
    <p:sldId id="314" r:id="rId13"/>
    <p:sldId id="353" r:id="rId14"/>
    <p:sldId id="315" r:id="rId15"/>
    <p:sldId id="316" r:id="rId16"/>
    <p:sldId id="350" r:id="rId17"/>
    <p:sldId id="346" r:id="rId18"/>
    <p:sldId id="354" r:id="rId19"/>
    <p:sldId id="364" r:id="rId20"/>
    <p:sldId id="349" r:id="rId21"/>
    <p:sldId id="351" r:id="rId22"/>
    <p:sldId id="3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9" autoAdjust="0"/>
  </p:normalViewPr>
  <p:slideViewPr>
    <p:cSldViewPr>
      <p:cViewPr varScale="1">
        <p:scale>
          <a:sx n="107" d="100"/>
          <a:sy n="107" d="100"/>
        </p:scale>
        <p:origin x="1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web.cs.depaul.edu/andre/gam325/week2.htm" TargetMode="External"/><Relationship Id="rId5" Type="http://schemas.openxmlformats.org/officeDocument/2006/relationships/image" Target="../media/image10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linearalgebrasafetyrule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week2.htm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21" Type="http://schemas.openxmlformats.org/officeDocument/2006/relationships/image" Target="../media/image14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32.png"/><Relationship Id="rId23" Type="http://schemas.openxmlformats.org/officeDocument/2006/relationships/image" Target="../media/image13.gif"/><Relationship Id="rId22" Type="http://schemas.openxmlformats.org/officeDocument/2006/relationships/image" Target="../media/image141.png"/><Relationship Id="rId1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5.png"/><Relationship Id="rId7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60.png"/><Relationship Id="rId9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week2.htm" TargetMode="Externa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acweb.cs.depaul.edu/andre/GAM325/lecture1/a1-practice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web.cs.depaul.edu/andre/gam325/week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2, Part A: </a:t>
            </a:r>
          </a:p>
          <a:p>
            <a:r>
              <a:rPr lang="en-US" dirty="0" smtClean="0"/>
              <a:t>Matrices and Transforms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Multiplication: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multiply matrices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together, we multiply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with each column of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pPr marL="579438" lvl="1" indent="-285750"/>
                <a:r>
                  <a:rPr lang="en-US" dirty="0" smtClean="0"/>
                  <a:t>This means that the product </a:t>
                </a:r>
                <a:r>
                  <a:rPr lang="en-US" b="1" dirty="0" smtClean="0"/>
                  <a:t>AB</a:t>
                </a:r>
                <a:r>
                  <a:rPr lang="en-US" dirty="0" smtClean="0"/>
                  <a:t> is only possible if the matrices are compatible: the number of columns in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must match the number of rows in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:</a:t>
                </a:r>
              </a:p>
              <a:p>
                <a:pPr marL="577850" lvl="2" indent="0" algn="ctr">
                  <a:buNone/>
                </a:pPr>
                <a:r>
                  <a:rPr lang="en-US" sz="1800" dirty="0" smtClean="0"/>
                  <a:t> if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matrix then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</a:t>
                </a:r>
                <a:r>
                  <a:rPr lang="en-US" sz="1800" i="1" dirty="0" smtClean="0"/>
                  <a:t>must</a:t>
                </a:r>
                <a:r>
                  <a:rPr lang="en-US" sz="18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en-US" i="1" dirty="0" smtClean="0"/>
              </a:p>
              <a:p>
                <a:pPr marL="579438" lvl="1" indent="-285750"/>
                <a:endParaRPr lang="en-US" i="1" dirty="0" smtClean="0"/>
              </a:p>
              <a:p>
                <a:pPr marL="579438" lvl="1" indent="-285750"/>
                <a:r>
                  <a:rPr lang="en-US" dirty="0" smtClean="0"/>
                  <a:t>The result of multiplying </a:t>
                </a:r>
                <a:r>
                  <a:rPr lang="en-US" b="1" dirty="0" smtClean="0"/>
                  <a:t>A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will be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matrix </a:t>
                </a:r>
              </a:p>
              <a:p>
                <a:pPr marL="579438" lvl="1" indent="-285750"/>
                <a:r>
                  <a:rPr lang="en-US" dirty="0" smtClean="0"/>
                  <a:t>If we have the product </a:t>
                </a:r>
                <a:r>
                  <a:rPr lang="en-US" b="1" dirty="0" smtClean="0"/>
                  <a:t>AB = C</a:t>
                </a:r>
                <a:r>
                  <a:rPr lang="en-US" dirty="0" smtClean="0"/>
                  <a:t>, then</a:t>
                </a:r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93688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−1 0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293688" lvl="1" indent="0" algn="ctr">
                  <a:buNone/>
                </a:pPr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80608" y="2256558"/>
            <a:ext cx="2781300" cy="285750"/>
            <a:chOff x="3581400" y="1923472"/>
            <a:chExt cx="2781300" cy="285750"/>
          </a:xfrm>
        </p:grpSpPr>
        <p:sp>
          <p:nvSpPr>
            <p:cNvPr id="5" name="Rounded Rectangle 4"/>
            <p:cNvSpPr/>
            <p:nvPr/>
          </p:nvSpPr>
          <p:spPr>
            <a:xfrm>
              <a:off x="3581400" y="1923472"/>
              <a:ext cx="266700" cy="2762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96000" y="1932997"/>
              <a:ext cx="266700" cy="2762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urved Connector 9"/>
            <p:cNvCxnSpPr>
              <a:stCxn id="5" idx="2"/>
              <a:endCxn id="6" idx="2"/>
            </p:cNvCxnSpPr>
            <p:nvPr/>
          </p:nvCxnSpPr>
          <p:spPr>
            <a:xfrm rot="16200000" flipH="1">
              <a:off x="4967288" y="947159"/>
              <a:ext cx="9525" cy="2514600"/>
            </a:xfrm>
            <a:prstGeom prst="curvedConnector3">
              <a:avLst>
                <a:gd name="adj1" fmla="val 2500000"/>
              </a:avLst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43000" y="3543300"/>
            <a:ext cx="5428385" cy="1104900"/>
            <a:chOff x="1162919" y="5314843"/>
            <a:chExt cx="5428385" cy="1104900"/>
          </a:xfrm>
        </p:grpSpPr>
        <p:sp>
          <p:nvSpPr>
            <p:cNvPr id="11" name="Rounded Rectangle 10"/>
            <p:cNvSpPr/>
            <p:nvPr/>
          </p:nvSpPr>
          <p:spPr>
            <a:xfrm>
              <a:off x="1162919" y="5467349"/>
              <a:ext cx="2438400" cy="228600"/>
            </a:xfrm>
            <a:prstGeom prst="roundRect">
              <a:avLst>
                <a:gd name="adj" fmla="val 39584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53845" y="5314843"/>
              <a:ext cx="614274" cy="1104900"/>
            </a:xfrm>
            <a:prstGeom prst="roundRect">
              <a:avLst>
                <a:gd name="adj" fmla="val 19351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96122" y="5476872"/>
              <a:ext cx="295182" cy="228600"/>
            </a:xfrm>
            <a:prstGeom prst="roundRect">
              <a:avLst>
                <a:gd name="adj" fmla="val 39584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12481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Multiplication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Ex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Ex 3: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=?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 </a:t>
                </a:r>
                <a:r>
                  <a:rPr lang="en-US" b="1" dirty="0" smtClean="0"/>
                  <a:t>4: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=?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96414" y="1295400"/>
            <a:ext cx="28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Incompatible dimensions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47172" y="2209800"/>
                <a:ext cx="1548828" cy="84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72" y="2209800"/>
                <a:ext cx="1548828" cy="8451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36112" y="22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7752" y="22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6102" y="266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1902" y="266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4400" y="3429000"/>
                <a:ext cx="1190582" cy="828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429000"/>
                <a:ext cx="1190582" cy="828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3486" y="4737885"/>
                <a:ext cx="1934376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86" y="4737885"/>
                <a:ext cx="1934376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609600" y="6040367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8923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Multiplication </a:t>
            </a:r>
            <a:r>
              <a:rPr lang="en-US" dirty="0" smtClean="0"/>
              <a:t>and Transpose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if we have the following matrix and vector product: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/>
                        </a:rPr>
                        <m:t>𝐀𝐯</m:t>
                      </m:r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𝒎</m:t>
                                    </m:r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1" i="0" smtClean="0"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𝐀𝐯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800" b="1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1800" b="1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𝒎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𝒎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1800" i="1" dirty="0">
                    <a:latin typeface="Cambria Math"/>
                  </a:rPr>
                  <a:t/>
                </a:r>
                <a:br>
                  <a:rPr lang="en-US" sz="1800" i="1" dirty="0">
                    <a:latin typeface="Cambria Math"/>
                  </a:rPr>
                </a:br>
                <a:endParaRPr lang="en-US" sz="8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                                    </m:t>
                      </m:r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/>
                            </a:rPr>
                            <m:t>𝐀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800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if we transpose the product of two compatible matrices</a:t>
                </a:r>
                <a:r>
                  <a:rPr lang="en-US" dirty="0"/>
                  <a:t>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,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smtClean="0">
                                  <a:latin typeface="Cambria Math"/>
                                </a:rPr>
                                <m:t>𝐀𝐁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𝐁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𝐀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b="1" dirty="0" smtClean="0"/>
              </a:p>
              <a:p>
                <a:pPr marL="0" indent="0" algn="ctr">
                  <a:buNone/>
                </a:pPr>
                <a:r>
                  <a:rPr lang="en-US" sz="1800" i="1" dirty="0"/>
                  <a:t>i</a:t>
                </a:r>
                <a:r>
                  <a:rPr lang="en-US" sz="1800" i="1" dirty="0" smtClean="0"/>
                  <a:t>.e.: the transpose of a product is the </a:t>
                </a:r>
                <a:r>
                  <a:rPr lang="en-US" sz="1800" i="1" u="sng" dirty="0" smtClean="0"/>
                  <a:t>reverse</a:t>
                </a:r>
                <a:r>
                  <a:rPr lang="en-US" sz="1800" i="1" dirty="0" smtClean="0"/>
                  <a:t> product </a:t>
                </a:r>
                <a:r>
                  <a:rPr lang="en-US" sz="1800" i="1" dirty="0"/>
                  <a:t>of </a:t>
                </a:r>
                <a:r>
                  <a:rPr lang="en-US" sz="1800" i="1" dirty="0" smtClean="0"/>
                  <a:t>transpose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  <a:blipFill>
                <a:blip r:embed="rId2"/>
                <a:stretch>
                  <a:fillRect l="-708" t="-696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295400" y="3482268"/>
            <a:ext cx="2286000" cy="228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Dot product is commutative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3936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Multiplication </a:t>
            </a:r>
            <a:r>
              <a:rPr lang="en-US" dirty="0" smtClean="0"/>
              <a:t>and Transpose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if we have the following matrix and vector product: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/>
                        </a:rPr>
                        <m:t>𝐀𝐯</m:t>
                      </m:r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𝒎</m:t>
                                    </m:r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1" i="0" smtClean="0"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𝐀𝐯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800" b="1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1800" b="1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𝒎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800" b="1">
                                    <a:latin typeface="Cambria Math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sz="1800" b="1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𝒎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1800" i="1" dirty="0">
                    <a:latin typeface="Cambria Math"/>
                  </a:rPr>
                  <a:t/>
                </a:r>
                <a:br>
                  <a:rPr lang="en-US" sz="1800" i="1" dirty="0">
                    <a:latin typeface="Cambria Math"/>
                  </a:rPr>
                </a:br>
                <a:endParaRPr lang="en-US" sz="8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                                    </m:t>
                      </m:r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/>
                            </a:rPr>
                            <m:t>𝐀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800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if we transpose the product of two compatible matrices</a:t>
                </a:r>
                <a:r>
                  <a:rPr lang="en-US" dirty="0"/>
                  <a:t>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,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0" smtClean="0">
                                  <a:latin typeface="Cambria Math"/>
                                </a:rPr>
                                <m:t>𝐀𝐁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𝐁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𝐀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i="1" dirty="0"/>
                  <a:t>i.e.: the transpose of a product is the </a:t>
                </a:r>
                <a:r>
                  <a:rPr lang="en-US" sz="1800" i="1" u="sng" dirty="0"/>
                  <a:t>reverse</a:t>
                </a:r>
                <a:r>
                  <a:rPr lang="en-US" sz="1800" i="1" dirty="0"/>
                  <a:t> product of transpose</a:t>
                </a:r>
              </a:p>
              <a:p>
                <a:pPr marL="0" indent="0" algn="ctr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  <a:blipFill>
                <a:blip r:embed="rId2"/>
                <a:stretch>
                  <a:fillRect l="-708" t="-696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57200" y="1255059"/>
            <a:ext cx="8229600" cy="1600201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WARNING:  This </a:t>
            </a:r>
            <a:r>
              <a:rPr lang="en-US" sz="1600" b="1" i="1" u="sng" dirty="0" smtClean="0">
                <a:solidFill>
                  <a:schemeClr val="tx1"/>
                </a:solidFill>
              </a:rPr>
              <a:t>will</a:t>
            </a:r>
            <a:r>
              <a:rPr lang="en-US" sz="1600" b="1" dirty="0" smtClean="0">
                <a:solidFill>
                  <a:schemeClr val="tx1"/>
                </a:solidFill>
              </a:rPr>
              <a:t> cause you grief!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Remember how some sources use row vectors while other use column vectors? </a:t>
            </a:r>
            <a:r>
              <a:rPr lang="en-US" sz="1400" dirty="0">
                <a:solidFill>
                  <a:schemeClr val="tx1"/>
                </a:solidFill>
              </a:rPr>
              <a:t>B</a:t>
            </a:r>
            <a:r>
              <a:rPr lang="en-US" sz="1400" dirty="0" smtClean="0">
                <a:solidFill>
                  <a:schemeClr val="tx1"/>
                </a:solidFill>
              </a:rPr>
              <a:t>ecause of this transpose rule, that also means the multiplication orders must be flipped.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To make matters worse, many (most?) math libraries use </a:t>
            </a:r>
            <a:r>
              <a:rPr lang="en-US" sz="1400" b="1" u="sng" dirty="0" smtClean="0">
                <a:solidFill>
                  <a:schemeClr val="tx1"/>
                </a:solidFill>
              </a:rPr>
              <a:t>row</a:t>
            </a:r>
            <a:r>
              <a:rPr lang="en-US" sz="1400" dirty="0" smtClean="0">
                <a:solidFill>
                  <a:schemeClr val="tx1"/>
                </a:solidFill>
              </a:rPr>
              <a:t> notation, so you will often need to transpose between the two notations…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That’s one more thing to keep track: see </a:t>
            </a:r>
            <a:r>
              <a:rPr lang="en-US" sz="1400" dirty="0" smtClean="0">
                <a:solidFill>
                  <a:schemeClr val="tx1"/>
                </a:solidFill>
                <a:hlinkClick r:id="rId3"/>
              </a:rPr>
              <a:t>Linear Algebra Safety Rules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2538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Multiplication:</a:t>
            </a:r>
            <a:br>
              <a:rPr lang="en-US" dirty="0" smtClean="0"/>
            </a:br>
            <a:r>
              <a:rPr lang="en-US" dirty="0" smtClean="0"/>
              <a:t>Algebraic rules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Here are the standard algebraic rules that apply to matrix multiplication: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𝐁𝐂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𝐀𝐁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𝐂</m:t>
                    </m:r>
                  </m:oMath>
                </a14:m>
                <a:r>
                  <a:rPr lang="en-US" dirty="0" smtClean="0"/>
                  <a:t> 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𝐁𝐂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1" i="0" smtClean="0">
                            <a:latin typeface="Cambria Math"/>
                          </a:rPr>
                          <m:t>𝐁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𝐂</m:t>
                    </m:r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𝐁</m:t>
                        </m:r>
                        <m:r>
                          <a:rPr lang="en-US" b="1" i="0" smtClean="0">
                            <a:latin typeface="Cambria Math"/>
                          </a:rPr>
                          <m:t>+</m:t>
                        </m:r>
                        <m:r>
                          <a:rPr lang="en-US" b="1" i="0" smtClean="0">
                            <a:latin typeface="Cambria Math"/>
                          </a:rPr>
                          <m:t>𝐂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𝐀𝐁</m:t>
                    </m:r>
                    <m:r>
                      <a:rPr lang="en-US" b="1" i="0" smtClean="0">
                        <a:latin typeface="Cambria Math"/>
                      </a:rPr>
                      <m:t>+</m:t>
                    </m:r>
                    <m:r>
                      <a:rPr lang="en-US" b="1" i="0" smtClean="0">
                        <a:latin typeface="Cambria Math"/>
                      </a:rPr>
                      <m:t>𝐀𝐂</m:t>
                    </m:r>
                  </m:oMath>
                </a14:m>
                <a:endParaRPr lang="en-US" b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𝐀</m:t>
                        </m:r>
                        <m:r>
                          <a:rPr lang="en-US" b="1" i="0" smtClean="0">
                            <a:latin typeface="Cambria Math"/>
                          </a:rPr>
                          <m:t>+</m:t>
                        </m:r>
                        <m:r>
                          <a:rPr lang="en-US" b="1" i="0" smtClean="0">
                            <a:latin typeface="Cambria Math"/>
                          </a:rPr>
                          <m:t>𝐁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𝐂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𝐀𝐂</m:t>
                    </m:r>
                    <m:r>
                      <a:rPr lang="en-US" b="1" i="0" smtClean="0">
                        <a:latin typeface="Cambria Math"/>
                      </a:rPr>
                      <m:t>+</m:t>
                    </m:r>
                    <m:r>
                      <a:rPr lang="en-US" b="1" i="0" smtClean="0">
                        <a:latin typeface="Cambria Math"/>
                      </a:rPr>
                      <m:t>𝐁𝐂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𝐀𝐁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define the </a:t>
                </a:r>
                <a:r>
                  <a:rPr lang="en-US" i="1" dirty="0" smtClean="0"/>
                  <a:t>identity matrix</a:t>
                </a:r>
                <a:r>
                  <a:rPr lang="en-US" dirty="0"/>
                  <a:t> </a:t>
                </a:r>
                <a:r>
                  <a:rPr lang="en-US" b="1" dirty="0" smtClean="0"/>
                  <a:t>I </a:t>
                </a:r>
                <a:r>
                  <a:rPr lang="en-US" dirty="0" smtClean="0"/>
                  <a:t>as a diagonal matrix with only 1’s on the main diagonal,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/>
                        </a:rPr>
                        <m:t>𝐈</m:t>
                      </m:r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we also have an extra rule: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𝐈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𝐈</m:t>
                    </m:r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𝐀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657600" y="1981200"/>
                <a:ext cx="4724400" cy="12192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Important: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Notice there is </a:t>
                </a:r>
                <a:r>
                  <a:rPr lang="en-US" sz="1400" u="sng" dirty="0" smtClean="0">
                    <a:solidFill>
                      <a:schemeClr val="tx1"/>
                    </a:solidFill>
                  </a:rPr>
                  <a:t>no commutative rule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. In general, matrix product is </a:t>
                </a:r>
                <a:r>
                  <a:rPr lang="en-US" sz="1400" i="1" u="sng" dirty="0" smtClean="0">
                    <a:solidFill>
                      <a:schemeClr val="tx1"/>
                    </a:solidFill>
                  </a:rPr>
                  <a:t>not commutative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even if the dimensions are compatible:</a:t>
                </a:r>
                <a:endParaRPr lang="en-US" sz="800" b="1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𝐀𝐁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𝐁𝐀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also </a:t>
                </a:r>
                <a:r>
                  <a:rPr lang="en-US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Dynamic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Examples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81200"/>
                <a:ext cx="4724400" cy="1219200"/>
              </a:xfrm>
              <a:prstGeom prst="roundRect">
                <a:avLst/>
              </a:prstGeom>
              <a:blipFill>
                <a:blip r:embed="rId4"/>
                <a:stretch>
                  <a:fillRect b="-1471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2028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i="1" dirty="0" smtClean="0"/>
              <a:t>This is to clarify Section 3.2 of the book</a:t>
            </a:r>
            <a:r>
              <a:rPr lang="en-US" sz="1600" dirty="0" smtClean="0"/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two vector spaces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,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maps elements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</a:p>
              <a:p>
                <a:pPr marL="461963" lvl="4" indent="-176213">
                  <a:spcBef>
                    <a:spcPts val="600"/>
                  </a:spcBef>
                  <a:buSzPct val="76000"/>
                </a:pPr>
                <a:r>
                  <a:rPr lang="en-US" sz="1800" dirty="0"/>
                  <a:t>Consider a camera projection: the 3D scene is ‘flattened’ to a 2D image </a:t>
                </a:r>
              </a:p>
              <a:p>
                <a:pPr marL="612775" lvl="5" indent="0">
                  <a:spcBef>
                    <a:spcPts val="600"/>
                  </a:spcBef>
                  <a:buClrTx/>
                  <a:buSzPct val="76000"/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hand waving here: we’ll discuss the details in a later lecture</a:t>
                </a:r>
              </a:p>
              <a:p>
                <a:pPr marL="461963" lvl="4" indent="-176213">
                  <a:spcBef>
                    <a:spcPts val="600"/>
                  </a:spcBef>
                  <a:buSzPct val="76000"/>
                </a:pPr>
                <a:r>
                  <a:rPr lang="en-US" sz="1800" dirty="0"/>
                  <a:t>It’s important to realize that those are </a:t>
                </a:r>
                <a:r>
                  <a:rPr lang="en-US" sz="1800" u="sng" dirty="0"/>
                  <a:t>distinct spaces</a:t>
                </a:r>
                <a:r>
                  <a:rPr lang="en-US" sz="1800" dirty="0"/>
                  <a:t> even though we tend to think of the 2D projection as ‘inside’ the original 3D space…</a:t>
                </a:r>
              </a:p>
              <a:p>
                <a:pPr marL="293688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71800" y="1600200"/>
            <a:ext cx="3890297" cy="1194375"/>
            <a:chOff x="2795010" y="3886200"/>
            <a:chExt cx="3890297" cy="1194375"/>
          </a:xfrm>
        </p:grpSpPr>
        <p:sp>
          <p:nvSpPr>
            <p:cNvPr id="10" name="Cloud 9"/>
            <p:cNvSpPr/>
            <p:nvPr/>
          </p:nvSpPr>
          <p:spPr>
            <a:xfrm>
              <a:off x="2895358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95010" y="4495800"/>
                  <a:ext cx="11785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</m:oMath>
                  </a14:m>
                  <a:r>
                    <a:rPr lang="en-US" dirty="0" smtClean="0"/>
                    <a:t> space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0" y="4495800"/>
                  <a:ext cx="1178529" cy="58477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036" t="-5263" r="-518" b="-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loud 11"/>
            <p:cNvSpPr/>
            <p:nvPr/>
          </p:nvSpPr>
          <p:spPr>
            <a:xfrm>
              <a:off x="5600579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458689" y="4495800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𝑊</m:t>
                      </m:r>
                    </m:oMath>
                  </a14:m>
                  <a:r>
                    <a:rPr lang="en-US" dirty="0" smtClean="0"/>
                    <a:t> space</a:t>
                  </a:r>
                  <a:endParaRPr lang="en-US" dirty="0"/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89" y="4495800"/>
                  <a:ext cx="1226618" cy="58477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495" t="-5263" r="-495" b="-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ight Arrow 15"/>
                <p:cNvSpPr/>
                <p:nvPr/>
              </p:nvSpPr>
              <p:spPr>
                <a:xfrm>
                  <a:off x="4034224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ight Arrow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224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905000" y="1793080"/>
            <a:ext cx="6123865" cy="340520"/>
            <a:chOff x="1728210" y="4155280"/>
            <a:chExt cx="6123865" cy="340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28210" y="4155281"/>
                  <a:ext cx="1009105" cy="34051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Any </a:t>
                  </a:r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𝑉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10" y="4155281"/>
                  <a:ext cx="1009105" cy="340519"/>
                </a:xfrm>
                <a:prstGeom prst="roundRect">
                  <a:avLst/>
                </a:prstGeom>
                <a:blipFill rotWithShape="1">
                  <a:blip r:embed="rId14"/>
                  <a:stretch>
                    <a:fillRect b="-1034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81210" y="4155280"/>
                  <a:ext cx="1170865" cy="34051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Some </a:t>
                  </a:r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𝑊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210" y="4155280"/>
                  <a:ext cx="1170865" cy="340519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 b="-1034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" descr="http://www.codeguru.com/images/article/10123/3dproj01.gif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16" y="4229517"/>
            <a:ext cx="2819400" cy="251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343400" y="6169937"/>
            <a:ext cx="2143831" cy="482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Warning!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Left-Hand space image!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15339" y="4191000"/>
            <a:ext cx="2381061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What’s wrong with this image?</a:t>
            </a:r>
          </a:p>
        </p:txBody>
      </p:sp>
    </p:spTree>
    <p:extLst>
      <p:ext uri="{BB962C8B-B14F-4D97-AF65-F5344CB8AC3E}">
        <p14:creationId xmlns:p14="http://schemas.microsoft.com/office/powerpoint/2010/main" val="200654740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8" grpId="0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i="1" dirty="0" smtClean="0"/>
              <a:t>This is to clarify Section 3.2 of the book</a:t>
            </a:r>
            <a:r>
              <a:rPr lang="en-US" sz="1600" dirty="0" smtClean="0"/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two vector spaces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,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maps elements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The mapping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will be called a </a:t>
                </a:r>
                <a:r>
                  <a:rPr lang="en-US" i="1" dirty="0" smtClean="0"/>
                  <a:t>linear transformation</a:t>
                </a:r>
                <a:r>
                  <a:rPr lang="en-US" dirty="0" smtClean="0"/>
                  <a:t>  if for any </a:t>
                </a:r>
                <a:r>
                  <a:rPr lang="en-US" b="1" dirty="0" smtClean="0"/>
                  <a:t>u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V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𝐮</m:t>
                        </m:r>
                        <m:r>
                          <a:rPr lang="en-US" b="1" i="0" smtClean="0">
                            <a:latin typeface="Cambria Math"/>
                          </a:rPr>
                          <m:t>+</m:t>
                        </m:r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1" i="0" smtClean="0">
                            <a:latin typeface="Cambria Math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</a:rPr>
                      <m:t>𝐮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Now, assume that: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has a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 a linear transformation:  This means:</a:t>
                </a:r>
                <a:endParaRPr lang="en-US" i="1" dirty="0" smtClean="0"/>
              </a:p>
              <a:p>
                <a:pPr marL="273050" lvl="1" indent="0">
                  <a:buNone/>
                </a:pPr>
                <a:endParaRPr lang="en-US" i="1" dirty="0" smtClean="0"/>
              </a:p>
              <a:p>
                <a:pPr marL="1254125" lvl="1" indent="0">
                  <a:buNone/>
                </a:pPr>
                <a:r>
                  <a:rPr lang="en-US" i="1" dirty="0" err="1" smtClean="0"/>
                  <a:t>i.e</a:t>
                </a:r>
                <a:r>
                  <a:rPr lang="en-US" i="1" dirty="0" smtClean="0"/>
                  <a:t>: the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i="1" dirty="0" smtClean="0"/>
                  <a:t> is a linear combination of the transformed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/>
              </a:p>
              <a:p>
                <a:pPr marL="273050" lvl="1" indent="0">
                  <a:buNone/>
                </a:pPr>
                <a:endParaRPr lang="en-US" sz="800" i="1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Therefore: </a:t>
                </a:r>
                <a:r>
                  <a:rPr lang="en-US" dirty="0" smtClean="0"/>
                  <a:t>If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 a linear transformation then </a:t>
                </a:r>
                <a:r>
                  <a:rPr lang="en-US" i="1" u="sng" dirty="0" smtClean="0"/>
                  <a:t>T is </a:t>
                </a:r>
                <a:r>
                  <a:rPr lang="en-US" u="sng" dirty="0" smtClean="0"/>
                  <a:t>completely determined by how it transforms the basis vectors for </a:t>
                </a:r>
                <a:r>
                  <a:rPr lang="en-US" i="1" u="sng" dirty="0" smtClean="0"/>
                  <a:t>V</a:t>
                </a:r>
                <a:r>
                  <a:rPr lang="en-US" dirty="0" smtClean="0"/>
                  <a:t>.			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16759" y="4572000"/>
                <a:ext cx="6394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59" y="4572000"/>
                <a:ext cx="6394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48063" y="4888468"/>
                <a:ext cx="433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63" y="4888468"/>
                <a:ext cx="433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971800" y="1600200"/>
            <a:ext cx="3890297" cy="1194375"/>
            <a:chOff x="2795010" y="3886200"/>
            <a:chExt cx="3890297" cy="1194375"/>
          </a:xfrm>
        </p:grpSpPr>
        <p:sp>
          <p:nvSpPr>
            <p:cNvPr id="21" name="Cloud 20"/>
            <p:cNvSpPr/>
            <p:nvPr/>
          </p:nvSpPr>
          <p:spPr>
            <a:xfrm>
              <a:off x="2895358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95010" y="4495800"/>
                  <a:ext cx="11785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</m:oMath>
                  </a14:m>
                  <a:r>
                    <a:rPr lang="en-US" dirty="0" smtClean="0"/>
                    <a:t> space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0" y="4495800"/>
                  <a:ext cx="1178529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6" t="-5263" r="-518" b="-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loud 22"/>
            <p:cNvSpPr/>
            <p:nvPr/>
          </p:nvSpPr>
          <p:spPr>
            <a:xfrm>
              <a:off x="5600579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58689" y="4495800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𝑊</m:t>
                      </m:r>
                    </m:oMath>
                  </a14:m>
                  <a:r>
                    <a:rPr lang="en-US" dirty="0" smtClean="0"/>
                    <a:t> space</a:t>
                  </a:r>
                  <a:endParaRPr lang="en-US" dirty="0"/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89" y="4495800"/>
                  <a:ext cx="1226618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95" t="-5263" r="-495" b="-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ight Arrow 24"/>
                <p:cNvSpPr/>
                <p:nvPr/>
              </p:nvSpPr>
              <p:spPr>
                <a:xfrm>
                  <a:off x="4034224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ight Arrow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224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905000" y="1793080"/>
            <a:ext cx="6123865" cy="340520"/>
            <a:chOff x="1728210" y="4155280"/>
            <a:chExt cx="6123865" cy="340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28210" y="4155281"/>
                  <a:ext cx="1009105" cy="34051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Any </a:t>
                  </a:r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𝑉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10" y="4155281"/>
                  <a:ext cx="1009105" cy="340519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b="-1034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681210" y="4155280"/>
                  <a:ext cx="1170865" cy="34051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Some </a:t>
                  </a:r>
                  <a:r>
                    <a:rPr lang="en-US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𝑊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210" y="4155280"/>
                  <a:ext cx="1170865" cy="340519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 b="-10345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2940" y="3400422"/>
            <a:ext cx="2429208" cy="1787012"/>
            <a:chOff x="642940" y="3400422"/>
            <a:chExt cx="2429208" cy="1787012"/>
          </a:xfrm>
        </p:grpSpPr>
        <p:sp>
          <p:nvSpPr>
            <p:cNvPr id="15" name="Rounded Rectangle 14"/>
            <p:cNvSpPr/>
            <p:nvPr/>
          </p:nvSpPr>
          <p:spPr>
            <a:xfrm>
              <a:off x="1143000" y="4958834"/>
              <a:ext cx="1929148" cy="22860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Using these 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>
              <a:off x="642940" y="3400422"/>
              <a:ext cx="152400" cy="533400"/>
            </a:xfrm>
            <a:prstGeom prst="leftBrace">
              <a:avLst>
                <a:gd name="adj1" fmla="val 55208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5"/>
            <p:cNvCxnSpPr>
              <a:stCxn id="15" idx="1"/>
              <a:endCxn id="3" idx="1"/>
            </p:cNvCxnSpPr>
            <p:nvPr/>
          </p:nvCxnSpPr>
          <p:spPr>
            <a:xfrm rot="10800000">
              <a:off x="642940" y="3667122"/>
              <a:ext cx="500060" cy="1406012"/>
            </a:xfrm>
            <a:prstGeom prst="curvedConnector3">
              <a:avLst>
                <a:gd name="adj1" fmla="val 176191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06402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This is to clarify Section 3.2 of the book</a:t>
            </a:r>
            <a:r>
              <a:rPr lang="en-US" sz="1600" dirty="0"/>
              <a:t>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𝑇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)+…+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𝑇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700" dirty="0"/>
              </a:p>
              <a:p>
                <a:pPr marL="0" indent="0">
                  <a:buNone/>
                </a:pPr>
                <a:r>
                  <a:rPr lang="en-US" dirty="0" smtClean="0"/>
                  <a:t>Now assume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’s basis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 </a:t>
                </a:r>
                <a:endParaRPr lang="en-US" i="1" dirty="0"/>
              </a:p>
              <a:p>
                <a:pPr marL="293688" lvl="1" indent="0">
                  <a:buNone/>
                </a:pPr>
                <a:r>
                  <a:rPr lang="en-US" dirty="0" smtClean="0"/>
                  <a:t>This means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(vectors in </a:t>
                </a:r>
                <a:r>
                  <a:rPr lang="en-US" i="1" dirty="0" smtClean="0"/>
                  <a:t>W</a:t>
                </a:r>
                <a:r>
                  <a:rPr lang="en-US" dirty="0"/>
                  <a:t>)</a:t>
                </a:r>
                <a:r>
                  <a:rPr lang="en-US" dirty="0" smtClean="0"/>
                  <a:t> can be expressed as a linear combination of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’s.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. </a:t>
                </a:r>
                <a:r>
                  <a:rPr lang="en-US" dirty="0" smtClean="0"/>
                  <a:t>Note that:</a:t>
                </a:r>
              </a:p>
              <a:p>
                <a:pPr marL="579438" lvl="1" indent="-285750"/>
                <a:r>
                  <a:rPr lang="en-US" sz="2000" dirty="0" smtClean="0"/>
                  <a:t>There are </a:t>
                </a:r>
                <a:r>
                  <a:rPr lang="en-US" sz="2000" i="1" dirty="0" smtClean="0"/>
                  <a:t>n </a:t>
                </a:r>
                <a:r>
                  <a:rPr lang="en-US" sz="2000" dirty="0" smtClean="0"/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one for each of the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basis vector of </a:t>
                </a:r>
                <a:r>
                  <a:rPr lang="en-US" sz="2000" i="1" dirty="0" smtClean="0"/>
                  <a:t>V</a:t>
                </a:r>
                <a:endParaRPr lang="en-US" sz="2000" dirty="0" smtClean="0"/>
              </a:p>
              <a:p>
                <a:pPr marL="579438" lvl="1" indent="-285750"/>
                <a:r>
                  <a:rPr lang="en-US" sz="200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has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components, one for each basis vector in </a:t>
                </a:r>
                <a:r>
                  <a:rPr lang="en-US" sz="2000" i="1" dirty="0" smtClean="0"/>
                  <a:t>W</a:t>
                </a:r>
                <a:endParaRPr lang="en-US" sz="2000" dirty="0"/>
              </a:p>
              <a:p>
                <a:pPr marL="293688" lvl="1" indent="0">
                  <a:buNone/>
                </a:pPr>
                <a:r>
                  <a:rPr lang="en-US" sz="2000" dirty="0" smtClean="0"/>
                  <a:t>If we use column vectors for all this, we can rewrite the top equation as:</a:t>
                </a: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+…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b="1" dirty="0" smtClean="0"/>
                  <a:t>In other words:</a:t>
                </a:r>
                <a:r>
                  <a:rPr lang="en-US" dirty="0" smtClean="0"/>
                  <a:t> </a:t>
                </a:r>
              </a:p>
              <a:p>
                <a:pPr marL="738188" lvl="2" indent="-160338"/>
                <a:r>
                  <a:rPr lang="en-US" sz="1800" dirty="0" smtClean="0"/>
                  <a:t>In matrix form M, the column vectors are the transformed basis vectors of </a:t>
                </a:r>
                <a:r>
                  <a:rPr lang="en-US" sz="1800" i="1" dirty="0" smtClean="0"/>
                  <a:t>V</a:t>
                </a:r>
              </a:p>
              <a:p>
                <a:pPr marL="738188" lvl="2" indent="-160338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sz="1800" dirty="0" smtClean="0"/>
                  <a:t> can be computed using matrix multiplication </a:t>
                </a:r>
                <a:r>
                  <a:rPr lang="en-US" sz="1800" dirty="0" err="1" smtClean="0"/>
                  <a:t>M</a:t>
                </a:r>
                <a:r>
                  <a:rPr lang="en-US" sz="1800" b="1" dirty="0" err="1" smtClean="0"/>
                  <a:t>v</a:t>
                </a:r>
                <a:endParaRPr lang="en-US" sz="1800" i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192098" y="5876041"/>
                <a:ext cx="7140804" cy="6858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Therefore: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linear transformations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be represented as a matrix M where the columns are the transformed basis vector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98" y="5876041"/>
                <a:ext cx="7140804" cy="685800"/>
              </a:xfrm>
              <a:prstGeom prst="roundRect">
                <a:avLst/>
              </a:prstGeom>
              <a:blipFill>
                <a:blip r:embed="rId3"/>
                <a:stretch>
                  <a:fillRect r="-170" b="-948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20673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This is to clarify Section 3.2 of the book</a:t>
            </a:r>
            <a:r>
              <a:rPr lang="en-US" sz="1600" dirty="0"/>
              <a:t>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𝐧</m:t>
                        </m:r>
                      </m:e>
                    </m:d>
                    <m:r>
                      <a:rPr lang="en-US" b="1" i="0" smtClean="0">
                        <a:latin typeface="Cambria Math"/>
                        <a:ea typeface="Cambria Math"/>
                      </a:rPr>
                      <m:t>𝐧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is set 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There is nothing special about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: it just a simple transformation that </a:t>
                </a:r>
                <a:r>
                  <a:rPr lang="en-US" dirty="0" smtClean="0"/>
                  <a:t>maps</a:t>
                </a:r>
                <a:r>
                  <a:rPr lang="en-US" dirty="0" smtClean="0"/>
                  <a:t> </a:t>
                </a:r>
                <a:r>
                  <a:rPr lang="en-US" dirty="0" smtClean="0"/>
                  <a:t>any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in 3D space </a:t>
                </a:r>
                <a:r>
                  <a:rPr lang="en-US" dirty="0" smtClean="0"/>
                  <a:t>to another </a:t>
                </a:r>
                <a:r>
                  <a:rPr lang="en-US" dirty="0" smtClean="0"/>
                  <a:t>vector that is a multiple of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i.e.: All vectors of the 3D vectors space are mapped to a single line</a:t>
                </a:r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The transform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above is presented in ‘formula’ form.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Let see how we can find the matrix form  </a:t>
                </a:r>
                <a:r>
                  <a:rPr lang="en-US" i="1" dirty="0" smtClean="0"/>
                  <a:t>T…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5791200"/>
            <a:ext cx="816864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 </a:t>
            </a:r>
            <a:r>
              <a:rPr lang="en-US" sz="1200" b="1" i="1" dirty="0" smtClean="0">
                <a:solidFill>
                  <a:schemeClr val="tx1"/>
                </a:solidFill>
              </a:rPr>
              <a:t>Why do we care?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Many transforms in their ‘standard’/formula form can be very inefficient to compute. However matrix operations are </a:t>
            </a:r>
            <a:r>
              <a:rPr lang="en-US" sz="1200" dirty="0">
                <a:solidFill>
                  <a:schemeClr val="tx1"/>
                </a:solidFill>
              </a:rPr>
              <a:t>easily </a:t>
            </a:r>
            <a:r>
              <a:rPr lang="en-US" sz="1200" dirty="0" smtClean="0">
                <a:solidFill>
                  <a:schemeClr val="tx1"/>
                </a:solidFill>
              </a:rPr>
              <a:t>parallelizable and therefore highly efficient. Indeed: GPUs are simply highly specialized parallel matrix computation machines.</a:t>
            </a:r>
          </a:p>
        </p:txBody>
      </p:sp>
    </p:spTree>
    <p:extLst>
      <p:ext uri="{BB962C8B-B14F-4D97-AF65-F5344CB8AC3E}">
        <p14:creationId xmlns:p14="http://schemas.microsoft.com/office/powerpoint/2010/main" val="10267673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This is to clarify Section 3.2 of the book</a:t>
            </a:r>
            <a:r>
              <a:rPr lang="en-US" sz="1600" dirty="0"/>
              <a:t>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𝐧</m:t>
                        </m:r>
                      </m:e>
                    </m:d>
                    <m:r>
                      <a:rPr lang="en-US" b="1" i="0" smtClean="0">
                        <a:latin typeface="Cambria Math"/>
                        <a:ea typeface="Cambria Math"/>
                      </a:rPr>
                      <m:t>𝐧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is set 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We have that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 a linear transformation (NB: prove that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obeys the two properties)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Using the standard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we have:</a:t>
                </a:r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𝐧</m:t>
                          </m:r>
                        </m:e>
                      </m:d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7</m:t>
                      </m:r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293688" lvl="1" indent="0">
                  <a:buNone/>
                </a:pPr>
                <a:endParaRPr lang="en-US" sz="800" b="1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But we can also represent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as a matrix </a:t>
                </a:r>
                <a:r>
                  <a:rPr lang="en-US" i="1" dirty="0" smtClean="0"/>
                  <a:t>M </a:t>
                </a:r>
                <a:r>
                  <a:rPr lang="en-US" dirty="0" smtClean="0"/>
                  <a:t>where the column vectors are the transformed basis vectors:</a:t>
                </a:r>
              </a:p>
              <a:p>
                <a:pPr marL="293688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Therefore, the matrix form of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pPr marL="293688" lvl="1" indent="0">
                  <a:buNone/>
                </a:pPr>
                <a:r>
                  <a:rPr lang="en-US" dirty="0" smtClean="0"/>
                  <a:t>Testing our answer using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6553200" y="2354580"/>
            <a:ext cx="2209800" cy="3086100"/>
            <a:chOff x="6553200" y="2354580"/>
            <a:chExt cx="2209800" cy="3086100"/>
          </a:xfrm>
        </p:grpSpPr>
        <p:sp>
          <p:nvSpPr>
            <p:cNvPr id="5" name="Rounded Rectangle 4"/>
            <p:cNvSpPr/>
            <p:nvPr/>
          </p:nvSpPr>
          <p:spPr>
            <a:xfrm>
              <a:off x="7239000" y="5212080"/>
              <a:ext cx="1524000" cy="22860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Matching answers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/>
            <p:cNvCxnSpPr>
              <a:stCxn id="5" idx="3"/>
            </p:cNvCxnSpPr>
            <p:nvPr/>
          </p:nvCxnSpPr>
          <p:spPr>
            <a:xfrm flipH="1" flipV="1">
              <a:off x="6553200" y="2354580"/>
              <a:ext cx="2209800" cy="2971800"/>
            </a:xfrm>
            <a:prstGeom prst="bentConnector4">
              <a:avLst>
                <a:gd name="adj1" fmla="val -10345"/>
                <a:gd name="adj2" fmla="val 100128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>
          <a:xfrm>
            <a:off x="1219200" y="5791200"/>
            <a:ext cx="801624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 </a:t>
            </a:r>
            <a:r>
              <a:rPr lang="en-US" sz="1200" b="1" i="1" dirty="0" smtClean="0">
                <a:solidFill>
                  <a:schemeClr val="tx1"/>
                </a:solidFill>
              </a:rPr>
              <a:t>Why do we care?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Many transforms in their ‘standard’/formula form can be very inefficient to compute. However matrix operations are </a:t>
            </a:r>
            <a:r>
              <a:rPr lang="en-US" sz="1200" dirty="0">
                <a:solidFill>
                  <a:schemeClr val="tx1"/>
                </a:solidFill>
              </a:rPr>
              <a:t>easily </a:t>
            </a:r>
            <a:r>
              <a:rPr lang="en-US" sz="1200" dirty="0" smtClean="0">
                <a:solidFill>
                  <a:schemeClr val="tx1"/>
                </a:solidFill>
              </a:rPr>
              <a:t>parallelizable and therefore highly efficient. Indeed: GPUs are simply highly specialized parallel matrix computation machines.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78839" y="809416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5235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Terminology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matrix</a:t>
                </a:r>
                <a:r>
                  <a:rPr lang="en-US" dirty="0" smtClean="0"/>
                  <a:t> is simply a 2D array of values.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𝐁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273050" lvl="1" indent="0">
                  <a:buNone/>
                </a:pPr>
                <a:r>
                  <a:rPr lang="en-US" dirty="0" smtClean="0"/>
                  <a:t>    Row                                    Column                                     Element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A matrix’s size is described in terms </a:t>
                </a:r>
                <a:r>
                  <a:rPr lang="en-US" dirty="0" smtClean="0"/>
                  <a:t>of numbers </a:t>
                </a:r>
                <a:r>
                  <a:rPr lang="en-US" dirty="0" smtClean="0"/>
                  <a:t>rows (first) and columns (second)</a:t>
                </a:r>
              </a:p>
              <a:p>
                <a:pPr marL="293688" lvl="1" indent="0">
                  <a:buNone/>
                </a:pPr>
                <a:r>
                  <a:rPr lang="en-US" b="1" dirty="0" smtClean="0"/>
                  <a:t>Ex: A</a:t>
                </a:r>
                <a:r>
                  <a:rPr lang="en-US" dirty="0" smtClean="0"/>
                  <a:t> is a 3x3,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is a 2x3 and </a:t>
                </a:r>
                <a:r>
                  <a:rPr lang="en-US" b="1" dirty="0" smtClean="0"/>
                  <a:t>C</a:t>
                </a:r>
                <a:r>
                  <a:rPr lang="en-US" dirty="0" smtClean="0"/>
                  <a:t> is a 3x2</a:t>
                </a:r>
              </a:p>
              <a:p>
                <a:pPr marL="293688" lvl="1" indent="0">
                  <a:buNone/>
                </a:pPr>
                <a:endParaRPr lang="en-US" sz="800" dirty="0" smtClean="0"/>
              </a:p>
              <a:p>
                <a:pPr marL="15875" indent="0">
                  <a:buNone/>
                </a:pPr>
                <a:r>
                  <a:rPr lang="en-US" dirty="0" smtClean="0"/>
                  <a:t>Matrix elements </a:t>
                </a:r>
                <a:r>
                  <a:rPr lang="en-US" dirty="0"/>
                  <a:t>are usually referred by using double subscript </a:t>
                </a:r>
                <a:r>
                  <a:rPr lang="en-US" dirty="0" smtClean="0"/>
                  <a:t>of </a:t>
                </a:r>
                <a:r>
                  <a:rPr lang="en-US" dirty="0"/>
                  <a:t>row and column</a:t>
                </a:r>
              </a:p>
              <a:p>
                <a:pPr marL="298450" lvl="1" indent="0">
                  <a:buNone/>
                </a:pPr>
                <a:r>
                  <a:rPr lang="en-US" sz="2000" b="1" dirty="0"/>
                  <a:t>Ex: </a:t>
                </a:r>
                <a:r>
                  <a:rPr lang="en-US" sz="2000" dirty="0"/>
                  <a:t>For matrix </a:t>
                </a:r>
                <a:r>
                  <a:rPr lang="en-US" sz="2000" b="1" dirty="0"/>
                  <a:t>B</a:t>
                </a:r>
                <a:r>
                  <a:rPr lang="en-US" sz="2000" dirty="0"/>
                  <a:t>,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=−4</m:t>
                    </m:r>
                  </m:oMath>
                </a14:m>
                <a:endParaRPr lang="en-US" dirty="0" smtClean="0"/>
              </a:p>
              <a:p>
                <a:pPr marL="298450" lvl="1" indent="0">
                  <a:buNone/>
                </a:pPr>
                <a:r>
                  <a:rPr lang="en-US" i="1" dirty="0" smtClean="0"/>
                  <a:t>Note: the indices sometimes start at 1, sometimes at 0. Always check which of the two.</a:t>
                </a:r>
                <a:endParaRPr lang="en-US" i="1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Matrices are said to be equal if</a:t>
                </a:r>
              </a:p>
              <a:p>
                <a:pPr marL="750888" lvl="1" indent="-457200">
                  <a:buFont typeface="+mj-lt"/>
                  <a:buAutoNum type="arabicPeriod"/>
                </a:pPr>
                <a:r>
                  <a:rPr lang="en-US" dirty="0" smtClean="0"/>
                  <a:t>They have the </a:t>
                </a:r>
                <a:r>
                  <a:rPr lang="en-US" u="sng" dirty="0" smtClean="0"/>
                  <a:t>same size</a:t>
                </a:r>
                <a:r>
                  <a:rPr lang="en-US" dirty="0" smtClean="0"/>
                  <a:t> and</a:t>
                </a:r>
                <a:endParaRPr lang="en-US" u="sng" dirty="0" smtClean="0"/>
              </a:p>
              <a:p>
                <a:pPr marL="750888" lvl="1" indent="-4572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u="sng" dirty="0" smtClean="0"/>
                  <a:t>corresponding elements are the same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600200" y="1600200"/>
            <a:ext cx="1295400" cy="1066800"/>
            <a:chOff x="1600200" y="1600200"/>
            <a:chExt cx="1295400" cy="1066800"/>
          </a:xfrm>
        </p:grpSpPr>
        <p:sp>
          <p:nvSpPr>
            <p:cNvPr id="5" name="Rounded Rectangle 4"/>
            <p:cNvSpPr/>
            <p:nvPr/>
          </p:nvSpPr>
          <p:spPr>
            <a:xfrm>
              <a:off x="1905000" y="1600200"/>
              <a:ext cx="990600" cy="3048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endCxn id="5" idx="2"/>
            </p:cNvCxnSpPr>
            <p:nvPr/>
          </p:nvCxnSpPr>
          <p:spPr>
            <a:xfrm flipV="1">
              <a:off x="1600200" y="1905000"/>
              <a:ext cx="800100" cy="762000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43400" y="1771650"/>
            <a:ext cx="990600" cy="895350"/>
            <a:chOff x="4343400" y="1771650"/>
            <a:chExt cx="990600" cy="895350"/>
          </a:xfrm>
        </p:grpSpPr>
        <p:sp>
          <p:nvSpPr>
            <p:cNvPr id="7" name="Rounded Rectangle 6"/>
            <p:cNvSpPr/>
            <p:nvPr/>
          </p:nvSpPr>
          <p:spPr>
            <a:xfrm>
              <a:off x="5029200" y="1771650"/>
              <a:ext cx="304800" cy="59055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endCxn id="7" idx="2"/>
            </p:cNvCxnSpPr>
            <p:nvPr/>
          </p:nvCxnSpPr>
          <p:spPr>
            <a:xfrm flipV="1">
              <a:off x="4343400" y="2362200"/>
              <a:ext cx="838200" cy="304800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39000" y="2219325"/>
            <a:ext cx="838200" cy="447675"/>
            <a:chOff x="7239000" y="2219325"/>
            <a:chExt cx="838200" cy="447675"/>
          </a:xfrm>
        </p:grpSpPr>
        <p:sp>
          <p:nvSpPr>
            <p:cNvPr id="8" name="Rounded Rectangle 7"/>
            <p:cNvSpPr/>
            <p:nvPr/>
          </p:nvSpPr>
          <p:spPr>
            <a:xfrm>
              <a:off x="7772400" y="2219325"/>
              <a:ext cx="304800" cy="29527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endCxn id="8" idx="2"/>
            </p:cNvCxnSpPr>
            <p:nvPr/>
          </p:nvCxnSpPr>
          <p:spPr>
            <a:xfrm flipV="1">
              <a:off x="7239000" y="2514600"/>
              <a:ext cx="685800" cy="152400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29200" y="838200"/>
            <a:ext cx="421005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Matrix notation can use either parenthesis (which I prefer) or square brackets (which the book uses)</a:t>
            </a:r>
          </a:p>
        </p:txBody>
      </p:sp>
    </p:spTree>
    <p:extLst>
      <p:ext uri="{BB962C8B-B14F-4D97-AF65-F5344CB8AC3E}">
        <p14:creationId xmlns:p14="http://schemas.microsoft.com/office/powerpoint/2010/main" val="79982509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This is to clarify Section </a:t>
            </a:r>
            <a:r>
              <a:rPr lang="en-US" sz="1600" i="1" dirty="0" smtClean="0"/>
              <a:t>3.2 </a:t>
            </a:r>
            <a:r>
              <a:rPr lang="en-US" sz="1600" i="1" dirty="0"/>
              <a:t>of the book</a:t>
            </a:r>
            <a:r>
              <a:rPr lang="en-US" sz="1600" dirty="0"/>
              <a:t>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space spanned by all vectors </a:t>
                </a:r>
                <a:r>
                  <a:rPr lang="en-US" b="1" dirty="0" smtClean="0"/>
                  <a:t>v </a:t>
                </a:r>
                <a:r>
                  <a:rPr lang="en-US" dirty="0"/>
                  <a:t>in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for </a:t>
                </a:r>
                <a:r>
                  <a:rPr lang="en-US" dirty="0"/>
                  <a:t>which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i="1" dirty="0"/>
                  <a:t>null space </a:t>
                </a:r>
                <a:r>
                  <a:rPr lang="en-US" dirty="0"/>
                  <a:t>(or </a:t>
                </a:r>
                <a:r>
                  <a:rPr lang="en-US" i="1" dirty="0"/>
                  <a:t>kernel</a:t>
                </a:r>
                <a:r>
                  <a:rPr lang="en-US" dirty="0"/>
                  <a:t>) and its dimension is called the </a:t>
                </a:r>
                <a:r>
                  <a:rPr lang="en-US" i="1" dirty="0"/>
                  <a:t>nullity</a:t>
                </a:r>
                <a:r>
                  <a:rPr lang="en-US" dirty="0"/>
                  <a:t>.</a:t>
                </a:r>
              </a:p>
              <a:p>
                <a:pPr marL="577850" lvl="2" indent="0">
                  <a:buNone/>
                </a:pPr>
                <a:r>
                  <a:rPr lang="en-US" sz="1800" b="1" i="1" dirty="0" smtClean="0"/>
                  <a:t>Example: </a:t>
                </a:r>
                <a:r>
                  <a:rPr lang="en-US" sz="1800" i="1" dirty="0" smtClean="0"/>
                  <a:t>Using the </a:t>
                </a:r>
                <a:r>
                  <a:rPr lang="en-US" sz="1800" i="1" dirty="0"/>
                  <a:t>camera projection </a:t>
                </a:r>
                <a:r>
                  <a:rPr lang="en-US" sz="1800" i="1" dirty="0" smtClean="0"/>
                  <a:t>example again: all </a:t>
                </a:r>
                <a:r>
                  <a:rPr lang="en-US" sz="1800" i="1" dirty="0"/>
                  <a:t>vectors </a:t>
                </a:r>
                <a:r>
                  <a:rPr lang="en-US" sz="1800" i="1" dirty="0" smtClean="0"/>
                  <a:t>that are collinear </a:t>
                </a:r>
                <a:r>
                  <a:rPr lang="en-US" sz="1800" i="1" dirty="0"/>
                  <a:t>to </a:t>
                </a:r>
                <a:r>
                  <a:rPr lang="en-US" sz="1800" i="1" dirty="0" smtClean="0"/>
                  <a:t>the z-axis </a:t>
                </a:r>
                <a:r>
                  <a:rPr lang="en-US" sz="1800" i="1" dirty="0"/>
                  <a:t>(0,0,1</a:t>
                </a:r>
                <a:r>
                  <a:rPr lang="en-US" sz="1800" i="1" dirty="0" smtClean="0"/>
                  <a:t>) </a:t>
                </a:r>
                <a:r>
                  <a:rPr lang="en-US" sz="1800" i="1" dirty="0"/>
                  <a:t>will form the kernel of dimension/nullity </a:t>
                </a:r>
                <a:r>
                  <a:rPr lang="en-US" sz="1800" i="1" dirty="0" smtClean="0"/>
                  <a:t>1</a:t>
                </a:r>
                <a:endParaRPr lang="en-US" sz="1800" i="1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space spanned by all vectors </a:t>
                </a:r>
                <a:r>
                  <a:rPr lang="en-US" b="1" dirty="0"/>
                  <a:t>b</a:t>
                </a:r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:r>
                  <a:rPr lang="en-US" i="1" dirty="0"/>
                  <a:t>W</a:t>
                </a:r>
                <a:r>
                  <a:rPr lang="en-US" dirty="0" smtClean="0"/>
                  <a:t> such </a:t>
                </a:r>
                <a:r>
                  <a:rPr lang="en-US" dirty="0"/>
                  <a:t>that there is at least one </a:t>
                </a:r>
                <a:r>
                  <a:rPr lang="en-US" b="1" dirty="0" smtClean="0"/>
                  <a:t>v </a:t>
                </a:r>
                <a:r>
                  <a:rPr lang="en-US" dirty="0"/>
                  <a:t>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</a:t>
                </a:r>
                <a:r>
                  <a:rPr lang="en-US" i="1" dirty="0"/>
                  <a:t>range of 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 </a:t>
                </a:r>
                <a:r>
                  <a:rPr lang="en-US" dirty="0"/>
                  <a:t>The dimension of the range is called the </a:t>
                </a:r>
                <a:r>
                  <a:rPr lang="en-US" i="1" dirty="0"/>
                  <a:t>rank</a:t>
                </a:r>
                <a:endParaRPr lang="en-US" dirty="0"/>
              </a:p>
              <a:p>
                <a:pPr marL="577850" lvl="2" indent="0">
                  <a:buNone/>
                </a:pPr>
                <a:r>
                  <a:rPr lang="en-US" sz="1800" b="1" i="1" dirty="0"/>
                  <a:t>Ex: </a:t>
                </a:r>
                <a:r>
                  <a:rPr lang="en-US" sz="1800" i="1" dirty="0"/>
                  <a:t>In the camera </a:t>
                </a:r>
                <a:r>
                  <a:rPr lang="en-US" sz="1800" i="1" dirty="0" smtClean="0"/>
                  <a:t>projection example, </a:t>
                </a:r>
                <a:r>
                  <a:rPr lang="en-US" sz="1800" i="1" dirty="0"/>
                  <a:t>any </a:t>
                </a:r>
                <a:r>
                  <a:rPr lang="en-US" sz="1800" i="1" dirty="0" smtClean="0"/>
                  <a:t>vector </a:t>
                </a:r>
                <a:r>
                  <a:rPr lang="en-US" sz="1800" b="1" dirty="0"/>
                  <a:t>b</a:t>
                </a:r>
                <a:r>
                  <a:rPr lang="en-US" sz="1800" b="1" i="1" dirty="0" smtClean="0"/>
                  <a:t> </a:t>
                </a:r>
                <a:r>
                  <a:rPr lang="en-US" sz="1800" i="1" dirty="0"/>
                  <a:t>of the 2D space </a:t>
                </a:r>
                <a:r>
                  <a:rPr lang="en-US" sz="1800" i="1" dirty="0" smtClean="0"/>
                  <a:t>W could </a:t>
                </a:r>
                <a:r>
                  <a:rPr lang="en-US" sz="1800" i="1" dirty="0"/>
                  <a:t>be ‘mapped’ from some vector </a:t>
                </a:r>
                <a:r>
                  <a:rPr lang="en-US" sz="1800" b="1" dirty="0"/>
                  <a:t>v </a:t>
                </a:r>
                <a:r>
                  <a:rPr lang="en-US" sz="1800" i="1" dirty="0"/>
                  <a:t>after projection. This space has rank/dimension 2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These numbers also follow a relation:       nullity + rank = Dim </a:t>
                </a:r>
                <a:r>
                  <a:rPr lang="en-US" i="1" dirty="0" smtClean="0"/>
                  <a:t>V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b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www.codeguru.com/images/article/10123/3dproj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2362200" cy="21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5486401" y="4342619"/>
            <a:ext cx="2362200" cy="296945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Warning! </a:t>
            </a:r>
            <a:r>
              <a:rPr lang="en-US" sz="1200" dirty="0" smtClean="0">
                <a:solidFill>
                  <a:schemeClr val="tx1"/>
                </a:solidFill>
              </a:rPr>
              <a:t>Left-Hand space image!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71600" y="2667000"/>
            <a:ext cx="3890297" cy="1194375"/>
            <a:chOff x="2795010" y="3886200"/>
            <a:chExt cx="3890297" cy="1194375"/>
          </a:xfrm>
        </p:grpSpPr>
        <p:sp>
          <p:nvSpPr>
            <p:cNvPr id="15" name="Cloud 14"/>
            <p:cNvSpPr/>
            <p:nvPr/>
          </p:nvSpPr>
          <p:spPr>
            <a:xfrm>
              <a:off x="2895358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95010" y="4495800"/>
                  <a:ext cx="11785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</m:oMath>
                  </a14:m>
                  <a:r>
                    <a:rPr lang="en-US" dirty="0" smtClean="0"/>
                    <a:t> space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0" y="4495800"/>
                  <a:ext cx="1178529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36" t="-5263" r="-518" b="-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loud 16"/>
            <p:cNvSpPr/>
            <p:nvPr/>
          </p:nvSpPr>
          <p:spPr>
            <a:xfrm>
              <a:off x="5600579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58689" y="4495800"/>
                  <a:ext cx="122661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𝑊</m:t>
                      </m:r>
                    </m:oMath>
                  </a14:m>
                  <a:r>
                    <a:rPr lang="en-US" dirty="0" smtClean="0"/>
                    <a:t> space</a:t>
                  </a:r>
                  <a:endParaRPr lang="en-US" dirty="0"/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89" y="4495800"/>
                  <a:ext cx="1226618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95" t="-5263" r="-498" b="-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ight Arrow 18"/>
                <p:cNvSpPr/>
                <p:nvPr/>
              </p:nvSpPr>
              <p:spPr>
                <a:xfrm>
                  <a:off x="4034224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ight Arrow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224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721880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This is to clarify Section 3.2 of the book</a:t>
            </a:r>
            <a:r>
              <a:rPr lang="en-US" sz="1600" dirty="0"/>
              <a:t>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Putting everything together: Given a linear </a:t>
                </a:r>
                <a:r>
                  <a:rPr lang="en-US" dirty="0"/>
                  <a:t>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 is completely characterized by how it transforms the </a:t>
                </a:r>
                <a:r>
                  <a:rPr lang="en-US" i="1" dirty="0"/>
                  <a:t>n</a:t>
                </a:r>
                <a:r>
                  <a:rPr lang="en-US" dirty="0"/>
                  <a:t> basis vectors of </a:t>
                </a:r>
                <a:r>
                  <a:rPr lang="en-US" i="1" dirty="0" smtClean="0"/>
                  <a:t>V</a:t>
                </a:r>
                <a:r>
                  <a:rPr lang="en-US" dirty="0"/>
                  <a:t> </a:t>
                </a:r>
                <a:r>
                  <a:rPr lang="en-US" dirty="0" smtClean="0"/>
                  <a:t>into </a:t>
                </a:r>
                <a:r>
                  <a:rPr lang="en-US" i="1" dirty="0" smtClean="0"/>
                  <a:t>W.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null space/kernel is the subspace in </a:t>
                </a:r>
                <a:r>
                  <a:rPr lang="en-US" i="1" dirty="0"/>
                  <a:t>V</a:t>
                </a:r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  <a:p>
                <a:pPr lvl="2"/>
                <a:r>
                  <a:rPr lang="en-US" i="1" dirty="0"/>
                  <a:t>In a sense, this represents the </a:t>
                </a:r>
                <a:r>
                  <a:rPr lang="en-US" i="1" dirty="0" smtClean="0"/>
                  <a:t>information ‘lost’ by </a:t>
                </a:r>
                <a:r>
                  <a:rPr lang="en-US" i="1" dirty="0"/>
                  <a:t>T.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The dimension of the kernel is called the </a:t>
                </a:r>
                <a:r>
                  <a:rPr lang="en-US" i="1" dirty="0" smtClean="0"/>
                  <a:t>nullity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The range of </a:t>
                </a:r>
                <a:r>
                  <a:rPr lang="en-US" i="1" dirty="0"/>
                  <a:t>T</a:t>
                </a:r>
                <a:r>
                  <a:rPr lang="en-US" dirty="0"/>
                  <a:t> is the subspace in </a:t>
                </a:r>
                <a:r>
                  <a:rPr lang="en-US" i="1" dirty="0"/>
                  <a:t>W</a:t>
                </a:r>
                <a:r>
                  <a:rPr lang="en-US" dirty="0"/>
                  <a:t> which can be ‘reached’ by </a:t>
                </a:r>
                <a:r>
                  <a:rPr lang="en-US" i="1" dirty="0"/>
                  <a:t>T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The dimension of the range is called the </a:t>
                </a:r>
                <a:r>
                  <a:rPr lang="en-US" i="1" dirty="0" smtClean="0"/>
                  <a:t>rank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i="1" dirty="0" smtClean="0"/>
                  <a:t>T </a:t>
                </a:r>
                <a:r>
                  <a:rPr lang="en-US" dirty="0" smtClean="0"/>
                  <a:t>can be represented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matrix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whose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columns are the transformed basis vector of </a:t>
                </a:r>
                <a:r>
                  <a:rPr lang="en-US" i="1" dirty="0" smtClean="0"/>
                  <a:t>V.</a:t>
                </a:r>
              </a:p>
              <a:p>
                <a:pPr lvl="2"/>
                <a:r>
                  <a:rPr lang="en-US" dirty="0"/>
                  <a:t>The </a:t>
                </a:r>
                <a:r>
                  <a:rPr lang="en-US" i="1" dirty="0"/>
                  <a:t>column space</a:t>
                </a:r>
                <a:r>
                  <a:rPr lang="en-US" dirty="0"/>
                  <a:t> of </a:t>
                </a:r>
                <a:r>
                  <a:rPr lang="en-US" b="1" dirty="0"/>
                  <a:t>A</a:t>
                </a:r>
                <a:r>
                  <a:rPr lang="en-US" b="1" i="1" dirty="0"/>
                  <a:t> </a:t>
                </a:r>
                <a:r>
                  <a:rPr lang="en-US" dirty="0"/>
                  <a:t>is the space spanned by the column vectors of </a:t>
                </a:r>
                <a:r>
                  <a:rPr lang="en-US" b="1" dirty="0"/>
                  <a:t>A</a:t>
                </a:r>
                <a:r>
                  <a:rPr lang="en-US" b="1" dirty="0" smtClean="0"/>
                  <a:t>.</a:t>
                </a:r>
              </a:p>
              <a:p>
                <a:pPr lvl="3"/>
                <a:r>
                  <a:rPr lang="en-US" i="1" dirty="0" smtClean="0"/>
                  <a:t>Note: column space = range</a:t>
                </a:r>
                <a:endParaRPr lang="en-US" i="1" dirty="0"/>
              </a:p>
              <a:p>
                <a:pPr lvl="2"/>
                <a:r>
                  <a:rPr lang="en-US" dirty="0" smtClean="0"/>
                  <a:t>In general, the </a:t>
                </a:r>
                <a:r>
                  <a:rPr lang="en-US" dirty="0"/>
                  <a:t>columns vectors may or may not be orthogonal</a:t>
                </a:r>
              </a:p>
              <a:p>
                <a:pPr lvl="2"/>
                <a:r>
                  <a:rPr lang="en-US" dirty="0" smtClean="0"/>
                  <a:t>In general, the </a:t>
                </a:r>
                <a:r>
                  <a:rPr lang="en-US" dirty="0"/>
                  <a:t>columns vectors may not even be linearly independent. The dimension of the space equals the rank of the </a:t>
                </a:r>
                <a:r>
                  <a:rPr lang="en-US" b="1" dirty="0"/>
                  <a:t>A</a:t>
                </a:r>
                <a:endParaRPr lang="en-US" dirty="0"/>
              </a:p>
              <a:p>
                <a:pPr lvl="1"/>
                <a:r>
                  <a:rPr lang="en-US" dirty="0" smtClean="0"/>
                  <a:t>We have the relation: </a:t>
                </a:r>
                <a:r>
                  <a:rPr lang="en-US" dirty="0"/>
                  <a:t>nullity </a:t>
                </a:r>
                <a:r>
                  <a:rPr lang="en-US" dirty="0" smtClean="0"/>
                  <a:t>+ </a:t>
                </a:r>
                <a:r>
                  <a:rPr lang="en-US" dirty="0"/>
                  <a:t>rank </a:t>
                </a:r>
                <a:r>
                  <a:rPr lang="en-US" dirty="0" smtClean="0"/>
                  <a:t>= </a:t>
                </a:r>
                <a:r>
                  <a:rPr lang="en-US" dirty="0"/>
                  <a:t>Dim </a:t>
                </a:r>
                <a:r>
                  <a:rPr lang="en-US" i="1" dirty="0"/>
                  <a:t>V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i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86909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904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matrix with the same number of rows and columns is called </a:t>
                </a:r>
                <a:r>
                  <a:rPr lang="en-US" i="1" dirty="0" smtClean="0"/>
                  <a:t>square matrix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Square matrices are a big deal (we’ll see why soon) therefore they have a bit more terminology related to them: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i="1" dirty="0" smtClean="0"/>
                  <a:t>main diagonal</a:t>
                </a:r>
                <a:r>
                  <a:rPr lang="en-US" dirty="0" smtClean="0"/>
                  <a:t> is shown here: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i="1" dirty="0" smtClean="0"/>
                  <a:t>trace</a:t>
                </a:r>
                <a:r>
                  <a:rPr lang="en-US" dirty="0" smtClean="0"/>
                  <a:t> of a matrix is the sum of the elements on the main diagonal (ex: 12 above)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If all elements above the main diagonal are 0, we have a </a:t>
                </a:r>
                <a:r>
                  <a:rPr lang="en-US" i="1" dirty="0" smtClean="0"/>
                  <a:t>lower triangular matrix</a:t>
                </a:r>
                <a:r>
                  <a:rPr lang="en-US" dirty="0" smtClean="0"/>
                  <a:t>. (similarly for upper triangular)</a:t>
                </a:r>
              </a:p>
              <a:p>
                <a:pPr marL="593725" lvl="2" indent="0">
                  <a:buNone/>
                </a:pPr>
                <a:r>
                  <a:rPr lang="en-US" dirty="0" smtClean="0"/>
                  <a:t>	Lower </a:t>
                </a:r>
                <a:r>
                  <a:rPr lang="en-US" dirty="0"/>
                  <a:t>triangular: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−9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Upper triangular: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593725" lvl="2" indent="0">
                  <a:buNone/>
                </a:pPr>
                <a:endParaRPr lang="en-US" sz="800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i="1" dirty="0" smtClean="0"/>
                  <a:t>diagonal matrix</a:t>
                </a:r>
                <a:r>
                  <a:rPr lang="en-US" dirty="0" smtClean="0"/>
                  <a:t> is one with zeros above and below the main diagonal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i="1" dirty="0" smtClean="0"/>
                  <a:t>zero matrix (noted with a bold </a:t>
                </a:r>
                <a:r>
                  <a:rPr lang="en-US" b="1" dirty="0" smtClean="0"/>
                  <a:t>0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is one with every element equal to 0</a:t>
                </a:r>
              </a:p>
              <a:p>
                <a:pPr marL="593725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 r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 rot="1630184">
            <a:off x="4276530" y="2761669"/>
            <a:ext cx="1403278" cy="28229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38475" y="4452941"/>
            <a:ext cx="933450" cy="583405"/>
          </a:xfrm>
          <a:custGeom>
            <a:avLst/>
            <a:gdLst>
              <a:gd name="connsiteX0" fmla="*/ 0 w 931069"/>
              <a:gd name="connsiteY0" fmla="*/ 588168 h 595312"/>
              <a:gd name="connsiteX1" fmla="*/ 931069 w 931069"/>
              <a:gd name="connsiteY1" fmla="*/ 595312 h 595312"/>
              <a:gd name="connsiteX2" fmla="*/ 931069 w 931069"/>
              <a:gd name="connsiteY2" fmla="*/ 445293 h 595312"/>
              <a:gd name="connsiteX3" fmla="*/ 178594 w 931069"/>
              <a:gd name="connsiteY3" fmla="*/ 0 h 595312"/>
              <a:gd name="connsiteX4" fmla="*/ 11907 w 931069"/>
              <a:gd name="connsiteY4" fmla="*/ 0 h 595312"/>
              <a:gd name="connsiteX5" fmla="*/ 0 w 931069"/>
              <a:gd name="connsiteY5" fmla="*/ 588168 h 595312"/>
              <a:gd name="connsiteX0" fmla="*/ 7143 w 938212"/>
              <a:gd name="connsiteY0" fmla="*/ 588168 h 595312"/>
              <a:gd name="connsiteX1" fmla="*/ 938212 w 938212"/>
              <a:gd name="connsiteY1" fmla="*/ 595312 h 595312"/>
              <a:gd name="connsiteX2" fmla="*/ 938212 w 938212"/>
              <a:gd name="connsiteY2" fmla="*/ 445293 h 595312"/>
              <a:gd name="connsiteX3" fmla="*/ 185737 w 938212"/>
              <a:gd name="connsiteY3" fmla="*/ 0 h 595312"/>
              <a:gd name="connsiteX4" fmla="*/ 0 w 938212"/>
              <a:gd name="connsiteY4" fmla="*/ 2382 h 595312"/>
              <a:gd name="connsiteX5" fmla="*/ 7143 w 938212"/>
              <a:gd name="connsiteY5" fmla="*/ 588168 h 595312"/>
              <a:gd name="connsiteX0" fmla="*/ 7143 w 938212"/>
              <a:gd name="connsiteY0" fmla="*/ 585786 h 592930"/>
              <a:gd name="connsiteX1" fmla="*/ 938212 w 938212"/>
              <a:gd name="connsiteY1" fmla="*/ 592930 h 592930"/>
              <a:gd name="connsiteX2" fmla="*/ 938212 w 938212"/>
              <a:gd name="connsiteY2" fmla="*/ 442911 h 592930"/>
              <a:gd name="connsiteX3" fmla="*/ 188118 w 938212"/>
              <a:gd name="connsiteY3" fmla="*/ 11905 h 592930"/>
              <a:gd name="connsiteX4" fmla="*/ 0 w 938212"/>
              <a:gd name="connsiteY4" fmla="*/ 0 h 592930"/>
              <a:gd name="connsiteX5" fmla="*/ 7143 w 938212"/>
              <a:gd name="connsiteY5" fmla="*/ 585786 h 592930"/>
              <a:gd name="connsiteX0" fmla="*/ 4762 w 935831"/>
              <a:gd name="connsiteY0" fmla="*/ 573881 h 581025"/>
              <a:gd name="connsiteX1" fmla="*/ 935831 w 935831"/>
              <a:gd name="connsiteY1" fmla="*/ 581025 h 581025"/>
              <a:gd name="connsiteX2" fmla="*/ 935831 w 935831"/>
              <a:gd name="connsiteY2" fmla="*/ 431006 h 581025"/>
              <a:gd name="connsiteX3" fmla="*/ 185737 w 935831"/>
              <a:gd name="connsiteY3" fmla="*/ 0 h 581025"/>
              <a:gd name="connsiteX4" fmla="*/ 0 w 935831"/>
              <a:gd name="connsiteY4" fmla="*/ 2382 h 581025"/>
              <a:gd name="connsiteX5" fmla="*/ 4762 w 935831"/>
              <a:gd name="connsiteY5" fmla="*/ 573881 h 581025"/>
              <a:gd name="connsiteX0" fmla="*/ 7143 w 938212"/>
              <a:gd name="connsiteY0" fmla="*/ 578642 h 585786"/>
              <a:gd name="connsiteX1" fmla="*/ 938212 w 938212"/>
              <a:gd name="connsiteY1" fmla="*/ 585786 h 585786"/>
              <a:gd name="connsiteX2" fmla="*/ 938212 w 938212"/>
              <a:gd name="connsiteY2" fmla="*/ 435767 h 585786"/>
              <a:gd name="connsiteX3" fmla="*/ 188118 w 938212"/>
              <a:gd name="connsiteY3" fmla="*/ 4761 h 585786"/>
              <a:gd name="connsiteX4" fmla="*/ 0 w 938212"/>
              <a:gd name="connsiteY4" fmla="*/ 0 h 585786"/>
              <a:gd name="connsiteX5" fmla="*/ 7143 w 938212"/>
              <a:gd name="connsiteY5" fmla="*/ 578642 h 585786"/>
              <a:gd name="connsiteX0" fmla="*/ 14287 w 945356"/>
              <a:gd name="connsiteY0" fmla="*/ 573881 h 581025"/>
              <a:gd name="connsiteX1" fmla="*/ 945356 w 945356"/>
              <a:gd name="connsiteY1" fmla="*/ 581025 h 581025"/>
              <a:gd name="connsiteX2" fmla="*/ 945356 w 945356"/>
              <a:gd name="connsiteY2" fmla="*/ 431006 h 581025"/>
              <a:gd name="connsiteX3" fmla="*/ 195262 w 945356"/>
              <a:gd name="connsiteY3" fmla="*/ 0 h 581025"/>
              <a:gd name="connsiteX4" fmla="*/ 0 w 945356"/>
              <a:gd name="connsiteY4" fmla="*/ 2382 h 581025"/>
              <a:gd name="connsiteX5" fmla="*/ 14287 w 945356"/>
              <a:gd name="connsiteY5" fmla="*/ 573881 h 581025"/>
              <a:gd name="connsiteX0" fmla="*/ 2381 w 933450"/>
              <a:gd name="connsiteY0" fmla="*/ 576261 h 583405"/>
              <a:gd name="connsiteX1" fmla="*/ 933450 w 933450"/>
              <a:gd name="connsiteY1" fmla="*/ 583405 h 583405"/>
              <a:gd name="connsiteX2" fmla="*/ 933450 w 933450"/>
              <a:gd name="connsiteY2" fmla="*/ 433386 h 583405"/>
              <a:gd name="connsiteX3" fmla="*/ 183356 w 933450"/>
              <a:gd name="connsiteY3" fmla="*/ 2380 h 583405"/>
              <a:gd name="connsiteX4" fmla="*/ 0 w 933450"/>
              <a:gd name="connsiteY4" fmla="*/ 0 h 583405"/>
              <a:gd name="connsiteX5" fmla="*/ 2381 w 933450"/>
              <a:gd name="connsiteY5" fmla="*/ 576261 h 58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450" h="583405">
                <a:moveTo>
                  <a:pt x="2381" y="576261"/>
                </a:moveTo>
                <a:lnTo>
                  <a:pt x="933450" y="583405"/>
                </a:lnTo>
                <a:lnTo>
                  <a:pt x="933450" y="433386"/>
                </a:lnTo>
                <a:lnTo>
                  <a:pt x="183356" y="2380"/>
                </a:lnTo>
                <a:lnTo>
                  <a:pt x="0" y="0"/>
                </a:lnTo>
                <a:cubicBezTo>
                  <a:pt x="1587" y="190500"/>
                  <a:pt x="794" y="385761"/>
                  <a:pt x="2381" y="57626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686551" y="4452940"/>
            <a:ext cx="800100" cy="585787"/>
          </a:xfrm>
          <a:custGeom>
            <a:avLst/>
            <a:gdLst>
              <a:gd name="connsiteX0" fmla="*/ 0 w 931069"/>
              <a:gd name="connsiteY0" fmla="*/ 588168 h 595312"/>
              <a:gd name="connsiteX1" fmla="*/ 931069 w 931069"/>
              <a:gd name="connsiteY1" fmla="*/ 595312 h 595312"/>
              <a:gd name="connsiteX2" fmla="*/ 931069 w 931069"/>
              <a:gd name="connsiteY2" fmla="*/ 445293 h 595312"/>
              <a:gd name="connsiteX3" fmla="*/ 178594 w 931069"/>
              <a:gd name="connsiteY3" fmla="*/ 0 h 595312"/>
              <a:gd name="connsiteX4" fmla="*/ 11907 w 931069"/>
              <a:gd name="connsiteY4" fmla="*/ 0 h 595312"/>
              <a:gd name="connsiteX5" fmla="*/ 0 w 931069"/>
              <a:gd name="connsiteY5" fmla="*/ 588168 h 595312"/>
              <a:gd name="connsiteX0" fmla="*/ 7143 w 938212"/>
              <a:gd name="connsiteY0" fmla="*/ 588168 h 595312"/>
              <a:gd name="connsiteX1" fmla="*/ 938212 w 938212"/>
              <a:gd name="connsiteY1" fmla="*/ 595312 h 595312"/>
              <a:gd name="connsiteX2" fmla="*/ 938212 w 938212"/>
              <a:gd name="connsiteY2" fmla="*/ 445293 h 595312"/>
              <a:gd name="connsiteX3" fmla="*/ 185737 w 938212"/>
              <a:gd name="connsiteY3" fmla="*/ 0 h 595312"/>
              <a:gd name="connsiteX4" fmla="*/ 0 w 938212"/>
              <a:gd name="connsiteY4" fmla="*/ 2382 h 595312"/>
              <a:gd name="connsiteX5" fmla="*/ 7143 w 938212"/>
              <a:gd name="connsiteY5" fmla="*/ 588168 h 595312"/>
              <a:gd name="connsiteX0" fmla="*/ 7143 w 938212"/>
              <a:gd name="connsiteY0" fmla="*/ 585786 h 592930"/>
              <a:gd name="connsiteX1" fmla="*/ 938212 w 938212"/>
              <a:gd name="connsiteY1" fmla="*/ 592930 h 592930"/>
              <a:gd name="connsiteX2" fmla="*/ 938212 w 938212"/>
              <a:gd name="connsiteY2" fmla="*/ 442911 h 592930"/>
              <a:gd name="connsiteX3" fmla="*/ 188118 w 938212"/>
              <a:gd name="connsiteY3" fmla="*/ 11905 h 592930"/>
              <a:gd name="connsiteX4" fmla="*/ 0 w 938212"/>
              <a:gd name="connsiteY4" fmla="*/ 0 h 592930"/>
              <a:gd name="connsiteX5" fmla="*/ 7143 w 938212"/>
              <a:gd name="connsiteY5" fmla="*/ 585786 h 592930"/>
              <a:gd name="connsiteX0" fmla="*/ 4762 w 935831"/>
              <a:gd name="connsiteY0" fmla="*/ 573881 h 581025"/>
              <a:gd name="connsiteX1" fmla="*/ 935831 w 935831"/>
              <a:gd name="connsiteY1" fmla="*/ 581025 h 581025"/>
              <a:gd name="connsiteX2" fmla="*/ 935831 w 935831"/>
              <a:gd name="connsiteY2" fmla="*/ 431006 h 581025"/>
              <a:gd name="connsiteX3" fmla="*/ 185737 w 935831"/>
              <a:gd name="connsiteY3" fmla="*/ 0 h 581025"/>
              <a:gd name="connsiteX4" fmla="*/ 0 w 935831"/>
              <a:gd name="connsiteY4" fmla="*/ 2382 h 581025"/>
              <a:gd name="connsiteX5" fmla="*/ 4762 w 935831"/>
              <a:gd name="connsiteY5" fmla="*/ 573881 h 581025"/>
              <a:gd name="connsiteX0" fmla="*/ 7143 w 938212"/>
              <a:gd name="connsiteY0" fmla="*/ 578642 h 585786"/>
              <a:gd name="connsiteX1" fmla="*/ 938212 w 938212"/>
              <a:gd name="connsiteY1" fmla="*/ 585786 h 585786"/>
              <a:gd name="connsiteX2" fmla="*/ 938212 w 938212"/>
              <a:gd name="connsiteY2" fmla="*/ 435767 h 585786"/>
              <a:gd name="connsiteX3" fmla="*/ 188118 w 938212"/>
              <a:gd name="connsiteY3" fmla="*/ 4761 h 585786"/>
              <a:gd name="connsiteX4" fmla="*/ 0 w 938212"/>
              <a:gd name="connsiteY4" fmla="*/ 0 h 585786"/>
              <a:gd name="connsiteX5" fmla="*/ 7143 w 938212"/>
              <a:gd name="connsiteY5" fmla="*/ 578642 h 585786"/>
              <a:gd name="connsiteX0" fmla="*/ 14287 w 945356"/>
              <a:gd name="connsiteY0" fmla="*/ 573881 h 581025"/>
              <a:gd name="connsiteX1" fmla="*/ 945356 w 945356"/>
              <a:gd name="connsiteY1" fmla="*/ 581025 h 581025"/>
              <a:gd name="connsiteX2" fmla="*/ 945356 w 945356"/>
              <a:gd name="connsiteY2" fmla="*/ 431006 h 581025"/>
              <a:gd name="connsiteX3" fmla="*/ 195262 w 945356"/>
              <a:gd name="connsiteY3" fmla="*/ 0 h 581025"/>
              <a:gd name="connsiteX4" fmla="*/ 0 w 945356"/>
              <a:gd name="connsiteY4" fmla="*/ 2382 h 581025"/>
              <a:gd name="connsiteX5" fmla="*/ 14287 w 945356"/>
              <a:gd name="connsiteY5" fmla="*/ 573881 h 581025"/>
              <a:gd name="connsiteX0" fmla="*/ 2381 w 933450"/>
              <a:gd name="connsiteY0" fmla="*/ 576261 h 583405"/>
              <a:gd name="connsiteX1" fmla="*/ 933450 w 933450"/>
              <a:gd name="connsiteY1" fmla="*/ 583405 h 583405"/>
              <a:gd name="connsiteX2" fmla="*/ 933450 w 933450"/>
              <a:gd name="connsiteY2" fmla="*/ 433386 h 583405"/>
              <a:gd name="connsiteX3" fmla="*/ 183356 w 933450"/>
              <a:gd name="connsiteY3" fmla="*/ 2380 h 583405"/>
              <a:gd name="connsiteX4" fmla="*/ 0 w 933450"/>
              <a:gd name="connsiteY4" fmla="*/ 0 h 583405"/>
              <a:gd name="connsiteX5" fmla="*/ 2381 w 933450"/>
              <a:gd name="connsiteY5" fmla="*/ 576261 h 583405"/>
              <a:gd name="connsiteX0" fmla="*/ 2381 w 933450"/>
              <a:gd name="connsiteY0" fmla="*/ 576261 h 583405"/>
              <a:gd name="connsiteX1" fmla="*/ 933450 w 933450"/>
              <a:gd name="connsiteY1" fmla="*/ 583405 h 583405"/>
              <a:gd name="connsiteX2" fmla="*/ 931069 w 933450"/>
              <a:gd name="connsiteY2" fmla="*/ 4761 h 583405"/>
              <a:gd name="connsiteX3" fmla="*/ 183356 w 933450"/>
              <a:gd name="connsiteY3" fmla="*/ 2380 h 583405"/>
              <a:gd name="connsiteX4" fmla="*/ 0 w 933450"/>
              <a:gd name="connsiteY4" fmla="*/ 0 h 583405"/>
              <a:gd name="connsiteX5" fmla="*/ 2381 w 933450"/>
              <a:gd name="connsiteY5" fmla="*/ 576261 h 583405"/>
              <a:gd name="connsiteX0" fmla="*/ 2381 w 933450"/>
              <a:gd name="connsiteY0" fmla="*/ 576262 h 583406"/>
              <a:gd name="connsiteX1" fmla="*/ 933450 w 933450"/>
              <a:gd name="connsiteY1" fmla="*/ 583406 h 583406"/>
              <a:gd name="connsiteX2" fmla="*/ 931069 w 933450"/>
              <a:gd name="connsiteY2" fmla="*/ 4762 h 583406"/>
              <a:gd name="connsiteX3" fmla="*/ 133350 w 933450"/>
              <a:gd name="connsiteY3" fmla="*/ 0 h 583406"/>
              <a:gd name="connsiteX4" fmla="*/ 0 w 933450"/>
              <a:gd name="connsiteY4" fmla="*/ 1 h 583406"/>
              <a:gd name="connsiteX5" fmla="*/ 2381 w 933450"/>
              <a:gd name="connsiteY5" fmla="*/ 576262 h 583406"/>
              <a:gd name="connsiteX0" fmla="*/ 14 w 931083"/>
              <a:gd name="connsiteY0" fmla="*/ 576262 h 583406"/>
              <a:gd name="connsiteX1" fmla="*/ 931083 w 931083"/>
              <a:gd name="connsiteY1" fmla="*/ 583406 h 583406"/>
              <a:gd name="connsiteX2" fmla="*/ 928702 w 931083"/>
              <a:gd name="connsiteY2" fmla="*/ 4762 h 583406"/>
              <a:gd name="connsiteX3" fmla="*/ 130983 w 931083"/>
              <a:gd name="connsiteY3" fmla="*/ 0 h 583406"/>
              <a:gd name="connsiteX4" fmla="*/ 130983 w 931083"/>
              <a:gd name="connsiteY4" fmla="*/ 202407 h 583406"/>
              <a:gd name="connsiteX5" fmla="*/ 14 w 931083"/>
              <a:gd name="connsiteY5" fmla="*/ 576262 h 583406"/>
              <a:gd name="connsiteX0" fmla="*/ 621506 w 800100"/>
              <a:gd name="connsiteY0" fmla="*/ 583406 h 583406"/>
              <a:gd name="connsiteX1" fmla="*/ 800100 w 800100"/>
              <a:gd name="connsiteY1" fmla="*/ 583406 h 583406"/>
              <a:gd name="connsiteX2" fmla="*/ 797719 w 800100"/>
              <a:gd name="connsiteY2" fmla="*/ 4762 h 583406"/>
              <a:gd name="connsiteX3" fmla="*/ 0 w 800100"/>
              <a:gd name="connsiteY3" fmla="*/ 0 h 583406"/>
              <a:gd name="connsiteX4" fmla="*/ 0 w 800100"/>
              <a:gd name="connsiteY4" fmla="*/ 202407 h 583406"/>
              <a:gd name="connsiteX5" fmla="*/ 621506 w 800100"/>
              <a:gd name="connsiteY5" fmla="*/ 583406 h 583406"/>
              <a:gd name="connsiteX0" fmla="*/ 621506 w 800100"/>
              <a:gd name="connsiteY0" fmla="*/ 583406 h 583406"/>
              <a:gd name="connsiteX1" fmla="*/ 800100 w 800100"/>
              <a:gd name="connsiteY1" fmla="*/ 583406 h 583406"/>
              <a:gd name="connsiteX2" fmla="*/ 797719 w 800100"/>
              <a:gd name="connsiteY2" fmla="*/ 4762 h 583406"/>
              <a:gd name="connsiteX3" fmla="*/ 0 w 800100"/>
              <a:gd name="connsiteY3" fmla="*/ 0 h 583406"/>
              <a:gd name="connsiteX4" fmla="*/ 0 w 800100"/>
              <a:gd name="connsiteY4" fmla="*/ 202407 h 583406"/>
              <a:gd name="connsiteX5" fmla="*/ 621506 w 800100"/>
              <a:gd name="connsiteY5" fmla="*/ 583406 h 583406"/>
              <a:gd name="connsiteX0" fmla="*/ 654844 w 800100"/>
              <a:gd name="connsiteY0" fmla="*/ 585787 h 585787"/>
              <a:gd name="connsiteX1" fmla="*/ 800100 w 800100"/>
              <a:gd name="connsiteY1" fmla="*/ 583406 h 585787"/>
              <a:gd name="connsiteX2" fmla="*/ 797719 w 800100"/>
              <a:gd name="connsiteY2" fmla="*/ 4762 h 585787"/>
              <a:gd name="connsiteX3" fmla="*/ 0 w 800100"/>
              <a:gd name="connsiteY3" fmla="*/ 0 h 585787"/>
              <a:gd name="connsiteX4" fmla="*/ 0 w 800100"/>
              <a:gd name="connsiteY4" fmla="*/ 202407 h 585787"/>
              <a:gd name="connsiteX5" fmla="*/ 654844 w 800100"/>
              <a:gd name="connsiteY5" fmla="*/ 585787 h 585787"/>
              <a:gd name="connsiteX0" fmla="*/ 654844 w 800100"/>
              <a:gd name="connsiteY0" fmla="*/ 585787 h 585787"/>
              <a:gd name="connsiteX1" fmla="*/ 800100 w 800100"/>
              <a:gd name="connsiteY1" fmla="*/ 583406 h 585787"/>
              <a:gd name="connsiteX2" fmla="*/ 797719 w 800100"/>
              <a:gd name="connsiteY2" fmla="*/ 4762 h 585787"/>
              <a:gd name="connsiteX3" fmla="*/ 0 w 800100"/>
              <a:gd name="connsiteY3" fmla="*/ 0 h 585787"/>
              <a:gd name="connsiteX4" fmla="*/ 0 w 800100"/>
              <a:gd name="connsiteY4" fmla="*/ 152400 h 585787"/>
              <a:gd name="connsiteX5" fmla="*/ 654844 w 800100"/>
              <a:gd name="connsiteY5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100" h="585787">
                <a:moveTo>
                  <a:pt x="654844" y="585787"/>
                </a:moveTo>
                <a:lnTo>
                  <a:pt x="800100" y="583406"/>
                </a:lnTo>
                <a:cubicBezTo>
                  <a:pt x="799306" y="390525"/>
                  <a:pt x="798513" y="197643"/>
                  <a:pt x="797719" y="4762"/>
                </a:cubicBezTo>
                <a:lnTo>
                  <a:pt x="0" y="0"/>
                </a:lnTo>
                <a:lnTo>
                  <a:pt x="0" y="152400"/>
                </a:lnTo>
                <a:lnTo>
                  <a:pt x="654844" y="585787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275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Just like we did for vectors, we can define addition and scalar multiplication of matrices using operations on elements: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lvl="1"/>
                <a:r>
                  <a:rPr lang="en-US" b="1" dirty="0" smtClean="0"/>
                  <a:t>S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+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		</a:t>
                </a:r>
                <a:r>
                  <a:rPr lang="en-US" b="1" dirty="0" smtClean="0"/>
                  <a:t>Ex: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800" dirty="0" smtClean="0"/>
              </a:p>
              <a:p>
                <a:pPr lvl="1"/>
                <a:r>
                  <a:rPr lang="en-US" b="1" dirty="0" smtClean="0"/>
                  <a:t>P</a:t>
                </a:r>
                <a:r>
                  <a:rPr lang="en-US" dirty="0" smtClean="0"/>
                  <a:t> = k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		</a:t>
                </a:r>
                <a:r>
                  <a:rPr lang="en-US" b="1" dirty="0" smtClean="0"/>
                  <a:t>Ex: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800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This means that the following standard algebraic rules apply (assuming all matrices have compatible dimensions):</a:t>
                </a:r>
              </a:p>
              <a:p>
                <a:pPr lvl="1"/>
                <a:r>
                  <a:rPr lang="en-US" b="1" dirty="0" smtClean="0"/>
                  <a:t>A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		(</a:t>
                </a:r>
                <a:r>
                  <a:rPr lang="en-US" dirty="0"/>
                  <a:t>c</a:t>
                </a:r>
                <a:r>
                  <a:rPr lang="en-US" dirty="0" smtClean="0"/>
                  <a:t>ommutativity)</a:t>
                </a:r>
              </a:p>
              <a:p>
                <a:pPr lvl="1"/>
                <a:r>
                  <a:rPr lang="en-US" b="1" dirty="0" smtClean="0"/>
                  <a:t>A</a:t>
                </a:r>
                <a:r>
                  <a:rPr lang="en-US" dirty="0" smtClean="0"/>
                  <a:t>+(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C</a:t>
                </a:r>
                <a:r>
                  <a:rPr lang="en-US" dirty="0" smtClean="0"/>
                  <a:t>) = 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)+</a:t>
                </a:r>
                <a:r>
                  <a:rPr lang="en-US" b="1" dirty="0" smtClean="0"/>
                  <a:t>C</a:t>
                </a:r>
                <a:r>
                  <a:rPr lang="en-US" dirty="0" smtClean="0"/>
                  <a:t>	(associativity)</a:t>
                </a:r>
              </a:p>
              <a:p>
                <a:pPr lvl="1"/>
                <a:r>
                  <a:rPr lang="en-US" b="1" dirty="0" smtClean="0"/>
                  <a:t>A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A		</a:t>
                </a:r>
                <a:r>
                  <a:rPr lang="en-US" dirty="0" smtClean="0"/>
                  <a:t>(null element)</a:t>
                </a:r>
              </a:p>
              <a:p>
                <a:pPr lvl="1"/>
                <a:r>
                  <a:rPr lang="en-US" b="1" dirty="0" smtClean="0"/>
                  <a:t>A</a:t>
                </a:r>
                <a:r>
                  <a:rPr lang="en-US" dirty="0" smtClean="0"/>
                  <a:t>+(-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 </a:t>
                </a:r>
                <a:r>
                  <a:rPr lang="en-US" b="1" dirty="0" smtClean="0"/>
                  <a:t>0		</a:t>
                </a:r>
                <a:r>
                  <a:rPr lang="en-US" dirty="0" smtClean="0"/>
                  <a:t>(additive inverse)</a:t>
                </a:r>
              </a:p>
              <a:p>
                <a:pPr lvl="1"/>
                <a:r>
                  <a:rPr lang="en-US" i="1" dirty="0" smtClean="0"/>
                  <a:t>a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 </a:t>
                </a:r>
                <a:r>
                  <a:rPr lang="en-US" i="1" dirty="0" err="1" smtClean="0"/>
                  <a:t>a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+</a:t>
                </a:r>
                <a:r>
                  <a:rPr lang="en-US" i="1" dirty="0" err="1" smtClean="0"/>
                  <a:t>a</a:t>
                </a:r>
                <a:r>
                  <a:rPr lang="en-US" b="1" dirty="0" err="1" smtClean="0"/>
                  <a:t>B</a:t>
                </a:r>
                <a:r>
                  <a:rPr lang="en-US" b="1" dirty="0" smtClean="0"/>
                  <a:t>	</a:t>
                </a:r>
                <a:r>
                  <a:rPr lang="en-US" dirty="0" smtClean="0"/>
                  <a:t>(distributive on matrix addition)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i="1" dirty="0" err="1" smtClean="0"/>
                  <a:t>a</a:t>
                </a:r>
                <a:r>
                  <a:rPr lang="en-US" dirty="0" err="1" smtClean="0"/>
                  <a:t>+</a:t>
                </a:r>
                <a:r>
                  <a:rPr lang="en-US" i="1" dirty="0" err="1" smtClean="0"/>
                  <a:t>b</a:t>
                </a:r>
                <a:r>
                  <a:rPr lang="en-US" dirty="0" smtClean="0"/>
                  <a:t>)</a:t>
                </a:r>
                <a:r>
                  <a:rPr lang="en-US" b="1" dirty="0" smtClean="0"/>
                  <a:t>A</a:t>
                </a:r>
                <a:r>
                  <a:rPr lang="en-US" b="1" i="1" dirty="0" smtClean="0"/>
                  <a:t> </a:t>
                </a:r>
                <a:r>
                  <a:rPr lang="en-US" i="1" dirty="0" smtClean="0"/>
                  <a:t>= </a:t>
                </a:r>
                <a:r>
                  <a:rPr lang="en-US" i="1" dirty="0" err="1" smtClean="0"/>
                  <a:t>a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+</a:t>
                </a:r>
                <a:r>
                  <a:rPr lang="en-US" i="1" dirty="0" err="1" smtClean="0"/>
                  <a:t>b</a:t>
                </a:r>
                <a:r>
                  <a:rPr lang="en-US" b="1" dirty="0" err="1" smtClean="0"/>
                  <a:t>A</a:t>
                </a:r>
                <a:r>
                  <a:rPr lang="en-US" b="1" dirty="0" smtClean="0"/>
                  <a:t>	</a:t>
                </a:r>
                <a:r>
                  <a:rPr lang="en-US" dirty="0" smtClean="0"/>
                  <a:t>(distributive on scalar addition)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72100" y="1600200"/>
            <a:ext cx="2971800" cy="4572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Note:  Addition only possible if the matrices have the </a:t>
            </a:r>
            <a:r>
              <a:rPr lang="en-US" sz="1400" u="sng" dirty="0" smtClean="0">
                <a:solidFill>
                  <a:schemeClr val="tx1"/>
                </a:solidFill>
              </a:rPr>
              <a:t>same dimensions</a:t>
            </a:r>
            <a:endParaRPr lang="en-US" sz="1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3230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matrix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, the </a:t>
                </a:r>
                <a:r>
                  <a:rPr lang="en-US" i="1" dirty="0" smtClean="0"/>
                  <a:t>transpose</a:t>
                </a:r>
                <a:r>
                  <a:rPr lang="en-US" dirty="0" smtClean="0"/>
                  <a:t>, 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a matrix where rows and columns have been flipped.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Transposing has the following algebraic </a:t>
                </a:r>
                <a:r>
                  <a:rPr lang="en-US" dirty="0" smtClean="0"/>
                  <a:t>rules:</a:t>
                </a:r>
                <a:endParaRPr lang="en-US" dirty="0" smtClean="0"/>
              </a:p>
              <a:p>
                <a:pPr marL="579438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𝐀</m:t>
                    </m:r>
                  </m:oMath>
                </a14:m>
                <a:endParaRPr lang="en-US" i="1" dirty="0" smtClean="0"/>
              </a:p>
              <a:p>
                <a:pPr marL="579438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1">
                            <a:latin typeface="Cambria Math"/>
                          </a:rPr>
                          <m:t>𝐀</m:t>
                        </m:r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pPr marL="579438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𝐀</m:t>
                            </m:r>
                            <m:r>
                              <a:rPr lang="en-US" b="1" i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0" smtClean="0">
                                <a:latin typeface="Cambria Math"/>
                              </a:rPr>
                              <m:t>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 smtClean="0"/>
                  <a:t>   </a:t>
                </a:r>
                <a:r>
                  <a:rPr lang="en-US" dirty="0"/>
                  <a:t>(</a:t>
                </a:r>
                <a:r>
                  <a:rPr lang="en-US" i="1" dirty="0"/>
                  <a:t>assuming compatible matrices</a:t>
                </a:r>
                <a:r>
                  <a:rPr lang="en-US" dirty="0"/>
                  <a:t>)</a:t>
                </a:r>
                <a:endParaRPr lang="en-US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5368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Vectors can be represented by either a row matrix or a column matrix:</a:t>
                </a:r>
              </a:p>
              <a:p>
                <a:pPr marL="293688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Unfortunately, this is where things get complicated: (Take a deep breath)</a:t>
                </a:r>
              </a:p>
              <a:p>
                <a:pPr marL="457200" lvl="1" indent="-163513">
                  <a:buFont typeface="+mj-lt"/>
                  <a:buAutoNum type="arabicPeriod"/>
                </a:pPr>
                <a:r>
                  <a:rPr lang="en-US" dirty="0" smtClean="0"/>
                  <a:t>Once again:</a:t>
                </a:r>
              </a:p>
              <a:p>
                <a:pPr marL="742950" lvl="2" indent="-165100"/>
                <a:r>
                  <a:rPr lang="en-US" dirty="0" smtClean="0"/>
                  <a:t>Every mathematic, scientific or engineering field uses </a:t>
                </a:r>
                <a:r>
                  <a:rPr lang="en-US" i="1" u="sng" dirty="0" smtClean="0"/>
                  <a:t>column matrices</a:t>
                </a:r>
                <a:r>
                  <a:rPr lang="en-US" dirty="0" smtClean="0"/>
                  <a:t> for vectors</a:t>
                </a:r>
              </a:p>
              <a:p>
                <a:pPr marL="742950" lvl="2" indent="-165100"/>
                <a:r>
                  <a:rPr lang="en-US" dirty="0" smtClean="0"/>
                  <a:t>The </a:t>
                </a:r>
                <a:r>
                  <a:rPr lang="en-US" i="1" dirty="0" smtClean="0"/>
                  <a:t>ONLY</a:t>
                </a:r>
                <a:r>
                  <a:rPr lang="en-US" dirty="0" smtClean="0"/>
                  <a:t> exceptions are graphics and animation field, where either forms can appear</a:t>
                </a:r>
              </a:p>
              <a:p>
                <a:pPr marL="863600" lvl="3" indent="0">
                  <a:buNone/>
                </a:pPr>
                <a:r>
                  <a:rPr lang="en-US" i="1" dirty="0" smtClean="0"/>
                  <a:t>This actually gets worse in the next section when we talk about matrix multiplication</a:t>
                </a:r>
              </a:p>
              <a:p>
                <a:pPr marL="514350" lvl="1" indent="-220663">
                  <a:buFont typeface="+mj-lt"/>
                  <a:buAutoNum type="arabicPeriod"/>
                </a:pPr>
                <a:r>
                  <a:rPr lang="en-US" u="sng" dirty="0" smtClean="0"/>
                  <a:t>To further add to the confusion</a:t>
                </a:r>
                <a:r>
                  <a:rPr lang="en-US" dirty="0" smtClean="0"/>
                  <a:t>: a column vector is not particularly convenient in a paragraph of text. Therefore most math/science/</a:t>
                </a:r>
                <a:r>
                  <a:rPr lang="en-US" dirty="0" err="1" smtClean="0"/>
                  <a:t>eng</a:t>
                </a:r>
                <a:r>
                  <a:rPr lang="en-US" dirty="0" err="1"/>
                  <a:t>.</a:t>
                </a:r>
                <a:r>
                  <a:rPr lang="en-US" dirty="0" smtClean="0"/>
                  <a:t> textbooks will use row vectors inside paragraph, but use column vectors inside equations. (</a:t>
                </a:r>
                <a:r>
                  <a:rPr lang="en-US" b="1" i="1" dirty="0"/>
                  <a:t>E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: See </a:t>
                </a:r>
                <a:r>
                  <a:rPr lang="en-US" dirty="0" smtClean="0">
                    <a:hlinkClick r:id="rId2"/>
                  </a:rPr>
                  <a:t>A1</a:t>
                </a:r>
                <a:r>
                  <a:rPr lang="en-US" dirty="0" smtClean="0"/>
                  <a:t>)</a:t>
                </a:r>
              </a:p>
              <a:p>
                <a:pPr marL="577849" lvl="2" indent="0">
                  <a:buNone/>
                </a:pPr>
                <a:r>
                  <a:rPr lang="en-US" b="1" i="1" u="sng" dirty="0" smtClean="0"/>
                  <a:t>Note</a:t>
                </a:r>
                <a:r>
                  <a:rPr lang="en-US" b="1" i="1" dirty="0" smtClean="0"/>
                  <a:t>: </a:t>
                </a:r>
                <a:r>
                  <a:rPr lang="en-US" i="1" dirty="0" smtClean="0"/>
                  <a:t>Some purists will even avoid the above confusion by using the transpose notation instead when inside paragraphs: </a:t>
                </a:r>
              </a:p>
              <a:p>
                <a:pPr marL="860425" lvl="2" indent="0">
                  <a:buNone/>
                </a:pPr>
                <a:r>
                  <a:rPr lang="en-US" b="1" i="1" dirty="0"/>
                  <a:t>E</a:t>
                </a:r>
                <a:r>
                  <a:rPr lang="en-US" b="1" i="1" dirty="0" smtClean="0"/>
                  <a:t>x: </a:t>
                </a:r>
                <a:r>
                  <a:rPr lang="en-US" i="1" dirty="0" smtClean="0"/>
                  <a:t>the above column vector would be printed as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−1, 8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 smtClean="0"/>
                  <a:t>”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  <a:blipFill>
                <a:blip r:embed="rId3"/>
                <a:stretch>
                  <a:fillRect l="-708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690687" y="5867400"/>
            <a:ext cx="6143625" cy="567246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will follow standard practice: vectors are </a:t>
            </a:r>
            <a:r>
              <a:rPr lang="en-US" sz="1600" u="sng" dirty="0" smtClean="0">
                <a:solidFill>
                  <a:schemeClr val="tx1"/>
                </a:solidFill>
              </a:rPr>
              <a:t>column matrices</a:t>
            </a:r>
            <a:r>
              <a:rPr lang="en-US" sz="1600" dirty="0" smtClean="0">
                <a:solidFill>
                  <a:schemeClr val="tx1"/>
                </a:solidFill>
              </a:rPr>
              <a:t> but when inside a paragraph, row vectors are acceptable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9210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Sometimes it will be convenient to display matrices in terms of sub-matrices, also called ‘block matrices’. </a:t>
                </a:r>
              </a:p>
              <a:p>
                <a:pPr marL="293688" lvl="1" indent="0">
                  <a:buNone/>
                </a:pPr>
                <a:r>
                  <a:rPr lang="en-US" b="1" dirty="0" smtClean="0"/>
                  <a:t>Examples: 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>
                        <a:latin typeface="Cambria Math"/>
                      </a:rPr>
                      <m:t>M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𝐀</m:t>
                              </m:r>
                            </m:e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/>
              </a:p>
              <a:p>
                <a:pPr marL="293688" lvl="1" indent="0">
                  <a:buNone/>
                </a:pPr>
                <a:endParaRPr lang="en-US" sz="800" i="1" dirty="0" smtClean="0"/>
              </a:p>
              <a:p>
                <a:pPr marL="579438" lvl="1" indent="-285750"/>
                <a:r>
                  <a:rPr lang="en-US" i="1" dirty="0" smtClean="0"/>
                  <a:t>The size of the </a:t>
                </a:r>
                <a:r>
                  <a:rPr lang="en-US" b="1" dirty="0" smtClean="0"/>
                  <a:t>0</a:t>
                </a:r>
                <a:r>
                  <a:rPr lang="en-US" i="1" dirty="0" smtClean="0"/>
                  <a:t> is presumed to be compatible (2×1 here)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A common use of this notation will be to represent a matrix using its component  columns (or rows). </a:t>
                </a:r>
              </a:p>
              <a:p>
                <a:pPr marL="293688" lvl="1" indent="0">
                  <a:buNone/>
                </a:pPr>
                <a:r>
                  <a:rPr lang="en-US" b="1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𝐁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pPr marL="293688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752600" y="3271837"/>
            <a:ext cx="5686426" cy="614363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Note: </a:t>
            </a:r>
            <a:r>
              <a:rPr lang="en-US" sz="1600" dirty="0" smtClean="0">
                <a:solidFill>
                  <a:schemeClr val="tx1"/>
                </a:solidFill>
              </a:rPr>
              <a:t>this is merely a notational trick used in proofs or construction.  It’s a way to simplify the writing of large matrices.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19800" y="1600200"/>
            <a:ext cx="3228108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We will use this extensively starting next week!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38400" y="4953000"/>
            <a:ext cx="2559051" cy="838200"/>
            <a:chOff x="2438400" y="4953000"/>
            <a:chExt cx="2559051" cy="838200"/>
          </a:xfrm>
        </p:grpSpPr>
        <p:sp>
          <p:nvSpPr>
            <p:cNvPr id="7" name="Rounded Rectangle 6"/>
            <p:cNvSpPr/>
            <p:nvPr/>
          </p:nvSpPr>
          <p:spPr>
            <a:xfrm>
              <a:off x="2438400" y="4953000"/>
              <a:ext cx="304800" cy="83820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>
              <a:endCxn id="7" idx="2"/>
            </p:cNvCxnSpPr>
            <p:nvPr/>
          </p:nvCxnSpPr>
          <p:spPr>
            <a:xfrm rot="10800000" flipV="1">
              <a:off x="2590800" y="5486400"/>
              <a:ext cx="1447800" cy="304800"/>
            </a:xfrm>
            <a:prstGeom prst="bentConnector4">
              <a:avLst>
                <a:gd name="adj1" fmla="val 219"/>
                <a:gd name="adj2" fmla="val 175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847975" y="4953000"/>
              <a:ext cx="304800" cy="83820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endCxn id="18" idx="2"/>
            </p:cNvCxnSpPr>
            <p:nvPr/>
          </p:nvCxnSpPr>
          <p:spPr>
            <a:xfrm rot="10800000" flipV="1">
              <a:off x="3000375" y="5511800"/>
              <a:ext cx="1536700" cy="279400"/>
            </a:xfrm>
            <a:prstGeom prst="bentConnector4">
              <a:avLst>
                <a:gd name="adj1" fmla="val 206"/>
                <a:gd name="adj2" fmla="val 23068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3216275" y="4953000"/>
              <a:ext cx="304800" cy="83820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endCxn id="24" idx="2"/>
            </p:cNvCxnSpPr>
            <p:nvPr/>
          </p:nvCxnSpPr>
          <p:spPr>
            <a:xfrm rot="10800000" flipV="1">
              <a:off x="3368676" y="5499100"/>
              <a:ext cx="1628775" cy="292100"/>
            </a:xfrm>
            <a:prstGeom prst="bentConnector4">
              <a:avLst>
                <a:gd name="adj1" fmla="val 293"/>
                <a:gd name="adj2" fmla="val 271739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64560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Matrix multiplication will be our main tool to transform/change vectors:</a:t>
                </a:r>
              </a:p>
              <a:p>
                <a:pPr lvl="1" indent="-168275">
                  <a:buFont typeface="+mj-lt"/>
                  <a:buAutoNum type="arabicPeriod"/>
                </a:pPr>
                <a:r>
                  <a:rPr lang="en-US" dirty="0" smtClean="0"/>
                  <a:t>Multiplying a vector by a matrix returns a new vector </a:t>
                </a:r>
              </a:p>
              <a:p>
                <a:pPr marL="577850" lvl="2" indent="0">
                  <a:buNone/>
                </a:pPr>
                <a:r>
                  <a:rPr lang="en-US" i="1" dirty="0"/>
                  <a:t>W</a:t>
                </a:r>
                <a:r>
                  <a:rPr lang="en-US" i="1" dirty="0" smtClean="0"/>
                  <a:t>e say the initial vector is </a:t>
                </a:r>
                <a:r>
                  <a:rPr lang="en-US" i="1" u="sng" dirty="0" smtClean="0"/>
                  <a:t>transformed</a:t>
                </a:r>
                <a:r>
                  <a:rPr lang="en-US" i="1" dirty="0" smtClean="0"/>
                  <a:t> or </a:t>
                </a:r>
                <a:r>
                  <a:rPr lang="en-US" i="1" u="sng" dirty="0" smtClean="0"/>
                  <a:t>mapped</a:t>
                </a:r>
                <a:r>
                  <a:rPr lang="en-US" i="1" dirty="0" smtClean="0"/>
                  <a:t> into the new one.</a:t>
                </a:r>
              </a:p>
              <a:p>
                <a:pPr lvl="1" indent="-168275">
                  <a:buFont typeface="+mj-lt"/>
                  <a:buAutoNum type="arabicPeriod"/>
                </a:pPr>
                <a:r>
                  <a:rPr lang="en-US" dirty="0" smtClean="0"/>
                  <a:t>Multiplying two matrices together will combine their transformations</a:t>
                </a:r>
                <a:r>
                  <a:rPr lang="en-US" dirty="0" smtClean="0"/>
                  <a:t>.</a:t>
                </a:r>
              </a:p>
              <a:p>
                <a:pPr marL="577850" lvl="2" indent="0">
                  <a:buNone/>
                </a:pPr>
                <a:r>
                  <a:rPr lang="en-US" i="1" dirty="0"/>
                  <a:t>Ex: “Moving </a:t>
                </a:r>
                <a:r>
                  <a:rPr lang="en-US" i="1" dirty="0" err="1"/>
                  <a:t>fwd</a:t>
                </a:r>
                <a:r>
                  <a:rPr lang="en-US" i="1" dirty="0"/>
                  <a:t> 5 units” and “rotating 45 degree to the left” can be combined into one </a:t>
                </a:r>
                <a:r>
                  <a:rPr lang="en-US" i="1" dirty="0" smtClean="0"/>
                  <a:t>matrix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Let’s first consider multiplying a vector by a matrix.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matrix </a:t>
                </a:r>
                <a:r>
                  <a:rPr lang="en-US" b="1" dirty="0" smtClean="0"/>
                  <a:t>A </a:t>
                </a:r>
                <a:r>
                  <a:rPr lang="en-US" dirty="0" smtClean="0"/>
                  <a:t>can only multiply vectors of size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If we have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𝐀𝐯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𝐰</m:t>
                    </m:r>
                  </m:oMath>
                </a14:m>
                <a:r>
                  <a:rPr lang="en-US" dirty="0" smtClean="0"/>
                  <a:t>, the product can be expressed as follow: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293688" lvl="1" indent="0">
                  <a:buNone/>
                </a:pPr>
                <a:endParaRPr lang="en-US" b="1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90599" y="4060188"/>
            <a:ext cx="3971454" cy="1462072"/>
            <a:chOff x="990599" y="3731477"/>
            <a:chExt cx="3971454" cy="1462072"/>
          </a:xfrm>
        </p:grpSpPr>
        <p:sp>
          <p:nvSpPr>
            <p:cNvPr id="8" name="Right Brace 7"/>
            <p:cNvSpPr/>
            <p:nvPr/>
          </p:nvSpPr>
          <p:spPr>
            <a:xfrm rot="5400000">
              <a:off x="2019298" y="3704673"/>
              <a:ext cx="152402" cy="2209800"/>
            </a:xfrm>
            <a:prstGeom prst="rightBrace">
              <a:avLst>
                <a:gd name="adj1" fmla="val 39582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9088" y="488577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columns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4191000" y="3731477"/>
              <a:ext cx="152400" cy="916724"/>
            </a:xfrm>
            <a:prstGeom prst="rightBrace">
              <a:avLst>
                <a:gd name="adj1" fmla="val 39582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80" y="4011808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rows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67694" y="4012562"/>
                <a:ext cx="3644779" cy="101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4" y="4012562"/>
                <a:ext cx="3644779" cy="1012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18809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Multiplication: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Matrix multiplication will be our main tool to transform/change vectors:</a:t>
                </a:r>
              </a:p>
              <a:p>
                <a:pPr lvl="1" indent="-168275">
                  <a:buFont typeface="+mj-lt"/>
                  <a:buAutoNum type="arabicPeriod"/>
                </a:pPr>
                <a:r>
                  <a:rPr lang="en-US" dirty="0" smtClean="0"/>
                  <a:t>Multiplying a vector by a matrix returns a new vector </a:t>
                </a:r>
              </a:p>
              <a:p>
                <a:pPr marL="577850" lvl="2" indent="0">
                  <a:buNone/>
                </a:pPr>
                <a:r>
                  <a:rPr lang="en-US" i="1" dirty="0"/>
                  <a:t>W</a:t>
                </a:r>
                <a:r>
                  <a:rPr lang="en-US" i="1" dirty="0" smtClean="0"/>
                  <a:t>e say the initial vector is </a:t>
                </a:r>
                <a:r>
                  <a:rPr lang="en-US" i="1" u="sng" dirty="0" smtClean="0"/>
                  <a:t>transformed</a:t>
                </a:r>
                <a:r>
                  <a:rPr lang="en-US" i="1" dirty="0" smtClean="0"/>
                  <a:t> or </a:t>
                </a:r>
                <a:r>
                  <a:rPr lang="en-US" i="1" u="sng" dirty="0" smtClean="0"/>
                  <a:t>mapped</a:t>
                </a:r>
                <a:r>
                  <a:rPr lang="en-US" i="1" dirty="0" smtClean="0"/>
                  <a:t> into the new one.</a:t>
                </a:r>
              </a:p>
              <a:p>
                <a:pPr lvl="1" indent="-168275">
                  <a:buFont typeface="+mj-lt"/>
                  <a:buAutoNum type="arabicPeriod"/>
                </a:pPr>
                <a:r>
                  <a:rPr lang="en-US" dirty="0" smtClean="0"/>
                  <a:t>Multiplying two matrices together will combine their transformations</a:t>
                </a:r>
                <a:r>
                  <a:rPr lang="en-US" dirty="0" smtClean="0"/>
                  <a:t>.</a:t>
                </a:r>
              </a:p>
              <a:p>
                <a:pPr marL="577850" lvl="2" indent="0">
                  <a:buNone/>
                </a:pPr>
                <a:r>
                  <a:rPr lang="en-US" i="1" dirty="0" smtClean="0"/>
                  <a:t>Ex: “Moving </a:t>
                </a:r>
                <a:r>
                  <a:rPr lang="en-US" i="1" dirty="0" err="1" smtClean="0"/>
                  <a:t>fwd</a:t>
                </a:r>
                <a:r>
                  <a:rPr lang="en-US" i="1" dirty="0" smtClean="0"/>
                  <a:t> 5 units” and “rotating 45 degree to the left” can be combined into one matrix</a:t>
                </a:r>
                <a:endParaRPr lang="en-US" i="1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Let’s first consider multiplying a vector by a matrix.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matrix </a:t>
                </a:r>
                <a:r>
                  <a:rPr lang="en-US" b="1" dirty="0" smtClean="0"/>
                  <a:t>A </a:t>
                </a:r>
                <a:r>
                  <a:rPr lang="en-US" dirty="0" smtClean="0"/>
                  <a:t>can only multiply vectors of size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If we have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𝐀𝐯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𝐰</m:t>
                    </m:r>
                  </m:oMath>
                </a14:m>
                <a:r>
                  <a:rPr lang="en-US" dirty="0" smtClean="0"/>
                  <a:t>, the product can be expressed as follow: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1600" b="0" i="0" smtClean="0">
                          <a:latin typeface="Cambria Math"/>
                        </a:rPr>
                        <m:t>        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𝑖</m:t>
                      </m:r>
                      <m:r>
                        <a:rPr lang="en-US" sz="1600" b="0" i="1" smtClean="0">
                          <a:latin typeface="Cambria Math"/>
                        </a:rPr>
                        <m:t>=0..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1800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Alternatively, if we express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using row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i="1" dirty="0" smtClean="0"/>
              </a:p>
              <a:p>
                <a:pPr marL="577850" lvl="2" indent="0">
                  <a:buNone/>
                </a:pPr>
                <a:endParaRPr lang="en-US" sz="800" b="1" dirty="0" smtClean="0"/>
              </a:p>
              <a:p>
                <a:pPr marL="577850" lvl="2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71924" y="5500759"/>
                <a:ext cx="3162276" cy="74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24" y="5500759"/>
                <a:ext cx="3162276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182179" y="5522155"/>
            <a:ext cx="4486276" cy="704851"/>
            <a:chOff x="2090739" y="5238748"/>
            <a:chExt cx="4486276" cy="704851"/>
          </a:xfrm>
        </p:grpSpPr>
        <p:sp>
          <p:nvSpPr>
            <p:cNvPr id="6" name="Rounded Rectangle 5"/>
            <p:cNvSpPr/>
            <p:nvPr/>
          </p:nvSpPr>
          <p:spPr>
            <a:xfrm>
              <a:off x="2090739" y="5467349"/>
              <a:ext cx="914400" cy="228600"/>
            </a:xfrm>
            <a:prstGeom prst="roundRect">
              <a:avLst>
                <a:gd name="adj" fmla="val 39584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72796" y="5238748"/>
              <a:ext cx="213360" cy="704851"/>
            </a:xfrm>
            <a:prstGeom prst="roundRect">
              <a:avLst>
                <a:gd name="adj" fmla="val 39584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86200" y="5481636"/>
              <a:ext cx="1981200" cy="228600"/>
            </a:xfrm>
            <a:prstGeom prst="roundRect">
              <a:avLst>
                <a:gd name="adj" fmla="val 39584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5567" y="5476872"/>
              <a:ext cx="251448" cy="228600"/>
            </a:xfrm>
            <a:prstGeom prst="roundRect">
              <a:avLst>
                <a:gd name="adj" fmla="val 39584"/>
              </a:avLst>
            </a:prstGeom>
            <a:solidFill>
              <a:srgbClr val="00B050">
                <a:alpha val="34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094443" y="6354619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4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66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27743</TotalTime>
  <Words>1144</Words>
  <Application>Microsoft Office PowerPoint</Application>
  <PresentationFormat>On-screen Show (4:3)</PresentationFormat>
  <Paragraphs>321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GAM 325/425:  Applied 3D Geometry</vt:lpstr>
      <vt:lpstr>Matrix Terminology</vt:lpstr>
      <vt:lpstr>Matrix Terminology</vt:lpstr>
      <vt:lpstr>Matrix Operations</vt:lpstr>
      <vt:lpstr>Matrix Transpose</vt:lpstr>
      <vt:lpstr>Vectors</vt:lpstr>
      <vt:lpstr>Block Matrix</vt:lpstr>
      <vt:lpstr>Matrix Multiplication:</vt:lpstr>
      <vt:lpstr>Matrix Multiplication:</vt:lpstr>
      <vt:lpstr>Matrix Multiplication:</vt:lpstr>
      <vt:lpstr>Matrix Multiplication :  Examples</vt:lpstr>
      <vt:lpstr>Matrix Multiplication and Transpose</vt:lpstr>
      <vt:lpstr>Matrix Multiplication and Transpose</vt:lpstr>
      <vt:lpstr>Matrix Multiplication: Algebraic rules</vt:lpstr>
      <vt:lpstr>Linear Transformations (This is to clarify Section 3.2 of the book) </vt:lpstr>
      <vt:lpstr>Linear Transformations (This is to clarify Section 3.2 of the book) </vt:lpstr>
      <vt:lpstr>Linear Transformations (This is to clarify Section 3.2 of the book) </vt:lpstr>
      <vt:lpstr>Linear Transformations (This is to clarify Section 3.2 of the book) </vt:lpstr>
      <vt:lpstr>Linear Transformations (This is to clarify Section 3.2 of the book) </vt:lpstr>
      <vt:lpstr>Linear Transformations (This is to clarify Section 3.2 of the book) </vt:lpstr>
      <vt:lpstr>Linear Transformations (This is to clarify Section 3.2 of the book)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1232</cp:revision>
  <dcterms:created xsi:type="dcterms:W3CDTF">2013-03-17T23:02:21Z</dcterms:created>
  <dcterms:modified xsi:type="dcterms:W3CDTF">2020-09-16T21:23:00Z</dcterms:modified>
</cp:coreProperties>
</file>