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9" r:id="rId2"/>
    <p:sldId id="336" r:id="rId3"/>
    <p:sldId id="355" r:id="rId4"/>
    <p:sldId id="337" r:id="rId5"/>
    <p:sldId id="356" r:id="rId6"/>
    <p:sldId id="357" r:id="rId7"/>
    <p:sldId id="358" r:id="rId8"/>
    <p:sldId id="359" r:id="rId9"/>
    <p:sldId id="360" r:id="rId10"/>
    <p:sldId id="361" r:id="rId11"/>
    <p:sldId id="320" r:id="rId12"/>
    <p:sldId id="362" r:id="rId13"/>
    <p:sldId id="321" r:id="rId14"/>
    <p:sldId id="322" r:id="rId15"/>
    <p:sldId id="323" r:id="rId16"/>
    <p:sldId id="326" r:id="rId17"/>
    <p:sldId id="324" r:id="rId18"/>
    <p:sldId id="325" r:id="rId19"/>
    <p:sldId id="327" r:id="rId20"/>
    <p:sldId id="329" r:id="rId21"/>
    <p:sldId id="331" r:id="rId22"/>
    <p:sldId id="332" r:id="rId23"/>
    <p:sldId id="330" r:id="rId24"/>
    <p:sldId id="333" r:id="rId25"/>
    <p:sldId id="334" r:id="rId26"/>
    <p:sldId id="338" r:id="rId27"/>
    <p:sldId id="335" r:id="rId28"/>
    <p:sldId id="340" r:id="rId29"/>
    <p:sldId id="339" r:id="rId30"/>
    <p:sldId id="34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19" autoAdjust="0"/>
  </p:normalViewPr>
  <p:slideViewPr>
    <p:cSldViewPr>
      <p:cViewPr varScale="1">
        <p:scale>
          <a:sx n="108" d="100"/>
          <a:sy n="108" d="100"/>
        </p:scale>
        <p:origin x="6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84DBB-6228-42E2-8BE2-B5B89DE36B0A}" type="datetimeFigureOut">
              <a:rPr lang="en-US" smtClean="0"/>
              <a:t>9/17/2020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F42D-BF06-49B9-B552-461889774ED7}" type="slidenum">
              <a:rPr lang="en-US" smtClean="0"/>
              <a:t>‹#›</a:t>
            </a:fld>
            <a:endParaRPr lang="en-US"/>
          </a:p>
        </p:txBody>
      </p:sp>
    </p:spTree>
    <p:extLst>
      <p:ext uri="{BB962C8B-B14F-4D97-AF65-F5344CB8AC3E}">
        <p14:creationId xmlns:p14="http://schemas.microsoft.com/office/powerpoint/2010/main" val="10028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6F42D-BF06-49B9-B552-461889774ED7}" type="slidenum">
              <a:rPr lang="en-US" smtClean="0"/>
              <a:t>11</a:t>
            </a:fld>
            <a:endParaRPr lang="en-US"/>
          </a:p>
        </p:txBody>
      </p:sp>
    </p:spTree>
    <p:extLst>
      <p:ext uri="{BB962C8B-B14F-4D97-AF65-F5344CB8AC3E}">
        <p14:creationId xmlns:p14="http://schemas.microsoft.com/office/powerpoint/2010/main" val="288229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6F42D-BF06-49B9-B552-461889774ED7}" type="slidenum">
              <a:rPr lang="en-US" smtClean="0"/>
              <a:t>12</a:t>
            </a:fld>
            <a:endParaRPr lang="en-US"/>
          </a:p>
        </p:txBody>
      </p:sp>
    </p:spTree>
    <p:extLst>
      <p:ext uri="{BB962C8B-B14F-4D97-AF65-F5344CB8AC3E}">
        <p14:creationId xmlns:p14="http://schemas.microsoft.com/office/powerpoint/2010/main" val="288229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 y="304800"/>
            <a:ext cx="8610600" cy="1295400"/>
          </a:xfrm>
        </p:spPr>
        <p:txBody>
          <a:bodyPr anchor="t" anchorCtr="0">
            <a:noAutofit/>
          </a:bodyPr>
          <a:lstStyle>
            <a:lvl1pPr algn="l">
              <a:defRPr sz="3200">
                <a:solidFill>
                  <a:srgbClr val="0070C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3790950"/>
            <a:ext cx="5715000" cy="1847850"/>
          </a:xfrm>
        </p:spPr>
        <p:txBody>
          <a:bodyPr>
            <a:noAutofit/>
          </a:bodyPr>
          <a:lstStyle>
            <a:lvl1pPr marL="0" indent="0" algn="l">
              <a:buNone/>
              <a:defRPr sz="2400">
                <a:solidFill>
                  <a:schemeClr val="tx1"/>
                </a:solidFill>
                <a:latin typeface="Arial Black"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4"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a:p>
        </p:txBody>
      </p:sp>
      <p:sp>
        <p:nvSpPr>
          <p:cNvPr id="15"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6"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11"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106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33400" y="6501968"/>
            <a:ext cx="2289048" cy="365760"/>
          </a:xfrm>
          <a:prstGeom prst="rect">
            <a:avLst/>
          </a:prstGeom>
        </p:spPr>
        <p:txBody>
          <a:bodyPr/>
          <a:lstStyle>
            <a:lvl1pPr>
              <a:defRPr sz="1400"/>
            </a:lvl1pPr>
          </a:lstStyle>
          <a:p>
            <a:fld id="{9793815C-EA6D-40C7-9E91-479112874C2D}" type="datetime1">
              <a:rPr lang="en-US" smtClean="0"/>
              <a:pPr/>
              <a:t>9/17/2020</a:t>
            </a:fld>
            <a:endParaRPr lang="en-US"/>
          </a:p>
        </p:txBody>
      </p:sp>
      <p:sp>
        <p:nvSpPr>
          <p:cNvPr id="5" name="Footer Placeholder 4"/>
          <p:cNvSpPr>
            <a:spLocks noGrp="1"/>
          </p:cNvSpPr>
          <p:nvPr>
            <p:ph type="ftr" sz="quarter" idx="11"/>
          </p:nvPr>
        </p:nvSpPr>
        <p:spPr>
          <a:xfrm>
            <a:off x="2898648" y="6496430"/>
            <a:ext cx="4797552" cy="365760"/>
          </a:xfrm>
          <a:prstGeom prst="rect">
            <a:avLst/>
          </a:prstGeom>
        </p:spPr>
        <p:txBody>
          <a:bodyPr/>
          <a:lstStyle>
            <a:lvl1pPr>
              <a:defRPr sz="1400"/>
            </a:lvl1pPr>
          </a:lstStyle>
          <a:p>
            <a:endParaRPr lang="en-US" dirty="0"/>
          </a:p>
        </p:txBody>
      </p:sp>
      <p:sp>
        <p:nvSpPr>
          <p:cNvPr id="6" name="Slide Number Placeholder 5"/>
          <p:cNvSpPr>
            <a:spLocks noGrp="1"/>
          </p:cNvSpPr>
          <p:nvPr>
            <p:ph type="sldNum" sz="quarter" idx="12"/>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
        <p:nvSpPr>
          <p:cNvPr id="8" name="Content Placeholder 7"/>
          <p:cNvSpPr>
            <a:spLocks noGrp="1"/>
          </p:cNvSpPr>
          <p:nvPr>
            <p:ph sz="quarter" idx="1"/>
          </p:nvPr>
        </p:nvSpPr>
        <p:spPr>
          <a:xfrm>
            <a:off x="457200" y="1219200"/>
            <a:ext cx="8610600" cy="5257800"/>
          </a:xfrm>
        </p:spPr>
        <p:txBody>
          <a:bodyPr/>
          <a:lstStyle>
            <a:lvl1pPr marL="168275" indent="-168275">
              <a:defRPr sz="2000">
                <a:latin typeface="Times New Roman" pitchFamily="18" charset="0"/>
                <a:cs typeface="Times New Roman" pitchFamily="18" charset="0"/>
              </a:defRPr>
            </a:lvl1pPr>
            <a:lvl2pPr marL="461963" indent="-188913">
              <a:defRPr sz="1800">
                <a:latin typeface="Times New Roman" pitchFamily="18" charset="0"/>
                <a:cs typeface="Times New Roman" pitchFamily="18" charset="0"/>
              </a:defRPr>
            </a:lvl2pPr>
            <a:lvl3pPr marL="746125" indent="-152400">
              <a:defRPr sz="1600">
                <a:latin typeface="Times New Roman" pitchFamily="18" charset="0"/>
                <a:cs typeface="Times New Roman" pitchFamily="18" charset="0"/>
              </a:defRPr>
            </a:lvl3pPr>
            <a:lvl4pPr marL="1031875" indent="-163513">
              <a:defRPr sz="1400">
                <a:latin typeface="Times New Roman" pitchFamily="18" charset="0"/>
                <a:cs typeface="Times New Roman" pitchFamily="18" charset="0"/>
              </a:defRPr>
            </a:lvl4pPr>
            <a:lvl5pPr marL="1317625" indent="-174625">
              <a:buFont typeface="Arial" panose="020B0604020202020204" pitchFamily="34" charset="0"/>
              <a:buChar char="•"/>
              <a:defRPr sz="1200">
                <a:latin typeface="Times New Roman" pitchFamily="18" charset="0"/>
                <a:cs typeface="Times New Roman"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randomBa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6DF0B6F7-A95D-415F-AB9C-947ED3F9C7B2}" type="datetime1">
              <a:rPr lang="en-US" smtClean="0"/>
              <a:t>9/17/2020</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2DD2A927-C669-46EB-947E-64BB8CE6050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457200" y="1219200"/>
            <a:ext cx="4041648" cy="5257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52608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a:p>
        </p:txBody>
      </p:sp>
      <p:sp>
        <p:nvSpPr>
          <p:cNvPr id="10"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12"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5257800"/>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477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6172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9/17/2020</a:t>
            </a:fld>
            <a:endParaRPr lang="en-US" dirty="0"/>
          </a:p>
        </p:txBody>
      </p:sp>
      <p:sp>
        <p:nvSpPr>
          <p:cNvPr id="13"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DBA0D2F6-DF7A-40A9-B654-D40E4E483C8E}" type="datetime1">
              <a:rPr lang="en-US" smtClean="0"/>
              <a:t>9/17/2020</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2DD2A927-C669-46EB-947E-64BB8CE6050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5257800"/>
          </a:xfrm>
          <a:prstGeom prst="rect">
            <a:avLst/>
          </a:prstGeom>
        </p:spPr>
        <p:txBody>
          <a:bodyPr vert="horz">
            <a:no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ate Placeholder 3"/>
          <p:cNvSpPr>
            <a:spLocks noGrp="1"/>
          </p:cNvSpPr>
          <p:nvPr>
            <p:ph type="dt" sz="half" idx="2"/>
          </p:nvPr>
        </p:nvSpPr>
        <p:spPr>
          <a:xfrm>
            <a:off x="533400" y="6501968"/>
            <a:ext cx="2289048" cy="365760"/>
          </a:xfrm>
          <a:prstGeom prst="rect">
            <a:avLst/>
          </a:prstGeom>
        </p:spPr>
        <p:txBody>
          <a:bodyPr/>
          <a:lstStyle>
            <a:lvl1pPr>
              <a:defRPr sz="1400"/>
            </a:lvl1pPr>
          </a:lstStyle>
          <a:p>
            <a:fld id="{9793815C-EA6D-40C7-9E91-479112874C2D}" type="datetime1">
              <a:rPr lang="en-US" smtClean="0"/>
              <a:pPr/>
              <a:t>9/17/2020</a:t>
            </a:fld>
            <a:endParaRPr lang="en-US"/>
          </a:p>
        </p:txBody>
      </p:sp>
      <p:sp>
        <p:nvSpPr>
          <p:cNvPr id="20" name="Footer Placeholder 4"/>
          <p:cNvSpPr>
            <a:spLocks noGrp="1"/>
          </p:cNvSpPr>
          <p:nvPr>
            <p:ph type="ftr" sz="quarter" idx="3"/>
          </p:nvPr>
        </p:nvSpPr>
        <p:spPr>
          <a:xfrm>
            <a:off x="2898648" y="6496430"/>
            <a:ext cx="4797552" cy="365760"/>
          </a:xfrm>
          <a:prstGeom prst="rect">
            <a:avLst/>
          </a:prstGeom>
        </p:spPr>
        <p:txBody>
          <a:bodyPr/>
          <a:lstStyle>
            <a:lvl1pPr>
              <a:defRPr sz="1400"/>
            </a:lvl1pPr>
          </a:lstStyle>
          <a:p>
            <a:endParaRPr lang="en-US" dirty="0"/>
          </a:p>
        </p:txBody>
      </p:sp>
      <p:sp>
        <p:nvSpPr>
          <p:cNvPr id="21" name="Slide Number Placeholder 5"/>
          <p:cNvSpPr>
            <a:spLocks noGrp="1"/>
          </p:cNvSpPr>
          <p:nvPr>
            <p:ph type="sldNum" sz="quarter" idx="4"/>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p:transition>
  <p:timing>
    <p:tnLst>
      <p:par>
        <p:cTn id="1" dur="indefinite" restart="never" nodeType="tmRoot"/>
      </p:par>
    </p:tnLst>
  </p:timing>
  <p:hf hdr="0" ftr="0" dt="0"/>
  <p:txStyles>
    <p:titleStyle>
      <a:lvl1pPr algn="l" rtl="0" eaLnBrk="1" latinLnBrk="0" hangingPunct="1">
        <a:spcBef>
          <a:spcPct val="0"/>
        </a:spcBef>
        <a:buNone/>
        <a:defRPr kumimoji="0" sz="3200" b="1" kern="1200">
          <a:solidFill>
            <a:srgbClr val="0070C0"/>
          </a:solidFill>
          <a:latin typeface="Arial Black" pitchFamily="34" charset="0"/>
          <a:ea typeface="+mj-ea"/>
          <a:cs typeface="+mj-cs"/>
        </a:defRPr>
      </a:lvl1pPr>
    </p:titleStyle>
    <p:bodyStyle>
      <a:lvl1pPr marL="274320" indent="-274320" algn="l" rtl="0" eaLnBrk="1" latinLnBrk="0" hangingPunct="1">
        <a:spcBef>
          <a:spcPts val="600"/>
        </a:spcBef>
        <a:buClr>
          <a:schemeClr val="tx1"/>
        </a:buClr>
        <a:buSzPct val="76000"/>
        <a:buFont typeface="Arial" pitchFamily="34" charset="0"/>
        <a:buChar char="•"/>
        <a:defRPr kumimoji="0" sz="2400" kern="1200">
          <a:solidFill>
            <a:schemeClr val="tx1"/>
          </a:solidFill>
          <a:latin typeface="+mn-lt"/>
          <a:ea typeface="+mn-ea"/>
          <a:cs typeface="+mn-cs"/>
        </a:defRPr>
      </a:lvl1pPr>
      <a:lvl2pPr marL="457200" indent="-184150" algn="l" rtl="0" eaLnBrk="1" latinLnBrk="0" hangingPunct="1">
        <a:spcBef>
          <a:spcPts val="500"/>
        </a:spcBef>
        <a:buClr>
          <a:schemeClr val="tx1"/>
        </a:buClr>
        <a:buSzPct val="76000"/>
        <a:buFont typeface="Arial" pitchFamily="34" charset="0"/>
        <a:buChar char="•"/>
        <a:defRPr kumimoji="0" sz="2000" kern="1200">
          <a:solidFill>
            <a:schemeClr val="tx1"/>
          </a:solidFill>
          <a:latin typeface="+mn-lt"/>
          <a:ea typeface="+mn-ea"/>
          <a:cs typeface="+mn-cs"/>
        </a:defRPr>
      </a:lvl2pPr>
      <a:lvl3pPr marL="742950" indent="-149225" algn="l" rtl="0" eaLnBrk="1" latinLnBrk="0" hangingPunct="1">
        <a:spcBef>
          <a:spcPts val="500"/>
        </a:spcBef>
        <a:buClr>
          <a:schemeClr val="tx1"/>
        </a:buClr>
        <a:buSzPct val="76000"/>
        <a:buFont typeface="Arial" pitchFamily="34" charset="0"/>
        <a:buChar char="•"/>
        <a:defRPr kumimoji="0" sz="1800" kern="1200">
          <a:solidFill>
            <a:schemeClr val="tx1"/>
          </a:solidFill>
          <a:latin typeface="+mn-lt"/>
          <a:ea typeface="+mn-ea"/>
          <a:cs typeface="+mn-cs"/>
        </a:defRPr>
      </a:lvl3pPr>
      <a:lvl4pPr marL="1028700" indent="-160338" algn="l" rtl="0" eaLnBrk="1" latinLnBrk="0" hangingPunct="1">
        <a:spcBef>
          <a:spcPts val="400"/>
        </a:spcBef>
        <a:buClr>
          <a:schemeClr val="tx1"/>
        </a:buClr>
        <a:buSzPct val="70000"/>
        <a:buFont typeface="Arial" pitchFamily="34" charset="0"/>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tx1"/>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1.png"/></Relationships>
</file>

<file path=ppt/slides/_rels/slide12.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01.png"/><Relationship Id="rId7" Type="http://schemas.openxmlformats.org/officeDocument/2006/relationships/image" Target="../media/image320.png"/><Relationship Id="rId12" Type="http://schemas.openxmlformats.org/officeDocument/2006/relationships/image" Target="../media/image20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191.png"/><Relationship Id="rId5" Type="http://schemas.openxmlformats.org/officeDocument/2006/relationships/image" Target="../media/image300.png"/><Relationship Id="rId15" Type="http://schemas.openxmlformats.org/officeDocument/2006/relationships/image" Target="../media/image14.png"/><Relationship Id="rId10" Type="http://schemas.openxmlformats.org/officeDocument/2006/relationships/image" Target="../media/image181.png"/><Relationship Id="rId19" Type="http://schemas.openxmlformats.org/officeDocument/2006/relationships/image" Target="../media/image18.png"/><Relationship Id="rId4" Type="http://schemas.openxmlformats.org/officeDocument/2006/relationships/image" Target="../media/image290.png"/><Relationship Id="rId9" Type="http://schemas.openxmlformats.org/officeDocument/2006/relationships/image" Target="../media/image340.png"/><Relationship Id="rId1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19.png"/><Relationship Id="rId2" Type="http://schemas.openxmlformats.org/officeDocument/2006/relationships/image" Target="../media/image21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45.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43.png"/><Relationship Id="rId5" Type="http://schemas.openxmlformats.org/officeDocument/2006/relationships/image" Target="../media/image51.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50.png"/><Relationship Id="rId9" Type="http://schemas.openxmlformats.org/officeDocument/2006/relationships/image" Target="../media/image41.png"/><Relationship Id="rId14"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4.png"/><Relationship Id="rId7" Type="http://schemas.openxmlformats.org/officeDocument/2006/relationships/image" Target="../media/image20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93.png"/><Relationship Id="rId11" Type="http://schemas.openxmlformats.org/officeDocument/2006/relationships/image" Target="../media/image36.png"/><Relationship Id="rId5" Type="http://schemas.openxmlformats.org/officeDocument/2006/relationships/image" Target="../media/image20.png"/><Relationship Id="rId10" Type="http://schemas.openxmlformats.org/officeDocument/2006/relationships/image" Target="../media/image32.png"/><Relationship Id="rId4" Type="http://schemas.openxmlformats.org/officeDocument/2006/relationships/image" Target="../media/image65.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www.quora.com/Why-does-a-matrix-have-to-be-square-to-get-an-inverse-matrix" TargetMode="Externa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hyperlink" Target="http://facweb.cs.depaul.edu/andre/gam325/week2.htm" TargetMode="External"/><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200.png"/><Relationship Id="rId4" Type="http://schemas.openxmlformats.org/officeDocument/2006/relationships/image" Target="../media/image190.png"/></Relationships>
</file>

<file path=ppt/slides/_rels/slide19.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8.png"/><Relationship Id="rId7" Type="http://schemas.openxmlformats.org/officeDocument/2006/relationships/image" Target="../media/image93.png"/><Relationship Id="rId2" Type="http://schemas.openxmlformats.org/officeDocument/2006/relationships/hyperlink" Target="https://en.wikipedia.org/wiki/Determinant" TargetMode="Externa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hyperlink" Target="http://facweb.cs.depaul.edu/andre/gam325/week2.ht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hyperlink" Target="http://facweb.cs.depaul.edu/andre/gam325/week2.ht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hyperlink" Target="http://facweb.cs.depaul.edu/andre/gam325/week2.ht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LU_decomposition" TargetMode="External"/><Relationship Id="rId2" Type="http://schemas.openxmlformats.org/officeDocument/2006/relationships/hyperlink" Target="https://en.wikipedia.org/wiki/Computational_complexity_of_mathematical_operations#Matrix_algebra" TargetMode="Externa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70.png"/><Relationship Id="rId13" Type="http://schemas.openxmlformats.org/officeDocument/2006/relationships/image" Target="../media/image202.png"/><Relationship Id="rId3" Type="http://schemas.openxmlformats.org/officeDocument/2006/relationships/image" Target="../media/image110.png"/><Relationship Id="rId7" Type="http://schemas.openxmlformats.org/officeDocument/2006/relationships/image" Target="../media/image150.png"/><Relationship Id="rId12" Type="http://schemas.openxmlformats.org/officeDocument/2006/relationships/image" Target="../media/image192.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82.png"/><Relationship Id="rId5" Type="http://schemas.openxmlformats.org/officeDocument/2006/relationships/image" Target="../media/image130.png"/><Relationship Id="rId15" Type="http://schemas.openxmlformats.org/officeDocument/2006/relationships/image" Target="../media/image56.png"/><Relationship Id="rId10" Type="http://schemas.openxmlformats.org/officeDocument/2006/relationships/image" Target="../media/image170.png"/><Relationship Id="rId4" Type="http://schemas.openxmlformats.org/officeDocument/2006/relationships/image" Target="../media/image121.png"/><Relationship Id="rId9" Type="http://schemas.openxmlformats.org/officeDocument/2006/relationships/image" Target="../media/image160.png"/><Relationship Id="rId14" Type="http://schemas.openxmlformats.org/officeDocument/2006/relationships/image" Target="../media/image214.png"/></Relationships>
</file>

<file path=ppt/slides/_rels/slide29.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0.png"/><Relationship Id="rId7" Type="http://schemas.openxmlformats.org/officeDocument/2006/relationships/image" Target="../media/image11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0.png"/><Relationship Id="rId9" Type="http://schemas.openxmlformats.org/officeDocument/2006/relationships/hyperlink" Target="http://facweb.cs.depaul.edu/andre/gam325/week2.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search?q=Min+flow+problems&amp;espv=2&amp;biw=1532&amp;bih=886&amp;source=lnms&amp;tbm=isch&amp;sa=X&amp;ved=0CAkQ_AUoBGoVChMInJTA7v7-xwIVA0OSCh1pPwb2#imgrc=_"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1.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0.png"/><Relationship Id="rId5" Type="http://schemas.openxmlformats.org/officeDocument/2006/relationships/image" Target="../media/image71.png"/><Relationship Id="rId10" Type="http://schemas.openxmlformats.org/officeDocument/2006/relationships/image" Target="../media/image9.png"/><Relationship Id="rId4" Type="http://schemas.openxmlformats.org/officeDocument/2006/relationships/image" Target="../media/image31.png"/><Relationship Id="rId9" Type="http://schemas.openxmlformats.org/officeDocument/2006/relationships/image" Target="../media/image81.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911.png"/><Relationship Id="rId10" Type="http://schemas.openxmlformats.org/officeDocument/2006/relationships/image" Target="../media/image11.png"/><Relationship Id="rId4" Type="http://schemas.openxmlformats.org/officeDocument/2006/relationships/image" Target="../media/image31.png"/><Relationship Id="rId9"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GAM 325/425: </a:t>
            </a:r>
            <a:br>
              <a:rPr lang="en-US" dirty="0" smtClean="0"/>
            </a:br>
            <a:r>
              <a:rPr lang="en-US" dirty="0" smtClean="0"/>
              <a:t>Applied 3D Geometry</a:t>
            </a:r>
            <a:endParaRPr lang="en-US" dirty="0"/>
          </a:p>
        </p:txBody>
      </p:sp>
      <p:sp>
        <p:nvSpPr>
          <p:cNvPr id="6" name="Subtitle 5"/>
          <p:cNvSpPr>
            <a:spLocks noGrp="1"/>
          </p:cNvSpPr>
          <p:nvPr>
            <p:ph type="subTitle" idx="1"/>
          </p:nvPr>
        </p:nvSpPr>
        <p:spPr/>
        <p:txBody>
          <a:bodyPr/>
          <a:lstStyle/>
          <a:p>
            <a:r>
              <a:rPr lang="en-US" dirty="0" smtClean="0"/>
              <a:t>Lecture 2, Part B: </a:t>
            </a:r>
          </a:p>
          <a:p>
            <a:r>
              <a:rPr lang="en-US" dirty="0" smtClean="0"/>
              <a:t>Matrix Inverse and </a:t>
            </a:r>
          </a:p>
          <a:p>
            <a:r>
              <a:rPr lang="en-US" dirty="0" smtClean="0"/>
              <a:t>Determinant</a:t>
            </a:r>
          </a:p>
        </p:txBody>
      </p:sp>
      <p:sp>
        <p:nvSpPr>
          <p:cNvPr id="3" name="Slide Number Placeholder 2"/>
          <p:cNvSpPr>
            <a:spLocks noGrp="1"/>
          </p:cNvSpPr>
          <p:nvPr>
            <p:ph type="sldNum" sz="quarter" idx="12"/>
          </p:nvPr>
        </p:nvSpPr>
        <p:spPr/>
        <p:txBody>
          <a:bodyPr/>
          <a:lstStyle/>
          <a:p>
            <a:fld id="{2DD2A927-C669-46EB-947E-64BB8CE6050D}" type="slidenum">
              <a:rPr lang="en-US" smtClean="0"/>
              <a:t>1</a:t>
            </a:fld>
            <a:endParaRPr lang="en-US" dirty="0"/>
          </a:p>
        </p:txBody>
      </p:sp>
    </p:spTree>
    <p:extLst>
      <p:ext uri="{BB962C8B-B14F-4D97-AF65-F5344CB8AC3E}">
        <p14:creationId xmlns:p14="http://schemas.microsoft.com/office/powerpoint/2010/main" val="915093673"/>
      </p:ext>
    </p:extLst>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a:xfrm>
            <a:off x="7954961" y="6501968"/>
            <a:ext cx="609600" cy="365760"/>
          </a:xfrm>
        </p:spPr>
        <p:txBody>
          <a:bodyPr/>
          <a:lstStyle/>
          <a:p>
            <a:fld id="{2DD2A927-C669-46EB-947E-64BB8CE6050D}" type="slidenum">
              <a:rPr lang="en-US" smtClean="0"/>
              <a:pPr/>
              <a:t>10</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a:t>
            </a:r>
            <a:r>
              <a:rPr lang="en-US" dirty="0"/>
              <a:t>the equations such </a:t>
            </a:r>
            <a:r>
              <a:rPr lang="en-US" dirty="0" smtClean="0"/>
              <a:t>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r>
              <a:rPr lang="en-US" dirty="0" smtClean="0"/>
              <a:t>Take the same operation on both sides of an equation.</a:t>
            </a:r>
          </a:p>
          <a:p>
            <a:pPr marL="569913" lvl="1" indent="-296863">
              <a:buSzPct val="100000"/>
              <a:buFont typeface="+mj-lt"/>
              <a:buAutoNum type="arabicPeriod"/>
            </a:pPr>
            <a:r>
              <a:rPr lang="en-US" dirty="0" smtClean="0"/>
              <a:t>Adding a multiple of one equation to another.</a:t>
            </a:r>
            <a:endParaRPr lang="en-US" sz="800" dirty="0" smtClean="0"/>
          </a:p>
          <a:p>
            <a:pPr marL="0" indent="-20638">
              <a:buSzPct val="100000"/>
              <a:buNone/>
            </a:pPr>
            <a:endParaRPr lang="en-US" sz="800" dirty="0"/>
          </a:p>
          <a:p>
            <a:pPr marL="0" indent="-20638">
              <a:buSzPct val="100000"/>
              <a:buNone/>
            </a:pPr>
            <a:r>
              <a:rPr lang="en-US" dirty="0" smtClean="0"/>
              <a:t>To solve a linear system of equations, we will use the above three manipulations to collectively ‘simplify’ the equations and find a solution.</a:t>
            </a:r>
          </a:p>
        </p:txBody>
      </p:sp>
    </p:spTree>
    <p:extLst>
      <p:ext uri="{BB962C8B-B14F-4D97-AF65-F5344CB8AC3E}">
        <p14:creationId xmlns:p14="http://schemas.microsoft.com/office/powerpoint/2010/main" val="1011471585"/>
      </p:ext>
    </p:extLst>
  </p:cSld>
  <p:clrMapOvr>
    <a:masterClrMapping/>
  </p:clrMapOvr>
  <p:transition spd="slow">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Linear Equations</a:t>
            </a:r>
            <a:br>
              <a:rPr lang="en-US" dirty="0" smtClean="0"/>
            </a:br>
            <a:r>
              <a:rPr lang="en-US" sz="1600" dirty="0" smtClean="0"/>
              <a:t>(A necessary detour before the next few topics)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11</a:t>
            </a:fld>
            <a:endParaRPr lang="en-US" dirty="0"/>
          </a:p>
        </p:txBody>
      </p:sp>
      <p:sp>
        <p:nvSpPr>
          <p:cNvPr id="4" name="Content Placeholder 3"/>
          <p:cNvSpPr>
            <a:spLocks noGrp="1"/>
          </p:cNvSpPr>
          <p:nvPr>
            <p:ph sz="quarter" idx="1"/>
          </p:nvPr>
        </p:nvSpPr>
        <p:spPr/>
        <p:txBody>
          <a:bodyPr/>
          <a:lstStyle/>
          <a:p>
            <a:pPr marL="0" indent="0">
              <a:buNone/>
            </a:pPr>
            <a:r>
              <a:rPr lang="en-US" dirty="0" smtClean="0"/>
              <a:t>How to solve a system of linear equation (find values for </a:t>
            </a:r>
            <a:r>
              <a:rPr lang="en-US" i="1" dirty="0" smtClean="0"/>
              <a:t>x</a:t>
            </a:r>
            <a:r>
              <a:rPr lang="en-US" dirty="0" smtClean="0"/>
              <a:t>, </a:t>
            </a:r>
            <a:r>
              <a:rPr lang="en-US" i="1" dirty="0" smtClean="0"/>
              <a:t>y</a:t>
            </a:r>
            <a:r>
              <a:rPr lang="en-US" dirty="0" smtClean="0"/>
              <a:t> and </a:t>
            </a:r>
            <a:r>
              <a:rPr lang="en-US" i="1" dirty="0" smtClean="0"/>
              <a:t>z</a:t>
            </a:r>
            <a:r>
              <a:rPr lang="en-US" dirty="0" smtClean="0"/>
              <a:t> where these equation all hold)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p:txBody>
      </p:sp>
      <mc:AlternateContent xmlns:mc="http://schemas.openxmlformats.org/markup-compatibility/2006" xmlns:a14="http://schemas.microsoft.com/office/drawing/2010/main">
        <mc:Choice Requires="a14">
          <p:sp>
            <p:nvSpPr>
              <p:cNvPr id="5" name="TextBox 4"/>
              <p:cNvSpPr txBox="1"/>
              <p:nvPr/>
            </p:nvSpPr>
            <p:spPr>
              <a:xfrm>
                <a:off x="875366" y="1912733"/>
                <a:ext cx="1994970" cy="906668"/>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875366" y="1912733"/>
                <a:ext cx="1994970" cy="906668"/>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70336" y="1912240"/>
                <a:ext cx="199496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2870336" y="1912240"/>
                <a:ext cx="1994969" cy="906171"/>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21" name="Rounded Rectangle 20"/>
          <p:cNvSpPr/>
          <p:nvPr/>
        </p:nvSpPr>
        <p:spPr>
          <a:xfrm>
            <a:off x="5410200" y="1910545"/>
            <a:ext cx="3200400" cy="906957"/>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 be honest, we don’t really need to swap the lines here, but I wanted to give it as a example</a:t>
            </a:r>
            <a:endParaRPr lang="en-US" sz="1600"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2671610" y="1712260"/>
                <a:ext cx="524181"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7" name="TextBox 6"/>
              <p:cNvSpPr txBox="1">
                <a:spLocks noRot="1" noChangeAspect="1" noMove="1" noResize="1" noEditPoints="1" noAdjustHandles="1" noChangeArrowheads="1" noChangeShapeType="1" noTextEdit="1"/>
              </p:cNvSpPr>
              <p:nvPr/>
            </p:nvSpPr>
            <p:spPr>
              <a:xfrm>
                <a:off x="2671610" y="1712260"/>
                <a:ext cx="524181" cy="20005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3705714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1"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Linear Equations</a:t>
            </a:r>
            <a:br>
              <a:rPr lang="en-US" dirty="0" smtClean="0"/>
            </a:br>
            <a:r>
              <a:rPr lang="en-US" sz="1600" dirty="0" smtClean="0"/>
              <a:t>(A necessary detour before the next few topics)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12</a:t>
            </a:fld>
            <a:endParaRPr lang="en-US" dirty="0"/>
          </a:p>
        </p:txBody>
      </p:sp>
      <p:sp>
        <p:nvSpPr>
          <p:cNvPr id="4" name="Content Placeholder 3"/>
          <p:cNvSpPr>
            <a:spLocks noGrp="1"/>
          </p:cNvSpPr>
          <p:nvPr>
            <p:ph sz="quarter" idx="1"/>
          </p:nvPr>
        </p:nvSpPr>
        <p:spPr/>
        <p:txBody>
          <a:bodyPr/>
          <a:lstStyle/>
          <a:p>
            <a:pPr marL="0" indent="0">
              <a:buNone/>
            </a:pPr>
            <a:r>
              <a:rPr lang="en-US" dirty="0" smtClean="0"/>
              <a:t>How to solve a system of linear equation (find values for </a:t>
            </a:r>
            <a:r>
              <a:rPr lang="en-US" i="1" dirty="0" smtClean="0"/>
              <a:t>x</a:t>
            </a:r>
            <a:r>
              <a:rPr lang="en-US" dirty="0" smtClean="0"/>
              <a:t>, </a:t>
            </a:r>
            <a:r>
              <a:rPr lang="en-US" i="1" dirty="0" smtClean="0"/>
              <a:t>y</a:t>
            </a:r>
            <a:r>
              <a:rPr lang="en-US" dirty="0" smtClean="0"/>
              <a:t> and </a:t>
            </a:r>
            <a:r>
              <a:rPr lang="en-US" i="1" dirty="0" smtClean="0"/>
              <a:t>z</a:t>
            </a:r>
            <a:r>
              <a:rPr lang="en-US" dirty="0" smtClean="0"/>
              <a:t> where these equation all hold)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r>
              <a:rPr lang="en-US" dirty="0" smtClean="0"/>
              <a:t>(See also p101 of the book: </a:t>
            </a:r>
            <a:r>
              <a:rPr lang="en-US" i="1" dirty="0" smtClean="0"/>
              <a:t>it includes some commentary for each above steps</a:t>
            </a:r>
            <a:r>
              <a:rPr lang="en-US" dirty="0" smtClean="0"/>
              <a:t>)</a:t>
            </a:r>
          </a:p>
          <a:p>
            <a:pPr marL="0" indent="0">
              <a:buNone/>
            </a:pPr>
            <a:r>
              <a:rPr lang="en-US" dirty="0" smtClean="0"/>
              <a:t>Note that to solve the above, the only operations we used were:</a:t>
            </a:r>
          </a:p>
          <a:p>
            <a:pPr marL="514350" lvl="1" indent="-220663"/>
            <a:r>
              <a:rPr lang="en-US" dirty="0" smtClean="0"/>
              <a:t>Exchanging two lines</a:t>
            </a:r>
          </a:p>
          <a:p>
            <a:pPr marL="514350" lvl="1" indent="-220663"/>
            <a:r>
              <a:rPr lang="en-US" dirty="0" smtClean="0"/>
              <a:t>Multiplying a row by a constant</a:t>
            </a:r>
          </a:p>
          <a:p>
            <a:pPr marL="514350" lvl="1" indent="-220663"/>
            <a:r>
              <a:rPr lang="en-US" dirty="0" smtClean="0"/>
              <a:t>Adding a multiple of one row to another</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75366" y="1912733"/>
                <a:ext cx="1994970" cy="906668"/>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875366" y="1912733"/>
                <a:ext cx="1994970" cy="906668"/>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70336" y="1912240"/>
                <a:ext cx="199496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2870336" y="1912240"/>
                <a:ext cx="1994969" cy="906171"/>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65305" y="1912240"/>
                <a:ext cx="186672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865305" y="1912240"/>
                <a:ext cx="1866729" cy="906171"/>
              </a:xfrm>
              <a:prstGeom prst="rect">
                <a:avLst/>
              </a:prstGeom>
              <a:blipFill rotWithShape="1">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24845" y="1909763"/>
                <a:ext cx="1866729" cy="909637"/>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−5</m:t>
                      </m:r>
                      <m:r>
                        <a:rPr lang="en-US" sz="1600" b="0" i="1" smtClean="0">
                          <a:latin typeface="Cambria Math"/>
                        </a:rPr>
                        <m:t>𝑦</m:t>
                      </m:r>
                      <m:r>
                        <a:rPr lang="en-US" sz="1600" b="0" i="1" smtClean="0">
                          <a:latin typeface="Cambria Math"/>
                        </a:rPr>
                        <m:t>−4</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6724845" y="1909763"/>
                <a:ext cx="1866729" cy="909637"/>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78888" y="2819400"/>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878888" y="2819400"/>
                <a:ext cx="2004132" cy="987065"/>
              </a:xfrm>
              <a:prstGeom prst="rect">
                <a:avLst/>
              </a:prstGeom>
              <a:blipFill rotWithShape="1">
                <a:blip r:embed="rId7"/>
                <a:stretch>
                  <a:fillRect t="-20245" r="-26284" b="-3865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883213" y="2819400"/>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dirty="0"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1</m:t>
                      </m:r>
                    </m:oMath>
                  </m:oMathPara>
                </a14:m>
                <a:endParaRPr lang="en-US" sz="1600" b="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2883213" y="2819400"/>
                <a:ext cx="2004132" cy="987065"/>
              </a:xfrm>
              <a:prstGeom prst="rect">
                <a:avLst/>
              </a:prstGeom>
              <a:blipFill rotWithShape="1">
                <a:blip r:embed="rId8"/>
                <a:stretch>
                  <a:fillRect t="-20245" r="-25982" b="-3865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84353" y="2819400"/>
                <a:ext cx="2026772" cy="98706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𝑧</m:t>
                      </m:r>
                      <m:r>
                        <m:rPr>
                          <m:aln/>
                        </m:rPr>
                        <a:rPr lang="en-US" sz="1600" i="1">
                          <a:latin typeface="Cambria Math"/>
                        </a:rPr>
                        <m:t>=</m:t>
                      </m:r>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den>
                      </m:f>
                    </m:oMath>
                  </m:oMathPara>
                </a14:m>
                <a:endParaRPr lang="en-US" sz="1600" b="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4884353" y="2819400"/>
                <a:ext cx="2026772" cy="987065"/>
              </a:xfrm>
              <a:prstGeom prst="rect">
                <a:avLst/>
              </a:prstGeom>
              <a:blipFill rotWithShape="1">
                <a:blip r:embed="rId9"/>
                <a:stretch>
                  <a:fillRect t="-20245" r="-25373" b="-71166"/>
                </a:stretch>
              </a:blipFill>
              <a:ln>
                <a:solidFill>
                  <a:schemeClr val="tx1"/>
                </a:solidFill>
              </a:ln>
            </p:spPr>
            <p:txBody>
              <a:bodyPr/>
              <a:lstStyle/>
              <a:p>
                <a:r>
                  <a:rPr lang="en-US">
                    <a:noFill/>
                  </a:rPr>
                  <a:t> </a:t>
                </a:r>
              </a:p>
            </p:txBody>
          </p:sp>
        </mc:Fallback>
      </mc:AlternateContent>
      <p:grpSp>
        <p:nvGrpSpPr>
          <p:cNvPr id="17" name="Group 16"/>
          <p:cNvGrpSpPr/>
          <p:nvPr/>
        </p:nvGrpSpPr>
        <p:grpSpPr>
          <a:xfrm>
            <a:off x="7115077" y="3379729"/>
            <a:ext cx="1343123" cy="452496"/>
            <a:chOff x="7343677" y="3353969"/>
            <a:chExt cx="1343123" cy="452496"/>
          </a:xfrm>
        </p:grpSpPr>
        <mc:AlternateContent xmlns:mc="http://schemas.openxmlformats.org/markup-compatibility/2006" xmlns:a14="http://schemas.microsoft.com/office/drawing/2010/main">
          <mc:Choice Requires="a14">
            <p:sp>
              <p:nvSpPr>
                <p:cNvPr id="12" name="TextBox 11"/>
                <p:cNvSpPr txBox="1"/>
                <p:nvPr/>
              </p:nvSpPr>
              <p:spPr>
                <a:xfrm>
                  <a:off x="7673830" y="3353969"/>
                  <a:ext cx="1012970" cy="452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𝑧</m:t>
                        </m:r>
                        <m:r>
                          <m:rPr>
                            <m:aln/>
                          </m:rPr>
                          <a:rPr lang="en-US" i="1">
                            <a:latin typeface="Cambria Math"/>
                          </a:rPr>
                          <m:t>=</m:t>
                        </m:r>
                        <m:f>
                          <m:fPr>
                            <m:type m:val="skw"/>
                            <m:ctrlPr>
                              <a:rPr lang="en-US" i="1">
                                <a:latin typeface="Cambria Math" panose="02040503050406030204" pitchFamily="18" charset="0"/>
                              </a:rPr>
                            </m:ctrlPr>
                          </m:fPr>
                          <m:num>
                            <m:r>
                              <a:rPr lang="en-US" i="1">
                                <a:latin typeface="Cambria Math"/>
                              </a:rPr>
                              <m:t>1</m:t>
                            </m:r>
                          </m:num>
                          <m:den>
                            <m:r>
                              <a:rPr lang="en-US" i="1">
                                <a:latin typeface="Cambria Math"/>
                              </a:rPr>
                              <m:t>2</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73830" y="3353969"/>
                  <a:ext cx="1012970" cy="452496"/>
                </a:xfrm>
                <a:prstGeom prst="rect">
                  <a:avLst/>
                </a:prstGeom>
                <a:blipFill rotWithShape="1">
                  <a:blip r:embed="rId10"/>
                  <a:stretch>
                    <a:fillRect t="-118667" r="-64072" b="-184000"/>
                  </a:stretch>
                </a:blipFill>
              </p:spPr>
              <p:txBody>
                <a:bodyPr/>
                <a:lstStyle/>
                <a:p>
                  <a:r>
                    <a:rPr lang="en-US">
                      <a:noFill/>
                    </a:rPr>
                    <a:t> </a:t>
                  </a:r>
                </a:p>
              </p:txBody>
            </p:sp>
          </mc:Fallback>
        </mc:AlternateContent>
        <p:cxnSp>
          <p:nvCxnSpPr>
            <p:cNvPr id="14" name="Straight Arrow Connector 13"/>
            <p:cNvCxnSpPr>
              <a:endCxn id="12" idx="1"/>
            </p:cNvCxnSpPr>
            <p:nvPr/>
          </p:nvCxnSpPr>
          <p:spPr>
            <a:xfrm>
              <a:off x="7343677" y="3580217"/>
              <a:ext cx="330153"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115077" y="3098800"/>
            <a:ext cx="1318612" cy="369332"/>
            <a:chOff x="7340552" y="3353969"/>
            <a:chExt cx="1318612" cy="369332"/>
          </a:xfrm>
        </p:grpSpPr>
        <mc:AlternateContent xmlns:mc="http://schemas.openxmlformats.org/markup-compatibility/2006" xmlns:a14="http://schemas.microsoft.com/office/drawing/2010/main">
          <mc:Choice Requires="a14">
            <p:sp>
              <p:nvSpPr>
                <p:cNvPr id="19" name="TextBox 18"/>
                <p:cNvSpPr txBox="1"/>
                <p:nvPr/>
              </p:nvSpPr>
              <p:spPr>
                <a:xfrm>
                  <a:off x="7673830" y="3353969"/>
                  <a:ext cx="9853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m:rPr>
                            <m:aln/>
                          </m:rPr>
                          <a:rPr lang="en-US" i="1">
                            <a:latin typeface="Cambria Math"/>
                          </a:rPr>
                          <m:t>=</m:t>
                        </m:r>
                        <m:r>
                          <a:rPr lang="en-US" b="0" i="1" smtClean="0">
                            <a:latin typeface="Cambria Math"/>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673830" y="3353969"/>
                  <a:ext cx="985334" cy="369332"/>
                </a:xfrm>
                <a:prstGeom prst="rect">
                  <a:avLst/>
                </a:prstGeom>
                <a:blipFill rotWithShape="1">
                  <a:blip r:embed="rId11"/>
                  <a:stretch>
                    <a:fillRect b="-6557"/>
                  </a:stretch>
                </a:blipFill>
              </p:spPr>
              <p:txBody>
                <a:bodyPr/>
                <a:lstStyle/>
                <a:p>
                  <a:r>
                    <a:rPr lang="en-US">
                      <a:noFill/>
                    </a:rPr>
                    <a:t> </a:t>
                  </a:r>
                </a:p>
              </p:txBody>
            </p:sp>
          </mc:Fallback>
        </mc:AlternateContent>
        <p:cxnSp>
          <p:nvCxnSpPr>
            <p:cNvPr id="20" name="Straight Arrow Connector 19"/>
            <p:cNvCxnSpPr>
              <a:endCxn id="19" idx="1"/>
            </p:cNvCxnSpPr>
            <p:nvPr/>
          </p:nvCxnSpPr>
          <p:spPr>
            <a:xfrm>
              <a:off x="7340552" y="3538635"/>
              <a:ext cx="3332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115077" y="2774950"/>
            <a:ext cx="1360482" cy="454292"/>
            <a:chOff x="7340552" y="3353969"/>
            <a:chExt cx="1360482" cy="454292"/>
          </a:xfrm>
        </p:grpSpPr>
        <mc:AlternateContent xmlns:mc="http://schemas.openxmlformats.org/markup-compatibility/2006" xmlns:a14="http://schemas.microsoft.com/office/drawing/2010/main">
          <mc:Choice Requires="a14">
            <p:sp>
              <p:nvSpPr>
                <p:cNvPr id="27" name="TextBox 26"/>
                <p:cNvSpPr txBox="1"/>
                <p:nvPr/>
              </p:nvSpPr>
              <p:spPr>
                <a:xfrm>
                  <a:off x="7673830" y="3353969"/>
                  <a:ext cx="1027204" cy="4542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r>
                          <m:rPr>
                            <m:aln/>
                          </m:rPr>
                          <a:rPr lang="en-US" i="1">
                            <a:latin typeface="Cambria Math"/>
                          </a:rPr>
                          <m:t>=</m:t>
                        </m:r>
                        <m:f>
                          <m:fPr>
                            <m:type m:val="skw"/>
                            <m:ctrlPr>
                              <a:rPr lang="en-US" i="1">
                                <a:latin typeface="Cambria Math" panose="02040503050406030204" pitchFamily="18" charset="0"/>
                              </a:rPr>
                            </m:ctrlPr>
                          </m:fPr>
                          <m:num>
                            <m:r>
                              <a:rPr lang="en-US" b="0" i="1" smtClean="0">
                                <a:latin typeface="Cambria Math"/>
                              </a:rPr>
                              <m:t>3</m:t>
                            </m:r>
                          </m:num>
                          <m:den>
                            <m:r>
                              <a:rPr lang="en-US" i="1">
                                <a:latin typeface="Cambria Math"/>
                              </a:rPr>
                              <m:t>2</m:t>
                            </m:r>
                          </m:den>
                        </m:f>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673830" y="3353969"/>
                  <a:ext cx="1027204" cy="454292"/>
                </a:xfrm>
                <a:prstGeom prst="rect">
                  <a:avLst/>
                </a:prstGeom>
                <a:blipFill rotWithShape="1">
                  <a:blip r:embed="rId12"/>
                  <a:stretch>
                    <a:fillRect t="-118667" r="-63690" b="-184000"/>
                  </a:stretch>
                </a:blipFill>
              </p:spPr>
              <p:txBody>
                <a:bodyPr/>
                <a:lstStyle/>
                <a:p>
                  <a:r>
                    <a:rPr lang="en-US">
                      <a:noFill/>
                    </a:rPr>
                    <a:t> </a:t>
                  </a:r>
                </a:p>
              </p:txBody>
            </p:sp>
          </mc:Fallback>
        </mc:AlternateContent>
        <p:cxnSp>
          <p:nvCxnSpPr>
            <p:cNvPr id="28" name="Straight Arrow Connector 27"/>
            <p:cNvCxnSpPr>
              <a:endCxn id="27" idx="1"/>
            </p:cNvCxnSpPr>
            <p:nvPr/>
          </p:nvCxnSpPr>
          <p:spPr>
            <a:xfrm>
              <a:off x="7340552" y="3581115"/>
              <a:ext cx="3332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p:cNvSpPr txBox="1"/>
              <p:nvPr/>
            </p:nvSpPr>
            <p:spPr>
              <a:xfrm>
                <a:off x="4501825" y="1688421"/>
                <a:ext cx="746008" cy="247247"/>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1</m:t>
                          </m:r>
                        </m:num>
                        <m:den>
                          <m:r>
                            <a:rPr lang="en-US" sz="1000" b="0" i="1" dirty="0" smtClean="0">
                              <a:solidFill>
                                <a:srgbClr val="0070C0"/>
                              </a:solidFill>
                              <a:latin typeface="Cambria Math" panose="02040503050406030204" pitchFamily="18" charset="0"/>
                            </a:rPr>
                            <m:t>3</m:t>
                          </m:r>
                        </m:den>
                      </m:f>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01825" y="1688421"/>
                <a:ext cx="746008" cy="247247"/>
              </a:xfrm>
              <a:prstGeom prst="rect">
                <a:avLst/>
              </a:prstGeom>
              <a:blipFill>
                <a:blip r:embed="rId13"/>
                <a:stretch>
                  <a:fillRect t="-123256" r="-30400" b="-1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671610" y="1712260"/>
                <a:ext cx="524181"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671610" y="1712260"/>
                <a:ext cx="524181" cy="200055"/>
              </a:xfrm>
              <a:prstGeom prst="rect">
                <a:avLst/>
              </a:prstGeom>
              <a:blipFill>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293674" y="1596583"/>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 −2</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293674" y="1596583"/>
                <a:ext cx="821404" cy="200055"/>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293674" y="1796638"/>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3</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3</m:t>
                          </m:r>
                        </m:sub>
                      </m:sSub>
                      <m:r>
                        <a:rPr lang="en-US" sz="1000" b="0" i="1" dirty="0" smtClean="0">
                          <a:solidFill>
                            <a:srgbClr val="0070C0"/>
                          </a:solidFill>
                          <a:latin typeface="Cambria Math" panose="02040503050406030204" pitchFamily="18" charset="0"/>
                        </a:rPr>
                        <m:t> −</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293674" y="1796638"/>
                <a:ext cx="821404" cy="200055"/>
              </a:xfrm>
              <a:prstGeom prst="rect">
                <a:avLst/>
              </a:prstGeom>
              <a:blipFill>
                <a:blip r:embed="rId1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44777" y="3187737"/>
                <a:ext cx="905731" cy="250390"/>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smtClean="0">
                          <a:solidFill>
                            <a:srgbClr val="0070C0"/>
                          </a:solidFill>
                          <a:latin typeface="Cambria Math" panose="02040503050406030204" pitchFamily="18" charset="0"/>
                          <a:ea typeface="Cambria Math" panose="02040503050406030204" pitchFamily="18" charset="0"/>
                        </a:rPr>
                        <m:t>→</m:t>
                      </m:r>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1</m:t>
                          </m:r>
                        </m:num>
                        <m:den>
                          <m:r>
                            <a:rPr lang="en-US" sz="1000" b="0" i="1" dirty="0" smtClean="0">
                              <a:solidFill>
                                <a:srgbClr val="0070C0"/>
                              </a:solidFill>
                              <a:latin typeface="Cambria Math" panose="02040503050406030204" pitchFamily="18" charset="0"/>
                            </a:rPr>
                            <m:t>5</m:t>
                          </m:r>
                        </m:den>
                      </m:f>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2</m:t>
                          </m:r>
                        </m:sub>
                      </m:sSub>
                    </m:oMath>
                  </m:oMathPara>
                </a14:m>
                <a:endParaRPr lang="en-US" sz="1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244777" y="3187737"/>
                <a:ext cx="905731" cy="250390"/>
              </a:xfrm>
              <a:prstGeom prst="rect">
                <a:avLst/>
              </a:prstGeom>
              <a:blipFill>
                <a:blip r:embed="rId17"/>
                <a:stretch>
                  <a:fillRect t="-123256" r="-23179" b="-1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656282" y="3679435"/>
                <a:ext cx="76084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3</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3</m:t>
                          </m:r>
                        </m:sub>
                      </m:sSub>
                      <m:r>
                        <a:rPr lang="en-US" sz="1000" b="0" i="1" dirty="0" smtClean="0">
                          <a:solidFill>
                            <a:srgbClr val="0070C0"/>
                          </a:solidFill>
                          <a:latin typeface="Cambria Math" panose="02040503050406030204" pitchFamily="18" charset="0"/>
                        </a:rPr>
                        <m:t>+5</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2</m:t>
                          </m:r>
                        </m:sub>
                      </m:sSub>
                    </m:oMath>
                  </m:oMathPara>
                </a14:m>
                <a:endParaRPr lang="en-US" sz="1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656282" y="3679435"/>
                <a:ext cx="760844" cy="200055"/>
              </a:xfrm>
              <a:prstGeom prst="rect">
                <a:avLst/>
              </a:prstGeom>
              <a:blipFill>
                <a:blip r:embed="rId18"/>
                <a:stretch>
                  <a:fillRect l="-78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680401" y="3679435"/>
                <a:ext cx="737865" cy="250390"/>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3</m:t>
                          </m:r>
                        </m:sub>
                      </m:sSub>
                      <m:r>
                        <a:rPr lang="en-US" sz="1000" i="1" dirty="0" smtClean="0">
                          <a:solidFill>
                            <a:srgbClr val="0070C0"/>
                          </a:solidFill>
                          <a:latin typeface="Cambria Math" panose="02040503050406030204" pitchFamily="18" charset="0"/>
                          <a:ea typeface="Cambria Math" panose="02040503050406030204" pitchFamily="18" charset="0"/>
                        </a:rPr>
                        <m:t>→</m:t>
                      </m:r>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1</m:t>
                          </m:r>
                        </m:num>
                        <m:den>
                          <m:r>
                            <a:rPr lang="en-US" sz="1000" b="0" i="1" dirty="0" smtClean="0">
                              <a:solidFill>
                                <a:srgbClr val="0070C0"/>
                              </a:solidFill>
                              <a:latin typeface="Cambria Math" panose="02040503050406030204" pitchFamily="18" charset="0"/>
                            </a:rPr>
                            <m:t>2</m:t>
                          </m:r>
                        </m:den>
                      </m:f>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680401" y="3679435"/>
                <a:ext cx="737865" cy="250390"/>
              </a:xfrm>
              <a:prstGeom prst="rect">
                <a:avLst/>
              </a:prstGeom>
              <a:blipFill>
                <a:blip r:embed="rId19"/>
                <a:stretch>
                  <a:fillRect l="-813" t="-123256" r="-31707" b="-16976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8058972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randombar(horizont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randombar(horizontal)">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randombar(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randombar(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randombar(horizont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randombar(horizontal)">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72" dur="500"/>
                                        <p:tgtEl>
                                          <p:spTgt spid="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77" dur="500"/>
                                        <p:tgtEl>
                                          <p:spTgt spid="4">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82" dur="500"/>
                                        <p:tgtEl>
                                          <p:spTgt spid="4">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8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uiExpand="1" animBg="1"/>
      <p:bldP spid="8" grpId="0" uiExpand="1" animBg="1"/>
      <p:bldP spid="9" grpId="0" uiExpand="1" animBg="1"/>
      <p:bldP spid="10" grpId="0" uiExpand="1" animBg="1"/>
      <p:bldP spid="11" grpId="0" uiExpand="1" animBg="1"/>
      <p:bldP spid="22" grpId="0" animBg="1"/>
      <p:bldP spid="24" grpId="0" animBg="1"/>
      <p:bldP spid="25" grpId="0" animBg="1"/>
      <p:bldP spid="29" grpId="0" animBg="1"/>
      <p:bldP spid="30"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Now let’s look at the system of equation again:</a:t>
                </a:r>
              </a:p>
              <a:p>
                <a:pPr marL="0" indent="0">
                  <a:buNone/>
                </a:pPr>
                <a:endParaRPr lang="en-US" dirty="0"/>
              </a:p>
              <a:p>
                <a:pPr marL="0" indent="0" algn="ctr">
                  <a:buNone/>
                </a:pPr>
                <a:r>
                  <a:rPr lang="en-US" dirty="0" smtClean="0"/>
                  <a:t>is really the same as</a:t>
                </a:r>
              </a:p>
              <a:p>
                <a:pPr marL="0" indent="0" algn="ctr">
                  <a:buNone/>
                </a:pPr>
                <a:endParaRPr lang="en-US" sz="800" dirty="0" smtClean="0"/>
              </a:p>
              <a:p>
                <a:pPr marL="0" indent="0">
                  <a:buNone/>
                </a:pPr>
                <a:r>
                  <a:rPr lang="en-US" dirty="0" smtClean="0"/>
                  <a:t>			       where we solve for the vector </a:t>
                </a:r>
                <a14:m>
                  <m:oMath xmlns:m="http://schemas.openxmlformats.org/officeDocument/2006/math">
                    <m:d>
                      <m:dPr>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a:rPr>
                                <m:t>𝑥</m:t>
                              </m:r>
                            </m:e>
                            <m:e>
                              <m:r>
                                <a:rPr lang="en-US" b="0" i="1" smtClean="0">
                                  <a:latin typeface="Cambria Math"/>
                                </a:rPr>
                                <m:t>𝑦</m:t>
                              </m:r>
                            </m:e>
                            <m:e>
                              <m:r>
                                <a:rPr lang="en-US" b="0" i="1" smtClean="0">
                                  <a:latin typeface="Cambria Math"/>
                                </a:rPr>
                                <m:t>𝑧</m:t>
                              </m:r>
                            </m:e>
                          </m:mr>
                        </m:m>
                      </m:e>
                    </m:d>
                  </m:oMath>
                </a14:m>
                <a:endParaRPr lang="en-US" dirty="0" smtClean="0"/>
              </a:p>
              <a:p>
                <a:pPr marL="0" indent="0">
                  <a:buNone/>
                </a:pPr>
                <a:r>
                  <a:rPr lang="en-US" dirty="0" smtClean="0"/>
                  <a:t>Now consider each operations:</a:t>
                </a:r>
              </a:p>
              <a:p>
                <a:pPr lvl="1" indent="-168275"/>
                <a:r>
                  <a:rPr lang="en-US" dirty="0" smtClean="0"/>
                  <a:t>Exchanging line 1 and 3</a:t>
                </a:r>
                <a:r>
                  <a:rPr lang="en-US" sz="1600" dirty="0" smtClean="0"/>
                  <a:t>: </a:t>
                </a:r>
                <a14:m>
                  <m:oMath xmlns:m="http://schemas.openxmlformats.org/officeDocument/2006/math">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0</m:t>
                              </m:r>
                            </m:e>
                            <m:e>
                              <m:r>
                                <a:rPr lang="en-US" sz="1600" b="0" i="1" smtClean="0">
                                  <a:latin typeface="Cambria Math"/>
                                </a:rPr>
                                <m:t>0</m:t>
                              </m:r>
                            </m:e>
                            <m:e>
                              <m:r>
                                <a:rPr lang="en-US" sz="1600" i="1">
                                  <a:latin typeface="Cambria Math"/>
                                </a:rPr>
                                <m:t>1</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1</m:t>
                              </m:r>
                            </m:e>
                            <m:e>
                              <m:r>
                                <a:rPr lang="en-US" sz="1600" b="0" i="1" smtClean="0">
                                  <a:latin typeface="Cambria Math"/>
                                </a:rPr>
                                <m:t>0</m:t>
                              </m:r>
                            </m:e>
                            <m:e>
                              <m:r>
                                <a:rPr lang="en-US" sz="1600" b="0" i="1" smtClean="0">
                                  <a:latin typeface="Cambria Math"/>
                                </a:rPr>
                                <m:t>0</m:t>
                              </m:r>
                            </m:e>
                          </m:mr>
                        </m:m>
                      </m:e>
                    </m:d>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−3</m:t>
                              </m:r>
                            </m:e>
                            <m:e>
                              <m:r>
                                <a:rPr lang="en-US" sz="1600" i="1">
                                  <a:latin typeface="Cambria Math"/>
                                </a:rPr>
                                <m:t>1</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3</m:t>
                              </m:r>
                            </m:e>
                            <m:e>
                              <m:r>
                                <a:rPr lang="en-US" sz="1600" i="1">
                                  <a:latin typeface="Cambria Math"/>
                                </a:rPr>
                                <m:t>6</m:t>
                              </m:r>
                            </m:e>
                            <m:e>
                              <m:r>
                                <a:rPr lang="en-US" sz="1600" i="1">
                                  <a:latin typeface="Cambria Math"/>
                                </a:rPr>
                                <m:t>9</m:t>
                              </m:r>
                            </m:e>
                          </m:mr>
                        </m:m>
                      </m:e>
                    </m:d>
                    <m:r>
                      <a:rPr lang="en-US" sz="1600" b="0" i="1" smtClean="0">
                        <a:latin typeface="Cambria Math"/>
                      </a:rPr>
                      <m:t>=</m:t>
                    </m:r>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3</m:t>
                              </m:r>
                            </m:e>
                            <m:e>
                              <m:r>
                                <a:rPr lang="en-US" sz="1600" b="0" i="1" smtClean="0">
                                  <a:latin typeface="Cambria Math"/>
                                </a:rPr>
                                <m:t>6</m:t>
                              </m:r>
                            </m:e>
                            <m:e>
                              <m:r>
                                <a:rPr lang="en-US" sz="1600" b="0" i="1" smtClean="0">
                                  <a:latin typeface="Cambria Math"/>
                                </a:rPr>
                                <m:t>9</m:t>
                              </m:r>
                            </m:e>
                          </m:mr>
                          <m:mr>
                            <m:e>
                              <m:r>
                                <a:rPr lang="en-US" sz="1600" i="1">
                                  <a:latin typeface="Cambria Math"/>
                                </a:rPr>
                                <m:t>2</m:t>
                              </m:r>
                            </m:e>
                            <m:e>
                              <m:r>
                                <a:rPr lang="en-US" sz="1600" i="1">
                                  <a:latin typeface="Cambria Math"/>
                                </a:rPr>
                                <m:t>−1</m:t>
                              </m:r>
                            </m:e>
                            <m:e>
                              <m:r>
                                <a:rPr lang="en-US" sz="1600" i="1">
                                  <a:latin typeface="Cambria Math"/>
                                </a:rPr>
                                <m:t>2</m:t>
                              </m:r>
                            </m:e>
                          </m:mr>
                          <m:mr>
                            <m:e>
                              <m:r>
                                <a:rPr lang="en-US" sz="1600" b="0" i="1" smtClean="0">
                                  <a:latin typeface="Cambria Math"/>
                                </a:rPr>
                                <m:t>1</m:t>
                              </m:r>
                            </m:e>
                            <m:e>
                              <m:r>
                                <a:rPr lang="en-US" sz="1600" b="0" i="1" smtClean="0">
                                  <a:latin typeface="Cambria Math"/>
                                </a:rPr>
                                <m:t>−3</m:t>
                              </m:r>
                            </m:e>
                            <m:e>
                              <m:r>
                                <a:rPr lang="en-US" sz="1600" b="0" i="1" smtClean="0">
                                  <a:latin typeface="Cambria Math"/>
                                </a:rPr>
                                <m:t>1</m:t>
                              </m:r>
                            </m:e>
                          </m:mr>
                        </m:m>
                      </m:e>
                    </m:d>
                  </m:oMath>
                </a14:m>
                <a:r>
                  <a:rPr lang="en-US" dirty="0" smtClean="0"/>
                  <a:t> </a:t>
                </a:r>
                <a:endParaRPr lang="en-US" dirty="0"/>
              </a:p>
              <a:p>
                <a:pPr lvl="2" indent="-168275"/>
                <a:r>
                  <a:rPr lang="en-US" i="1" dirty="0" smtClean="0"/>
                  <a:t>Apply the exchange matrix to both sides the matrix equation</a:t>
                </a:r>
              </a:p>
              <a:p>
                <a:pPr lvl="1" indent="-168275"/>
                <a:r>
                  <a:rPr lang="en-US" dirty="0" smtClean="0"/>
                  <a:t>Multiplying a row by a constant:  </a:t>
                </a:r>
                <a14:m>
                  <m:oMath xmlns:m="http://schemas.openxmlformats.org/officeDocument/2006/math">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1</m:t>
                              </m:r>
                              <m:r>
                                <a:rPr lang="en-US" sz="1600" b="0" i="1" smtClean="0">
                                  <a:latin typeface="Cambria Math"/>
                                </a:rPr>
                                <m:t>/3</m:t>
                              </m:r>
                            </m:e>
                            <m:e>
                              <m:r>
                                <a:rPr lang="en-US" sz="1600" i="1">
                                  <a:latin typeface="Cambria Math"/>
                                </a:rPr>
                                <m:t>0</m:t>
                              </m:r>
                            </m:e>
                            <m:e>
                              <m:r>
                                <a:rPr lang="en-US" sz="1600" b="0" i="1" smtClean="0">
                                  <a:latin typeface="Cambria Math"/>
                                </a:rPr>
                                <m:t>0</m:t>
                              </m:r>
                            </m:e>
                          </m:mr>
                          <m:mr>
                            <m:e>
                              <m:r>
                                <a:rPr lang="en-US" sz="1600" i="1">
                                  <a:latin typeface="Cambria Math"/>
                                </a:rPr>
                                <m:t>0</m:t>
                              </m:r>
                            </m:e>
                            <m:e>
                              <m:r>
                                <a:rPr lang="en-US" sz="1600" i="1">
                                  <a:latin typeface="Cambria Math"/>
                                </a:rPr>
                                <m:t>1</m:t>
                              </m:r>
                            </m:e>
                            <m:e>
                              <m:r>
                                <a:rPr lang="en-US" sz="1600" i="1">
                                  <a:latin typeface="Cambria Math"/>
                                </a:rPr>
                                <m:t>0</m:t>
                              </m:r>
                            </m:e>
                          </m:mr>
                          <m:mr>
                            <m:e>
                              <m:r>
                                <a:rPr lang="en-US" sz="1600" b="0" i="1" smtClean="0">
                                  <a:latin typeface="Cambria Math"/>
                                </a:rPr>
                                <m:t>0</m:t>
                              </m:r>
                            </m:e>
                            <m:e>
                              <m:r>
                                <a:rPr lang="en-US" sz="1600" i="1">
                                  <a:latin typeface="Cambria Math"/>
                                </a:rPr>
                                <m:t>0</m:t>
                              </m:r>
                            </m:e>
                            <m:e>
                              <m:r>
                                <a:rPr lang="en-US" sz="1600" b="0" i="1" smtClean="0">
                                  <a:latin typeface="Cambria Math"/>
                                </a:rPr>
                                <m:t>1</m:t>
                              </m:r>
                            </m:e>
                          </m:mr>
                        </m:m>
                      </m:e>
                    </m:d>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3</m:t>
                              </m:r>
                            </m:e>
                            <m:e>
                              <m:r>
                                <a:rPr lang="en-US" sz="1600" i="1">
                                  <a:latin typeface="Cambria Math"/>
                                </a:rPr>
                                <m:t>6</m:t>
                              </m:r>
                            </m:e>
                            <m:e>
                              <m:r>
                                <a:rPr lang="en-US" sz="1600" i="1">
                                  <a:latin typeface="Cambria Math"/>
                                </a:rPr>
                                <m:t>9</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e>
                    </m:d>
                    <m:r>
                      <a:rPr lang="en-US" sz="1600" b="0" i="1" smtClean="0">
                        <a:latin typeface="Cambria Math"/>
                      </a:rPr>
                      <m:t>=</m:t>
                    </m:r>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1</m:t>
                              </m:r>
                            </m:e>
                            <m:e>
                              <m:r>
                                <a:rPr lang="en-US" sz="1600" b="0" i="1" smtClean="0">
                                  <a:latin typeface="Cambria Math"/>
                                </a:rPr>
                                <m:t>2</m:t>
                              </m:r>
                            </m:e>
                            <m:e>
                              <m:r>
                                <a:rPr lang="en-US" sz="1600" b="0" i="1" smtClean="0">
                                  <a:latin typeface="Cambria Math"/>
                                </a:rPr>
                                <m:t>3</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e>
                    </m:d>
                  </m:oMath>
                </a14:m>
                <a:endParaRPr lang="en-US" dirty="0" smtClean="0"/>
              </a:p>
              <a:p>
                <a:pPr lvl="2" indent="-168275"/>
                <a:r>
                  <a:rPr lang="en-US" i="1" dirty="0" smtClean="0"/>
                  <a:t>Apply this matrix to both sides of the matrix equations</a:t>
                </a:r>
              </a:p>
              <a:p>
                <a:pPr lvl="1" indent="-168275"/>
                <a:r>
                  <a:rPr lang="en-US" dirty="0" smtClean="0"/>
                  <a:t>Adding a multiple of one line to another: </a:t>
                </a:r>
                <a14:m>
                  <m:oMath xmlns:m="http://schemas.openxmlformats.org/officeDocument/2006/math">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b="0" i="1" smtClean="0">
                                  <a:latin typeface="Cambria Math"/>
                                </a:rPr>
                                <m:t>0</m:t>
                              </m:r>
                            </m:e>
                            <m:e>
                              <m:r>
                                <a:rPr lang="en-US" sz="1600" i="1">
                                  <a:latin typeface="Cambria Math"/>
                                </a:rPr>
                                <m:t>0</m:t>
                              </m:r>
                            </m:e>
                          </m:mr>
                          <m:mr>
                            <m:e>
                              <m:r>
                                <a:rPr lang="en-US" sz="1600" b="0" i="1" smtClean="0">
                                  <a:latin typeface="Cambria Math"/>
                                </a:rPr>
                                <m:t>−2</m:t>
                              </m:r>
                            </m:e>
                            <m:e>
                              <m:r>
                                <a:rPr lang="en-US" sz="1600" i="1">
                                  <a:latin typeface="Cambria Math"/>
                                </a:rPr>
                                <m:t>1</m:t>
                              </m:r>
                            </m:e>
                            <m:e>
                              <m:r>
                                <a:rPr lang="en-US" sz="1600" i="1">
                                  <a:latin typeface="Cambria Math"/>
                                </a:rPr>
                                <m:t>0</m:t>
                              </m:r>
                            </m:e>
                          </m:mr>
                          <m:mr>
                            <m:e>
                              <m:r>
                                <a:rPr lang="en-US" sz="1600" i="1">
                                  <a:latin typeface="Cambria Math"/>
                                </a:rPr>
                                <m:t>0</m:t>
                              </m:r>
                            </m:e>
                            <m:e>
                              <m:r>
                                <a:rPr lang="en-US" sz="1600" i="1">
                                  <a:latin typeface="Cambria Math"/>
                                </a:rPr>
                                <m:t>0</m:t>
                              </m:r>
                            </m:e>
                            <m:e>
                              <m:r>
                                <a:rPr lang="en-US" sz="1600" i="1">
                                  <a:latin typeface="Cambria Math"/>
                                </a:rPr>
                                <m:t>1</m:t>
                              </m:r>
                            </m:e>
                          </m:mr>
                        </m:m>
                      </m:e>
                    </m:d>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e>
                    </m:d>
                    <m:r>
                      <a:rPr lang="en-US" sz="1600" b="0" i="1" smtClean="0">
                        <a:latin typeface="Cambria Math"/>
                      </a:rPr>
                      <m:t>=</m:t>
                    </m:r>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i="1">
                                  <a:latin typeface="Cambria Math"/>
                                </a:rPr>
                                <m:t>−</m:t>
                              </m:r>
                              <m:r>
                                <a:rPr lang="en-US" sz="1600" b="0" i="1" smtClean="0">
                                  <a:latin typeface="Cambria Math"/>
                                </a:rPr>
                                <m:t>5</m:t>
                              </m:r>
                            </m:e>
                            <m:e>
                              <m:r>
                                <a:rPr lang="en-US" sz="1600" b="0" i="1" smtClean="0">
                                  <a:latin typeface="Cambria Math"/>
                                </a:rPr>
                                <m:t>−4</m:t>
                              </m:r>
                            </m:e>
                          </m:mr>
                          <m:mr>
                            <m:e>
                              <m:r>
                                <a:rPr lang="en-US" sz="1600" i="1">
                                  <a:latin typeface="Cambria Math"/>
                                </a:rPr>
                                <m:t>1</m:t>
                              </m:r>
                            </m:e>
                            <m:e>
                              <m:r>
                                <a:rPr lang="en-US" sz="1600" i="1">
                                  <a:latin typeface="Cambria Math"/>
                                </a:rPr>
                                <m:t>−3</m:t>
                              </m:r>
                            </m:e>
                            <m:e>
                              <m:r>
                                <a:rPr lang="en-US" sz="1600" i="1">
                                  <a:latin typeface="Cambria Math"/>
                                </a:rPr>
                                <m:t>1</m:t>
                              </m:r>
                            </m:e>
                          </m:mr>
                        </m:m>
                      </m:e>
                    </m:d>
                  </m:oMath>
                </a14:m>
                <a:endParaRPr lang="en-US" dirty="0" smtClean="0"/>
              </a:p>
              <a:p>
                <a:pPr lvl="2" indent="-168275"/>
                <a:r>
                  <a:rPr lang="en-US" i="1" dirty="0" smtClean="0"/>
                  <a:t>Apply this matrix on both sides of the matrix equation</a:t>
                </a:r>
              </a:p>
              <a:p>
                <a:pPr lvl="1" indent="-168275"/>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10230" y="1676401"/>
                <a:ext cx="1994970" cy="8382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510230" y="1676401"/>
                <a:ext cx="1994970" cy="838200"/>
              </a:xfrm>
              <a:prstGeom prst="rect">
                <a:avLst/>
              </a:prstGeom>
              <a:blipFill rotWithShape="1">
                <a:blip r:embed="rId3"/>
                <a:stretch>
                  <a:fillRect b="-14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91200" y="1760918"/>
                <a:ext cx="2418483" cy="748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m>
                            <m:mPr>
                              <m:mcs>
                                <m:mc>
                                  <m:mcPr>
                                    <m:count m:val="3"/>
                                    <m:mcJc m:val="center"/>
                                  </m:mcPr>
                                </m:mc>
                              </m:mcs>
                              <m:ctrlPr>
                                <a:rPr lang="en-US" sz="1600" i="1" smtClean="0">
                                  <a:latin typeface="Cambria Math" panose="02040503050406030204" pitchFamily="18" charset="0"/>
                                </a:rPr>
                              </m:ctrlPr>
                            </m:mPr>
                            <m:mr>
                              <m:e>
                                <m:r>
                                  <m:rPr>
                                    <m:brk m:alnAt="7"/>
                                  </m:rPr>
                                  <a:rPr lang="en-US" sz="1600" b="0" i="1" smtClean="0">
                                    <a:latin typeface="Cambria Math"/>
                                  </a:rPr>
                                  <m:t>1</m:t>
                                </m:r>
                              </m:e>
                              <m:e>
                                <m:r>
                                  <a:rPr lang="en-US" sz="1600" b="0" i="1" smtClean="0">
                                    <a:latin typeface="Cambria Math"/>
                                  </a:rPr>
                                  <m:t>−3</m:t>
                                </m:r>
                              </m:e>
                              <m:e>
                                <m:r>
                                  <a:rPr lang="en-US" sz="1600" b="0" i="1" smtClean="0">
                                    <a:latin typeface="Cambria Math"/>
                                  </a:rPr>
                                  <m:t>1</m:t>
                                </m:r>
                              </m:e>
                            </m:mr>
                            <m:mr>
                              <m:e>
                                <m:r>
                                  <a:rPr lang="en-US" sz="1600" b="0" i="1" smtClean="0">
                                    <a:latin typeface="Cambria Math"/>
                                  </a:rPr>
                                  <m:t>2</m:t>
                                </m:r>
                              </m:e>
                              <m:e>
                                <m:r>
                                  <a:rPr lang="en-US" sz="1600" b="0" i="1" smtClean="0">
                                    <a:latin typeface="Cambria Math"/>
                                  </a:rPr>
                                  <m:t>−1</m:t>
                                </m:r>
                              </m:e>
                              <m:e>
                                <m:r>
                                  <a:rPr lang="en-US" sz="1600" b="0" i="1" smtClean="0">
                                    <a:latin typeface="Cambria Math"/>
                                  </a:rPr>
                                  <m:t>2</m:t>
                                </m:r>
                              </m:e>
                            </m:mr>
                            <m:mr>
                              <m:e>
                                <m:r>
                                  <a:rPr lang="en-US" sz="1600" b="0" i="1" smtClean="0">
                                    <a:latin typeface="Cambria Math"/>
                                  </a:rPr>
                                  <m:t>3</m:t>
                                </m:r>
                              </m:e>
                              <m:e>
                                <m:r>
                                  <a:rPr lang="en-US" sz="1600" b="0" i="1" smtClean="0">
                                    <a:latin typeface="Cambria Math"/>
                                  </a:rPr>
                                  <m:t>6</m:t>
                                </m:r>
                              </m:e>
                              <m:e>
                                <m:r>
                                  <a:rPr lang="en-US" sz="1600" b="0" i="1" smtClean="0">
                                    <a:latin typeface="Cambria Math"/>
                                  </a:rPr>
                                  <m:t>9</m:t>
                                </m:r>
                              </m:e>
                            </m:mr>
                          </m:m>
                        </m:e>
                      </m:d>
                      <m:d>
                        <m:dPr>
                          <m:ctrlPr>
                            <a:rPr lang="en-US" sz="1600" i="1" smtClean="0">
                              <a:latin typeface="Cambria Math" panose="02040503050406030204" pitchFamily="18" charset="0"/>
                            </a:rPr>
                          </m:ctrlPr>
                        </m:dPr>
                        <m:e>
                          <m:m>
                            <m:mPr>
                              <m:mcs>
                                <m:mc>
                                  <m:mcPr>
                                    <m:count m:val="1"/>
                                    <m:mcJc m:val="center"/>
                                  </m:mcPr>
                                </m:mc>
                              </m:mcs>
                              <m:ctrlPr>
                                <a:rPr lang="en-US" sz="1600" i="1" smtClean="0">
                                  <a:latin typeface="Cambria Math" panose="02040503050406030204" pitchFamily="18" charset="0"/>
                                </a:rPr>
                              </m:ctrlPr>
                            </m:mPr>
                            <m:mr>
                              <m:e>
                                <m:r>
                                  <m:rPr>
                                    <m:brk m:alnAt="7"/>
                                  </m:rPr>
                                  <a:rPr lang="en-US" sz="1600" b="0" i="1" smtClean="0">
                                    <a:latin typeface="Cambria Math"/>
                                  </a:rPr>
                                  <m:t>𝑥</m:t>
                                </m:r>
                              </m:e>
                            </m:mr>
                            <m:mr>
                              <m:e>
                                <m:r>
                                  <a:rPr lang="en-US" sz="1600" b="0" i="1" smtClean="0">
                                    <a:latin typeface="Cambria Math"/>
                                  </a:rPr>
                                  <m:t>𝑦</m:t>
                                </m:r>
                              </m:e>
                            </m:mr>
                            <m:mr>
                              <m:e>
                                <m:r>
                                  <a:rPr lang="en-US" sz="1600" b="0" i="1" smtClean="0">
                                    <a:latin typeface="Cambria Math"/>
                                  </a:rPr>
                                  <m:t>𝑧</m:t>
                                </m:r>
                              </m:e>
                            </m:mr>
                          </m:m>
                        </m:e>
                      </m:d>
                      <m:r>
                        <a:rPr lang="en-US" sz="1600" b="0" i="0" smtClean="0">
                          <a:latin typeface="Cambria Math"/>
                        </a:rPr>
                        <m:t>=</m:t>
                      </m:r>
                      <m:d>
                        <m:dPr>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a:rPr>
                                  <m:t>5</m:t>
                                </m:r>
                              </m:e>
                            </m:mr>
                            <m:mr>
                              <m:e>
                                <m:r>
                                  <a:rPr lang="en-US" sz="1600" b="0" i="1" smtClean="0">
                                    <a:latin typeface="Cambria Math"/>
                                  </a:rPr>
                                  <m:t>5</m:t>
                                </m:r>
                              </m:e>
                            </m:mr>
                            <m:mr>
                              <m:e>
                                <m:r>
                                  <a:rPr lang="en-US" sz="1600" b="0" i="1" smtClean="0">
                                    <a:latin typeface="Cambria Math"/>
                                  </a:rPr>
                                  <m:t>3</m:t>
                                </m:r>
                              </m:e>
                            </m:mr>
                          </m:m>
                        </m:e>
                      </m:d>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5791200" y="1760918"/>
                <a:ext cx="2418483" cy="74853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00019" y="3829580"/>
                <a:ext cx="524181"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8" name="TextBox 7"/>
              <p:cNvSpPr txBox="1">
                <a:spLocks noRot="1" noChangeAspect="1" noMove="1" noResize="1" noEditPoints="1" noAdjustHandles="1" noChangeArrowheads="1" noChangeShapeType="1" noTextEdit="1"/>
              </p:cNvSpPr>
              <p:nvPr/>
            </p:nvSpPr>
            <p:spPr>
              <a:xfrm>
                <a:off x="2600019" y="3829580"/>
                <a:ext cx="524181" cy="20005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71800" y="4800600"/>
                <a:ext cx="746008" cy="247247"/>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1</m:t>
                          </m:r>
                        </m:num>
                        <m:den>
                          <m:r>
                            <a:rPr lang="en-US" sz="1000" b="0" i="1" dirty="0" smtClean="0">
                              <a:solidFill>
                                <a:srgbClr val="0070C0"/>
                              </a:solidFill>
                              <a:latin typeface="Cambria Math" panose="02040503050406030204" pitchFamily="18" charset="0"/>
                            </a:rPr>
                            <m:t>3</m:t>
                          </m:r>
                        </m:den>
                      </m:f>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9" name="TextBox 8"/>
              <p:cNvSpPr txBox="1">
                <a:spLocks noRot="1" noChangeAspect="1" noMove="1" noResize="1" noEditPoints="1" noAdjustHandles="1" noChangeArrowheads="1" noChangeShapeType="1" noTextEdit="1"/>
              </p:cNvSpPr>
              <p:nvPr/>
            </p:nvSpPr>
            <p:spPr>
              <a:xfrm>
                <a:off x="2971800" y="4800600"/>
                <a:ext cx="746008" cy="247247"/>
              </a:xfrm>
              <a:prstGeom prst="rect">
                <a:avLst/>
              </a:prstGeom>
              <a:blipFill>
                <a:blip r:embed="rId6"/>
                <a:stretch>
                  <a:fillRect t="-126190" r="-30645" b="-1761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740220" y="5867400"/>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 −2</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740220" y="5867400"/>
                <a:ext cx="821404" cy="200055"/>
              </a:xfrm>
              <a:prstGeom prst="rect">
                <a:avLst/>
              </a:prstGeo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77107251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500"/>
                                        <p:tgtEl>
                                          <p:spTgt spid="4">
                                            <p:txEl>
                                              <p:pRg st="7" end="7"/>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2" dur="500"/>
                                        <p:tgtEl>
                                          <p:spTgt spid="4">
                                            <p:txEl>
                                              <p:pRg st="8" end="8"/>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5" dur="500"/>
                                        <p:tgtEl>
                                          <p:spTgt spid="4">
                                            <p:txEl>
                                              <p:pRg st="9" end="9"/>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3" dur="500"/>
                                        <p:tgtEl>
                                          <p:spTgt spid="4">
                                            <p:txEl>
                                              <p:pRg st="10" end="10"/>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6" dur="500"/>
                                        <p:tgtEl>
                                          <p:spTgt spid="4">
                                            <p:txEl>
                                              <p:pRg st="11" end="11"/>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randombar(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14</a:t>
            </a:fld>
            <a:endParaRPr lang="en-US" dirty="0"/>
          </a:p>
        </p:txBody>
      </p:sp>
      <p:sp>
        <p:nvSpPr>
          <p:cNvPr id="4" name="Content Placeholder 3"/>
          <p:cNvSpPr>
            <a:spLocks noGrp="1"/>
          </p:cNvSpPr>
          <p:nvPr>
            <p:ph sz="quarter" idx="1"/>
          </p:nvPr>
        </p:nvSpPr>
        <p:spPr/>
        <p:txBody>
          <a:bodyPr/>
          <a:lstStyle/>
          <a:p>
            <a:pPr marL="0" indent="0">
              <a:buNone/>
            </a:pPr>
            <a:r>
              <a:rPr lang="en-US" dirty="0" smtClean="0"/>
              <a:t>Therefore, we can replace this sequence of steps: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r>
              <a:rPr lang="en-US" dirty="0" smtClean="0"/>
              <a:t>With matrix operations:</a:t>
            </a:r>
          </a:p>
          <a:p>
            <a:pPr marL="0" indent="0">
              <a:buNone/>
            </a:pPr>
            <a:endParaRPr lang="en-US" sz="800" dirty="0" smtClean="0"/>
          </a:p>
          <a:p>
            <a:pPr marL="0" indent="0">
              <a:buNone/>
            </a:pPr>
            <a:r>
              <a:rPr lang="en-US" dirty="0" smtClean="0"/>
              <a:t>								  Etc.</a:t>
            </a:r>
          </a:p>
          <a:p>
            <a:pPr marL="0" indent="0">
              <a:buNone/>
            </a:pPr>
            <a:endParaRPr lang="en-US" dirty="0" smtClean="0"/>
          </a:p>
          <a:p>
            <a:pPr marL="0" indent="0">
              <a:buNone/>
            </a:pPr>
            <a:r>
              <a:rPr lang="en-US" dirty="0" smtClean="0"/>
              <a:t>Actually, that’s still a bit tedious… Let’s simplify the notation a bit…</a:t>
            </a:r>
          </a:p>
        </p:txBody>
      </p:sp>
      <mc:AlternateContent xmlns:mc="http://schemas.openxmlformats.org/markup-compatibility/2006" xmlns:a14="http://schemas.microsoft.com/office/drawing/2010/main">
        <mc:Choice Requires="a14">
          <p:sp>
            <p:nvSpPr>
              <p:cNvPr id="12" name="TextBox 11"/>
              <p:cNvSpPr txBox="1"/>
              <p:nvPr/>
            </p:nvSpPr>
            <p:spPr>
              <a:xfrm>
                <a:off x="891752" y="4116590"/>
                <a:ext cx="2308648" cy="76021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−3</m:t>
                                </m:r>
                              </m:e>
                              <m:e>
                                <m:r>
                                  <a:rPr lang="en-US" sz="1600" i="1">
                                    <a:latin typeface="Cambria Math"/>
                                  </a:rPr>
                                  <m:t>1</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3</m:t>
                                </m:r>
                              </m:e>
                              <m:e>
                                <m:r>
                                  <a:rPr lang="en-US" sz="1600" i="1">
                                    <a:latin typeface="Cambria Math"/>
                                  </a:rPr>
                                  <m:t>6</m:t>
                                </m:r>
                              </m:e>
                              <m:e>
                                <m:r>
                                  <a:rPr lang="en-US" sz="1600" i="1">
                                    <a:latin typeface="Cambria Math"/>
                                  </a:rPr>
                                  <m:t>9</m:t>
                                </m:r>
                              </m:e>
                            </m:mr>
                          </m:m>
                        </m:e>
                      </m:d>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𝑥</m:t>
                                </m:r>
                              </m:e>
                            </m:mr>
                            <m:mr>
                              <m:e>
                                <m:r>
                                  <a:rPr lang="en-US" sz="1600" i="1">
                                    <a:latin typeface="Cambria Math"/>
                                  </a:rPr>
                                  <m:t>𝑦</m:t>
                                </m:r>
                              </m:e>
                            </m:mr>
                            <m:mr>
                              <m:e>
                                <m:r>
                                  <a:rPr lang="en-US" sz="1600" i="1">
                                    <a:latin typeface="Cambria Math"/>
                                  </a:rPr>
                                  <m:t>𝑧</m:t>
                                </m:r>
                              </m:e>
                            </m:mr>
                          </m:m>
                        </m:e>
                      </m:d>
                      <m:r>
                        <a:rPr lang="en-US" sz="1600">
                          <a:latin typeface="Cambria Math"/>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5</m:t>
                                </m:r>
                              </m:e>
                            </m:mr>
                            <m:mr>
                              <m:e>
                                <m:r>
                                  <a:rPr lang="en-US" sz="1600" i="1">
                                    <a:latin typeface="Cambria Math"/>
                                  </a:rPr>
                                  <m:t>5</m:t>
                                </m:r>
                              </m:e>
                            </m:mr>
                            <m:mr>
                              <m:e>
                                <m:r>
                                  <a:rPr lang="en-US" sz="1600" i="1">
                                    <a:latin typeface="Cambria Math"/>
                                  </a:rPr>
                                  <m:t>3</m:t>
                                </m:r>
                              </m:e>
                            </m:mr>
                          </m:m>
                        </m:e>
                      </m:d>
                    </m:oMath>
                  </m:oMathPara>
                </a14:m>
                <a:endParaRPr lang="en-US" sz="1600" dirty="0"/>
              </a:p>
              <a:p>
                <a:endParaRPr lang="en-US" sz="1600" b="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891752" y="4116590"/>
                <a:ext cx="2308648" cy="760210"/>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209278" y="4114800"/>
                <a:ext cx="2308648" cy="76021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3</m:t>
                                </m:r>
                              </m:e>
                              <m:e>
                                <m:r>
                                  <a:rPr lang="en-US" sz="1600" i="1">
                                    <a:latin typeface="Cambria Math"/>
                                  </a:rPr>
                                  <m:t>6</m:t>
                                </m:r>
                              </m:e>
                              <m:e>
                                <m:r>
                                  <a:rPr lang="en-US" sz="1600" i="1">
                                    <a:latin typeface="Cambria Math"/>
                                  </a:rPr>
                                  <m:t>9</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e>
                      </m:d>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𝑥</m:t>
                                </m:r>
                              </m:e>
                            </m:mr>
                            <m:mr>
                              <m:e>
                                <m:r>
                                  <a:rPr lang="en-US" sz="1600" i="1">
                                    <a:latin typeface="Cambria Math"/>
                                  </a:rPr>
                                  <m:t>𝑦</m:t>
                                </m:r>
                              </m:e>
                            </m:mr>
                            <m:mr>
                              <m:e>
                                <m:r>
                                  <a:rPr lang="en-US" sz="1600" i="1">
                                    <a:latin typeface="Cambria Math"/>
                                  </a:rPr>
                                  <m:t>𝑧</m:t>
                                </m:r>
                              </m:e>
                            </m:mr>
                          </m:m>
                        </m:e>
                      </m:d>
                      <m:r>
                        <a:rPr lang="en-US" sz="1600">
                          <a:latin typeface="Cambria Math"/>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3</m:t>
                                </m:r>
                              </m:e>
                            </m:mr>
                            <m:mr>
                              <m:e>
                                <m:r>
                                  <a:rPr lang="en-US" sz="1600" i="1">
                                    <a:latin typeface="Cambria Math"/>
                                  </a:rPr>
                                  <m:t>5</m:t>
                                </m:r>
                              </m:e>
                            </m:mr>
                            <m:mr>
                              <m:e>
                                <m:r>
                                  <a:rPr lang="en-US" sz="1600" b="0" i="1" smtClean="0">
                                    <a:latin typeface="Cambria Math"/>
                                  </a:rPr>
                                  <m:t>5</m:t>
                                </m:r>
                              </m:e>
                            </m:mr>
                          </m:m>
                        </m:e>
                      </m:d>
                    </m:oMath>
                  </m:oMathPara>
                </a14:m>
                <a:endParaRPr lang="en-US" sz="1600" dirty="0"/>
              </a:p>
              <a:p>
                <a:endParaRPr lang="en-US" sz="16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3209278" y="4114800"/>
                <a:ext cx="2308648" cy="760210"/>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523454" y="4116590"/>
                <a:ext cx="2308648" cy="76021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e>
                      </m:d>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𝑥</m:t>
                                </m:r>
                              </m:e>
                            </m:mr>
                            <m:mr>
                              <m:e>
                                <m:r>
                                  <a:rPr lang="en-US" sz="1600" i="1">
                                    <a:latin typeface="Cambria Math"/>
                                  </a:rPr>
                                  <m:t>𝑦</m:t>
                                </m:r>
                              </m:e>
                            </m:mr>
                            <m:mr>
                              <m:e>
                                <m:r>
                                  <a:rPr lang="en-US" sz="1600" i="1">
                                    <a:latin typeface="Cambria Math"/>
                                  </a:rPr>
                                  <m:t>𝑧</m:t>
                                </m:r>
                              </m:e>
                            </m:mr>
                          </m:m>
                        </m:e>
                      </m:d>
                      <m:r>
                        <a:rPr lang="en-US" sz="1600">
                          <a:latin typeface="Cambria Math"/>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r>
                                  <a:rPr lang="en-US" sz="1600" i="1">
                                    <a:latin typeface="Cambria Math"/>
                                  </a:rPr>
                                  <m:t>5</m:t>
                                </m:r>
                              </m:e>
                            </m:mr>
                            <m:mr>
                              <m:e>
                                <m:r>
                                  <a:rPr lang="en-US" sz="1600" b="0" i="1" smtClean="0">
                                    <a:latin typeface="Cambria Math"/>
                                  </a:rPr>
                                  <m:t>5</m:t>
                                </m:r>
                              </m:e>
                            </m:mr>
                          </m:m>
                        </m:e>
                      </m:d>
                    </m:oMath>
                  </m:oMathPara>
                </a14:m>
                <a:endParaRPr lang="en-US" sz="1600" dirty="0"/>
              </a:p>
              <a:p>
                <a:endParaRPr lang="en-US" sz="1600" b="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5523454" y="4116590"/>
                <a:ext cx="2308648" cy="76021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grpSp>
        <p:nvGrpSpPr>
          <p:cNvPr id="6" name="Group 5"/>
          <p:cNvGrpSpPr/>
          <p:nvPr/>
        </p:nvGrpSpPr>
        <p:grpSpPr>
          <a:xfrm>
            <a:off x="875366" y="1676400"/>
            <a:ext cx="7716208" cy="1896702"/>
            <a:chOff x="875366" y="1676400"/>
            <a:chExt cx="7716208" cy="1896702"/>
          </a:xfrm>
        </p:grpSpPr>
        <mc:AlternateContent xmlns:mc="http://schemas.openxmlformats.org/markup-compatibility/2006" xmlns:a14="http://schemas.microsoft.com/office/drawing/2010/main">
          <mc:Choice Requires="a14">
            <p:sp>
              <p:nvSpPr>
                <p:cNvPr id="22" name="TextBox 21"/>
                <p:cNvSpPr txBox="1"/>
                <p:nvPr/>
              </p:nvSpPr>
              <p:spPr>
                <a:xfrm>
                  <a:off x="875366" y="1679370"/>
                  <a:ext cx="1994970" cy="906668"/>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875366" y="1679370"/>
                  <a:ext cx="1994970" cy="906668"/>
                </a:xfrm>
                <a:prstGeom prst="rect">
                  <a:avLst/>
                </a:prstGeom>
                <a:blipFill rotWithShape="1">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70336" y="1678877"/>
                  <a:ext cx="199496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2870336" y="1678877"/>
                  <a:ext cx="1994969" cy="906171"/>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865305" y="1678877"/>
                  <a:ext cx="186672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4865305" y="1678877"/>
                  <a:ext cx="1866729" cy="906171"/>
                </a:xfrm>
                <a:prstGeom prst="rect">
                  <a:avLst/>
                </a:prstGeom>
                <a:blipFill rotWithShape="1">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724845" y="1676400"/>
                  <a:ext cx="1866729" cy="909637"/>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−5</m:t>
                        </m:r>
                        <m:r>
                          <a:rPr lang="en-US" sz="1600" b="0" i="1" smtClean="0">
                            <a:latin typeface="Cambria Math"/>
                          </a:rPr>
                          <m:t>𝑦</m:t>
                        </m:r>
                        <m:r>
                          <a:rPr lang="en-US" sz="1600" b="0" i="1" smtClean="0">
                            <a:latin typeface="Cambria Math"/>
                          </a:rPr>
                          <m:t>−4</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25" name="TextBox 24"/>
                <p:cNvSpPr txBox="1">
                  <a:spLocks noRot="1" noChangeAspect="1" noMove="1" noResize="1" noEditPoints="1" noAdjustHandles="1" noChangeArrowheads="1" noChangeShapeType="1" noTextEdit="1"/>
                </p:cNvSpPr>
                <p:nvPr/>
              </p:nvSpPr>
              <p:spPr>
                <a:xfrm>
                  <a:off x="6724845" y="1676400"/>
                  <a:ext cx="1866729" cy="909637"/>
                </a:xfrm>
                <a:prstGeom prst="rect">
                  <a:avLst/>
                </a:prstGeom>
                <a:blipFill rotWithShape="1">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78888" y="2586037"/>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878888" y="2586037"/>
                  <a:ext cx="2004132" cy="987065"/>
                </a:xfrm>
                <a:prstGeom prst="rect">
                  <a:avLst/>
                </a:prstGeom>
                <a:blipFill rotWithShape="1">
                  <a:blip r:embed="rId9"/>
                  <a:stretch>
                    <a:fillRect t="-20122" r="-26284" b="-38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883213" y="2586037"/>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dirty="0"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1</m:t>
                        </m:r>
                      </m:oMath>
                    </m:oMathPara>
                  </a14:m>
                  <a:endParaRPr lang="en-US" sz="1600" b="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2883213" y="2586037"/>
                  <a:ext cx="2004132" cy="987065"/>
                </a:xfrm>
                <a:prstGeom prst="rect">
                  <a:avLst/>
                </a:prstGeom>
                <a:blipFill rotWithShape="1">
                  <a:blip r:embed="rId10"/>
                  <a:stretch>
                    <a:fillRect t="-20122" r="-25982" b="-38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884353" y="2586037"/>
                  <a:ext cx="2026772" cy="98706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𝑧</m:t>
                        </m:r>
                        <m:r>
                          <m:rPr>
                            <m:aln/>
                          </m:rPr>
                          <a:rPr lang="en-US" sz="1600" i="1">
                            <a:latin typeface="Cambria Math"/>
                          </a:rPr>
                          <m:t>=</m:t>
                        </m:r>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den>
                        </m:f>
                      </m:oMath>
                    </m:oMathPara>
                  </a14:m>
                  <a:endParaRPr lang="en-US" sz="1600" b="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4884353" y="2586037"/>
                  <a:ext cx="2026772" cy="987065"/>
                </a:xfrm>
                <a:prstGeom prst="rect">
                  <a:avLst/>
                </a:prstGeom>
                <a:blipFill rotWithShape="1">
                  <a:blip r:embed="rId11"/>
                  <a:stretch>
                    <a:fillRect t="-20122" r="-25373" b="-70732"/>
                  </a:stretch>
                </a:blipFill>
                <a:ln>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10040777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5" dur="500"/>
                                        <p:tgtEl>
                                          <p:spTgt spid="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15</a:t>
            </a:fld>
            <a:endParaRPr lang="en-US" dirty="0"/>
          </a:p>
        </p:txBody>
      </p:sp>
      <p:sp>
        <p:nvSpPr>
          <p:cNvPr id="4" name="Content Placeholder 3"/>
          <p:cNvSpPr>
            <a:spLocks noGrp="1"/>
          </p:cNvSpPr>
          <p:nvPr>
            <p:ph sz="quarter" idx="1"/>
          </p:nvPr>
        </p:nvSpPr>
        <p:spPr/>
        <p:txBody>
          <a:bodyPr/>
          <a:lstStyle/>
          <a:p>
            <a:pPr marL="0" indent="0">
              <a:buNone/>
            </a:pPr>
            <a:r>
              <a:rPr lang="en-US" dirty="0" smtClean="0"/>
              <a:t>Therefore, we can replace this sequence of steps: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r>
              <a:rPr lang="en-US" dirty="0" smtClean="0"/>
              <a:t>…with something called an </a:t>
            </a:r>
            <a:r>
              <a:rPr lang="en-US" i="1" dirty="0" smtClean="0"/>
              <a:t>augmented matrix</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800" dirty="0"/>
          </a:p>
          <a:p>
            <a:pPr marL="0" indent="0">
              <a:buNone/>
            </a:pPr>
            <a:r>
              <a:rPr lang="en-US" dirty="0" smtClean="0"/>
              <a:t>The above process is called </a:t>
            </a:r>
            <a:r>
              <a:rPr lang="en-US" i="1" dirty="0" smtClean="0"/>
              <a:t>Gaussian elimination.</a:t>
            </a:r>
          </a:p>
          <a:p>
            <a:pPr marL="0" indent="0">
              <a:buNone/>
            </a:pPr>
            <a:r>
              <a:rPr lang="en-US" dirty="0" smtClean="0"/>
              <a:t>The final triangular matrix is said to be in </a:t>
            </a:r>
            <a:r>
              <a:rPr lang="en-US" i="1" dirty="0"/>
              <a:t>r</a:t>
            </a:r>
            <a:r>
              <a:rPr lang="en-US" i="1" dirty="0" smtClean="0"/>
              <a:t>ow echelon form</a:t>
            </a:r>
            <a:r>
              <a:rPr lang="en-US" dirty="0" smtClean="0"/>
              <a:t>.		</a:t>
            </a:r>
          </a:p>
        </p:txBody>
      </p:sp>
      <mc:AlternateContent xmlns:mc="http://schemas.openxmlformats.org/markup-compatibility/2006" xmlns:a14="http://schemas.microsoft.com/office/drawing/2010/main">
        <mc:Choice Requires="a14">
          <p:sp>
            <p:nvSpPr>
              <p:cNvPr id="12" name="TextBox 11"/>
              <p:cNvSpPr txBox="1"/>
              <p:nvPr/>
            </p:nvSpPr>
            <p:spPr>
              <a:xfrm>
                <a:off x="1110216" y="4116590"/>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−3</m:t>
                                </m:r>
                              </m:e>
                              <m:e>
                                <m:r>
                                  <a:rPr lang="en-US" sz="1600" i="1">
                                    <a:latin typeface="Cambria Math"/>
                                  </a:rPr>
                                  <m:t>1</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3</m:t>
                                </m:r>
                              </m:e>
                              <m:e>
                                <m:r>
                                  <a:rPr lang="en-US" sz="1600" i="1">
                                    <a:latin typeface="Cambria Math"/>
                                  </a:rPr>
                                  <m:t>6</m:t>
                                </m:r>
                              </m:e>
                              <m:e>
                                <m:r>
                                  <a:rPr lang="en-US" sz="1600" i="1">
                                    <a:latin typeface="Cambria Math"/>
                                  </a:rPr>
                                  <m:t>9</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5</m:t>
                                    </m:r>
                                  </m:e>
                                </m:mr>
                                <m:mr>
                                  <m:e>
                                    <m:r>
                                      <a:rPr lang="en-US" sz="1600" i="1">
                                        <a:latin typeface="Cambria Math"/>
                                      </a:rPr>
                                      <m:t>5</m:t>
                                    </m:r>
                                  </m:e>
                                </m:mr>
                                <m:mr>
                                  <m:e>
                                    <m:r>
                                      <a:rPr lang="en-US" sz="1600" i="1">
                                        <a:latin typeface="Cambria Math"/>
                                      </a:rPr>
                                      <m:t>3</m:t>
                                    </m:r>
                                  </m:e>
                                </m:mr>
                              </m:m>
                            </m:e>
                          </m:d>
                        </m:e>
                      </m:d>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110216" y="4116590"/>
                <a:ext cx="1546648" cy="760210"/>
              </a:xfrm>
              <a:prstGeom prst="rect">
                <a:avLst/>
              </a:prstGeom>
              <a:blipFill rotWithShape="1">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122942" y="4116590"/>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3</m:t>
                                </m:r>
                              </m:e>
                              <m:e>
                                <m:r>
                                  <a:rPr lang="en-US" sz="1600" i="1">
                                    <a:latin typeface="Cambria Math"/>
                                  </a:rPr>
                                  <m:t>6</m:t>
                                </m:r>
                              </m:e>
                              <m:e>
                                <m:r>
                                  <a:rPr lang="en-US" sz="1600" i="1">
                                    <a:latin typeface="Cambria Math"/>
                                  </a:rPr>
                                  <m:t>9</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3</m:t>
                                    </m:r>
                                  </m:e>
                                </m:mr>
                                <m:mr>
                                  <m:e>
                                    <m:r>
                                      <a:rPr lang="en-US" sz="1600" i="1">
                                        <a:latin typeface="Cambria Math"/>
                                      </a:rPr>
                                      <m:t>5</m:t>
                                    </m:r>
                                  </m:e>
                                </m:mr>
                                <m:mr>
                                  <m:e>
                                    <m:r>
                                      <a:rPr lang="en-US" sz="1600" b="0" i="1" smtClean="0">
                                        <a:latin typeface="Cambria Math"/>
                                      </a:rPr>
                                      <m:t>5</m:t>
                                    </m:r>
                                  </m:e>
                                </m:mr>
                              </m:m>
                            </m:e>
                          </m:d>
                        </m:e>
                      </m:d>
                    </m:oMath>
                  </m:oMathPara>
                </a14:m>
                <a:endParaRPr lang="en-US" sz="160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3122942" y="4116590"/>
                <a:ext cx="1546648" cy="760210"/>
              </a:xfrm>
              <a:prstGeom prst="rect">
                <a:avLst/>
              </a:prstGeom>
              <a:blipFill rotWithShape="1">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056118" y="4116590"/>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1</m:t>
                                </m:r>
                              </m:e>
                              <m:e>
                                <m:r>
                                  <a:rPr lang="en-US" sz="1600" i="1">
                                    <a:latin typeface="Cambria Math"/>
                                  </a:rPr>
                                  <m:t>−3</m:t>
                                </m:r>
                              </m:e>
                              <m:e>
                                <m:r>
                                  <a:rPr lang="en-US" sz="1600" i="1">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r>
                                      <a:rPr lang="en-US" sz="1600" i="1">
                                        <a:latin typeface="Cambria Math"/>
                                      </a:rPr>
                                      <m:t>5</m:t>
                                    </m:r>
                                  </m:e>
                                </m:mr>
                                <m:mr>
                                  <m:e>
                                    <m:r>
                                      <a:rPr lang="en-US" sz="1600" b="0" i="1" smtClean="0">
                                        <a:latin typeface="Cambria Math"/>
                                      </a:rPr>
                                      <m:t>5</m:t>
                                    </m:r>
                                  </m:e>
                                </m:mr>
                              </m:m>
                            </m:e>
                          </m:d>
                        </m:e>
                      </m:d>
                    </m:oMath>
                  </m:oMathPara>
                </a14:m>
                <a:endParaRPr lang="en-US" sz="160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5056118" y="4116590"/>
                <a:ext cx="1546648" cy="760210"/>
              </a:xfrm>
              <a:prstGeom prst="rect">
                <a:avLst/>
              </a:prstGeom>
              <a:blipFill rotWithShape="1">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934200" y="4116590"/>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i="1">
                                    <a:latin typeface="Cambria Math"/>
                                  </a:rPr>
                                  <m:t>−</m:t>
                                </m:r>
                                <m:r>
                                  <a:rPr lang="en-US" sz="1600" b="0" i="1" smtClean="0">
                                    <a:latin typeface="Cambria Math"/>
                                  </a:rPr>
                                  <m:t>5</m:t>
                                </m:r>
                              </m:e>
                              <m:e>
                                <m:r>
                                  <a:rPr lang="en-US" sz="1600" b="0" i="1" smtClean="0">
                                    <a:latin typeface="Cambria Math"/>
                                  </a:rPr>
                                  <m:t>−4</m:t>
                                </m:r>
                              </m:e>
                            </m:mr>
                            <m:mr>
                              <m:e>
                                <m:r>
                                  <a:rPr lang="en-US" sz="1600" b="0" i="1" smtClean="0">
                                    <a:latin typeface="Cambria Math"/>
                                  </a:rPr>
                                  <m:t>0</m:t>
                                </m:r>
                              </m:e>
                              <m:e>
                                <m:r>
                                  <a:rPr lang="en-US" sz="1600" i="1">
                                    <a:latin typeface="Cambria Math"/>
                                  </a:rPr>
                                  <m:t>−</m:t>
                                </m:r>
                                <m:r>
                                  <a:rPr lang="en-US" sz="1600" b="0" i="1" smtClean="0">
                                    <a:latin typeface="Cambria Math"/>
                                  </a:rPr>
                                  <m:t>5</m:t>
                                </m:r>
                              </m:e>
                              <m:e>
                                <m:r>
                                  <a:rPr lang="en-US" sz="1600" b="0" i="1" smtClean="0">
                                    <a:latin typeface="Cambria Math"/>
                                  </a:rPr>
                                  <m:t>−2</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r>
                                      <a:rPr lang="en-US" sz="1600" b="0" i="1" smtClean="0">
                                        <a:latin typeface="Cambria Math"/>
                                      </a:rPr>
                                      <m:t>3</m:t>
                                    </m:r>
                                  </m:e>
                                </m:mr>
                                <m:mr>
                                  <m:e>
                                    <m:r>
                                      <a:rPr lang="en-US" sz="1600" b="0" i="1" smtClean="0">
                                        <a:latin typeface="Cambria Math"/>
                                      </a:rPr>
                                      <m:t>4</m:t>
                                    </m:r>
                                  </m:e>
                                </m:mr>
                              </m:m>
                            </m:e>
                          </m:d>
                        </m:e>
                      </m:d>
                    </m:oMath>
                  </m:oMathPara>
                </a14:m>
                <a:endParaRPr lang="en-US" sz="160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6934200" y="4116590"/>
                <a:ext cx="1546648" cy="760210"/>
              </a:xfrm>
              <a:prstGeom prst="rect">
                <a:avLst/>
              </a:prstGeom>
              <a:blipFill rotWithShape="1">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907861" y="48768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b="0" i="1" smtClean="0">
                                    <a:latin typeface="Cambria Math"/>
                                  </a:rPr>
                                  <m:t>1</m:t>
                                </m:r>
                              </m:e>
                              <m:e>
                                <m:f>
                                  <m:fPr>
                                    <m:type m:val="skw"/>
                                    <m:ctrlPr>
                                      <a:rPr lang="en-US" sz="1600" i="1">
                                        <a:latin typeface="Cambria Math" panose="02040503050406030204" pitchFamily="18" charset="0"/>
                                      </a:rPr>
                                    </m:ctrlPr>
                                  </m:fPr>
                                  <m:num>
                                    <m:r>
                                      <a:rPr lang="en-US" sz="1600" i="1">
                                        <a:latin typeface="Cambria Math"/>
                                      </a:rPr>
                                      <m:t>4</m:t>
                                    </m:r>
                                  </m:num>
                                  <m:den>
                                    <m:r>
                                      <a:rPr lang="en-US" sz="1600" i="1">
                                        <a:latin typeface="Cambria Math"/>
                                      </a:rPr>
                                      <m:t>5</m:t>
                                    </m:r>
                                  </m:den>
                                </m:f>
                              </m:e>
                            </m:mr>
                            <m:mr>
                              <m:e>
                                <m:r>
                                  <a:rPr lang="en-US" sz="1600" b="0" i="1" smtClean="0">
                                    <a:latin typeface="Cambria Math"/>
                                  </a:rPr>
                                  <m:t>0</m:t>
                                </m:r>
                              </m:e>
                              <m:e>
                                <m:r>
                                  <a:rPr lang="en-US" sz="1600" i="1">
                                    <a:latin typeface="Cambria Math"/>
                                  </a:rPr>
                                  <m:t>−</m:t>
                                </m:r>
                                <m:r>
                                  <a:rPr lang="en-US" sz="1600" b="0" i="1" smtClean="0">
                                    <a:latin typeface="Cambria Math"/>
                                  </a:rPr>
                                  <m:t>5</m:t>
                                </m:r>
                              </m:e>
                              <m:e>
                                <m:r>
                                  <a:rPr lang="en-US" sz="1600" b="0" i="1" smtClean="0">
                                    <a:latin typeface="Cambria Math"/>
                                  </a:rPr>
                                  <m:t>−2</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5</m:t>
                                        </m:r>
                                      </m:den>
                                    </m:f>
                                  </m:e>
                                </m:mr>
                                <m:mr>
                                  <m:e>
                                    <m:r>
                                      <a:rPr lang="en-US" sz="1600" b="0" i="1" smtClean="0">
                                        <a:latin typeface="Cambria Math"/>
                                      </a:rPr>
                                      <m:t>4</m:t>
                                    </m:r>
                                  </m:e>
                                </m:mr>
                              </m:m>
                            </m:e>
                          </m:d>
                        </m:e>
                      </m:d>
                    </m:oMath>
                  </m:oMathPara>
                </a14:m>
                <a:endParaRPr lang="en-US" sz="1600"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907861" y="4876800"/>
                <a:ext cx="1978584" cy="990600"/>
              </a:xfrm>
              <a:prstGeom prst="rect">
                <a:avLst/>
              </a:prstGeom>
              <a:blipFill rotWithShape="1">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974416" y="48768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b="0" i="1" smtClean="0">
                                    <a:latin typeface="Cambria Math"/>
                                  </a:rPr>
                                  <m:t>1</m:t>
                                </m:r>
                              </m:e>
                              <m:e>
                                <m:f>
                                  <m:fPr>
                                    <m:type m:val="skw"/>
                                    <m:ctrlPr>
                                      <a:rPr lang="en-US" sz="1600" i="1">
                                        <a:latin typeface="Cambria Math" panose="02040503050406030204" pitchFamily="18" charset="0"/>
                                      </a:rPr>
                                    </m:ctrlPr>
                                  </m:fPr>
                                  <m:num>
                                    <m:r>
                                      <a:rPr lang="en-US" sz="1600" i="1">
                                        <a:latin typeface="Cambria Math"/>
                                      </a:rPr>
                                      <m:t>4</m:t>
                                    </m:r>
                                  </m:num>
                                  <m:den>
                                    <m:r>
                                      <a:rPr lang="en-US" sz="1600" i="1">
                                        <a:latin typeface="Cambria Math"/>
                                      </a:rPr>
                                      <m:t>5</m:t>
                                    </m:r>
                                  </m:den>
                                </m:f>
                              </m:e>
                            </m:mr>
                            <m:mr>
                              <m:e>
                                <m:r>
                                  <a:rPr lang="en-US" sz="1600" b="0" i="1" smtClean="0">
                                    <a:latin typeface="Cambria Math"/>
                                  </a:rPr>
                                  <m:t>0</m:t>
                                </m:r>
                              </m:e>
                              <m:e>
                                <m:r>
                                  <a:rPr lang="en-US" sz="1600" i="1" smtClean="0">
                                    <a:latin typeface="Cambria Math"/>
                                  </a:rPr>
                                  <m:t>0</m:t>
                                </m:r>
                              </m:e>
                              <m:e>
                                <m:r>
                                  <a:rPr lang="en-US" sz="1600" b="0" i="1" smtClean="0">
                                    <a:latin typeface="Cambria Math"/>
                                  </a:rPr>
                                  <m:t>2</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5</m:t>
                                        </m:r>
                                      </m:den>
                                    </m:f>
                                  </m:e>
                                </m:mr>
                                <m:mr>
                                  <m:e>
                                    <m:r>
                                      <a:rPr lang="en-US" sz="1600" b="0" i="1" smtClean="0">
                                        <a:latin typeface="Cambria Math"/>
                                      </a:rPr>
                                      <m:t>1</m:t>
                                    </m:r>
                                  </m:e>
                                </m:mr>
                              </m:m>
                            </m:e>
                          </m:d>
                        </m:e>
                      </m:d>
                    </m:oMath>
                  </m:oMathPara>
                </a14:m>
                <a:endParaRPr lang="en-US" sz="1600"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2974416" y="4876800"/>
                <a:ext cx="1978584" cy="990600"/>
              </a:xfrm>
              <a:prstGeom prst="rect">
                <a:avLst/>
              </a:prstGeom>
              <a:blipFill rotWithShape="1">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953000" y="48006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b="0" i="1" smtClean="0">
                                    <a:latin typeface="Cambria Math"/>
                                  </a:rPr>
                                  <m:t>1</m:t>
                                </m:r>
                              </m:e>
                              <m:e>
                                <m:f>
                                  <m:fPr>
                                    <m:type m:val="skw"/>
                                    <m:ctrlPr>
                                      <a:rPr lang="en-US" sz="1600" i="1">
                                        <a:latin typeface="Cambria Math" panose="02040503050406030204" pitchFamily="18" charset="0"/>
                                      </a:rPr>
                                    </m:ctrlPr>
                                  </m:fPr>
                                  <m:num>
                                    <m:r>
                                      <a:rPr lang="en-US" sz="1600" i="1">
                                        <a:latin typeface="Cambria Math"/>
                                      </a:rPr>
                                      <m:t>4</m:t>
                                    </m:r>
                                  </m:num>
                                  <m:den>
                                    <m:r>
                                      <a:rPr lang="en-US" sz="1600" i="1">
                                        <a:latin typeface="Cambria Math"/>
                                      </a:rPr>
                                      <m:t>5</m:t>
                                    </m:r>
                                  </m:den>
                                </m:f>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5</m:t>
                                        </m:r>
                                      </m:den>
                                    </m:f>
                                  </m:e>
                                </m:m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mr>
                              </m:m>
                            </m:e>
                          </m:d>
                        </m:e>
                      </m:d>
                    </m:oMath>
                  </m:oMathPara>
                </a14:m>
                <a:endParaRPr lang="en-US" sz="1600"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4953000" y="4800600"/>
                <a:ext cx="1978584" cy="990600"/>
              </a:xfrm>
              <a:prstGeom prst="rect">
                <a:avLst/>
              </a:prstGeom>
              <a:blipFill rotWithShape="1">
                <a:blip r:embed="rId8"/>
                <a:stretch>
                  <a:fillRect/>
                </a:stretch>
              </a:blipFill>
              <a:ln>
                <a:noFill/>
              </a:ln>
            </p:spPr>
            <p:txBody>
              <a:bodyPr/>
              <a:lstStyle/>
              <a:p>
                <a:r>
                  <a:rPr lang="en-US">
                    <a:noFill/>
                  </a:rPr>
                  <a:t> </a:t>
                </a:r>
              </a:p>
            </p:txBody>
          </p:sp>
        </mc:Fallback>
      </mc:AlternateContent>
      <p:grpSp>
        <p:nvGrpSpPr>
          <p:cNvPr id="29" name="Group 28"/>
          <p:cNvGrpSpPr/>
          <p:nvPr/>
        </p:nvGrpSpPr>
        <p:grpSpPr>
          <a:xfrm>
            <a:off x="875366" y="1676400"/>
            <a:ext cx="7716208" cy="1896702"/>
            <a:chOff x="875366" y="1676400"/>
            <a:chExt cx="7716208" cy="1896702"/>
          </a:xfrm>
        </p:grpSpPr>
        <mc:AlternateContent xmlns:mc="http://schemas.openxmlformats.org/markup-compatibility/2006" xmlns:a14="http://schemas.microsoft.com/office/drawing/2010/main">
          <mc:Choice Requires="a14">
            <p:sp>
              <p:nvSpPr>
                <p:cNvPr id="30" name="TextBox 29"/>
                <p:cNvSpPr txBox="1"/>
                <p:nvPr/>
              </p:nvSpPr>
              <p:spPr>
                <a:xfrm>
                  <a:off x="875366" y="1679370"/>
                  <a:ext cx="1994970" cy="906668"/>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30" name="TextBox 29"/>
                <p:cNvSpPr txBox="1">
                  <a:spLocks noRot="1" noChangeAspect="1" noMove="1" noResize="1" noEditPoints="1" noAdjustHandles="1" noChangeArrowheads="1" noChangeShapeType="1" noTextEdit="1"/>
                </p:cNvSpPr>
                <p:nvPr/>
              </p:nvSpPr>
              <p:spPr>
                <a:xfrm>
                  <a:off x="875366" y="1679370"/>
                  <a:ext cx="1994970" cy="906668"/>
                </a:xfrm>
                <a:prstGeom prst="rect">
                  <a:avLst/>
                </a:prstGeom>
                <a:blipFill rotWithShape="1">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870336" y="1678877"/>
                  <a:ext cx="199496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2870336" y="1678877"/>
                  <a:ext cx="1994969" cy="906171"/>
                </a:xfrm>
                <a:prstGeom prst="rect">
                  <a:avLst/>
                </a:prstGeom>
                <a:blipFill rotWithShape="1">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865305" y="1678877"/>
                  <a:ext cx="186672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4865305" y="1678877"/>
                  <a:ext cx="1866729" cy="906171"/>
                </a:xfrm>
                <a:prstGeom prst="rect">
                  <a:avLst/>
                </a:prstGeom>
                <a:blipFill rotWithShape="1">
                  <a:blip r:embed="rId1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724845" y="1676400"/>
                  <a:ext cx="1866729" cy="909637"/>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−5</m:t>
                        </m:r>
                        <m:r>
                          <a:rPr lang="en-US" sz="1600" b="0" i="1" smtClean="0">
                            <a:latin typeface="Cambria Math"/>
                          </a:rPr>
                          <m:t>𝑦</m:t>
                        </m:r>
                        <m:r>
                          <a:rPr lang="en-US" sz="1600" b="0" i="1" smtClean="0">
                            <a:latin typeface="Cambria Math"/>
                          </a:rPr>
                          <m:t>−4</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33" name="TextBox 32"/>
                <p:cNvSpPr txBox="1">
                  <a:spLocks noRot="1" noChangeAspect="1" noMove="1" noResize="1" noEditPoints="1" noAdjustHandles="1" noChangeArrowheads="1" noChangeShapeType="1" noTextEdit="1"/>
                </p:cNvSpPr>
                <p:nvPr/>
              </p:nvSpPr>
              <p:spPr>
                <a:xfrm>
                  <a:off x="6724845" y="1676400"/>
                  <a:ext cx="1866729" cy="909637"/>
                </a:xfrm>
                <a:prstGeom prst="rect">
                  <a:avLst/>
                </a:prstGeom>
                <a:blipFill rotWithShape="1">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78888" y="2586037"/>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m:t>
                        </m:r>
                        <m:r>
                          <a:rPr lang="en-US" sz="1600" b="0" i="1" smtClean="0">
                            <a:latin typeface="Cambria Math"/>
                          </a:rPr>
                          <m:t>5</m:t>
                        </m:r>
                        <m:r>
                          <a:rPr lang="en-US" sz="1600" i="1">
                            <a:latin typeface="Cambria Math"/>
                          </a:rPr>
                          <m:t>𝑦</m:t>
                        </m:r>
                        <m:r>
                          <a:rPr lang="en-US" sz="1600" b="0" i="1"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4</m:t>
                        </m:r>
                      </m:oMath>
                    </m:oMathPara>
                  </a14:m>
                  <a:endParaRPr lang="en-US" sz="1600" b="0" dirty="0" smtClean="0"/>
                </a:p>
              </p:txBody>
            </p:sp>
          </mc:Choice>
          <mc:Fallback xmlns="">
            <p:sp>
              <p:nvSpPr>
                <p:cNvPr id="34" name="TextBox 33"/>
                <p:cNvSpPr txBox="1">
                  <a:spLocks noRot="1" noChangeAspect="1" noMove="1" noResize="1" noEditPoints="1" noAdjustHandles="1" noChangeArrowheads="1" noChangeShapeType="1" noTextEdit="1"/>
                </p:cNvSpPr>
                <p:nvPr/>
              </p:nvSpPr>
              <p:spPr>
                <a:xfrm>
                  <a:off x="878888" y="2586037"/>
                  <a:ext cx="2004132" cy="987065"/>
                </a:xfrm>
                <a:prstGeom prst="rect">
                  <a:avLst/>
                </a:prstGeom>
                <a:blipFill rotWithShape="1">
                  <a:blip r:embed="rId13"/>
                  <a:stretch>
                    <a:fillRect t="-20122" r="-26284" b="-38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883213" y="2586037"/>
                  <a:ext cx="2004132" cy="987065"/>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dirty="0" smtClean="0">
                            <a:latin typeface="Cambria Math"/>
                          </a:rPr>
                          <m:t>2</m:t>
                        </m:r>
                        <m:r>
                          <a:rPr lang="en-US" sz="1600" i="1">
                            <a:latin typeface="Cambria Math"/>
                          </a:rPr>
                          <m:t>𝑧</m:t>
                        </m:r>
                        <m:r>
                          <m:rPr>
                            <m:aln/>
                          </m:rPr>
                          <a:rPr lang="en-US" sz="1600" i="1">
                            <a:latin typeface="Cambria Math"/>
                          </a:rPr>
                          <m:t>=</m:t>
                        </m:r>
                        <m:r>
                          <a:rPr lang="en-US" sz="1600" b="0" i="1" smtClean="0">
                            <a:latin typeface="Cambria Math"/>
                          </a:rPr>
                          <m:t>1</m:t>
                        </m:r>
                      </m:oMath>
                    </m:oMathPara>
                  </a14:m>
                  <a:endParaRPr lang="en-US" sz="1600" b="0" dirty="0" smtClean="0"/>
                </a:p>
              </p:txBody>
            </p:sp>
          </mc:Choice>
          <mc:Fallback xmlns="">
            <p:sp>
              <p:nvSpPr>
                <p:cNvPr id="35" name="TextBox 34"/>
                <p:cNvSpPr txBox="1">
                  <a:spLocks noRot="1" noChangeAspect="1" noMove="1" noResize="1" noEditPoints="1" noAdjustHandles="1" noChangeArrowheads="1" noChangeShapeType="1" noTextEdit="1"/>
                </p:cNvSpPr>
                <p:nvPr/>
              </p:nvSpPr>
              <p:spPr>
                <a:xfrm>
                  <a:off x="2883213" y="2586037"/>
                  <a:ext cx="2004132" cy="987065"/>
                </a:xfrm>
                <a:prstGeom prst="rect">
                  <a:avLst/>
                </a:prstGeom>
                <a:blipFill rotWithShape="1">
                  <a:blip r:embed="rId14"/>
                  <a:stretch>
                    <a:fillRect t="-20122" r="-25982" b="-384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884353" y="2586037"/>
                  <a:ext cx="2026772" cy="98706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 xmlns:m="http://schemas.openxmlformats.org/officeDocument/2006/math">
                        <m:r>
                          <a:rPr lang="en-US" sz="1600" b="0" i="1" smtClean="0">
                            <a:latin typeface="Cambria Math"/>
                          </a:rPr>
                          <m:t>𝑦</m:t>
                        </m:r>
                        <m: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4</m:t>
                            </m:r>
                          </m:num>
                          <m:den>
                            <m:r>
                              <a:rPr lang="en-US" sz="1600" b="0" i="1" smtClean="0">
                                <a:latin typeface="Cambria Math"/>
                              </a:rPr>
                              <m:t>5</m:t>
                            </m:r>
                          </m:den>
                        </m:f>
                        <m:r>
                          <a:rPr lang="en-US" sz="1600" b="0" i="1" smtClean="0">
                            <a:latin typeface="Cambria Math"/>
                          </a:rPr>
                          <m:t>𝑧</m:t>
                        </m:r>
                        <m:r>
                          <m:rPr>
                            <m:aln/>
                          </m:rPr>
                          <a:rPr lang="en-US" sz="1600" b="0" i="1" smtClean="0">
                            <a:latin typeface="Cambria Math"/>
                          </a:rPr>
                          <m:t>=</m:t>
                        </m:r>
                        <m:f>
                          <m:fPr>
                            <m:type m:val="skw"/>
                            <m:ctrlPr>
                              <a:rPr lang="en-US" sz="1600" b="0" i="1" smtClean="0">
                                <a:latin typeface="Cambria Math" panose="02040503050406030204" pitchFamily="18" charset="0"/>
                              </a:rPr>
                            </m:ctrlPr>
                          </m:fPr>
                          <m:num>
                            <m:r>
                              <a:rPr lang="en-US" sz="1600" b="0" i="1" smtClean="0">
                                <a:latin typeface="Cambria Math"/>
                              </a:rPr>
                              <m:t>−3</m:t>
                            </m:r>
                          </m:num>
                          <m:den>
                            <m:r>
                              <a:rPr lang="en-US" sz="1600" b="0" i="1" smtClean="0">
                                <a:latin typeface="Cambria Math"/>
                              </a:rPr>
                              <m:t>5</m:t>
                            </m:r>
                          </m:den>
                        </m:f>
                      </m:oMath>
                      <m:oMath xmlns:m="http://schemas.openxmlformats.org/officeDocument/2006/math">
                        <m:r>
                          <a:rPr lang="en-US" sz="1600" i="1">
                            <a:latin typeface="Cambria Math"/>
                          </a:rPr>
                          <m:t>𝑧</m:t>
                        </m:r>
                        <m:r>
                          <m:rPr>
                            <m:aln/>
                          </m:rPr>
                          <a:rPr lang="en-US" sz="1600" i="1">
                            <a:latin typeface="Cambria Math"/>
                          </a:rPr>
                          <m:t>=</m:t>
                        </m:r>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den>
                        </m:f>
                      </m:oMath>
                    </m:oMathPara>
                  </a14:m>
                  <a:endParaRPr lang="en-US" sz="1600" b="0" dirty="0" smtClean="0"/>
                </a:p>
              </p:txBody>
            </p:sp>
          </mc:Choice>
          <mc:Fallback xmlns="">
            <p:sp>
              <p:nvSpPr>
                <p:cNvPr id="36" name="TextBox 35"/>
                <p:cNvSpPr txBox="1">
                  <a:spLocks noRot="1" noChangeAspect="1" noMove="1" noResize="1" noEditPoints="1" noAdjustHandles="1" noChangeArrowheads="1" noChangeShapeType="1" noTextEdit="1"/>
                </p:cNvSpPr>
                <p:nvPr/>
              </p:nvSpPr>
              <p:spPr>
                <a:xfrm>
                  <a:off x="4884353" y="2586037"/>
                  <a:ext cx="2026772" cy="987065"/>
                </a:xfrm>
                <a:prstGeom prst="rect">
                  <a:avLst/>
                </a:prstGeom>
                <a:blipFill rotWithShape="1">
                  <a:blip r:embed="rId15"/>
                  <a:stretch>
                    <a:fillRect t="-20122" r="-25373" b="-70732"/>
                  </a:stretch>
                </a:blipFill>
                <a:ln>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108086025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5" dur="500"/>
                                        <p:tgtEl>
                                          <p:spTgt spid="4">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0"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p:bldP spid="15" grpId="0"/>
      <p:bldP spid="16" grpId="0"/>
      <p:bldP spid="17"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a:t>
            </a:r>
            <a:r>
              <a:rPr lang="en-US" sz="1600" dirty="0" smtClean="0"/>
              <a:t>before the </a:t>
            </a:r>
            <a:r>
              <a:rPr lang="en-US" sz="1600" dirty="0"/>
              <a:t>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16</a:t>
            </a:fld>
            <a:endParaRPr lang="en-US" dirty="0"/>
          </a:p>
        </p:txBody>
      </p:sp>
      <p:sp>
        <p:nvSpPr>
          <p:cNvPr id="4" name="Content Placeholder 3"/>
          <p:cNvSpPr>
            <a:spLocks noGrp="1"/>
          </p:cNvSpPr>
          <p:nvPr>
            <p:ph sz="quarter" idx="1"/>
          </p:nvPr>
        </p:nvSpPr>
        <p:spPr/>
        <p:txBody>
          <a:bodyPr/>
          <a:lstStyle/>
          <a:p>
            <a:pPr marL="0" indent="0">
              <a:buNone/>
            </a:pPr>
            <a:r>
              <a:rPr lang="en-US" dirty="0" smtClean="0"/>
              <a:t>Actually, we can completely solve the system using the augmented matrix:</a:t>
            </a:r>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endParaRPr lang="en-US" sz="800" dirty="0"/>
          </a:p>
          <a:p>
            <a:pPr marL="0" indent="0">
              <a:buNone/>
            </a:pPr>
            <a:endParaRPr lang="en-US" sz="800" dirty="0" smtClean="0"/>
          </a:p>
          <a:p>
            <a:pPr marL="0" indent="0">
              <a:buNone/>
            </a:pPr>
            <a:r>
              <a:rPr lang="en-US" dirty="0" smtClean="0"/>
              <a:t>Note how the sequence of operations turned the left side of the augmented matrix from the original </a:t>
            </a:r>
            <a:r>
              <a:rPr lang="en-US" b="1" dirty="0" smtClean="0"/>
              <a:t>A </a:t>
            </a:r>
            <a:r>
              <a:rPr lang="en-US" dirty="0" smtClean="0"/>
              <a:t>matrix (previous slide) into the identity </a:t>
            </a:r>
            <a:r>
              <a:rPr lang="en-US" b="1" dirty="0" smtClean="0"/>
              <a:t>I</a:t>
            </a:r>
            <a:r>
              <a:rPr lang="en-US" dirty="0" smtClean="0"/>
              <a:t>.</a:t>
            </a:r>
          </a:p>
          <a:p>
            <a:pPr marL="0" indent="0">
              <a:buNone/>
            </a:pPr>
            <a:endParaRPr lang="en-US" dirty="0"/>
          </a:p>
          <a:p>
            <a:pPr marL="0" indent="0">
              <a:buNone/>
            </a:pPr>
            <a:endParaRPr lang="en-US" dirty="0" smtClean="0"/>
          </a:p>
          <a:p>
            <a:pPr marL="0" indent="0">
              <a:buNone/>
            </a:pPr>
            <a:endParaRPr lang="en-US" sz="800" dirty="0"/>
          </a:p>
          <a:p>
            <a:pPr marL="0" indent="0">
              <a:buNone/>
            </a:pPr>
            <a:r>
              <a:rPr lang="en-US" dirty="0" smtClean="0"/>
              <a:t>Note also that the Gaussian elimination steps only depended on the matrix </a:t>
            </a:r>
            <a:r>
              <a:rPr lang="en-US" b="1" dirty="0" smtClean="0"/>
              <a:t>A</a:t>
            </a:r>
            <a:r>
              <a:rPr lang="en-US" dirty="0" smtClean="0"/>
              <a:t> and were </a:t>
            </a:r>
            <a:r>
              <a:rPr lang="en-US" i="1" dirty="0" smtClean="0"/>
              <a:t>not at all dependent on the right-hand side vector</a:t>
            </a:r>
            <a:r>
              <a:rPr lang="en-US" dirty="0" smtClean="0"/>
              <a:t>.</a:t>
            </a:r>
          </a:p>
          <a:p>
            <a:pPr marL="0" indent="0">
              <a:buNone/>
            </a:pPr>
            <a:endParaRPr lang="en-US" sz="800" dirty="0"/>
          </a:p>
          <a:p>
            <a:pPr marL="0" indent="0">
              <a:buNone/>
            </a:pPr>
            <a:r>
              <a:rPr lang="en-US" dirty="0" smtClean="0"/>
              <a:t>				This will come in handy in a moment…</a:t>
            </a:r>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066800" y="16764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i="1">
                                    <a:latin typeface="Cambria Math"/>
                                  </a:rPr>
                                  <m:t>3</m:t>
                                </m:r>
                              </m:e>
                            </m:mr>
                            <m:mr>
                              <m:e>
                                <m:r>
                                  <a:rPr lang="en-US" sz="1600" b="0" i="1" smtClean="0">
                                    <a:latin typeface="Cambria Math"/>
                                  </a:rPr>
                                  <m:t>0</m:t>
                                </m:r>
                              </m:e>
                              <m:e>
                                <m:r>
                                  <a:rPr lang="en-US" sz="1600" b="0" i="1" smtClean="0">
                                    <a:latin typeface="Cambria Math"/>
                                  </a:rPr>
                                  <m:t>1</m:t>
                                </m:r>
                              </m:e>
                              <m:e>
                                <m:f>
                                  <m:fPr>
                                    <m:type m:val="skw"/>
                                    <m:ctrlPr>
                                      <a:rPr lang="en-US" sz="1600" i="1">
                                        <a:latin typeface="Cambria Math" panose="02040503050406030204" pitchFamily="18" charset="0"/>
                                      </a:rPr>
                                    </m:ctrlPr>
                                  </m:fPr>
                                  <m:num>
                                    <m:r>
                                      <a:rPr lang="en-US" sz="1600" i="1">
                                        <a:latin typeface="Cambria Math"/>
                                      </a:rPr>
                                      <m:t>4</m:t>
                                    </m:r>
                                  </m:num>
                                  <m:den>
                                    <m:r>
                                      <a:rPr lang="en-US" sz="1600" i="1">
                                        <a:latin typeface="Cambria Math"/>
                                      </a:rPr>
                                      <m:t>5</m:t>
                                    </m:r>
                                  </m:den>
                                </m:f>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5</m:t>
                                        </m:r>
                                      </m:den>
                                    </m:f>
                                  </m:e>
                                </m:m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mr>
                              </m:m>
                            </m:e>
                          </m:d>
                        </m:e>
                      </m:d>
                    </m:oMath>
                  </m:oMathPara>
                </a14:m>
                <a:endParaRPr lang="en-US" sz="16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066800" y="1676400"/>
                <a:ext cx="1978584" cy="990600"/>
              </a:xfrm>
              <a:prstGeom prst="rect">
                <a:avLst/>
              </a:prstGeom>
              <a:blipFill rotWithShape="1">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048000" y="16764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2</m:t>
                                </m:r>
                              </m:e>
                              <m:e>
                                <m:r>
                                  <a:rPr lang="en-US" sz="1600" b="0" i="1" smtClean="0">
                                    <a:latin typeface="Cambria Math"/>
                                  </a:rPr>
                                  <m:t>0</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b="0" i="1" smtClean="0">
                                            <a:latin typeface="Cambria Math"/>
                                          </a:rPr>
                                          <m:t>−</m:t>
                                        </m:r>
                                        <m:r>
                                          <a:rPr lang="en-US" sz="1600" i="1">
                                            <a:latin typeface="Cambria Math"/>
                                          </a:rPr>
                                          <m:t>1</m:t>
                                        </m:r>
                                      </m:num>
                                      <m:den>
                                        <m:r>
                                          <a:rPr lang="en-US" sz="1600" i="1">
                                            <a:latin typeface="Cambria Math"/>
                                          </a:rPr>
                                          <m:t>2</m:t>
                                        </m:r>
                                      </m:den>
                                    </m:f>
                                  </m:e>
                                </m:mr>
                                <m:mr>
                                  <m:e>
                                    <m: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mr>
                              </m:m>
                            </m:e>
                          </m:d>
                        </m:e>
                      </m:d>
                    </m:oMath>
                  </m:oMathPara>
                </a14:m>
                <a:endParaRPr lang="en-US" sz="16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3048000" y="1676400"/>
                <a:ext cx="1978584" cy="990600"/>
              </a:xfrm>
              <a:prstGeom prst="rect">
                <a:avLst/>
              </a:prstGeom>
              <a:blipFill rotWithShape="1">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22938" y="16764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b="0" i="1" smtClean="0">
                                    <a:latin typeface="Cambria Math"/>
                                  </a:rPr>
                                  <m:t>0</m:t>
                                </m:r>
                              </m:e>
                              <m:e>
                                <m:r>
                                  <a:rPr lang="en-US" sz="1600" b="0" i="1" smtClean="0">
                                    <a:latin typeface="Cambria Math"/>
                                  </a:rPr>
                                  <m:t>0</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f>
                                      <m:fPr>
                                        <m:type m:val="skw"/>
                                        <m:ctrlPr>
                                          <a:rPr lang="en-US" sz="1600" i="1" smtClean="0">
                                            <a:latin typeface="Cambria Math" panose="02040503050406030204" pitchFamily="18" charset="0"/>
                                          </a:rPr>
                                        </m:ctrlPr>
                                      </m:fPr>
                                      <m:num>
                                        <m:r>
                                          <a:rPr lang="en-US" sz="1600" b="0" i="1" smtClean="0">
                                            <a:latin typeface="Cambria Math"/>
                                          </a:rPr>
                                          <m:t>3</m:t>
                                        </m:r>
                                      </m:num>
                                      <m:den>
                                        <m:r>
                                          <a:rPr lang="en-US" sz="1600" i="1">
                                            <a:latin typeface="Cambria Math"/>
                                          </a:rPr>
                                          <m:t>2</m:t>
                                        </m:r>
                                      </m:den>
                                    </m:f>
                                  </m:e>
                                </m:mr>
                                <m:mr>
                                  <m:e>
                                    <m: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mr>
                              </m:m>
                            </m:e>
                          </m:d>
                        </m:e>
                      </m:d>
                    </m:oMath>
                  </m:oMathPara>
                </a14:m>
                <a:endParaRPr lang="en-US" sz="16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5022938" y="1676400"/>
                <a:ext cx="1978584" cy="990600"/>
              </a:xfrm>
              <a:prstGeom prst="rect">
                <a:avLst/>
              </a:prstGeom>
              <a:blipFill rotWithShape="1">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62408" y="1676400"/>
                <a:ext cx="920662"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m:t>
                      </m:r>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2</m:t>
                          </m:r>
                        </m:den>
                      </m:f>
                    </m:oMath>
                    <m:oMath xmlns:m="http://schemas.openxmlformats.org/officeDocument/2006/math">
                      <m:r>
                        <a:rPr lang="en-US" sz="1600" b="0" i="1" smtClean="0">
                          <a:latin typeface="Cambria Math"/>
                        </a:rPr>
                        <m:t>𝑦</m:t>
                      </m:r>
                      <m:r>
                        <a:rPr lang="en-US" sz="1600" b="0" i="1" smtClean="0">
                          <a:latin typeface="Cambria Math"/>
                        </a:rPr>
                        <m:t>=−1</m:t>
                      </m:r>
                    </m:oMath>
                    <m:oMath xmlns:m="http://schemas.openxmlformats.org/officeDocument/2006/math">
                      <m:r>
                        <a:rPr lang="en-US" sz="1600" b="0" i="1" smtClean="0">
                          <a:latin typeface="Cambria Math"/>
                        </a:rPr>
                        <m:t>𝑧</m:t>
                      </m:r>
                      <m:r>
                        <a:rPr lang="en-US" sz="1600" b="0" i="1" smtClean="0">
                          <a:latin typeface="Cambria Math"/>
                        </a:rPr>
                        <m:t>=</m:t>
                      </m:r>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oMath>
                  </m:oMathPara>
                </a14:m>
                <a:endParaRPr lang="en-US" sz="1600" dirty="0" smtClean="0"/>
              </a:p>
              <a:p>
                <a:endParaRPr lang="en-US" sz="16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7062408" y="1676400"/>
                <a:ext cx="920662" cy="990600"/>
              </a:xfrm>
              <a:prstGeom prst="rect">
                <a:avLst/>
              </a:prstGeom>
              <a:blipFill>
                <a:blip r:embed="rId5"/>
                <a:stretch>
                  <a:fillRect t="-45399" r="-58278" b="-705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56092" y="4077595"/>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−3</m:t>
                                </m:r>
                              </m:e>
                              <m:e>
                                <m:r>
                                  <a:rPr lang="en-US" sz="1600" i="1">
                                    <a:latin typeface="Cambria Math"/>
                                  </a:rPr>
                                  <m:t>1</m:t>
                                </m:r>
                              </m:e>
                            </m:mr>
                            <m:mr>
                              <m:e>
                                <m:r>
                                  <a:rPr lang="en-US" sz="1600" i="1">
                                    <a:latin typeface="Cambria Math"/>
                                  </a:rPr>
                                  <m:t>2</m:t>
                                </m:r>
                              </m:e>
                              <m:e>
                                <m:r>
                                  <a:rPr lang="en-US" sz="1600" i="1">
                                    <a:latin typeface="Cambria Math"/>
                                  </a:rPr>
                                  <m:t>−1</m:t>
                                </m:r>
                              </m:e>
                              <m:e>
                                <m:r>
                                  <a:rPr lang="en-US" sz="1600" i="1">
                                    <a:latin typeface="Cambria Math"/>
                                  </a:rPr>
                                  <m:t>2</m:t>
                                </m:r>
                              </m:e>
                            </m:mr>
                            <m:mr>
                              <m:e>
                                <m:r>
                                  <a:rPr lang="en-US" sz="1600" i="1">
                                    <a:latin typeface="Cambria Math"/>
                                  </a:rPr>
                                  <m:t>3</m:t>
                                </m:r>
                              </m:e>
                              <m:e>
                                <m:r>
                                  <a:rPr lang="en-US" sz="1600" i="1">
                                    <a:latin typeface="Cambria Math"/>
                                  </a:rPr>
                                  <m:t>6</m:t>
                                </m:r>
                              </m:e>
                              <m:e>
                                <m:r>
                                  <a:rPr lang="en-US" sz="1600" i="1">
                                    <a:latin typeface="Cambria Math"/>
                                  </a:rPr>
                                  <m:t>9</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5</m:t>
                                    </m:r>
                                  </m:e>
                                </m:mr>
                                <m:mr>
                                  <m:e>
                                    <m:r>
                                      <a:rPr lang="en-US" sz="1600" i="1">
                                        <a:latin typeface="Cambria Math"/>
                                      </a:rPr>
                                      <m:t>5</m:t>
                                    </m:r>
                                  </m:e>
                                </m:mr>
                                <m:mr>
                                  <m:e>
                                    <m:r>
                                      <a:rPr lang="en-US" sz="1600" i="1">
                                        <a:latin typeface="Cambria Math"/>
                                      </a:rPr>
                                      <m:t>3</m:t>
                                    </m:r>
                                  </m:e>
                                </m:mr>
                              </m:m>
                            </m:e>
                          </m:d>
                        </m:e>
                      </m:d>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056092" y="4077595"/>
                <a:ext cx="1546648" cy="760210"/>
              </a:xfrm>
              <a:prstGeom prst="rect">
                <a:avLst/>
              </a:prstGeom>
              <a:blipFill>
                <a:blip r:embed="rId6"/>
                <a:stretch>
                  <a:fillRect b="-88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08538" y="3962400"/>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b="0" i="1" smtClean="0">
                                    <a:latin typeface="Cambria Math"/>
                                  </a:rPr>
                                  <m:t>0</m:t>
                                </m:r>
                              </m:e>
                              <m:e>
                                <m:r>
                                  <a:rPr lang="en-US" sz="1600" b="0" i="1" smtClean="0">
                                    <a:latin typeface="Cambria Math"/>
                                  </a:rPr>
                                  <m:t>0</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f>
                                      <m:fPr>
                                        <m:type m:val="skw"/>
                                        <m:ctrlPr>
                                          <a:rPr lang="en-US" sz="1600" i="1" smtClean="0">
                                            <a:latin typeface="Cambria Math" panose="02040503050406030204" pitchFamily="18" charset="0"/>
                                          </a:rPr>
                                        </m:ctrlPr>
                                      </m:fPr>
                                      <m:num>
                                        <m:r>
                                          <a:rPr lang="en-US" sz="1600" b="0" i="1" smtClean="0">
                                            <a:latin typeface="Cambria Math"/>
                                          </a:rPr>
                                          <m:t>3</m:t>
                                        </m:r>
                                      </m:num>
                                      <m:den>
                                        <m:r>
                                          <a:rPr lang="en-US" sz="1600" i="1">
                                            <a:latin typeface="Cambria Math"/>
                                          </a:rPr>
                                          <m:t>2</m:t>
                                        </m:r>
                                      </m:den>
                                    </m:f>
                                  </m:e>
                                </m:mr>
                                <m:mr>
                                  <m:e>
                                    <m:r>
                                      <a:rPr lang="en-US" sz="1600" b="0" i="1" smtClean="0">
                                        <a:latin typeface="Cambria Math"/>
                                      </a:rPr>
                                      <m:t>−1</m:t>
                                    </m:r>
                                  </m:e>
                                </m:m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mr>
                              </m:m>
                            </m:e>
                          </m:d>
                        </m:e>
                      </m:d>
                    </m:oMath>
                  </m:oMathPara>
                </a14:m>
                <a:endParaRPr lang="en-US" sz="16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4108538" y="3962400"/>
                <a:ext cx="1978584" cy="990600"/>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089738" y="3962400"/>
                <a:ext cx="920662"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m:t>
                      </m:r>
                      <m:f>
                        <m:fPr>
                          <m:type m:val="skw"/>
                          <m:ctrlPr>
                            <a:rPr lang="en-US" sz="1600" i="1">
                              <a:latin typeface="Cambria Math" panose="02040503050406030204" pitchFamily="18" charset="0"/>
                            </a:rPr>
                          </m:ctrlPr>
                        </m:fPr>
                        <m:num>
                          <m:r>
                            <a:rPr lang="en-US" sz="1600" i="1">
                              <a:latin typeface="Cambria Math"/>
                            </a:rPr>
                            <m:t>3</m:t>
                          </m:r>
                        </m:num>
                        <m:den>
                          <m:r>
                            <a:rPr lang="en-US" sz="1600" i="1">
                              <a:latin typeface="Cambria Math"/>
                            </a:rPr>
                            <m:t>2</m:t>
                          </m:r>
                        </m:den>
                      </m:f>
                    </m:oMath>
                    <m:oMath xmlns:m="http://schemas.openxmlformats.org/officeDocument/2006/math">
                      <m:r>
                        <a:rPr lang="en-US" sz="1600" b="0" i="1" smtClean="0">
                          <a:latin typeface="Cambria Math"/>
                        </a:rPr>
                        <m:t>𝑦</m:t>
                      </m:r>
                      <m:r>
                        <a:rPr lang="en-US" sz="1600" b="0" i="1" smtClean="0">
                          <a:latin typeface="Cambria Math"/>
                        </a:rPr>
                        <m:t>=−1</m:t>
                      </m:r>
                    </m:oMath>
                    <m:oMath xmlns:m="http://schemas.openxmlformats.org/officeDocument/2006/math">
                      <m:r>
                        <a:rPr lang="en-US" sz="1600" b="0" i="1" smtClean="0">
                          <a:latin typeface="Cambria Math"/>
                        </a:rPr>
                        <m:t>𝑧</m:t>
                      </m:r>
                      <m:r>
                        <a:rPr lang="en-US" sz="1600" b="0" i="1" smtClean="0">
                          <a:latin typeface="Cambria Math"/>
                        </a:rPr>
                        <m:t>=</m:t>
                      </m:r>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oMath>
                  </m:oMathPara>
                </a14:m>
                <a:endParaRPr lang="en-US" sz="1600" dirty="0" smtClean="0"/>
              </a:p>
              <a:p>
                <a:endParaRPr lang="en-US" sz="16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6089738" y="3962400"/>
                <a:ext cx="920662" cy="990600"/>
              </a:xfrm>
              <a:prstGeom prst="rect">
                <a:avLst/>
              </a:prstGeom>
              <a:blipFill>
                <a:blip r:embed="rId8"/>
                <a:stretch>
                  <a:fillRect t="-45399" r="-58278" b="-70552"/>
                </a:stretch>
              </a:blipFill>
              <a:ln>
                <a:noFill/>
              </a:ln>
            </p:spPr>
            <p:txBody>
              <a:bodyPr/>
              <a:lstStyle/>
              <a:p>
                <a:r>
                  <a:rPr lang="en-US">
                    <a:noFill/>
                  </a:rPr>
                  <a:t> </a:t>
                </a:r>
              </a:p>
            </p:txBody>
          </p:sp>
        </mc:Fallback>
      </mc:AlternateContent>
      <p:sp>
        <p:nvSpPr>
          <p:cNvPr id="12" name="Right Arrow 11"/>
          <p:cNvSpPr/>
          <p:nvPr/>
        </p:nvSpPr>
        <p:spPr>
          <a:xfrm>
            <a:off x="3738424" y="4318276"/>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3" name="TextBox 12"/>
              <p:cNvSpPr txBox="1"/>
              <p:nvPr/>
            </p:nvSpPr>
            <p:spPr>
              <a:xfrm>
                <a:off x="2718454" y="2874388"/>
                <a:ext cx="903336" cy="249812"/>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4</m:t>
                          </m:r>
                        </m:num>
                        <m:den>
                          <m:r>
                            <a:rPr lang="en-US" sz="1000" b="0" i="1" dirty="0" smtClean="0">
                              <a:solidFill>
                                <a:srgbClr val="0070C0"/>
                              </a:solidFill>
                              <a:latin typeface="Cambria Math" panose="02040503050406030204" pitchFamily="18" charset="0"/>
                            </a:rPr>
                            <m:t>5</m:t>
                          </m:r>
                        </m:den>
                      </m:f>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718454" y="2874388"/>
                <a:ext cx="903336" cy="249812"/>
              </a:xfrm>
              <a:prstGeom prst="rect">
                <a:avLst/>
              </a:prstGeom>
              <a:blipFill>
                <a:blip r:embed="rId9"/>
                <a:stretch>
                  <a:fillRect l="-667" t="-123256" r="-29333" b="-1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18454" y="2676869"/>
                <a:ext cx="903336"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b="0" i="1" dirty="0" smtClean="0">
                          <a:solidFill>
                            <a:srgbClr val="0070C0"/>
                          </a:solidFill>
                          <a:latin typeface="Cambria Math" panose="02040503050406030204" pitchFamily="18" charset="0"/>
                        </a:rPr>
                        <m:t>−3</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718454" y="2676869"/>
                <a:ext cx="903336" cy="200055"/>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46162" y="2674333"/>
                <a:ext cx="903336"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b="0" i="1" dirty="0" smtClean="0">
                          <a:solidFill>
                            <a:srgbClr val="0070C0"/>
                          </a:solidFill>
                          <a:latin typeface="Cambria Math" panose="02040503050406030204" pitchFamily="18" charset="0"/>
                        </a:rPr>
                        <m:t>−2</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2</m:t>
                          </m:r>
                        </m:sub>
                      </m:sSub>
                    </m:oMath>
                  </m:oMathPara>
                </a14:m>
                <a:endParaRPr lang="en-US" sz="1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646162" y="2674333"/>
                <a:ext cx="903336" cy="200055"/>
              </a:xfrm>
              <a:prstGeom prst="rect">
                <a:avLst/>
              </a:prstGeom>
              <a:blipFill>
                <a:blip r:embed="rId11"/>
                <a:stretch>
                  <a:fillRect/>
                </a:stretch>
              </a:blipFill>
              <a:ln>
                <a:solidFill>
                  <a:schemeClr val="tx1"/>
                </a:solidFill>
              </a:ln>
            </p:spPr>
            <p:txBody>
              <a:bodyPr/>
              <a:lstStyle/>
              <a:p>
                <a:r>
                  <a:rPr lang="en-US">
                    <a:noFill/>
                  </a:rPr>
                  <a:t> </a:t>
                </a:r>
              </a:p>
            </p:txBody>
          </p:sp>
        </mc:Fallback>
      </mc:AlternateContent>
      <p:grpSp>
        <p:nvGrpSpPr>
          <p:cNvPr id="19" name="Group 18"/>
          <p:cNvGrpSpPr/>
          <p:nvPr/>
        </p:nvGrpSpPr>
        <p:grpSpPr>
          <a:xfrm>
            <a:off x="6753322" y="1905000"/>
            <a:ext cx="333278" cy="551330"/>
            <a:chOff x="6753322" y="1905000"/>
            <a:chExt cx="333278" cy="551330"/>
          </a:xfrm>
        </p:grpSpPr>
        <p:cxnSp>
          <p:nvCxnSpPr>
            <p:cNvPr id="16" name="Straight Arrow Connector 15"/>
            <p:cNvCxnSpPr/>
            <p:nvPr/>
          </p:nvCxnSpPr>
          <p:spPr>
            <a:xfrm>
              <a:off x="6753322" y="1905000"/>
              <a:ext cx="3332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53322" y="2191870"/>
              <a:ext cx="3332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53322" y="2456330"/>
              <a:ext cx="3332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08075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randombar(horizontal)">
                                      <p:cBhvr>
                                        <p:cTn id="38" dur="500"/>
                                        <p:tgtEl>
                                          <p:spTgt spid="8"/>
                                        </p:tgtEl>
                                      </p:cBhvr>
                                    </p:animEffect>
                                  </p:childTnLst>
                                </p:cTn>
                              </p:par>
                              <p:par>
                                <p:cTn id="39" presetID="14" presetClass="entr" presetSubtype="1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6" dur="500"/>
                                        <p:tgtEl>
                                          <p:spTgt spid="4">
                                            <p:txEl>
                                              <p:pRg st="7" end="7"/>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randombar(horizontal)">
                                      <p:cBhvr>
                                        <p:cTn id="49" dur="500"/>
                                        <p:tgtEl>
                                          <p:spTgt spid="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randombar(horizontal)">
                                      <p:cBhvr>
                                        <p:cTn id="55" dur="500"/>
                                        <p:tgtEl>
                                          <p:spTgt spid="10"/>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randombar(horizont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3" dur="500"/>
                                        <p:tgtEl>
                                          <p:spTgt spid="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6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p:bldP spid="8" grpId="0"/>
      <p:bldP spid="9" grpId="0"/>
      <p:bldP spid="10" grpId="0"/>
      <p:bldP spid="11" grpId="0"/>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Inverse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matrix </a:t>
                </a:r>
                <a:r>
                  <a:rPr lang="en-US" b="1" dirty="0" smtClean="0"/>
                  <a:t>A</a:t>
                </a:r>
                <a:r>
                  <a:rPr lang="en-US" dirty="0"/>
                  <a:t> </a:t>
                </a:r>
                <a:r>
                  <a:rPr lang="en-US" dirty="0" smtClean="0"/>
                  <a:t>we would like to compute its </a:t>
                </a:r>
                <a:r>
                  <a:rPr lang="en-US" i="1" dirty="0" smtClean="0"/>
                  <a:t>inverse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a:rPr>
                          <m:t>𝐀</m:t>
                        </m:r>
                      </m:e>
                      <m:sup>
                        <m:r>
                          <a:rPr lang="en-US" b="1" i="0" smtClean="0">
                            <a:latin typeface="Cambria Math"/>
                          </a:rPr>
                          <m:t>−</m:t>
                        </m:r>
                        <m:r>
                          <a:rPr lang="en-US" b="1" i="0" smtClean="0">
                            <a:latin typeface="Cambria Math"/>
                          </a:rPr>
                          <m:t>𝟏</m:t>
                        </m:r>
                      </m:sup>
                    </m:sSup>
                  </m:oMath>
                </a14:m>
                <a:r>
                  <a:rPr lang="en-US" dirty="0" smtClean="0"/>
                  <a:t> such that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𝐀</m:t>
                      </m:r>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r>
                        <a:rPr lang="en-US" b="1" i="1" smtClean="0">
                          <a:latin typeface="Cambria Math"/>
                        </a:rPr>
                        <m:t>=</m:t>
                      </m:r>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r>
                        <a:rPr lang="en-US" b="1" i="0" smtClean="0">
                          <a:latin typeface="Cambria Math"/>
                        </a:rPr>
                        <m:t>𝐀</m:t>
                      </m:r>
                      <m:r>
                        <a:rPr lang="en-US" b="1" i="0" smtClean="0">
                          <a:latin typeface="Cambria Math"/>
                        </a:rPr>
                        <m:t>=</m:t>
                      </m:r>
                      <m:r>
                        <a:rPr lang="en-US" b="1" i="0" smtClean="0">
                          <a:latin typeface="Cambria Math"/>
                        </a:rPr>
                        <m:t>𝐈</m:t>
                      </m:r>
                    </m:oMath>
                  </m:oMathPara>
                </a14:m>
                <a:endParaRPr lang="en-US" b="1" dirty="0"/>
              </a:p>
              <a:p>
                <a:pPr marL="0" indent="0">
                  <a:buNone/>
                </a:pPr>
                <a:r>
                  <a:rPr lang="en-US" dirty="0" smtClean="0"/>
                  <a:t>How can we compute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oMath>
                </a14:m>
                <a:r>
                  <a:rPr lang="en-US" dirty="0" smtClean="0"/>
                  <a:t> from </a:t>
                </a:r>
                <a:r>
                  <a:rPr lang="en-US" b="1" dirty="0" smtClean="0"/>
                  <a:t>A</a:t>
                </a:r>
                <a:r>
                  <a:rPr lang="en-US" dirty="0" smtClean="0"/>
                  <a:t>?</a:t>
                </a:r>
              </a:p>
              <a:p>
                <a:pPr marL="0" indent="0">
                  <a:buNone/>
                </a:pPr>
                <a:endParaRPr lang="en-US" sz="800" dirty="0" smtClean="0"/>
              </a:p>
              <a:p>
                <a:pPr marL="0" indent="0">
                  <a:buNone/>
                </a:pPr>
                <a:r>
                  <a:rPr lang="en-US" dirty="0" smtClean="0"/>
                  <a:t>We note the following: </a:t>
                </a:r>
              </a:p>
              <a:p>
                <a:pPr lvl="1"/>
                <a:r>
                  <a:rPr lang="en-US" dirty="0" smtClean="0"/>
                  <a:t>Assume we </a:t>
                </a:r>
                <a:r>
                  <a:rPr lang="en-US" i="1" dirty="0" smtClean="0"/>
                  <a:t>have</a:t>
                </a:r>
                <a:r>
                  <a:rPr lang="en-US" dirty="0" smtClean="0"/>
                  <a:t> such a matrix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oMath>
                </a14:m>
                <a:r>
                  <a:rPr lang="en-US" dirty="0" smtClean="0"/>
                  <a:t> and consider the vector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𝐱</m:t>
                        </m:r>
                      </m:e>
                      <m:sub>
                        <m:r>
                          <a:rPr lang="en-US" b="0" i="0" smtClean="0">
                            <a:latin typeface="Cambria Math"/>
                          </a:rPr>
                          <m:t>0</m:t>
                        </m:r>
                      </m:sub>
                    </m:sSub>
                    <m:r>
                      <a:rPr lang="en-US" b="0" i="0" smtClean="0">
                        <a:latin typeface="Cambria Math"/>
                      </a:rPr>
                      <m:t>=</m:t>
                    </m:r>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sSub>
                      <m:sSubPr>
                        <m:ctrlPr>
                          <a:rPr lang="en-US" b="1" i="1" smtClean="0">
                            <a:latin typeface="Cambria Math" panose="02040503050406030204" pitchFamily="18" charset="0"/>
                          </a:rPr>
                        </m:ctrlPr>
                      </m:sSubPr>
                      <m:e>
                        <m:r>
                          <a:rPr lang="en-US" b="1" i="0" smtClean="0">
                            <a:latin typeface="Cambria Math"/>
                          </a:rPr>
                          <m:t>𝐞</m:t>
                        </m:r>
                      </m:e>
                      <m:sub>
                        <m:r>
                          <a:rPr lang="en-US" b="1" i="0" smtClean="0">
                            <a:latin typeface="Cambria Math"/>
                          </a:rPr>
                          <m:t>𝟎</m:t>
                        </m:r>
                      </m:sub>
                    </m:sSub>
                  </m:oMath>
                </a14:m>
                <a:endParaRPr lang="en-US" dirty="0" smtClean="0"/>
              </a:p>
              <a:p>
                <a:pPr lvl="1"/>
                <a14:m>
                  <m:oMath xmlns:m="http://schemas.openxmlformats.org/officeDocument/2006/math">
                    <m:sSub>
                      <m:sSubPr>
                        <m:ctrlPr>
                          <a:rPr lang="en-US" b="1" i="1">
                            <a:latin typeface="Cambria Math" panose="02040503050406030204" pitchFamily="18" charset="0"/>
                          </a:rPr>
                        </m:ctrlPr>
                      </m:sSubPr>
                      <m:e>
                        <m:r>
                          <a:rPr lang="en-US" b="1">
                            <a:latin typeface="Cambria Math"/>
                          </a:rPr>
                          <m:t>𝐱</m:t>
                        </m:r>
                      </m:e>
                      <m:sub>
                        <m:r>
                          <a:rPr lang="en-US">
                            <a:latin typeface="Cambria Math"/>
                          </a:rPr>
                          <m:t>0</m:t>
                        </m:r>
                      </m:sub>
                    </m:sSub>
                  </m:oMath>
                </a14:m>
                <a:r>
                  <a:rPr lang="en-US" dirty="0" smtClean="0"/>
                  <a:t> will be the first column for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oMath>
                </a14:m>
                <a:endParaRPr lang="en-US" i="1" dirty="0" smtClean="0"/>
              </a:p>
              <a:p>
                <a:pPr lvl="1"/>
                <a:r>
                  <a:rPr lang="en-US" dirty="0" smtClean="0"/>
                  <a:t>Multiply both side of the equation by </a:t>
                </a:r>
                <a:r>
                  <a:rPr lang="en-US" b="1" dirty="0" smtClean="0"/>
                  <a:t>A</a:t>
                </a:r>
                <a:r>
                  <a:rPr lang="en-US" dirty="0" smtClean="0"/>
                  <a:t>, we get:</a:t>
                </a:r>
              </a:p>
              <a:p>
                <a:pPr marL="15875" indent="0" algn="ctr">
                  <a:buNone/>
                </a:pPr>
                <a14:m>
                  <m:oMathPara xmlns:m="http://schemas.openxmlformats.org/officeDocument/2006/math">
                    <m:oMathParaPr>
                      <m:jc m:val="centerGroup"/>
                    </m:oMathParaPr>
                    <m:oMath xmlns:m="http://schemas.openxmlformats.org/officeDocument/2006/math">
                      <m:r>
                        <a:rPr lang="en-US" sz="1600" b="1" i="0" smtClean="0">
                          <a:latin typeface="Cambria Math"/>
                        </a:rPr>
                        <m:t>𝐀</m:t>
                      </m:r>
                      <m:sSub>
                        <m:sSubPr>
                          <m:ctrlPr>
                            <a:rPr lang="en-US" sz="1600" b="1" i="1">
                              <a:latin typeface="Cambria Math" panose="02040503050406030204" pitchFamily="18" charset="0"/>
                            </a:rPr>
                          </m:ctrlPr>
                        </m:sSubPr>
                        <m:e>
                          <m:r>
                            <a:rPr lang="en-US" sz="1600" b="1">
                              <a:latin typeface="Cambria Math"/>
                            </a:rPr>
                            <m:t>𝐱</m:t>
                          </m:r>
                        </m:e>
                        <m:sub>
                          <m:r>
                            <a:rPr lang="en-US" sz="1600">
                              <a:latin typeface="Cambria Math"/>
                            </a:rPr>
                            <m:t>0</m:t>
                          </m:r>
                        </m:sub>
                      </m:sSub>
                      <m:r>
                        <m:rPr>
                          <m:aln/>
                        </m:rPr>
                        <a:rPr lang="en-US" sz="1600">
                          <a:latin typeface="Cambria Math"/>
                        </a:rPr>
                        <m:t>=</m:t>
                      </m:r>
                      <m:sSup>
                        <m:sSupPr>
                          <m:ctrlPr>
                            <a:rPr lang="en-US" sz="1600" b="1" i="1">
                              <a:latin typeface="Cambria Math" panose="02040503050406030204" pitchFamily="18" charset="0"/>
                            </a:rPr>
                          </m:ctrlPr>
                        </m:sSupPr>
                        <m:e>
                          <m:r>
                            <a:rPr lang="en-US" sz="1600" b="1" i="0" smtClean="0">
                              <a:latin typeface="Cambria Math"/>
                            </a:rPr>
                            <m:t>𝐀</m:t>
                          </m:r>
                          <m:r>
                            <a:rPr lang="en-US" sz="1600" b="1">
                              <a:latin typeface="Cambria Math"/>
                            </a:rPr>
                            <m:t>𝐀</m:t>
                          </m:r>
                        </m:e>
                        <m:sup>
                          <m:r>
                            <a:rPr lang="en-US" sz="1600" b="1">
                              <a:latin typeface="Cambria Math"/>
                            </a:rPr>
                            <m:t>−</m:t>
                          </m:r>
                          <m:r>
                            <a:rPr lang="en-US" sz="1600" b="1">
                              <a:latin typeface="Cambria Math"/>
                            </a:rPr>
                            <m:t>𝟏</m:t>
                          </m:r>
                        </m:sup>
                      </m:sSup>
                      <m:sSub>
                        <m:sSubPr>
                          <m:ctrlPr>
                            <a:rPr lang="en-US" sz="1600" b="1" i="1">
                              <a:latin typeface="Cambria Math" panose="02040503050406030204" pitchFamily="18" charset="0"/>
                            </a:rPr>
                          </m:ctrlPr>
                        </m:sSubPr>
                        <m:e>
                          <m:r>
                            <a:rPr lang="en-US" sz="1600" b="1">
                              <a:latin typeface="Cambria Math"/>
                            </a:rPr>
                            <m:t>𝐞</m:t>
                          </m:r>
                        </m:e>
                        <m:sub>
                          <m:r>
                            <a:rPr lang="en-US" sz="1600" b="1">
                              <a:latin typeface="Cambria Math"/>
                            </a:rPr>
                            <m:t>𝟎</m:t>
                          </m:r>
                        </m:sub>
                      </m:sSub>
                    </m:oMath>
                    <m:oMath xmlns:m="http://schemas.openxmlformats.org/officeDocument/2006/math">
                      <m:r>
                        <m:rPr>
                          <m:aln/>
                        </m:rPr>
                        <a:rPr lang="en-US" sz="1600" b="1" i="1" smtClean="0">
                          <a:latin typeface="Cambria Math"/>
                        </a:rPr>
                        <m:t>=</m:t>
                      </m:r>
                      <m:r>
                        <a:rPr lang="en-US" sz="1600" b="1" i="0" smtClean="0">
                          <a:latin typeface="Cambria Math"/>
                        </a:rPr>
                        <m:t>𝐈</m:t>
                      </m:r>
                      <m:sSub>
                        <m:sSubPr>
                          <m:ctrlPr>
                            <a:rPr lang="en-US" sz="1600" b="1" i="1">
                              <a:latin typeface="Cambria Math" panose="02040503050406030204" pitchFamily="18" charset="0"/>
                            </a:rPr>
                          </m:ctrlPr>
                        </m:sSubPr>
                        <m:e>
                          <m:r>
                            <a:rPr lang="en-US" sz="1600" b="1">
                              <a:latin typeface="Cambria Math"/>
                            </a:rPr>
                            <m:t>𝐞</m:t>
                          </m:r>
                        </m:e>
                        <m:sub>
                          <m:r>
                            <a:rPr lang="en-US" sz="1600" b="1">
                              <a:latin typeface="Cambria Math"/>
                            </a:rPr>
                            <m:t>𝟎</m:t>
                          </m:r>
                        </m:sub>
                      </m:sSub>
                    </m:oMath>
                    <m:oMath xmlns:m="http://schemas.openxmlformats.org/officeDocument/2006/math">
                      <m:r>
                        <m:rPr>
                          <m:aln/>
                        </m:rPr>
                        <a:rPr lang="en-US" sz="1600" b="1" i="1" smtClean="0">
                          <a:latin typeface="Cambria Math"/>
                        </a:rPr>
                        <m:t>=</m:t>
                      </m:r>
                      <m:sSub>
                        <m:sSubPr>
                          <m:ctrlPr>
                            <a:rPr lang="en-US" sz="1600" b="1" i="1">
                              <a:latin typeface="Cambria Math" panose="02040503050406030204" pitchFamily="18" charset="0"/>
                            </a:rPr>
                          </m:ctrlPr>
                        </m:sSubPr>
                        <m:e>
                          <m:r>
                            <a:rPr lang="en-US" sz="1600" b="1">
                              <a:latin typeface="Cambria Math"/>
                            </a:rPr>
                            <m:t>𝐞</m:t>
                          </m:r>
                        </m:e>
                        <m:sub>
                          <m:r>
                            <a:rPr lang="en-US" sz="1600" b="1">
                              <a:latin typeface="Cambria Math"/>
                            </a:rPr>
                            <m:t>𝟎</m:t>
                          </m:r>
                        </m:sub>
                      </m:sSub>
                    </m:oMath>
                  </m:oMathPara>
                </a14:m>
                <a:endParaRPr lang="en-US" sz="1600" dirty="0"/>
              </a:p>
              <a:p>
                <a:pPr lvl="1"/>
                <a:r>
                  <a:rPr lang="en-US" dirty="0" smtClean="0"/>
                  <a:t>In other words: Solving for </a:t>
                </a:r>
                <a14:m>
                  <m:oMath xmlns:m="http://schemas.openxmlformats.org/officeDocument/2006/math">
                    <m:sSub>
                      <m:sSubPr>
                        <m:ctrlPr>
                          <a:rPr lang="en-US" b="1" i="1">
                            <a:latin typeface="Cambria Math" panose="02040503050406030204" pitchFamily="18" charset="0"/>
                          </a:rPr>
                        </m:ctrlPr>
                      </m:sSubPr>
                      <m:e>
                        <m:r>
                          <a:rPr lang="en-US" b="1">
                            <a:latin typeface="Cambria Math"/>
                          </a:rPr>
                          <m:t>𝐱</m:t>
                        </m:r>
                      </m:e>
                      <m:sub>
                        <m:r>
                          <a:rPr lang="en-US">
                            <a:latin typeface="Cambria Math"/>
                          </a:rPr>
                          <m:t>0</m:t>
                        </m:r>
                      </m:sub>
                    </m:sSub>
                  </m:oMath>
                </a14:m>
                <a:r>
                  <a:rPr lang="en-US" dirty="0" smtClean="0"/>
                  <a:t> in the </a:t>
                </a:r>
                <a14:m>
                  <m:oMath xmlns:m="http://schemas.openxmlformats.org/officeDocument/2006/math">
                    <m:r>
                      <a:rPr lang="en-US" b="1">
                        <a:latin typeface="Cambria Math"/>
                      </a:rPr>
                      <m:t>𝐀</m:t>
                    </m:r>
                    <m:sSub>
                      <m:sSubPr>
                        <m:ctrlPr>
                          <a:rPr lang="en-US" b="1" i="1">
                            <a:latin typeface="Cambria Math" panose="02040503050406030204" pitchFamily="18" charset="0"/>
                          </a:rPr>
                        </m:ctrlPr>
                      </m:sSubPr>
                      <m:e>
                        <m:r>
                          <a:rPr lang="en-US" b="1">
                            <a:latin typeface="Cambria Math"/>
                          </a:rPr>
                          <m:t>𝐱</m:t>
                        </m:r>
                      </m:e>
                      <m:sub>
                        <m:r>
                          <a:rPr lang="en-US">
                            <a:latin typeface="Cambria Math"/>
                          </a:rPr>
                          <m:t>0</m:t>
                        </m:r>
                      </m:sub>
                    </m:sSub>
                    <m:r>
                      <a:rPr lang="en-US" b="1" i="1" smtClean="0">
                        <a:latin typeface="Cambria Math"/>
                      </a:rPr>
                      <m:t>=</m:t>
                    </m:r>
                    <m:sSub>
                      <m:sSubPr>
                        <m:ctrlPr>
                          <a:rPr lang="en-US" b="1" i="1">
                            <a:latin typeface="Cambria Math" panose="02040503050406030204" pitchFamily="18" charset="0"/>
                          </a:rPr>
                        </m:ctrlPr>
                      </m:sSubPr>
                      <m:e>
                        <m:r>
                          <a:rPr lang="en-US" b="1">
                            <a:latin typeface="Cambria Math"/>
                          </a:rPr>
                          <m:t>𝐞</m:t>
                        </m:r>
                      </m:e>
                      <m:sub>
                        <m:r>
                          <a:rPr lang="en-US" b="0" i="1">
                            <a:latin typeface="Cambria Math"/>
                          </a:rPr>
                          <m:t>0</m:t>
                        </m:r>
                      </m:sub>
                    </m:sSub>
                  </m:oMath>
                </a14:m>
                <a:r>
                  <a:rPr lang="en-US" dirty="0" smtClean="0"/>
                  <a:t> gives us the first column of</a:t>
                </a:r>
                <a:r>
                  <a:rPr lang="en-US" b="1" dirty="0"/>
                  <a:t>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oMath>
                </a14:m>
                <a:endParaRPr lang="en-US" dirty="0" smtClean="0"/>
              </a:p>
              <a:p>
                <a:pPr lvl="1"/>
                <a:r>
                  <a:rPr lang="en-US" dirty="0" smtClean="0"/>
                  <a:t>Similarly: we can do the same for each column </a:t>
                </a:r>
                <a14:m>
                  <m:oMath xmlns:m="http://schemas.openxmlformats.org/officeDocument/2006/math">
                    <m:sSub>
                      <m:sSubPr>
                        <m:ctrlPr>
                          <a:rPr lang="en-US" b="1" i="1">
                            <a:latin typeface="Cambria Math" panose="02040503050406030204" pitchFamily="18" charset="0"/>
                          </a:rPr>
                        </m:ctrlPr>
                      </m:sSubPr>
                      <m:e>
                        <m:r>
                          <a:rPr lang="en-US" b="1">
                            <a:latin typeface="Cambria Math"/>
                          </a:rPr>
                          <m:t>𝐱</m:t>
                        </m:r>
                      </m:e>
                      <m:sub>
                        <m:r>
                          <a:rPr lang="en-US" i="1">
                            <a:latin typeface="Cambria Math"/>
                          </a:rPr>
                          <m:t>𝑖</m:t>
                        </m:r>
                      </m:sub>
                    </m:sSub>
                  </m:oMath>
                </a14:m>
                <a:r>
                  <a:rPr lang="en-US" dirty="0" smtClean="0"/>
                  <a:t> of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r>
                      <a:rPr lang="en-US" b="1" i="1">
                        <a:latin typeface="Cambria Math"/>
                      </a:rPr>
                      <m:t> </m:t>
                    </m:r>
                  </m:oMath>
                </a14:m>
                <a:r>
                  <a:rPr lang="en-US" dirty="0" smtClean="0"/>
                  <a:t>: </a:t>
                </a:r>
                <a14:m>
                  <m:oMath xmlns:m="http://schemas.openxmlformats.org/officeDocument/2006/math">
                    <m:r>
                      <a:rPr lang="en-US" b="1">
                        <a:latin typeface="Cambria Math"/>
                      </a:rPr>
                      <m:t>𝐀</m:t>
                    </m:r>
                    <m:sSub>
                      <m:sSubPr>
                        <m:ctrlPr>
                          <a:rPr lang="en-US" b="1" i="1">
                            <a:latin typeface="Cambria Math" panose="02040503050406030204" pitchFamily="18" charset="0"/>
                          </a:rPr>
                        </m:ctrlPr>
                      </m:sSubPr>
                      <m:e>
                        <m:r>
                          <a:rPr lang="en-US" b="1">
                            <a:latin typeface="Cambria Math"/>
                          </a:rPr>
                          <m:t>𝐱</m:t>
                        </m:r>
                      </m:e>
                      <m:sub>
                        <m:r>
                          <a:rPr lang="en-US" b="0" i="1" smtClean="0">
                            <a:latin typeface="Cambria Math"/>
                          </a:rPr>
                          <m:t>𝑖</m:t>
                        </m:r>
                      </m:sub>
                    </m:sSub>
                    <m:r>
                      <a:rPr lang="en-US" b="1" i="1">
                        <a:latin typeface="Cambria Math"/>
                      </a:rPr>
                      <m:t>=</m:t>
                    </m:r>
                    <m:sSub>
                      <m:sSubPr>
                        <m:ctrlPr>
                          <a:rPr lang="en-US" b="1" i="1">
                            <a:latin typeface="Cambria Math" panose="02040503050406030204" pitchFamily="18" charset="0"/>
                          </a:rPr>
                        </m:ctrlPr>
                      </m:sSubPr>
                      <m:e>
                        <m:r>
                          <a:rPr lang="en-US" b="1">
                            <a:latin typeface="Cambria Math"/>
                          </a:rPr>
                          <m:t>𝐞</m:t>
                        </m:r>
                      </m:e>
                      <m:sub>
                        <m:r>
                          <a:rPr lang="en-US" b="0" i="1" smtClean="0">
                            <a:latin typeface="Cambria Math"/>
                          </a:rPr>
                          <m:t>𝑖</m:t>
                        </m:r>
                      </m:sub>
                    </m:sSub>
                  </m:oMath>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463"/>
                </a:stretch>
              </a:blipFill>
            </p:spPr>
            <p:txBody>
              <a:bodyPr/>
              <a:lstStyle/>
              <a:p>
                <a:r>
                  <a:rPr lang="en-US">
                    <a:noFill/>
                  </a:rPr>
                  <a:t> </a:t>
                </a:r>
              </a:p>
            </p:txBody>
          </p:sp>
        </mc:Fallback>
      </mc:AlternateContent>
      <p:sp>
        <p:nvSpPr>
          <p:cNvPr id="5" name="Rounded Rectangle 4"/>
          <p:cNvSpPr/>
          <p:nvPr/>
        </p:nvSpPr>
        <p:spPr>
          <a:xfrm>
            <a:off x="5257800" y="381000"/>
            <a:ext cx="3981450" cy="6096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Invertible matrices must be square.  The justification of this is a bit involved. See this </a:t>
            </a:r>
            <a:r>
              <a:rPr lang="en-US" sz="1200" dirty="0" smtClean="0">
                <a:solidFill>
                  <a:schemeClr val="tx1"/>
                </a:solidFill>
                <a:hlinkClick r:id="rId3"/>
              </a:rPr>
              <a:t>thread on </a:t>
            </a:r>
            <a:r>
              <a:rPr lang="en-US" sz="1200" dirty="0" err="1" smtClean="0">
                <a:solidFill>
                  <a:schemeClr val="tx1"/>
                </a:solidFill>
                <a:hlinkClick r:id="rId3"/>
              </a:rPr>
              <a:t>Quora</a:t>
            </a:r>
            <a:r>
              <a:rPr lang="en-US" sz="1200" dirty="0" smtClean="0">
                <a:solidFill>
                  <a:schemeClr val="tx1"/>
                </a:solidFill>
              </a:rPr>
              <a:t>. </a:t>
            </a:r>
            <a:endParaRPr lang="en-US" sz="1200" i="1" dirty="0">
              <a:solidFill>
                <a:schemeClr val="tx1"/>
              </a:solidFill>
            </a:endParaRPr>
          </a:p>
        </p:txBody>
      </p:sp>
    </p:spTree>
    <p:extLst>
      <p:ext uri="{BB962C8B-B14F-4D97-AF65-F5344CB8AC3E}">
        <p14:creationId xmlns:p14="http://schemas.microsoft.com/office/powerpoint/2010/main" val="9586488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0" dur="500"/>
                                        <p:tgtEl>
                                          <p:spTgt spid="4">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8" dur="500"/>
                                        <p:tgtEl>
                                          <p:spTgt spid="4">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Inverse</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that:</a:t>
                </a:r>
              </a:p>
              <a:p>
                <a:pPr marL="517525" lvl="1" indent="-223838">
                  <a:buFont typeface="+mj-lt"/>
                  <a:buAutoNum type="arabicPeriod"/>
                </a:pPr>
                <a:r>
                  <a:rPr lang="en-US" dirty="0" smtClean="0"/>
                  <a:t>for </a:t>
                </a:r>
                <a:r>
                  <a:rPr lang="en-US" dirty="0"/>
                  <a:t>each column </a:t>
                </a:r>
                <a14:m>
                  <m:oMath xmlns:m="http://schemas.openxmlformats.org/officeDocument/2006/math">
                    <m:sSub>
                      <m:sSubPr>
                        <m:ctrlPr>
                          <a:rPr lang="en-US" b="1" i="1">
                            <a:latin typeface="Cambria Math" panose="02040503050406030204" pitchFamily="18" charset="0"/>
                          </a:rPr>
                        </m:ctrlPr>
                      </m:sSubPr>
                      <m:e>
                        <m:r>
                          <a:rPr lang="en-US" b="1">
                            <a:latin typeface="Cambria Math"/>
                          </a:rPr>
                          <m:t>𝐱</m:t>
                        </m:r>
                      </m:e>
                      <m:sub>
                        <m:r>
                          <a:rPr lang="en-US" i="1">
                            <a:latin typeface="Cambria Math"/>
                          </a:rPr>
                          <m:t>𝑖</m:t>
                        </m:r>
                      </m:sub>
                    </m:sSub>
                  </m:oMath>
                </a14:m>
                <a:r>
                  <a:rPr lang="en-US" dirty="0"/>
                  <a:t> of </a:t>
                </a:r>
                <a14:m>
                  <m:oMath xmlns:m="http://schemas.openxmlformats.org/officeDocument/2006/math">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r>
                      <a:rPr lang="en-US" b="1" i="1">
                        <a:latin typeface="Cambria Math"/>
                      </a:rPr>
                      <m:t> </m:t>
                    </m:r>
                  </m:oMath>
                </a14:m>
                <a:r>
                  <a:rPr lang="en-US" dirty="0" smtClean="0"/>
                  <a:t>we have: </a:t>
                </a:r>
                <a14:m>
                  <m:oMath xmlns:m="http://schemas.openxmlformats.org/officeDocument/2006/math">
                    <m:r>
                      <a:rPr lang="en-US" b="1">
                        <a:latin typeface="Cambria Math"/>
                      </a:rPr>
                      <m:t>𝐀</m:t>
                    </m:r>
                    <m:sSub>
                      <m:sSubPr>
                        <m:ctrlPr>
                          <a:rPr lang="en-US" b="1" i="1">
                            <a:latin typeface="Cambria Math" panose="02040503050406030204" pitchFamily="18" charset="0"/>
                          </a:rPr>
                        </m:ctrlPr>
                      </m:sSubPr>
                      <m:e>
                        <m:r>
                          <a:rPr lang="en-US" b="1">
                            <a:latin typeface="Cambria Math"/>
                          </a:rPr>
                          <m:t>𝐱</m:t>
                        </m:r>
                      </m:e>
                      <m:sub>
                        <m:r>
                          <a:rPr lang="en-US" i="1">
                            <a:latin typeface="Cambria Math"/>
                          </a:rPr>
                          <m:t>𝑖</m:t>
                        </m:r>
                      </m:sub>
                    </m:sSub>
                    <m:r>
                      <a:rPr lang="en-US" b="1" i="1">
                        <a:latin typeface="Cambria Math"/>
                      </a:rPr>
                      <m:t>=</m:t>
                    </m:r>
                    <m:sSub>
                      <m:sSubPr>
                        <m:ctrlPr>
                          <a:rPr lang="en-US" b="1" i="1">
                            <a:latin typeface="Cambria Math" panose="02040503050406030204" pitchFamily="18" charset="0"/>
                          </a:rPr>
                        </m:ctrlPr>
                      </m:sSubPr>
                      <m:e>
                        <m:r>
                          <a:rPr lang="en-US" b="1">
                            <a:latin typeface="Cambria Math"/>
                          </a:rPr>
                          <m:t>𝐞</m:t>
                        </m:r>
                      </m:e>
                      <m:sub>
                        <m:r>
                          <a:rPr lang="en-US" i="1">
                            <a:latin typeface="Cambria Math"/>
                          </a:rPr>
                          <m:t>𝑖</m:t>
                        </m:r>
                      </m:sub>
                    </m:sSub>
                  </m:oMath>
                </a14:m>
                <a:r>
                  <a:rPr lang="en-US" b="1" dirty="0" smtClean="0"/>
                  <a:t> </a:t>
                </a:r>
                <a:r>
                  <a:rPr lang="en-US" dirty="0" smtClean="0"/>
                  <a:t>and</a:t>
                </a:r>
                <a:endParaRPr lang="en-US" b="1" dirty="0" smtClean="0"/>
              </a:p>
              <a:p>
                <a:pPr marL="517525" lvl="1" indent="-223838">
                  <a:buFont typeface="+mj-lt"/>
                  <a:buAutoNum type="arabicPeriod"/>
                </a:pPr>
                <a:r>
                  <a:rPr lang="en-US" dirty="0" smtClean="0"/>
                  <a:t>Gaussian elimination only depends on </a:t>
                </a:r>
                <a:r>
                  <a:rPr lang="en-US" b="1" dirty="0" smtClean="0"/>
                  <a:t>A </a:t>
                </a:r>
                <a:r>
                  <a:rPr lang="en-US" dirty="0" smtClean="0"/>
                  <a:t>and doesn’t depend on </a:t>
                </a:r>
                <a14:m>
                  <m:oMath xmlns:m="http://schemas.openxmlformats.org/officeDocument/2006/math">
                    <m:sSub>
                      <m:sSubPr>
                        <m:ctrlPr>
                          <a:rPr lang="en-US" b="1" i="1">
                            <a:latin typeface="Cambria Math" panose="02040503050406030204" pitchFamily="18" charset="0"/>
                          </a:rPr>
                        </m:ctrlPr>
                      </m:sSubPr>
                      <m:e>
                        <m:r>
                          <a:rPr lang="en-US" b="1">
                            <a:latin typeface="Cambria Math"/>
                          </a:rPr>
                          <m:t>𝐞</m:t>
                        </m:r>
                      </m:e>
                      <m:sub>
                        <m:r>
                          <a:rPr lang="en-US" i="1">
                            <a:latin typeface="Cambria Math"/>
                          </a:rPr>
                          <m:t>𝑖</m:t>
                        </m:r>
                      </m:sub>
                    </m:sSub>
                  </m:oMath>
                </a14:m>
                <a:endParaRPr lang="en-US" dirty="0" smtClean="0"/>
              </a:p>
              <a:p>
                <a:pPr marL="0" indent="0">
                  <a:buNone/>
                </a:pPr>
                <a:r>
                  <a:rPr lang="en-US" dirty="0" smtClean="0"/>
                  <a:t>We can therefore expand the augmented matrix notation:</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𝐀</m:t>
                          </m:r>
                          <m:d>
                            <m:dPr>
                              <m:begChr m:val="|"/>
                              <m:endChr m:val=""/>
                              <m:ctrlPr>
                                <a:rPr lang="en-US" i="1">
                                  <a:latin typeface="Cambria Math" panose="02040503050406030204" pitchFamily="18" charset="0"/>
                                </a:rPr>
                              </m:ctrlPr>
                            </m:dPr>
                            <m:e>
                              <m:r>
                                <a:rPr lang="en-US" i="1">
                                  <a:latin typeface="Cambria Math"/>
                                </a:rPr>
                                <m:t>𝐈</m:t>
                              </m:r>
                            </m:e>
                          </m:d>
                        </m:e>
                      </m:d>
                      <m:groupChr>
                        <m:groupChrPr>
                          <m:chr m:val="⇒"/>
                          <m:vertJc m:val="bot"/>
                          <m:ctrlPr>
                            <a:rPr lang="en-US" i="1">
                              <a:latin typeface="Cambria Math" panose="02040503050406030204" pitchFamily="18" charset="0"/>
                            </a:rPr>
                          </m:ctrlPr>
                        </m:groupChrPr>
                        <m:e/>
                      </m:groupChr>
                      <m:r>
                        <a:rPr lang="en-US" i="1">
                          <a:latin typeface="Cambria Math"/>
                        </a:rPr>
                        <m:t> </m:t>
                      </m:r>
                      <m:r>
                        <a:rPr lang="en-US" b="0" i="1" smtClean="0">
                          <a:latin typeface="Cambria Math"/>
                        </a:rPr>
                        <m:t>(</m:t>
                      </m:r>
                      <m:r>
                        <m:rPr>
                          <m:nor/>
                        </m:rPr>
                        <a:rPr lang="en-US" i="1">
                          <a:latin typeface="Cambria Math"/>
                        </a:rPr>
                        <m:t>perform</m:t>
                      </m:r>
                      <m:r>
                        <m:rPr>
                          <m:nor/>
                        </m:rPr>
                        <a:rPr lang="en-US" i="1">
                          <a:latin typeface="Cambria Math"/>
                        </a:rPr>
                        <m:t> </m:t>
                      </m:r>
                      <m:r>
                        <m:rPr>
                          <m:nor/>
                        </m:rPr>
                        <a:rPr lang="en-US" i="1">
                          <a:latin typeface="Cambria Math"/>
                        </a:rPr>
                        <m:t>Gaussian</m:t>
                      </m:r>
                      <m:r>
                        <m:rPr>
                          <m:nor/>
                        </m:rPr>
                        <a:rPr lang="en-US" i="1">
                          <a:latin typeface="Cambria Math"/>
                        </a:rPr>
                        <m:t> </m:t>
                      </m:r>
                      <m:r>
                        <m:rPr>
                          <m:nor/>
                        </m:rPr>
                        <a:rPr lang="en-US" i="1">
                          <a:latin typeface="Cambria Math"/>
                        </a:rPr>
                        <m:t>elimination</m:t>
                      </m:r>
                      <m:r>
                        <m:rPr>
                          <m:nor/>
                        </m:rPr>
                        <a:rPr lang="en-US" b="0" i="1" smtClean="0">
                          <a:latin typeface="Cambria Math"/>
                        </a:rPr>
                        <m:t>)</m:t>
                      </m:r>
                      <m:r>
                        <m:rPr>
                          <m:nor/>
                        </m:rPr>
                        <a:rPr lang="en-US" i="1">
                          <a:latin typeface="Cambria Math"/>
                        </a:rPr>
                        <m:t>  </m:t>
                      </m:r>
                      <m:groupChr>
                        <m:groupChrPr>
                          <m:chr m:val="⇒"/>
                          <m:vertJc m:val="bot"/>
                          <m:ctrlPr>
                            <a:rPr lang="en-US" b="1" i="1">
                              <a:latin typeface="Cambria Math" panose="02040503050406030204" pitchFamily="18" charset="0"/>
                            </a:rPr>
                          </m:ctrlPr>
                        </m:groupChrPr>
                        <m:e/>
                      </m:groupChr>
                      <m:d>
                        <m:dPr>
                          <m:begChr m:val="["/>
                          <m:endChr m:val="]"/>
                          <m:ctrlPr>
                            <a:rPr lang="en-US" b="1" i="1">
                              <a:latin typeface="Cambria Math" panose="02040503050406030204" pitchFamily="18" charset="0"/>
                            </a:rPr>
                          </m:ctrlPr>
                        </m:dPr>
                        <m:e>
                          <m:r>
                            <a:rPr lang="en-US" b="1" i="0" smtClean="0">
                              <a:latin typeface="Cambria Math"/>
                            </a:rPr>
                            <m:t>𝐈</m:t>
                          </m:r>
                          <m:d>
                            <m:dPr>
                              <m:begChr m:val="|"/>
                              <m:endChr m:val=""/>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a:latin typeface="Cambria Math"/>
                                    </a:rPr>
                                    <m:t>𝐀</m:t>
                                  </m:r>
                                </m:e>
                                <m:sup>
                                  <m:r>
                                    <a:rPr lang="en-US" b="1">
                                      <a:latin typeface="Cambria Math"/>
                                    </a:rPr>
                                    <m:t>−</m:t>
                                  </m:r>
                                  <m:r>
                                    <a:rPr lang="en-US" b="1">
                                      <a:latin typeface="Cambria Math"/>
                                    </a:rPr>
                                    <m:t>𝟏</m:t>
                                  </m:r>
                                </m:sup>
                              </m:sSup>
                            </m:e>
                          </m:d>
                        </m:e>
                      </m:d>
                    </m:oMath>
                  </m:oMathPara>
                </a14:m>
                <a:endParaRPr lang="en-US" i="1" dirty="0">
                  <a:latin typeface="Cambria Math"/>
                </a:endParaRPr>
              </a:p>
              <a:p>
                <a:pPr marL="0" indent="0">
                  <a:buNone/>
                </a:pPr>
                <a:endParaRPr lang="en-US" sz="800" dirty="0" smtClean="0"/>
              </a:p>
              <a:p>
                <a:pPr marL="0" indent="0">
                  <a:buNone/>
                </a:pPr>
                <a:r>
                  <a:rPr lang="en-US" b="1" dirty="0" smtClean="0"/>
                  <a:t>Example: </a:t>
                </a:r>
                <a:r>
                  <a:rPr lang="en-US" dirty="0" smtClean="0"/>
                  <a:t>If </a:t>
                </a:r>
                <a14:m>
                  <m:oMath xmlns:m="http://schemas.openxmlformats.org/officeDocument/2006/math">
                    <m:r>
                      <a:rPr lang="en-US" sz="1800" b="1" i="0" smtClean="0">
                        <a:latin typeface="Cambria Math"/>
                      </a:rPr>
                      <m:t>𝐀</m:t>
                    </m:r>
                    <m:r>
                      <a:rPr lang="en-US" sz="1800" b="0" i="1" smtClean="0">
                        <a:latin typeface="Cambria Math"/>
                      </a:rPr>
                      <m:t>=</m:t>
                    </m:r>
                    <m:d>
                      <m:dPr>
                        <m:ctrlPr>
                          <a:rPr lang="en-US" sz="1800" b="0" i="1" smtClean="0">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a:rPr>
                                <m:t>2</m:t>
                              </m:r>
                            </m:e>
                            <m:e>
                              <m:r>
                                <a:rPr lang="en-US" sz="1800" i="1">
                                  <a:latin typeface="Cambria Math"/>
                                </a:rPr>
                                <m:t>0</m:t>
                              </m:r>
                            </m:e>
                            <m:e>
                              <m:r>
                                <a:rPr lang="en-US" sz="1800" i="1">
                                  <a:latin typeface="Cambria Math"/>
                                </a:rPr>
                                <m:t>4</m:t>
                              </m:r>
                            </m:e>
                          </m:mr>
                          <m:mr>
                            <m:e>
                              <m:r>
                                <a:rPr lang="en-US" sz="1800" i="1">
                                  <a:latin typeface="Cambria Math"/>
                                </a:rPr>
                                <m:t>0</m:t>
                              </m:r>
                            </m:e>
                            <m:e>
                              <m:r>
                                <a:rPr lang="en-US" sz="1800" i="1">
                                  <a:latin typeface="Cambria Math"/>
                                </a:rPr>
                                <m:t>3</m:t>
                              </m:r>
                            </m:e>
                            <m:e>
                              <m:r>
                                <a:rPr lang="en-US" sz="1800" i="1">
                                  <a:latin typeface="Cambria Math"/>
                                </a:rPr>
                                <m:t>−9</m:t>
                              </m:r>
                            </m:e>
                          </m:mr>
                          <m:mr>
                            <m:e>
                              <m:r>
                                <a:rPr lang="en-US" sz="1800" i="1">
                                  <a:latin typeface="Cambria Math"/>
                                </a:rPr>
                                <m:t>0</m:t>
                              </m:r>
                            </m:e>
                            <m:e>
                              <m:r>
                                <a:rPr lang="en-US" sz="1800" i="1">
                                  <a:latin typeface="Cambria Math"/>
                                </a:rPr>
                                <m:t>0</m:t>
                              </m:r>
                            </m:e>
                            <m:e>
                              <m:r>
                                <a:rPr lang="en-US" sz="1800" i="1">
                                  <a:latin typeface="Cambria Math"/>
                                </a:rPr>
                                <m:t>1</m:t>
                              </m:r>
                            </m:e>
                          </m:mr>
                        </m:m>
                      </m:e>
                    </m:d>
                  </m:oMath>
                </a14:m>
                <a:r>
                  <a:rPr lang="en-US" sz="1800" b="1" dirty="0" smtClean="0"/>
                  <a:t> </a:t>
                </a:r>
                <a:r>
                  <a:rPr lang="en-US" dirty="0" smtClean="0"/>
                  <a:t>then we can compute its inverse</a:t>
                </a:r>
              </a:p>
              <a:p>
                <a:pPr marL="0" indent="0">
                  <a:buNone/>
                </a:pPr>
                <a:endParaRPr lang="en-US" b="1" dirty="0"/>
              </a:p>
              <a:p>
                <a:pPr marL="0" indent="0">
                  <a:buNone/>
                </a:pPr>
                <a:endParaRPr lang="en-US" b="1" dirty="0" smtClean="0"/>
              </a:p>
              <a:p>
                <a:pPr marL="0" indent="0">
                  <a:buNone/>
                </a:pPr>
                <a:endParaRPr lang="en-US" b="1" dirty="0"/>
              </a:p>
              <a:p>
                <a:pPr marL="293688" lvl="1" indent="0">
                  <a:buNone/>
                </a:pPr>
                <a:r>
                  <a:rPr lang="en-US" sz="2000" dirty="0" smtClean="0"/>
                  <a:t>So </a:t>
                </a:r>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a:rPr>
                          <m:t>𝐀</m:t>
                        </m:r>
                      </m:e>
                      <m:sup>
                        <m:r>
                          <a:rPr lang="en-US" sz="2000" b="1" i="0" smtClean="0">
                            <a:latin typeface="Cambria Math"/>
                          </a:rPr>
                          <m:t>−</m:t>
                        </m:r>
                        <m:r>
                          <a:rPr lang="en-US" sz="2000" b="1" i="0" smtClean="0">
                            <a:latin typeface="Cambria Math"/>
                          </a:rPr>
                          <m:t>𝟏</m:t>
                        </m:r>
                      </m:sup>
                    </m:sSup>
                    <m:r>
                      <a:rPr lang="en-US" sz="2000" b="1" i="0" smtClean="0">
                        <a:latin typeface="Cambria Math"/>
                      </a:rPr>
                      <m:t>=</m:t>
                    </m:r>
                    <m:d>
                      <m:dPr>
                        <m:ctrlPr>
                          <a:rPr lang="en-US" sz="2000" b="1"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e>
                            <m:e>
                              <m:r>
                                <a:rPr lang="en-US" sz="1600" i="1">
                                  <a:latin typeface="Cambria Math"/>
                                </a:rPr>
                                <m:t>0</m:t>
                              </m:r>
                            </m:e>
                            <m:e>
                              <m:r>
                                <a:rPr lang="en-US" sz="1600" i="1">
                                  <a:latin typeface="Cambria Math"/>
                                </a:rPr>
                                <m:t>−2</m:t>
                              </m:r>
                            </m:e>
                          </m:mr>
                          <m:mr>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1</m:t>
                                  </m:r>
                                </m:num>
                                <m:den>
                                  <m:r>
                                    <a:rPr lang="en-US" sz="1600" i="1">
                                      <a:latin typeface="Cambria Math"/>
                                    </a:rPr>
                                    <m:t>3</m:t>
                                  </m:r>
                                </m:den>
                              </m:f>
                            </m:e>
                            <m:e>
                              <m:r>
                                <a:rPr lang="en-US" sz="1600" i="1">
                                  <a:latin typeface="Cambria Math"/>
                                </a:rPr>
                                <m:t>3</m:t>
                              </m:r>
                            </m:e>
                          </m:mr>
                          <m:mr>
                            <m:e>
                              <m:r>
                                <a:rPr lang="en-US" sz="1600" i="1">
                                  <a:latin typeface="Cambria Math"/>
                                </a:rPr>
                                <m:t>0</m:t>
                              </m:r>
                            </m:e>
                            <m:e>
                              <m:r>
                                <a:rPr lang="en-US" sz="1600" i="1">
                                  <a:latin typeface="Cambria Math"/>
                                </a:rPr>
                                <m:t>0</m:t>
                              </m:r>
                            </m:e>
                            <m:e>
                              <m:r>
                                <a:rPr lang="en-US" sz="1600" i="1">
                                  <a:latin typeface="Cambria Math"/>
                                </a:rPr>
                                <m:t>1</m:t>
                              </m:r>
                            </m:e>
                          </m:mr>
                        </m:m>
                      </m:e>
                    </m:d>
                  </m:oMath>
                </a14:m>
                <a:endParaRPr lang="en-US" sz="2000" i="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9600" y="4343400"/>
                <a:ext cx="2286000"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2</m:t>
                                </m:r>
                              </m:e>
                              <m:e>
                                <m:r>
                                  <a:rPr lang="en-US" sz="1600" b="0" i="1" smtClean="0">
                                    <a:latin typeface="Cambria Math"/>
                                  </a:rPr>
                                  <m:t>0</m:t>
                                </m:r>
                              </m:e>
                              <m:e>
                                <m:r>
                                  <a:rPr lang="en-US" sz="1600" b="0" i="1" smtClean="0">
                                    <a:latin typeface="Cambria Math"/>
                                  </a:rPr>
                                  <m:t>4</m:t>
                                </m:r>
                              </m:e>
                            </m:mr>
                            <m:mr>
                              <m:e>
                                <m:r>
                                  <a:rPr lang="en-US" sz="1600" b="0" i="1" smtClean="0">
                                    <a:latin typeface="Cambria Math"/>
                                  </a:rPr>
                                  <m:t>0</m:t>
                                </m:r>
                              </m:e>
                              <m:e>
                                <m:r>
                                  <a:rPr lang="en-US" sz="1600" b="0" i="1" smtClean="0">
                                    <a:latin typeface="Cambria Math"/>
                                  </a:rPr>
                                  <m:t>3</m:t>
                                </m:r>
                              </m:e>
                              <m:e>
                                <m:r>
                                  <a:rPr lang="en-US" sz="1600" b="0" i="1" smtClean="0">
                                    <a:latin typeface="Cambria Math"/>
                                  </a:rPr>
                                  <m:t>−9</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1</m:t>
                                    </m:r>
                                  </m:e>
                                  <m:e>
                                    <m:r>
                                      <a:rPr lang="en-US" sz="1600" i="1">
                                        <a:latin typeface="Cambria Math"/>
                                      </a:rPr>
                                      <m:t>0</m:t>
                                    </m:r>
                                  </m:e>
                                  <m:e>
                                    <m:r>
                                      <a:rPr lang="en-US" sz="1600" b="0" i="1" smtClean="0">
                                        <a:latin typeface="Cambria Math"/>
                                      </a:rPr>
                                      <m:t>0</m:t>
                                    </m:r>
                                  </m:e>
                                </m:mr>
                                <m:mr>
                                  <m:e>
                                    <m:r>
                                      <a:rPr lang="en-US" sz="1600" i="1">
                                        <a:latin typeface="Cambria Math"/>
                                      </a:rPr>
                                      <m:t>0</m:t>
                                    </m:r>
                                  </m:e>
                                  <m:e>
                                    <m:r>
                                      <a:rPr lang="en-US" sz="1600" b="0" i="1" smtClean="0">
                                        <a:latin typeface="Cambria Math"/>
                                      </a:rPr>
                                      <m:t>1</m:t>
                                    </m:r>
                                  </m:e>
                                  <m:e>
                                    <m:r>
                                      <a:rPr lang="en-US" sz="1600" b="0" i="1" smtClean="0">
                                        <a:latin typeface="Cambria Math"/>
                                      </a:rPr>
                                      <m:t>0</m:t>
                                    </m:r>
                                  </m:e>
                                </m:mr>
                                <m:mr>
                                  <m:e>
                                    <m:r>
                                      <a:rPr lang="en-US" sz="1600" i="1">
                                        <a:latin typeface="Cambria Math"/>
                                      </a:rPr>
                                      <m:t>0</m:t>
                                    </m:r>
                                  </m:e>
                                  <m:e>
                                    <m:r>
                                      <a:rPr lang="en-US" sz="1600" i="1">
                                        <a:latin typeface="Cambria Math"/>
                                      </a:rPr>
                                      <m:t>0</m:t>
                                    </m:r>
                                  </m:e>
                                  <m:e>
                                    <m:r>
                                      <a:rPr lang="en-US" sz="1600" i="1">
                                        <a:latin typeface="Cambria Math"/>
                                      </a:rPr>
                                      <m:t>1</m:t>
                                    </m:r>
                                  </m:e>
                                </m:mr>
                              </m:m>
                            </m:e>
                          </m:d>
                        </m:e>
                      </m:d>
                    </m:oMath>
                  </m:oMathPara>
                </a14:m>
                <a:endParaRPr lang="en-US" sz="16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09600" y="4343400"/>
                <a:ext cx="2286000" cy="990600"/>
              </a:xfrm>
              <a:prstGeom prst="rect">
                <a:avLst/>
              </a:prstGeom>
              <a:blipFill rotWithShape="1">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24200" y="4211784"/>
                <a:ext cx="2514600"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1</m:t>
                                </m:r>
                              </m:e>
                              <m:e>
                                <m:r>
                                  <a:rPr lang="en-US" sz="1600" b="0" i="1" smtClean="0">
                                    <a:latin typeface="Cambria Math"/>
                                  </a:rPr>
                                  <m:t>0</m:t>
                                </m:r>
                              </m:e>
                              <m:e>
                                <m:r>
                                  <a:rPr lang="en-US" sz="1600" b="0" i="1" smtClean="0">
                                    <a:latin typeface="Cambria Math"/>
                                  </a:rPr>
                                  <m:t>2</m:t>
                                </m:r>
                              </m:e>
                            </m:mr>
                            <m:mr>
                              <m:e>
                                <m:r>
                                  <a:rPr lang="en-US" sz="1600" b="0" i="1" smtClean="0">
                                    <a:latin typeface="Cambria Math"/>
                                  </a:rPr>
                                  <m:t>0</m:t>
                                </m:r>
                              </m:e>
                              <m:e>
                                <m:r>
                                  <a:rPr lang="en-US" sz="1600" b="0" i="1" smtClean="0">
                                    <a:latin typeface="Cambria Math"/>
                                  </a:rPr>
                                  <m:t>1</m:t>
                                </m:r>
                              </m:e>
                              <m:e>
                                <m:r>
                                  <a:rPr lang="en-US" sz="1600" b="0" i="1" smtClean="0">
                                    <a:latin typeface="Cambria Math"/>
                                  </a:rPr>
                                  <m:t>−3</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den>
                                    </m:f>
                                  </m:e>
                                  <m:e>
                                    <m:r>
                                      <a:rPr lang="en-US" sz="1600" i="1">
                                        <a:latin typeface="Cambria Math"/>
                                      </a:rPr>
                                      <m:t>0</m:t>
                                    </m:r>
                                  </m:e>
                                  <m:e>
                                    <m:r>
                                      <a:rPr lang="en-US" sz="1600" b="0" i="1" smtClean="0">
                                        <a:latin typeface="Cambria Math"/>
                                      </a:rPr>
                                      <m:t>0</m:t>
                                    </m:r>
                                  </m:e>
                                </m:mr>
                                <m:mr>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1</m:t>
                                        </m:r>
                                      </m:num>
                                      <m:den>
                                        <m:r>
                                          <a:rPr lang="en-US" sz="1600" b="0" i="1" smtClean="0">
                                            <a:latin typeface="Cambria Math"/>
                                          </a:rPr>
                                          <m:t>3</m:t>
                                        </m:r>
                                      </m:den>
                                    </m:f>
                                  </m:e>
                                  <m:e>
                                    <m:r>
                                      <a:rPr lang="en-US" sz="1600" b="0" i="1" smtClean="0">
                                        <a:latin typeface="Cambria Math"/>
                                      </a:rPr>
                                      <m:t>0</m:t>
                                    </m:r>
                                  </m:e>
                                </m:mr>
                                <m:mr>
                                  <m:e>
                                    <m:r>
                                      <a:rPr lang="en-US" sz="1600" i="1">
                                        <a:latin typeface="Cambria Math"/>
                                      </a:rPr>
                                      <m:t>0</m:t>
                                    </m:r>
                                  </m:e>
                                  <m:e>
                                    <m:r>
                                      <a:rPr lang="en-US" sz="1600" i="1">
                                        <a:latin typeface="Cambria Math"/>
                                      </a:rPr>
                                      <m:t>0</m:t>
                                    </m:r>
                                  </m:e>
                                  <m:e>
                                    <m:r>
                                      <a:rPr lang="en-US" sz="1600" i="1">
                                        <a:latin typeface="Cambria Math"/>
                                      </a:rPr>
                                      <m:t>1</m:t>
                                    </m:r>
                                  </m:e>
                                </m:mr>
                              </m:m>
                            </m:e>
                          </m:d>
                        </m:e>
                      </m:d>
                    </m:oMath>
                  </m:oMathPara>
                </a14:m>
                <a:endParaRPr lang="en-US" sz="16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124200" y="4211784"/>
                <a:ext cx="2514600" cy="990600"/>
              </a:xfrm>
              <a:prstGeom prst="rect">
                <a:avLst/>
              </a:prstGeom>
              <a:blipFill rotWithShape="1">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19800" y="4211784"/>
                <a:ext cx="2514600"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b="0" i="1" smtClean="0">
                                    <a:latin typeface="Cambria Math"/>
                                  </a:rPr>
                                  <m:t>1</m:t>
                                </m:r>
                              </m:e>
                              <m:e>
                                <m:r>
                                  <a:rPr lang="en-US" sz="1600" b="0" i="1" smtClean="0">
                                    <a:latin typeface="Cambria Math"/>
                                  </a:rPr>
                                  <m:t>0</m:t>
                                </m:r>
                              </m:e>
                              <m:e>
                                <m:r>
                                  <a:rPr lang="en-US" sz="1600" b="0" i="1" smtClean="0">
                                    <a:latin typeface="Cambria Math"/>
                                  </a:rPr>
                                  <m:t>0</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0</m:t>
                                </m:r>
                              </m:e>
                              <m:e>
                                <m:r>
                                  <a:rPr lang="en-US" sz="1600" i="1" smtClean="0">
                                    <a:latin typeface="Cambria Math"/>
                                  </a:rPr>
                                  <m:t>0</m:t>
                                </m:r>
                              </m:e>
                              <m:e>
                                <m:r>
                                  <a:rPr lang="en-US" sz="1600" b="0" i="1" smtClean="0">
                                    <a:latin typeface="Cambria Math"/>
                                  </a:rPr>
                                  <m:t>1</m:t>
                                </m:r>
                              </m:e>
                            </m:mr>
                          </m:m>
                          <m:d>
                            <m:dPr>
                              <m:begChr m:val="|"/>
                              <m:endChr m:val=""/>
                              <m:ctrlPr>
                                <a:rPr lang="en-US" sz="1600" i="1" smtClean="0">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2</m:t>
                                        </m:r>
                                      </m:den>
                                    </m:f>
                                  </m:e>
                                  <m:e>
                                    <m:r>
                                      <a:rPr lang="en-US" sz="1600" i="1">
                                        <a:latin typeface="Cambria Math"/>
                                      </a:rPr>
                                      <m:t>0</m:t>
                                    </m:r>
                                  </m:e>
                                  <m:e>
                                    <m:r>
                                      <a:rPr lang="en-US" sz="1600" b="0" i="1" smtClean="0">
                                        <a:latin typeface="Cambria Math"/>
                                      </a:rPr>
                                      <m:t>−2</m:t>
                                    </m:r>
                                  </m:e>
                                </m:mr>
                                <m:mr>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1</m:t>
                                        </m:r>
                                      </m:num>
                                      <m:den>
                                        <m:r>
                                          <a:rPr lang="en-US" sz="1600" b="0" i="1" smtClean="0">
                                            <a:latin typeface="Cambria Math"/>
                                          </a:rPr>
                                          <m:t>3</m:t>
                                        </m:r>
                                      </m:den>
                                    </m:f>
                                  </m:e>
                                  <m:e>
                                    <m:r>
                                      <a:rPr lang="en-US" sz="1600" b="0" i="1" smtClean="0">
                                        <a:latin typeface="Cambria Math"/>
                                      </a:rPr>
                                      <m:t>3</m:t>
                                    </m:r>
                                  </m:e>
                                </m:mr>
                                <m:mr>
                                  <m:e>
                                    <m:r>
                                      <a:rPr lang="en-US" sz="1600" i="1">
                                        <a:latin typeface="Cambria Math"/>
                                      </a:rPr>
                                      <m:t>0</m:t>
                                    </m:r>
                                  </m:e>
                                  <m:e>
                                    <m:r>
                                      <a:rPr lang="en-US" sz="1600" i="1">
                                        <a:latin typeface="Cambria Math"/>
                                      </a:rPr>
                                      <m:t>0</m:t>
                                    </m:r>
                                  </m:e>
                                  <m:e>
                                    <m:r>
                                      <a:rPr lang="en-US" sz="1600" i="1">
                                        <a:latin typeface="Cambria Math"/>
                                      </a:rPr>
                                      <m:t>1</m:t>
                                    </m:r>
                                  </m:e>
                                </m:mr>
                              </m:m>
                            </m:e>
                          </m:d>
                        </m:e>
                      </m:d>
                    </m:oMath>
                  </m:oMathPara>
                </a14:m>
                <a:endParaRPr lang="en-US" sz="16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6019800" y="4211784"/>
                <a:ext cx="2514600" cy="990600"/>
              </a:xfrm>
              <a:prstGeom prst="rect">
                <a:avLst/>
              </a:prstGeom>
              <a:blipFill rotWithShape="1">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4191000" y="5486400"/>
                <a:ext cx="3657600" cy="9144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Note: </a:t>
                </a:r>
                <a:r>
                  <a:rPr lang="en-US" sz="2400" dirty="0">
                    <a:solidFill>
                      <a:schemeClr val="tx1"/>
                    </a:solidFill>
                  </a:rPr>
                  <a:t>Be sure to test that </a:t>
                </a:r>
                <a:endParaRPr lang="en-US" sz="2400" dirty="0" smtClean="0">
                  <a:solidFill>
                    <a:schemeClr val="tx1"/>
                  </a:solidFill>
                </a:endParaRPr>
              </a:p>
              <a:p>
                <a:pPr algn="ctr"/>
                <a14:m>
                  <m:oMath xmlns:m="http://schemas.openxmlformats.org/officeDocument/2006/math">
                    <m:r>
                      <a:rPr lang="en-US" sz="2400" b="1">
                        <a:solidFill>
                          <a:schemeClr val="tx1"/>
                        </a:solidFill>
                        <a:latin typeface="Cambria Math"/>
                      </a:rPr>
                      <m:t>𝐀</m:t>
                    </m:r>
                    <m:sSup>
                      <m:sSupPr>
                        <m:ctrlPr>
                          <a:rPr lang="en-US" sz="2400" b="1" i="1">
                            <a:solidFill>
                              <a:schemeClr val="tx1"/>
                            </a:solidFill>
                            <a:latin typeface="Cambria Math" panose="02040503050406030204" pitchFamily="18" charset="0"/>
                          </a:rPr>
                        </m:ctrlPr>
                      </m:sSupPr>
                      <m:e>
                        <m:r>
                          <a:rPr lang="en-US" sz="2400" b="1">
                            <a:solidFill>
                              <a:schemeClr val="tx1"/>
                            </a:solidFill>
                            <a:latin typeface="Cambria Math"/>
                          </a:rPr>
                          <m:t>𝐀</m:t>
                        </m:r>
                      </m:e>
                      <m:sup>
                        <m:r>
                          <a:rPr lang="en-US" sz="2400" b="1">
                            <a:solidFill>
                              <a:schemeClr val="tx1"/>
                            </a:solidFill>
                            <a:latin typeface="Cambria Math"/>
                          </a:rPr>
                          <m:t>−</m:t>
                        </m:r>
                        <m:r>
                          <a:rPr lang="en-US" sz="2400" b="1">
                            <a:solidFill>
                              <a:schemeClr val="tx1"/>
                            </a:solidFill>
                            <a:latin typeface="Cambria Math"/>
                          </a:rPr>
                          <m:t>𝟏</m:t>
                        </m:r>
                      </m:sup>
                    </m:sSup>
                    <m:r>
                      <a:rPr lang="en-US" sz="2400" b="1" i="1">
                        <a:solidFill>
                          <a:schemeClr val="tx1"/>
                        </a:solidFill>
                        <a:latin typeface="Cambria Math"/>
                      </a:rPr>
                      <m:t>=</m:t>
                    </m:r>
                    <m:r>
                      <a:rPr lang="en-US" sz="2400" b="1" i="0" smtClean="0">
                        <a:solidFill>
                          <a:schemeClr val="tx1"/>
                        </a:solidFill>
                        <a:latin typeface="Cambria Math" panose="02040503050406030204" pitchFamily="18" charset="0"/>
                      </a:rPr>
                      <m:t>𝐈</m:t>
                    </m:r>
                  </m:oMath>
                </a14:m>
                <a:r>
                  <a:rPr lang="en-US" sz="2400" b="1" i="0" dirty="0" smtClean="0">
                    <a:solidFill>
                      <a:schemeClr val="tx1"/>
                    </a:solidFill>
                    <a:latin typeface="Cambria Math" panose="02040503050406030204" pitchFamily="18" charset="0"/>
                  </a:rPr>
                  <a:t>  </a:t>
                </a:r>
                <a:r>
                  <a:rPr lang="en-US" sz="2400" i="1" u="sng" dirty="0" smtClean="0">
                    <a:solidFill>
                      <a:schemeClr val="tx1"/>
                    </a:solidFill>
                    <a:latin typeface="Cambria Math" panose="02040503050406030204" pitchFamily="18" charset="0"/>
                  </a:rPr>
                  <a:t>and</a:t>
                </a:r>
                <a:r>
                  <a:rPr lang="en-US" sz="2400" b="1" i="0" dirty="0" smtClean="0">
                    <a:solidFill>
                      <a:schemeClr val="tx1"/>
                    </a:solidFill>
                    <a:latin typeface="Cambria Math" panose="02040503050406030204" pitchFamily="18" charset="0"/>
                  </a:rPr>
                  <a:t>   </a:t>
                </a:r>
                <a14:m>
                  <m:oMath xmlns:m="http://schemas.openxmlformats.org/officeDocument/2006/math">
                    <m:sSup>
                      <m:sSupPr>
                        <m:ctrlPr>
                          <a:rPr lang="en-US" sz="2400" b="1" i="1">
                            <a:solidFill>
                              <a:schemeClr val="tx1"/>
                            </a:solidFill>
                            <a:latin typeface="Cambria Math" panose="02040503050406030204" pitchFamily="18" charset="0"/>
                          </a:rPr>
                        </m:ctrlPr>
                      </m:sSupPr>
                      <m:e>
                        <m:r>
                          <a:rPr lang="en-US" sz="2400" b="1">
                            <a:solidFill>
                              <a:schemeClr val="tx1"/>
                            </a:solidFill>
                            <a:latin typeface="Cambria Math"/>
                          </a:rPr>
                          <m:t>𝐀</m:t>
                        </m:r>
                      </m:e>
                      <m:sup>
                        <m:r>
                          <a:rPr lang="en-US" sz="2400" b="1">
                            <a:solidFill>
                              <a:schemeClr val="tx1"/>
                            </a:solidFill>
                            <a:latin typeface="Cambria Math"/>
                          </a:rPr>
                          <m:t>−</m:t>
                        </m:r>
                        <m:r>
                          <a:rPr lang="en-US" sz="2400" b="1">
                            <a:solidFill>
                              <a:schemeClr val="tx1"/>
                            </a:solidFill>
                            <a:latin typeface="Cambria Math"/>
                          </a:rPr>
                          <m:t>𝟏</m:t>
                        </m:r>
                      </m:sup>
                    </m:sSup>
                    <m:r>
                      <a:rPr lang="en-US" sz="2400" b="1">
                        <a:solidFill>
                          <a:schemeClr val="tx1"/>
                        </a:solidFill>
                        <a:latin typeface="Cambria Math"/>
                      </a:rPr>
                      <m:t>𝐀</m:t>
                    </m:r>
                    <m:r>
                      <a:rPr lang="en-US" sz="2400" b="1">
                        <a:solidFill>
                          <a:schemeClr val="tx1"/>
                        </a:solidFill>
                        <a:latin typeface="Cambria Math"/>
                      </a:rPr>
                      <m:t>=</m:t>
                    </m:r>
                    <m:r>
                      <a:rPr lang="en-US" sz="2400" b="1">
                        <a:solidFill>
                          <a:schemeClr val="tx1"/>
                        </a:solidFill>
                        <a:latin typeface="Cambria Math"/>
                      </a:rPr>
                      <m:t>𝐈</m:t>
                    </m:r>
                  </m:oMath>
                </a14:m>
                <a:endParaRPr lang="en-US" sz="2400" b="1"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191000" y="5486400"/>
                <a:ext cx="3657600" cy="914400"/>
              </a:xfrm>
              <a:prstGeom prst="roundRect">
                <a:avLst/>
              </a:prstGeom>
              <a:blipFill>
                <a:blip r:embed="rId6"/>
                <a:stretch>
                  <a:fillRect r="-1656" b="-9091"/>
                </a:stretch>
              </a:blipFill>
              <a:ln w="25400">
                <a:solidFill>
                  <a:srgbClr val="FF0000"/>
                </a:solidFill>
              </a:ln>
            </p:spPr>
            <p:txBody>
              <a:bodyPr/>
              <a:lstStyle/>
              <a:p>
                <a:r>
                  <a:rPr lang="en-US">
                    <a:noFill/>
                  </a:rPr>
                  <a:t> </a:t>
                </a:r>
              </a:p>
            </p:txBody>
          </p:sp>
        </mc:Fallback>
      </mc:AlternateContent>
      <p:sp>
        <p:nvSpPr>
          <p:cNvPr id="9" name="Rounded Rectangle 8"/>
          <p:cNvSpPr/>
          <p:nvPr/>
        </p:nvSpPr>
        <p:spPr>
          <a:xfrm>
            <a:off x="457200" y="64077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7"/>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08203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p:bldP spid="5"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Matrix Inverse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Computing matrix inverses can be computationally costly in general. But there are a few cases where we can do better:</a:t>
                </a:r>
                <a:endParaRPr lang="en-US" sz="800" dirty="0" smtClean="0"/>
              </a:p>
              <a:p>
                <a:pPr marL="0" indent="0">
                  <a:buNone/>
                </a:pPr>
                <a:endParaRPr lang="en-US" sz="800" dirty="0"/>
              </a:p>
              <a:p>
                <a:pPr marL="0" indent="0">
                  <a:buNone/>
                </a:pPr>
                <a:r>
                  <a:rPr lang="en-US" dirty="0" smtClean="0"/>
                  <a:t>An </a:t>
                </a:r>
                <a:r>
                  <a:rPr lang="en-US" i="1" dirty="0" smtClean="0"/>
                  <a:t>orthogonal matrix </a:t>
                </a:r>
                <a:r>
                  <a:rPr lang="en-US" dirty="0" smtClean="0"/>
                  <a:t>is one where the rows and columns are orthogonal </a:t>
                </a:r>
                <a:r>
                  <a:rPr lang="en-US" i="1" dirty="0" smtClean="0"/>
                  <a:t>and</a:t>
                </a:r>
                <a:r>
                  <a:rPr lang="en-US" dirty="0" smtClean="0"/>
                  <a:t> unit length (orthonormal).</a:t>
                </a:r>
              </a:p>
              <a:p>
                <a:pPr lvl="1"/>
                <a:r>
                  <a:rPr lang="en-US" i="1" dirty="0"/>
                  <a:t> </a:t>
                </a:r>
                <a:r>
                  <a:rPr lang="en-US" i="1" dirty="0" smtClean="0"/>
                  <a:t>Skipping ahead: rotation matrices are always orthonormal</a:t>
                </a:r>
              </a:p>
              <a:p>
                <a:pPr marL="0" indent="0">
                  <a:buNone/>
                </a:pPr>
                <a:endParaRPr lang="en-US" sz="800" i="1" dirty="0"/>
              </a:p>
              <a:p>
                <a:pPr marL="0" indent="0">
                  <a:buNone/>
                </a:pPr>
                <a:r>
                  <a:rPr lang="en-US" dirty="0" smtClean="0"/>
                  <a:t>If </a:t>
                </a:r>
                <a:r>
                  <a:rPr lang="en-US" b="1" dirty="0" smtClean="0"/>
                  <a:t>A</a:t>
                </a:r>
                <a:r>
                  <a:rPr lang="en-US" dirty="0" smtClean="0"/>
                  <a:t> is orthogonal then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a:rPr>
                          <m:t>𝐀</m:t>
                        </m:r>
                      </m:e>
                      <m:sup>
                        <m:r>
                          <a:rPr lang="en-US" b="0" i="0" smtClean="0">
                            <a:latin typeface="Cambria Math"/>
                          </a:rPr>
                          <m:t>−1</m:t>
                        </m:r>
                      </m:sup>
                    </m:sSup>
                    <m:r>
                      <a:rPr lang="en-US" b="1" i="0" smtClean="0">
                        <a:latin typeface="Cambria Math"/>
                      </a:rPr>
                      <m:t>=</m:t>
                    </m:r>
                    <m:sSup>
                      <m:sSupPr>
                        <m:ctrlPr>
                          <a:rPr lang="en-US" b="1" i="1" smtClean="0">
                            <a:latin typeface="Cambria Math" panose="02040503050406030204" pitchFamily="18" charset="0"/>
                          </a:rPr>
                        </m:ctrlPr>
                      </m:sSupPr>
                      <m:e>
                        <m:r>
                          <a:rPr lang="en-US" b="1" i="0" smtClean="0">
                            <a:latin typeface="Cambria Math"/>
                          </a:rPr>
                          <m:t>𝐀</m:t>
                        </m:r>
                      </m:e>
                      <m:sup>
                        <m:r>
                          <a:rPr lang="en-US" b="0" i="1" smtClean="0">
                            <a:latin typeface="Cambria Math"/>
                          </a:rPr>
                          <m:t>𝑇</m:t>
                        </m:r>
                      </m:sup>
                    </m:sSup>
                  </m:oMath>
                </a14:m>
                <a:endParaRPr lang="en-US" i="1" dirty="0" smtClean="0"/>
              </a:p>
              <a:p>
                <a:pPr marL="293688" lvl="1" indent="0">
                  <a:buNone/>
                </a:pPr>
                <a:r>
                  <a:rPr lang="en-US" b="1" dirty="0" smtClean="0"/>
                  <a:t>Proof:</a:t>
                </a:r>
                <a:r>
                  <a:rPr lang="en-US" dirty="0" smtClean="0"/>
                  <a:t> Consider the product </a:t>
                </a:r>
                <a14:m>
                  <m:oMath xmlns:m="http://schemas.openxmlformats.org/officeDocument/2006/math">
                    <m:sSup>
                      <m:sSupPr>
                        <m:ctrlPr>
                          <a:rPr lang="en-US" b="1" i="1">
                            <a:latin typeface="Cambria Math" panose="02040503050406030204" pitchFamily="18" charset="0"/>
                          </a:rPr>
                        </m:ctrlPr>
                      </m:sSupPr>
                      <m:e>
                        <m:r>
                          <a:rPr lang="en-US" b="1" i="0" smtClean="0">
                            <a:latin typeface="Cambria Math"/>
                          </a:rPr>
                          <m:t>𝐀</m:t>
                        </m:r>
                        <m:r>
                          <a:rPr lang="en-US" b="1">
                            <a:latin typeface="Cambria Math"/>
                          </a:rPr>
                          <m:t>𝐀</m:t>
                        </m:r>
                      </m:e>
                      <m:sup>
                        <m:r>
                          <a:rPr lang="en-US" b="1" i="1" smtClean="0">
                            <a:latin typeface="Cambria Math"/>
                          </a:rPr>
                          <m:t>𝑻</m:t>
                        </m:r>
                      </m:sup>
                    </m:sSup>
                    <m:r>
                      <a:rPr lang="en-US" b="1" i="1" smtClean="0">
                        <a:latin typeface="Cambria Math"/>
                      </a:rPr>
                      <m:t>=</m:t>
                    </m:r>
                    <m:r>
                      <a:rPr lang="en-US" b="1" i="0" smtClean="0">
                        <a:latin typeface="Cambria Math"/>
                      </a:rPr>
                      <m:t>𝐂</m:t>
                    </m:r>
                  </m:oMath>
                </a14:m>
                <a:endParaRPr lang="en-US" b="1" dirty="0" smtClean="0"/>
              </a:p>
              <a:p>
                <a:pPr marL="577850" lvl="2" indent="0">
                  <a:buNone/>
                </a:pPr>
                <a:r>
                  <a:rPr lang="en-US" sz="1800" dirty="0" smtClean="0"/>
                  <a:t>This means each component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𝑐</m:t>
                        </m:r>
                      </m:e>
                      <m:sub>
                        <m:r>
                          <a:rPr lang="en-US" sz="1800" b="0" i="1" smtClean="0">
                            <a:latin typeface="Cambria Math"/>
                          </a:rPr>
                          <m:t>𝑖𝑗</m:t>
                        </m:r>
                      </m:sub>
                    </m:sSub>
                    <m:r>
                      <a:rPr lang="en-US" sz="1800" b="0" i="1" smtClean="0">
                        <a:latin typeface="Cambria Math"/>
                      </a:rPr>
                      <m:t>= </m:t>
                    </m:r>
                    <m:sSub>
                      <m:sSubPr>
                        <m:ctrlPr>
                          <a:rPr lang="en-US" sz="1800" b="0" i="1" smtClean="0">
                            <a:latin typeface="Cambria Math" panose="02040503050406030204" pitchFamily="18" charset="0"/>
                          </a:rPr>
                        </m:ctrlPr>
                      </m:sSubPr>
                      <m:e>
                        <m:r>
                          <m:rPr>
                            <m:nor/>
                          </m:rPr>
                          <a:rPr lang="en-US" sz="1800" b="0" i="0" smtClean="0">
                            <a:latin typeface="Cambria Math"/>
                          </a:rPr>
                          <m:t>row</m:t>
                        </m:r>
                      </m:e>
                      <m:sub>
                        <m:r>
                          <a:rPr lang="en-US" sz="1800" b="0" i="1" smtClean="0">
                            <a:latin typeface="Cambria Math"/>
                          </a:rPr>
                          <m:t>𝑖</m:t>
                        </m:r>
                      </m:sub>
                    </m:sSub>
                    <m:d>
                      <m:dPr>
                        <m:ctrlPr>
                          <a:rPr lang="en-US" sz="1800" b="1" i="1" smtClean="0">
                            <a:latin typeface="Cambria Math" panose="02040503050406030204" pitchFamily="18" charset="0"/>
                          </a:rPr>
                        </m:ctrlPr>
                      </m:dPr>
                      <m:e>
                        <m:r>
                          <a:rPr lang="en-US" sz="1800" b="1" i="0" smtClean="0">
                            <a:latin typeface="Cambria Math"/>
                          </a:rPr>
                          <m:t>𝐀</m:t>
                        </m:r>
                      </m:e>
                    </m:d>
                    <m:r>
                      <a:rPr lang="en-US" sz="1800" b="1" i="1" smtClean="0">
                        <a:latin typeface="Cambria Math"/>
                        <a:ea typeface="Cambria Math"/>
                      </a:rPr>
                      <m:t>∙</m:t>
                    </m:r>
                    <m:sSub>
                      <m:sSubPr>
                        <m:ctrlPr>
                          <a:rPr lang="en-US" sz="1800" i="1">
                            <a:latin typeface="Cambria Math" panose="02040503050406030204" pitchFamily="18" charset="0"/>
                          </a:rPr>
                        </m:ctrlPr>
                      </m:sSubPr>
                      <m:e>
                        <m:r>
                          <m:rPr>
                            <m:nor/>
                          </m:rPr>
                          <a:rPr lang="en-US" sz="1800" b="0" i="0" smtClean="0">
                            <a:latin typeface="Cambria Math"/>
                          </a:rPr>
                          <m:t>column</m:t>
                        </m:r>
                      </m:e>
                      <m:sub>
                        <m:r>
                          <a:rPr lang="en-US" sz="1800" b="0" i="1" smtClean="0">
                            <a:latin typeface="Cambria Math"/>
                          </a:rPr>
                          <m:t>𝑗</m:t>
                        </m:r>
                      </m:sub>
                    </m:sSub>
                    <m:d>
                      <m:dPr>
                        <m:ctrlPr>
                          <a:rPr lang="en-US" sz="1800" b="1"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a:latin typeface="Cambria Math"/>
                              </a:rPr>
                              <m:t>𝐀</m:t>
                            </m:r>
                          </m:e>
                          <m:sup>
                            <m:r>
                              <a:rPr lang="en-US" sz="1800" i="1">
                                <a:latin typeface="Cambria Math"/>
                              </a:rPr>
                              <m:t>𝑇</m:t>
                            </m:r>
                          </m:sup>
                        </m:sSup>
                      </m:e>
                    </m:d>
                    <m:r>
                      <a:rPr lang="en-US" sz="1800" b="1" i="1" smtClean="0">
                        <a:latin typeface="Cambria Math"/>
                      </a:rPr>
                      <m:t> </m:t>
                    </m:r>
                  </m:oMath>
                </a14:m>
                <a:endParaRPr lang="en-US" sz="1800" b="1" dirty="0" smtClean="0"/>
              </a:p>
              <a:p>
                <a:pPr marL="577850" lvl="2" indent="0">
                  <a:buNone/>
                </a:pPr>
                <a:r>
                  <a:rPr lang="en-US" sz="1800" dirty="0"/>
                  <a:t>By definition of transposition, the rows of </a:t>
                </a:r>
                <a:r>
                  <a:rPr lang="en-US" sz="1800" b="1" dirty="0"/>
                  <a:t>A</a:t>
                </a:r>
                <a:r>
                  <a:rPr lang="en-US" sz="1800" dirty="0"/>
                  <a:t> are the same as the columns of </a:t>
                </a:r>
                <a14:m>
                  <m:oMath xmlns:m="http://schemas.openxmlformats.org/officeDocument/2006/math">
                    <m:sSup>
                      <m:sSupPr>
                        <m:ctrlPr>
                          <a:rPr lang="en-US" sz="1800" b="1" i="1">
                            <a:latin typeface="Cambria Math" panose="02040503050406030204" pitchFamily="18" charset="0"/>
                          </a:rPr>
                        </m:ctrlPr>
                      </m:sSupPr>
                      <m:e>
                        <m:r>
                          <a:rPr lang="en-US" sz="1800" b="1">
                            <a:latin typeface="Cambria Math"/>
                          </a:rPr>
                          <m:t>𝐀</m:t>
                        </m:r>
                      </m:e>
                      <m:sup>
                        <m:r>
                          <a:rPr lang="en-US" sz="1800" i="1">
                            <a:latin typeface="Cambria Math"/>
                          </a:rPr>
                          <m:t>𝑇</m:t>
                        </m:r>
                      </m:sup>
                    </m:sSup>
                  </m:oMath>
                </a14:m>
                <a:endParaRPr lang="en-US" sz="1800" dirty="0" smtClean="0"/>
              </a:p>
              <a:p>
                <a:pPr marL="577850" lvl="2" indent="0">
                  <a:buNone/>
                </a:pPr>
                <a:r>
                  <a:rPr lang="en-US" sz="1800" dirty="0" smtClean="0"/>
                  <a:t>So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𝑐</m:t>
                        </m:r>
                      </m:e>
                      <m:sub>
                        <m:r>
                          <a:rPr lang="en-US" sz="1800" i="1">
                            <a:latin typeface="Cambria Math"/>
                          </a:rPr>
                          <m:t>𝑖𝑗</m:t>
                        </m:r>
                      </m:sub>
                    </m:sSub>
                    <m:r>
                      <a:rPr lang="en-US" sz="1800" i="1">
                        <a:latin typeface="Cambria Math"/>
                      </a:rPr>
                      <m:t>= </m:t>
                    </m:r>
                    <m:sSub>
                      <m:sSubPr>
                        <m:ctrlPr>
                          <a:rPr lang="en-US" sz="1800" i="1">
                            <a:latin typeface="Cambria Math" panose="02040503050406030204" pitchFamily="18" charset="0"/>
                          </a:rPr>
                        </m:ctrlPr>
                      </m:sSubPr>
                      <m:e>
                        <m:r>
                          <m:rPr>
                            <m:nor/>
                          </m:rPr>
                          <a:rPr lang="en-US" sz="1800">
                            <a:latin typeface="Cambria Math"/>
                          </a:rPr>
                          <m:t>row</m:t>
                        </m:r>
                      </m:e>
                      <m:sub>
                        <m:r>
                          <a:rPr lang="en-US" sz="1800" i="1">
                            <a:latin typeface="Cambria Math"/>
                          </a:rPr>
                          <m:t>𝑖</m:t>
                        </m:r>
                      </m:sub>
                    </m:sSub>
                    <m:d>
                      <m:dPr>
                        <m:ctrlPr>
                          <a:rPr lang="en-US" sz="1800" b="1" i="1">
                            <a:latin typeface="Cambria Math" panose="02040503050406030204" pitchFamily="18" charset="0"/>
                          </a:rPr>
                        </m:ctrlPr>
                      </m:dPr>
                      <m:e>
                        <m:r>
                          <a:rPr lang="en-US" sz="1800" b="1">
                            <a:latin typeface="Cambria Math"/>
                          </a:rPr>
                          <m:t>𝐀</m:t>
                        </m:r>
                      </m:e>
                    </m:d>
                    <m:r>
                      <a:rPr lang="en-US" sz="1800" b="1" i="1">
                        <a:latin typeface="Cambria Math"/>
                        <a:ea typeface="Cambria Math"/>
                      </a:rPr>
                      <m:t>∙</m:t>
                    </m:r>
                    <m:sSub>
                      <m:sSubPr>
                        <m:ctrlPr>
                          <a:rPr lang="en-US" sz="1800" i="1">
                            <a:latin typeface="Cambria Math" panose="02040503050406030204" pitchFamily="18" charset="0"/>
                          </a:rPr>
                        </m:ctrlPr>
                      </m:sSubPr>
                      <m:e>
                        <m:r>
                          <m:rPr>
                            <m:nor/>
                          </m:rPr>
                          <a:rPr lang="en-US" sz="1800">
                            <a:latin typeface="Cambria Math"/>
                          </a:rPr>
                          <m:t>row</m:t>
                        </m:r>
                      </m:e>
                      <m:sub>
                        <m:r>
                          <a:rPr lang="en-US" sz="1800" b="0" i="1" smtClean="0">
                            <a:latin typeface="Cambria Math"/>
                          </a:rPr>
                          <m:t>𝑗</m:t>
                        </m:r>
                      </m:sub>
                    </m:sSub>
                    <m:d>
                      <m:dPr>
                        <m:ctrlPr>
                          <a:rPr lang="en-US" sz="1800" b="1" i="1">
                            <a:latin typeface="Cambria Math" panose="02040503050406030204" pitchFamily="18" charset="0"/>
                          </a:rPr>
                        </m:ctrlPr>
                      </m:dPr>
                      <m:e>
                        <m:r>
                          <a:rPr lang="en-US" sz="1800" b="1">
                            <a:latin typeface="Cambria Math"/>
                          </a:rPr>
                          <m:t>𝐀</m:t>
                        </m:r>
                      </m:e>
                    </m:d>
                  </m:oMath>
                </a14:m>
                <a:endParaRPr lang="en-US" sz="1800" dirty="0" smtClean="0"/>
              </a:p>
              <a:p>
                <a:pPr marL="577850" lvl="2" indent="0">
                  <a:buNone/>
                </a:pPr>
                <a:r>
                  <a:rPr lang="en-US" sz="1800" dirty="0" smtClean="0"/>
                  <a:t>Since the rows of </a:t>
                </a:r>
                <a:r>
                  <a:rPr lang="en-US" sz="1800" b="1" dirty="0" smtClean="0"/>
                  <a:t>A</a:t>
                </a:r>
                <a:r>
                  <a:rPr lang="en-US" sz="1800" dirty="0" smtClean="0"/>
                  <a:t> are orthonormal,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𝑐</m:t>
                        </m:r>
                      </m:e>
                      <m:sub>
                        <m:r>
                          <a:rPr lang="en-US" sz="1800" i="1">
                            <a:latin typeface="Cambria Math"/>
                          </a:rPr>
                          <m:t>𝑖𝑗</m:t>
                        </m:r>
                      </m:sub>
                    </m:sSub>
                    <m:r>
                      <a:rPr lang="en-US" sz="1800" b="0" i="1" smtClean="0">
                        <a:latin typeface="Cambria Math"/>
                      </a:rPr>
                      <m:t>=</m:t>
                    </m:r>
                  </m:oMath>
                </a14:m>
                <a:r>
                  <a:rPr lang="en-US" sz="1800" dirty="0" smtClean="0"/>
                  <a:t>1 whenever </a:t>
                </a:r>
                <a14:m>
                  <m:oMath xmlns:m="http://schemas.openxmlformats.org/officeDocument/2006/math">
                    <m:r>
                      <a:rPr lang="en-US" sz="1800" b="0" i="1" smtClean="0">
                        <a:latin typeface="Cambria Math"/>
                      </a:rPr>
                      <m:t>𝑖</m:t>
                    </m:r>
                    <m:r>
                      <a:rPr lang="en-US" sz="1800" b="0" i="1" smtClean="0">
                        <a:latin typeface="Cambria Math"/>
                      </a:rPr>
                      <m:t>=</m:t>
                    </m:r>
                    <m:r>
                      <a:rPr lang="en-US" sz="1800" b="0" i="1" smtClean="0">
                        <a:latin typeface="Cambria Math"/>
                      </a:rPr>
                      <m:t>𝑗</m:t>
                    </m:r>
                  </m:oMath>
                </a14:m>
                <a:r>
                  <a:rPr lang="en-US" sz="1800" dirty="0" smtClean="0"/>
                  <a:t>, and 0 otherwise</a:t>
                </a:r>
              </a:p>
              <a:p>
                <a:pPr marL="577850" lvl="2" indent="0">
                  <a:buNone/>
                </a:pPr>
                <a:r>
                  <a:rPr lang="en-US" sz="1800" dirty="0" smtClean="0"/>
                  <a:t>In other word, </a:t>
                </a:r>
                <a:r>
                  <a:rPr lang="en-US" sz="1800" b="1" dirty="0" smtClean="0"/>
                  <a:t>C </a:t>
                </a:r>
                <a:r>
                  <a:rPr lang="en-US" sz="1800" dirty="0" smtClean="0"/>
                  <a:t>=</a:t>
                </a:r>
                <a:r>
                  <a:rPr lang="en-US" sz="1800" b="1" dirty="0" smtClean="0"/>
                  <a:t> I</a:t>
                </a:r>
                <a:r>
                  <a:rPr lang="en-US" sz="1800" dirty="0" smtClean="0"/>
                  <a:t>, which means </a:t>
                </a:r>
                <a14:m>
                  <m:oMath xmlns:m="http://schemas.openxmlformats.org/officeDocument/2006/math">
                    <m:sSup>
                      <m:sSupPr>
                        <m:ctrlPr>
                          <a:rPr lang="en-US" sz="1800" b="1" i="1">
                            <a:latin typeface="Cambria Math" panose="02040503050406030204" pitchFamily="18" charset="0"/>
                          </a:rPr>
                        </m:ctrlPr>
                      </m:sSupPr>
                      <m:e>
                        <m:r>
                          <a:rPr lang="en-US" sz="1800" b="1">
                            <a:latin typeface="Cambria Math"/>
                          </a:rPr>
                          <m:t>𝐀</m:t>
                        </m:r>
                      </m:e>
                      <m:sup>
                        <m:r>
                          <a:rPr lang="en-US" sz="1800" i="1">
                            <a:latin typeface="Cambria Math"/>
                          </a:rPr>
                          <m:t>𝑇</m:t>
                        </m:r>
                      </m:sup>
                    </m:sSup>
                  </m:oMath>
                </a14:m>
                <a:r>
                  <a:rPr lang="en-US" sz="1800" dirty="0" smtClean="0"/>
                  <a:t> is the inverse of </a:t>
                </a:r>
                <a:r>
                  <a:rPr lang="en-US" sz="1800" b="1" dirty="0" smtClean="0"/>
                  <a:t>A</a:t>
                </a:r>
                <a:r>
                  <a:rPr lang="en-US" sz="1800" dirty="0" smtClean="0"/>
                  <a:t> on the right</a:t>
                </a:r>
              </a:p>
              <a:p>
                <a:pPr marL="577850" lvl="2" indent="0">
                  <a:buNone/>
                </a:pPr>
                <a:r>
                  <a:rPr lang="en-US" sz="1800" dirty="0" smtClean="0"/>
                  <a:t>This argument is similar for </a:t>
                </a:r>
                <a14:m>
                  <m:oMath xmlns:m="http://schemas.openxmlformats.org/officeDocument/2006/math">
                    <m:sSup>
                      <m:sSupPr>
                        <m:ctrlPr>
                          <a:rPr lang="en-US" sz="1800" b="1" i="1">
                            <a:latin typeface="Cambria Math" panose="02040503050406030204" pitchFamily="18" charset="0"/>
                          </a:rPr>
                        </m:ctrlPr>
                      </m:sSupPr>
                      <m:e>
                        <m:r>
                          <a:rPr lang="en-US" sz="1800" b="1">
                            <a:latin typeface="Cambria Math"/>
                          </a:rPr>
                          <m:t>𝐀</m:t>
                        </m:r>
                      </m:e>
                      <m:sup>
                        <m:r>
                          <a:rPr lang="en-US" sz="1800" b="1" i="1">
                            <a:latin typeface="Cambria Math"/>
                          </a:rPr>
                          <m:t>𝑻</m:t>
                        </m:r>
                      </m:sup>
                    </m:sSup>
                    <m:r>
                      <a:rPr lang="en-US" sz="1800" b="1">
                        <a:latin typeface="Cambria Math"/>
                      </a:rPr>
                      <m:t>𝐀</m:t>
                    </m:r>
                    <m:r>
                      <a:rPr lang="en-US" sz="1800" b="1" i="1">
                        <a:latin typeface="Cambria Math"/>
                      </a:rPr>
                      <m:t>=</m:t>
                    </m:r>
                    <m:r>
                      <a:rPr lang="en-US" sz="1800" b="1">
                        <a:latin typeface="Cambria Math"/>
                      </a:rPr>
                      <m:t>𝐂</m:t>
                    </m:r>
                  </m:oMath>
                </a14:m>
                <a:endParaRPr lang="en-US" sz="1800" b="1" dirty="0"/>
              </a:p>
              <a:p>
                <a:pPr marL="577850" lvl="2" indent="0">
                  <a:buNone/>
                </a:pPr>
                <a:endParaRPr lang="en-US" sz="18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r="-637"/>
                </a:stretch>
              </a:blipFill>
            </p:spPr>
            <p:txBody>
              <a:bodyPr/>
              <a:lstStyle/>
              <a:p>
                <a:r>
                  <a:rPr lang="en-US">
                    <a:noFill/>
                  </a:rPr>
                  <a:t> </a:t>
                </a:r>
              </a:p>
            </p:txBody>
          </p:sp>
        </mc:Fallback>
      </mc:AlternateContent>
      <p:sp>
        <p:nvSpPr>
          <p:cNvPr id="5" name="Rounded Rectangle 4"/>
          <p:cNvSpPr/>
          <p:nvPr/>
        </p:nvSpPr>
        <p:spPr>
          <a:xfrm>
            <a:off x="5257800" y="5943600"/>
            <a:ext cx="3981450"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I’m including this proof here to show you how much all this notation and nomenclature can be used.  You’ll encounter much the same in your research.</a:t>
            </a:r>
            <a:endParaRPr lang="en-US" sz="1200" i="1" dirty="0">
              <a:solidFill>
                <a:schemeClr val="tx1"/>
              </a:solidFill>
            </a:endParaRPr>
          </a:p>
        </p:txBody>
      </p:sp>
      <p:sp>
        <p:nvSpPr>
          <p:cNvPr id="6" name="Rounded Rectangle 5"/>
          <p:cNvSpPr/>
          <p:nvPr/>
        </p:nvSpPr>
        <p:spPr>
          <a:xfrm>
            <a:off x="5257800" y="1600200"/>
            <a:ext cx="3981450" cy="4572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r>
              <a:rPr lang="en-US" sz="1200" dirty="0" smtClean="0">
                <a:solidFill>
                  <a:schemeClr val="tx1"/>
                </a:solidFill>
              </a:rPr>
              <a:t>See also </a:t>
            </a:r>
            <a:r>
              <a:rPr lang="en-US" sz="1200" i="1" dirty="0" smtClean="0">
                <a:solidFill>
                  <a:schemeClr val="tx1"/>
                </a:solidFill>
              </a:rPr>
              <a:t>Cramer’s Method</a:t>
            </a:r>
            <a:r>
              <a:rPr lang="en-US" sz="1200" dirty="0" smtClean="0">
                <a:solidFill>
                  <a:schemeClr val="tx1"/>
                </a:solidFill>
              </a:rPr>
              <a:t> in section 3.6.4,  p112.  It uses </a:t>
            </a:r>
            <a:r>
              <a:rPr lang="en-US" sz="1200" i="1" dirty="0">
                <a:solidFill>
                  <a:schemeClr val="tx1"/>
                </a:solidFill>
              </a:rPr>
              <a:t>d</a:t>
            </a:r>
            <a:r>
              <a:rPr lang="en-US" sz="1200" i="1" dirty="0" smtClean="0">
                <a:solidFill>
                  <a:schemeClr val="tx1"/>
                </a:solidFill>
              </a:rPr>
              <a:t>eterminant</a:t>
            </a:r>
            <a:r>
              <a:rPr lang="en-US" sz="1200" dirty="0" smtClean="0">
                <a:solidFill>
                  <a:schemeClr val="tx1"/>
                </a:solidFill>
              </a:rPr>
              <a:t>, which we’ll cover next.</a:t>
            </a:r>
            <a:endParaRPr lang="en-US" sz="1200" dirty="0">
              <a:solidFill>
                <a:schemeClr val="tx1"/>
              </a:solidFill>
            </a:endParaRPr>
          </a:p>
        </p:txBody>
      </p:sp>
      <p:sp>
        <p:nvSpPr>
          <p:cNvPr id="7" name="Rounded Rectangle 6"/>
          <p:cNvSpPr/>
          <p:nvPr/>
        </p:nvSpPr>
        <p:spPr>
          <a:xfrm>
            <a:off x="4572000" y="3200400"/>
            <a:ext cx="4667250"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If you ask the computer for the inverse of </a:t>
            </a:r>
            <a:r>
              <a:rPr lang="en-US" sz="1200" b="1" dirty="0" smtClean="0">
                <a:solidFill>
                  <a:schemeClr val="tx1"/>
                </a:solidFill>
              </a:rPr>
              <a:t>A</a:t>
            </a:r>
            <a:r>
              <a:rPr lang="en-US" sz="1200" dirty="0" smtClean="0">
                <a:solidFill>
                  <a:schemeClr val="tx1"/>
                </a:solidFill>
              </a:rPr>
              <a:t>, it won’t know any better than to do use Gauss/Cramer.  The </a:t>
            </a:r>
            <a:r>
              <a:rPr lang="en-US" sz="1200" i="1" u="sng" dirty="0" smtClean="0">
                <a:solidFill>
                  <a:schemeClr val="tx1"/>
                </a:solidFill>
              </a:rPr>
              <a:t>programmer</a:t>
            </a:r>
            <a:r>
              <a:rPr lang="en-US" sz="1200" dirty="0" smtClean="0">
                <a:solidFill>
                  <a:schemeClr val="tx1"/>
                </a:solidFill>
              </a:rPr>
              <a:t> must be smart enough to request the transpose if that is sufficient.</a:t>
            </a:r>
          </a:p>
        </p:txBody>
      </p:sp>
      <p:grpSp>
        <p:nvGrpSpPr>
          <p:cNvPr id="13" name="Group 12"/>
          <p:cNvGrpSpPr/>
          <p:nvPr/>
        </p:nvGrpSpPr>
        <p:grpSpPr>
          <a:xfrm>
            <a:off x="2971800" y="4076700"/>
            <a:ext cx="3733800" cy="1028700"/>
            <a:chOff x="2971800" y="4076700"/>
            <a:chExt cx="3733800" cy="1028700"/>
          </a:xfrm>
        </p:grpSpPr>
        <p:sp>
          <p:nvSpPr>
            <p:cNvPr id="8" name="Rounded Rectangle 7"/>
            <p:cNvSpPr/>
            <p:nvPr/>
          </p:nvSpPr>
          <p:spPr>
            <a:xfrm>
              <a:off x="2971800" y="4800600"/>
              <a:ext cx="914400" cy="3048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ounded Rectangle 8"/>
            <p:cNvSpPr/>
            <p:nvPr/>
          </p:nvSpPr>
          <p:spPr>
            <a:xfrm>
              <a:off x="5334000" y="4076700"/>
              <a:ext cx="1371600" cy="3302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11" name="Elbow Connector 10"/>
            <p:cNvCxnSpPr>
              <a:stCxn id="8" idx="3"/>
              <a:endCxn id="9" idx="3"/>
            </p:cNvCxnSpPr>
            <p:nvPr/>
          </p:nvCxnSpPr>
          <p:spPr>
            <a:xfrm flipV="1">
              <a:off x="3886200" y="4241800"/>
              <a:ext cx="2819400" cy="711200"/>
            </a:xfrm>
            <a:prstGeom prst="bentConnector3">
              <a:avLst>
                <a:gd name="adj1" fmla="val 168378"/>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136497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1" nodeType="clickEffect">
                                  <p:stCondLst>
                                    <p:cond delay="0"/>
                                  </p:stCondLst>
                                  <p:childTnLst>
                                    <p:animEffect transition="out" filter="randombar(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4" dur="500"/>
                                        <p:tgtEl>
                                          <p:spTgt spid="4">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62" dur="500"/>
                                        <p:tgtEl>
                                          <p:spTgt spid="4">
                                            <p:txEl>
                                              <p:pRg st="9" end="9"/>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randombar(horizontal)">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70" dur="500"/>
                                        <p:tgtEl>
                                          <p:spTgt spid="4">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75" dur="500"/>
                                        <p:tgtEl>
                                          <p:spTgt spid="4">
                                            <p:txEl>
                                              <p:pRg st="11" end="1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8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6" grpId="1" animBg="1"/>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a:t>
            </a:r>
            <a:r>
              <a:rPr lang="en-US" sz="1600" dirty="0" smtClean="0"/>
              <a:t>next </a:t>
            </a:r>
            <a:r>
              <a:rPr lang="en-US" sz="1600" dirty="0"/>
              <a:t>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normal vector </a:t>
                </a:r>
                <a:r>
                  <a:rPr lang="en-US" b="1" dirty="0" smtClean="0"/>
                  <a:t>n </a:t>
                </a:r>
                <a:r>
                  <a:rPr lang="en-US" dirty="0" smtClean="0"/>
                  <a:t>and a real value </a:t>
                </a:r>
                <a:r>
                  <a:rPr lang="en-US" i="1" dirty="0" smtClean="0"/>
                  <a:t>d</a:t>
                </a:r>
                <a:r>
                  <a:rPr lang="en-US" dirty="0" smtClean="0"/>
                  <a:t>, the plane Q is the set of all points that satisfy the equation:</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ea typeface="Cambria Math"/>
                        </a:rPr>
                        <m:t>𝐧</m:t>
                      </m:r>
                      <m:r>
                        <a:rPr lang="en-US" b="1" i="1">
                          <a:latin typeface="Cambria Math"/>
                          <a:ea typeface="Cambria Math"/>
                        </a:rPr>
                        <m:t> </m:t>
                      </m:r>
                      <m:r>
                        <a:rPr lang="en-US" i="1">
                          <a:latin typeface="Cambria Math"/>
                          <a:ea typeface="Cambria Math"/>
                        </a:rPr>
                        <m:t>∙</m:t>
                      </m:r>
                      <m:r>
                        <a:rPr lang="en-US" b="0" i="1" smtClean="0">
                          <a:latin typeface="Cambria Math"/>
                          <a:ea typeface="Cambria Math"/>
                        </a:rPr>
                        <m:t>𝑃</m:t>
                      </m:r>
                      <m:r>
                        <m:rPr>
                          <m:aln/>
                        </m:rPr>
                        <a:rPr lang="en-US" b="1">
                          <a:latin typeface="Cambria Math"/>
                          <a:ea typeface="Cambria Math"/>
                        </a:rPr>
                        <m:t>=</m:t>
                      </m:r>
                      <m:r>
                        <a:rPr lang="en-US" i="1">
                          <a:latin typeface="Cambria Math"/>
                          <a:ea typeface="Cambria Math"/>
                        </a:rPr>
                        <m:t>𝑑</m:t>
                      </m:r>
                    </m:oMath>
                  </m:oMathPara>
                </a14:m>
                <a:endParaRPr lang="en-US" dirty="0" smtClean="0">
                  <a:ea typeface="Cambria Math"/>
                </a:endParaRPr>
              </a:p>
              <a:p>
                <a:pPr marL="0" indent="0">
                  <a:buNone/>
                </a:pPr>
                <a:r>
                  <a:rPr lang="en-US" dirty="0" smtClean="0">
                    <a:ea typeface="Cambria Math"/>
                  </a:rPr>
                  <a:t>Where did the book get that?</a:t>
                </a:r>
              </a:p>
              <a:p>
                <a:pPr marL="293688" lvl="1" indent="0">
                  <a:buNone/>
                </a:pPr>
                <a:r>
                  <a:rPr lang="en-US" dirty="0" smtClean="0">
                    <a:ea typeface="Cambria Math"/>
                  </a:rPr>
                  <a:t>Last week, we saw that a plane is defined by a point </a:t>
                </a:r>
                <a14:m>
                  <m:oMath xmlns:m="http://schemas.openxmlformats.org/officeDocument/2006/math">
                    <m:sSub>
                      <m:sSubPr>
                        <m:ctrlPr>
                          <a:rPr lang="en-US"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0</m:t>
                        </m:r>
                      </m:sub>
                    </m:sSub>
                  </m:oMath>
                </a14:m>
                <a:r>
                  <a:rPr lang="en-US" dirty="0" smtClean="0">
                    <a:ea typeface="Cambria Math"/>
                  </a:rPr>
                  <a:t> and a normal </a:t>
                </a:r>
                <a:r>
                  <a:rPr lang="en-US" b="1" dirty="0" smtClean="0">
                    <a:ea typeface="Cambria Math"/>
                  </a:rPr>
                  <a:t>n</a:t>
                </a:r>
                <a:r>
                  <a:rPr lang="en-US" dirty="0">
                    <a:ea typeface="Cambria Math"/>
                  </a:rPr>
                  <a:t> </a:t>
                </a:r>
                <a:r>
                  <a:rPr lang="en-US" dirty="0" smtClean="0">
                    <a:ea typeface="Cambria Math"/>
                  </a:rPr>
                  <a:t>using the equation:</a:t>
                </a:r>
              </a:p>
              <a:p>
                <a:pPr marL="0" indent="0">
                  <a:buNone/>
                </a:pPr>
                <a14:m>
                  <m:oMathPara xmlns:m="http://schemas.openxmlformats.org/officeDocument/2006/math">
                    <m:oMathParaPr>
                      <m:jc m:val="centerGroup"/>
                    </m:oMathParaPr>
                    <m:oMath xmlns:m="http://schemas.openxmlformats.org/officeDocument/2006/math">
                      <m:r>
                        <a:rPr lang="en-US" b="1">
                          <a:latin typeface="Cambria Math"/>
                          <a:ea typeface="Cambria Math"/>
                        </a:rPr>
                        <m:t>𝐧</m:t>
                      </m:r>
                      <m:r>
                        <a:rPr lang="en-US" i="1">
                          <a:latin typeface="Cambria Math"/>
                          <a:ea typeface="Cambria Math"/>
                        </a:rPr>
                        <m:t>∙</m:t>
                      </m:r>
                      <m:d>
                        <m:dPr>
                          <m:ctrlPr>
                            <a:rPr lang="en-US" b="0" i="1" smtClean="0">
                              <a:latin typeface="Cambria Math" panose="02040503050406030204" pitchFamily="18" charset="0"/>
                              <a:ea typeface="Cambria Math"/>
                            </a:rPr>
                          </m:ctrlPr>
                        </m:dPr>
                        <m:e>
                          <m:r>
                            <a:rPr lang="en-US" i="1">
                              <a:latin typeface="Cambria Math"/>
                              <a:ea typeface="Cambria Math"/>
                            </a:rPr>
                            <m:t>𝑃</m:t>
                          </m:r>
                          <m:r>
                            <a:rPr lang="en-US" b="1" i="0"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0</m:t>
                              </m:r>
                            </m:sub>
                          </m:sSub>
                        </m:e>
                      </m:d>
                      <m:r>
                        <a:rPr lang="en-US" b="0" i="1" smtClean="0">
                          <a:latin typeface="Cambria Math"/>
                          <a:ea typeface="Cambria Math"/>
                        </a:rPr>
                        <m:t>=0</m:t>
                      </m:r>
                    </m:oMath>
                  </m:oMathPara>
                </a14:m>
                <a:endParaRPr lang="en-US" dirty="0" smtClean="0">
                  <a:ea typeface="Cambria Math"/>
                </a:endParaRPr>
              </a:p>
              <a:p>
                <a:pPr marL="293688" lvl="1" indent="0">
                  <a:buNone/>
                </a:pPr>
                <a:r>
                  <a:rPr lang="en-US" dirty="0" smtClean="0">
                    <a:ea typeface="Cambria Math"/>
                  </a:rPr>
                  <a:t>Expanding this out:</a:t>
                </a:r>
              </a:p>
              <a:p>
                <a:pPr marL="293688" lvl="1" indent="0">
                  <a:buNone/>
                </a:pPr>
                <a14:m>
                  <m:oMathPara xmlns:m="http://schemas.openxmlformats.org/officeDocument/2006/math">
                    <m:oMathParaPr>
                      <m:jc m:val="centerGroup"/>
                    </m:oMathParaPr>
                    <m:oMath xmlns:m="http://schemas.openxmlformats.org/officeDocument/2006/math">
                      <m:r>
                        <a:rPr lang="en-US" b="1">
                          <a:latin typeface="Cambria Math"/>
                          <a:ea typeface="Cambria Math"/>
                        </a:rPr>
                        <m:t>𝐧</m:t>
                      </m:r>
                      <m:r>
                        <a:rPr lang="en-US" i="1">
                          <a:latin typeface="Cambria Math"/>
                          <a:ea typeface="Cambria Math"/>
                        </a:rPr>
                        <m:t>∙</m:t>
                      </m:r>
                      <m:r>
                        <a:rPr lang="en-US" i="1" smtClean="0">
                          <a:latin typeface="Cambria Math"/>
                          <a:ea typeface="Cambria Math"/>
                        </a:rPr>
                        <m:t>𝑃</m:t>
                      </m:r>
                      <m:r>
                        <a:rPr lang="en-US" b="0" i="1" smtClean="0">
                          <a:latin typeface="Cambria Math"/>
                          <a:ea typeface="Cambria Math"/>
                        </a:rPr>
                        <m:t> −</m:t>
                      </m:r>
                      <m:r>
                        <a:rPr lang="en-US" b="1">
                          <a:latin typeface="Cambria Math"/>
                          <a:ea typeface="Cambria Math"/>
                        </a:rPr>
                        <m:t>𝐧</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0</m:t>
                          </m:r>
                        </m:sub>
                      </m:sSub>
                      <m:r>
                        <m:rPr>
                          <m:aln/>
                        </m:rPr>
                        <a:rPr lang="en-US" i="1">
                          <a:latin typeface="Cambria Math"/>
                          <a:ea typeface="Cambria Math"/>
                        </a:rPr>
                        <m:t>=</m:t>
                      </m:r>
                      <m:r>
                        <a:rPr lang="en-US" i="1">
                          <a:latin typeface="Cambria Math"/>
                          <a:ea typeface="Cambria Math"/>
                        </a:rPr>
                        <m:t>0</m:t>
                      </m:r>
                    </m:oMath>
                    <m:oMath xmlns:m="http://schemas.openxmlformats.org/officeDocument/2006/math">
                      <m:r>
                        <a:rPr lang="en-US" b="1">
                          <a:latin typeface="Cambria Math"/>
                          <a:ea typeface="Cambria Math"/>
                        </a:rPr>
                        <m:t>𝐧</m:t>
                      </m:r>
                      <m:r>
                        <a:rPr lang="en-US" i="1">
                          <a:latin typeface="Cambria Math"/>
                          <a:ea typeface="Cambria Math"/>
                        </a:rPr>
                        <m:t>∙</m:t>
                      </m:r>
                      <m:r>
                        <a:rPr lang="en-US" i="1">
                          <a:latin typeface="Cambria Math"/>
                          <a:ea typeface="Cambria Math"/>
                        </a:rPr>
                        <m:t>𝑃</m:t>
                      </m:r>
                      <m:r>
                        <m:rPr>
                          <m:aln/>
                        </m:rPr>
                        <a:rPr lang="en-US" b="1" i="0" smtClean="0">
                          <a:latin typeface="Cambria Math"/>
                          <a:ea typeface="Cambria Math"/>
                        </a:rPr>
                        <m:t>=</m:t>
                      </m:r>
                      <m:r>
                        <a:rPr lang="en-US" b="1">
                          <a:latin typeface="Cambria Math"/>
                          <a:ea typeface="Cambria Math"/>
                        </a:rPr>
                        <m:t>𝐧</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0</m:t>
                          </m:r>
                        </m:sub>
                      </m:sSub>
                    </m:oMath>
                  </m:oMathPara>
                </a14:m>
                <a:endParaRPr lang="en-US" dirty="0" smtClean="0">
                  <a:ea typeface="Cambria Math"/>
                </a:endParaRPr>
              </a:p>
              <a:p>
                <a:pPr marL="293688" lvl="1" indent="0">
                  <a:buNone/>
                </a:pPr>
                <a:r>
                  <a:rPr lang="en-US" dirty="0" smtClean="0">
                    <a:ea typeface="Cambria Math"/>
                  </a:rPr>
                  <a:t>But since both </a:t>
                </a:r>
                <a:r>
                  <a:rPr lang="en-US" b="1" dirty="0" smtClean="0">
                    <a:ea typeface="Cambria Math"/>
                  </a:rPr>
                  <a:t>n</a:t>
                </a:r>
                <a:r>
                  <a:rPr lang="en-US" dirty="0" smtClean="0">
                    <a:ea typeface="Cambria Math"/>
                  </a:rPr>
                  <a:t> and </a:t>
                </a:r>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0</m:t>
                        </m:r>
                      </m:sub>
                    </m:sSub>
                  </m:oMath>
                </a14:m>
                <a:r>
                  <a:rPr lang="en-US" dirty="0" smtClean="0">
                    <a:ea typeface="Cambria Math"/>
                  </a:rPr>
                  <a:t> are fixed, we can just set </a:t>
                </a:r>
                <a14:m>
                  <m:oMath xmlns:m="http://schemas.openxmlformats.org/officeDocument/2006/math">
                    <m:r>
                      <a:rPr lang="en-US" b="1">
                        <a:latin typeface="Cambria Math"/>
                        <a:ea typeface="Cambria Math"/>
                      </a:rPr>
                      <m:t>𝐧</m:t>
                    </m:r>
                    <m:r>
                      <a:rPr lang="en-US" i="1">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𝑃</m:t>
                        </m:r>
                      </m:e>
                      <m:sub>
                        <m:r>
                          <a:rPr lang="en-US" i="1">
                            <a:latin typeface="Cambria Math"/>
                            <a:ea typeface="Cambria Math"/>
                          </a:rPr>
                          <m:t>0</m:t>
                        </m:r>
                      </m:sub>
                    </m:sSub>
                    <m:r>
                      <a:rPr lang="en-US" b="0" i="1" smtClean="0">
                        <a:latin typeface="Cambria Math"/>
                        <a:ea typeface="Cambria Math"/>
                      </a:rPr>
                      <m:t>=</m:t>
                    </m:r>
                    <m:r>
                      <a:rPr lang="en-US" b="0" i="1" smtClean="0">
                        <a:latin typeface="Cambria Math"/>
                        <a:ea typeface="Cambria Math"/>
                      </a:rPr>
                      <m:t>𝑑</m:t>
                    </m:r>
                  </m:oMath>
                </a14:m>
                <a:r>
                  <a:rPr lang="en-US" dirty="0" smtClean="0">
                    <a:ea typeface="Cambria Math"/>
                  </a:rPr>
                  <a:t>, giving us the alternate form of the plane equation	</a:t>
                </a:r>
              </a:p>
              <a:p>
                <a:pPr marL="293688" lvl="1" indent="0">
                  <a:buNone/>
                </a:pPr>
                <a14:m>
                  <m:oMathPara xmlns:m="http://schemas.openxmlformats.org/officeDocument/2006/math">
                    <m:oMathParaPr>
                      <m:jc m:val="centerGroup"/>
                    </m:oMathParaPr>
                    <m:oMath xmlns:m="http://schemas.openxmlformats.org/officeDocument/2006/math">
                      <m:r>
                        <a:rPr lang="en-US" b="1">
                          <a:latin typeface="Cambria Math"/>
                          <a:ea typeface="Cambria Math"/>
                        </a:rPr>
                        <m:t>𝐧</m:t>
                      </m:r>
                      <m:r>
                        <a:rPr lang="en-US" b="1" i="1">
                          <a:latin typeface="Cambria Math"/>
                          <a:ea typeface="Cambria Math"/>
                        </a:rPr>
                        <m:t> </m:t>
                      </m:r>
                      <m:r>
                        <a:rPr lang="en-US" i="1">
                          <a:latin typeface="Cambria Math"/>
                          <a:ea typeface="Cambria Math"/>
                        </a:rPr>
                        <m:t>∙</m:t>
                      </m:r>
                      <m:r>
                        <a:rPr lang="en-US" i="1">
                          <a:latin typeface="Cambria Math"/>
                          <a:ea typeface="Cambria Math"/>
                        </a:rPr>
                        <m:t>𝑃</m:t>
                      </m:r>
                      <m:r>
                        <m:rPr>
                          <m:aln/>
                        </m:rPr>
                        <a:rPr lang="en-US" b="1">
                          <a:latin typeface="Cambria Math"/>
                          <a:ea typeface="Cambria Math"/>
                        </a:rPr>
                        <m:t>=</m:t>
                      </m:r>
                      <m:r>
                        <a:rPr lang="en-US" i="1">
                          <a:latin typeface="Cambria Math"/>
                          <a:ea typeface="Cambria Math"/>
                        </a:rPr>
                        <m:t>𝑑</m:t>
                      </m:r>
                    </m:oMath>
                  </m:oMathPara>
                </a14:m>
                <a:endParaRPr lang="en-US" dirty="0">
                  <a:ea typeface="Cambria Math"/>
                </a:endParaRPr>
              </a:p>
              <a:p>
                <a:pPr marL="293688" lvl="1" indent="0">
                  <a:buNone/>
                </a:pPr>
                <a:endParaRPr lang="en-US" dirty="0" smtClean="0">
                  <a:ea typeface="Cambria Math"/>
                </a:endParaRPr>
              </a:p>
              <a:p>
                <a:pPr marL="293688" lvl="1" indent="0">
                  <a:buNone/>
                </a:pPr>
                <a:endParaRPr lang="en-US" dirty="0">
                  <a:ea typeface="Cambria Math"/>
                </a:endParaRPr>
              </a:p>
              <a:p>
                <a:pPr marL="293688" lvl="1" indent="0">
                  <a:buNone/>
                </a:pPr>
                <a:endParaRPr lang="en-US" dirty="0">
                  <a:ea typeface="Cambria Math"/>
                </a:endParaRP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
        <p:nvSpPr>
          <p:cNvPr id="5" name="Rounded Rectangle 4"/>
          <p:cNvSpPr/>
          <p:nvPr/>
        </p:nvSpPr>
        <p:spPr>
          <a:xfrm>
            <a:off x="6248400" y="3675356"/>
            <a:ext cx="2286000" cy="677945"/>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Technically, it’s a stretch to take the dot product of a vector and a point, but here it’s ok.</a:t>
            </a:r>
            <a:endParaRPr lang="en-US" sz="1200" dirty="0">
              <a:solidFill>
                <a:schemeClr val="tx1"/>
              </a:solidFill>
            </a:endParaRPr>
          </a:p>
        </p:txBody>
      </p:sp>
    </p:spTree>
    <p:extLst>
      <p:ext uri="{BB962C8B-B14F-4D97-AF65-F5344CB8AC3E}">
        <p14:creationId xmlns:p14="http://schemas.microsoft.com/office/powerpoint/2010/main" val="268601528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1" dur="500"/>
                                        <p:tgtEl>
                                          <p:spTgt spid="4">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Determinant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determinant of a square matrix </a:t>
                </a:r>
                <a:r>
                  <a:rPr lang="en-US" b="1" dirty="0"/>
                  <a:t>A</a:t>
                </a:r>
                <a:r>
                  <a:rPr lang="en-US" dirty="0"/>
                  <a:t>, noted</a:t>
                </a:r>
                <a:r>
                  <a:rPr lang="en-US" dirty="0" smtClean="0"/>
                  <a:t> by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𝐀</m:t>
                        </m:r>
                      </m:e>
                    </m:d>
                    <m:r>
                      <m:rPr>
                        <m:nor/>
                      </m:rPr>
                      <a:rPr lang="en-US" b="1">
                        <a:latin typeface="Cambria Math"/>
                      </a:rPr>
                      <m:t> </m:t>
                    </m:r>
                    <m:r>
                      <m:rPr>
                        <m:nor/>
                      </m:rPr>
                      <a:rPr lang="en-US" b="1" i="0" smtClean="0">
                        <a:latin typeface="Cambria Math"/>
                      </a:rPr>
                      <m:t> </m:t>
                    </m:r>
                    <m:r>
                      <m:rPr>
                        <m:nor/>
                      </m:rPr>
                      <a:rPr lang="en-US" b="1">
                        <a:latin typeface="Cambria Math"/>
                      </a:rPr>
                      <m:t> </m:t>
                    </m:r>
                    <m:r>
                      <m:rPr>
                        <m:nor/>
                      </m:rPr>
                      <a:rPr lang="en-US">
                        <a:latin typeface="Cambria Math"/>
                      </a:rPr>
                      <m:t>or</m:t>
                    </m:r>
                    <m:r>
                      <m:rPr>
                        <m:nor/>
                      </m:rPr>
                      <a:rPr lang="en-US">
                        <a:latin typeface="Cambria Math"/>
                      </a:rPr>
                      <m:t>   </m:t>
                    </m:r>
                    <m:r>
                      <m:rPr>
                        <m:nor/>
                      </m:rPr>
                      <a:rPr lang="en-US">
                        <a:latin typeface="Cambria Math"/>
                      </a:rPr>
                      <m:t>det</m:t>
                    </m:r>
                    <m:r>
                      <a:rPr lang="en-US" b="1">
                        <a:latin typeface="Cambria Math"/>
                      </a:rPr>
                      <m:t>( </m:t>
                    </m:r>
                    <m:r>
                      <a:rPr lang="en-US" b="1">
                        <a:latin typeface="Cambria Math"/>
                      </a:rPr>
                      <m:t>𝐀</m:t>
                    </m:r>
                    <m:r>
                      <a:rPr lang="en-US" i="1">
                        <a:latin typeface="Cambria Math"/>
                      </a:rPr>
                      <m:t> )</m:t>
                    </m:r>
                  </m:oMath>
                </a14:m>
                <a:endParaRPr lang="en-US" dirty="0"/>
              </a:p>
              <a:p>
                <a:pPr marL="0" indent="0">
                  <a:buNone/>
                </a:pPr>
                <a:r>
                  <a:rPr lang="en-US" dirty="0"/>
                  <a:t>is a measure of how much </a:t>
                </a:r>
                <a:r>
                  <a:rPr lang="en-US" b="1" dirty="0" smtClean="0"/>
                  <a:t>A</a:t>
                </a:r>
                <a:r>
                  <a:rPr lang="en-US" dirty="0" smtClean="0"/>
                  <a:t> changes the lengths of vectors.</a:t>
                </a:r>
              </a:p>
              <a:p>
                <a:pPr marL="0" indent="0">
                  <a:buNone/>
                </a:pPr>
                <a:endParaRPr lang="en-US" sz="800" dirty="0" smtClean="0"/>
              </a:p>
              <a:p>
                <a:pPr marL="0" indent="0">
                  <a:buNone/>
                </a:pPr>
                <a:r>
                  <a:rPr lang="en-US" dirty="0" smtClean="0"/>
                  <a:t>A few interesting properties of determinants: Given a matrix </a:t>
                </a:r>
                <a:r>
                  <a:rPr lang="en-US" b="1" dirty="0" smtClean="0"/>
                  <a:t>A</a:t>
                </a:r>
                <a:r>
                  <a:rPr lang="en-US" dirty="0" smtClean="0"/>
                  <a:t> and vectors </a:t>
                </a:r>
                <a:r>
                  <a:rPr lang="en-US" b="1" dirty="0" smtClean="0"/>
                  <a:t>v</a:t>
                </a:r>
                <a:r>
                  <a:rPr lang="en-US" dirty="0"/>
                  <a:t> </a:t>
                </a:r>
                <a:r>
                  <a:rPr lang="en-US" dirty="0" smtClean="0"/>
                  <a:t>and </a:t>
                </a:r>
                <a:r>
                  <a:rPr lang="en-US" b="1" dirty="0" smtClean="0"/>
                  <a:t>b</a:t>
                </a:r>
                <a:r>
                  <a:rPr lang="en-US" dirty="0" smtClean="0"/>
                  <a:t> such that </a:t>
                </a:r>
                <a14:m>
                  <m:oMath xmlns:m="http://schemas.openxmlformats.org/officeDocument/2006/math">
                    <m:r>
                      <a:rPr lang="en-US" b="1">
                        <a:latin typeface="Cambria Math"/>
                      </a:rPr>
                      <m:t>𝐀𝐯</m:t>
                    </m:r>
                    <m:r>
                      <a:rPr lang="en-US" b="1">
                        <a:latin typeface="Cambria Math"/>
                      </a:rPr>
                      <m:t>=</m:t>
                    </m:r>
                    <m:r>
                      <a:rPr lang="en-US" b="1">
                        <a:latin typeface="Cambria Math"/>
                      </a:rPr>
                      <m:t>𝐛</m:t>
                    </m:r>
                  </m:oMath>
                </a14:m>
                <a:endParaRPr lang="en-US" b="1" dirty="0"/>
              </a:p>
              <a:p>
                <a:pPr lvl="1"/>
                <a:r>
                  <a:rPr lang="en-US" dirty="0" smtClean="0"/>
                  <a:t>If </a:t>
                </a:r>
                <a14:m>
                  <m:oMath xmlns:m="http://schemas.openxmlformats.org/officeDocument/2006/math">
                    <m:d>
                      <m:dPr>
                        <m:begChr m:val="|"/>
                        <m:endChr m:val="|"/>
                        <m:ctrlPr>
                          <a:rPr lang="en-US" b="1" i="1">
                            <a:latin typeface="Cambria Math" panose="02040503050406030204" pitchFamily="18" charset="0"/>
                          </a:rPr>
                        </m:ctrlPr>
                      </m:dPr>
                      <m:e>
                        <m:r>
                          <a:rPr lang="en-US" b="1" i="0">
                            <a:latin typeface="Cambria Math"/>
                          </a:rPr>
                          <m:t>𝐀</m:t>
                        </m:r>
                      </m:e>
                    </m:d>
                    <m:r>
                      <a:rPr lang="en-US" b="1" i="1" smtClean="0">
                        <a:latin typeface="Cambria Math"/>
                      </a:rPr>
                      <m:t>=1</m:t>
                    </m:r>
                  </m:oMath>
                </a14:m>
                <a:r>
                  <a:rPr lang="en-US" dirty="0" smtClean="0"/>
                  <a:t> then </a:t>
                </a:r>
                <a14:m>
                  <m:oMath xmlns:m="http://schemas.openxmlformats.org/officeDocument/2006/math">
                    <m:d>
                      <m:dPr>
                        <m:begChr m:val="‖"/>
                        <m:endChr m:val="‖"/>
                        <m:ctrlPr>
                          <a:rPr lang="en-US" b="1" i="1" smtClean="0">
                            <a:latin typeface="Cambria Math" panose="02040503050406030204" pitchFamily="18" charset="0"/>
                          </a:rPr>
                        </m:ctrlPr>
                      </m:dPr>
                      <m:e>
                        <m:r>
                          <a:rPr lang="en-US" b="1" i="0" smtClean="0">
                            <a:latin typeface="Cambria Math"/>
                          </a:rPr>
                          <m:t>𝐛</m:t>
                        </m:r>
                      </m:e>
                    </m:d>
                    <m:r>
                      <a:rPr lang="en-US" b="1" i="0" smtClean="0">
                        <a:latin typeface="Cambria Math"/>
                      </a:rPr>
                      <m:t>=</m:t>
                    </m:r>
                    <m:d>
                      <m:dPr>
                        <m:begChr m:val="‖"/>
                        <m:endChr m:val="‖"/>
                        <m:ctrlPr>
                          <a:rPr lang="en-US" b="1" i="1">
                            <a:latin typeface="Cambria Math" panose="02040503050406030204" pitchFamily="18" charset="0"/>
                          </a:rPr>
                        </m:ctrlPr>
                      </m:dPr>
                      <m:e>
                        <m:r>
                          <a:rPr lang="en-US" b="1" i="0" smtClean="0">
                            <a:latin typeface="Cambria Math"/>
                          </a:rPr>
                          <m:t>𝐯</m:t>
                        </m:r>
                      </m:e>
                    </m:d>
                  </m:oMath>
                </a14:m>
                <a:r>
                  <a:rPr lang="en-US" dirty="0" smtClean="0"/>
                  <a:t>    (i.e.:</a:t>
                </a:r>
                <a:r>
                  <a:rPr lang="en-US" i="1" dirty="0" smtClean="0"/>
                  <a:t> </a:t>
                </a:r>
                <a:r>
                  <a:rPr lang="en-US" b="1" dirty="0" smtClean="0"/>
                  <a:t>A</a:t>
                </a:r>
                <a:r>
                  <a:rPr lang="en-US" i="1" dirty="0"/>
                  <a:t> </a:t>
                </a:r>
                <a:r>
                  <a:rPr lang="en-US" i="1" dirty="0" smtClean="0"/>
                  <a:t>changes the direction but not the length of </a:t>
                </a:r>
                <a:r>
                  <a:rPr lang="en-US" b="1" dirty="0" smtClean="0"/>
                  <a:t>v</a:t>
                </a:r>
                <a:r>
                  <a:rPr lang="en-US" dirty="0" smtClean="0"/>
                  <a:t>)</a:t>
                </a:r>
              </a:p>
              <a:p>
                <a:pPr lvl="1"/>
                <a:r>
                  <a:rPr lang="en-US" dirty="0" smtClean="0"/>
                  <a:t>If </a:t>
                </a:r>
                <a14:m>
                  <m:oMath xmlns:m="http://schemas.openxmlformats.org/officeDocument/2006/math">
                    <m:d>
                      <m:dPr>
                        <m:begChr m:val="|"/>
                        <m:endChr m:val="|"/>
                        <m:ctrlPr>
                          <a:rPr lang="en-US" b="1" i="1">
                            <a:latin typeface="Cambria Math" panose="02040503050406030204" pitchFamily="18" charset="0"/>
                          </a:rPr>
                        </m:ctrlPr>
                      </m:dPr>
                      <m:e>
                        <m:r>
                          <a:rPr lang="en-US" b="1" i="0">
                            <a:latin typeface="Cambria Math"/>
                          </a:rPr>
                          <m:t>𝐀</m:t>
                        </m:r>
                      </m:e>
                    </m:d>
                    <m:r>
                      <a:rPr lang="en-US" b="1" i="1" smtClean="0">
                        <a:latin typeface="Cambria Math"/>
                      </a:rPr>
                      <m:t>&gt;</m:t>
                    </m:r>
                    <m:r>
                      <a:rPr lang="en-US" b="1" i="1">
                        <a:latin typeface="Cambria Math"/>
                      </a:rPr>
                      <m:t>1</m:t>
                    </m:r>
                  </m:oMath>
                </a14:m>
                <a:r>
                  <a:rPr lang="en-US" dirty="0"/>
                  <a:t> then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𝐛</m:t>
                        </m:r>
                      </m:e>
                    </m:d>
                    <m:r>
                      <a:rPr lang="en-US" b="1" i="0" smtClean="0">
                        <a:latin typeface="Cambria Math"/>
                      </a:rPr>
                      <m:t>&gt;</m:t>
                    </m:r>
                    <m:d>
                      <m:dPr>
                        <m:begChr m:val="‖"/>
                        <m:endChr m:val="‖"/>
                        <m:ctrlPr>
                          <a:rPr lang="en-US" b="1" i="1">
                            <a:latin typeface="Cambria Math" panose="02040503050406030204" pitchFamily="18" charset="0"/>
                          </a:rPr>
                        </m:ctrlPr>
                      </m:dPr>
                      <m:e>
                        <m:r>
                          <a:rPr lang="en-US" b="1">
                            <a:latin typeface="Cambria Math"/>
                          </a:rPr>
                          <m:t>𝐯</m:t>
                        </m:r>
                      </m:e>
                    </m:d>
                  </m:oMath>
                </a14:m>
                <a:endParaRPr lang="en-US" dirty="0" smtClean="0"/>
              </a:p>
              <a:p>
                <a:pPr lvl="1"/>
                <a:r>
                  <a:rPr lang="en-US" dirty="0"/>
                  <a:t>If </a:t>
                </a:r>
                <a14:m>
                  <m:oMath xmlns:m="http://schemas.openxmlformats.org/officeDocument/2006/math">
                    <m:r>
                      <a:rPr lang="en-US" b="0" i="0" smtClean="0">
                        <a:latin typeface="Cambria Math"/>
                      </a:rPr>
                      <m:t>0&lt;</m:t>
                    </m:r>
                    <m:d>
                      <m:dPr>
                        <m:begChr m:val="|"/>
                        <m:endChr m:val="|"/>
                        <m:ctrlPr>
                          <a:rPr lang="en-US" b="1" i="1">
                            <a:latin typeface="Cambria Math" panose="02040503050406030204" pitchFamily="18" charset="0"/>
                          </a:rPr>
                        </m:ctrlPr>
                      </m:dPr>
                      <m:e>
                        <m:r>
                          <a:rPr lang="en-US" b="1" i="0">
                            <a:latin typeface="Cambria Math"/>
                          </a:rPr>
                          <m:t>𝐀</m:t>
                        </m:r>
                      </m:e>
                    </m:d>
                    <m:r>
                      <a:rPr lang="en-US" b="1" i="1">
                        <a:latin typeface="Cambria Math"/>
                      </a:rPr>
                      <m:t>&lt;1</m:t>
                    </m:r>
                  </m:oMath>
                </a14:m>
                <a:r>
                  <a:rPr lang="en-US" dirty="0"/>
                  <a:t> then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𝐛</m:t>
                        </m:r>
                      </m:e>
                    </m:d>
                    <m:r>
                      <a:rPr lang="en-US" b="1">
                        <a:latin typeface="Cambria Math"/>
                      </a:rPr>
                      <m:t>&lt;</m:t>
                    </m:r>
                    <m:d>
                      <m:dPr>
                        <m:begChr m:val="‖"/>
                        <m:endChr m:val="‖"/>
                        <m:ctrlPr>
                          <a:rPr lang="en-US" b="1" i="1">
                            <a:latin typeface="Cambria Math" panose="02040503050406030204" pitchFamily="18" charset="0"/>
                          </a:rPr>
                        </m:ctrlPr>
                      </m:dPr>
                      <m:e>
                        <m:r>
                          <a:rPr lang="en-US" b="1">
                            <a:latin typeface="Cambria Math"/>
                          </a:rPr>
                          <m:t>𝐯</m:t>
                        </m:r>
                      </m:e>
                    </m:d>
                  </m:oMath>
                </a14:m>
                <a:endParaRPr lang="en-US" dirty="0" smtClean="0"/>
              </a:p>
              <a:p>
                <a:pPr lvl="1"/>
                <a:r>
                  <a:rPr lang="en-US" dirty="0" smtClean="0"/>
                  <a:t>If </a:t>
                </a:r>
                <a14:m>
                  <m:oMath xmlns:m="http://schemas.openxmlformats.org/officeDocument/2006/math">
                    <m:d>
                      <m:dPr>
                        <m:begChr m:val="|"/>
                        <m:endChr m:val="|"/>
                        <m:ctrlPr>
                          <a:rPr lang="en-US" b="1" i="1" smtClean="0">
                            <a:latin typeface="Cambria Math" panose="02040503050406030204" pitchFamily="18" charset="0"/>
                          </a:rPr>
                        </m:ctrlPr>
                      </m:dPr>
                      <m:e>
                        <m:r>
                          <a:rPr lang="en-US" b="1" i="0" smtClean="0">
                            <a:latin typeface="Cambria Math"/>
                          </a:rPr>
                          <m:t>𝐀</m:t>
                        </m:r>
                      </m:e>
                    </m:d>
                    <m:r>
                      <a:rPr lang="en-US" b="1" i="1" smtClean="0">
                        <a:latin typeface="Cambria Math"/>
                      </a:rPr>
                      <m:t>=</m:t>
                    </m:r>
                    <m:r>
                      <a:rPr lang="en-US" b="0" i="1" smtClean="0">
                        <a:latin typeface="Cambria Math"/>
                      </a:rPr>
                      <m:t>0</m:t>
                    </m:r>
                  </m:oMath>
                </a14:m>
                <a:r>
                  <a:rPr lang="en-US" dirty="0" smtClean="0"/>
                  <a:t> then </a:t>
                </a:r>
                <a:r>
                  <a:rPr lang="en-US" b="1" dirty="0" smtClean="0"/>
                  <a:t>A</a:t>
                </a:r>
                <a:r>
                  <a:rPr lang="en-US" dirty="0" smtClean="0"/>
                  <a:t> has no inverse (standard test to do before computing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a:rPr>
                          <m:t>𝐀</m:t>
                        </m:r>
                      </m:e>
                      <m:sup>
                        <m:r>
                          <a:rPr lang="en-US" b="0" i="0" smtClean="0">
                            <a:latin typeface="Cambria Math"/>
                          </a:rPr>
                          <m:t>−1</m:t>
                        </m:r>
                      </m:sup>
                    </m:sSup>
                  </m:oMath>
                </a14:m>
                <a:r>
                  <a:rPr lang="en-US" dirty="0" smtClean="0"/>
                  <a:t>)</a:t>
                </a:r>
              </a:p>
              <a:p>
                <a:pPr lvl="1"/>
                <a:r>
                  <a:rPr lang="en-US" dirty="0" smtClean="0"/>
                  <a:t>If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𝐀</m:t>
                        </m:r>
                      </m:e>
                    </m:d>
                    <m:r>
                      <a:rPr lang="en-US" b="0" i="0" smtClean="0">
                        <a:latin typeface="Cambria Math"/>
                      </a:rPr>
                      <m:t>&lt;0</m:t>
                    </m:r>
                  </m:oMath>
                </a14:m>
                <a:r>
                  <a:rPr lang="en-US" dirty="0" smtClean="0"/>
                  <a:t> then </a:t>
                </a:r>
                <a:r>
                  <a:rPr lang="en-US" b="1" dirty="0" smtClean="0"/>
                  <a:t>A</a:t>
                </a:r>
                <a:r>
                  <a:rPr lang="en-US" dirty="0" smtClean="0"/>
                  <a:t> is a </a:t>
                </a:r>
                <a:r>
                  <a:rPr lang="en-US" i="1" dirty="0" smtClean="0"/>
                  <a:t>reflection</a:t>
                </a:r>
                <a:r>
                  <a:rPr lang="en-US" dirty="0" smtClean="0"/>
                  <a:t> transform (see next week)</a:t>
                </a:r>
              </a:p>
              <a:p>
                <a:pPr lvl="1"/>
                <a14:m>
                  <m:oMath xmlns:m="http://schemas.openxmlformats.org/officeDocument/2006/math">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a:rPr>
                              <m:t>𝐀</m:t>
                            </m:r>
                          </m:e>
                          <m:sup>
                            <m:r>
                              <a:rPr lang="en-US" b="0" i="1" smtClean="0">
                                <a:latin typeface="Cambria Math"/>
                              </a:rPr>
                              <m:t>𝑇</m:t>
                            </m:r>
                          </m:sup>
                        </m:sSup>
                      </m:e>
                    </m:d>
                    <m:r>
                      <a:rPr lang="en-US" b="1" i="0" smtClean="0">
                        <a:latin typeface="Cambria Math"/>
                      </a:rPr>
                      <m:t>=|</m:t>
                    </m:r>
                    <m:r>
                      <a:rPr lang="en-US" b="1" i="0" smtClean="0">
                        <a:latin typeface="Cambria Math"/>
                      </a:rPr>
                      <m:t>𝐀</m:t>
                    </m:r>
                    <m:r>
                      <a:rPr lang="en-US" b="1" i="0" smtClean="0">
                        <a:latin typeface="Cambria Math"/>
                      </a:rPr>
                      <m:t>|</m:t>
                    </m:r>
                  </m:oMath>
                </a14:m>
                <a:endParaRPr lang="en-US" b="1" dirty="0" smtClean="0">
                  <a:latin typeface="Cambria Math"/>
                </a:endParaRPr>
              </a:p>
              <a:p>
                <a:pPr lvl="1"/>
                <a14:m>
                  <m:oMath xmlns:m="http://schemas.openxmlformats.org/officeDocument/2006/math">
                    <m:d>
                      <m:dPr>
                        <m:begChr m:val="|"/>
                        <m:endChr m:val="|"/>
                        <m:ctrlPr>
                          <a:rPr lang="en-US" b="0" i="1" smtClean="0">
                            <a:latin typeface="Cambria Math" panose="02040503050406030204" pitchFamily="18" charset="0"/>
                          </a:rPr>
                        </m:ctrlPr>
                      </m:dPr>
                      <m:e>
                        <m:r>
                          <a:rPr lang="en-US" b="1" i="0" smtClean="0">
                            <a:latin typeface="Cambria Math"/>
                          </a:rPr>
                          <m:t>𝐀𝐁</m:t>
                        </m:r>
                      </m:e>
                    </m:d>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𝐀</m:t>
                        </m:r>
                      </m:e>
                    </m:d>
                    <m:r>
                      <a:rPr lang="en-US" b="1" i="0" smtClean="0">
                        <a:latin typeface="Cambria Math"/>
                      </a:rPr>
                      <m:t>|</m:t>
                    </m:r>
                    <m:r>
                      <a:rPr lang="en-US" b="1" i="0" smtClean="0">
                        <a:latin typeface="Cambria Math"/>
                      </a:rPr>
                      <m:t>𝐁</m:t>
                    </m:r>
                    <m:r>
                      <a:rPr lang="en-US" b="1" i="0" smtClean="0">
                        <a:latin typeface="Cambria Math"/>
                      </a:rPr>
                      <m:t>|</m:t>
                    </m:r>
                  </m:oMath>
                </a14:m>
                <a:endParaRPr lang="en-US" dirty="0" smtClean="0"/>
              </a:p>
              <a:p>
                <a:pPr lvl="1"/>
                <a14:m>
                  <m:oMath xmlns:m="http://schemas.openxmlformats.org/officeDocument/2006/math">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a:rPr>
                              <m:t>𝐀</m:t>
                            </m:r>
                          </m:e>
                          <m:sup>
                            <m:r>
                              <a:rPr lang="en-US" b="0" i="0" smtClean="0">
                                <a:latin typeface="Cambria Math"/>
                              </a:rPr>
                              <m:t>−1</m:t>
                            </m:r>
                          </m:sup>
                        </m:sSup>
                      </m:e>
                    </m:d>
                    <m:r>
                      <a:rPr lang="en-US" b="1" i="0" smtClean="0">
                        <a:latin typeface="Cambria Math"/>
                      </a:rPr>
                      <m:t>=</m:t>
                    </m:r>
                    <m:f>
                      <m:fPr>
                        <m:type m:val="skw"/>
                        <m:ctrlPr>
                          <a:rPr lang="en-US" b="1" i="1" smtClean="0">
                            <a:latin typeface="Cambria Math" panose="02040503050406030204" pitchFamily="18" charset="0"/>
                          </a:rPr>
                        </m:ctrlPr>
                      </m:fPr>
                      <m:num>
                        <m:r>
                          <a:rPr lang="en-US" b="0" i="1" smtClean="0">
                            <a:latin typeface="Cambria Math"/>
                          </a:rPr>
                          <m:t>1</m:t>
                        </m:r>
                      </m:num>
                      <m:den>
                        <m:d>
                          <m:dPr>
                            <m:begChr m:val="|"/>
                            <m:endChr m:val="|"/>
                            <m:ctrlPr>
                              <a:rPr lang="en-US" b="1" i="1">
                                <a:latin typeface="Cambria Math" panose="02040503050406030204" pitchFamily="18" charset="0"/>
                              </a:rPr>
                            </m:ctrlPr>
                          </m:dPr>
                          <m:e>
                            <m:r>
                              <a:rPr lang="en-US" b="1">
                                <a:latin typeface="Cambria Math"/>
                              </a:rPr>
                              <m:t>𝐀</m:t>
                            </m:r>
                          </m:e>
                        </m:d>
                      </m:den>
                    </m:f>
                  </m:oMath>
                </a14:m>
                <a:endParaRPr lang="en-US" b="1" dirty="0" smtClean="0"/>
              </a:p>
              <a:p>
                <a:pPr marL="0" indent="0">
                  <a:buNone/>
                </a:pPr>
                <a:endParaRPr lang="en-US" sz="800" dirty="0" smtClean="0"/>
              </a:p>
              <a:p>
                <a:pPr marL="0" indent="0">
                  <a:buNone/>
                </a:pPr>
                <a:r>
                  <a:rPr lang="en-US" dirty="0" smtClean="0"/>
                  <a:t>So now let’s look how we compute this wondrous, magical operation…</a:t>
                </a:r>
                <a:endParaRPr lang="en-US" dirty="0"/>
              </a:p>
              <a:p>
                <a:pPr lvl="1"/>
                <a:endParaRPr lang="en-US" dirty="0" smtClean="0"/>
              </a:p>
              <a:p>
                <a:pPr marL="273050" lvl="1"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r="-566" b="-348"/>
                </a:stretch>
              </a:blipFill>
            </p:spPr>
            <p:txBody>
              <a:bodyPr/>
              <a:lstStyle/>
              <a:p>
                <a:r>
                  <a:rPr lang="en-US">
                    <a:noFill/>
                  </a:rPr>
                  <a:t> </a:t>
                </a:r>
              </a:p>
            </p:txBody>
          </p:sp>
        </mc:Fallback>
      </mc:AlternateContent>
      <p:sp>
        <p:nvSpPr>
          <p:cNvPr id="5" name="Rounded Rectangle 4"/>
          <p:cNvSpPr/>
          <p:nvPr/>
        </p:nvSpPr>
        <p:spPr>
          <a:xfrm>
            <a:off x="3733800" y="4724400"/>
            <a:ext cx="5505450" cy="5334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In a way, the matrix determinant is analogous to the magnitude of a real numbers…</a:t>
            </a:r>
            <a:endParaRPr lang="en-US" sz="1200" i="1" dirty="0">
              <a:solidFill>
                <a:schemeClr val="tx1"/>
              </a:solidFill>
            </a:endParaRPr>
          </a:p>
        </p:txBody>
      </p:sp>
    </p:spTree>
    <p:extLst>
      <p:ext uri="{BB962C8B-B14F-4D97-AF65-F5344CB8AC3E}">
        <p14:creationId xmlns:p14="http://schemas.microsoft.com/office/powerpoint/2010/main" val="220748447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randombar(horizont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grpId="1" nodeType="clickEffect">
                                  <p:stCondLst>
                                    <p:cond delay="0"/>
                                  </p:stCondLst>
                                  <p:childTnLst>
                                    <p:animEffect transition="out" filter="randombar(horizont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5" dur="500"/>
                                        <p:tgtEl>
                                          <p:spTgt spid="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5" dur="500"/>
                                        <p:tgtEl>
                                          <p:spTgt spid="4">
                                            <p:txEl>
                                              <p:pRg st="11" end="11"/>
                                            </p:txEl>
                                          </p:spTgt>
                                        </p:tgtEl>
                                      </p:cBhvr>
                                    </p:animEffec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69"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 </a:t>
            </a:r>
            <a:r>
              <a:rPr lang="en-US" dirty="0" smtClean="0"/>
              <a:t>Determinant:</a:t>
            </a:r>
            <a:br>
              <a:rPr lang="en-US" dirty="0" smtClean="0"/>
            </a:br>
            <a:r>
              <a:rPr lang="en-US" dirty="0" smtClean="0"/>
              <a:t>Minors &amp; Cofactors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First we need to understand </a:t>
                </a:r>
                <a:r>
                  <a:rPr lang="en-US" i="1" dirty="0" smtClean="0"/>
                  <a:t>cofactors</a:t>
                </a:r>
                <a:r>
                  <a:rPr lang="en-US" dirty="0" smtClean="0"/>
                  <a:t> and </a:t>
                </a:r>
                <a:r>
                  <a:rPr lang="en-US" i="1" dirty="0" smtClean="0"/>
                  <a:t>minors</a:t>
                </a:r>
                <a:r>
                  <a:rPr lang="en-US" dirty="0" smtClean="0"/>
                  <a:t>.</a:t>
                </a:r>
              </a:p>
              <a:p>
                <a:pPr marL="0" indent="0">
                  <a:buNone/>
                </a:pPr>
                <a:endParaRPr lang="en-US" sz="800" dirty="0" smtClean="0"/>
              </a:p>
              <a:p>
                <a:pPr marL="0" indent="0">
                  <a:buNone/>
                </a:pPr>
                <a:r>
                  <a:rPr lang="en-US" dirty="0" smtClean="0"/>
                  <a:t>For simplicity, we’ll consider a </a:t>
                </a:r>
                <a14:m>
                  <m:oMath xmlns:m="http://schemas.openxmlformats.org/officeDocument/2006/math">
                    <m:r>
                      <a:rPr lang="en-US" b="0" i="0" smtClean="0">
                        <a:latin typeface="Cambria Math"/>
                        <a:ea typeface="Cambria Math"/>
                      </a:rPr>
                      <m:t>4</m:t>
                    </m:r>
                    <m:r>
                      <a:rPr lang="en-US" i="1">
                        <a:latin typeface="Cambria Math"/>
                        <a:ea typeface="Cambria Math"/>
                      </a:rPr>
                      <m:t>×</m:t>
                    </m:r>
                    <m:r>
                      <a:rPr lang="en-US" b="0" i="1" smtClean="0">
                        <a:latin typeface="Cambria Math"/>
                        <a:ea typeface="Cambria Math"/>
                      </a:rPr>
                      <m:t>4</m:t>
                    </m:r>
                  </m:oMath>
                </a14:m>
                <a:r>
                  <a:rPr lang="en-US" dirty="0" smtClean="0"/>
                  <a:t> determinant </a:t>
                </a:r>
                <a14:m>
                  <m:oMath xmlns:m="http://schemas.openxmlformats.org/officeDocument/2006/math">
                    <m:r>
                      <m:rPr>
                        <m:sty m:val="p"/>
                      </m:rPr>
                      <a:rPr lang="en-US" sz="1600" b="0" i="0" smtClean="0">
                        <a:latin typeface="Cambria Math"/>
                      </a:rPr>
                      <m:t>det</m:t>
                    </m:r>
                    <m:d>
                      <m:dPr>
                        <m:ctrlPr>
                          <a:rPr lang="en-US" sz="1600" b="1" i="1" smtClean="0">
                            <a:latin typeface="Cambria Math" panose="02040503050406030204" pitchFamily="18" charset="0"/>
                          </a:rPr>
                        </m:ctrlPr>
                      </m:dPr>
                      <m:e>
                        <m:r>
                          <a:rPr lang="en-US" sz="1600" b="1" i="0" smtClean="0">
                            <a:latin typeface="Cambria Math"/>
                          </a:rPr>
                          <m:t>𝐀</m:t>
                        </m:r>
                      </m:e>
                    </m:d>
                    <m:r>
                      <a:rPr lang="en-US" sz="1600" b="0" i="0" smtClean="0">
                        <a:latin typeface="Cambria Math"/>
                      </a:rPr>
                      <m:t>=</m:t>
                    </m:r>
                    <m:d>
                      <m:dPr>
                        <m:begChr m:val="|"/>
                        <m:endChr m:val="|"/>
                        <m:ctrlPr>
                          <a:rPr lang="en-US" sz="1600" b="1" i="1" smtClean="0">
                            <a:latin typeface="Cambria Math" panose="02040503050406030204" pitchFamily="18" charset="0"/>
                          </a:rPr>
                        </m:ctrlPr>
                      </m:dPr>
                      <m:e>
                        <m:m>
                          <m:mPr>
                            <m:mcs>
                              <m:mc>
                                <m:mcPr>
                                  <m:count m:val="4"/>
                                  <m:mcJc m:val="center"/>
                                </m:mcPr>
                              </m:mc>
                            </m:mcs>
                            <m:ctrlPr>
                              <a:rPr lang="en-US" sz="1600" b="1" i="1" smtClean="0">
                                <a:latin typeface="Cambria Math" panose="02040503050406030204" pitchFamily="18" charset="0"/>
                              </a:rPr>
                            </m:ctrlPr>
                          </m:mPr>
                          <m:mr>
                            <m:e>
                              <m:sSub>
                                <m:sSubPr>
                                  <m:ctrlPr>
                                    <a:rPr lang="en-US" sz="1600" b="1" i="1" smtClean="0">
                                      <a:latin typeface="Cambria Math" panose="02040503050406030204" pitchFamily="18" charset="0"/>
                                    </a:rPr>
                                  </m:ctrlPr>
                                </m:sSubPr>
                                <m:e>
                                  <m:r>
                                    <a:rPr lang="en-US" sz="1600" b="0" i="1" smtClean="0">
                                      <a:latin typeface="Cambria Math"/>
                                    </a:rPr>
                                    <m:t>𝑎</m:t>
                                  </m:r>
                                </m:e>
                                <m:sub>
                                  <m:r>
                                    <a:rPr lang="en-US" sz="1600" b="0" i="1" smtClean="0">
                                      <a:latin typeface="Cambria Math"/>
                                    </a:rPr>
                                    <m:t>0,0</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3</m:t>
                                  </m:r>
                                </m:sub>
                              </m:sSub>
                            </m:e>
                          </m:mr>
                        </m:m>
                      </m:e>
                    </m:d>
                  </m:oMath>
                </a14:m>
                <a:endParaRPr lang="en-US" dirty="0" smtClean="0"/>
              </a:p>
              <a:p>
                <a:pPr marL="0" indent="0">
                  <a:buNone/>
                </a:pPr>
                <a:endParaRPr lang="en-US" sz="800" dirty="0" smtClean="0"/>
              </a:p>
              <a:p>
                <a:pPr lvl="1"/>
                <a:r>
                  <a:rPr lang="en-US" dirty="0" smtClean="0"/>
                  <a:t>Define </a:t>
                </a:r>
                <a14:m>
                  <m:oMath xmlns:m="http://schemas.openxmlformats.org/officeDocument/2006/math">
                    <m:sSub>
                      <m:sSubPr>
                        <m:ctrlPr>
                          <a:rPr lang="en-US" b="1" i="1" smtClean="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𝐀</m:t>
                            </m:r>
                          </m:e>
                        </m:acc>
                      </m:e>
                      <m:sub>
                        <m:r>
                          <a:rPr lang="en-US" b="0" i="1" smtClean="0">
                            <a:latin typeface="Cambria Math"/>
                          </a:rPr>
                          <m:t>𝑖</m:t>
                        </m:r>
                        <m:r>
                          <a:rPr lang="en-US" b="0" i="1" smtClean="0">
                            <a:latin typeface="Cambria Math"/>
                          </a:rPr>
                          <m:t>,</m:t>
                        </m:r>
                        <m:r>
                          <a:rPr lang="en-US" b="0" i="1" smtClean="0">
                            <a:latin typeface="Cambria Math"/>
                          </a:rPr>
                          <m:t>𝑗</m:t>
                        </m:r>
                      </m:sub>
                    </m:sSub>
                  </m:oMath>
                </a14:m>
                <a:r>
                  <a:rPr lang="en-US" b="1" dirty="0" smtClean="0"/>
                  <a:t> </a:t>
                </a:r>
                <a:r>
                  <a:rPr lang="en-US" dirty="0" smtClean="0"/>
                  <a:t>to be the submatrix composed of all the elements of </a:t>
                </a:r>
                <a:r>
                  <a:rPr lang="en-US" b="1" dirty="0" smtClean="0"/>
                  <a:t>A</a:t>
                </a:r>
                <a:r>
                  <a:rPr lang="en-US" dirty="0" smtClean="0"/>
                  <a:t> </a:t>
                </a:r>
                <a:r>
                  <a:rPr lang="en-US" u="sng" dirty="0" smtClean="0"/>
                  <a:t>but</a:t>
                </a:r>
                <a:r>
                  <a:rPr lang="en-US" dirty="0" smtClean="0"/>
                  <a:t> </a:t>
                </a:r>
                <a:r>
                  <a:rPr lang="en-US" i="1" dirty="0" smtClean="0"/>
                  <a:t>excluding</a:t>
                </a:r>
                <a:r>
                  <a:rPr lang="en-US" dirty="0" smtClean="0"/>
                  <a:t> all elements in row </a:t>
                </a:r>
                <a:r>
                  <a:rPr lang="en-US" i="1" dirty="0" err="1" smtClean="0"/>
                  <a:t>i</a:t>
                </a:r>
                <a:r>
                  <a:rPr lang="en-US" dirty="0" smtClean="0"/>
                  <a:t> and column </a:t>
                </a:r>
                <a:r>
                  <a:rPr lang="en-US" i="1" dirty="0" smtClean="0"/>
                  <a:t>j</a:t>
                </a:r>
                <a:r>
                  <a:rPr lang="en-US" dirty="0" smtClean="0"/>
                  <a:t>.</a:t>
                </a:r>
              </a:p>
              <a:p>
                <a:pPr lvl="2"/>
                <a:endParaRPr lang="en-US" sz="800" dirty="0" smtClean="0"/>
              </a:p>
              <a:p>
                <a:pPr lvl="2"/>
                <a:r>
                  <a:rPr lang="en-US" b="1" dirty="0" smtClean="0"/>
                  <a:t>Example: 	</a:t>
                </a:r>
              </a:p>
              <a:p>
                <a:pPr marL="273050" lvl="1"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grpSp>
        <p:nvGrpSpPr>
          <p:cNvPr id="14" name="Group 13"/>
          <p:cNvGrpSpPr/>
          <p:nvPr/>
        </p:nvGrpSpPr>
        <p:grpSpPr>
          <a:xfrm>
            <a:off x="2583180" y="4343400"/>
            <a:ext cx="2036263" cy="889667"/>
            <a:chOff x="2590800" y="4495800"/>
            <a:chExt cx="2036263" cy="889667"/>
          </a:xfrm>
        </p:grpSpPr>
        <mc:AlternateContent xmlns:mc="http://schemas.openxmlformats.org/markup-compatibility/2006" xmlns:a14="http://schemas.microsoft.com/office/drawing/2010/main">
          <mc:Choice Requires="a14">
            <p:sp>
              <p:nvSpPr>
                <p:cNvPr id="7" name="TextBox 6"/>
                <p:cNvSpPr txBox="1"/>
                <p:nvPr/>
              </p:nvSpPr>
              <p:spPr>
                <a:xfrm>
                  <a:off x="2590800" y="4495800"/>
                  <a:ext cx="2036263" cy="889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1" i="1">
                                <a:latin typeface="Cambria Math" panose="02040503050406030204" pitchFamily="18" charset="0"/>
                              </a:rPr>
                            </m:ctrlPr>
                          </m:dPr>
                          <m:e>
                            <m:m>
                              <m:mPr>
                                <m:mcs>
                                  <m:mc>
                                    <m:mcPr>
                                      <m:count m:val="4"/>
                                      <m:mcJc m:val="center"/>
                                    </m:mcPr>
                                  </m:mc>
                                </m:mcs>
                                <m:ctrlPr>
                                  <a:rPr lang="en-US" sz="1400" b="1" i="1">
                                    <a:latin typeface="Cambria Math" panose="02040503050406030204" pitchFamily="18" charset="0"/>
                                  </a:rPr>
                                </m:ctrlPr>
                              </m:mPr>
                              <m:mr>
                                <m:e>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2590800" y="4495800"/>
                  <a:ext cx="2036263" cy="889667"/>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2781300" y="4549775"/>
              <a:ext cx="1662114" cy="155576"/>
            </a:xfrm>
            <a:prstGeom prst="rect">
              <a:avLst/>
            </a:prstGeom>
            <a:solidFill>
              <a:schemeClr val="bg1">
                <a:lumMod val="75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159249" y="4543425"/>
              <a:ext cx="288925" cy="793750"/>
            </a:xfrm>
            <a:prstGeom prst="rect">
              <a:avLst/>
            </a:prstGeom>
            <a:solidFill>
              <a:schemeClr val="bg1">
                <a:lumMod val="75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5" name="Group 14"/>
          <p:cNvGrpSpPr/>
          <p:nvPr/>
        </p:nvGrpSpPr>
        <p:grpSpPr>
          <a:xfrm>
            <a:off x="5891962" y="4343400"/>
            <a:ext cx="2036263" cy="889667"/>
            <a:chOff x="5638800" y="4495800"/>
            <a:chExt cx="2036263" cy="889667"/>
          </a:xfrm>
        </p:grpSpPr>
        <mc:AlternateContent xmlns:mc="http://schemas.openxmlformats.org/markup-compatibility/2006" xmlns:a14="http://schemas.microsoft.com/office/drawing/2010/main">
          <mc:Choice Requires="a14">
            <p:sp>
              <p:nvSpPr>
                <p:cNvPr id="9" name="TextBox 8"/>
                <p:cNvSpPr txBox="1"/>
                <p:nvPr/>
              </p:nvSpPr>
              <p:spPr>
                <a:xfrm>
                  <a:off x="5638800" y="4495800"/>
                  <a:ext cx="2036263" cy="889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1" i="1">
                                <a:latin typeface="Cambria Math" panose="02040503050406030204" pitchFamily="18" charset="0"/>
                              </a:rPr>
                            </m:ctrlPr>
                          </m:dPr>
                          <m:e>
                            <m:m>
                              <m:mPr>
                                <m:mcs>
                                  <m:mc>
                                    <m:mcPr>
                                      <m:count m:val="4"/>
                                      <m:mcJc m:val="center"/>
                                    </m:mcPr>
                                  </m:mc>
                                </m:mcs>
                                <m:ctrlPr>
                                  <a:rPr lang="en-US" sz="1400" b="1" i="1">
                                    <a:latin typeface="Cambria Math" panose="02040503050406030204" pitchFamily="18" charset="0"/>
                                  </a:rPr>
                                </m:ctrlPr>
                              </m:mPr>
                              <m:mr>
                                <m:e>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m:oMathPara>
                  </a14:m>
                  <a:endParaRPr lang="en-US" sz="1400" dirty="0"/>
                </a:p>
              </p:txBody>
            </p:sp>
          </mc:Choice>
          <mc:Fallback xmlns="">
            <p:sp>
              <p:nvSpPr>
                <p:cNvPr id="9" name="TextBox 8"/>
                <p:cNvSpPr txBox="1">
                  <a:spLocks noRot="1" noChangeAspect="1" noMove="1" noResize="1" noEditPoints="1" noAdjustHandles="1" noChangeArrowheads="1" noChangeShapeType="1" noTextEdit="1"/>
                </p:cNvSpPr>
                <p:nvPr/>
              </p:nvSpPr>
              <p:spPr>
                <a:xfrm>
                  <a:off x="5638800" y="4495800"/>
                  <a:ext cx="2036263" cy="889667"/>
                </a:xfrm>
                <a:prstGeom prst="rect">
                  <a:avLst/>
                </a:prstGeom>
                <a:blipFill rotWithShape="1">
                  <a:blip r:embed="rId4"/>
                  <a:stretch>
                    <a:fillRect/>
                  </a:stretch>
                </a:blipFill>
              </p:spPr>
              <p:txBody>
                <a:bodyPr/>
                <a:lstStyle/>
                <a:p>
                  <a:r>
                    <a:rPr lang="en-US">
                      <a:noFill/>
                    </a:rPr>
                    <a:t> </a:t>
                  </a:r>
                </a:p>
              </p:txBody>
            </p:sp>
          </mc:Fallback>
        </mc:AlternateContent>
        <p:sp>
          <p:nvSpPr>
            <p:cNvPr id="10" name="Rectangle 9"/>
            <p:cNvSpPr/>
            <p:nvPr/>
          </p:nvSpPr>
          <p:spPr>
            <a:xfrm>
              <a:off x="5829300" y="4762496"/>
              <a:ext cx="1662114" cy="155576"/>
            </a:xfrm>
            <a:prstGeom prst="rect">
              <a:avLst/>
            </a:prstGeom>
            <a:solidFill>
              <a:schemeClr val="bg1">
                <a:lumMod val="75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749298" y="4543425"/>
              <a:ext cx="288925" cy="793750"/>
            </a:xfrm>
            <a:prstGeom prst="rect">
              <a:avLst/>
            </a:prstGeom>
            <a:solidFill>
              <a:schemeClr val="bg1">
                <a:lumMod val="75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mc:AlternateContent xmlns:mc="http://schemas.openxmlformats.org/markup-compatibility/2006" xmlns:a14="http://schemas.microsoft.com/office/drawing/2010/main">
        <mc:Choice Requires="a14">
          <p:sp>
            <p:nvSpPr>
              <p:cNvPr id="12" name="TextBox 11"/>
              <p:cNvSpPr txBox="1"/>
              <p:nvPr/>
            </p:nvSpPr>
            <p:spPr>
              <a:xfrm>
                <a:off x="5532200" y="3588040"/>
                <a:ext cx="2209195" cy="6791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a:latin typeface="Cambria Math"/>
                                </a:rPr>
                                <m:t>𝐀</m:t>
                              </m:r>
                            </m:e>
                          </m:acc>
                        </m:e>
                        <m:sub>
                          <m:r>
                            <a:rPr lang="en-US" sz="1400" b="0" i="1">
                              <a:latin typeface="Cambria Math"/>
                            </a:rPr>
                            <m:t>1,2</m:t>
                          </m:r>
                        </m:sub>
                      </m:sSub>
                      <m:r>
                        <a:rPr lang="en-US" sz="1400" b="1" i="1">
                          <a:latin typeface="Cambria Math"/>
                        </a:rPr>
                        <m:t>=</m:t>
                      </m:r>
                      <m:d>
                        <m:dPr>
                          <m:ctrlPr>
                            <a:rPr lang="en-US" sz="1400" b="1" i="1" smtClean="0">
                              <a:latin typeface="Cambria Math" panose="02040503050406030204" pitchFamily="18" charset="0"/>
                            </a:rPr>
                          </m:ctrlPr>
                        </m:dPr>
                        <m:e>
                          <m:m>
                            <m:mPr>
                              <m:mcs>
                                <m:mc>
                                  <m:mcPr>
                                    <m:count m:val="3"/>
                                    <m:mcJc m:val="center"/>
                                  </m:mcPr>
                                </m:mc>
                              </m:mcs>
                              <m:ctrlPr>
                                <a:rPr lang="en-US" sz="1400" b="1" i="1">
                                  <a:latin typeface="Cambria Math" panose="02040503050406030204" pitchFamily="18" charset="0"/>
                                </a:rPr>
                              </m:ctrlPr>
                            </m:mPr>
                            <m:mr>
                              <m:e>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32200" y="3588040"/>
                <a:ext cx="2209195" cy="67916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09800" y="3588040"/>
                <a:ext cx="2213363" cy="6791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a:latin typeface="Cambria Math"/>
                                </a:rPr>
                                <m:t>𝐀</m:t>
                              </m:r>
                            </m:e>
                          </m:acc>
                        </m:e>
                        <m:sub>
                          <m:r>
                            <a:rPr lang="en-US" sz="1400" i="1">
                              <a:latin typeface="Cambria Math"/>
                            </a:rPr>
                            <m:t>0,3</m:t>
                          </m:r>
                        </m:sub>
                      </m:sSub>
                      <m:r>
                        <a:rPr lang="en-US" sz="1400" b="1" i="1">
                          <a:latin typeface="Cambria Math"/>
                        </a:rPr>
                        <m:t>=</m:t>
                      </m:r>
                      <m:d>
                        <m:dPr>
                          <m:ctrlPr>
                            <a:rPr lang="en-US" sz="1400" b="1" i="1" smtClean="0">
                              <a:latin typeface="Cambria Math" panose="02040503050406030204" pitchFamily="18" charset="0"/>
                            </a:rPr>
                          </m:ctrlPr>
                        </m:dPr>
                        <m:e>
                          <m:m>
                            <m:mPr>
                              <m:mcs>
                                <m:mc>
                                  <m:mcPr>
                                    <m:count m:val="3"/>
                                    <m:mcJc m:val="center"/>
                                  </m:mcPr>
                                </m:mc>
                              </m:mcs>
                              <m:ctrlPr>
                                <a:rPr lang="en-US" sz="1400" b="1"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1,2</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m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3,2</m:t>
                                    </m:r>
                                  </m:sub>
                                </m:sSub>
                              </m:e>
                            </m:mr>
                          </m:m>
                        </m:e>
                      </m:d>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209800" y="3588040"/>
                <a:ext cx="2213363" cy="679160"/>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658608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2" dur="500"/>
                                        <p:tgtEl>
                                          <p:spTgt spid="4">
                                            <p:txEl>
                                              <p:pRg st="4" end="4"/>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 Determinant:</a:t>
            </a:r>
            <a:br>
              <a:rPr lang="en-US" dirty="0"/>
            </a:br>
            <a:r>
              <a:rPr lang="en-US" dirty="0"/>
              <a:t>Minors &amp; Cofactors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First we need to understand </a:t>
                </a:r>
                <a:r>
                  <a:rPr lang="en-US" i="1" dirty="0"/>
                  <a:t>cofactors</a:t>
                </a:r>
                <a:r>
                  <a:rPr lang="en-US" dirty="0"/>
                  <a:t> and </a:t>
                </a:r>
                <a:r>
                  <a:rPr lang="en-US" i="1" dirty="0"/>
                  <a:t>minors</a:t>
                </a:r>
                <a:r>
                  <a:rPr lang="en-US" dirty="0" smtClean="0"/>
                  <a:t>.</a:t>
                </a:r>
              </a:p>
              <a:p>
                <a:pPr marL="0" indent="0">
                  <a:buNone/>
                </a:pPr>
                <a:endParaRPr lang="en-US" sz="800" dirty="0"/>
              </a:p>
              <a:p>
                <a:pPr marL="0" indent="0">
                  <a:buNone/>
                </a:pPr>
                <a:r>
                  <a:rPr lang="en-US" dirty="0" smtClean="0"/>
                  <a:t>For simplicity, we’ll consider a </a:t>
                </a:r>
                <a14:m>
                  <m:oMath xmlns:m="http://schemas.openxmlformats.org/officeDocument/2006/math">
                    <m:r>
                      <a:rPr lang="en-US" b="0" i="0" smtClean="0">
                        <a:latin typeface="Cambria Math"/>
                        <a:ea typeface="Cambria Math"/>
                      </a:rPr>
                      <m:t>4</m:t>
                    </m:r>
                    <m:r>
                      <a:rPr lang="en-US" i="1">
                        <a:latin typeface="Cambria Math"/>
                        <a:ea typeface="Cambria Math"/>
                      </a:rPr>
                      <m:t>×</m:t>
                    </m:r>
                    <m:r>
                      <a:rPr lang="en-US" b="0" i="1" smtClean="0">
                        <a:latin typeface="Cambria Math"/>
                        <a:ea typeface="Cambria Math"/>
                      </a:rPr>
                      <m:t>4</m:t>
                    </m:r>
                  </m:oMath>
                </a14:m>
                <a:r>
                  <a:rPr lang="en-US" dirty="0" smtClean="0"/>
                  <a:t> determinant </a:t>
                </a:r>
                <a14:m>
                  <m:oMath xmlns:m="http://schemas.openxmlformats.org/officeDocument/2006/math">
                    <m:r>
                      <m:rPr>
                        <m:sty m:val="p"/>
                      </m:rPr>
                      <a:rPr lang="en-US" sz="1600" b="0" i="0" smtClean="0">
                        <a:latin typeface="Cambria Math"/>
                      </a:rPr>
                      <m:t>det</m:t>
                    </m:r>
                    <m:d>
                      <m:dPr>
                        <m:ctrlPr>
                          <a:rPr lang="en-US" sz="1600" b="1" i="1" smtClean="0">
                            <a:latin typeface="Cambria Math" panose="02040503050406030204" pitchFamily="18" charset="0"/>
                          </a:rPr>
                        </m:ctrlPr>
                      </m:dPr>
                      <m:e>
                        <m:r>
                          <a:rPr lang="en-US" sz="1600" b="1" i="0" smtClean="0">
                            <a:latin typeface="Cambria Math"/>
                          </a:rPr>
                          <m:t>𝐀</m:t>
                        </m:r>
                      </m:e>
                    </m:d>
                    <m:r>
                      <a:rPr lang="en-US" sz="1600" b="0" i="0" smtClean="0">
                        <a:latin typeface="Cambria Math"/>
                      </a:rPr>
                      <m:t>=</m:t>
                    </m:r>
                    <m:d>
                      <m:dPr>
                        <m:begChr m:val="|"/>
                        <m:endChr m:val="|"/>
                        <m:ctrlPr>
                          <a:rPr lang="en-US" sz="1600" b="1" i="1" smtClean="0">
                            <a:latin typeface="Cambria Math" panose="02040503050406030204" pitchFamily="18" charset="0"/>
                          </a:rPr>
                        </m:ctrlPr>
                      </m:dPr>
                      <m:e>
                        <m:m>
                          <m:mPr>
                            <m:mcs>
                              <m:mc>
                                <m:mcPr>
                                  <m:count m:val="4"/>
                                  <m:mcJc m:val="center"/>
                                </m:mcPr>
                              </m:mc>
                            </m:mcs>
                            <m:ctrlPr>
                              <a:rPr lang="en-US" sz="1600" b="1" i="1" smtClean="0">
                                <a:latin typeface="Cambria Math" panose="02040503050406030204" pitchFamily="18" charset="0"/>
                              </a:rPr>
                            </m:ctrlPr>
                          </m:mPr>
                          <m:mr>
                            <m:e>
                              <m:sSub>
                                <m:sSubPr>
                                  <m:ctrlPr>
                                    <a:rPr lang="en-US" sz="1600" b="1" i="1" smtClean="0">
                                      <a:latin typeface="Cambria Math" panose="02040503050406030204" pitchFamily="18" charset="0"/>
                                    </a:rPr>
                                  </m:ctrlPr>
                                </m:sSubPr>
                                <m:e>
                                  <m:r>
                                    <a:rPr lang="en-US" sz="1600" b="0" i="1" smtClean="0">
                                      <a:latin typeface="Cambria Math"/>
                                    </a:rPr>
                                    <m:t>𝑎</m:t>
                                  </m:r>
                                </m:e>
                                <m:sub>
                                  <m:r>
                                    <a:rPr lang="en-US" sz="1600" b="0" i="1" smtClean="0">
                                      <a:latin typeface="Cambria Math"/>
                                    </a:rPr>
                                    <m:t>0,0</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i="1">
                                      <a:latin typeface="Cambria Math"/>
                                    </a:rPr>
                                    <m:t>0,</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1</m:t>
                                  </m:r>
                                  <m:r>
                                    <a:rPr lang="en-US" sz="1600" i="1">
                                      <a:latin typeface="Cambria Math"/>
                                    </a:rPr>
                                    <m:t>,</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2</m:t>
                                  </m:r>
                                  <m:r>
                                    <a:rPr lang="en-US" sz="1600" i="1">
                                      <a:latin typeface="Cambria Math"/>
                                    </a:rPr>
                                    <m:t>,</m:t>
                                  </m:r>
                                  <m:r>
                                    <a:rPr lang="en-US" sz="1600" b="0" i="1" smtClean="0">
                                      <a:latin typeface="Cambria Math"/>
                                    </a:rPr>
                                    <m:t>3</m:t>
                                  </m:r>
                                </m:sub>
                              </m:sSub>
                            </m:e>
                          </m:mr>
                          <m:mr>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,0</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1</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2</m:t>
                                  </m:r>
                                </m:sub>
                              </m:sSub>
                            </m:e>
                            <m:e>
                              <m:sSub>
                                <m:sSubPr>
                                  <m:ctrlPr>
                                    <a:rPr lang="en-US" sz="1600" i="1">
                                      <a:latin typeface="Cambria Math" panose="02040503050406030204" pitchFamily="18" charset="0"/>
                                    </a:rPr>
                                  </m:ctrlPr>
                                </m:sSubPr>
                                <m:e>
                                  <m:r>
                                    <a:rPr lang="en-US" sz="1600" i="1">
                                      <a:latin typeface="Cambria Math"/>
                                    </a:rPr>
                                    <m:t>𝑎</m:t>
                                  </m:r>
                                </m:e>
                                <m:sub>
                                  <m:r>
                                    <a:rPr lang="en-US" sz="1600" b="0" i="1" smtClean="0">
                                      <a:latin typeface="Cambria Math"/>
                                    </a:rPr>
                                    <m:t>3</m:t>
                                  </m:r>
                                  <m:r>
                                    <a:rPr lang="en-US" sz="1600" i="1">
                                      <a:latin typeface="Cambria Math"/>
                                    </a:rPr>
                                    <m:t>,</m:t>
                                  </m:r>
                                  <m:r>
                                    <a:rPr lang="en-US" sz="1600" b="0" i="1" smtClean="0">
                                      <a:latin typeface="Cambria Math"/>
                                    </a:rPr>
                                    <m:t>3</m:t>
                                  </m:r>
                                </m:sub>
                              </m:sSub>
                            </m:e>
                          </m:mr>
                        </m:m>
                      </m:e>
                    </m:d>
                  </m:oMath>
                </a14:m>
                <a:endParaRPr lang="en-US" dirty="0" smtClean="0"/>
              </a:p>
              <a:p>
                <a:pPr marL="0" indent="0">
                  <a:buNone/>
                </a:pPr>
                <a:endParaRPr lang="en-US" sz="800" dirty="0" smtClean="0"/>
              </a:p>
              <a:p>
                <a:pPr lvl="1"/>
                <a:r>
                  <a:rPr lang="en-US" dirty="0" smtClean="0"/>
                  <a:t>Define </a:t>
                </a:r>
                <a14:m>
                  <m:oMath xmlns:m="http://schemas.openxmlformats.org/officeDocument/2006/math">
                    <m:sSub>
                      <m:sSubPr>
                        <m:ctrlPr>
                          <a:rPr lang="en-US" b="1" i="1" smtClean="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𝐀</m:t>
                            </m:r>
                          </m:e>
                        </m:acc>
                      </m:e>
                      <m:sub>
                        <m:r>
                          <a:rPr lang="en-US" b="0" i="1" smtClean="0">
                            <a:latin typeface="Cambria Math"/>
                          </a:rPr>
                          <m:t>𝑖</m:t>
                        </m:r>
                        <m:r>
                          <a:rPr lang="en-US" b="0" i="1" smtClean="0">
                            <a:latin typeface="Cambria Math"/>
                          </a:rPr>
                          <m:t>,</m:t>
                        </m:r>
                        <m:r>
                          <a:rPr lang="en-US" b="0" i="1" smtClean="0">
                            <a:latin typeface="Cambria Math"/>
                          </a:rPr>
                          <m:t>𝑗</m:t>
                        </m:r>
                      </m:sub>
                    </m:sSub>
                  </m:oMath>
                </a14:m>
                <a:r>
                  <a:rPr lang="en-US" b="1" dirty="0" smtClean="0"/>
                  <a:t> </a:t>
                </a:r>
                <a:r>
                  <a:rPr lang="en-US" dirty="0" smtClean="0"/>
                  <a:t>to be the submatrix composed of all the elements of </a:t>
                </a:r>
                <a:r>
                  <a:rPr lang="en-US" b="1" dirty="0"/>
                  <a:t>A</a:t>
                </a:r>
                <a:r>
                  <a:rPr lang="en-US" dirty="0"/>
                  <a:t> </a:t>
                </a:r>
                <a:r>
                  <a:rPr lang="en-US" u="sng" dirty="0"/>
                  <a:t>but</a:t>
                </a:r>
                <a:r>
                  <a:rPr lang="en-US" dirty="0"/>
                  <a:t> </a:t>
                </a:r>
                <a:r>
                  <a:rPr lang="en-US" i="1" dirty="0"/>
                  <a:t>excluding</a:t>
                </a:r>
                <a:r>
                  <a:rPr lang="en-US" dirty="0"/>
                  <a:t> all </a:t>
                </a:r>
                <a:r>
                  <a:rPr lang="en-US" dirty="0" smtClean="0"/>
                  <a:t>elements in row </a:t>
                </a:r>
                <a:r>
                  <a:rPr lang="en-US" i="1" dirty="0" err="1" smtClean="0"/>
                  <a:t>i</a:t>
                </a:r>
                <a:r>
                  <a:rPr lang="en-US" dirty="0" smtClean="0"/>
                  <a:t> and column </a:t>
                </a:r>
                <a:r>
                  <a:rPr lang="en-US" i="1" dirty="0" smtClean="0"/>
                  <a:t>j</a:t>
                </a:r>
                <a:r>
                  <a:rPr lang="en-US" dirty="0" smtClean="0"/>
                  <a:t>.</a:t>
                </a:r>
                <a:endParaRPr lang="en-US" sz="800" dirty="0" smtClean="0"/>
              </a:p>
              <a:p>
                <a:pPr lvl="1"/>
                <a:r>
                  <a:rPr lang="en-US" dirty="0" smtClean="0"/>
                  <a:t>The </a:t>
                </a:r>
                <a:r>
                  <a:rPr lang="en-US" i="1" dirty="0" smtClean="0"/>
                  <a:t>minor</a:t>
                </a:r>
                <a:r>
                  <a:rPr lang="en-US" dirty="0" smtClean="0"/>
                  <a:t>(</a:t>
                </a:r>
                <a:r>
                  <a:rPr lang="en-US" i="1" dirty="0" err="1" smtClean="0"/>
                  <a:t>i,j</a:t>
                </a:r>
                <a:r>
                  <a:rPr lang="en-US" dirty="0" smtClean="0"/>
                  <a:t>) is defined as </a:t>
                </a:r>
                <a14:m>
                  <m:oMath xmlns:m="http://schemas.openxmlformats.org/officeDocument/2006/math">
                    <m:d>
                      <m:dPr>
                        <m:begChr m:val="|"/>
                        <m:endChr m:val="|"/>
                        <m:ctrlPr>
                          <a:rPr lang="en-US" i="1">
                            <a:latin typeface="Cambria Math" panose="02040503050406030204" pitchFamily="18" charset="0"/>
                          </a:rPr>
                        </m:ctrlPr>
                      </m:dPr>
                      <m:e>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𝐀</m:t>
                                </m:r>
                              </m:e>
                            </m:acc>
                          </m:e>
                          <m:sub>
                            <m:r>
                              <a:rPr lang="en-US" i="1">
                                <a:latin typeface="Cambria Math"/>
                              </a:rPr>
                              <m:t>𝑖</m:t>
                            </m:r>
                            <m:r>
                              <a:rPr lang="en-US" i="1">
                                <a:latin typeface="Cambria Math"/>
                              </a:rPr>
                              <m:t>,</m:t>
                            </m:r>
                            <m:r>
                              <a:rPr lang="en-US" i="1">
                                <a:latin typeface="Cambria Math"/>
                              </a:rPr>
                              <m:t>𝑗</m:t>
                            </m:r>
                          </m:sub>
                        </m:sSub>
                      </m:e>
                    </m:d>
                  </m:oMath>
                </a14:m>
                <a:endParaRPr lang="en-US" dirty="0" smtClean="0"/>
              </a:p>
              <a:p>
                <a:pPr lvl="1"/>
                <a:r>
                  <a:rPr lang="en-US" dirty="0" smtClean="0"/>
                  <a:t>The </a:t>
                </a:r>
                <a:r>
                  <a:rPr lang="en-US" i="1" dirty="0" smtClean="0"/>
                  <a:t>cofactor</a:t>
                </a:r>
                <a:r>
                  <a:rPr lang="en-US" dirty="0" smtClean="0"/>
                  <a:t>(</a:t>
                </a:r>
                <a:r>
                  <a:rPr lang="en-US" i="1" dirty="0" err="1" smtClean="0"/>
                  <a:t>i,j</a:t>
                </a:r>
                <a:r>
                  <a:rPr lang="en-US" dirty="0" smtClean="0"/>
                  <a:t>) is the term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e>
                      <m:sup>
                        <m:r>
                          <a:rPr lang="en-US" b="0" i="1" smtClean="0">
                            <a:latin typeface="Cambria Math"/>
                          </a:rPr>
                          <m:t>𝑖</m:t>
                        </m:r>
                        <m:r>
                          <a:rPr lang="en-US" b="0" i="1" smtClean="0">
                            <a:latin typeface="Cambria Math"/>
                          </a:rPr>
                          <m:t>+</m:t>
                        </m:r>
                        <m:r>
                          <a:rPr lang="en-US" b="0" i="1" smtClean="0">
                            <a:latin typeface="Cambria Math"/>
                          </a:rPr>
                          <m:t>𝑗</m:t>
                        </m:r>
                      </m:sup>
                    </m:sSup>
                    <m:d>
                      <m:dPr>
                        <m:begChr m:val="|"/>
                        <m:endChr m:val="|"/>
                        <m:ctrlPr>
                          <a:rPr lang="en-US" i="1">
                            <a:latin typeface="Cambria Math" panose="02040503050406030204" pitchFamily="18" charset="0"/>
                          </a:rPr>
                        </m:ctrlPr>
                      </m:dPr>
                      <m:e>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𝐀</m:t>
                                </m:r>
                              </m:e>
                            </m:acc>
                          </m:e>
                          <m:sub>
                            <m:r>
                              <a:rPr lang="en-US" i="1">
                                <a:latin typeface="Cambria Math"/>
                              </a:rPr>
                              <m:t>𝑖</m:t>
                            </m:r>
                            <m:r>
                              <a:rPr lang="en-US" i="1">
                                <a:latin typeface="Cambria Math"/>
                              </a:rPr>
                              <m:t>,</m:t>
                            </m:r>
                            <m:r>
                              <a:rPr lang="en-US" i="1">
                                <a:latin typeface="Cambria Math"/>
                              </a:rPr>
                              <m:t>𝑗</m:t>
                            </m:r>
                          </m:sub>
                        </m:sSub>
                      </m:e>
                    </m:d>
                  </m:oMath>
                </a14:m>
                <a:endParaRPr lang="en-US" dirty="0" smtClean="0"/>
              </a:p>
              <a:p>
                <a:pPr lvl="2"/>
                <a:r>
                  <a:rPr lang="en-US" dirty="0" smtClean="0"/>
                  <a:t>Don’t be put off by </a:t>
                </a:r>
                <a14:m>
                  <m:oMath xmlns:m="http://schemas.openxmlformats.org/officeDocument/2006/math">
                    <m:sSup>
                      <m:sSupPr>
                        <m:ctrlPr>
                          <a:rPr lang="en-US" i="1">
                            <a:latin typeface="Cambria Math" panose="02040503050406030204" pitchFamily="18" charset="0"/>
                          </a:rPr>
                        </m:ctrlPr>
                      </m:sSupPr>
                      <m:e>
                        <m:r>
                          <a:rPr lang="en-US" i="1">
                            <a:latin typeface="Cambria Math"/>
                          </a:rPr>
                          <m:t>(−1)</m:t>
                        </m:r>
                      </m:e>
                      <m:sup>
                        <m:r>
                          <a:rPr lang="en-US" i="1">
                            <a:latin typeface="Cambria Math"/>
                          </a:rPr>
                          <m:t>𝑖</m:t>
                        </m:r>
                        <m:r>
                          <a:rPr lang="en-US" i="1">
                            <a:latin typeface="Cambria Math"/>
                          </a:rPr>
                          <m:t>+</m:t>
                        </m:r>
                        <m:r>
                          <a:rPr lang="en-US" i="1">
                            <a:latin typeface="Cambria Math"/>
                          </a:rPr>
                          <m:t>𝑗</m:t>
                        </m:r>
                      </m:sup>
                    </m:sSup>
                  </m:oMath>
                </a14:m>
                <a:r>
                  <a:rPr lang="en-US" dirty="0" smtClean="0"/>
                  <a:t>: this is just and alternating +1/-1 that follows this pattern:</a:t>
                </a:r>
              </a:p>
              <a:p>
                <a:pPr marL="15875" indent="0" algn="ctr">
                  <a:buNone/>
                </a:pPr>
                <a14:m>
                  <m:oMathPara xmlns:m="http://schemas.openxmlformats.org/officeDocument/2006/math">
                    <m:oMathParaPr>
                      <m:jc m:val="centerGroup"/>
                    </m:oMathParaPr>
                    <m:oMath xmlns:m="http://schemas.openxmlformats.org/officeDocument/2006/math">
                      <m:d>
                        <m:dPr>
                          <m:begChr m:val="|"/>
                          <m:endChr m:val="|"/>
                          <m:ctrlPr>
                            <a:rPr lang="en-US" sz="1600" b="1" i="1">
                              <a:latin typeface="Cambria Math" panose="02040503050406030204" pitchFamily="18" charset="0"/>
                            </a:rPr>
                          </m:ctrlPr>
                        </m:dPr>
                        <m:e>
                          <m:m>
                            <m:mPr>
                              <m:mcs>
                                <m:mc>
                                  <m:mcPr>
                                    <m:count m:val="4"/>
                                    <m:mcJc m:val="center"/>
                                  </m:mcPr>
                                </m:mc>
                              </m:mcs>
                              <m:ctrlPr>
                                <a:rPr lang="en-US" sz="1600" b="1" i="1">
                                  <a:latin typeface="Cambria Math" panose="02040503050406030204" pitchFamily="18" charset="0"/>
                                </a:rPr>
                              </m:ctrlPr>
                            </m:mPr>
                            <m:mr>
                              <m:e>
                                <m:r>
                                  <a:rPr lang="en-US" sz="1600" b="1" i="1" smtClean="0">
                                    <a:latin typeface="Cambria Math"/>
                                  </a:rPr>
                                  <m:t>+</m:t>
                                </m:r>
                              </m:e>
                              <m:e>
                                <m:r>
                                  <a:rPr lang="en-US" sz="1600" b="0" i="1" smtClean="0">
                                    <a:latin typeface="Cambria Math"/>
                                  </a:rPr>
                                  <m:t>−</m:t>
                                </m:r>
                              </m:e>
                              <m:e>
                                <m:r>
                                  <a:rPr lang="en-US" sz="1600" b="1" i="1">
                                    <a:latin typeface="Cambria Math"/>
                                  </a:rPr>
                                  <m:t>+</m:t>
                                </m:r>
                              </m:e>
                              <m:e>
                                <m:r>
                                  <a:rPr lang="en-US" sz="1600" i="1">
                                    <a:latin typeface="Cambria Math"/>
                                  </a:rPr>
                                  <m:t>−</m:t>
                                </m:r>
                              </m:e>
                            </m:mr>
                            <m:mr>
                              <m:e>
                                <m:r>
                                  <a:rPr lang="en-US" sz="1600" i="1">
                                    <a:latin typeface="Cambria Math"/>
                                  </a:rPr>
                                  <m:t>−</m:t>
                                </m:r>
                              </m:e>
                              <m:e>
                                <m:r>
                                  <a:rPr lang="en-US" sz="1600" b="1" i="1">
                                    <a:latin typeface="Cambria Math"/>
                                  </a:rPr>
                                  <m:t>+</m:t>
                                </m:r>
                              </m:e>
                              <m:e>
                                <m:r>
                                  <a:rPr lang="en-US" sz="1600" i="1">
                                    <a:latin typeface="Cambria Math"/>
                                  </a:rPr>
                                  <m:t>−</m:t>
                                </m:r>
                              </m:e>
                              <m:e>
                                <m:r>
                                  <a:rPr lang="en-US" sz="1600" b="1" i="1">
                                    <a:latin typeface="Cambria Math"/>
                                  </a:rPr>
                                  <m:t>+</m:t>
                                </m:r>
                              </m:e>
                            </m:mr>
                            <m:mr>
                              <m:e>
                                <m:r>
                                  <a:rPr lang="en-US" sz="1600" b="1" i="1">
                                    <a:latin typeface="Cambria Math"/>
                                  </a:rPr>
                                  <m:t>+</m:t>
                                </m:r>
                              </m:e>
                              <m:e>
                                <m:r>
                                  <a:rPr lang="en-US" sz="1600" i="1">
                                    <a:latin typeface="Cambria Math"/>
                                  </a:rPr>
                                  <m:t>−</m:t>
                                </m:r>
                              </m:e>
                              <m:e>
                                <m:r>
                                  <a:rPr lang="en-US" sz="1600" b="1" i="1">
                                    <a:latin typeface="Cambria Math"/>
                                  </a:rPr>
                                  <m:t>+</m:t>
                                </m:r>
                              </m:e>
                              <m:e>
                                <m:r>
                                  <a:rPr lang="en-US" sz="1600" i="1">
                                    <a:latin typeface="Cambria Math"/>
                                  </a:rPr>
                                  <m:t>−</m:t>
                                </m:r>
                              </m:e>
                            </m:mr>
                            <m:mr>
                              <m:e>
                                <m:r>
                                  <a:rPr lang="en-US" sz="1600" i="1">
                                    <a:latin typeface="Cambria Math"/>
                                  </a:rPr>
                                  <m:t>−</m:t>
                                </m:r>
                              </m:e>
                              <m:e>
                                <m:r>
                                  <a:rPr lang="en-US" sz="1600" i="1">
                                    <a:latin typeface="Cambria Math"/>
                                  </a:rPr>
                                  <m:t>+</m:t>
                                </m:r>
                              </m:e>
                              <m:e>
                                <m:r>
                                  <a:rPr lang="en-US" sz="1600" i="1">
                                    <a:latin typeface="Cambria Math"/>
                                  </a:rPr>
                                  <m:t>−</m:t>
                                </m:r>
                              </m:e>
                              <m:e>
                                <m:r>
                                  <a:rPr lang="en-US" sz="1600" b="1" i="1">
                                    <a:latin typeface="Cambria Math"/>
                                  </a:rPr>
                                  <m:t>+</m:t>
                                </m:r>
                              </m:e>
                            </m:mr>
                          </m:m>
                        </m:e>
                      </m:d>
                    </m:oMath>
                  </m:oMathPara>
                </a14:m>
                <a:endParaRPr lang="en-US" sz="1600" b="1" dirty="0" smtClean="0"/>
              </a:p>
              <a:p>
                <a:pPr marL="15875" indent="0">
                  <a:buNone/>
                </a:pPr>
                <a:endParaRPr lang="en-US" sz="800" dirty="0" smtClean="0"/>
              </a:p>
              <a:p>
                <a:pPr marL="15875" indent="0">
                  <a:buNone/>
                </a:pPr>
                <a:r>
                  <a:rPr lang="en-US" dirty="0" smtClean="0"/>
                  <a:t>Now we’re are in a position to compute the full determinant for </a:t>
                </a:r>
                <a:r>
                  <a:rPr lang="en-US" b="1" dirty="0" smtClean="0"/>
                  <a:t>A</a:t>
                </a:r>
                <a:r>
                  <a:rPr lang="en-US" dirty="0" smtClean="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168637782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7" dur="500"/>
                                        <p:tgtEl>
                                          <p:spTgt spid="4">
                                            <p:txEl>
                                              <p:pRg st="7" end="7"/>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0" dur="500"/>
                                        <p:tgtEl>
                                          <p:spTgt spid="4">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 Determinant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standard algorithm to compute the determinant of a matrix </a:t>
                </a:r>
                <a:r>
                  <a:rPr lang="en-US" b="1" dirty="0" smtClean="0"/>
                  <a:t>A</a:t>
                </a:r>
                <a:r>
                  <a:rPr lang="en-US" dirty="0" smtClean="0"/>
                  <a:t> is </a:t>
                </a:r>
                <a:r>
                  <a:rPr lang="en-US" i="1" dirty="0" smtClean="0">
                    <a:hlinkClick r:id="rId2"/>
                  </a:rPr>
                  <a:t>Laplace’s recursive algorithm</a:t>
                </a:r>
                <a:r>
                  <a:rPr lang="en-US" dirty="0" smtClean="0"/>
                  <a:t>:</a:t>
                </a:r>
              </a:p>
              <a:p>
                <a:pPr marL="293688" lvl="1" indent="0">
                  <a:buNone/>
                </a:pPr>
                <a:r>
                  <a:rPr lang="en-US" dirty="0" smtClean="0"/>
                  <a:t>If </a:t>
                </a:r>
                <a:r>
                  <a:rPr lang="en-US" b="1" dirty="0" smtClean="0"/>
                  <a:t>A</a:t>
                </a:r>
                <a:r>
                  <a:rPr lang="en-US" dirty="0" smtClean="0"/>
                  <a:t> is an </a:t>
                </a:r>
                <a14:m>
                  <m:oMath xmlns:m="http://schemas.openxmlformats.org/officeDocument/2006/math">
                    <m:r>
                      <a:rPr lang="en-US" b="0" i="1" smtClean="0">
                        <a:latin typeface="Cambria Math"/>
                        <a:ea typeface="Cambria Math"/>
                      </a:rPr>
                      <m:t>𝑛</m:t>
                    </m:r>
                    <m:r>
                      <a:rPr lang="en-US" i="1">
                        <a:latin typeface="Cambria Math"/>
                        <a:ea typeface="Cambria Math"/>
                      </a:rPr>
                      <m:t>×</m:t>
                    </m:r>
                    <m:r>
                      <a:rPr lang="en-US" b="0" i="1" smtClean="0">
                        <a:latin typeface="Cambria Math"/>
                        <a:ea typeface="Cambria Math"/>
                      </a:rPr>
                      <m:t>𝑛</m:t>
                    </m:r>
                  </m:oMath>
                </a14:m>
                <a:r>
                  <a:rPr lang="en-US" dirty="0" smtClean="0"/>
                  <a:t> matrix then</a:t>
                </a:r>
              </a:p>
              <a:p>
                <a:pPr lvl="2"/>
                <a:r>
                  <a:rPr lang="en-US" i="1" dirty="0" smtClean="0"/>
                  <a:t>n </a:t>
                </a:r>
                <a:r>
                  <a:rPr lang="en-US" dirty="0" smtClean="0"/>
                  <a:t>= 1 and </a:t>
                </a:r>
                <a14:m>
                  <m:oMath xmlns:m="http://schemas.openxmlformats.org/officeDocument/2006/math">
                    <m:r>
                      <a:rPr lang="en-US" b="1" i="0" smtClean="0">
                        <a:latin typeface="Cambria Math"/>
                      </a:rPr>
                      <m:t>𝐀</m:t>
                    </m:r>
                    <m:r>
                      <a:rPr lang="en-US" b="0" i="1" smtClean="0">
                        <a:latin typeface="Cambria Math"/>
                      </a:rPr>
                      <m:t>=(</m:t>
                    </m:r>
                    <m:r>
                      <a:rPr lang="en-US" b="0" i="1" smtClean="0">
                        <a:latin typeface="Cambria Math"/>
                      </a:rPr>
                      <m:t>𝑎</m:t>
                    </m:r>
                    <m:r>
                      <a:rPr lang="en-US" b="0" i="1" smtClean="0">
                        <a:latin typeface="Cambria Math"/>
                      </a:rPr>
                      <m:t>)</m:t>
                    </m:r>
                  </m:oMath>
                </a14:m>
                <a:r>
                  <a:rPr lang="en-US" b="1" dirty="0" smtClean="0"/>
                  <a:t> </a:t>
                </a:r>
                <a:r>
                  <a:rPr lang="en-US" dirty="0" smtClean="0"/>
                  <a:t>then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𝐀</m:t>
                        </m:r>
                      </m:e>
                    </m:d>
                    <m:r>
                      <a:rPr lang="en-US" b="1" i="1">
                        <a:latin typeface="Cambria Math"/>
                      </a:rPr>
                      <m:t>=</m:t>
                    </m:r>
                    <m:r>
                      <a:rPr lang="en-US" b="0" i="1" smtClean="0">
                        <a:latin typeface="Cambria Math"/>
                      </a:rPr>
                      <m:t>𝑎</m:t>
                    </m:r>
                  </m:oMath>
                </a14:m>
                <a:endParaRPr lang="en-US" b="1" dirty="0" smtClean="0"/>
              </a:p>
              <a:p>
                <a:pPr lvl="2"/>
                <a:r>
                  <a:rPr lang="en-US" dirty="0" smtClean="0"/>
                  <a:t>If </a:t>
                </a:r>
                <a:r>
                  <a:rPr lang="en-US" i="1" dirty="0" smtClean="0"/>
                  <a:t>n</a:t>
                </a:r>
                <a:r>
                  <a:rPr lang="en-US" dirty="0" smtClean="0"/>
                  <a:t> &gt; 1, then select </a:t>
                </a:r>
                <a:r>
                  <a:rPr lang="en-US" i="1" u="sng" dirty="0" smtClean="0"/>
                  <a:t>one</a:t>
                </a:r>
                <a:r>
                  <a:rPr lang="en-US" dirty="0" smtClean="0"/>
                  <a:t> row (or column) vector of </a:t>
                </a:r>
                <a:r>
                  <a:rPr lang="en-US" b="1" dirty="0" smtClean="0"/>
                  <a:t>A</a:t>
                </a:r>
                <a:r>
                  <a:rPr lang="en-US" dirty="0"/>
                  <a:t>:</a:t>
                </a:r>
                <a:r>
                  <a:rPr lang="en-US" dirty="0" smtClean="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𝑟𝑜𝑤</m:t>
                        </m:r>
                      </m:e>
                      <m:sub>
                        <m:r>
                          <a:rPr lang="en-US" sz="1600" b="0" i="1" smtClean="0">
                            <a:latin typeface="Cambria Math"/>
                          </a:rPr>
                          <m:t>𝑖</m:t>
                        </m:r>
                      </m:sub>
                    </m:sSub>
                    <m:d>
                      <m:dPr>
                        <m:ctrlPr>
                          <a:rPr lang="en-US" sz="1600" b="1" i="1" smtClean="0">
                            <a:latin typeface="Cambria Math" panose="02040503050406030204" pitchFamily="18" charset="0"/>
                          </a:rPr>
                        </m:ctrlPr>
                      </m:dPr>
                      <m:e>
                        <m:r>
                          <a:rPr lang="en-US" sz="1600" b="1" i="0" smtClean="0">
                            <a:latin typeface="Cambria Math"/>
                          </a:rPr>
                          <m:t>𝐀</m:t>
                        </m:r>
                      </m:e>
                    </m:d>
                    <m:r>
                      <a:rPr lang="en-US" sz="1600" b="0" i="0" smtClean="0">
                        <a:latin typeface="Cambria Math"/>
                      </a:rPr>
                      <m:t>=</m:t>
                    </m:r>
                    <m:d>
                      <m:dPr>
                        <m:ctrlPr>
                          <a:rPr lang="en-US" sz="1600" i="1" smtClean="0">
                            <a:latin typeface="Cambria Math" panose="02040503050406030204" pitchFamily="18" charset="0"/>
                          </a:rPr>
                        </m:ctrlPr>
                      </m:dPr>
                      <m:e>
                        <m:m>
                          <m:mPr>
                            <m:mcs>
                              <m:mc>
                                <m:mcPr>
                                  <m:count m:val="3"/>
                                  <m:mcJc m:val="center"/>
                                </m:mcPr>
                              </m:mc>
                            </m:mcs>
                            <m:ctrlPr>
                              <a:rPr lang="en-US" sz="1600" i="1" smtClean="0">
                                <a:latin typeface="Cambria Math" panose="02040503050406030204" pitchFamily="18" charset="0"/>
                              </a:rPr>
                            </m:ctrlPr>
                          </m:mPr>
                          <m:mr>
                            <m:e>
                              <m:sSub>
                                <m:sSubPr>
                                  <m:ctrlPr>
                                    <a:rPr lang="en-US" sz="1600" i="1" smtClean="0">
                                      <a:latin typeface="Cambria Math" panose="02040503050406030204" pitchFamily="18" charset="0"/>
                                    </a:rPr>
                                  </m:ctrlPr>
                                </m:sSubPr>
                                <m:e>
                                  <m:r>
                                    <a:rPr lang="en-US" sz="1600" b="0" i="1" smtClean="0">
                                      <a:latin typeface="Cambria Math"/>
                                    </a:rPr>
                                    <m:t>𝑎</m:t>
                                  </m:r>
                                </m:e>
                                <m:sub>
                                  <m:r>
                                    <a:rPr lang="en-US" sz="1600" b="0" i="1" smtClean="0">
                                      <a:latin typeface="Cambria Math"/>
                                    </a:rPr>
                                    <m:t>𝑖</m:t>
                                  </m:r>
                                  <m:r>
                                    <a:rPr lang="en-US" sz="1600" b="0" i="1" smtClean="0">
                                      <a:latin typeface="Cambria Math"/>
                                    </a:rPr>
                                    <m:t>,0</m:t>
                                  </m:r>
                                </m:sub>
                              </m:sSub>
                            </m:e>
                            <m:e>
                              <m:r>
                                <a:rPr lang="en-US" sz="1600" i="1" smtClean="0">
                                  <a:latin typeface="Cambria Math"/>
                                </a:rPr>
                                <m:t>…</m:t>
                              </m:r>
                            </m:e>
                            <m:e>
                              <m:sSub>
                                <m:sSubPr>
                                  <m:ctrlPr>
                                    <a:rPr lang="en-US" sz="1600" i="1" smtClean="0">
                                      <a:latin typeface="Cambria Math" panose="02040503050406030204" pitchFamily="18" charset="0"/>
                                    </a:rPr>
                                  </m:ctrlPr>
                                </m:sSubPr>
                                <m:e>
                                  <m:r>
                                    <a:rPr lang="en-US" sz="1600" b="0" i="1" smtClean="0">
                                      <a:latin typeface="Cambria Math"/>
                                    </a:rPr>
                                    <m:t>𝑎</m:t>
                                  </m:r>
                                </m:e>
                                <m:sub>
                                  <m:r>
                                    <a:rPr lang="en-US" sz="1600" b="0" i="1" smtClean="0">
                                      <a:latin typeface="Cambria Math"/>
                                    </a:rPr>
                                    <m:t>𝑖</m:t>
                                  </m:r>
                                  <m:r>
                                    <a:rPr lang="en-US" sz="1600" b="0" i="1" smtClean="0">
                                      <a:latin typeface="Cambria Math"/>
                                    </a:rPr>
                                    <m:t>,</m:t>
                                  </m:r>
                                  <m:r>
                                    <a:rPr lang="en-US" sz="1600" b="0" i="1" smtClean="0">
                                      <a:latin typeface="Cambria Math"/>
                                    </a:rPr>
                                    <m:t>𝑛</m:t>
                                  </m:r>
                                  <m:r>
                                    <a:rPr lang="en-US" sz="1600" b="0" i="1" smtClean="0">
                                      <a:latin typeface="Cambria Math"/>
                                    </a:rPr>
                                    <m:t>−1</m:t>
                                  </m:r>
                                </m:sub>
                              </m:sSub>
                            </m:e>
                          </m:mr>
                        </m:m>
                      </m:e>
                    </m:d>
                  </m:oMath>
                </a14:m>
                <a:endParaRPr lang="en-US" sz="1600" dirty="0" smtClean="0"/>
              </a:p>
              <a:p>
                <a:pPr marL="744538" lvl="3" indent="0">
                  <a:buNone/>
                </a:pPr>
                <a:r>
                  <a:rPr lang="en-US" sz="1600" dirty="0" smtClean="0"/>
                  <a:t>Then we compute the determinant using the following recursive expression:</a:t>
                </a:r>
              </a:p>
              <a:p>
                <a:pPr marL="458788" lvl="2" indent="0" algn="ctr">
                  <a:buNone/>
                </a:pPr>
                <a14:m>
                  <m:oMathPara xmlns:m="http://schemas.openxmlformats.org/officeDocument/2006/math">
                    <m:oMathParaPr>
                      <m:jc m:val="centerGroup"/>
                    </m:oMathParaPr>
                    <m:oMath xmlns:m="http://schemas.openxmlformats.org/officeDocument/2006/math">
                      <m:d>
                        <m:dPr>
                          <m:begChr m:val="|"/>
                          <m:endChr m:val="|"/>
                          <m:ctrlPr>
                            <a:rPr lang="en-US" sz="1800" b="1" i="1" smtClean="0">
                              <a:latin typeface="Cambria Math" panose="02040503050406030204" pitchFamily="18" charset="0"/>
                            </a:rPr>
                          </m:ctrlPr>
                        </m:dPr>
                        <m:e>
                          <m:r>
                            <a:rPr lang="en-US" sz="1800" b="1" i="0" smtClean="0">
                              <a:latin typeface="Cambria Math"/>
                            </a:rPr>
                            <m:t>𝐀</m:t>
                          </m:r>
                        </m:e>
                      </m:d>
                      <m:r>
                        <a:rPr lang="en-US" sz="1800" b="1" i="0" smtClean="0">
                          <a:latin typeface="Cambria Math"/>
                        </a:rPr>
                        <m:t>=</m:t>
                      </m:r>
                      <m:nary>
                        <m:naryPr>
                          <m:chr m:val="∑"/>
                          <m:ctrlPr>
                            <a:rPr lang="en-US" sz="1800" i="1" smtClean="0">
                              <a:latin typeface="Cambria Math" panose="02040503050406030204" pitchFamily="18" charset="0"/>
                            </a:rPr>
                          </m:ctrlPr>
                        </m:naryPr>
                        <m:sub>
                          <m:r>
                            <m:rPr>
                              <m:brk m:alnAt="23"/>
                            </m:rPr>
                            <a:rPr lang="en-US" sz="1800" b="0" i="1" smtClean="0">
                              <a:latin typeface="Cambria Math"/>
                            </a:rPr>
                            <m:t>𝑗</m:t>
                          </m:r>
                          <m:r>
                            <a:rPr lang="en-US" sz="1800" b="0" i="1" smtClean="0">
                              <a:latin typeface="Cambria Math"/>
                            </a:rPr>
                            <m:t>=0</m:t>
                          </m:r>
                        </m:sub>
                        <m:sup>
                          <m:r>
                            <a:rPr lang="en-US" sz="1800" b="0" i="1" smtClean="0">
                              <a:latin typeface="Cambria Math"/>
                            </a:rPr>
                            <m:t>𝑛</m:t>
                          </m:r>
                          <m:r>
                            <a:rPr lang="en-US" sz="1800" b="0" i="1" smtClean="0">
                              <a:latin typeface="Cambria Math"/>
                            </a:rPr>
                            <m:t>−1</m:t>
                          </m:r>
                        </m:sup>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𝑖</m:t>
                              </m:r>
                              <m:r>
                                <a:rPr lang="en-US" sz="1800" i="1">
                                  <a:latin typeface="Cambria Math"/>
                                </a:rPr>
                                <m:t>,</m:t>
                              </m:r>
                              <m:r>
                                <a:rPr lang="en-US" sz="1800" b="0" i="1" smtClean="0">
                                  <a:latin typeface="Cambria Math"/>
                                </a:rPr>
                                <m:t>𝑗</m:t>
                              </m:r>
                              <m:r>
                                <a:rPr lang="en-US" sz="1800" b="0" i="1" smtClean="0">
                                  <a:latin typeface="Cambria Math"/>
                                </a:rPr>
                                <m:t> </m:t>
                              </m:r>
                            </m:sub>
                          </m:sSub>
                          <m:r>
                            <a:rPr lang="en-US" sz="1800" i="1">
                              <a:latin typeface="Cambria Math"/>
                            </a:rPr>
                            <m:t>⁡</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i="1">
                                      <a:latin typeface="Cambria Math"/>
                                    </a:rPr>
                                    <m:t>−1</m:t>
                                  </m:r>
                                </m:e>
                              </m:d>
                            </m:e>
                            <m:sup>
                              <m:r>
                                <a:rPr lang="en-US" sz="1800" i="1">
                                  <a:latin typeface="Cambria Math"/>
                                </a:rPr>
                                <m:t>𝑖</m:t>
                              </m:r>
                              <m:r>
                                <a:rPr lang="en-US" sz="1800" i="1">
                                  <a:latin typeface="Cambria Math"/>
                                </a:rPr>
                                <m:t>+</m:t>
                              </m:r>
                              <m:r>
                                <a:rPr lang="en-US" sz="1800" i="1">
                                  <a:latin typeface="Cambria Math"/>
                                </a:rPr>
                                <m:t>𝑗</m:t>
                              </m:r>
                            </m:sup>
                          </m:sSup>
                          <m:d>
                            <m:dPr>
                              <m:begChr m:val="|"/>
                              <m:endChr m:val="|"/>
                              <m:ctrlPr>
                                <a:rPr lang="en-US" sz="1800" i="1">
                                  <a:latin typeface="Cambria Math" panose="02040503050406030204" pitchFamily="18" charset="0"/>
                                </a:rPr>
                              </m:ctrlPr>
                            </m:dPr>
                            <m:e>
                              <m:sSub>
                                <m:sSubPr>
                                  <m:ctrlPr>
                                    <a:rPr lang="en-US" sz="1800" b="1" i="1">
                                      <a:latin typeface="Cambria Math" panose="02040503050406030204" pitchFamily="18" charset="0"/>
                                    </a:rPr>
                                  </m:ctrlPr>
                                </m:sSubPr>
                                <m:e>
                                  <m:acc>
                                    <m:accPr>
                                      <m:chr m:val="̃"/>
                                      <m:ctrlPr>
                                        <a:rPr lang="en-US" sz="1800" b="1" i="1">
                                          <a:latin typeface="Cambria Math" panose="02040503050406030204" pitchFamily="18" charset="0"/>
                                        </a:rPr>
                                      </m:ctrlPr>
                                    </m:accPr>
                                    <m:e>
                                      <m:r>
                                        <a:rPr lang="en-US" sz="1800" b="1">
                                          <a:latin typeface="Cambria Math"/>
                                        </a:rPr>
                                        <m:t>𝐀</m:t>
                                      </m:r>
                                    </m:e>
                                  </m:acc>
                                </m:e>
                                <m:sub>
                                  <m:r>
                                    <a:rPr lang="en-US" sz="1800" i="1">
                                      <a:latin typeface="Cambria Math"/>
                                    </a:rPr>
                                    <m:t>𝑖</m:t>
                                  </m:r>
                                  <m:r>
                                    <a:rPr lang="en-US" sz="1800" i="1">
                                      <a:latin typeface="Cambria Math"/>
                                    </a:rPr>
                                    <m:t>,</m:t>
                                  </m:r>
                                  <m:r>
                                    <a:rPr lang="en-US" sz="1800" i="1">
                                      <a:latin typeface="Cambria Math"/>
                                    </a:rPr>
                                    <m:t>𝑗</m:t>
                                  </m:r>
                                </m:sub>
                              </m:sSub>
                            </m:e>
                          </m:d>
                        </m:e>
                      </m:nary>
                    </m:oMath>
                  </m:oMathPara>
                </a14:m>
                <a:endParaRPr lang="en-US" sz="1800" dirty="0" smtClean="0"/>
              </a:p>
              <a:p>
                <a:pPr marL="0" indent="-119062">
                  <a:buNone/>
                </a:pPr>
                <a:r>
                  <a:rPr lang="en-US" b="1" dirty="0" smtClean="0"/>
                  <a:t>Example 1: </a:t>
                </a:r>
                <a:r>
                  <a:rPr lang="en-US" dirty="0" smtClean="0"/>
                  <a:t>Compute the determinant of matrix </a:t>
                </a:r>
                <a14:m>
                  <m:oMath xmlns:m="http://schemas.openxmlformats.org/officeDocument/2006/math">
                    <m:r>
                      <a:rPr lang="en-US" b="1">
                        <a:latin typeface="Cambria Math"/>
                      </a:rPr>
                      <m:t>𝐀</m:t>
                    </m:r>
                    <m:r>
                      <a:rPr lang="en-US" i="1">
                        <a:latin typeface="Cambria Math"/>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2</m:t>
                              </m:r>
                            </m:e>
                            <m:e>
                              <m:r>
                                <a:rPr lang="en-US" i="1">
                                  <a:latin typeface="Cambria Math"/>
                                </a:rPr>
                                <m:t>−3</m:t>
                              </m:r>
                            </m:e>
                          </m:mr>
                          <m:mr>
                            <m:e>
                              <m:r>
                                <a:rPr lang="en-US" i="1">
                                  <a:latin typeface="Cambria Math"/>
                                </a:rPr>
                                <m:t>1</m:t>
                              </m:r>
                            </m:e>
                            <m:e>
                              <m:r>
                                <a:rPr lang="en-US" i="1">
                                  <a:latin typeface="Cambria Math"/>
                                </a:rPr>
                                <m:t>3</m:t>
                              </m:r>
                            </m:e>
                          </m:mr>
                        </m:m>
                      </m:e>
                    </m:d>
                  </m:oMath>
                </a14:m>
                <a:endParaRPr lang="en-US" b="1" dirty="0" smtClean="0"/>
              </a:p>
              <a:p>
                <a:pPr marL="0" indent="-119062">
                  <a:buNone/>
                </a:pPr>
                <a:endParaRPr lang="en-US" sz="800" b="1" dirty="0" smtClean="0"/>
              </a:p>
              <a:p>
                <a:pPr marL="346075" lvl="1" indent="-171450"/>
                <a:r>
                  <a:rPr lang="en-US" dirty="0" smtClean="0"/>
                  <a:t>Choosing the top row (2  -3):</a:t>
                </a:r>
              </a:p>
              <a:p>
                <a:pPr marL="346075" lvl="1" indent="-171450"/>
                <a:endParaRPr lang="en-US" dirty="0"/>
              </a:p>
              <a:p>
                <a:pPr marL="346075" lvl="1" indent="-171450"/>
                <a:endParaRPr lang="en-US" dirty="0" smtClean="0"/>
              </a:p>
              <a:p>
                <a:pPr marL="346075" lvl="1" indent="-171450"/>
                <a:endParaRPr lang="en-US" dirty="0"/>
              </a:p>
              <a:p>
                <a:pPr marL="346075" lvl="1" indent="-171450"/>
                <a:r>
                  <a:rPr lang="en-US" dirty="0" smtClean="0"/>
                  <a:t>Try using other rows and column: make sure you get the same answer…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8" t="-579" b="-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36844" y="4648200"/>
                <a:ext cx="1661865"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1" i="0" smtClean="0">
                              <a:latin typeface="Cambria Math"/>
                            </a:rPr>
                            <m:t>𝐀</m:t>
                          </m:r>
                        </m:e>
                      </m:d>
                      <m:r>
                        <a:rPr lang="en-US" b="1" i="0" smtClean="0">
                          <a:latin typeface="Cambria Math"/>
                        </a:rPr>
                        <m:t>=</m:t>
                      </m:r>
                      <m:d>
                        <m:dPr>
                          <m:begChr m:val="|"/>
                          <m:endChr m:val="|"/>
                          <m:ctrlPr>
                            <a:rPr lang="en-US" b="1"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2</m:t>
                                </m:r>
                              </m:e>
                              <m:e>
                                <m:r>
                                  <a:rPr lang="en-US" i="1">
                                    <a:latin typeface="Cambria Math"/>
                                  </a:rPr>
                                  <m:t>−3</m:t>
                                </m:r>
                              </m:e>
                            </m:mr>
                            <m:mr>
                              <m:e>
                                <m:r>
                                  <a:rPr lang="en-US" i="1">
                                    <a:latin typeface="Cambria Math"/>
                                  </a:rPr>
                                  <m:t>1</m:t>
                                </m:r>
                              </m:e>
                              <m:e>
                                <m:r>
                                  <a:rPr lang="en-US" i="1">
                                    <a:latin typeface="Cambria Math"/>
                                  </a:rPr>
                                  <m:t>3</m:t>
                                </m:r>
                              </m:e>
                            </m:mr>
                          </m:m>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836844" y="4648200"/>
                <a:ext cx="1661865" cy="5542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63605" y="5186533"/>
                <a:ext cx="2017795" cy="75706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a:rPr lang="en-US" b="1" i="1">
                                    <a:latin typeface="Cambria Math"/>
                                  </a:rPr>
                                  <m:t>+</m:t>
                                </m:r>
                              </m:e>
                              <m:e>
                                <m:r>
                                  <a:rPr lang="en-US" i="1">
                                    <a:latin typeface="Cambria Math"/>
                                  </a:rPr>
                                  <m:t>−</m:t>
                                </m:r>
                              </m:e>
                            </m:mr>
                            <m:mr>
                              <m:e>
                                <m:r>
                                  <a:rPr lang="en-US" i="1">
                                    <a:latin typeface="Cambria Math"/>
                                  </a:rPr>
                                  <m:t>−</m:t>
                                </m:r>
                              </m:e>
                              <m:e>
                                <m:r>
                                  <a:rPr lang="en-US" b="1" i="1">
                                    <a:latin typeface="Cambria Math"/>
                                  </a:rPr>
                                  <m:t>+</m:t>
                                </m:r>
                              </m:e>
                            </m:mr>
                          </m:m>
                        </m:e>
                      </m:d>
                    </m:oMath>
                  </m:oMathPara>
                </a14:m>
                <a:endParaRPr lang="en-US" dirty="0" smtClean="0"/>
              </a:p>
              <a:p>
                <a:pPr algn="ctr"/>
                <a:r>
                  <a:rPr lang="en-US" sz="1400" i="1" dirty="0" smtClean="0"/>
                  <a:t>Signs of cofactors on a 2x2</a:t>
                </a:r>
                <a:endParaRPr lang="en-US" sz="1400" i="1" dirty="0"/>
              </a:p>
            </p:txBody>
          </p:sp>
        </mc:Choice>
        <mc:Fallback xmlns="">
          <p:sp>
            <p:nvSpPr>
              <p:cNvPr id="7" name="TextBox 6"/>
              <p:cNvSpPr txBox="1">
                <a:spLocks noRot="1" noChangeAspect="1" noMove="1" noResize="1" noEditPoints="1" noAdjustHandles="1" noChangeArrowheads="1" noChangeShapeType="1" noTextEdit="1"/>
              </p:cNvSpPr>
              <p:nvPr/>
            </p:nvSpPr>
            <p:spPr>
              <a:xfrm>
                <a:off x="1563605" y="5186533"/>
                <a:ext cx="2017795" cy="757067"/>
              </a:xfrm>
              <a:prstGeom prst="rect">
                <a:avLst/>
              </a:prstGeom>
              <a:blipFill rotWithShape="1">
                <a:blip r:embed="rId5"/>
                <a:stretch>
                  <a:fillRect r="-301" b="-7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86124" y="4736068"/>
                <a:ext cx="36889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−1</m:t>
                              </m:r>
                            </m:e>
                          </m:d>
                        </m:e>
                        <m:sup>
                          <m:r>
                            <a:rPr lang="en-US" b="0" i="1" smtClean="0">
                              <a:latin typeface="Cambria Math"/>
                            </a:rPr>
                            <m:t>0+0</m:t>
                          </m:r>
                        </m:sup>
                      </m:sSup>
                      <m:d>
                        <m:dPr>
                          <m:begChr m:val="|"/>
                          <m:endChr m:val="|"/>
                          <m:ctrlPr>
                            <a:rPr lang="en-US" i="1">
                              <a:latin typeface="Cambria Math" panose="02040503050406030204" pitchFamily="18" charset="0"/>
                            </a:rPr>
                          </m:ctrlPr>
                        </m:dPr>
                        <m:e>
                          <m:r>
                            <a:rPr lang="en-US" b="0" i="0" smtClean="0">
                              <a:latin typeface="Cambria Math"/>
                            </a:rPr>
                            <m:t>3</m:t>
                          </m:r>
                        </m:e>
                      </m:d>
                      <m:r>
                        <a:rPr lang="en-US" b="0" i="0" smtClean="0">
                          <a:latin typeface="Cambria Math"/>
                        </a:rPr>
                        <m:t>  + −3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−1</m:t>
                              </m:r>
                            </m:e>
                          </m:d>
                        </m:e>
                        <m:sup>
                          <m:r>
                            <a:rPr lang="en-US" b="0" i="1" smtClean="0">
                              <a:latin typeface="Cambria Math"/>
                            </a:rPr>
                            <m:t>0</m:t>
                          </m:r>
                          <m:r>
                            <a:rPr lang="en-US" i="1">
                              <a:latin typeface="Cambria Math"/>
                            </a:rPr>
                            <m:t>+</m:t>
                          </m:r>
                          <m:r>
                            <a:rPr lang="en-US" b="0" i="1" smtClean="0">
                              <a:latin typeface="Cambria Math"/>
                            </a:rPr>
                            <m:t>1</m:t>
                          </m:r>
                        </m:sup>
                      </m:sSup>
                      <m:r>
                        <a:rPr lang="en-US" b="0" i="1" smtClean="0">
                          <a:latin typeface="Cambria Math"/>
                        </a:rPr>
                        <m:t> |1|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286124" y="4736068"/>
                <a:ext cx="3688959" cy="369332"/>
              </a:xfrm>
              <a:prstGeom prst="rect">
                <a:avLst/>
              </a:prstGeom>
              <a:blipFill rotWithShape="1">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86124" y="5193268"/>
                <a:ext cx="2542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d>
                        <m:dPr>
                          <m:begChr m:val="|"/>
                          <m:endChr m:val="|"/>
                          <m:ctrlPr>
                            <a:rPr lang="en-US" i="1">
                              <a:latin typeface="Cambria Math" panose="02040503050406030204" pitchFamily="18" charset="0"/>
                            </a:rPr>
                          </m:ctrlPr>
                        </m:dPr>
                        <m:e>
                          <m:r>
                            <a:rPr lang="en-US" b="0" i="0" smtClean="0">
                              <a:latin typeface="Cambria Math"/>
                            </a:rPr>
                            <m:t>3</m:t>
                          </m:r>
                        </m:e>
                      </m:d>
                      <m:r>
                        <a:rPr lang="en-US" b="0" i="0" smtClean="0">
                          <a:latin typeface="Cambria Math"/>
                        </a:rPr>
                        <m:t>  +  −3(−1) </m:t>
                      </m:r>
                      <m:r>
                        <a:rPr lang="en-US" b="0" i="1" smtClean="0">
                          <a:latin typeface="Cambria Math"/>
                        </a:rPr>
                        <m:t>|1|</m:t>
                      </m:r>
                    </m:oMath>
                  </m:oMathPara>
                </a14:m>
                <a:endParaRPr lang="en-US"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5286124" y="5193268"/>
                <a:ext cx="2542876" cy="369332"/>
              </a:xfrm>
              <a:prstGeom prst="rect">
                <a:avLst/>
              </a:prstGeom>
              <a:blipFill rotWithShape="1">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86124" y="5574268"/>
                <a:ext cx="1447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=6+3=9</m:t>
                      </m:r>
                    </m:oMath>
                  </m:oMathPara>
                </a14:m>
                <a:endParaRPr lang="en-US"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5286124" y="5574268"/>
                <a:ext cx="1447832" cy="369332"/>
              </a:xfrm>
              <a:prstGeom prst="rect">
                <a:avLst/>
              </a:prstGeom>
              <a:blipFill rotWithShape="1">
                <a:blip r:embed="rId8"/>
                <a:stretch>
                  <a:fillRect/>
                </a:stretch>
              </a:blipFill>
            </p:spPr>
            <p:txBody>
              <a:bodyPr/>
              <a:lstStyle/>
              <a:p>
                <a:r>
                  <a:rPr lang="en-US">
                    <a:noFill/>
                  </a:rPr>
                  <a:t> </a:t>
                </a:r>
              </a:p>
            </p:txBody>
          </p:sp>
        </mc:Fallback>
      </mc:AlternateContent>
      <p:sp>
        <p:nvSpPr>
          <p:cNvPr id="13" name="Rounded Rectangle 12"/>
          <p:cNvSpPr/>
          <p:nvPr/>
        </p:nvSpPr>
        <p:spPr>
          <a:xfrm>
            <a:off x="1538410" y="6425249"/>
            <a:ext cx="5588494" cy="283946"/>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Hint: </a:t>
            </a:r>
            <a:r>
              <a:rPr lang="en-US" sz="1600" i="1" dirty="0" smtClean="0">
                <a:solidFill>
                  <a:schemeClr val="tx1"/>
                </a:solidFill>
              </a:rPr>
              <a:t>This is a good way to quickly test your answer on an exam…</a:t>
            </a:r>
            <a:endParaRPr lang="en-US" sz="1600" i="1" dirty="0">
              <a:solidFill>
                <a:schemeClr val="tx1"/>
              </a:solidFill>
            </a:endParaRPr>
          </a:p>
        </p:txBody>
      </p:sp>
      <p:grpSp>
        <p:nvGrpSpPr>
          <p:cNvPr id="15" name="Group 14"/>
          <p:cNvGrpSpPr/>
          <p:nvPr/>
        </p:nvGrpSpPr>
        <p:grpSpPr>
          <a:xfrm>
            <a:off x="2133600" y="5029201"/>
            <a:ext cx="838200" cy="457199"/>
            <a:chOff x="2133600" y="5029201"/>
            <a:chExt cx="838200" cy="457199"/>
          </a:xfrm>
        </p:grpSpPr>
        <p:sp>
          <p:nvSpPr>
            <p:cNvPr id="5" name="Rounded Rectangle 4"/>
            <p:cNvSpPr/>
            <p:nvPr/>
          </p:nvSpPr>
          <p:spPr>
            <a:xfrm>
              <a:off x="2133600" y="5202454"/>
              <a:ext cx="838200" cy="28394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12" name="Elbow Connector 11"/>
            <p:cNvCxnSpPr>
              <a:endCxn id="5" idx="1"/>
            </p:cNvCxnSpPr>
            <p:nvPr/>
          </p:nvCxnSpPr>
          <p:spPr>
            <a:xfrm rot="5400000">
              <a:off x="2128388" y="5034414"/>
              <a:ext cx="315225" cy="304800"/>
            </a:xfrm>
            <a:prstGeom prst="curvedConnector4">
              <a:avLst>
                <a:gd name="adj1" fmla="val 27481"/>
                <a:gd name="adj2" fmla="val 175000"/>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a:xfrm>
            <a:off x="533400" y="4419826"/>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9"/>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8792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randombar(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randombar(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randombar(horizontal)">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randombar(horizontal)">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75" dur="500"/>
                                        <p:tgtEl>
                                          <p:spTgt spid="4">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randombar(horizontal)">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randombar(horizontal)">
                                      <p:cBhvr>
                                        <p:cTn id="8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animBg="1"/>
      <p:bldP spid="8" grpId="0"/>
      <p:bldP spid="10" grpId="0"/>
      <p:bldP spid="11" grpId="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 </a:t>
            </a:r>
            <a:r>
              <a:rPr lang="en-US" dirty="0" smtClean="0"/>
              <a:t>Determinant:</a:t>
            </a:r>
            <a:br>
              <a:rPr lang="en-US" dirty="0" smtClean="0"/>
            </a:br>
            <a:r>
              <a:rPr lang="en-US" dirty="0" smtClean="0"/>
              <a:t>Example: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Example 2: </a:t>
                </a:r>
                <a:r>
                  <a:rPr lang="en-US" dirty="0" smtClean="0"/>
                  <a:t>Compute </a:t>
                </a:r>
                <a:r>
                  <a:rPr lang="en-US" dirty="0"/>
                  <a:t>the </a:t>
                </a:r>
                <a:r>
                  <a:rPr lang="en-US" dirty="0" smtClean="0"/>
                  <a:t>determinant of matrix </a:t>
                </a:r>
                <a14:m>
                  <m:oMath xmlns:m="http://schemas.openxmlformats.org/officeDocument/2006/math">
                    <m:r>
                      <a:rPr lang="en-US" b="1" i="0" smtClean="0">
                        <a:latin typeface="Cambria Math"/>
                      </a:rPr>
                      <m:t>𝐀</m:t>
                    </m:r>
                    <m:r>
                      <a:rPr lang="en-US" b="0" i="1" smtClean="0">
                        <a:latin typeface="Cambria Math"/>
                      </a:rPr>
                      <m:t>=</m:t>
                    </m:r>
                    <m:d>
                      <m:dPr>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a14:m>
                <a:endParaRPr lang="en-US" b="1" dirty="0" smtClean="0"/>
              </a:p>
              <a:p>
                <a:pPr marL="0" indent="0">
                  <a:buNone/>
                </a:pPr>
                <a:r>
                  <a:rPr lang="en-US" b="1" dirty="0" smtClean="0"/>
                  <a:t>Ex 1:</a:t>
                </a:r>
                <a:r>
                  <a:rPr lang="en-US" dirty="0" smtClean="0"/>
                  <a:t> Choosing the top row: ( -2 2 -3)</a:t>
                </a:r>
              </a:p>
              <a:p>
                <a:pPr marL="0" indent="0">
                  <a:buNone/>
                </a:pPr>
                <a:endParaRPr lang="en-US" b="1"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58223" y="2590800"/>
                <a:ext cx="2199064"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1" i="0" smtClean="0">
                              <a:latin typeface="Cambria Math"/>
                            </a:rPr>
                            <m:t>𝐀</m:t>
                          </m:r>
                        </m:e>
                      </m:d>
                      <m:r>
                        <a:rPr lang="en-US" b="1" i="0" smtClean="0">
                          <a:latin typeface="Cambria Math"/>
                        </a:rPr>
                        <m:t>=</m:t>
                      </m:r>
                      <m:d>
                        <m:dPr>
                          <m:begChr m:val="|"/>
                          <m:endChr m:val="|"/>
                          <m:ctrlPr>
                            <a:rPr lang="en-US" b="1"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058223" y="2590800"/>
                <a:ext cx="2199064" cy="82490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6200" y="2590800"/>
                <a:ext cx="2017796" cy="102771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a:rPr>
                                  <m:t>+</m:t>
                                </m:r>
                              </m:e>
                              <m:e>
                                <m:r>
                                  <a:rPr lang="en-US" i="1">
                                    <a:latin typeface="Cambria Math"/>
                                  </a:rPr>
                                  <m:t>−</m:t>
                                </m:r>
                              </m:e>
                              <m:e>
                                <m:r>
                                  <a:rPr lang="en-US" b="1" i="1">
                                    <a:latin typeface="Cambria Math"/>
                                  </a:rPr>
                                  <m:t>+</m:t>
                                </m:r>
                              </m:e>
                            </m:mr>
                            <m:mr>
                              <m:e>
                                <m:r>
                                  <a:rPr lang="en-US" i="1">
                                    <a:latin typeface="Cambria Math"/>
                                  </a:rPr>
                                  <m:t>−</m:t>
                                </m:r>
                              </m:e>
                              <m:e>
                                <m:r>
                                  <a:rPr lang="en-US" b="1" i="1">
                                    <a:latin typeface="Cambria Math"/>
                                  </a:rPr>
                                  <m:t>+</m:t>
                                </m:r>
                              </m:e>
                              <m:e>
                                <m:r>
                                  <a:rPr lang="en-US" i="1">
                                    <a:latin typeface="Cambria Math"/>
                                  </a:rPr>
                                  <m:t>−</m:t>
                                </m:r>
                              </m:e>
                            </m:mr>
                            <m:mr>
                              <m:e>
                                <m:r>
                                  <a:rPr lang="en-US" b="1" i="1">
                                    <a:latin typeface="Cambria Math"/>
                                  </a:rPr>
                                  <m:t>+</m:t>
                                </m:r>
                              </m:e>
                              <m:e>
                                <m:r>
                                  <a:rPr lang="en-US" i="1">
                                    <a:latin typeface="Cambria Math"/>
                                  </a:rPr>
                                  <m:t>−</m:t>
                                </m:r>
                              </m:e>
                              <m:e>
                                <m:r>
                                  <a:rPr lang="en-US" b="1" i="1">
                                    <a:latin typeface="Cambria Math"/>
                                  </a:rPr>
                                  <m:t>+</m:t>
                                </m:r>
                              </m:e>
                            </m:mr>
                          </m:m>
                        </m:e>
                      </m:d>
                    </m:oMath>
                  </m:oMathPara>
                </a14:m>
                <a:endParaRPr lang="en-US" dirty="0" smtClean="0"/>
              </a:p>
              <a:p>
                <a:pPr algn="ctr"/>
                <a:r>
                  <a:rPr lang="en-US" sz="1400" i="1" dirty="0" smtClean="0"/>
                  <a:t>Signs of cofactors on a 3x3</a:t>
                </a:r>
                <a:endParaRPr lang="en-US" sz="14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 y="2590800"/>
                <a:ext cx="2017796" cy="1027717"/>
              </a:xfrm>
              <a:prstGeom prst="rect">
                <a:avLst/>
              </a:prstGeom>
              <a:blipFill rotWithShape="1">
                <a:blip r:embed="rId4"/>
                <a:stretch>
                  <a:fillRect l="-302" r="-302" b="-4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39423" y="2725444"/>
                <a:ext cx="5180777"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3</m:t>
                                </m:r>
                              </m:e>
                            </m:mr>
                            <m:mr>
                              <m:e>
                                <m:r>
                                  <a:rPr lang="en-US" b="0" i="1" smtClean="0">
                                    <a:latin typeface="Cambria Math"/>
                                  </a:rPr>
                                  <m:t>0</m:t>
                                </m:r>
                              </m:e>
                              <m:e>
                                <m:r>
                                  <a:rPr lang="en-US" b="0" i="1" smtClean="0">
                                    <a:latin typeface="Cambria Math"/>
                                  </a:rPr>
                                  <m:t>−1</m:t>
                                </m:r>
                              </m:e>
                            </m:mr>
                          </m:m>
                        </m:e>
                      </m:d>
                      <m:r>
                        <a:rPr lang="en-US" b="0" i="0" smtClean="0">
                          <a:latin typeface="Cambria Math"/>
                        </a:rPr>
                        <m:t>+2 </m:t>
                      </m:r>
                      <m:d>
                        <m:dPr>
                          <m:ctrlPr>
                            <a:rPr lang="en-US" b="0" i="1" smtClean="0">
                              <a:latin typeface="Cambria Math" panose="02040503050406030204" pitchFamily="18" charset="0"/>
                            </a:rPr>
                          </m:ctrlPr>
                        </m:dPr>
                        <m:e>
                          <m:r>
                            <a:rPr lang="en-US" b="0" i="1" smtClean="0">
                              <a:latin typeface="Cambria Math"/>
                            </a:rPr>
                            <m:t>−1</m:t>
                          </m:r>
                        </m:e>
                      </m:d>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1</m:t>
                                </m:r>
                              </m:e>
                              <m:e>
                                <m:r>
                                  <a:rPr lang="en-US" i="1">
                                    <a:latin typeface="Cambria Math"/>
                                  </a:rPr>
                                  <m:t>3</m:t>
                                </m:r>
                              </m:e>
                            </m:mr>
                            <m:mr>
                              <m:e>
                                <m:r>
                                  <a:rPr lang="en-US" i="1">
                                    <a:latin typeface="Cambria Math"/>
                                  </a:rPr>
                                  <m:t>2</m:t>
                                </m:r>
                              </m:e>
                              <m:e>
                                <m:r>
                                  <a:rPr lang="en-US" i="1">
                                    <a:latin typeface="Cambria Math"/>
                                  </a:rPr>
                                  <m:t>−1</m:t>
                                </m:r>
                              </m:e>
                            </m:mr>
                          </m:m>
                        </m:e>
                      </m:d>
                      <m:r>
                        <a:rPr lang="en-US" b="0" i="1" smtClean="0">
                          <a:latin typeface="Cambria Math"/>
                        </a:rPr>
                        <m:t>+−3</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m:t>
                                </m:r>
                                <m:r>
                                  <a:rPr lang="en-US" b="0" i="1" smtClean="0">
                                    <a:latin typeface="Cambria Math"/>
                                  </a:rPr>
                                  <m:t>1</m:t>
                                </m:r>
                              </m:e>
                              <m:e>
                                <m:r>
                                  <a:rPr lang="en-US" b="0" i="1" smtClean="0">
                                    <a:latin typeface="Cambria Math"/>
                                  </a:rPr>
                                  <m:t>1</m:t>
                                </m:r>
                              </m:e>
                            </m:mr>
                            <m:mr>
                              <m:e>
                                <m:r>
                                  <a:rPr lang="en-US" b="0" i="1" smtClean="0">
                                    <a:latin typeface="Cambria Math"/>
                                  </a:rPr>
                                  <m:t>2</m:t>
                                </m:r>
                              </m:e>
                              <m:e>
                                <m:r>
                                  <a:rPr lang="en-US" b="0" i="1" smtClean="0">
                                    <a:latin typeface="Cambria Math"/>
                                  </a:rPr>
                                  <m:t>0</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039423" y="2725444"/>
                <a:ext cx="5180777" cy="55425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59398" y="3851467"/>
                <a:ext cx="49721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   </m:t>
                      </m:r>
                      <m:r>
                        <a:rPr lang="en-US" b="0" i="0" smtClean="0">
                          <a:latin typeface="Cambria Math"/>
                        </a:rPr>
                        <m:t>+2 </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−5</m:t>
                          </m:r>
                        </m:e>
                      </m:d>
                      <m:r>
                        <a:rPr lang="en-US" b="0" i="1" smtClean="0">
                          <a:latin typeface="Cambria Math"/>
                        </a:rPr>
                        <m:t>    +−3    (−2)</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59398" y="3851467"/>
                <a:ext cx="4972130" cy="369332"/>
              </a:xfrm>
              <a:prstGeom prst="rect">
                <a:avLst/>
              </a:prstGeom>
              <a:blipFill rotWithShape="1">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448" y="3657600"/>
                <a:ext cx="2017795" cy="75706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a:rPr lang="en-US" b="1" i="1">
                                    <a:latin typeface="Cambria Math"/>
                                  </a:rPr>
                                  <m:t>+</m:t>
                                </m:r>
                              </m:e>
                              <m:e>
                                <m:r>
                                  <a:rPr lang="en-US" i="1">
                                    <a:latin typeface="Cambria Math"/>
                                  </a:rPr>
                                  <m:t>−</m:t>
                                </m:r>
                              </m:e>
                            </m:mr>
                            <m:mr>
                              <m:e>
                                <m:r>
                                  <a:rPr lang="en-US" i="1">
                                    <a:latin typeface="Cambria Math"/>
                                  </a:rPr>
                                  <m:t>−</m:t>
                                </m:r>
                              </m:e>
                              <m:e>
                                <m:r>
                                  <a:rPr lang="en-US" b="1" i="1">
                                    <a:latin typeface="Cambria Math"/>
                                  </a:rPr>
                                  <m:t>+</m:t>
                                </m:r>
                              </m:e>
                            </m:mr>
                          </m:m>
                        </m:e>
                      </m:d>
                    </m:oMath>
                  </m:oMathPara>
                </a14:m>
                <a:endParaRPr lang="en-US" dirty="0" smtClean="0"/>
              </a:p>
              <a:p>
                <a:pPr algn="ctr"/>
                <a:r>
                  <a:rPr lang="en-US" sz="1400" i="1" dirty="0" smtClean="0"/>
                  <a:t>Signs of cofactors on a 2x2</a:t>
                </a:r>
                <a:endParaRPr lang="en-US" sz="1400"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59448" y="3657600"/>
                <a:ext cx="2017795" cy="757067"/>
              </a:xfrm>
              <a:prstGeom prst="rect">
                <a:avLst/>
              </a:prstGeom>
              <a:blipFill rotWithShape="1">
                <a:blip r:embed="rId7"/>
                <a:stretch>
                  <a:fillRect l="-302" r="-302" b="-7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38600" y="4267200"/>
                <a:ext cx="165301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0" smtClean="0">
                          <a:latin typeface="Cambria Math"/>
                        </a:rPr>
                        <m:t>+</m:t>
                      </m:r>
                      <m:r>
                        <a:rPr lang="en-US" b="0" i="1" smtClean="0">
                          <a:latin typeface="Cambria Math"/>
                        </a:rPr>
                        <m:t>10+6</m:t>
                      </m:r>
                    </m:oMath>
                    <m:oMath xmlns:m="http://schemas.openxmlformats.org/officeDocument/2006/math">
                      <m:r>
                        <a:rPr lang="en-US" b="0" i="1" smtClean="0">
                          <a:latin typeface="Cambria Math"/>
                        </a:rPr>
                        <m:t>=18</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38600" y="4267200"/>
                <a:ext cx="1653017" cy="646331"/>
              </a:xfrm>
              <a:prstGeom prst="rect">
                <a:avLst/>
              </a:prstGeom>
              <a:blipFill rotWithShape="1">
                <a:blip r:embed="rId8"/>
                <a:stretch>
                  <a:fillRect/>
                </a:stretch>
              </a:blipFill>
            </p:spPr>
            <p:txBody>
              <a:bodyPr/>
              <a:lstStyle/>
              <a:p>
                <a:r>
                  <a:rPr lang="en-US">
                    <a:noFill/>
                  </a:rPr>
                  <a:t> </a:t>
                </a:r>
              </a:p>
            </p:txBody>
          </p:sp>
        </mc:Fallback>
      </mc:AlternateContent>
      <p:sp>
        <p:nvSpPr>
          <p:cNvPr id="13" name="Rounded Rectangle 12"/>
          <p:cNvSpPr/>
          <p:nvPr/>
        </p:nvSpPr>
        <p:spPr>
          <a:xfrm>
            <a:off x="457200" y="5151135"/>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9"/>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47255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8" grpId="0" animBg="1"/>
      <p:bldP spid="9" grpId="0"/>
      <p:bldP spid="10" grpId="0"/>
      <p:bldP spid="11" grpId="0" animBg="1"/>
      <p:bldP spid="12"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 </a:t>
            </a:r>
            <a:r>
              <a:rPr lang="en-US" dirty="0" smtClean="0"/>
              <a:t>Determinant:</a:t>
            </a:r>
            <a:br>
              <a:rPr lang="en-US" dirty="0" smtClean="0"/>
            </a:br>
            <a:r>
              <a:rPr lang="en-US" dirty="0" smtClean="0"/>
              <a:t>Example: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Example 2: </a:t>
                </a:r>
                <a:r>
                  <a:rPr lang="en-US" dirty="0" smtClean="0"/>
                  <a:t>Compute </a:t>
                </a:r>
                <a:r>
                  <a:rPr lang="en-US" dirty="0"/>
                  <a:t>the </a:t>
                </a:r>
                <a:r>
                  <a:rPr lang="en-US" dirty="0" smtClean="0"/>
                  <a:t>determinant of matrix </a:t>
                </a:r>
                <a14:m>
                  <m:oMath xmlns:m="http://schemas.openxmlformats.org/officeDocument/2006/math">
                    <m:r>
                      <a:rPr lang="en-US" b="1" i="0" smtClean="0">
                        <a:latin typeface="Cambria Math"/>
                      </a:rPr>
                      <m:t>𝐀</m:t>
                    </m:r>
                    <m:r>
                      <a:rPr lang="en-US" b="0" i="1" smtClean="0">
                        <a:latin typeface="Cambria Math"/>
                      </a:rPr>
                      <m:t>=</m:t>
                    </m:r>
                    <m:d>
                      <m:dPr>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a14:m>
                <a:endParaRPr lang="en-US" b="1" dirty="0" smtClean="0"/>
              </a:p>
              <a:p>
                <a:pPr marL="0" indent="0">
                  <a:buNone/>
                </a:pPr>
                <a:r>
                  <a:rPr lang="en-US" b="1" dirty="0" smtClean="0"/>
                  <a:t>Ex 2:</a:t>
                </a:r>
                <a:r>
                  <a:rPr lang="en-US" dirty="0" smtClean="0"/>
                  <a:t> Choosing the </a:t>
                </a:r>
                <a:r>
                  <a:rPr lang="en-US" i="1" dirty="0" smtClean="0"/>
                  <a:t>second column</a:t>
                </a:r>
                <a:r>
                  <a:rPr lang="en-US" dirty="0" smtClean="0"/>
                  <a:t>: ( </a:t>
                </a:r>
                <a:r>
                  <a:rPr lang="en-US" smtClean="0"/>
                  <a:t>2 1 0)</a:t>
                </a:r>
                <a:endParaRPr lang="en-US" dirty="0" smtClean="0"/>
              </a:p>
              <a:p>
                <a:pPr marL="0" indent="0">
                  <a:buNone/>
                </a:pPr>
                <a:endParaRPr lang="en-US" b="1"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58223" y="2590800"/>
                <a:ext cx="2199064"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1" i="0" smtClean="0">
                              <a:latin typeface="Cambria Math"/>
                            </a:rPr>
                            <m:t>𝐀</m:t>
                          </m:r>
                        </m:e>
                      </m:d>
                      <m:r>
                        <a:rPr lang="en-US" b="1" i="0" smtClean="0">
                          <a:latin typeface="Cambria Math"/>
                        </a:rPr>
                        <m:t>=</m:t>
                      </m:r>
                      <m:d>
                        <m:dPr>
                          <m:begChr m:val="|"/>
                          <m:endChr m:val="|"/>
                          <m:ctrlPr>
                            <a:rPr lang="en-US" b="1"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058223" y="2590800"/>
                <a:ext cx="2199064" cy="82490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6200" y="2590800"/>
                <a:ext cx="2017796" cy="102771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a:rPr>
                                  <m:t>+</m:t>
                                </m:r>
                              </m:e>
                              <m:e>
                                <m:r>
                                  <a:rPr lang="en-US" i="1">
                                    <a:latin typeface="Cambria Math"/>
                                  </a:rPr>
                                  <m:t>−</m:t>
                                </m:r>
                              </m:e>
                              <m:e>
                                <m:r>
                                  <a:rPr lang="en-US" b="1" i="1">
                                    <a:latin typeface="Cambria Math"/>
                                  </a:rPr>
                                  <m:t>+</m:t>
                                </m:r>
                              </m:e>
                            </m:mr>
                            <m:mr>
                              <m:e>
                                <m:r>
                                  <a:rPr lang="en-US" i="1">
                                    <a:latin typeface="Cambria Math"/>
                                  </a:rPr>
                                  <m:t>−</m:t>
                                </m:r>
                              </m:e>
                              <m:e>
                                <m:r>
                                  <a:rPr lang="en-US" b="1" i="1">
                                    <a:latin typeface="Cambria Math"/>
                                  </a:rPr>
                                  <m:t>+</m:t>
                                </m:r>
                              </m:e>
                              <m:e>
                                <m:r>
                                  <a:rPr lang="en-US" i="1">
                                    <a:latin typeface="Cambria Math"/>
                                  </a:rPr>
                                  <m:t>−</m:t>
                                </m:r>
                              </m:e>
                            </m:mr>
                            <m:mr>
                              <m:e>
                                <m:r>
                                  <a:rPr lang="en-US" b="1" i="1">
                                    <a:latin typeface="Cambria Math"/>
                                  </a:rPr>
                                  <m:t>+</m:t>
                                </m:r>
                              </m:e>
                              <m:e>
                                <m:r>
                                  <a:rPr lang="en-US" i="1">
                                    <a:latin typeface="Cambria Math"/>
                                  </a:rPr>
                                  <m:t>−</m:t>
                                </m:r>
                              </m:e>
                              <m:e>
                                <m:r>
                                  <a:rPr lang="en-US" b="1" i="1">
                                    <a:latin typeface="Cambria Math"/>
                                  </a:rPr>
                                  <m:t>+</m:t>
                                </m:r>
                              </m:e>
                            </m:mr>
                          </m:m>
                        </m:e>
                      </m:d>
                    </m:oMath>
                  </m:oMathPara>
                </a14:m>
                <a:endParaRPr lang="en-US" dirty="0" smtClean="0"/>
              </a:p>
              <a:p>
                <a:pPr algn="ctr"/>
                <a:r>
                  <a:rPr lang="en-US" sz="1400" i="1" dirty="0" smtClean="0"/>
                  <a:t>Signs of cofactors on a 3x3</a:t>
                </a:r>
                <a:endParaRPr lang="en-US" sz="14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76200" y="2590800"/>
                <a:ext cx="2017796" cy="1027717"/>
              </a:xfrm>
              <a:prstGeom prst="rect">
                <a:avLst/>
              </a:prstGeom>
              <a:blipFill rotWithShape="1">
                <a:blip r:embed="rId4"/>
                <a:stretch>
                  <a:fillRect l="-302" r="-302" b="-4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39423" y="2725444"/>
                <a:ext cx="4058803" cy="552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=2(−1) </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m:t>
                                </m:r>
                                <m:r>
                                  <a:rPr lang="en-US" b="0" i="1" smtClean="0">
                                    <a:latin typeface="Cambria Math"/>
                                  </a:rPr>
                                  <m:t>1</m:t>
                                </m:r>
                              </m:e>
                              <m:e>
                                <m:r>
                                  <a:rPr lang="en-US" b="0" i="1" smtClean="0">
                                    <a:latin typeface="Cambria Math"/>
                                  </a:rPr>
                                  <m:t>3</m:t>
                                </m:r>
                              </m:e>
                            </m:mr>
                            <m:mr>
                              <m:e>
                                <m:r>
                                  <a:rPr lang="en-US" b="0" i="1" smtClean="0">
                                    <a:latin typeface="Cambria Math"/>
                                  </a:rPr>
                                  <m:t>2</m:t>
                                </m:r>
                              </m:e>
                              <m:e>
                                <m:r>
                                  <a:rPr lang="en-US" b="0" i="1" smtClean="0">
                                    <a:latin typeface="Cambria Math"/>
                                  </a:rPr>
                                  <m:t>−1</m:t>
                                </m:r>
                              </m:e>
                            </m:mr>
                          </m:m>
                        </m:e>
                      </m:d>
                      <m:r>
                        <a:rPr lang="en-US" b="0" i="0" smtClean="0">
                          <a:latin typeface="Cambria Math"/>
                        </a:rPr>
                        <m:t>+1 </m:t>
                      </m:r>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a:rPr>
                                  <m:t>−</m:t>
                                </m:r>
                                <m:r>
                                  <a:rPr lang="en-US" b="0" i="1" smtClean="0">
                                    <a:latin typeface="Cambria Math"/>
                                  </a:rPr>
                                  <m:t>2</m:t>
                                </m:r>
                              </m:e>
                              <m:e>
                                <m:r>
                                  <a:rPr lang="en-US" b="0" i="1" smtClean="0">
                                    <a:latin typeface="Cambria Math"/>
                                  </a:rPr>
                                  <m:t>−</m:t>
                                </m:r>
                                <m:r>
                                  <a:rPr lang="en-US" i="1">
                                    <a:latin typeface="Cambria Math"/>
                                  </a:rPr>
                                  <m:t>3</m:t>
                                </m:r>
                              </m:e>
                            </m:mr>
                            <m:mr>
                              <m:e>
                                <m:r>
                                  <a:rPr lang="en-US" i="1">
                                    <a:latin typeface="Cambria Math"/>
                                  </a:rPr>
                                  <m:t>2</m:t>
                                </m:r>
                              </m:e>
                              <m:e>
                                <m:r>
                                  <a:rPr lang="en-US" i="1">
                                    <a:latin typeface="Cambria Math"/>
                                  </a:rPr>
                                  <m:t>−1</m:t>
                                </m:r>
                              </m:e>
                            </m:mr>
                          </m:m>
                        </m:e>
                      </m:d>
                      <m:r>
                        <a:rPr lang="en-US" b="0" i="1" smtClean="0">
                          <a:latin typeface="Cambria Math"/>
                        </a:rPr>
                        <m:t>+0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039423" y="2725444"/>
                <a:ext cx="4058803" cy="55245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448" y="3657600"/>
                <a:ext cx="2017795" cy="757067"/>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a:rPr lang="en-US" b="1" i="1">
                                    <a:latin typeface="Cambria Math"/>
                                  </a:rPr>
                                  <m:t>+</m:t>
                                </m:r>
                              </m:e>
                              <m:e>
                                <m:r>
                                  <a:rPr lang="en-US" i="1">
                                    <a:latin typeface="Cambria Math"/>
                                  </a:rPr>
                                  <m:t>−</m:t>
                                </m:r>
                              </m:e>
                            </m:mr>
                            <m:mr>
                              <m:e>
                                <m:r>
                                  <a:rPr lang="en-US" i="1">
                                    <a:latin typeface="Cambria Math"/>
                                  </a:rPr>
                                  <m:t>−</m:t>
                                </m:r>
                              </m:e>
                              <m:e>
                                <m:r>
                                  <a:rPr lang="en-US" b="1" i="1">
                                    <a:latin typeface="Cambria Math"/>
                                  </a:rPr>
                                  <m:t>+</m:t>
                                </m:r>
                              </m:e>
                            </m:mr>
                          </m:m>
                        </m:e>
                      </m:d>
                    </m:oMath>
                  </m:oMathPara>
                </a14:m>
                <a:endParaRPr lang="en-US" dirty="0" smtClean="0"/>
              </a:p>
              <a:p>
                <a:pPr algn="ctr"/>
                <a:r>
                  <a:rPr lang="en-US" sz="1400" i="1" dirty="0" smtClean="0"/>
                  <a:t>Signs of cofactors on a 2x2</a:t>
                </a:r>
                <a:endParaRPr lang="en-US" sz="1400"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59448" y="3657600"/>
                <a:ext cx="2017795" cy="757067"/>
              </a:xfrm>
              <a:prstGeom prst="rect">
                <a:avLst/>
              </a:prstGeom>
              <a:blipFill rotWithShape="1">
                <a:blip r:embed="rId6"/>
                <a:stretch>
                  <a:fillRect l="-302" r="-302" b="-7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82990" y="4355068"/>
                <a:ext cx="114646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=10+8</m:t>
                      </m:r>
                    </m:oMath>
                    <m:oMath xmlns:m="http://schemas.openxmlformats.org/officeDocument/2006/math">
                      <m:r>
                        <a:rPr lang="en-US" b="0" i="1" smtClean="0">
                          <a:latin typeface="Cambria Math"/>
                        </a:rPr>
                        <m:t>=18</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82990" y="4355068"/>
                <a:ext cx="1146468" cy="64633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69980" y="3851467"/>
                <a:ext cx="37859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m:t>
                      </m:r>
                      <m:d>
                        <m:dPr>
                          <m:ctrlPr>
                            <a:rPr lang="en-US" b="0" i="1" smtClean="0">
                              <a:latin typeface="Cambria Math" panose="02040503050406030204" pitchFamily="18" charset="0"/>
                            </a:rPr>
                          </m:ctrlPr>
                        </m:dPr>
                        <m:e>
                          <m:r>
                            <a:rPr lang="en-US" b="0" i="1" smtClean="0">
                              <a:latin typeface="Cambria Math"/>
                            </a:rPr>
                            <m:t>−1</m:t>
                          </m:r>
                        </m:e>
                      </m:d>
                      <m:r>
                        <a:rPr lang="en-US" b="0" i="0" smtClean="0">
                          <a:latin typeface="Cambria Math"/>
                        </a:rPr>
                        <m:t>       </m:t>
                      </m:r>
                      <m:d>
                        <m:dPr>
                          <m:ctrlPr>
                            <a:rPr lang="en-US" b="0" i="1" smtClean="0">
                              <a:latin typeface="Cambria Math" panose="02040503050406030204" pitchFamily="18" charset="0"/>
                            </a:rPr>
                          </m:ctrlPr>
                        </m:dPr>
                        <m:e>
                          <m:r>
                            <a:rPr lang="en-US" b="0" i="0" smtClean="0">
                              <a:latin typeface="Cambria Math"/>
                            </a:rPr>
                            <m:t>−5</m:t>
                          </m:r>
                        </m:e>
                      </m:d>
                      <m:r>
                        <a:rPr lang="en-US" b="0" i="0" smtClean="0">
                          <a:latin typeface="Cambria Math"/>
                        </a:rPr>
                        <m:t>     +1 </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8</m:t>
                          </m:r>
                        </m:e>
                      </m:d>
                      <m:r>
                        <a:rPr lang="en-US" b="0" i="1" smtClean="0">
                          <a:latin typeface="Cambria Math"/>
                        </a:rPr>
                        <m:t>       </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969980" y="3851467"/>
                <a:ext cx="3785908" cy="369332"/>
              </a:xfrm>
              <a:prstGeom prst="rect">
                <a:avLst/>
              </a:prstGeom>
              <a:blipFill rotWithShape="1">
                <a:blip r:embed="rId8"/>
                <a:stretch>
                  <a:fillRect/>
                </a:stretch>
              </a:blipFill>
            </p:spPr>
            <p:txBody>
              <a:bodyPr/>
              <a:lstStyle/>
              <a:p>
                <a:r>
                  <a:rPr lang="en-US">
                    <a:noFill/>
                  </a:rPr>
                  <a:t> </a:t>
                </a:r>
              </a:p>
            </p:txBody>
          </p:sp>
        </mc:Fallback>
      </mc:AlternateContent>
      <p:sp>
        <p:nvSpPr>
          <p:cNvPr id="5" name="Rounded Rectangle 4"/>
          <p:cNvSpPr/>
          <p:nvPr/>
        </p:nvSpPr>
        <p:spPr>
          <a:xfrm>
            <a:off x="5334000" y="4500382"/>
            <a:ext cx="3791139" cy="45261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Lesson:  </a:t>
            </a:r>
            <a:r>
              <a:rPr lang="en-US" sz="1400" i="1" dirty="0" smtClean="0">
                <a:solidFill>
                  <a:schemeClr val="tx1"/>
                </a:solidFill>
              </a:rPr>
              <a:t>Choosing the row/column with the most 0’s and ‘easy’ numbers will simplify the computation</a:t>
            </a:r>
            <a:endParaRPr lang="en-US" sz="1400" i="1" dirty="0">
              <a:solidFill>
                <a:schemeClr val="tx1"/>
              </a:solidFill>
            </a:endParaRPr>
          </a:p>
        </p:txBody>
      </p:sp>
      <p:sp>
        <p:nvSpPr>
          <p:cNvPr id="14" name="Rounded Rectangle 13"/>
          <p:cNvSpPr/>
          <p:nvPr/>
        </p:nvSpPr>
        <p:spPr>
          <a:xfrm>
            <a:off x="2896999" y="5105400"/>
            <a:ext cx="6343650" cy="670711"/>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This algorithm for computing the determinant is fine for small matrices but gets too inefficient on very high dimension matrices.  But since we’ll only be dealing with 4x4 or smaller, this will suffice</a:t>
            </a:r>
            <a:endParaRPr lang="en-US" sz="1200" i="1" dirty="0">
              <a:solidFill>
                <a:schemeClr val="tx1"/>
              </a:solidFill>
            </a:endParaRPr>
          </a:p>
        </p:txBody>
      </p:sp>
      <p:sp>
        <p:nvSpPr>
          <p:cNvPr id="15" name="Rounded Rectangle 14"/>
          <p:cNvSpPr/>
          <p:nvPr/>
        </p:nvSpPr>
        <p:spPr>
          <a:xfrm>
            <a:off x="401106" y="6111841"/>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9"/>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57595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8" grpId="0" animBg="1"/>
      <p:bldP spid="9" grpId="0"/>
      <p:bldP spid="11" grpId="0" animBg="1"/>
      <p:bldP spid="12" grpId="0"/>
      <p:bldP spid="13" grpId="0"/>
      <p:bldP spid="5"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 Determinant:</a:t>
            </a:r>
            <a:br>
              <a:rPr lang="en-US" dirty="0" smtClean="0"/>
            </a:br>
            <a:r>
              <a:rPr lang="en-US" dirty="0" smtClean="0"/>
              <a:t>Complexity</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Laplace’s algorithm for computing the determinant has a runtime of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r>
                      <a:rPr lang="en-US" b="0" i="1" smtClean="0">
                        <a:latin typeface="Cambria Math"/>
                      </a:rPr>
                      <m:t>!)</m:t>
                    </m:r>
                  </m:oMath>
                </a14:m>
                <a:endParaRPr lang="en-US" dirty="0" smtClean="0"/>
              </a:p>
              <a:p>
                <a:pPr lvl="1"/>
                <a:r>
                  <a:rPr lang="en-US" i="1" dirty="0" smtClean="0"/>
                  <a:t>Fine with very small matrices, but unusable as n grows large</a:t>
                </a:r>
              </a:p>
              <a:p>
                <a:pPr lvl="1"/>
                <a:r>
                  <a:rPr lang="en-US" i="1" dirty="0" smtClean="0"/>
                  <a:t>For the most part, we only use n=3 or 4, but other scientific fields will regularly have n=1000 or even 1,000,000</a:t>
                </a:r>
              </a:p>
              <a:p>
                <a:pPr marL="0" indent="-20638">
                  <a:buNone/>
                </a:pPr>
                <a:endParaRPr lang="en-US" sz="800" i="1" dirty="0" smtClean="0"/>
              </a:p>
              <a:p>
                <a:pPr marL="0" indent="-20638">
                  <a:buNone/>
                </a:pPr>
                <a:r>
                  <a:rPr lang="en-US" dirty="0" smtClean="0"/>
                  <a:t>Other determinant algorithms exist with much </a:t>
                </a:r>
                <a:r>
                  <a:rPr lang="en-US" dirty="0" smtClean="0">
                    <a:hlinkClick r:id="rId2"/>
                  </a:rPr>
                  <a:t>better performance</a:t>
                </a:r>
                <a:endParaRPr lang="en-US" dirty="0" smtClean="0"/>
              </a:p>
              <a:p>
                <a:pPr marL="0" indent="-20638">
                  <a:buNone/>
                </a:pPr>
                <a:endParaRPr lang="en-US" sz="800" dirty="0"/>
              </a:p>
              <a:p>
                <a:pPr marL="0" indent="-20638">
                  <a:buNone/>
                </a:pPr>
                <a:r>
                  <a:rPr lang="en-US" dirty="0" smtClean="0"/>
                  <a:t>The </a:t>
                </a:r>
                <a:r>
                  <a:rPr lang="en-US" dirty="0" smtClean="0">
                    <a:hlinkClick r:id="rId3"/>
                  </a:rPr>
                  <a:t>LU decomposition</a:t>
                </a:r>
                <a:r>
                  <a:rPr lang="en-US" dirty="0" smtClean="0"/>
                  <a:t> method is closely related to Gaussian elimination and is also used in the computation of matrix inverse.</a:t>
                </a:r>
              </a:p>
              <a:p>
                <a:pPr marL="0" indent="-20638">
                  <a:buNone/>
                </a:pPr>
                <a:endParaRPr lang="en-US" sz="800" dirty="0"/>
              </a:p>
              <a:p>
                <a:pPr marL="0" indent="-20638">
                  <a:buNone/>
                </a:pPr>
                <a:r>
                  <a:rPr lang="en-US" dirty="0" smtClean="0"/>
                  <a:t>We won’t cover LU decomposition here, but we’ll review how Gaussian Elimination can be applied to compute the determinant.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316833964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Determinant:</a:t>
            </a:r>
            <a:br>
              <a:rPr lang="en-US" dirty="0" smtClean="0"/>
            </a:br>
            <a:r>
              <a:rPr lang="en-US" dirty="0" smtClean="0"/>
              <a:t>Using Gaussian Elimination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143000"/>
                <a:ext cx="8610600" cy="5257800"/>
              </a:xfrm>
            </p:spPr>
            <p:txBody>
              <a:bodyPr/>
              <a:lstStyle/>
              <a:p>
                <a:pPr marL="0" lvl="1" indent="0">
                  <a:spcBef>
                    <a:spcPts val="600"/>
                  </a:spcBef>
                  <a:buNone/>
                </a:pPr>
                <a:r>
                  <a:rPr lang="en-US" dirty="0" smtClean="0"/>
                  <a:t>If </a:t>
                </a:r>
                <a:r>
                  <a:rPr lang="en-US" b="1" dirty="0" smtClean="0"/>
                  <a:t>A</a:t>
                </a:r>
                <a:r>
                  <a:rPr lang="en-US" b="1" i="1" dirty="0" smtClean="0"/>
                  <a:t> </a:t>
                </a:r>
                <a:r>
                  <a:rPr lang="en-US" dirty="0" smtClean="0"/>
                  <a:t>is a triangular matrix, |</a:t>
                </a:r>
                <a:r>
                  <a:rPr lang="en-US" b="1" dirty="0" smtClean="0"/>
                  <a:t>A</a:t>
                </a:r>
                <a:r>
                  <a:rPr lang="en-US" dirty="0" smtClean="0"/>
                  <a:t>| is the product of elements on the main diagonal</a:t>
                </a:r>
              </a:p>
              <a:p>
                <a:pPr marL="284162" lvl="2" indent="0">
                  <a:spcBef>
                    <a:spcPts val="600"/>
                  </a:spcBef>
                  <a:buNone/>
                </a:pPr>
                <a:r>
                  <a:rPr lang="en-US" b="1" dirty="0" smtClean="0"/>
                  <a:t>Ex:   </a:t>
                </a:r>
                <a14:m>
                  <m:oMath xmlns:m="http://schemas.openxmlformats.org/officeDocument/2006/math">
                    <m:d>
                      <m:dPr>
                        <m:begChr m:val="|"/>
                        <m:endChr m:val="|"/>
                        <m:ctrlPr>
                          <a:rPr lang="en-US" sz="1400" b="1" i="1">
                            <a:latin typeface="Cambria Math" panose="02040503050406030204" pitchFamily="18" charset="0"/>
                          </a:rPr>
                        </m:ctrlPr>
                      </m:dPr>
                      <m:e>
                        <m:m>
                          <m:mPr>
                            <m:mcs>
                              <m:mc>
                                <m:mcPr>
                                  <m:count m:val="4"/>
                                  <m:mcJc m:val="center"/>
                                </m:mcPr>
                              </m:mc>
                            </m:mcs>
                            <m:ctrlPr>
                              <a:rPr lang="en-US" sz="1400" b="1" i="1">
                                <a:latin typeface="Cambria Math" panose="02040503050406030204" pitchFamily="18" charset="0"/>
                              </a:rPr>
                            </m:ctrlPr>
                          </m:mPr>
                          <m:mr>
                            <m:e>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0,3</m:t>
                                  </m:r>
                                </m:sub>
                              </m:sSub>
                            </m:e>
                          </m:mr>
                          <m:mr>
                            <m:e>
                              <m:r>
                                <a:rPr lang="en-US" sz="1400" b="0" i="1" smtClean="0">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1,3</m:t>
                                  </m:r>
                                </m:sub>
                              </m:sSub>
                            </m:e>
                          </m:mr>
                          <m:mr>
                            <m:e>
                              <m:r>
                                <a:rPr lang="en-US" sz="1400" b="0" i="1" smtClean="0">
                                  <a:latin typeface="Cambria Math"/>
                                </a:rPr>
                                <m:t>0</m:t>
                              </m:r>
                            </m:e>
                            <m:e>
                              <m:r>
                                <a:rPr lang="en-US" sz="1400" b="0" i="1" smtClean="0">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r>
                                <a:rPr lang="en-US" sz="1400" i="1" smtClean="0">
                                  <a:latin typeface="Cambria Math"/>
                                </a:rPr>
                                <m:t>0</m:t>
                              </m:r>
                            </m:e>
                            <m:e>
                              <m:r>
                                <a:rPr lang="en-US" sz="1400" b="0" i="1" smtClean="0">
                                  <a:latin typeface="Cambria Math"/>
                                </a:rPr>
                                <m:t>0</m:t>
                              </m:r>
                            </m:e>
                            <m:e>
                              <m:r>
                                <a:rPr lang="en-US" sz="1400" b="0" i="1" smtClean="0">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a14:m>
                <a:r>
                  <a:rPr lang="en-US" sz="1400" b="1" dirty="0" smtClean="0"/>
                  <a:t> </a:t>
                </a:r>
                <a14:m>
                  <m:oMath xmlns:m="http://schemas.openxmlformats.org/officeDocument/2006/math">
                    <m:r>
                      <a:rPr lang="en-US" sz="1400" b="0" i="1" dirty="0" smtClean="0">
                        <a:latin typeface="Cambria Math"/>
                      </a:rPr>
                      <m:t>=</m:t>
                    </m:r>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d>
                      <m:dPr>
                        <m:begChr m:val="|"/>
                        <m:endChr m:val="|"/>
                        <m:ctrlPr>
                          <a:rPr lang="en-US" sz="1400" b="1" i="1" smtClean="0">
                            <a:latin typeface="Cambria Math" panose="02040503050406030204" pitchFamily="18" charset="0"/>
                          </a:rPr>
                        </m:ctrlPr>
                      </m:dPr>
                      <m:e>
                        <m:m>
                          <m:mPr>
                            <m:mcs>
                              <m:mc>
                                <m:mcPr>
                                  <m:count m:val="3"/>
                                  <m:mcJc m:val="center"/>
                                </m:mcPr>
                              </m:mc>
                            </m:mcs>
                            <m:ctrlPr>
                              <a:rPr lang="en-US" sz="1400" b="1"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1,3</m:t>
                                  </m:r>
                                </m:sub>
                              </m:sSub>
                            </m:e>
                          </m:mr>
                          <m:mr>
                            <m:e>
                              <m:r>
                                <a:rPr lang="en-US" sz="1400" i="1">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r>
                                <a:rPr lang="en-US" sz="1400" i="1">
                                  <a:latin typeface="Cambria Math"/>
                                </a:rPr>
                                <m:t>0</m:t>
                              </m:r>
                            </m:e>
                            <m:e>
                              <m:r>
                                <a:rPr lang="en-US" sz="1400" i="1">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a14:m>
                <a:r>
                  <a:rPr lang="en-US" sz="1400" b="1" dirty="0" smtClean="0"/>
                  <a:t> </a:t>
                </a:r>
                <a14:m>
                  <m:oMath xmlns:m="http://schemas.openxmlformats.org/officeDocument/2006/math">
                    <m:r>
                      <a:rPr lang="en-US" sz="1400" i="1" dirty="0">
                        <a:latin typeface="Cambria Math"/>
                      </a:rPr>
                      <m:t>=</m:t>
                    </m:r>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d>
                      <m:dPr>
                        <m:begChr m:val="|"/>
                        <m:endChr m:val="|"/>
                        <m:ctrlPr>
                          <a:rPr lang="en-US" sz="1400" b="1" i="1">
                            <a:latin typeface="Cambria Math" panose="02040503050406030204" pitchFamily="18" charset="0"/>
                          </a:rPr>
                        </m:ctrlPr>
                      </m:dPr>
                      <m:e>
                        <m:m>
                          <m:mPr>
                            <m:mcs>
                              <m:mc>
                                <m:mcPr>
                                  <m:count m:val="2"/>
                                  <m:mcJc m:val="center"/>
                                </m:mcPr>
                              </m:mc>
                            </m:mcs>
                            <m:ctrlPr>
                              <a:rPr lang="en-US" sz="1400" b="1"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2,2</m:t>
                                  </m:r>
                                </m:sub>
                              </m:sSub>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2,3</m:t>
                                  </m:r>
                                </m:sub>
                              </m:sSub>
                            </m:e>
                          </m:mr>
                          <m:mr>
                            <m:e>
                              <m:r>
                                <a:rPr lang="en-US" sz="1400" i="1">
                                  <a:latin typeface="Cambria Math"/>
                                </a:rPr>
                                <m:t>0</m:t>
                              </m:r>
                            </m:e>
                            <m:e>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3,3</m:t>
                                  </m:r>
                                </m:sub>
                              </m:sSub>
                            </m:e>
                          </m:mr>
                        </m:m>
                      </m:e>
                    </m:d>
                  </m:oMath>
                </a14:m>
                <a:r>
                  <a:rPr lang="en-US" sz="1400" b="1" dirty="0" smtClean="0"/>
                  <a:t> </a:t>
                </a:r>
                <a14:m>
                  <m:oMath xmlns:m="http://schemas.openxmlformats.org/officeDocument/2006/math">
                    <m:r>
                      <a:rPr lang="en-US" sz="1400" b="1" i="0" smtClean="0">
                        <a:latin typeface="Cambria Math"/>
                      </a:rPr>
                      <m:t>=</m:t>
                    </m:r>
                    <m:sSub>
                      <m:sSubPr>
                        <m:ctrlPr>
                          <a:rPr lang="en-US" sz="1400" b="1" i="1">
                            <a:latin typeface="Cambria Math" panose="02040503050406030204" pitchFamily="18" charset="0"/>
                          </a:rPr>
                        </m:ctrlPr>
                      </m:sSubPr>
                      <m:e>
                        <m:r>
                          <a:rPr lang="en-US" sz="1400" i="1">
                            <a:latin typeface="Cambria Math"/>
                          </a:rPr>
                          <m:t>𝑎</m:t>
                        </m:r>
                      </m:e>
                      <m:sub>
                        <m:r>
                          <a:rPr lang="en-US" sz="1400" i="1">
                            <a:latin typeface="Cambria Math"/>
                          </a:rPr>
                          <m:t>0,0</m:t>
                        </m:r>
                      </m:sub>
                    </m:sSub>
                    <m:sSub>
                      <m:sSubPr>
                        <m:ctrlPr>
                          <a:rPr lang="en-US" sz="1400" i="1">
                            <a:latin typeface="Cambria Math" panose="02040503050406030204" pitchFamily="18" charset="0"/>
                          </a:rPr>
                        </m:ctrlPr>
                      </m:sSubPr>
                      <m:e>
                        <m:r>
                          <a:rPr lang="en-US" sz="1400" i="1">
                            <a:latin typeface="Cambria Math"/>
                          </a:rPr>
                          <m:t>𝑎</m:t>
                        </m:r>
                      </m:e>
                      <m:sub>
                        <m:r>
                          <a:rPr lang="en-US" sz="1400" i="1">
                            <a:latin typeface="Cambria Math"/>
                          </a:rPr>
                          <m:t>1,1</m:t>
                        </m:r>
                      </m:sub>
                    </m:sSub>
                    <m:sSub>
                      <m:sSubPr>
                        <m:ctrlPr>
                          <a:rPr lang="en-US" sz="1400" b="1" i="1">
                            <a:latin typeface="Cambria Math" panose="02040503050406030204" pitchFamily="18" charset="0"/>
                          </a:rPr>
                        </m:ctrlPr>
                      </m:sSubPr>
                      <m:e>
                        <m:r>
                          <a:rPr lang="en-US" sz="1400" i="1">
                            <a:latin typeface="Cambria Math"/>
                          </a:rPr>
                          <m:t>𝑎</m:t>
                        </m:r>
                      </m:e>
                      <m:sub>
                        <m:r>
                          <a:rPr lang="en-US" sz="1400" b="0" i="1" smtClean="0">
                            <a:latin typeface="Cambria Math"/>
                          </a:rPr>
                          <m:t>2</m:t>
                        </m:r>
                        <m:r>
                          <a:rPr lang="en-US" sz="1400" i="1">
                            <a:latin typeface="Cambria Math"/>
                          </a:rPr>
                          <m:t>,</m:t>
                        </m:r>
                        <m:r>
                          <a:rPr lang="en-US" sz="1400" b="0" i="1" smtClean="0">
                            <a:latin typeface="Cambria Math"/>
                          </a:rPr>
                          <m:t>2</m:t>
                        </m:r>
                      </m:sub>
                    </m:sSub>
                    <m:r>
                      <a:rPr lang="en-US" sz="1400" b="0" i="1" smtClean="0">
                        <a:latin typeface="Cambria Math"/>
                      </a:rPr>
                      <m:t>|</m:t>
                    </m:r>
                    <m:sSub>
                      <m:sSubPr>
                        <m:ctrlPr>
                          <a:rPr lang="en-US" sz="1400" i="1">
                            <a:latin typeface="Cambria Math" panose="02040503050406030204" pitchFamily="18" charset="0"/>
                          </a:rPr>
                        </m:ctrlPr>
                      </m:sSubPr>
                      <m:e>
                        <m:r>
                          <a:rPr lang="en-US" sz="1400" i="1">
                            <a:latin typeface="Cambria Math"/>
                          </a:rPr>
                          <m:t>𝑎</m:t>
                        </m:r>
                      </m:e>
                      <m:sub>
                        <m:r>
                          <a:rPr lang="en-US" sz="1400" b="0" i="1" smtClean="0">
                            <a:latin typeface="Cambria Math"/>
                          </a:rPr>
                          <m:t>3</m:t>
                        </m:r>
                        <m:r>
                          <a:rPr lang="en-US" sz="1400" i="1">
                            <a:latin typeface="Cambria Math"/>
                          </a:rPr>
                          <m:t>,</m:t>
                        </m:r>
                        <m:r>
                          <a:rPr lang="en-US" sz="1400" b="0" i="1" smtClean="0">
                            <a:latin typeface="Cambria Math"/>
                          </a:rPr>
                          <m:t>3</m:t>
                        </m:r>
                      </m:sub>
                    </m:sSub>
                    <m:r>
                      <a:rPr lang="en-US" sz="1400" b="0" i="1" smtClean="0">
                        <a:latin typeface="Cambria Math"/>
                      </a:rPr>
                      <m:t>|</m:t>
                    </m:r>
                  </m:oMath>
                </a14:m>
                <a:endParaRPr lang="en-US" sz="1600" b="1" dirty="0" smtClean="0"/>
              </a:p>
              <a:p>
                <a:pPr marL="0" lvl="1" indent="0">
                  <a:spcBef>
                    <a:spcPts val="600"/>
                  </a:spcBef>
                  <a:buNone/>
                  <a:tabLst>
                    <a:tab pos="174625" algn="l"/>
                  </a:tabLst>
                </a:pPr>
                <a:r>
                  <a:rPr lang="en-US" sz="1800" dirty="0" smtClean="0"/>
                  <a:t>Multiplying a row or column by </a:t>
                </a:r>
                <a:r>
                  <a:rPr lang="en-US" sz="1800" i="1" dirty="0" smtClean="0"/>
                  <a:t>k</a:t>
                </a:r>
                <a:r>
                  <a:rPr lang="en-US" sz="1800" dirty="0" smtClean="0"/>
                  <a:t> also multiplies the determinant by </a:t>
                </a:r>
                <a:r>
                  <a:rPr lang="en-US" sz="1800" i="1" dirty="0" smtClean="0"/>
                  <a:t>k</a:t>
                </a:r>
                <a:endParaRPr lang="en-US" sz="1800" dirty="0" smtClean="0"/>
              </a:p>
              <a:p>
                <a:pPr marL="284162" lvl="2" indent="0">
                  <a:spcBef>
                    <a:spcPts val="600"/>
                  </a:spcBef>
                  <a:buNone/>
                  <a:tabLst>
                    <a:tab pos="174625" algn="l"/>
                  </a:tabLst>
                </a:pPr>
                <a:r>
                  <a:rPr lang="en-US" b="1" dirty="0" smtClean="0"/>
                  <a:t>Ex: </a:t>
                </a:r>
                <a14:m>
                  <m:oMath xmlns:m="http://schemas.openxmlformats.org/officeDocument/2006/math">
                    <m:d>
                      <m:dPr>
                        <m:begChr m:val="|"/>
                        <m:endChr m:val="|"/>
                        <m:ctrlPr>
                          <a:rPr lang="en-US" sz="1400" b="1" i="1">
                            <a:latin typeface="Cambria Math" panose="02040503050406030204" pitchFamily="18" charset="0"/>
                          </a:rPr>
                        </m:ctrlPr>
                      </m:dPr>
                      <m:e>
                        <m:m>
                          <m:mPr>
                            <m:mcs>
                              <m:mc>
                                <m:mcPr>
                                  <m:count m:val="2"/>
                                  <m:mcJc m:val="center"/>
                                </m:mcPr>
                              </m:mc>
                            </m:mcs>
                            <m:ctrlPr>
                              <a:rPr lang="en-US" sz="1400" b="1" i="1">
                                <a:latin typeface="Cambria Math" panose="02040503050406030204" pitchFamily="18" charset="0"/>
                              </a:rPr>
                            </m:ctrlPr>
                          </m:mPr>
                          <m:mr>
                            <m:e>
                              <m:r>
                                <m:rPr>
                                  <m:brk m:alnAt="7"/>
                                </m:rPr>
                                <a:rPr lang="en-US" sz="1400" b="0" i="1" smtClean="0">
                                  <a:latin typeface="Cambria Math"/>
                                </a:rPr>
                                <m:t> </m:t>
                              </m:r>
                              <m:r>
                                <a:rPr lang="en-US" sz="1400" b="0" i="1" smtClean="0">
                                  <a:latin typeface="Cambria Math"/>
                                </a:rPr>
                                <m:t> </m:t>
                              </m:r>
                              <m:r>
                                <a:rPr lang="en-US" sz="1400" b="0" i="1" smtClean="0">
                                  <a:latin typeface="Cambria Math"/>
                                </a:rPr>
                                <m:t>𝑘</m:t>
                              </m:r>
                              <m:r>
                                <a:rPr lang="en-US" sz="1400" b="0" i="1" smtClean="0">
                                  <a:latin typeface="Cambria Math"/>
                                </a:rPr>
                                <m:t> </m:t>
                              </m:r>
                              <m:r>
                                <a:rPr lang="en-US" sz="1400" b="0" i="1" smtClean="0">
                                  <a:latin typeface="Cambria Math"/>
                                </a:rPr>
                                <m:t>𝑎</m:t>
                              </m:r>
                            </m:e>
                            <m:e>
                              <m:r>
                                <a:rPr lang="en-US" sz="1400" b="0" i="1" smtClean="0">
                                  <a:latin typeface="Cambria Math"/>
                                </a:rPr>
                                <m:t>𝑘</m:t>
                              </m:r>
                              <m:r>
                                <a:rPr lang="en-US" sz="1400" b="0" i="1" smtClean="0">
                                  <a:latin typeface="Cambria Math"/>
                                </a:rPr>
                                <m:t> </m:t>
                              </m:r>
                              <m:r>
                                <a:rPr lang="en-US" sz="1400" b="0" i="1" smtClean="0">
                                  <a:latin typeface="Cambria Math"/>
                                </a:rPr>
                                <m:t>𝑏</m:t>
                              </m:r>
                            </m:e>
                          </m:mr>
                          <m:mr>
                            <m:e>
                              <m:r>
                                <a:rPr lang="en-US" sz="1400" b="0" i="1" smtClean="0">
                                  <a:latin typeface="Cambria Math"/>
                                </a:rPr>
                                <m:t>𝑐</m:t>
                              </m:r>
                            </m:e>
                            <m:e>
                              <m:r>
                                <a:rPr lang="en-US" sz="1400" b="0" i="1" smtClean="0">
                                  <a:latin typeface="Cambria Math"/>
                                </a:rPr>
                                <m:t>𝑑</m:t>
                              </m:r>
                            </m:e>
                          </m:mr>
                        </m:m>
                      </m:e>
                    </m:d>
                  </m:oMath>
                </a14:m>
                <a:r>
                  <a:rPr lang="en-US" sz="1400" b="1" dirty="0"/>
                  <a:t> </a:t>
                </a:r>
                <a:r>
                  <a:rPr lang="en-US" sz="1400" b="1" dirty="0" smtClean="0"/>
                  <a:t> </a:t>
                </a:r>
                <a14:m>
                  <m:oMath xmlns:m="http://schemas.openxmlformats.org/officeDocument/2006/math">
                    <m:r>
                      <a:rPr lang="en-US" sz="1400" b="0" i="1" dirty="0" smtClean="0">
                        <a:latin typeface="Cambria Math"/>
                      </a:rPr>
                      <m:t>=</m:t>
                    </m:r>
                    <m:d>
                      <m:dPr>
                        <m:ctrlPr>
                          <a:rPr lang="en-US" sz="1400" b="0" i="1" dirty="0" smtClean="0">
                            <a:latin typeface="Cambria Math" panose="02040503050406030204" pitchFamily="18" charset="0"/>
                          </a:rPr>
                        </m:ctrlPr>
                      </m:dPr>
                      <m:e>
                        <m:r>
                          <a:rPr lang="en-US" sz="1400" b="0" i="1" dirty="0" smtClean="0">
                            <a:latin typeface="Cambria Math"/>
                          </a:rPr>
                          <m:t>𝑘𝑎</m:t>
                        </m:r>
                      </m:e>
                    </m:d>
                    <m:r>
                      <a:rPr lang="en-US" sz="1400" b="0" i="1" dirty="0" smtClean="0">
                        <a:latin typeface="Cambria Math"/>
                      </a:rPr>
                      <m:t>𝑑</m:t>
                    </m:r>
                    <m:r>
                      <a:rPr lang="en-US" sz="1400" b="0" i="1" dirty="0" smtClean="0">
                        <a:latin typeface="Cambria Math"/>
                      </a:rPr>
                      <m:t> −</m:t>
                    </m:r>
                    <m:d>
                      <m:dPr>
                        <m:ctrlPr>
                          <a:rPr lang="en-US" sz="1400" b="0" i="1" dirty="0" smtClean="0">
                            <a:latin typeface="Cambria Math" panose="02040503050406030204" pitchFamily="18" charset="0"/>
                          </a:rPr>
                        </m:ctrlPr>
                      </m:dPr>
                      <m:e>
                        <m:r>
                          <a:rPr lang="en-US" sz="1400" b="0" i="1" dirty="0" smtClean="0">
                            <a:latin typeface="Cambria Math"/>
                          </a:rPr>
                          <m:t>𝑘𝑏</m:t>
                        </m:r>
                      </m:e>
                    </m:d>
                    <m:r>
                      <a:rPr lang="en-US" sz="1400" b="0" i="1" dirty="0" smtClean="0">
                        <a:latin typeface="Cambria Math"/>
                      </a:rPr>
                      <m:t>𝑐</m:t>
                    </m:r>
                    <m:r>
                      <a:rPr lang="en-US" sz="1400" b="0" i="1" dirty="0" smtClean="0">
                        <a:latin typeface="Cambria Math"/>
                      </a:rPr>
                      <m:t>=</m:t>
                    </m:r>
                    <m:r>
                      <a:rPr lang="en-US" sz="1400" b="0" i="1" dirty="0" smtClean="0">
                        <a:latin typeface="Cambria Math"/>
                      </a:rPr>
                      <m:t>𝑘</m:t>
                    </m:r>
                    <m:d>
                      <m:dPr>
                        <m:ctrlPr>
                          <a:rPr lang="en-US" sz="1400" b="0" i="1" dirty="0" smtClean="0">
                            <a:latin typeface="Cambria Math" panose="02040503050406030204" pitchFamily="18" charset="0"/>
                          </a:rPr>
                        </m:ctrlPr>
                      </m:dPr>
                      <m:e>
                        <m:r>
                          <a:rPr lang="en-US" sz="1400" b="0" i="1" dirty="0" smtClean="0">
                            <a:latin typeface="Cambria Math"/>
                          </a:rPr>
                          <m:t>𝑎𝑑</m:t>
                        </m:r>
                        <m:r>
                          <a:rPr lang="en-US" sz="1400" b="0" i="1" dirty="0" smtClean="0">
                            <a:latin typeface="Cambria Math"/>
                          </a:rPr>
                          <m:t>−</m:t>
                        </m:r>
                        <m:r>
                          <a:rPr lang="en-US" sz="1400" b="0" i="1" dirty="0" smtClean="0">
                            <a:latin typeface="Cambria Math"/>
                          </a:rPr>
                          <m:t>𝑏𝑐</m:t>
                        </m:r>
                      </m:e>
                    </m:d>
                  </m:oMath>
                </a14:m>
                <a:r>
                  <a:rPr lang="en-US" sz="1400" dirty="0" smtClean="0"/>
                  <a:t> </a:t>
                </a:r>
                <a14:m>
                  <m:oMath xmlns:m="http://schemas.openxmlformats.org/officeDocument/2006/math">
                    <m:r>
                      <a:rPr lang="en-US" sz="1400" b="0" i="1" smtClean="0">
                        <a:latin typeface="Cambria Math"/>
                      </a:rPr>
                      <m:t>=</m:t>
                    </m:r>
                    <m:r>
                      <a:rPr lang="en-US" sz="1400" b="0" i="1" smtClean="0">
                        <a:latin typeface="Cambria Math"/>
                      </a:rPr>
                      <m:t>𝑘</m:t>
                    </m:r>
                    <m:d>
                      <m:dPr>
                        <m:begChr m:val="|"/>
                        <m:endChr m:val="|"/>
                        <m:ctrlPr>
                          <a:rPr lang="en-US" sz="1400" b="1" i="1">
                            <a:latin typeface="Cambria Math" panose="02040503050406030204" pitchFamily="18" charset="0"/>
                          </a:rPr>
                        </m:ctrlPr>
                      </m:dPr>
                      <m:e>
                        <m:m>
                          <m:mPr>
                            <m:mcs>
                              <m:mc>
                                <m:mcPr>
                                  <m:count m:val="2"/>
                                  <m:mcJc m:val="center"/>
                                </m:mcPr>
                              </m:mc>
                            </m:mcs>
                            <m:ctrlPr>
                              <a:rPr lang="en-US" sz="1400" b="1" i="1">
                                <a:latin typeface="Cambria Math" panose="02040503050406030204" pitchFamily="18" charset="0"/>
                              </a:rPr>
                            </m:ctrlPr>
                          </m:mPr>
                          <m:mr>
                            <m:e>
                              <m:r>
                                <m:rPr>
                                  <m:brk m:alnAt="7"/>
                                </m:rPr>
                                <a:rPr lang="en-US" sz="1400" i="1">
                                  <a:latin typeface="Cambria Math"/>
                                </a:rPr>
                                <m:t> </m:t>
                              </m:r>
                              <m:r>
                                <a:rPr lang="en-US" sz="1400" i="1">
                                  <a:latin typeface="Cambria Math"/>
                                </a:rPr>
                                <m:t> </m:t>
                              </m:r>
                              <m:r>
                                <a:rPr lang="en-US" sz="1400" i="1">
                                  <a:latin typeface="Cambria Math"/>
                                </a:rPr>
                                <m:t>𝑎</m:t>
                              </m:r>
                            </m:e>
                            <m:e>
                              <m:r>
                                <a:rPr lang="en-US" sz="1400" i="1">
                                  <a:latin typeface="Cambria Math"/>
                                </a:rPr>
                                <m:t>𝑏</m:t>
                              </m:r>
                            </m:e>
                          </m:mr>
                          <m:mr>
                            <m:e>
                              <m:r>
                                <a:rPr lang="en-US" sz="1400" i="1">
                                  <a:latin typeface="Cambria Math"/>
                                </a:rPr>
                                <m:t>𝑐</m:t>
                              </m:r>
                            </m:e>
                            <m:e>
                              <m:r>
                                <a:rPr lang="en-US" sz="1400" i="1">
                                  <a:latin typeface="Cambria Math"/>
                                </a:rPr>
                                <m:t>𝑑</m:t>
                              </m:r>
                            </m:e>
                          </m:mr>
                        </m:m>
                      </m:e>
                    </m:d>
                  </m:oMath>
                </a14:m>
                <a:r>
                  <a:rPr lang="en-US" sz="1400" b="1" dirty="0"/>
                  <a:t> </a:t>
                </a:r>
                <a:endParaRPr lang="en-US" sz="800" dirty="0" smtClean="0"/>
              </a:p>
              <a:p>
                <a:pPr marL="0" lvl="1" indent="0">
                  <a:spcBef>
                    <a:spcPts val="600"/>
                  </a:spcBef>
                  <a:buNone/>
                  <a:tabLst>
                    <a:tab pos="174625" algn="l"/>
                  </a:tabLst>
                </a:pPr>
                <a:r>
                  <a:rPr lang="en-US" sz="1800" dirty="0" smtClean="0"/>
                  <a:t>Adding a multiple of a row/column to another does not affect the determinant</a:t>
                </a:r>
              </a:p>
              <a:p>
                <a:pPr marL="284162" lvl="2" indent="0">
                  <a:spcBef>
                    <a:spcPts val="600"/>
                  </a:spcBef>
                  <a:buNone/>
                  <a:tabLst>
                    <a:tab pos="174625" algn="l"/>
                  </a:tabLst>
                </a:pPr>
                <a:r>
                  <a:rPr lang="en-US" sz="1600" b="1" dirty="0" smtClean="0"/>
                  <a:t>Ex: </a:t>
                </a:r>
                <a14:m>
                  <m:oMath xmlns:m="http://schemas.openxmlformats.org/officeDocument/2006/math">
                    <m:d>
                      <m:dPr>
                        <m:begChr m:val="|"/>
                        <m:endChr m:val="|"/>
                        <m:ctrlPr>
                          <a:rPr lang="en-US" sz="1400" b="1" i="1">
                            <a:latin typeface="Cambria Math" panose="02040503050406030204" pitchFamily="18" charset="0"/>
                          </a:rPr>
                        </m:ctrlPr>
                      </m:dPr>
                      <m:e>
                        <m:m>
                          <m:mPr>
                            <m:mcs>
                              <m:mc>
                                <m:mcPr>
                                  <m:count m:val="2"/>
                                  <m:mcJc m:val="center"/>
                                </m:mcPr>
                              </m:mc>
                            </m:mcs>
                            <m:ctrlPr>
                              <a:rPr lang="en-US" sz="1400" b="1" i="1">
                                <a:latin typeface="Cambria Math" panose="02040503050406030204" pitchFamily="18" charset="0"/>
                              </a:rPr>
                            </m:ctrlPr>
                          </m:mPr>
                          <m:mr>
                            <m:e>
                              <m:r>
                                <m:rPr>
                                  <m:brk m:alnAt="7"/>
                                </m:rPr>
                                <a:rPr lang="en-US" sz="1400" i="1">
                                  <a:latin typeface="Cambria Math"/>
                                </a:rPr>
                                <m:t> </m:t>
                              </m:r>
                              <m:r>
                                <a:rPr lang="en-US" sz="1400" i="1">
                                  <a:latin typeface="Cambria Math"/>
                                </a:rPr>
                                <m:t>𝑎</m:t>
                              </m:r>
                            </m:e>
                            <m:e>
                              <m:r>
                                <a:rPr lang="en-US" sz="1400" i="1">
                                  <a:latin typeface="Cambria Math"/>
                                </a:rPr>
                                <m:t>𝑏</m:t>
                              </m:r>
                            </m:e>
                          </m:mr>
                          <m:mr>
                            <m:e>
                              <m:r>
                                <a:rPr lang="en-US" sz="1400" i="1">
                                  <a:latin typeface="Cambria Math"/>
                                </a:rPr>
                                <m:t>𝑐</m:t>
                              </m:r>
                              <m:r>
                                <a:rPr lang="en-US" sz="1400" b="0" i="1" smtClean="0">
                                  <a:latin typeface="Cambria Math"/>
                                </a:rPr>
                                <m:t>+</m:t>
                              </m:r>
                              <m:r>
                                <a:rPr lang="en-US" sz="1400" b="0" i="1" smtClean="0">
                                  <a:latin typeface="Cambria Math"/>
                                </a:rPr>
                                <m:t>𝑘𝑎</m:t>
                              </m:r>
                            </m:e>
                            <m:e>
                              <m:r>
                                <a:rPr lang="en-US" sz="1400" i="1">
                                  <a:latin typeface="Cambria Math"/>
                                </a:rPr>
                                <m:t>𝑑</m:t>
                              </m:r>
                              <m:r>
                                <a:rPr lang="en-US" sz="1400" b="0" i="1" smtClean="0">
                                  <a:latin typeface="Cambria Math"/>
                                </a:rPr>
                                <m:t>+</m:t>
                              </m:r>
                              <m:r>
                                <a:rPr lang="en-US" sz="1400" b="0" i="1" smtClean="0">
                                  <a:latin typeface="Cambria Math"/>
                                </a:rPr>
                                <m:t>𝑘𝑏</m:t>
                              </m:r>
                            </m:e>
                          </m:mr>
                        </m:m>
                      </m:e>
                    </m:d>
                  </m:oMath>
                </a14:m>
                <a:r>
                  <a:rPr lang="en-US" sz="1400" b="1" dirty="0" smtClean="0"/>
                  <a:t> </a:t>
                </a:r>
                <a14:m>
                  <m:oMath xmlns:m="http://schemas.openxmlformats.org/officeDocument/2006/math">
                    <m:r>
                      <a:rPr lang="en-US" sz="1400" i="1" dirty="0">
                        <a:latin typeface="Cambria Math"/>
                      </a:rPr>
                      <m:t>=</m:t>
                    </m:r>
                    <m:r>
                      <a:rPr lang="en-US" sz="1400" b="0" i="1" dirty="0" smtClean="0">
                        <a:latin typeface="Cambria Math"/>
                      </a:rPr>
                      <m:t>𝑎</m:t>
                    </m:r>
                    <m:d>
                      <m:dPr>
                        <m:ctrlPr>
                          <a:rPr lang="en-US" sz="1400" b="0" i="1" dirty="0" smtClean="0">
                            <a:latin typeface="Cambria Math" panose="02040503050406030204" pitchFamily="18" charset="0"/>
                          </a:rPr>
                        </m:ctrlPr>
                      </m:dPr>
                      <m:e>
                        <m:r>
                          <a:rPr lang="en-US" sz="1400" b="0" i="1" dirty="0" smtClean="0">
                            <a:latin typeface="Cambria Math"/>
                          </a:rPr>
                          <m:t>𝑑</m:t>
                        </m:r>
                        <m:r>
                          <a:rPr lang="en-US" sz="1400" b="0" i="1" dirty="0" smtClean="0">
                            <a:latin typeface="Cambria Math"/>
                          </a:rPr>
                          <m:t>+</m:t>
                        </m:r>
                        <m:r>
                          <a:rPr lang="en-US" sz="1400" b="0" i="1" dirty="0" smtClean="0">
                            <a:latin typeface="Cambria Math"/>
                          </a:rPr>
                          <m:t>𝑘𝑏</m:t>
                        </m:r>
                      </m:e>
                    </m:d>
                    <m:r>
                      <a:rPr lang="en-US" sz="1400" b="0" i="1" dirty="0" smtClean="0">
                        <a:latin typeface="Cambria Math"/>
                      </a:rPr>
                      <m:t>−</m:t>
                    </m:r>
                    <m:r>
                      <a:rPr lang="en-US" sz="1400" b="0" i="1" dirty="0" smtClean="0">
                        <a:latin typeface="Cambria Math"/>
                      </a:rPr>
                      <m:t>𝑏</m:t>
                    </m:r>
                    <m:r>
                      <a:rPr lang="en-US" sz="1400" b="0" i="1" dirty="0" smtClean="0">
                        <a:latin typeface="Cambria Math"/>
                      </a:rPr>
                      <m:t>(</m:t>
                    </m:r>
                    <m:r>
                      <a:rPr lang="en-US" sz="1400" b="0" i="1" dirty="0" smtClean="0">
                        <a:latin typeface="Cambria Math"/>
                      </a:rPr>
                      <m:t>𝑐</m:t>
                    </m:r>
                    <m:r>
                      <a:rPr lang="en-US" sz="1400" b="0" i="1" dirty="0" smtClean="0">
                        <a:latin typeface="Cambria Math"/>
                      </a:rPr>
                      <m:t>+</m:t>
                    </m:r>
                    <m:r>
                      <a:rPr lang="en-US" sz="1400" b="0" i="1" dirty="0" smtClean="0">
                        <a:latin typeface="Cambria Math"/>
                      </a:rPr>
                      <m:t>𝑘𝑎</m:t>
                    </m:r>
                    <m:r>
                      <a:rPr lang="en-US" sz="1400" b="0" i="1" dirty="0" smtClean="0">
                        <a:latin typeface="Cambria Math"/>
                      </a:rPr>
                      <m:t>)</m:t>
                    </m:r>
                  </m:oMath>
                </a14:m>
                <a:r>
                  <a:rPr lang="en-US" sz="1400" b="1" dirty="0" smtClean="0"/>
                  <a:t> </a:t>
                </a:r>
                <a14:m>
                  <m:oMath xmlns:m="http://schemas.openxmlformats.org/officeDocument/2006/math">
                    <m:r>
                      <a:rPr lang="en-US" sz="1400" b="0" i="1" dirty="0" smtClean="0">
                        <a:latin typeface="Cambria Math"/>
                      </a:rPr>
                      <m:t>=</m:t>
                    </m:r>
                    <m:r>
                      <a:rPr lang="en-US" sz="1400" b="0" i="1" dirty="0" smtClean="0">
                        <a:latin typeface="Cambria Math"/>
                      </a:rPr>
                      <m:t>𝑎𝑑</m:t>
                    </m:r>
                    <m:r>
                      <a:rPr lang="en-US" sz="1400" b="0" i="1" dirty="0" smtClean="0">
                        <a:latin typeface="Cambria Math"/>
                      </a:rPr>
                      <m:t>+</m:t>
                    </m:r>
                    <m:r>
                      <a:rPr lang="en-US" sz="1400" b="0" i="1" dirty="0" smtClean="0">
                        <a:latin typeface="Cambria Math"/>
                      </a:rPr>
                      <m:t>𝑎𝑘𝑏</m:t>
                    </m:r>
                    <m:r>
                      <a:rPr lang="en-US" sz="1400" b="0" i="1" dirty="0" smtClean="0">
                        <a:latin typeface="Cambria Math"/>
                      </a:rPr>
                      <m:t>−</m:t>
                    </m:r>
                    <m:r>
                      <a:rPr lang="en-US" sz="1400" b="0" i="1" dirty="0" smtClean="0">
                        <a:latin typeface="Cambria Math"/>
                      </a:rPr>
                      <m:t>𝑏𝑐</m:t>
                    </m:r>
                    <m:r>
                      <a:rPr lang="en-US" sz="1400" b="0" i="1" dirty="0" smtClean="0">
                        <a:latin typeface="Cambria Math"/>
                      </a:rPr>
                      <m:t>−</m:t>
                    </m:r>
                    <m:r>
                      <a:rPr lang="en-US" sz="1400" b="0" i="1" dirty="0" smtClean="0">
                        <a:latin typeface="Cambria Math"/>
                      </a:rPr>
                      <m:t>𝑏𝑘𝑎</m:t>
                    </m:r>
                    <m:r>
                      <a:rPr lang="en-US" sz="1400" b="0" i="1" dirty="0" smtClean="0">
                        <a:latin typeface="Cambria Math"/>
                      </a:rPr>
                      <m:t>=</m:t>
                    </m:r>
                    <m:r>
                      <a:rPr lang="en-US" sz="1400" b="0" i="1" dirty="0" smtClean="0">
                        <a:latin typeface="Cambria Math"/>
                      </a:rPr>
                      <m:t>𝑎𝑑</m:t>
                    </m:r>
                    <m:r>
                      <a:rPr lang="en-US" sz="1400" b="0" i="1" dirty="0" smtClean="0">
                        <a:latin typeface="Cambria Math"/>
                      </a:rPr>
                      <m:t>−</m:t>
                    </m:r>
                    <m:r>
                      <a:rPr lang="en-US" sz="1400" b="0" i="1" dirty="0" smtClean="0">
                        <a:latin typeface="Cambria Math"/>
                      </a:rPr>
                      <m:t>𝑏𝑐</m:t>
                    </m:r>
                    <m:r>
                      <a:rPr lang="en-US" sz="1400" b="0" i="1" dirty="0" smtClean="0">
                        <a:latin typeface="Cambria Math"/>
                      </a:rPr>
                      <m:t>=</m:t>
                    </m:r>
                    <m:d>
                      <m:dPr>
                        <m:begChr m:val="|"/>
                        <m:endChr m:val="|"/>
                        <m:ctrlPr>
                          <a:rPr lang="en-US" sz="1400" b="1" i="1">
                            <a:latin typeface="Cambria Math" panose="02040503050406030204" pitchFamily="18" charset="0"/>
                          </a:rPr>
                        </m:ctrlPr>
                      </m:dPr>
                      <m:e>
                        <m:m>
                          <m:mPr>
                            <m:mcs>
                              <m:mc>
                                <m:mcPr>
                                  <m:count m:val="2"/>
                                  <m:mcJc m:val="center"/>
                                </m:mcPr>
                              </m:mc>
                            </m:mcs>
                            <m:ctrlPr>
                              <a:rPr lang="en-US" sz="1400" b="1" i="1">
                                <a:latin typeface="Cambria Math" panose="02040503050406030204" pitchFamily="18" charset="0"/>
                              </a:rPr>
                            </m:ctrlPr>
                          </m:mPr>
                          <m:mr>
                            <m:e>
                              <m:r>
                                <m:rPr>
                                  <m:brk m:alnAt="7"/>
                                </m:rPr>
                                <a:rPr lang="en-US" sz="1400" i="1">
                                  <a:latin typeface="Cambria Math"/>
                                </a:rPr>
                                <m:t> </m:t>
                              </m:r>
                              <m:r>
                                <a:rPr lang="en-US" sz="1400" i="1">
                                  <a:latin typeface="Cambria Math"/>
                                </a:rPr>
                                <m:t>𝑎</m:t>
                              </m:r>
                            </m:e>
                            <m:e>
                              <m:r>
                                <a:rPr lang="en-US" sz="1400" i="1">
                                  <a:latin typeface="Cambria Math"/>
                                </a:rPr>
                                <m:t>𝑏</m:t>
                              </m:r>
                            </m:e>
                          </m:mr>
                          <m:mr>
                            <m:e>
                              <m:r>
                                <a:rPr lang="en-US" sz="1400" i="1">
                                  <a:latin typeface="Cambria Math"/>
                                </a:rPr>
                                <m:t>𝑐</m:t>
                              </m:r>
                            </m:e>
                            <m:e>
                              <m:r>
                                <a:rPr lang="en-US" sz="1400" b="0" i="1" smtClean="0">
                                  <a:latin typeface="Cambria Math"/>
                                </a:rPr>
                                <m:t>𝑑</m:t>
                              </m:r>
                            </m:e>
                          </m:mr>
                        </m:m>
                      </m:e>
                    </m:d>
                  </m:oMath>
                </a14:m>
                <a:endParaRPr lang="en-US" sz="800" dirty="0" smtClean="0"/>
              </a:p>
              <a:p>
                <a:pPr marL="0" lvl="1" indent="0">
                  <a:spcBef>
                    <a:spcPts val="600"/>
                  </a:spcBef>
                  <a:buNone/>
                  <a:tabLst>
                    <a:tab pos="174625" algn="l"/>
                  </a:tabLst>
                </a:pPr>
                <a:r>
                  <a:rPr lang="en-US" dirty="0" smtClean="0"/>
                  <a:t>Swapping rows changes the sign of the determinant</a:t>
                </a:r>
              </a:p>
              <a:p>
                <a:pPr marL="284162" lvl="2" indent="0">
                  <a:spcBef>
                    <a:spcPts val="600"/>
                  </a:spcBef>
                  <a:buNone/>
                  <a:tabLst>
                    <a:tab pos="174625" algn="l"/>
                  </a:tabLst>
                </a:pPr>
                <a:r>
                  <a:rPr lang="en-US" b="1" dirty="0" smtClean="0"/>
                  <a:t>Ex:</a:t>
                </a:r>
                <a:r>
                  <a:rPr lang="en-US" dirty="0" smtClean="0"/>
                  <a:t> </a:t>
                </a:r>
                <a14:m>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b="0" i="1">
                                  <a:latin typeface="Cambria Math"/>
                                </a:rPr>
                                <m:t> </m:t>
                              </m:r>
                              <m:r>
                                <a:rPr lang="en-US" sz="1400" b="0" i="1" smtClean="0">
                                  <a:latin typeface="Cambria Math"/>
                                </a:rPr>
                                <m:t>𝑐</m:t>
                              </m:r>
                            </m:e>
                            <m:e>
                              <m:r>
                                <a:rPr lang="en-US" sz="1400" b="0" i="1" smtClean="0">
                                  <a:latin typeface="Cambria Math"/>
                                </a:rPr>
                                <m:t>𝑑</m:t>
                              </m:r>
                            </m:e>
                          </m:mr>
                          <m:mr>
                            <m:e>
                              <m:r>
                                <a:rPr lang="en-US" sz="1400" b="0" i="1" smtClean="0">
                                  <a:latin typeface="Cambria Math"/>
                                </a:rPr>
                                <m:t>𝑎</m:t>
                              </m:r>
                            </m:e>
                            <m:e>
                              <m:r>
                                <a:rPr lang="en-US" sz="1400" b="0" i="1" smtClean="0">
                                  <a:latin typeface="Cambria Math"/>
                                </a:rPr>
                                <m:t>𝑏</m:t>
                              </m:r>
                            </m:e>
                          </m:mr>
                        </m:m>
                      </m:e>
                    </m:d>
                    <m:r>
                      <a:rPr lang="en-US" sz="1400" b="0" i="1" smtClean="0">
                        <a:latin typeface="Cambria Math"/>
                      </a:rPr>
                      <m:t>=</m:t>
                    </m:r>
                    <m:r>
                      <a:rPr lang="en-US" sz="1400" b="0" i="1" smtClean="0">
                        <a:latin typeface="Cambria Math"/>
                      </a:rPr>
                      <m:t>𝑐𝑏</m:t>
                    </m:r>
                    <m:r>
                      <a:rPr lang="en-US" sz="1400" b="0" i="1" smtClean="0">
                        <a:latin typeface="Cambria Math"/>
                      </a:rPr>
                      <m:t>−</m:t>
                    </m:r>
                    <m:r>
                      <a:rPr lang="en-US" sz="1400" b="0" i="1" smtClean="0">
                        <a:latin typeface="Cambria Math"/>
                      </a:rPr>
                      <m:t>𝑎𝑑</m:t>
                    </m:r>
                    <m:r>
                      <a:rPr lang="en-US" sz="1400" b="0" i="1" smtClean="0">
                        <a:latin typeface="Cambria Math"/>
                      </a:rPr>
                      <m:t>=−</m:t>
                    </m:r>
                    <m:d>
                      <m:dPr>
                        <m:ctrlPr>
                          <a:rPr lang="en-US" sz="1400" b="0" i="1" smtClean="0">
                            <a:latin typeface="Cambria Math" panose="02040503050406030204" pitchFamily="18" charset="0"/>
                          </a:rPr>
                        </m:ctrlPr>
                      </m:dPr>
                      <m:e>
                        <m:r>
                          <a:rPr lang="en-US" sz="1400" b="0" i="1" smtClean="0">
                            <a:latin typeface="Cambria Math"/>
                          </a:rPr>
                          <m:t>𝑎𝑑</m:t>
                        </m:r>
                        <m:r>
                          <a:rPr lang="en-US" sz="1400" b="0" i="1" smtClean="0">
                            <a:latin typeface="Cambria Math"/>
                          </a:rPr>
                          <m:t>−</m:t>
                        </m:r>
                        <m:r>
                          <a:rPr lang="en-US" sz="1400" b="0" i="1" smtClean="0">
                            <a:latin typeface="Cambria Math"/>
                          </a:rPr>
                          <m:t>𝑏𝑐</m:t>
                        </m:r>
                      </m:e>
                    </m:d>
                    <m:r>
                      <a:rPr lang="en-US" sz="1400" b="0" i="1" smtClean="0">
                        <a:latin typeface="Cambria Math"/>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a:rPr>
                                <m:t>𝑎</m:t>
                              </m:r>
                            </m:e>
                            <m:e>
                              <m:r>
                                <a:rPr lang="en-US" sz="1400" b="0" i="1" smtClean="0">
                                  <a:latin typeface="Cambria Math"/>
                                </a:rPr>
                                <m:t>𝑏</m:t>
                              </m:r>
                            </m:e>
                          </m:mr>
                          <m:mr>
                            <m:e>
                              <m:r>
                                <a:rPr lang="en-US" sz="1400" b="0" i="1" smtClean="0">
                                  <a:latin typeface="Cambria Math"/>
                                </a:rPr>
                                <m:t>𝑐</m:t>
                              </m:r>
                            </m:e>
                            <m:e>
                              <m:r>
                                <a:rPr lang="en-US" sz="1400" b="0" i="1" smtClean="0">
                                  <a:latin typeface="Cambria Math"/>
                                </a:rPr>
                                <m:t>𝑑</m:t>
                              </m:r>
                            </m:e>
                          </m:mr>
                        </m:m>
                      </m:e>
                    </m:d>
                  </m:oMath>
                </a14:m>
                <a:endParaRPr lang="en-US" sz="1400" dirty="0" smtClean="0"/>
              </a:p>
              <a:p>
                <a:pPr marL="0" indent="0">
                  <a:buNone/>
                </a:pPr>
                <a:endParaRPr lang="en-US" sz="800" dirty="0" smtClean="0"/>
              </a:p>
              <a:p>
                <a:pPr marL="0" indent="0">
                  <a:buNone/>
                </a:pPr>
                <a:r>
                  <a:rPr lang="en-US" dirty="0" smtClean="0"/>
                  <a:t>Therefore: an alternative to </a:t>
                </a:r>
                <a:r>
                  <a:rPr lang="en-US" dirty="0"/>
                  <a:t>compute  |</a:t>
                </a:r>
                <a:r>
                  <a:rPr lang="en-US" b="1" dirty="0"/>
                  <a:t>A</a:t>
                </a:r>
                <a:r>
                  <a:rPr lang="en-US" dirty="0"/>
                  <a:t>|: </a:t>
                </a:r>
              </a:p>
              <a:p>
                <a:pPr lvl="1"/>
                <a:r>
                  <a:rPr lang="en-US" dirty="0"/>
                  <a:t>Perform Gaussian elimination </a:t>
                </a:r>
                <a:r>
                  <a:rPr lang="en-US" dirty="0" smtClean="0"/>
                  <a:t>on </a:t>
                </a:r>
                <a:r>
                  <a:rPr lang="en-US" b="1" dirty="0" smtClean="0"/>
                  <a:t>A</a:t>
                </a:r>
                <a:r>
                  <a:rPr lang="en-US" dirty="0" smtClean="0"/>
                  <a:t> </a:t>
                </a:r>
                <a:endParaRPr lang="en-US" dirty="0"/>
              </a:p>
              <a:p>
                <a:pPr lvl="1"/>
                <a:r>
                  <a:rPr lang="en-US" dirty="0"/>
                  <a:t>Keep track of every step’s effect on the determinant</a:t>
                </a:r>
              </a:p>
              <a:p>
                <a:pPr lvl="1"/>
                <a:r>
                  <a:rPr lang="en-US" dirty="0"/>
                  <a:t>The answer will be the determinant of the final triangular matrix (easy) multiplied by the cumulative effect of the steps taken.</a:t>
                </a:r>
              </a:p>
              <a:p>
                <a:pPr marL="0" indent="-293688">
                  <a:buNone/>
                  <a:tabLst>
                    <a:tab pos="174625" algn="l"/>
                  </a:tabLst>
                </a:pPr>
                <a:endParaRPr lang="en-US" dirty="0" smtClean="0"/>
              </a:p>
              <a:p>
                <a:pPr marL="284162" lvl="2" indent="0">
                  <a:spcBef>
                    <a:spcPts val="600"/>
                  </a:spcBef>
                  <a:buNone/>
                  <a:tabLst>
                    <a:tab pos="174625" algn="l"/>
                  </a:tabLst>
                </a:pPr>
                <a:endParaRPr lang="en-US" sz="14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143000"/>
                <a:ext cx="8610600" cy="5257800"/>
              </a:xfrm>
              <a:blipFill>
                <a:blip r:embed="rId2"/>
                <a:stretch>
                  <a:fillRect l="-708" t="-696" b="-6961"/>
                </a:stretch>
              </a:blipFill>
            </p:spPr>
            <p:txBody>
              <a:bodyPr/>
              <a:lstStyle/>
              <a:p>
                <a:r>
                  <a:rPr lang="en-US">
                    <a:noFill/>
                  </a:rPr>
                  <a:t> </a:t>
                </a:r>
              </a:p>
            </p:txBody>
          </p:sp>
        </mc:Fallback>
      </mc:AlternateContent>
      <p:sp>
        <p:nvSpPr>
          <p:cNvPr id="6" name="Rounded Rectangle 5"/>
          <p:cNvSpPr/>
          <p:nvPr/>
        </p:nvSpPr>
        <p:spPr>
          <a:xfrm>
            <a:off x="1341120" y="1533236"/>
            <a:ext cx="304800" cy="8382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ounded Rectangle 8"/>
          <p:cNvSpPr/>
          <p:nvPr/>
        </p:nvSpPr>
        <p:spPr>
          <a:xfrm>
            <a:off x="3665220" y="1655156"/>
            <a:ext cx="304800" cy="59436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p:nvSpPr>
        <p:spPr>
          <a:xfrm>
            <a:off x="5798820" y="1761836"/>
            <a:ext cx="304800" cy="44196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3979127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0" dur="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5" dur="500"/>
                                        <p:tgtEl>
                                          <p:spTgt spid="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5" dur="5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70" dur="500"/>
                                        <p:tgtEl>
                                          <p:spTgt spid="4">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7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Determinant:</a:t>
            </a:r>
            <a:br>
              <a:rPr lang="en-US" dirty="0"/>
            </a:br>
            <a:r>
              <a:rPr lang="en-US" dirty="0"/>
              <a:t>Using Gaussian Elimination</a:t>
            </a:r>
          </a:p>
        </p:txBody>
      </p:sp>
      <p:sp>
        <p:nvSpPr>
          <p:cNvPr id="3" name="Slide Number Placeholder 2"/>
          <p:cNvSpPr>
            <a:spLocks noGrp="1"/>
          </p:cNvSpPr>
          <p:nvPr>
            <p:ph type="sldNum" sz="quarter" idx="12"/>
          </p:nvPr>
        </p:nvSpPr>
        <p:spPr>
          <a:xfrm>
            <a:off x="8077200" y="6492240"/>
            <a:ext cx="609600" cy="365760"/>
          </a:xfrm>
        </p:spPr>
        <p:txBody>
          <a:bodyPr/>
          <a:lstStyle/>
          <a:p>
            <a:fld id="{2DD2A927-C669-46EB-947E-64BB8CE6050D}" type="slidenum">
              <a:rPr lang="en-US" smtClean="0"/>
              <a:pPr/>
              <a:t>28</a:t>
            </a:fld>
            <a:endParaRPr lang="en-US" dirty="0"/>
          </a:p>
        </p:txBody>
      </p:sp>
      <p:sp>
        <p:nvSpPr>
          <p:cNvPr id="4" name="Content Placeholder 3"/>
          <p:cNvSpPr>
            <a:spLocks noGrp="1"/>
          </p:cNvSpPr>
          <p:nvPr>
            <p:ph sz="quarter" idx="1"/>
          </p:nvPr>
        </p:nvSpPr>
        <p:spPr>
          <a:xfrm>
            <a:off x="457200" y="1219200"/>
            <a:ext cx="8610600" cy="5257800"/>
          </a:xfrm>
        </p:spPr>
        <p:txBody>
          <a:bodyPr/>
          <a:lstStyle/>
          <a:p>
            <a:pPr marL="0" indent="0">
              <a:buNone/>
            </a:pPr>
            <a:r>
              <a:rPr lang="en-US" b="1" dirty="0" smtClean="0"/>
              <a:t>Example 1: </a:t>
            </a:r>
            <a:r>
              <a:rPr lang="en-US" dirty="0" smtClean="0"/>
              <a:t>Using the earlier example of Gaussian elimination:</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719650" y="1578977"/>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−3</m:t>
                                </m:r>
                              </m:e>
                              <m:e>
                                <m:r>
                                  <a:rPr lang="en-US" sz="1400" i="1">
                                    <a:solidFill>
                                      <a:schemeClr val="tx1"/>
                                    </a:solidFill>
                                    <a:latin typeface="Cambria Math"/>
                                  </a:rPr>
                                  <m:t>1</m:t>
                                </m:r>
                              </m:e>
                            </m:mr>
                            <m:mr>
                              <m:e>
                                <m:r>
                                  <a:rPr lang="en-US" sz="1400" i="1">
                                    <a:solidFill>
                                      <a:schemeClr val="tx1"/>
                                    </a:solidFill>
                                    <a:latin typeface="Cambria Math"/>
                                  </a:rPr>
                                  <m:t>2</m:t>
                                </m:r>
                              </m:e>
                              <m:e>
                                <m:r>
                                  <a:rPr lang="en-US" sz="1400" i="1">
                                    <a:solidFill>
                                      <a:schemeClr val="tx1"/>
                                    </a:solidFill>
                                    <a:latin typeface="Cambria Math"/>
                                  </a:rPr>
                                  <m:t>−1</m:t>
                                </m:r>
                              </m:e>
                              <m:e>
                                <m:r>
                                  <a:rPr lang="en-US" sz="1400" i="1">
                                    <a:solidFill>
                                      <a:schemeClr val="tx1"/>
                                    </a:solidFill>
                                    <a:latin typeface="Cambria Math"/>
                                  </a:rPr>
                                  <m:t>2</m:t>
                                </m:r>
                              </m:e>
                            </m:mr>
                            <m:mr>
                              <m:e>
                                <m:r>
                                  <a:rPr lang="en-US" sz="1400" i="1">
                                    <a:solidFill>
                                      <a:schemeClr val="tx1"/>
                                    </a:solidFill>
                                    <a:latin typeface="Cambria Math"/>
                                  </a:rPr>
                                  <m:t>3</m:t>
                                </m:r>
                              </m:e>
                              <m:e>
                                <m:r>
                                  <a:rPr lang="en-US" sz="1400" i="1">
                                    <a:solidFill>
                                      <a:schemeClr val="tx1"/>
                                    </a:solidFill>
                                    <a:latin typeface="Cambria Math"/>
                                  </a:rPr>
                                  <m:t>6</m:t>
                                </m:r>
                              </m:e>
                              <m:e>
                                <m:r>
                                  <a:rPr lang="en-US" sz="1400" i="1">
                                    <a:solidFill>
                                      <a:schemeClr val="tx1"/>
                                    </a:solidFill>
                                    <a:latin typeface="Cambria Math"/>
                                  </a:rPr>
                                  <m:t>9</m:t>
                                </m:r>
                              </m:e>
                            </m:mr>
                          </m:m>
                        </m:e>
                      </m:d>
                    </m:oMath>
                  </m:oMathPara>
                </a14:m>
                <a:endParaRPr lang="en-US" sz="14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19650" y="1578977"/>
                <a:ext cx="1546648" cy="76021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19650" y="2352675"/>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3</m:t>
                                </m:r>
                              </m:e>
                              <m:e>
                                <m:r>
                                  <a:rPr lang="en-US" sz="1400" i="1">
                                    <a:solidFill>
                                      <a:schemeClr val="tx1"/>
                                    </a:solidFill>
                                    <a:latin typeface="Cambria Math"/>
                                  </a:rPr>
                                  <m:t>6</m:t>
                                </m:r>
                              </m:e>
                              <m:e>
                                <m:r>
                                  <a:rPr lang="en-US" sz="1400" i="1">
                                    <a:solidFill>
                                      <a:schemeClr val="tx1"/>
                                    </a:solidFill>
                                    <a:latin typeface="Cambria Math"/>
                                  </a:rPr>
                                  <m:t>9</m:t>
                                </m:r>
                              </m:e>
                            </m:mr>
                            <m:mr>
                              <m:e>
                                <m:r>
                                  <a:rPr lang="en-US" sz="1400" i="1">
                                    <a:solidFill>
                                      <a:schemeClr val="tx1"/>
                                    </a:solidFill>
                                    <a:latin typeface="Cambria Math"/>
                                  </a:rPr>
                                  <m:t>2</m:t>
                                </m:r>
                              </m:e>
                              <m:e>
                                <m:r>
                                  <a:rPr lang="en-US" sz="1400" i="1">
                                    <a:solidFill>
                                      <a:schemeClr val="tx1"/>
                                    </a:solidFill>
                                    <a:latin typeface="Cambria Math"/>
                                  </a:rPr>
                                  <m:t>−1</m:t>
                                </m:r>
                              </m:e>
                              <m:e>
                                <m:r>
                                  <a:rPr lang="en-US" sz="1400" i="1">
                                    <a:solidFill>
                                      <a:schemeClr val="tx1"/>
                                    </a:solidFill>
                                    <a:latin typeface="Cambria Math"/>
                                  </a:rPr>
                                  <m:t>2</m:t>
                                </m:r>
                              </m:e>
                            </m:mr>
                            <m:mr>
                              <m:e>
                                <m:r>
                                  <a:rPr lang="en-US" sz="1400" i="1">
                                    <a:solidFill>
                                      <a:schemeClr val="tx1"/>
                                    </a:solidFill>
                                    <a:latin typeface="Cambria Math"/>
                                  </a:rPr>
                                  <m:t>1</m:t>
                                </m:r>
                              </m:e>
                              <m:e>
                                <m:r>
                                  <a:rPr lang="en-US" sz="1400" i="1">
                                    <a:solidFill>
                                      <a:schemeClr val="tx1"/>
                                    </a:solidFill>
                                    <a:latin typeface="Cambria Math"/>
                                  </a:rPr>
                                  <m:t>−3</m:t>
                                </m:r>
                              </m:e>
                              <m:e>
                                <m:r>
                                  <a:rPr lang="en-US" sz="1400" i="1">
                                    <a:solidFill>
                                      <a:schemeClr val="tx1"/>
                                    </a:solidFill>
                                    <a:latin typeface="Cambria Math"/>
                                  </a:rPr>
                                  <m:t>1</m:t>
                                </m:r>
                              </m:e>
                            </m:mr>
                          </m:m>
                        </m:e>
                      </m:d>
                    </m:oMath>
                  </m:oMathPara>
                </a14:m>
                <a:endParaRPr lang="en-US" sz="1400" dirty="0" smtClean="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19650" y="2352675"/>
                <a:ext cx="1546648" cy="76021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30906" y="3049414"/>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2</m:t>
                                </m:r>
                              </m:e>
                              <m:e>
                                <m:r>
                                  <a:rPr lang="en-US" sz="1400" i="1">
                                    <a:solidFill>
                                      <a:schemeClr val="tx1"/>
                                    </a:solidFill>
                                    <a:latin typeface="Cambria Math"/>
                                  </a:rPr>
                                  <m:t>3</m:t>
                                </m:r>
                              </m:e>
                            </m:mr>
                            <m:mr>
                              <m:e>
                                <m:r>
                                  <a:rPr lang="en-US" sz="1400" i="1">
                                    <a:solidFill>
                                      <a:schemeClr val="tx1"/>
                                    </a:solidFill>
                                    <a:latin typeface="Cambria Math"/>
                                  </a:rPr>
                                  <m:t>2</m:t>
                                </m:r>
                              </m:e>
                              <m:e>
                                <m:r>
                                  <a:rPr lang="en-US" sz="1400" i="1">
                                    <a:solidFill>
                                      <a:schemeClr val="tx1"/>
                                    </a:solidFill>
                                    <a:latin typeface="Cambria Math"/>
                                  </a:rPr>
                                  <m:t>−1</m:t>
                                </m:r>
                              </m:e>
                              <m:e>
                                <m:r>
                                  <a:rPr lang="en-US" sz="1400" i="1">
                                    <a:solidFill>
                                      <a:schemeClr val="tx1"/>
                                    </a:solidFill>
                                    <a:latin typeface="Cambria Math"/>
                                  </a:rPr>
                                  <m:t>2</m:t>
                                </m:r>
                              </m:e>
                            </m:mr>
                            <m:mr>
                              <m:e>
                                <m:r>
                                  <a:rPr lang="en-US" sz="1400" i="1">
                                    <a:solidFill>
                                      <a:schemeClr val="tx1"/>
                                    </a:solidFill>
                                    <a:latin typeface="Cambria Math"/>
                                  </a:rPr>
                                  <m:t>1</m:t>
                                </m:r>
                              </m:e>
                              <m:e>
                                <m:r>
                                  <a:rPr lang="en-US" sz="1400" i="1">
                                    <a:solidFill>
                                      <a:schemeClr val="tx1"/>
                                    </a:solidFill>
                                    <a:latin typeface="Cambria Math"/>
                                  </a:rPr>
                                  <m:t>−3</m:t>
                                </m:r>
                              </m:e>
                              <m:e>
                                <m:r>
                                  <a:rPr lang="en-US" sz="1400" i="1">
                                    <a:solidFill>
                                      <a:schemeClr val="tx1"/>
                                    </a:solidFill>
                                    <a:latin typeface="Cambria Math"/>
                                  </a:rPr>
                                  <m:t>1</m:t>
                                </m:r>
                              </m:e>
                            </m:mr>
                          </m:m>
                        </m:e>
                      </m:d>
                    </m:oMath>
                  </m:oMathPara>
                </a14:m>
                <a:endParaRPr lang="en-US" sz="1400" dirty="0" smtClean="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30906" y="3049414"/>
                <a:ext cx="1546648" cy="76021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53554" y="3754633"/>
                <a:ext cx="1546648"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2</m:t>
                                </m:r>
                              </m:e>
                              <m:e>
                                <m:r>
                                  <a:rPr lang="en-US" sz="1400" i="1">
                                    <a:solidFill>
                                      <a:schemeClr val="tx1"/>
                                    </a:solidFill>
                                    <a:latin typeface="Cambria Math"/>
                                  </a:rPr>
                                  <m:t>3</m:t>
                                </m:r>
                              </m:e>
                            </m:mr>
                            <m:mr>
                              <m:e>
                                <m:r>
                                  <a:rPr lang="en-US" sz="1400" b="0" i="1" smtClean="0">
                                    <a:solidFill>
                                      <a:schemeClr val="tx1"/>
                                    </a:solidFill>
                                    <a:latin typeface="Cambria Math"/>
                                  </a:rPr>
                                  <m:t>0</m:t>
                                </m:r>
                              </m:e>
                              <m:e>
                                <m:r>
                                  <a:rPr lang="en-US" sz="1400" i="1">
                                    <a:solidFill>
                                      <a:schemeClr val="tx1"/>
                                    </a:solidFill>
                                    <a:latin typeface="Cambria Math"/>
                                  </a:rPr>
                                  <m:t>−</m:t>
                                </m:r>
                                <m:r>
                                  <a:rPr lang="en-US" sz="1400" b="0" i="1" smtClean="0">
                                    <a:solidFill>
                                      <a:schemeClr val="tx1"/>
                                    </a:solidFill>
                                    <a:latin typeface="Cambria Math"/>
                                  </a:rPr>
                                  <m:t>5</m:t>
                                </m:r>
                              </m:e>
                              <m:e>
                                <m:r>
                                  <a:rPr lang="en-US" sz="1400" b="0" i="1" smtClean="0">
                                    <a:solidFill>
                                      <a:schemeClr val="tx1"/>
                                    </a:solidFill>
                                    <a:latin typeface="Cambria Math"/>
                                  </a:rPr>
                                  <m:t>−4</m:t>
                                </m:r>
                              </m:e>
                            </m:mr>
                            <m:mr>
                              <m:e>
                                <m:r>
                                  <a:rPr lang="en-US" sz="1400" b="0" i="1" smtClean="0">
                                    <a:solidFill>
                                      <a:schemeClr val="tx1"/>
                                    </a:solidFill>
                                    <a:latin typeface="Cambria Math"/>
                                  </a:rPr>
                                  <m:t>0</m:t>
                                </m:r>
                              </m:e>
                              <m:e>
                                <m:r>
                                  <a:rPr lang="en-US" sz="1400" i="1">
                                    <a:solidFill>
                                      <a:schemeClr val="tx1"/>
                                    </a:solidFill>
                                    <a:latin typeface="Cambria Math"/>
                                  </a:rPr>
                                  <m:t>−</m:t>
                                </m:r>
                                <m:r>
                                  <a:rPr lang="en-US" sz="1400" b="0" i="1" smtClean="0">
                                    <a:solidFill>
                                      <a:schemeClr val="tx1"/>
                                    </a:solidFill>
                                    <a:latin typeface="Cambria Math"/>
                                  </a:rPr>
                                  <m:t>5</m:t>
                                </m:r>
                              </m:e>
                              <m:e>
                                <m:r>
                                  <a:rPr lang="en-US" sz="1400" b="0" i="1" smtClean="0">
                                    <a:solidFill>
                                      <a:schemeClr val="tx1"/>
                                    </a:solidFill>
                                    <a:latin typeface="Cambria Math"/>
                                  </a:rPr>
                                  <m:t>−</m:t>
                                </m:r>
                                <m:r>
                                  <a:rPr lang="en-US" sz="1400" b="0" i="1" smtClean="0">
                                    <a:solidFill>
                                      <a:schemeClr val="tx1"/>
                                    </a:solidFill>
                                    <a:latin typeface="Cambria Math" panose="02040503050406030204" pitchFamily="18" charset="0"/>
                                  </a:rPr>
                                  <m:t>2</m:t>
                                </m:r>
                              </m:e>
                            </m:mr>
                          </m:m>
                        </m:e>
                      </m:d>
                    </m:oMath>
                  </m:oMathPara>
                </a14:m>
                <a:endParaRPr lang="en-US" sz="1400" dirty="0" smtClean="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753554" y="3754633"/>
                <a:ext cx="1546648" cy="76021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34190" y="4397893"/>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2</m:t>
                                </m:r>
                              </m:e>
                              <m:e>
                                <m:r>
                                  <a:rPr lang="en-US" sz="1400" i="1">
                                    <a:solidFill>
                                      <a:schemeClr val="tx1"/>
                                    </a:solidFill>
                                    <a:latin typeface="Cambria Math"/>
                                  </a:rPr>
                                  <m:t>3</m:t>
                                </m:r>
                              </m:e>
                            </m:mr>
                            <m:mr>
                              <m:e>
                                <m:r>
                                  <a:rPr lang="en-US" sz="1400" b="0" i="1" smtClean="0">
                                    <a:solidFill>
                                      <a:schemeClr val="tx1"/>
                                    </a:solidFill>
                                    <a:latin typeface="Cambria Math"/>
                                  </a:rPr>
                                  <m:t>0</m:t>
                                </m:r>
                              </m:e>
                              <m:e>
                                <m:r>
                                  <a:rPr lang="en-US" sz="1400" b="0" i="1" smtClean="0">
                                    <a:solidFill>
                                      <a:schemeClr val="tx1"/>
                                    </a:solidFill>
                                    <a:latin typeface="Cambria Math"/>
                                  </a:rPr>
                                  <m:t>1</m:t>
                                </m:r>
                              </m:e>
                              <m:e>
                                <m:f>
                                  <m:fPr>
                                    <m:type m:val="skw"/>
                                    <m:ctrlPr>
                                      <a:rPr lang="en-US" sz="1400" i="1">
                                        <a:solidFill>
                                          <a:schemeClr val="tx1"/>
                                        </a:solidFill>
                                        <a:latin typeface="Cambria Math" panose="02040503050406030204" pitchFamily="18" charset="0"/>
                                      </a:rPr>
                                    </m:ctrlPr>
                                  </m:fPr>
                                  <m:num>
                                    <m:r>
                                      <a:rPr lang="en-US" sz="1400" i="1">
                                        <a:solidFill>
                                          <a:schemeClr val="tx1"/>
                                        </a:solidFill>
                                        <a:latin typeface="Cambria Math"/>
                                      </a:rPr>
                                      <m:t>4</m:t>
                                    </m:r>
                                  </m:num>
                                  <m:den>
                                    <m:r>
                                      <a:rPr lang="en-US" sz="1400" i="1">
                                        <a:solidFill>
                                          <a:schemeClr val="tx1"/>
                                        </a:solidFill>
                                        <a:latin typeface="Cambria Math"/>
                                      </a:rPr>
                                      <m:t>5</m:t>
                                    </m:r>
                                  </m:den>
                                </m:f>
                              </m:e>
                            </m:mr>
                            <m:mr>
                              <m:e>
                                <m:r>
                                  <a:rPr lang="en-US" sz="1400" b="0" i="1" smtClean="0">
                                    <a:solidFill>
                                      <a:schemeClr val="tx1"/>
                                    </a:solidFill>
                                    <a:latin typeface="Cambria Math"/>
                                  </a:rPr>
                                  <m:t>0</m:t>
                                </m:r>
                              </m:e>
                              <m:e>
                                <m:r>
                                  <a:rPr lang="en-US" sz="1400" i="1">
                                    <a:solidFill>
                                      <a:schemeClr val="tx1"/>
                                    </a:solidFill>
                                    <a:latin typeface="Cambria Math"/>
                                  </a:rPr>
                                  <m:t>−</m:t>
                                </m:r>
                                <m:r>
                                  <a:rPr lang="en-US" sz="1400" b="0" i="1" smtClean="0">
                                    <a:solidFill>
                                      <a:schemeClr val="tx1"/>
                                    </a:solidFill>
                                    <a:latin typeface="Cambria Math"/>
                                  </a:rPr>
                                  <m:t>5</m:t>
                                </m:r>
                              </m:e>
                              <m:e>
                                <m:r>
                                  <a:rPr lang="en-US" sz="1400" b="0" i="1" smtClean="0">
                                    <a:solidFill>
                                      <a:schemeClr val="tx1"/>
                                    </a:solidFill>
                                    <a:latin typeface="Cambria Math"/>
                                  </a:rPr>
                                  <m:t>−2</m:t>
                                </m:r>
                              </m:e>
                            </m:mr>
                          </m:m>
                        </m:e>
                      </m:d>
                    </m:oMath>
                  </m:oMathPara>
                </a14:m>
                <a:endParaRPr lang="en-US" sz="1400" dirty="0" smtClean="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34190" y="4397893"/>
                <a:ext cx="1978584" cy="99060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37586" y="5149801"/>
                <a:ext cx="1978584" cy="9906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2</m:t>
                                </m:r>
                              </m:e>
                              <m:e>
                                <m:r>
                                  <a:rPr lang="en-US" sz="1400" i="1">
                                    <a:solidFill>
                                      <a:schemeClr val="tx1"/>
                                    </a:solidFill>
                                    <a:latin typeface="Cambria Math"/>
                                  </a:rPr>
                                  <m:t>3</m:t>
                                </m:r>
                              </m:e>
                            </m:mr>
                            <m:mr>
                              <m:e>
                                <m:r>
                                  <a:rPr lang="en-US" sz="1400" b="0" i="1" smtClean="0">
                                    <a:solidFill>
                                      <a:schemeClr val="tx1"/>
                                    </a:solidFill>
                                    <a:latin typeface="Cambria Math"/>
                                  </a:rPr>
                                  <m:t>0</m:t>
                                </m:r>
                              </m:e>
                              <m:e>
                                <m:r>
                                  <a:rPr lang="en-US" sz="1400" b="0" i="1" smtClean="0">
                                    <a:solidFill>
                                      <a:schemeClr val="tx1"/>
                                    </a:solidFill>
                                    <a:latin typeface="Cambria Math"/>
                                  </a:rPr>
                                  <m:t>1</m:t>
                                </m:r>
                              </m:e>
                              <m:e>
                                <m:f>
                                  <m:fPr>
                                    <m:type m:val="skw"/>
                                    <m:ctrlPr>
                                      <a:rPr lang="en-US" sz="1400" i="1">
                                        <a:solidFill>
                                          <a:schemeClr val="tx1"/>
                                        </a:solidFill>
                                        <a:latin typeface="Cambria Math" panose="02040503050406030204" pitchFamily="18" charset="0"/>
                                      </a:rPr>
                                    </m:ctrlPr>
                                  </m:fPr>
                                  <m:num>
                                    <m:r>
                                      <a:rPr lang="en-US" sz="1400" i="1">
                                        <a:solidFill>
                                          <a:schemeClr val="tx1"/>
                                        </a:solidFill>
                                        <a:latin typeface="Cambria Math"/>
                                      </a:rPr>
                                      <m:t>4</m:t>
                                    </m:r>
                                  </m:num>
                                  <m:den>
                                    <m:r>
                                      <a:rPr lang="en-US" sz="1400" i="1">
                                        <a:solidFill>
                                          <a:schemeClr val="tx1"/>
                                        </a:solidFill>
                                        <a:latin typeface="Cambria Math"/>
                                      </a:rPr>
                                      <m:t>5</m:t>
                                    </m:r>
                                  </m:den>
                                </m:f>
                              </m:e>
                            </m:mr>
                            <m:mr>
                              <m:e>
                                <m:r>
                                  <a:rPr lang="en-US" sz="1400" b="0" i="1" smtClean="0">
                                    <a:solidFill>
                                      <a:schemeClr val="tx1"/>
                                    </a:solidFill>
                                    <a:latin typeface="Cambria Math"/>
                                  </a:rPr>
                                  <m:t>0</m:t>
                                </m:r>
                              </m:e>
                              <m:e>
                                <m:r>
                                  <a:rPr lang="en-US" sz="1400" i="1" smtClean="0">
                                    <a:solidFill>
                                      <a:schemeClr val="tx1"/>
                                    </a:solidFill>
                                    <a:latin typeface="Cambria Math"/>
                                  </a:rPr>
                                  <m:t>0</m:t>
                                </m:r>
                              </m:e>
                              <m:e>
                                <m:r>
                                  <a:rPr lang="en-US" sz="1400" b="0" i="1" smtClean="0">
                                    <a:solidFill>
                                      <a:schemeClr val="tx1"/>
                                    </a:solidFill>
                                    <a:latin typeface="Cambria Math"/>
                                  </a:rPr>
                                  <m:t>2</m:t>
                                </m:r>
                              </m:e>
                            </m:mr>
                          </m:m>
                        </m:e>
                      </m:d>
                    </m:oMath>
                  </m:oMathPara>
                </a14:m>
                <a:endParaRPr lang="en-US" sz="1400" dirty="0" smtClean="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537586" y="5149801"/>
                <a:ext cx="1978584" cy="990600"/>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334000" y="1600200"/>
                <a:ext cx="1538676" cy="760210"/>
              </a:xfrm>
              <a:prstGeom prst="rect">
                <a:avLst/>
              </a:prstGeom>
              <a:noFill/>
              <a:ln>
                <a:noFill/>
              </a:ln>
            </p:spPr>
            <p:txBody>
              <a:bodyPr wrap="none" rtlCol="0">
                <a:noAutofit/>
              </a:bodyPr>
              <a:lstStyle/>
              <a:p>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a:rPr>
                                <m:t>1</m:t>
                              </m:r>
                            </m:e>
                            <m:e>
                              <m:r>
                                <a:rPr lang="en-US" sz="1400" i="1">
                                  <a:latin typeface="Cambria Math"/>
                                </a:rPr>
                                <m:t>−3</m:t>
                              </m:r>
                            </m:e>
                            <m:e>
                              <m:r>
                                <a:rPr lang="en-US" sz="1400" i="1">
                                  <a:latin typeface="Cambria Math"/>
                                </a:rPr>
                                <m:t>1</m:t>
                              </m:r>
                            </m:e>
                          </m:mr>
                          <m:mr>
                            <m:e>
                              <m:r>
                                <a:rPr lang="en-US" sz="1400" i="1">
                                  <a:latin typeface="Cambria Math"/>
                                </a:rPr>
                                <m:t>2</m:t>
                              </m:r>
                            </m:e>
                            <m:e>
                              <m:r>
                                <a:rPr lang="en-US" sz="1400" i="1">
                                  <a:latin typeface="Cambria Math"/>
                                </a:rPr>
                                <m:t>−1</m:t>
                              </m:r>
                            </m:e>
                            <m:e>
                              <m:r>
                                <a:rPr lang="en-US" sz="1400" i="1">
                                  <a:latin typeface="Cambria Math"/>
                                </a:rPr>
                                <m:t>2</m:t>
                              </m:r>
                            </m:e>
                          </m:mr>
                          <m:mr>
                            <m:e>
                              <m:r>
                                <a:rPr lang="en-US" sz="1400" i="1">
                                  <a:latin typeface="Cambria Math"/>
                                </a:rPr>
                                <m:t>3</m:t>
                              </m:r>
                            </m:e>
                            <m:e>
                              <m:r>
                                <a:rPr lang="en-US" sz="1400" i="1">
                                  <a:latin typeface="Cambria Math"/>
                                </a:rPr>
                                <m:t>6</m:t>
                              </m:r>
                            </m:e>
                            <m:e>
                              <m:r>
                                <a:rPr lang="en-US" sz="1400" i="1">
                                  <a:latin typeface="Cambria Math"/>
                                </a:rPr>
                                <m:t>9</m:t>
                              </m:r>
                            </m:e>
                          </m:mr>
                        </m:m>
                      </m:e>
                    </m:d>
                    <m:r>
                      <a:rPr lang="en-US" sz="1400" b="0" i="1" smtClean="0">
                        <a:latin typeface="Cambria Math"/>
                      </a:rPr>
                      <m:t>= ?</m:t>
                    </m:r>
                  </m:oMath>
                </a14:m>
                <a:r>
                  <a:rPr lang="en-US" sz="1400" dirty="0" smtClean="0"/>
                  <a:t> </a:t>
                </a:r>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334000" y="1600200"/>
                <a:ext cx="1538676" cy="760210"/>
              </a:xfrm>
              <a:prstGeom prst="rect">
                <a:avLst/>
              </a:prstGeom>
              <a:blipFill rotWithShape="1">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192570" y="2342227"/>
                <a:ext cx="1752600"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=−1</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a:rPr>
                                  <m:t>3</m:t>
                                </m:r>
                              </m:e>
                              <m:e>
                                <m:r>
                                  <a:rPr lang="en-US" sz="1400" i="1">
                                    <a:latin typeface="Cambria Math"/>
                                  </a:rPr>
                                  <m:t>6</m:t>
                                </m:r>
                              </m:e>
                              <m:e>
                                <m:r>
                                  <a:rPr lang="en-US" sz="1400" i="1">
                                    <a:latin typeface="Cambria Math"/>
                                  </a:rPr>
                                  <m:t>9</m:t>
                                </m:r>
                              </m:e>
                            </m:mr>
                            <m:mr>
                              <m:e>
                                <m:r>
                                  <a:rPr lang="en-US" sz="1400" i="1">
                                    <a:latin typeface="Cambria Math"/>
                                  </a:rPr>
                                  <m:t>2</m:t>
                                </m:r>
                              </m:e>
                              <m:e>
                                <m:r>
                                  <a:rPr lang="en-US" sz="1400" i="1">
                                    <a:latin typeface="Cambria Math"/>
                                  </a:rPr>
                                  <m:t>−1</m:t>
                                </m:r>
                              </m:e>
                              <m:e>
                                <m:r>
                                  <a:rPr lang="en-US" sz="1400" i="1">
                                    <a:latin typeface="Cambria Math"/>
                                  </a:rPr>
                                  <m:t>2</m:t>
                                </m:r>
                              </m:e>
                            </m:mr>
                            <m:mr>
                              <m:e>
                                <m:r>
                                  <a:rPr lang="en-US" sz="1400" i="1">
                                    <a:latin typeface="Cambria Math"/>
                                  </a:rPr>
                                  <m:t>1</m:t>
                                </m:r>
                              </m:e>
                              <m:e>
                                <m:r>
                                  <a:rPr lang="en-US" sz="1400" i="1">
                                    <a:latin typeface="Cambria Math"/>
                                  </a:rPr>
                                  <m:t>−3</m:t>
                                </m:r>
                              </m:e>
                              <m:e>
                                <m:r>
                                  <a:rPr lang="en-US" sz="1400" i="1">
                                    <a:latin typeface="Cambria Math"/>
                                  </a:rPr>
                                  <m:t>1</m:t>
                                </m:r>
                              </m:e>
                            </m:mr>
                          </m:m>
                        </m:e>
                      </m:d>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192570" y="2342227"/>
                <a:ext cx="1752600" cy="760210"/>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92570" y="3049790"/>
                <a:ext cx="1752600"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=−3</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b="0" i="1" smtClean="0">
                                    <a:latin typeface="Cambria Math"/>
                                  </a:rPr>
                                  <m:t>1</m:t>
                                </m:r>
                              </m:e>
                              <m:e>
                                <m:r>
                                  <a:rPr lang="en-US" sz="1400" b="0" i="1" smtClean="0">
                                    <a:latin typeface="Cambria Math"/>
                                  </a:rPr>
                                  <m:t>2</m:t>
                                </m:r>
                              </m:e>
                              <m:e>
                                <m:r>
                                  <a:rPr lang="en-US" sz="1400" b="0" i="1" smtClean="0">
                                    <a:latin typeface="Cambria Math"/>
                                  </a:rPr>
                                  <m:t>3</m:t>
                                </m:r>
                              </m:e>
                            </m:mr>
                            <m:mr>
                              <m:e>
                                <m:r>
                                  <a:rPr lang="en-US" sz="1400" i="1">
                                    <a:latin typeface="Cambria Math"/>
                                  </a:rPr>
                                  <m:t>2</m:t>
                                </m:r>
                              </m:e>
                              <m:e>
                                <m:r>
                                  <a:rPr lang="en-US" sz="1400" i="1">
                                    <a:latin typeface="Cambria Math"/>
                                  </a:rPr>
                                  <m:t>−1</m:t>
                                </m:r>
                              </m:e>
                              <m:e>
                                <m:r>
                                  <a:rPr lang="en-US" sz="1400" i="1">
                                    <a:latin typeface="Cambria Math"/>
                                  </a:rPr>
                                  <m:t>2</m:t>
                                </m:r>
                              </m:e>
                            </m:mr>
                            <m:mr>
                              <m:e>
                                <m:r>
                                  <a:rPr lang="en-US" sz="1400" i="1">
                                    <a:latin typeface="Cambria Math"/>
                                  </a:rPr>
                                  <m:t>1</m:t>
                                </m:r>
                              </m:e>
                              <m:e>
                                <m:r>
                                  <a:rPr lang="en-US" sz="1400" i="1">
                                    <a:latin typeface="Cambria Math"/>
                                  </a:rPr>
                                  <m:t>−3</m:t>
                                </m:r>
                              </m:e>
                              <m:e>
                                <m:r>
                                  <a:rPr lang="en-US" sz="1400" i="1">
                                    <a:latin typeface="Cambria Math"/>
                                  </a:rPr>
                                  <m:t>1</m:t>
                                </m:r>
                              </m:e>
                            </m:mr>
                          </m:m>
                        </m:e>
                      </m:d>
                    </m:oMath>
                  </m:oMathPara>
                </a14:m>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192570" y="3049790"/>
                <a:ext cx="1752600" cy="760210"/>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92570" y="3733800"/>
                <a:ext cx="1752600"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=−3</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b="0" i="1" smtClean="0">
                                    <a:latin typeface="Cambria Math"/>
                                  </a:rPr>
                                  <m:t>1</m:t>
                                </m:r>
                              </m:e>
                              <m:e>
                                <m:r>
                                  <a:rPr lang="en-US" sz="1400" b="0" i="1" smtClean="0">
                                    <a:latin typeface="Cambria Math"/>
                                  </a:rPr>
                                  <m:t>2</m:t>
                                </m:r>
                              </m:e>
                              <m:e>
                                <m:r>
                                  <a:rPr lang="en-US" sz="1400" b="0" i="1" smtClean="0">
                                    <a:latin typeface="Cambria Math"/>
                                  </a:rPr>
                                  <m:t>3</m:t>
                                </m:r>
                              </m:e>
                            </m:mr>
                            <m:mr>
                              <m:e>
                                <m:r>
                                  <a:rPr lang="en-US" sz="1400" b="0" i="1" smtClean="0">
                                    <a:latin typeface="Cambria Math"/>
                                  </a:rPr>
                                  <m:t>0</m:t>
                                </m:r>
                              </m:e>
                              <m:e>
                                <m:r>
                                  <a:rPr lang="en-US" sz="1400" i="1">
                                    <a:latin typeface="Cambria Math"/>
                                  </a:rPr>
                                  <m:t>−</m:t>
                                </m:r>
                                <m:r>
                                  <a:rPr lang="en-US" sz="1400" b="0" i="1" smtClean="0">
                                    <a:latin typeface="Cambria Math"/>
                                  </a:rPr>
                                  <m:t>5</m:t>
                                </m:r>
                              </m:e>
                              <m:e>
                                <m:r>
                                  <a:rPr lang="en-US" sz="1400" b="0" i="1" smtClean="0">
                                    <a:latin typeface="Cambria Math"/>
                                  </a:rPr>
                                  <m:t>−4</m:t>
                                </m:r>
                              </m:e>
                            </m:mr>
                            <m:mr>
                              <m:e>
                                <m:r>
                                  <a:rPr lang="en-US" sz="1400" b="0" i="1" smtClean="0">
                                    <a:latin typeface="Cambria Math"/>
                                  </a:rPr>
                                  <m:t>0</m:t>
                                </m:r>
                              </m:e>
                              <m:e>
                                <m:r>
                                  <a:rPr lang="en-US" sz="1400" i="1">
                                    <a:latin typeface="Cambria Math"/>
                                  </a:rPr>
                                  <m:t>−</m:t>
                                </m:r>
                                <m:r>
                                  <a:rPr lang="en-US" sz="1400" b="0" i="1" smtClean="0">
                                    <a:latin typeface="Cambria Math"/>
                                  </a:rPr>
                                  <m:t>5</m:t>
                                </m:r>
                              </m:e>
                              <m:e>
                                <m:r>
                                  <a:rPr lang="en-US" sz="1400" b="0" i="1" smtClean="0">
                                    <a:latin typeface="Cambria Math"/>
                                  </a:rPr>
                                  <m:t>−</m:t>
                                </m:r>
                                <m:r>
                                  <a:rPr lang="en-US" sz="1400" b="0" i="1" smtClean="0">
                                    <a:latin typeface="Cambria Math" panose="02040503050406030204" pitchFamily="18" charset="0"/>
                                  </a:rPr>
                                  <m:t>2</m:t>
                                </m:r>
                              </m:e>
                            </m:mr>
                          </m:m>
                        </m:e>
                      </m:d>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2570" y="3733800"/>
                <a:ext cx="1752600" cy="760210"/>
              </a:xfrm>
              <a:prstGeom prst="rect">
                <a:avLst/>
              </a:prstGeom>
              <a:blipFill>
                <a:blip r:embed="rId1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155626" y="4371975"/>
                <a:ext cx="1905000"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=15</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a:rPr>
                                  <m:t>1</m:t>
                                </m:r>
                              </m:e>
                              <m:e>
                                <m:r>
                                  <a:rPr lang="en-US" sz="1400" i="1">
                                    <a:latin typeface="Cambria Math"/>
                                  </a:rPr>
                                  <m:t>2</m:t>
                                </m:r>
                              </m:e>
                              <m:e>
                                <m:r>
                                  <a:rPr lang="en-US" sz="1400" i="1">
                                    <a:latin typeface="Cambria Math"/>
                                  </a:rPr>
                                  <m:t>3</m:t>
                                </m:r>
                              </m:e>
                            </m:mr>
                            <m:mr>
                              <m:e>
                                <m:r>
                                  <a:rPr lang="en-US" sz="1400" i="1">
                                    <a:latin typeface="Cambria Math"/>
                                  </a:rPr>
                                  <m:t>0</m:t>
                                </m:r>
                              </m:e>
                              <m:e>
                                <m:r>
                                  <a:rPr lang="en-US" sz="1400" b="0" i="1" smtClean="0">
                                    <a:latin typeface="Cambria Math"/>
                                  </a:rPr>
                                  <m:t>1</m:t>
                                </m:r>
                              </m:e>
                              <m:e>
                                <m:f>
                                  <m:fPr>
                                    <m:type m:val="skw"/>
                                    <m:ctrlPr>
                                      <a:rPr lang="en-US" sz="1400" i="1">
                                        <a:latin typeface="Cambria Math" panose="02040503050406030204" pitchFamily="18" charset="0"/>
                                      </a:rPr>
                                    </m:ctrlPr>
                                  </m:fPr>
                                  <m:num>
                                    <m:r>
                                      <a:rPr lang="en-US" sz="1400" i="1">
                                        <a:latin typeface="Cambria Math"/>
                                      </a:rPr>
                                      <m:t>4</m:t>
                                    </m:r>
                                  </m:num>
                                  <m:den>
                                    <m:r>
                                      <a:rPr lang="en-US" sz="1400" i="1">
                                        <a:latin typeface="Cambria Math"/>
                                      </a:rPr>
                                      <m:t>5</m:t>
                                    </m:r>
                                  </m:den>
                                </m:f>
                              </m:e>
                            </m:mr>
                            <m:mr>
                              <m:e>
                                <m:r>
                                  <a:rPr lang="en-US" sz="1400" i="1">
                                    <a:latin typeface="Cambria Math"/>
                                  </a:rPr>
                                  <m:t>0</m:t>
                                </m:r>
                              </m:e>
                              <m:e>
                                <m:r>
                                  <a:rPr lang="en-US" sz="1400" i="1">
                                    <a:latin typeface="Cambria Math"/>
                                  </a:rPr>
                                  <m:t>−5</m:t>
                                </m:r>
                              </m:e>
                              <m:e>
                                <m:r>
                                  <a:rPr lang="en-US" sz="1400" i="1">
                                    <a:latin typeface="Cambria Math"/>
                                  </a:rPr>
                                  <m:t>−</m:t>
                                </m:r>
                                <m:r>
                                  <a:rPr lang="en-US" sz="1400" b="0" i="1" smtClean="0">
                                    <a:latin typeface="Cambria Math"/>
                                  </a:rPr>
                                  <m:t>2</m:t>
                                </m:r>
                              </m:e>
                            </m:mr>
                          </m:m>
                        </m:e>
                      </m:d>
                    </m:oMath>
                  </m:oMathPara>
                </a14:m>
                <a:endParaRPr lang="en-US"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155626" y="4371975"/>
                <a:ext cx="1905000" cy="760210"/>
              </a:xfrm>
              <a:prstGeom prst="rect">
                <a:avLst/>
              </a:prstGeom>
              <a:blipFill>
                <a:blip r:embed="rId12"/>
                <a:stretch>
                  <a:fillRect/>
                </a:stretch>
              </a:blipFill>
              <a:ln>
                <a:noFill/>
              </a:ln>
            </p:spPr>
            <p:txBody>
              <a:bodyPr/>
              <a:lstStyle/>
              <a:p>
                <a:r>
                  <a:rPr lang="en-US">
                    <a:noFill/>
                  </a:rPr>
                  <a:t> </a:t>
                </a:r>
              </a:p>
            </p:txBody>
          </p:sp>
        </mc:Fallback>
      </mc:AlternateContent>
      <p:sp>
        <p:nvSpPr>
          <p:cNvPr id="18" name="TextBox 17"/>
          <p:cNvSpPr txBox="1"/>
          <p:nvPr/>
        </p:nvSpPr>
        <p:spPr>
          <a:xfrm>
            <a:off x="1087170" y="2495550"/>
            <a:ext cx="151567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Swap row 1 &amp; 3</a:t>
            </a:r>
            <a:endParaRPr lang="en-US" sz="16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087170" y="3195221"/>
            <a:ext cx="1731564"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row 1 by 1/3</a:t>
            </a:r>
            <a:endParaRPr lang="en-US" sz="16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703450" y="3195221"/>
            <a:ext cx="1350050"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det</a:t>
            </a:r>
            <a:r>
              <a:rPr lang="en-US" sz="1600" dirty="0" smtClean="0">
                <a:latin typeface="Times New Roman" panose="02020603050405020304" pitchFamily="18" charset="0"/>
                <a:cs typeface="Times New Roman" panose="02020603050405020304" pitchFamily="18" charset="0"/>
              </a:rPr>
              <a:t> by 3</a:t>
            </a:r>
            <a:endParaRPr lang="en-US" sz="16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087170" y="3871496"/>
            <a:ext cx="1765227"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Add </a:t>
            </a:r>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of row 1</a:t>
            </a:r>
            <a:endParaRPr lang="en-US" sz="16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844514" y="3867540"/>
            <a:ext cx="106792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No change</a:t>
            </a:r>
            <a:endParaRPr lang="en-US" sz="16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087169" y="4585871"/>
            <a:ext cx="1800493"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row 2 by -1/5</a:t>
            </a:r>
            <a:endParaRPr lang="en-US"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4703449" y="4570784"/>
            <a:ext cx="1418978"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det</a:t>
            </a:r>
            <a:r>
              <a:rPr lang="en-US" sz="1600" dirty="0" smtClean="0">
                <a:latin typeface="Times New Roman" panose="02020603050405020304" pitchFamily="18" charset="0"/>
                <a:cs typeface="Times New Roman" panose="02020603050405020304" pitchFamily="18" charset="0"/>
              </a:rPr>
              <a:t> by -5</a:t>
            </a:r>
            <a:endParaRPr lang="en-US" sz="16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087170" y="5334000"/>
            <a:ext cx="176522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Add </a:t>
            </a:r>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row </a:t>
            </a: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844513" y="5334000"/>
            <a:ext cx="106792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No change</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TextBox 29"/>
              <p:cNvSpPr txBox="1"/>
              <p:nvPr/>
            </p:nvSpPr>
            <p:spPr>
              <a:xfrm>
                <a:off x="5943600" y="5149801"/>
                <a:ext cx="2321046"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=15</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a:rPr>
                                  <m:t>1</m:t>
                                </m:r>
                              </m:e>
                              <m:e>
                                <m:r>
                                  <a:rPr lang="en-US" sz="1400" i="1">
                                    <a:latin typeface="Cambria Math"/>
                                  </a:rPr>
                                  <m:t>2</m:t>
                                </m:r>
                              </m:e>
                              <m:e>
                                <m:r>
                                  <a:rPr lang="en-US" sz="1400" i="1">
                                    <a:latin typeface="Cambria Math"/>
                                  </a:rPr>
                                  <m:t>3</m:t>
                                </m:r>
                              </m:e>
                            </m:mr>
                            <m:mr>
                              <m:e>
                                <m:r>
                                  <a:rPr lang="en-US" sz="1400" i="1">
                                    <a:latin typeface="Cambria Math"/>
                                  </a:rPr>
                                  <m:t>0</m:t>
                                </m:r>
                              </m:e>
                              <m:e>
                                <m:r>
                                  <a:rPr lang="en-US" sz="1400" i="1">
                                    <a:latin typeface="Cambria Math"/>
                                  </a:rPr>
                                  <m:t>1</m:t>
                                </m:r>
                              </m:e>
                              <m:e>
                                <m:f>
                                  <m:fPr>
                                    <m:type m:val="skw"/>
                                    <m:ctrlPr>
                                      <a:rPr lang="en-US" sz="1400" i="1">
                                        <a:latin typeface="Cambria Math" panose="02040503050406030204" pitchFamily="18" charset="0"/>
                                      </a:rPr>
                                    </m:ctrlPr>
                                  </m:fPr>
                                  <m:num>
                                    <m:r>
                                      <a:rPr lang="en-US" sz="1400" i="1">
                                        <a:latin typeface="Cambria Math"/>
                                      </a:rPr>
                                      <m:t>4</m:t>
                                    </m:r>
                                  </m:num>
                                  <m:den>
                                    <m:r>
                                      <a:rPr lang="en-US" sz="1400" i="1">
                                        <a:latin typeface="Cambria Math"/>
                                      </a:rPr>
                                      <m:t>5</m:t>
                                    </m:r>
                                  </m:den>
                                </m:f>
                              </m:e>
                            </m:mr>
                            <m:mr>
                              <m:e>
                                <m:r>
                                  <a:rPr lang="en-US" sz="1400" i="1">
                                    <a:latin typeface="Cambria Math"/>
                                  </a:rPr>
                                  <m:t>0</m:t>
                                </m:r>
                              </m:e>
                              <m:e>
                                <m:r>
                                  <a:rPr lang="en-US" sz="1400" i="1">
                                    <a:latin typeface="Cambria Math"/>
                                  </a:rPr>
                                  <m:t>0</m:t>
                                </m:r>
                              </m:e>
                              <m:e>
                                <m:r>
                                  <a:rPr lang="en-US" sz="1400" i="1">
                                    <a:latin typeface="Cambria Math"/>
                                  </a:rPr>
                                  <m:t>2</m:t>
                                </m:r>
                              </m:e>
                            </m:mr>
                          </m:m>
                        </m:e>
                      </m:d>
                    </m:oMath>
                  </m:oMathPara>
                </a14:m>
                <a:endParaRPr lang="en-US" sz="1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943600" y="5149801"/>
                <a:ext cx="2321046" cy="760210"/>
              </a:xfrm>
              <a:prstGeom prst="rect">
                <a:avLst/>
              </a:prstGeom>
              <a:blipFill>
                <a:blip r:embed="rId13"/>
                <a:stretch>
                  <a:fillRect/>
                </a:stretch>
              </a:blipFill>
              <a:ln>
                <a:noFill/>
              </a:ln>
            </p:spPr>
            <p:txBody>
              <a:bodyPr/>
              <a:lstStyle/>
              <a:p>
                <a:r>
                  <a:rPr lang="en-US">
                    <a:noFill/>
                  </a:rPr>
                  <a:t> </a:t>
                </a:r>
              </a:p>
            </p:txBody>
          </p:sp>
        </mc:Fallback>
      </mc:AlternateContent>
      <p:sp>
        <p:nvSpPr>
          <p:cNvPr id="31" name="TextBox 30"/>
          <p:cNvSpPr txBox="1"/>
          <p:nvPr/>
        </p:nvSpPr>
        <p:spPr>
          <a:xfrm>
            <a:off x="4703450" y="2495550"/>
            <a:ext cx="1205779"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Change sign</a:t>
            </a:r>
            <a:endParaRPr lang="en-US" sz="16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087170" y="6138446"/>
            <a:ext cx="1731564"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row 3 by 1/2</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TextBox 33"/>
              <p:cNvSpPr txBox="1"/>
              <p:nvPr/>
            </p:nvSpPr>
            <p:spPr>
              <a:xfrm>
                <a:off x="2537586" y="5943600"/>
                <a:ext cx="1978584" cy="76200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3"/>
                                    <m:mcJc m:val="center"/>
                                  </m:mcPr>
                                </m:mc>
                              </m:mcs>
                              <m:ctrlPr>
                                <a:rPr lang="en-US" sz="1400" i="1">
                                  <a:solidFill>
                                    <a:schemeClr val="tx1"/>
                                  </a:solidFill>
                                  <a:latin typeface="Cambria Math" panose="02040503050406030204" pitchFamily="18" charset="0"/>
                                </a:rPr>
                              </m:ctrlPr>
                            </m:mPr>
                            <m:mr>
                              <m:e>
                                <m:r>
                                  <m:rPr>
                                    <m:brk m:alnAt="7"/>
                                  </m:rPr>
                                  <a:rPr lang="en-US" sz="1400" i="1">
                                    <a:solidFill>
                                      <a:schemeClr val="tx1"/>
                                    </a:solidFill>
                                    <a:latin typeface="Cambria Math"/>
                                  </a:rPr>
                                  <m:t>1</m:t>
                                </m:r>
                              </m:e>
                              <m:e>
                                <m:r>
                                  <a:rPr lang="en-US" sz="1400" i="1">
                                    <a:solidFill>
                                      <a:schemeClr val="tx1"/>
                                    </a:solidFill>
                                    <a:latin typeface="Cambria Math"/>
                                  </a:rPr>
                                  <m:t>2</m:t>
                                </m:r>
                              </m:e>
                              <m:e>
                                <m:r>
                                  <a:rPr lang="en-US" sz="1400" i="1">
                                    <a:solidFill>
                                      <a:schemeClr val="tx1"/>
                                    </a:solidFill>
                                    <a:latin typeface="Cambria Math"/>
                                  </a:rPr>
                                  <m:t>3</m:t>
                                </m:r>
                              </m:e>
                            </m:mr>
                            <m:mr>
                              <m:e>
                                <m:r>
                                  <a:rPr lang="en-US" sz="1400" b="0" i="1" smtClean="0">
                                    <a:solidFill>
                                      <a:schemeClr val="tx1"/>
                                    </a:solidFill>
                                    <a:latin typeface="Cambria Math"/>
                                  </a:rPr>
                                  <m:t>0</m:t>
                                </m:r>
                              </m:e>
                              <m:e>
                                <m:r>
                                  <a:rPr lang="en-US" sz="1400" b="0" i="1" smtClean="0">
                                    <a:solidFill>
                                      <a:schemeClr val="tx1"/>
                                    </a:solidFill>
                                    <a:latin typeface="Cambria Math"/>
                                  </a:rPr>
                                  <m:t>1</m:t>
                                </m:r>
                              </m:e>
                              <m:e>
                                <m:f>
                                  <m:fPr>
                                    <m:type m:val="skw"/>
                                    <m:ctrlPr>
                                      <a:rPr lang="en-US" sz="1400" i="1">
                                        <a:solidFill>
                                          <a:schemeClr val="tx1"/>
                                        </a:solidFill>
                                        <a:latin typeface="Cambria Math" panose="02040503050406030204" pitchFamily="18" charset="0"/>
                                      </a:rPr>
                                    </m:ctrlPr>
                                  </m:fPr>
                                  <m:num>
                                    <m:r>
                                      <a:rPr lang="en-US" sz="1400" i="1">
                                        <a:solidFill>
                                          <a:schemeClr val="tx1"/>
                                        </a:solidFill>
                                        <a:latin typeface="Cambria Math"/>
                                      </a:rPr>
                                      <m:t>4</m:t>
                                    </m:r>
                                  </m:num>
                                  <m:den>
                                    <m:r>
                                      <a:rPr lang="en-US" sz="1400" i="1">
                                        <a:solidFill>
                                          <a:schemeClr val="tx1"/>
                                        </a:solidFill>
                                        <a:latin typeface="Cambria Math"/>
                                      </a:rPr>
                                      <m:t>5</m:t>
                                    </m:r>
                                  </m:den>
                                </m:f>
                              </m:e>
                            </m:mr>
                            <m:mr>
                              <m:e>
                                <m:r>
                                  <a:rPr lang="en-US" sz="1400" b="0" i="1" smtClean="0">
                                    <a:solidFill>
                                      <a:schemeClr val="tx1"/>
                                    </a:solidFill>
                                    <a:latin typeface="Cambria Math"/>
                                  </a:rPr>
                                  <m:t>0</m:t>
                                </m:r>
                              </m:e>
                              <m:e>
                                <m:r>
                                  <a:rPr lang="en-US" sz="1400" i="1" smtClean="0">
                                    <a:solidFill>
                                      <a:schemeClr val="tx1"/>
                                    </a:solidFill>
                                    <a:latin typeface="Cambria Math"/>
                                  </a:rPr>
                                  <m:t>0</m:t>
                                </m:r>
                              </m:e>
                              <m:e>
                                <m:r>
                                  <a:rPr lang="en-US" sz="1400" b="0" i="1" smtClean="0">
                                    <a:solidFill>
                                      <a:schemeClr val="tx1"/>
                                    </a:solidFill>
                                    <a:latin typeface="Cambria Math"/>
                                  </a:rPr>
                                  <m:t>1</m:t>
                                </m:r>
                              </m:e>
                            </m:mr>
                          </m:m>
                        </m:e>
                      </m:d>
                    </m:oMath>
                  </m:oMathPara>
                </a14:m>
                <a:endParaRPr lang="en-US" sz="1600" dirty="0" smtClean="0">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537586" y="5943600"/>
                <a:ext cx="1978584" cy="762000"/>
              </a:xfrm>
              <a:prstGeom prst="rect">
                <a:avLst/>
              </a:prstGeom>
              <a:blipFill>
                <a:blip r:embed="rId14"/>
                <a:stretch>
                  <a:fillRect/>
                </a:stretch>
              </a:blipFill>
              <a:ln>
                <a:noFill/>
              </a:ln>
            </p:spPr>
            <p:txBody>
              <a:bodyPr/>
              <a:lstStyle/>
              <a:p>
                <a:r>
                  <a:rPr lang="en-US">
                    <a:noFill/>
                  </a:rPr>
                  <a:t> </a:t>
                </a:r>
              </a:p>
            </p:txBody>
          </p:sp>
        </mc:Fallback>
      </mc:AlternateContent>
      <p:sp>
        <p:nvSpPr>
          <p:cNvPr id="35" name="TextBox 34"/>
          <p:cNvSpPr txBox="1"/>
          <p:nvPr/>
        </p:nvSpPr>
        <p:spPr>
          <a:xfrm>
            <a:off x="4703450" y="6138446"/>
            <a:ext cx="1503938" cy="338554"/>
          </a:xfrm>
          <a:prstGeom prst="rect">
            <a:avLst/>
          </a:prstGeom>
          <a:noFill/>
        </p:spPr>
        <p:txBody>
          <a:bodyPr wrap="none" rtlCol="0">
            <a:spAutoFit/>
          </a:bodyPr>
          <a:lstStyle/>
          <a:p>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det</a:t>
            </a:r>
            <a:r>
              <a:rPr lang="en-US" sz="1600" dirty="0" smtClean="0">
                <a:latin typeface="Times New Roman" panose="02020603050405020304" pitchFamily="18" charset="0"/>
                <a:cs typeface="Times New Roman" panose="02020603050405020304" pitchFamily="18" charset="0"/>
              </a:rPr>
              <a:t> 3 by 2</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177494" y="5944495"/>
                <a:ext cx="2321046" cy="760210"/>
              </a:xfrm>
              <a:prstGeom prst="rect">
                <a:avLst/>
              </a:prstGeom>
              <a:noFill/>
              <a:ln>
                <a:no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=30</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a:rPr>
                                  <m:t>1</m:t>
                                </m:r>
                              </m:e>
                              <m:e>
                                <m:r>
                                  <a:rPr lang="en-US" sz="1400" i="1">
                                    <a:latin typeface="Cambria Math"/>
                                  </a:rPr>
                                  <m:t>2</m:t>
                                </m:r>
                              </m:e>
                              <m:e>
                                <m:r>
                                  <a:rPr lang="en-US" sz="1400" i="1">
                                    <a:latin typeface="Cambria Math"/>
                                  </a:rPr>
                                  <m:t>3</m:t>
                                </m:r>
                              </m:e>
                            </m:mr>
                            <m:mr>
                              <m:e>
                                <m:r>
                                  <a:rPr lang="en-US" sz="1400" i="1">
                                    <a:latin typeface="Cambria Math"/>
                                  </a:rPr>
                                  <m:t>0</m:t>
                                </m:r>
                              </m:e>
                              <m:e>
                                <m:r>
                                  <a:rPr lang="en-US" sz="1400" i="1">
                                    <a:latin typeface="Cambria Math"/>
                                  </a:rPr>
                                  <m:t>1</m:t>
                                </m:r>
                              </m:e>
                              <m:e>
                                <m:f>
                                  <m:fPr>
                                    <m:type m:val="skw"/>
                                    <m:ctrlPr>
                                      <a:rPr lang="en-US" sz="1400" i="1">
                                        <a:latin typeface="Cambria Math" panose="02040503050406030204" pitchFamily="18" charset="0"/>
                                      </a:rPr>
                                    </m:ctrlPr>
                                  </m:fPr>
                                  <m:num>
                                    <m:r>
                                      <a:rPr lang="en-US" sz="1400" i="1">
                                        <a:latin typeface="Cambria Math"/>
                                      </a:rPr>
                                      <m:t>4</m:t>
                                    </m:r>
                                  </m:num>
                                  <m:den>
                                    <m:r>
                                      <a:rPr lang="en-US" sz="1400" i="1">
                                        <a:latin typeface="Cambria Math"/>
                                      </a:rPr>
                                      <m:t>5</m:t>
                                    </m:r>
                                  </m:den>
                                </m:f>
                              </m:e>
                            </m:mr>
                            <m:mr>
                              <m:e>
                                <m:r>
                                  <a:rPr lang="en-US" sz="1400" i="1">
                                    <a:latin typeface="Cambria Math"/>
                                  </a:rPr>
                                  <m:t>0</m:t>
                                </m:r>
                              </m:e>
                              <m:e>
                                <m:r>
                                  <a:rPr lang="en-US" sz="1400" i="1">
                                    <a:latin typeface="Cambria Math"/>
                                  </a:rPr>
                                  <m:t>0</m:t>
                                </m:r>
                              </m:e>
                              <m:e>
                                <m:r>
                                  <a:rPr lang="en-US" sz="1400" b="0" i="1" smtClean="0">
                                    <a:latin typeface="Cambria Math"/>
                                  </a:rPr>
                                  <m:t>1</m:t>
                                </m:r>
                              </m:e>
                            </m:mr>
                          </m:m>
                        </m:e>
                      </m:d>
                      <m:r>
                        <a:rPr lang="en-US" sz="1400" b="0" i="1" smtClean="0">
                          <a:latin typeface="Cambria Math" panose="02040503050406030204" pitchFamily="18" charset="0"/>
                        </a:rPr>
                        <m:t>=30</m:t>
                      </m:r>
                    </m:oMath>
                  </m:oMathPara>
                </a14:m>
                <a:endParaRPr lang="en-US"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6177494" y="5944495"/>
                <a:ext cx="2321046" cy="760210"/>
              </a:xfrm>
              <a:prstGeom prst="rect">
                <a:avLst/>
              </a:prstGeom>
              <a:blipFill>
                <a:blip r:embed="rId1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3373892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randombar(horizontal)">
                                      <p:cBhvr>
                                        <p:cTn id="50" dur="500"/>
                                        <p:tgtEl>
                                          <p:spTgt spid="2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randombar(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randombar(horizontal)">
                                      <p:cBhvr>
                                        <p:cTn id="58" dur="500"/>
                                        <p:tgtEl>
                                          <p:spTgt spid="22"/>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randombar(horizontal)">
                                      <p:cBhvr>
                                        <p:cTn id="66" dur="500"/>
                                        <p:tgtEl>
                                          <p:spTgt spid="25"/>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randombar(horizontal)">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randombar(horizontal)">
                                      <p:cBhvr>
                                        <p:cTn id="74" dur="500"/>
                                        <p:tgtEl>
                                          <p:spTgt spid="27"/>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randombar(horizont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randombar(horizontal)">
                                      <p:cBhvr>
                                        <p:cTn id="82" dur="500"/>
                                        <p:tgtEl>
                                          <p:spTgt spid="28"/>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randombar(horizontal)">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randombar(horizontal)">
                                      <p:cBhvr>
                                        <p:cTn id="90" dur="500"/>
                                        <p:tgtEl>
                                          <p:spTgt spid="29"/>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randombar(horizontal)">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randombar(horizontal)">
                                      <p:cBhvr>
                                        <p:cTn id="98" dur="500"/>
                                        <p:tgtEl>
                                          <p:spTgt spid="33"/>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randombar(horizontal)">
                                      <p:cBhvr>
                                        <p:cTn id="101" dur="500"/>
                                        <p:tgtEl>
                                          <p:spTgt spid="34"/>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randombar(horizontal)">
                                      <p:cBhvr>
                                        <p:cTn id="106" dur="500"/>
                                        <p:tgtEl>
                                          <p:spTgt spid="35"/>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randombar(horizontal)">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10" grpId="0"/>
      <p:bldP spid="11" grpId="0"/>
      <p:bldP spid="13" grpId="0"/>
      <p:bldP spid="14" grpId="0"/>
      <p:bldP spid="15" grpId="0"/>
      <p:bldP spid="16" grpId="0"/>
      <p:bldP spid="17" grpId="0"/>
      <p:bldP spid="18" grpId="0"/>
      <p:bldP spid="19" grpId="0"/>
      <p:bldP spid="20" grpId="0"/>
      <p:bldP spid="21" grpId="0"/>
      <p:bldP spid="22" grpId="0"/>
      <p:bldP spid="25" grpId="0"/>
      <p:bldP spid="27" grpId="0"/>
      <p:bldP spid="28" grpId="0"/>
      <p:bldP spid="29" grpId="0"/>
      <p:bldP spid="30" grpId="0"/>
      <p:bldP spid="31" grpId="0"/>
      <p:bldP spid="33" grpId="0"/>
      <p:bldP spid="34" grpId="0"/>
      <p:bldP spid="35" grpId="0"/>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Determinant:</a:t>
            </a:r>
            <a:br>
              <a:rPr lang="en-US" dirty="0"/>
            </a:br>
            <a:r>
              <a:rPr lang="en-US" dirty="0"/>
              <a:t>Gaussian Elimination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20638">
                  <a:buNone/>
                </a:pPr>
                <a:r>
                  <a:rPr lang="en-US" b="1" dirty="0" smtClean="0"/>
                  <a:t>Example 2: </a:t>
                </a:r>
                <a:r>
                  <a:rPr lang="en-US" dirty="0" smtClean="0"/>
                  <a:t>From a few slides ago: </a:t>
                </a:r>
                <a14:m>
                  <m:oMath xmlns:m="http://schemas.openxmlformats.org/officeDocument/2006/math">
                    <m:r>
                      <a:rPr lang="en-US" b="1">
                        <a:latin typeface="Cambria Math"/>
                      </a:rPr>
                      <m:t>𝐀</m:t>
                    </m:r>
                    <m:r>
                      <a:rPr lang="en-US" i="1">
                        <a:latin typeface="Cambria Math"/>
                      </a:rPr>
                      <m:t>=</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a14:m>
                <a:r>
                  <a:rPr lang="en-US" dirty="0" smtClean="0"/>
                  <a:t> and |</a:t>
                </a:r>
                <a:r>
                  <a:rPr lang="en-US" b="1" dirty="0" smtClean="0"/>
                  <a:t>A</a:t>
                </a:r>
                <a:r>
                  <a:rPr lang="en-US" dirty="0" smtClean="0"/>
                  <a:t>|</a:t>
                </a:r>
                <a:r>
                  <a:rPr lang="en-US" b="1" dirty="0" smtClean="0"/>
                  <a:t> =</a:t>
                </a:r>
                <a:r>
                  <a:rPr lang="en-US" dirty="0" smtClean="0"/>
                  <a:t> 18</a:t>
                </a:r>
              </a:p>
              <a:p>
                <a:pPr marL="0" indent="-20638">
                  <a:buNone/>
                </a:pPr>
                <a:r>
                  <a:rPr lang="en-US" dirty="0"/>
                  <a:t> </a:t>
                </a:r>
                <a:r>
                  <a:rPr lang="en-US" dirty="0" smtClean="0"/>
                  <a:t>          Using Gaussian elimination</a:t>
                </a:r>
              </a:p>
              <a:p>
                <a:pPr marL="0" indent="-20638">
                  <a:buNone/>
                </a:pPr>
                <a:endParaRPr lang="en-US" dirty="0"/>
              </a:p>
              <a:p>
                <a:pPr marL="0" indent="-20638">
                  <a:buNone/>
                </a:pPr>
                <a:endParaRPr lang="en-US" dirty="0" smtClean="0"/>
              </a:p>
              <a:p>
                <a:pPr marL="0" indent="-20638">
                  <a:buNone/>
                </a:pPr>
                <a:endParaRPr lang="en-US" dirty="0"/>
              </a:p>
              <a:p>
                <a:pPr marL="0" indent="-20638">
                  <a:buNone/>
                </a:pPr>
                <a:endParaRPr lang="en-US" dirty="0" smtClean="0"/>
              </a:p>
              <a:p>
                <a:pPr marL="0" indent="-20638">
                  <a:buNone/>
                </a:pPr>
                <a:endParaRPr lang="en-US" dirty="0"/>
              </a:p>
              <a:p>
                <a:pPr marL="0" indent="-20638">
                  <a:buNone/>
                </a:pPr>
                <a:endParaRPr lang="en-US" dirty="0" smtClean="0"/>
              </a:p>
              <a:p>
                <a:pPr marL="0" indent="-20638">
                  <a:buNone/>
                </a:pPr>
                <a:endParaRPr lang="en-US" dirty="0" smtClean="0"/>
              </a:p>
              <a:p>
                <a:pPr marL="0" indent="-20638">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46246" y="2590800"/>
                <a:ext cx="1594539" cy="824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2</m:t>
                                </m:r>
                              </m:e>
                              <m:e>
                                <m:r>
                                  <a:rPr lang="en-US" i="1">
                                    <a:latin typeface="Cambria Math"/>
                                  </a:rPr>
                                  <m:t>2</m:t>
                                </m:r>
                              </m:e>
                              <m:e>
                                <m:r>
                                  <a:rPr lang="en-US" i="1">
                                    <a:latin typeface="Cambria Math"/>
                                  </a:rPr>
                                  <m:t>−3</m:t>
                                </m:r>
                              </m:e>
                            </m:mr>
                            <m:mr>
                              <m:e>
                                <m:r>
                                  <a:rPr lang="en-US" i="1">
                                    <a:latin typeface="Cambria Math"/>
                                  </a:rPr>
                                  <m:t>−1</m:t>
                                </m:r>
                              </m:e>
                              <m:e>
                                <m:r>
                                  <a:rPr lang="en-US" i="1">
                                    <a:latin typeface="Cambria Math"/>
                                  </a:rPr>
                                  <m:t>1</m:t>
                                </m:r>
                              </m:e>
                              <m:e>
                                <m:r>
                                  <a:rPr lang="en-US" i="1">
                                    <a:latin typeface="Cambria Math"/>
                                  </a:rPr>
                                  <m:t>3</m:t>
                                </m:r>
                              </m:e>
                            </m:mr>
                            <m:mr>
                              <m:e>
                                <m:r>
                                  <a:rPr lang="en-US" i="1">
                                    <a:latin typeface="Cambria Math"/>
                                  </a:rPr>
                                  <m:t>2</m:t>
                                </m:r>
                              </m:e>
                              <m:e>
                                <m:r>
                                  <a:rPr lang="en-US" i="1">
                                    <a:latin typeface="Cambria Math"/>
                                  </a:rPr>
                                  <m:t>0</m:t>
                                </m:r>
                              </m:e>
                              <m:e>
                                <m:r>
                                  <a:rPr lang="en-US" i="1">
                                    <a:latin typeface="Cambria Math"/>
                                  </a:rPr>
                                  <m:t>−1</m:t>
                                </m:r>
                              </m:e>
                            </m:mr>
                          </m:m>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146246" y="2590800"/>
                <a:ext cx="1594539" cy="82490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17846" y="2590800"/>
                <a:ext cx="2043380" cy="824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smtClean="0">
                          <a:latin typeface="Cambria Math"/>
                        </a:rPr>
                        <m:t>=</m:t>
                      </m:r>
                      <m:r>
                        <a:rPr lang="en-US" b="0" i="1" smtClean="0">
                          <a:latin typeface="Cambria Math"/>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a:rPr>
                                  <m:t>2</m:t>
                                </m:r>
                              </m:e>
                              <m:e>
                                <m:r>
                                  <a:rPr lang="en-US" b="0" i="1" smtClean="0">
                                    <a:latin typeface="Cambria Math"/>
                                  </a:rPr>
                                  <m:t>−</m:t>
                                </m:r>
                                <m:r>
                                  <a:rPr lang="en-US" i="1">
                                    <a:latin typeface="Cambria Math"/>
                                  </a:rPr>
                                  <m:t>2</m:t>
                                </m:r>
                              </m:e>
                              <m:e>
                                <m:r>
                                  <a:rPr lang="en-US" i="1">
                                    <a:latin typeface="Cambria Math"/>
                                  </a:rPr>
                                  <m:t>−3</m:t>
                                </m:r>
                              </m:e>
                            </m:mr>
                            <m:mr>
                              <m:e>
                                <m:r>
                                  <a:rPr lang="en-US" i="1">
                                    <a:latin typeface="Cambria Math"/>
                                  </a:rPr>
                                  <m:t>1</m:t>
                                </m:r>
                              </m:e>
                              <m:e>
                                <m:r>
                                  <a:rPr lang="en-US" b="0" i="1" smtClean="0">
                                    <a:latin typeface="Cambria Math"/>
                                  </a:rPr>
                                  <m:t>−</m:t>
                                </m:r>
                                <m:r>
                                  <a:rPr lang="en-US" i="1">
                                    <a:latin typeface="Cambria Math"/>
                                  </a:rPr>
                                  <m:t>1</m:t>
                                </m:r>
                              </m:e>
                              <m:e>
                                <m:r>
                                  <a:rPr lang="en-US" i="1">
                                    <a:latin typeface="Cambria Math"/>
                                  </a:rPr>
                                  <m:t>3</m:t>
                                </m:r>
                              </m:e>
                            </m:mr>
                            <m:mr>
                              <m:e>
                                <m:r>
                                  <a:rPr lang="en-US" b="0" i="1" smtClean="0">
                                    <a:latin typeface="Cambria Math"/>
                                  </a:rPr>
                                  <m:t>0</m:t>
                                </m:r>
                              </m:e>
                              <m:e>
                                <m:r>
                                  <a:rPr lang="en-US" b="0" i="1" smtClean="0">
                                    <a:latin typeface="Cambria Math"/>
                                  </a:rPr>
                                  <m:t>2</m:t>
                                </m:r>
                              </m:e>
                              <m:e>
                                <m:r>
                                  <a:rPr lang="en-US" i="1">
                                    <a:latin typeface="Cambria Math"/>
                                  </a:rPr>
                                  <m:t>−1</m:t>
                                </m:r>
                              </m:e>
                            </m:mr>
                          </m:m>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17846" y="2590800"/>
                <a:ext cx="2043380" cy="82490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52585" y="2516902"/>
                <a:ext cx="2432461"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smtClean="0">
                          <a:latin typeface="Cambria Math"/>
                        </a:rPr>
                        <m:t>=</m:t>
                      </m:r>
                      <m:r>
                        <a:rPr lang="en-US" b="0" i="1" smtClean="0">
                          <a:latin typeface="Cambria Math"/>
                        </a:rPr>
                        <m:t>−2</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i="1">
                                    <a:latin typeface="Cambria Math"/>
                                  </a:rPr>
                                  <m:t>−</m:t>
                                </m:r>
                                <m:f>
                                  <m:fPr>
                                    <m:type m:val="skw"/>
                                    <m:ctrlPr>
                                      <a:rPr lang="en-US" i="1" smtClean="0">
                                        <a:latin typeface="Cambria Math" panose="02040503050406030204" pitchFamily="18" charset="0"/>
                                      </a:rPr>
                                    </m:ctrlPr>
                                  </m:fPr>
                                  <m:num>
                                    <m:r>
                                      <a:rPr lang="en-US" b="0" i="1" smtClean="0">
                                        <a:latin typeface="Cambria Math"/>
                                      </a:rPr>
                                      <m:t>3</m:t>
                                    </m:r>
                                  </m:num>
                                  <m:den>
                                    <m:r>
                                      <a:rPr lang="en-US" b="0" i="1" smtClean="0">
                                        <a:latin typeface="Cambria Math"/>
                                      </a:rPr>
                                      <m:t>2</m:t>
                                    </m:r>
                                  </m:den>
                                </m:f>
                              </m:e>
                            </m:mr>
                            <m:mr>
                              <m:e>
                                <m:r>
                                  <a:rPr lang="en-US" i="1">
                                    <a:latin typeface="Cambria Math"/>
                                  </a:rPr>
                                  <m:t>1</m:t>
                                </m:r>
                              </m:e>
                              <m:e>
                                <m:r>
                                  <a:rPr lang="en-US" b="0" i="1" smtClean="0">
                                    <a:latin typeface="Cambria Math"/>
                                  </a:rPr>
                                  <m:t>−</m:t>
                                </m:r>
                                <m:r>
                                  <a:rPr lang="en-US" i="1">
                                    <a:latin typeface="Cambria Math"/>
                                  </a:rPr>
                                  <m:t>1</m:t>
                                </m:r>
                              </m:e>
                              <m:e>
                                <m:r>
                                  <a:rPr lang="en-US" i="1">
                                    <a:latin typeface="Cambria Math"/>
                                  </a:rPr>
                                  <m:t>3</m:t>
                                </m:r>
                              </m:e>
                            </m:mr>
                            <m:mr>
                              <m:e>
                                <m:r>
                                  <a:rPr lang="en-US" b="0" i="1" smtClean="0">
                                    <a:latin typeface="Cambria Math"/>
                                  </a:rPr>
                                  <m:t>0</m:t>
                                </m:r>
                              </m:e>
                              <m:e>
                                <m:r>
                                  <a:rPr lang="en-US" b="0" i="1" smtClean="0">
                                    <a:latin typeface="Cambria Math"/>
                                  </a:rPr>
                                  <m:t>2</m:t>
                                </m:r>
                              </m:e>
                              <m:e>
                                <m:r>
                                  <a:rPr lang="en-US" i="1">
                                    <a:latin typeface="Cambria Math"/>
                                  </a:rPr>
                                  <m:t>−1</m:t>
                                </m:r>
                              </m:e>
                            </m:mr>
                          </m:m>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52585" y="2516902"/>
                <a:ext cx="2432461" cy="97270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556446" y="2448333"/>
                <a:ext cx="2435154" cy="11330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smtClean="0">
                          <a:latin typeface="Cambria Math"/>
                        </a:rPr>
                        <m:t>=</m:t>
                      </m:r>
                      <m:r>
                        <a:rPr lang="en-US" b="0" i="1" smtClean="0">
                          <a:latin typeface="Cambria Math"/>
                        </a:rPr>
                        <m:t>−2</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i="1">
                                    <a:latin typeface="Cambria Math"/>
                                  </a:rPr>
                                  <m:t>−</m:t>
                                </m:r>
                                <m:f>
                                  <m:fPr>
                                    <m:type m:val="skw"/>
                                    <m:ctrlPr>
                                      <a:rPr lang="en-US" i="1" smtClean="0">
                                        <a:latin typeface="Cambria Math" panose="02040503050406030204" pitchFamily="18" charset="0"/>
                                      </a:rPr>
                                    </m:ctrlPr>
                                  </m:fPr>
                                  <m:num>
                                    <m:r>
                                      <a:rPr lang="en-US" b="0" i="1" smtClean="0">
                                        <a:latin typeface="Cambria Math"/>
                                      </a:rPr>
                                      <m:t>3</m:t>
                                    </m:r>
                                  </m:num>
                                  <m:den>
                                    <m:r>
                                      <a:rPr lang="en-US" b="0" i="1" smtClean="0">
                                        <a:latin typeface="Cambria Math"/>
                                      </a:rPr>
                                      <m:t>2</m:t>
                                    </m:r>
                                  </m:den>
                                </m:f>
                              </m:e>
                            </m:mr>
                            <m:mr>
                              <m:e>
                                <m:r>
                                  <a:rPr lang="en-US" b="0" i="1" smtClean="0">
                                    <a:latin typeface="Cambria Math"/>
                                  </a:rPr>
                                  <m:t>0</m:t>
                                </m:r>
                              </m:e>
                              <m:e>
                                <m:r>
                                  <a:rPr lang="en-US" b="0" i="1" smtClean="0">
                                    <a:latin typeface="Cambria Math"/>
                                  </a:rPr>
                                  <m:t>0</m:t>
                                </m:r>
                              </m:e>
                              <m:e>
                                <m:f>
                                  <m:fPr>
                                    <m:type m:val="skw"/>
                                    <m:ctrlPr>
                                      <a:rPr lang="en-US" i="1" smtClean="0">
                                        <a:latin typeface="Cambria Math" panose="02040503050406030204" pitchFamily="18" charset="0"/>
                                      </a:rPr>
                                    </m:ctrlPr>
                                  </m:fPr>
                                  <m:num>
                                    <m:r>
                                      <a:rPr lang="en-US" b="0" i="1" smtClean="0">
                                        <a:latin typeface="Cambria Math"/>
                                      </a:rPr>
                                      <m:t>9</m:t>
                                    </m:r>
                                  </m:num>
                                  <m:den>
                                    <m:r>
                                      <a:rPr lang="en-US" b="0" i="1" smtClean="0">
                                        <a:latin typeface="Cambria Math"/>
                                      </a:rPr>
                                      <m:t>2</m:t>
                                    </m:r>
                                  </m:den>
                                </m:f>
                              </m:e>
                            </m:mr>
                            <m:mr>
                              <m:e>
                                <m:r>
                                  <a:rPr lang="en-US" b="0" i="1" smtClean="0">
                                    <a:latin typeface="Cambria Math"/>
                                  </a:rPr>
                                  <m:t>0</m:t>
                                </m:r>
                              </m:e>
                              <m:e>
                                <m:r>
                                  <a:rPr lang="en-US" b="0" i="1" smtClean="0">
                                    <a:latin typeface="Cambria Math"/>
                                  </a:rPr>
                                  <m:t>2</m:t>
                                </m:r>
                              </m:e>
                              <m:e>
                                <m:r>
                                  <a:rPr lang="en-US" i="1">
                                    <a:latin typeface="Cambria Math"/>
                                  </a:rPr>
                                  <m:t>−1</m:t>
                                </m:r>
                              </m:e>
                            </m:mr>
                          </m:m>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556446" y="2448333"/>
                <a:ext cx="2435154" cy="1133067"/>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72000" y="3584228"/>
                <a:ext cx="2262029" cy="1112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smtClean="0">
                          <a:latin typeface="Cambria Math"/>
                        </a:rPr>
                        <m:t>=</m:t>
                      </m:r>
                      <m:r>
                        <a:rPr lang="en-US" b="0" i="1" smtClean="0">
                          <a:latin typeface="Cambria Math"/>
                        </a:rPr>
                        <m:t>2</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i="1">
                                    <a:latin typeface="Cambria Math"/>
                                  </a:rPr>
                                  <m:t>−</m:t>
                                </m:r>
                                <m:f>
                                  <m:fPr>
                                    <m:type m:val="skw"/>
                                    <m:ctrlPr>
                                      <a:rPr lang="en-US" i="1" smtClean="0">
                                        <a:latin typeface="Cambria Math" panose="02040503050406030204" pitchFamily="18" charset="0"/>
                                      </a:rPr>
                                    </m:ctrlPr>
                                  </m:fPr>
                                  <m:num>
                                    <m:r>
                                      <a:rPr lang="en-US" b="0" i="1" smtClean="0">
                                        <a:latin typeface="Cambria Math"/>
                                      </a:rPr>
                                      <m:t>3</m:t>
                                    </m:r>
                                  </m:num>
                                  <m:den>
                                    <m:r>
                                      <a:rPr lang="en-US" b="0" i="1" smtClean="0">
                                        <a:latin typeface="Cambria Math"/>
                                      </a:rPr>
                                      <m:t>2</m:t>
                                    </m:r>
                                  </m:den>
                                </m:f>
                              </m:e>
                            </m:mr>
                            <m:mr>
                              <m:e>
                                <m:r>
                                  <a:rPr lang="en-US" b="0" i="1" smtClean="0">
                                    <a:latin typeface="Cambria Math"/>
                                  </a:rPr>
                                  <m:t>0</m:t>
                                </m:r>
                              </m:e>
                              <m:e>
                                <m:r>
                                  <a:rPr lang="en-US" b="0" i="1" smtClean="0">
                                    <a:latin typeface="Cambria Math"/>
                                  </a:rPr>
                                  <m:t>2</m:t>
                                </m:r>
                              </m:e>
                              <m:e>
                                <m:r>
                                  <a:rPr lang="en-US" i="1" smtClean="0">
                                    <a:latin typeface="Cambria Math"/>
                                  </a:rPr>
                                  <m:t>−</m:t>
                                </m:r>
                                <m:r>
                                  <a:rPr lang="en-US" b="0" i="1" smtClean="0">
                                    <a:latin typeface="Cambria Math"/>
                                  </a:rPr>
                                  <m:t>1</m:t>
                                </m:r>
                              </m:e>
                            </m:mr>
                            <m:mr>
                              <m:e>
                                <m:r>
                                  <a:rPr lang="en-US" b="0" i="1" smtClean="0">
                                    <a:latin typeface="Cambria Math"/>
                                  </a:rPr>
                                  <m:t>0</m:t>
                                </m:r>
                              </m:e>
                              <m:e>
                                <m:r>
                                  <a:rPr lang="en-US" b="0" i="1" smtClean="0">
                                    <a:latin typeface="Cambria Math"/>
                                  </a:rPr>
                                  <m:t>0</m:t>
                                </m:r>
                              </m:e>
                              <m:e>
                                <m:f>
                                  <m:fPr>
                                    <m:type m:val="skw"/>
                                    <m:ctrlPr>
                                      <a:rPr lang="en-US" i="1">
                                        <a:latin typeface="Cambria Math" panose="02040503050406030204" pitchFamily="18" charset="0"/>
                                      </a:rPr>
                                    </m:ctrlPr>
                                  </m:fPr>
                                  <m:num>
                                    <m:r>
                                      <a:rPr lang="en-US" i="1">
                                        <a:latin typeface="Cambria Math"/>
                                      </a:rPr>
                                      <m:t>9</m:t>
                                    </m:r>
                                  </m:num>
                                  <m:den>
                                    <m:r>
                                      <a:rPr lang="en-US" i="1">
                                        <a:latin typeface="Cambria Math"/>
                                      </a:rPr>
                                      <m:t>2</m:t>
                                    </m:r>
                                  </m:den>
                                </m:f>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572000" y="3584228"/>
                <a:ext cx="2262029" cy="1112933"/>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705600" y="3913548"/>
                <a:ext cx="2502993" cy="454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smtClean="0">
                          <a:latin typeface="Cambria Math"/>
                        </a:rPr>
                        <m:t>=</m:t>
                      </m:r>
                      <m:r>
                        <a:rPr lang="en-US" b="0" i="1" smtClean="0">
                          <a:latin typeface="Cambria Math"/>
                        </a:rPr>
                        <m:t>2(</m:t>
                      </m:r>
                      <m:r>
                        <a:rPr lang="en-US" b="0" i="1" smtClean="0">
                          <a:latin typeface="Cambria Math"/>
                          <a:ea typeface="Cambria Math"/>
                        </a:rPr>
                        <m:t>1×2×</m:t>
                      </m:r>
                      <m:f>
                        <m:fPr>
                          <m:type m:val="skw"/>
                          <m:ctrlPr>
                            <a:rPr lang="en-US" b="0" i="1" smtClean="0">
                              <a:latin typeface="Cambria Math" panose="02040503050406030204" pitchFamily="18" charset="0"/>
                              <a:ea typeface="Cambria Math"/>
                            </a:rPr>
                          </m:ctrlPr>
                        </m:fPr>
                        <m:num>
                          <m:r>
                            <a:rPr lang="en-US" b="0" i="1" smtClean="0">
                              <a:latin typeface="Cambria Math"/>
                              <a:ea typeface="Cambria Math"/>
                            </a:rPr>
                            <m:t>9</m:t>
                          </m:r>
                        </m:num>
                        <m:den>
                          <m:r>
                            <a:rPr lang="en-US" b="0" i="1" smtClean="0">
                              <a:latin typeface="Cambria Math"/>
                              <a:ea typeface="Cambria Math"/>
                            </a:rPr>
                            <m:t>2</m:t>
                          </m:r>
                        </m:den>
                      </m:f>
                      <m:r>
                        <a:rPr lang="en-US" b="0" i="1" smtClean="0">
                          <a:latin typeface="Cambria Math"/>
                          <a:ea typeface="Cambria Math"/>
                        </a:rPr>
                        <m:t>)=18</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705600" y="3913548"/>
                <a:ext cx="2502993" cy="454292"/>
              </a:xfrm>
              <a:prstGeom prst="rect">
                <a:avLst/>
              </a:prstGeom>
              <a:blipFill rotWithShape="1">
                <a:blip r:embed="rId8"/>
                <a:stretch>
                  <a:fillRect t="-118667" b="-184000"/>
                </a:stretch>
              </a:blipFill>
            </p:spPr>
            <p:txBody>
              <a:bodyPr/>
              <a:lstStyle/>
              <a:p>
                <a:r>
                  <a:rPr lang="en-US">
                    <a:noFill/>
                  </a:rPr>
                  <a:t> </a:t>
                </a:r>
              </a:p>
            </p:txBody>
          </p:sp>
        </mc:Fallback>
      </mc:AlternateContent>
      <p:sp>
        <p:nvSpPr>
          <p:cNvPr id="11" name="Rounded Rectangle 10"/>
          <p:cNvSpPr/>
          <p:nvPr/>
        </p:nvSpPr>
        <p:spPr>
          <a:xfrm>
            <a:off x="487837" y="51816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9"/>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19112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randombar(horizontal)">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p:bldP spid="8" grpId="0"/>
      <p:bldP spid="9"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a:t>
            </a:r>
            <a:r>
              <a:rPr lang="en-US" sz="1600" dirty="0" smtClean="0"/>
              <a:t>next </a:t>
            </a:r>
            <a:r>
              <a:rPr lang="en-US" sz="1600" dirty="0"/>
              <a:t>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normal vector </a:t>
                </a:r>
                <a:r>
                  <a:rPr lang="en-US" b="1" dirty="0" smtClean="0"/>
                  <a:t>n </a:t>
                </a:r>
                <a:r>
                  <a:rPr lang="en-US" dirty="0" smtClean="0"/>
                  <a:t>and a real value </a:t>
                </a:r>
                <a:r>
                  <a:rPr lang="en-US" i="1" dirty="0" smtClean="0"/>
                  <a:t>d</a:t>
                </a:r>
                <a:r>
                  <a:rPr lang="en-US" dirty="0" smtClean="0"/>
                  <a:t>, the plane Q is the set of all points that satisfy the equation:</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ea typeface="Cambria Math"/>
                        </a:rPr>
                        <m:t>𝐧</m:t>
                      </m:r>
                      <m:r>
                        <a:rPr lang="en-US" b="1" i="1">
                          <a:latin typeface="Cambria Math"/>
                          <a:ea typeface="Cambria Math"/>
                        </a:rPr>
                        <m:t> </m:t>
                      </m:r>
                      <m:r>
                        <a:rPr lang="en-US" i="1">
                          <a:latin typeface="Cambria Math"/>
                          <a:ea typeface="Cambria Math"/>
                        </a:rPr>
                        <m:t>∙</m:t>
                      </m:r>
                      <m:r>
                        <a:rPr lang="en-US" b="0" i="1" smtClean="0">
                          <a:latin typeface="Cambria Math"/>
                          <a:ea typeface="Cambria Math"/>
                        </a:rPr>
                        <m:t>𝑃</m:t>
                      </m:r>
                      <m:r>
                        <m:rPr>
                          <m:aln/>
                        </m:rPr>
                        <a:rPr lang="en-US" b="1">
                          <a:latin typeface="Cambria Math"/>
                          <a:ea typeface="Cambria Math"/>
                        </a:rPr>
                        <m:t>=</m:t>
                      </m:r>
                      <m:r>
                        <a:rPr lang="en-US" i="1">
                          <a:latin typeface="Cambria Math"/>
                          <a:ea typeface="Cambria Math"/>
                        </a:rPr>
                        <m:t>𝑑</m:t>
                      </m:r>
                    </m:oMath>
                  </m:oMathPara>
                </a14:m>
                <a:endParaRPr lang="en-US" dirty="0"/>
              </a:p>
              <a:p>
                <a:pPr marL="0" indent="0">
                  <a:buNone/>
                </a:pPr>
                <a:endParaRPr lang="en-US" sz="800" dirty="0" smtClean="0"/>
              </a:p>
              <a:p>
                <a:pPr marL="0" indent="0">
                  <a:buNone/>
                </a:pPr>
                <a:r>
                  <a:rPr lang="en-US" dirty="0" smtClean="0"/>
                  <a:t>If we expand </a:t>
                </a:r>
                <a:r>
                  <a:rPr lang="en-US" i="1" dirty="0" smtClean="0"/>
                  <a:t>P</a:t>
                </a:r>
                <a:r>
                  <a:rPr lang="en-US" dirty="0" smtClean="0"/>
                  <a:t> as </a:t>
                </a:r>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m:t>
                    </m:r>
                  </m:oMath>
                </a14:m>
                <a:r>
                  <a:rPr lang="en-US" dirty="0" smtClean="0"/>
                  <a:t> and </a:t>
                </a:r>
                <a14:m>
                  <m:oMath xmlns:m="http://schemas.openxmlformats.org/officeDocument/2006/math">
                    <m:r>
                      <a:rPr lang="en-US" b="1" i="0" smtClean="0">
                        <a:latin typeface="Cambria Math"/>
                      </a:rPr>
                      <m:t>𝐧</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m:t>
                    </m:r>
                  </m:oMath>
                </a14:m>
                <a:r>
                  <a:rPr lang="en-US" dirty="0" smtClean="0"/>
                  <a:t> then the equation above reads: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𝑎𝑥</m:t>
                      </m:r>
                      <m:r>
                        <a:rPr lang="en-US" b="0" i="1" smtClean="0">
                          <a:latin typeface="Cambria Math"/>
                        </a:rPr>
                        <m:t>+</m:t>
                      </m:r>
                      <m:r>
                        <a:rPr lang="en-US" b="0" i="1" smtClean="0">
                          <a:latin typeface="Cambria Math"/>
                        </a:rPr>
                        <m:t>𝑏𝑦</m:t>
                      </m:r>
                      <m:r>
                        <a:rPr lang="en-US" b="0" i="1" smtClean="0">
                          <a:latin typeface="Cambria Math"/>
                        </a:rPr>
                        <m:t>+</m:t>
                      </m:r>
                      <m:r>
                        <a:rPr lang="en-US" b="0" i="1" smtClean="0">
                          <a:latin typeface="Cambria Math"/>
                        </a:rPr>
                        <m:t>𝑐𝑧</m:t>
                      </m:r>
                      <m:r>
                        <a:rPr lang="en-US" b="0" i="1" smtClean="0">
                          <a:latin typeface="Cambria Math"/>
                        </a:rPr>
                        <m:t>=</m:t>
                      </m:r>
                      <m:r>
                        <a:rPr lang="en-US" b="0" i="1" smtClean="0">
                          <a:latin typeface="Cambria Math"/>
                        </a:rPr>
                        <m:t>𝑑</m:t>
                      </m:r>
                    </m:oMath>
                  </m:oMathPara>
                </a14:m>
                <a:endParaRPr lang="en-US" dirty="0"/>
              </a:p>
              <a:p>
                <a:pPr marL="0" indent="0">
                  <a:buNone/>
                </a:pPr>
                <a:r>
                  <a:rPr lang="en-US" dirty="0" smtClean="0"/>
                  <a:t>Which means any point of the plane Q</a:t>
                </a:r>
                <a:r>
                  <a:rPr lang="en-US" i="1" dirty="0" smtClean="0"/>
                  <a:t> </a:t>
                </a:r>
                <a:r>
                  <a:rPr lang="en-US" dirty="0" smtClean="0"/>
                  <a:t>is a solution to the equation above</a:t>
                </a:r>
                <a:endParaRPr lang="en-US" sz="800" dirty="0"/>
              </a:p>
              <a:p>
                <a:pPr marL="0" indent="0">
                  <a:buNone/>
                </a:pPr>
                <a:r>
                  <a:rPr lang="en-US" dirty="0" smtClean="0"/>
                  <a:t>What if we had three planes?</a:t>
                </a:r>
              </a:p>
              <a:p>
                <a:pPr marL="0" indent="0" algn="ctr">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𝑎</m:t>
                          </m:r>
                        </m:e>
                        <m:sub>
                          <m:r>
                            <a:rPr lang="en-US" sz="1800" b="0" i="1" smtClean="0">
                              <a:latin typeface="Cambria Math"/>
                            </a:rPr>
                            <m:t>0</m:t>
                          </m:r>
                        </m:sub>
                      </m:sSub>
                      <m:r>
                        <a:rPr lang="en-US" sz="1800" i="1">
                          <a:latin typeface="Cambria Math"/>
                        </a:rPr>
                        <m:t>𝑥</m:t>
                      </m:r>
                      <m:r>
                        <a:rPr lang="en-US" sz="1800" i="1">
                          <a:latin typeface="Cambria Math"/>
                        </a:rPr>
                        <m:t>+</m:t>
                      </m:r>
                      <m:sSub>
                        <m:sSubPr>
                          <m:ctrlPr>
                            <a:rPr lang="en-US" sz="1800" i="1" smtClean="0">
                              <a:latin typeface="Cambria Math" panose="02040503050406030204" pitchFamily="18" charset="0"/>
                            </a:rPr>
                          </m:ctrlPr>
                        </m:sSubPr>
                        <m:e>
                          <m:r>
                            <a:rPr lang="en-US" sz="1800" b="0" i="1" smtClean="0">
                              <a:latin typeface="Cambria Math"/>
                            </a:rPr>
                            <m:t>𝑏</m:t>
                          </m:r>
                        </m:e>
                        <m:sub>
                          <m:r>
                            <a:rPr lang="en-US" sz="1800" b="0" i="1" smtClean="0">
                              <a:latin typeface="Cambria Math"/>
                            </a:rPr>
                            <m:t>0</m:t>
                          </m:r>
                        </m:sub>
                      </m:sSub>
                      <m:r>
                        <a:rPr lang="en-US" sz="1800" i="1">
                          <a:latin typeface="Cambria Math"/>
                        </a:rPr>
                        <m:t>𝑦</m:t>
                      </m:r>
                      <m:r>
                        <a:rPr lang="en-US" sz="1800" i="1">
                          <a:latin typeface="Cambria Math"/>
                        </a:rPr>
                        <m:t>+</m:t>
                      </m:r>
                      <m:sSub>
                        <m:sSubPr>
                          <m:ctrlPr>
                            <a:rPr lang="en-US" sz="1800" i="1" smtClean="0">
                              <a:latin typeface="Cambria Math" panose="02040503050406030204" pitchFamily="18" charset="0"/>
                            </a:rPr>
                          </m:ctrlPr>
                        </m:sSubPr>
                        <m:e>
                          <m:r>
                            <a:rPr lang="en-US" sz="1800" b="0" i="1" smtClean="0">
                              <a:latin typeface="Cambria Math"/>
                            </a:rPr>
                            <m:t>𝑐</m:t>
                          </m:r>
                        </m:e>
                        <m:sub>
                          <m:r>
                            <a:rPr lang="en-US" sz="1800" b="0" i="1" smtClean="0">
                              <a:latin typeface="Cambria Math"/>
                            </a:rPr>
                            <m:t>0</m:t>
                          </m:r>
                        </m:sub>
                      </m:sSub>
                      <m:r>
                        <a:rPr lang="en-US" sz="1800" i="1">
                          <a:latin typeface="Cambria Math"/>
                        </a:rPr>
                        <m:t>𝑧</m:t>
                      </m:r>
                      <m:r>
                        <a:rPr lang="en-US" sz="1800" i="1">
                          <a:latin typeface="Cambria Math"/>
                        </a:rPr>
                        <m:t>=</m:t>
                      </m:r>
                      <m:sSub>
                        <m:sSubPr>
                          <m:ctrlPr>
                            <a:rPr lang="en-US" sz="1800" i="1" smtClean="0">
                              <a:latin typeface="Cambria Math" panose="02040503050406030204" pitchFamily="18" charset="0"/>
                            </a:rPr>
                          </m:ctrlPr>
                        </m:sSubPr>
                        <m:e>
                          <m:r>
                            <a:rPr lang="en-US" sz="1800" b="0" i="1" smtClean="0">
                              <a:latin typeface="Cambria Math"/>
                            </a:rPr>
                            <m:t>𝑑</m:t>
                          </m:r>
                        </m:e>
                        <m:sub>
                          <m:r>
                            <a:rPr lang="en-US" sz="1800" b="0" i="1" smtClean="0">
                              <a:latin typeface="Cambria Math"/>
                            </a:rPr>
                            <m:t>0</m:t>
                          </m:r>
                        </m:sub>
                      </m:sSub>
                    </m:oMath>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b="0" i="1" smtClean="0">
                              <a:latin typeface="Cambria Math"/>
                            </a:rPr>
                            <m:t>1</m:t>
                          </m:r>
                        </m:sub>
                      </m:sSub>
                      <m:r>
                        <a:rPr lang="en-US" sz="1800" i="1">
                          <a:latin typeface="Cambria Math"/>
                        </a:rPr>
                        <m:t>𝑥</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b="0" i="1" smtClean="0">
                              <a:latin typeface="Cambria Math"/>
                            </a:rPr>
                            <m:t>1</m:t>
                          </m:r>
                        </m:sub>
                      </m:sSub>
                      <m:r>
                        <a:rPr lang="en-US" sz="1800" i="1">
                          <a:latin typeface="Cambria Math"/>
                        </a:rPr>
                        <m:t>𝑦</m:t>
                      </m:r>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𝑐</m:t>
                          </m:r>
                        </m:e>
                        <m:sub>
                          <m:r>
                            <a:rPr lang="en-US" sz="1800" b="0" i="1" smtClean="0">
                              <a:latin typeface="Cambria Math"/>
                            </a:rPr>
                            <m:t>1</m:t>
                          </m:r>
                        </m:sub>
                      </m:sSub>
                      <m:r>
                        <a:rPr lang="en-US" sz="1800" i="1">
                          <a:latin typeface="Cambria Math"/>
                        </a:rPr>
                        <m:t>𝑧</m:t>
                      </m:r>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𝑑</m:t>
                          </m:r>
                        </m:e>
                        <m:sub>
                          <m:r>
                            <a:rPr lang="en-US" sz="1800" b="0" i="1" smtClean="0">
                              <a:latin typeface="Cambria Math"/>
                            </a:rPr>
                            <m:t>1</m:t>
                          </m:r>
                        </m:sub>
                      </m:sSub>
                    </m:oMath>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b="0" i="1" smtClean="0">
                              <a:latin typeface="Cambria Math"/>
                            </a:rPr>
                            <m:t>2</m:t>
                          </m:r>
                        </m:sub>
                      </m:sSub>
                      <m:r>
                        <a:rPr lang="en-US" sz="1800" i="1">
                          <a:latin typeface="Cambria Math"/>
                        </a:rPr>
                        <m:t>𝑥</m:t>
                      </m:r>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𝑏</m:t>
                          </m:r>
                        </m:e>
                        <m:sub>
                          <m:r>
                            <a:rPr lang="en-US" sz="1800" b="0" i="1" smtClean="0">
                              <a:latin typeface="Cambria Math"/>
                            </a:rPr>
                            <m:t>2</m:t>
                          </m:r>
                        </m:sub>
                      </m:sSub>
                      <m:r>
                        <a:rPr lang="en-US" sz="1800" i="1">
                          <a:latin typeface="Cambria Math"/>
                        </a:rPr>
                        <m:t>𝑦</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𝑐</m:t>
                          </m:r>
                        </m:e>
                        <m:sub>
                          <m:r>
                            <a:rPr lang="en-US" sz="1800" b="0" i="1" smtClean="0">
                              <a:latin typeface="Cambria Math"/>
                            </a:rPr>
                            <m:t>2</m:t>
                          </m:r>
                        </m:sub>
                      </m:sSub>
                      <m:r>
                        <a:rPr lang="en-US" sz="1800" i="1">
                          <a:latin typeface="Cambria Math"/>
                        </a:rPr>
                        <m:t>𝑧</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𝑑</m:t>
                          </m:r>
                        </m:e>
                        <m:sub>
                          <m:r>
                            <a:rPr lang="en-US" sz="1800" b="0" i="1" smtClean="0">
                              <a:latin typeface="Cambria Math"/>
                            </a:rPr>
                            <m:t>2</m:t>
                          </m:r>
                        </m:sub>
                      </m:sSub>
                    </m:oMath>
                  </m:oMathPara>
                </a14:m>
                <a:endParaRPr lang="en-US" sz="800" dirty="0" smtClean="0"/>
              </a:p>
              <a:p>
                <a:pPr marL="273050" lvl="1" indent="0">
                  <a:buNone/>
                </a:pPr>
                <a:r>
                  <a:rPr lang="en-US" dirty="0" smtClean="0"/>
                  <a:t>Consider the set of points that satisfy </a:t>
                </a:r>
                <a:r>
                  <a:rPr lang="en-US" i="1" dirty="0" smtClean="0"/>
                  <a:t>all three </a:t>
                </a:r>
                <a:r>
                  <a:rPr lang="en-US" dirty="0" smtClean="0"/>
                  <a:t>these equation: what does that look like?</a:t>
                </a:r>
              </a:p>
              <a:p>
                <a:pPr lvl="2"/>
                <a:r>
                  <a:rPr lang="en-US" dirty="0" smtClean="0"/>
                  <a:t>If two planes are parallel and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b="0" i="1" smtClean="0">
                            <a:latin typeface="Cambria Math"/>
                          </a:rPr>
                          <m:t>𝑖</m:t>
                        </m:r>
                      </m:sub>
                    </m:sSub>
                    <m:r>
                      <a:rPr lang="en-US" i="1" smtClean="0">
                        <a:latin typeface="Cambria Math"/>
                        <a:ea typeface="Cambria Math"/>
                      </a:rPr>
                      <m:t>≠</m:t>
                    </m:r>
                    <m:sSub>
                      <m:sSubPr>
                        <m:ctrlPr>
                          <a:rPr lang="en-US" i="1">
                            <a:latin typeface="Cambria Math" panose="02040503050406030204" pitchFamily="18" charset="0"/>
                          </a:rPr>
                        </m:ctrlPr>
                      </m:sSubPr>
                      <m:e>
                        <m:r>
                          <a:rPr lang="en-US" i="1">
                            <a:latin typeface="Cambria Math"/>
                          </a:rPr>
                          <m:t>𝑑</m:t>
                        </m:r>
                      </m:e>
                      <m:sub>
                        <m:r>
                          <a:rPr lang="en-US" b="0" i="1" smtClean="0">
                            <a:latin typeface="Cambria Math"/>
                          </a:rPr>
                          <m:t>𝑗</m:t>
                        </m:r>
                      </m:sub>
                    </m:sSub>
                  </m:oMath>
                </a14:m>
                <a:r>
                  <a:rPr lang="en-US" dirty="0" smtClean="0"/>
                  <a:t> then </a:t>
                </a:r>
                <a:r>
                  <a:rPr lang="en-US" u="sng" dirty="0" smtClean="0"/>
                  <a:t>no points</a:t>
                </a:r>
                <a:r>
                  <a:rPr lang="en-US" dirty="0" smtClean="0"/>
                  <a:t> satisfy both equations</a:t>
                </a:r>
              </a:p>
              <a:p>
                <a:pPr lvl="2"/>
                <a:r>
                  <a:rPr lang="en-US" dirty="0"/>
                  <a:t>If two planes are parallel and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𝑖</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𝑑</m:t>
                        </m:r>
                      </m:e>
                      <m:sub>
                        <m:r>
                          <a:rPr lang="en-US" i="1">
                            <a:latin typeface="Cambria Math"/>
                          </a:rPr>
                          <m:t>𝑗</m:t>
                        </m:r>
                      </m:sub>
                    </m:sSub>
                  </m:oMath>
                </a14:m>
                <a:r>
                  <a:rPr lang="en-US" dirty="0"/>
                  <a:t> then </a:t>
                </a:r>
                <a:r>
                  <a:rPr lang="en-US" u="sng" dirty="0" smtClean="0"/>
                  <a:t>all points</a:t>
                </a:r>
                <a:r>
                  <a:rPr lang="en-US" dirty="0" smtClean="0"/>
                  <a:t> in the plane </a:t>
                </a:r>
                <a:r>
                  <a:rPr lang="en-US" dirty="0"/>
                  <a:t>satisfy both equations</a:t>
                </a:r>
              </a:p>
              <a:p>
                <a:pPr lvl="2"/>
                <a:r>
                  <a:rPr lang="en-US" dirty="0" smtClean="0"/>
                  <a:t>Otherwise: the intersection of two planes is a </a:t>
                </a:r>
                <a:r>
                  <a:rPr lang="en-US" u="sng" dirty="0" smtClean="0"/>
                  <a:t>line</a:t>
                </a:r>
                <a:r>
                  <a:rPr lang="en-US" dirty="0" smtClean="0"/>
                  <a:t>.</a:t>
                </a:r>
                <a:endParaRPr lang="en-US" u="sng" dirty="0" smtClean="0"/>
              </a:p>
              <a:p>
                <a:pPr lvl="2"/>
                <a:r>
                  <a:rPr lang="en-US" dirty="0" smtClean="0"/>
                  <a:t>That line intersect the third plane (assuming not parallel) </a:t>
                </a:r>
                <a:r>
                  <a:rPr lang="en-US" u="sng" dirty="0" smtClean="0"/>
                  <a:t>at a single point</a:t>
                </a:r>
                <a:endParaRPr lang="en-US" u="sng"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249078585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0" dur="500"/>
                                        <p:tgtEl>
                                          <p:spTgt spid="4">
                                            <p:txEl>
                                              <p:pRg st="6" end="6"/>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8" dur="500"/>
                                        <p:tgtEl>
                                          <p:spTgt spid="4">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3" dur="500"/>
                                        <p:tgtEl>
                                          <p:spTgt spid="4">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DD2A927-C669-46EB-947E-64BB8CE6050D}" type="slidenum">
              <a:rPr lang="en-US" smtClean="0"/>
              <a:pPr/>
              <a:t>30</a:t>
            </a:fld>
            <a:endParaRPr lang="en-US" dirty="0"/>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2121353661"/>
      </p:ext>
    </p:extLst>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a:t>
            </a:r>
            <a:r>
              <a:rPr lang="en-US" sz="1600" dirty="0" smtClean="0"/>
              <a:t>next </a:t>
            </a:r>
            <a:r>
              <a:rPr lang="en-US" sz="1600" dirty="0"/>
              <a:t>few topics)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In general, sets of equations of this form are called </a:t>
                </a:r>
                <a:r>
                  <a:rPr lang="en-US" i="1" dirty="0" smtClean="0"/>
                  <a:t>linear system of equations</a:t>
                </a:r>
                <a:r>
                  <a:rPr lang="en-US" dirty="0" smtClean="0"/>
                  <a:t>:</a:t>
                </a:r>
              </a:p>
              <a:p>
                <a:pPr marL="0" indent="0" algn="ctr">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0</m:t>
                          </m:r>
                        </m:sub>
                      </m:sSub>
                      <m:r>
                        <a:rPr lang="en-US" sz="1800" i="1">
                          <a:latin typeface="Cambria Math"/>
                        </a:rPr>
                        <m:t>𝑥</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0</m:t>
                          </m:r>
                        </m:sub>
                      </m:sSub>
                      <m:r>
                        <a:rPr lang="en-US" sz="1800" i="1">
                          <a:latin typeface="Cambria Math"/>
                        </a:rPr>
                        <m:t>𝑦</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𝑐</m:t>
                          </m:r>
                        </m:e>
                        <m:sub>
                          <m:r>
                            <a:rPr lang="en-US" sz="1800" i="1">
                              <a:latin typeface="Cambria Math"/>
                            </a:rPr>
                            <m:t>0</m:t>
                          </m:r>
                        </m:sub>
                      </m:sSub>
                      <m:r>
                        <a:rPr lang="en-US" sz="1800" i="1">
                          <a:latin typeface="Cambria Math"/>
                        </a:rPr>
                        <m:t>𝑧</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0</m:t>
                          </m:r>
                        </m:sub>
                      </m:sSub>
                    </m:oMath>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rPr>
                        <m:t>𝑥</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r>
                        <a:rPr lang="en-US" sz="1800" i="1">
                          <a:latin typeface="Cambria Math"/>
                        </a:rPr>
                        <m:t>𝑦</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𝑐</m:t>
                          </m:r>
                        </m:e>
                        <m:sub>
                          <m:r>
                            <a:rPr lang="en-US" sz="1800" i="1">
                              <a:latin typeface="Cambria Math"/>
                            </a:rPr>
                            <m:t>1</m:t>
                          </m:r>
                        </m:sub>
                      </m:sSub>
                      <m:r>
                        <a:rPr lang="en-US" sz="1800" i="1">
                          <a:latin typeface="Cambria Math"/>
                        </a:rPr>
                        <m:t>𝑧</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1</m:t>
                          </m:r>
                        </m:sub>
                      </m:sSub>
                    </m:oMath>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rPr>
                        <m:t>𝑥</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r>
                        <a:rPr lang="en-US" sz="1800" i="1">
                          <a:latin typeface="Cambria Math"/>
                        </a:rPr>
                        <m:t>𝑦</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𝑐</m:t>
                          </m:r>
                        </m:e>
                        <m:sub>
                          <m:r>
                            <a:rPr lang="en-US" sz="1800" i="1">
                              <a:latin typeface="Cambria Math"/>
                            </a:rPr>
                            <m:t>2</m:t>
                          </m:r>
                        </m:sub>
                      </m:sSub>
                      <m:r>
                        <a:rPr lang="en-US" sz="1800" i="1">
                          <a:latin typeface="Cambria Math"/>
                        </a:rPr>
                        <m:t>𝑧</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2</m:t>
                          </m:r>
                        </m:sub>
                      </m:sSub>
                    </m:oMath>
                  </m:oMathPara>
                </a14:m>
                <a:endParaRPr lang="en-US" sz="1800" dirty="0"/>
              </a:p>
              <a:p>
                <a:pPr marL="293688" lvl="1" indent="0">
                  <a:buNone/>
                </a:pPr>
                <a:r>
                  <a:rPr lang="en-US" sz="1600" i="1" dirty="0" smtClean="0"/>
                  <a:t>“Linear” because each equation has only terms expressed as a constant multiplied a linear (not quadratic, cubic, exponential, etc.) variable.</a:t>
                </a:r>
              </a:p>
              <a:p>
                <a:pPr marL="0" indent="0">
                  <a:buNone/>
                </a:pPr>
                <a:endParaRPr lang="en-US" sz="800" dirty="0"/>
              </a:p>
              <a:p>
                <a:pPr marL="0" indent="0">
                  <a:buNone/>
                </a:pPr>
                <a:r>
                  <a:rPr lang="en-US" i="1" dirty="0" smtClean="0"/>
                  <a:t>Solving </a:t>
                </a:r>
                <a:r>
                  <a:rPr lang="en-US" dirty="0" smtClean="0"/>
                  <a:t>a linear system of equation means finding all points that satisfy all equations at the same time.</a:t>
                </a:r>
              </a:p>
              <a:p>
                <a:pPr marL="0" indent="0">
                  <a:buNone/>
                </a:pPr>
                <a:endParaRPr lang="en-US" sz="800" i="1" dirty="0"/>
              </a:p>
              <a:p>
                <a:pPr marL="0" indent="0">
                  <a:buNone/>
                </a:pPr>
                <a:r>
                  <a:rPr lang="en-US" dirty="0" smtClean="0"/>
                  <a:t>Linear system of equations are extremely useful in many areas</a:t>
                </a:r>
              </a:p>
              <a:p>
                <a:pPr lvl="2" indent="-168275"/>
                <a:r>
                  <a:rPr lang="en-US" i="1" dirty="0" smtClean="0"/>
                  <a:t>Try Googling: Graph problems, </a:t>
                </a:r>
                <a:r>
                  <a:rPr lang="en-US" i="1" dirty="0" smtClean="0">
                    <a:hlinkClick r:id="rId2"/>
                  </a:rPr>
                  <a:t>min flow problems</a:t>
                </a:r>
                <a:r>
                  <a:rPr lang="en-US" i="1" dirty="0" smtClean="0"/>
                  <a:t> (Simplex), stochastic analysis (</a:t>
                </a:r>
                <a:r>
                  <a:rPr lang="en-US" i="1" dirty="0"/>
                  <a:t>M</a:t>
                </a:r>
                <a:r>
                  <a:rPr lang="en-US" i="1" dirty="0" smtClean="0"/>
                  <a:t>arkov Chains), Machine Learning/AI (Neural Nets), Cryptography, etc. </a:t>
                </a:r>
              </a:p>
              <a:p>
                <a:pPr lvl="2" indent="-168275"/>
                <a:r>
                  <a:rPr lang="en-US" dirty="0" smtClean="0"/>
                  <a:t>Sadly, we don’t have time to explore any of these… </a:t>
                </a:r>
                <a:r>
                  <a:rPr lang="en-US" dirty="0" smtClean="0">
                    <a:sym typeface="Wingdings" panose="05000000000000000000" pitchFamily="2" charset="2"/>
                  </a:rPr>
                  <a:t></a:t>
                </a:r>
                <a:r>
                  <a:rPr lang="en-US" dirty="0" smtClean="0"/>
                  <a:t> </a:t>
                </a:r>
              </a:p>
              <a:p>
                <a:pPr marL="0" indent="0">
                  <a:buNone/>
                </a:pPr>
                <a:r>
                  <a:rPr lang="en-US" dirty="0" smtClean="0"/>
                  <a:t>However, some of the </a:t>
                </a:r>
                <a:r>
                  <a:rPr lang="en-US" u="sng" dirty="0" smtClean="0"/>
                  <a:t>techniques</a:t>
                </a:r>
                <a:r>
                  <a:rPr lang="en-US" dirty="0" smtClean="0"/>
                  <a:t> used to solve systems of linear equations will be very useful to us when dealing with matrix </a:t>
                </a:r>
                <a:r>
                  <a:rPr lang="en-US" i="1" dirty="0" smtClean="0"/>
                  <a:t>inverse</a:t>
                </a:r>
                <a:r>
                  <a:rPr lang="en-US" dirty="0" smtClean="0"/>
                  <a:t> and </a:t>
                </a:r>
                <a:r>
                  <a:rPr lang="en-US" i="1" dirty="0" smtClean="0"/>
                  <a:t>determinant</a:t>
                </a:r>
                <a:r>
                  <a:rPr lang="en-US" dirty="0" smtClean="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r="-425"/>
                </a:stretch>
              </a:blipFill>
            </p:spPr>
            <p:txBody>
              <a:bodyPr/>
              <a:lstStyle/>
              <a:p>
                <a:r>
                  <a:rPr lang="en-US">
                    <a:noFill/>
                  </a:rPr>
                  <a:t> </a:t>
                </a:r>
              </a:p>
            </p:txBody>
          </p:sp>
        </mc:Fallback>
      </mc:AlternateContent>
    </p:spTree>
    <p:extLst>
      <p:ext uri="{BB962C8B-B14F-4D97-AF65-F5344CB8AC3E}">
        <p14:creationId xmlns:p14="http://schemas.microsoft.com/office/powerpoint/2010/main" val="318098761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3" dur="500"/>
                                        <p:tgtEl>
                                          <p:spTgt spid="4">
                                            <p:txEl>
                                              <p:pRg st="6" end="6"/>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5</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the equations such 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endParaRPr lang="en-US" dirty="0"/>
          </a:p>
          <a:p>
            <a:pPr marL="569913" lvl="1" indent="-296863">
              <a:buSzPct val="100000"/>
              <a:buFont typeface="+mj-lt"/>
              <a:buAutoNum type="arabicPeriod"/>
            </a:pPr>
            <a:endParaRPr lang="en-US" dirty="0" smtClean="0"/>
          </a:p>
          <a:p>
            <a:pPr marL="569913" lvl="1" indent="-296863">
              <a:buSzPct val="100000"/>
              <a:buFont typeface="+mj-lt"/>
              <a:buAutoNum type="arabicPeriod"/>
            </a:pPr>
            <a:endParaRPr lang="en-US" dirty="0"/>
          </a:p>
          <a:p>
            <a:pPr marL="557212" lvl="2" indent="0">
              <a:buSzPct val="100000"/>
              <a:buNone/>
            </a:pPr>
            <a:r>
              <a:rPr lang="en-US" sz="1800" dirty="0" smtClean="0"/>
              <a:t>Clearly any solution to one set of equation will be the same as the solutions to the other set.</a:t>
            </a:r>
            <a:endParaRPr lang="en-US" sz="1800" i="1" dirty="0" smtClean="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343400" y="2971799"/>
                <a:ext cx="1994970" cy="906668"/>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a:rPr lang="en-US" sz="1600" b="0" i="1" smtClean="0">
                          <a:latin typeface="Cambria Math"/>
                        </a:rPr>
                        <m:t>−3</m:t>
                      </m:r>
                      <m:r>
                        <a:rPr lang="en-US" sz="1600" b="0" i="1" smtClean="0">
                          <a:latin typeface="Cambria Math"/>
                        </a:rPr>
                        <m:t>𝑦</m:t>
                      </m:r>
                      <m:r>
                        <a:rPr lang="en-US" sz="1600" b="0" i="1" smtClean="0">
                          <a:latin typeface="Cambria Math"/>
                        </a:rPr>
                        <m:t>+</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b="0" i="1" smtClean="0">
                          <a:latin typeface="Cambria Math"/>
                        </a:rPr>
                        <m:t>3</m:t>
                      </m:r>
                      <m:r>
                        <a:rPr lang="en-US" sz="1600" b="0" i="1" smtClean="0">
                          <a:latin typeface="Cambria Math"/>
                        </a:rPr>
                        <m:t>𝑥</m:t>
                      </m:r>
                      <m:r>
                        <a:rPr lang="en-US" sz="1600" b="0" i="1" smtClean="0">
                          <a:latin typeface="Cambria Math"/>
                        </a:rPr>
                        <m:t>+6</m:t>
                      </m:r>
                      <m:r>
                        <a:rPr lang="en-US" sz="1600" b="0" i="1" smtClean="0">
                          <a:latin typeface="Cambria Math"/>
                        </a:rPr>
                        <m:t>𝑦</m:t>
                      </m:r>
                      <m:r>
                        <a:rPr lang="en-US" sz="1600" b="0" i="1" smtClean="0">
                          <a:latin typeface="Cambria Math"/>
                        </a:rPr>
                        <m:t>+9</m:t>
                      </m:r>
                      <m:r>
                        <a:rPr lang="en-US" sz="1600" b="0" i="1" smtClean="0">
                          <a:latin typeface="Cambria Math"/>
                        </a:rPr>
                        <m:t>𝑧</m:t>
                      </m:r>
                      <m:r>
                        <m:rPr>
                          <m:aln/>
                        </m:rPr>
                        <a:rPr lang="en-US" sz="1600" b="0" i="1" smtClean="0">
                          <a:latin typeface="Cambria Math"/>
                        </a:rPr>
                        <m:t>=</m:t>
                      </m:r>
                      <m:r>
                        <a:rPr lang="en-US" sz="1600" b="0" i="1" smtClean="0">
                          <a:latin typeface="Cambria Math"/>
                        </a:rPr>
                        <m:t>3</m:t>
                      </m:r>
                    </m:oMath>
                  </m:oMathPara>
                </a14:m>
                <a:endParaRPr lang="en-US" sz="16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4343400" y="2971799"/>
                <a:ext cx="1994970" cy="906668"/>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010400" y="2972048"/>
                <a:ext cx="1994969" cy="906171"/>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a:rPr lang="en-US" sz="1600" b="0" i="1" smtClean="0">
                          <a:latin typeface="Cambria Math"/>
                        </a:rPr>
                        <m:t>+2</m:t>
                      </m:r>
                      <m:r>
                        <a:rPr lang="en-US" sz="1600" b="0" i="1" smtClean="0">
                          <a:latin typeface="Cambria Math"/>
                        </a:rPr>
                        <m:t>𝑧</m:t>
                      </m:r>
                      <m:r>
                        <m:rPr>
                          <m:aln/>
                        </m:rPr>
                        <a:rPr lang="en-US" sz="1600" b="0" i="1" smtClean="0">
                          <a:latin typeface="Cambria Math"/>
                        </a:rPr>
                        <m:t>=</m:t>
                      </m:r>
                      <m:r>
                        <a:rPr lang="en-US" sz="1600" b="0" i="1" smtClean="0">
                          <a:latin typeface="Cambria Math"/>
                        </a:rPr>
                        <m:t>5</m:t>
                      </m:r>
                    </m:oMath>
                    <m:oMath xmlns:m="http://schemas.openxmlformats.org/officeDocument/2006/math">
                      <m:r>
                        <a:rPr lang="en-US" sz="1600" i="1">
                          <a:latin typeface="Cambria Math"/>
                        </a:rPr>
                        <m:t>𝑥</m:t>
                      </m:r>
                      <m:r>
                        <a:rPr lang="en-US" sz="1600" i="1">
                          <a:latin typeface="Cambria Math"/>
                        </a:rPr>
                        <m:t>−3</m:t>
                      </m:r>
                      <m:r>
                        <a:rPr lang="en-US" sz="1600" i="1">
                          <a:latin typeface="Cambria Math"/>
                        </a:rPr>
                        <m:t>𝑦</m:t>
                      </m:r>
                      <m:r>
                        <a:rPr lang="en-US" sz="1600" i="1">
                          <a:latin typeface="Cambria Math"/>
                        </a:rPr>
                        <m:t>+</m:t>
                      </m:r>
                      <m:r>
                        <a:rPr lang="en-US" sz="1600" i="1">
                          <a:latin typeface="Cambria Math"/>
                        </a:rPr>
                        <m:t>𝑧</m:t>
                      </m:r>
                      <m:r>
                        <m:rPr>
                          <m:aln/>
                        </m:rPr>
                        <a:rPr lang="en-US" sz="1600" i="1">
                          <a:latin typeface="Cambria Math"/>
                        </a:rPr>
                        <m:t>=</m:t>
                      </m:r>
                      <m:r>
                        <a:rPr lang="en-US" sz="1600" i="1">
                          <a:latin typeface="Cambria Math"/>
                        </a:rPr>
                        <m:t>5</m:t>
                      </m:r>
                    </m:oMath>
                  </m:oMathPara>
                </a14:m>
                <a:endParaRPr lang="en-US" sz="16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7010400" y="2972048"/>
                <a:ext cx="1994969" cy="906171"/>
              </a:xfrm>
              <a:prstGeom prst="rec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7" name="Right Arrow 6"/>
          <p:cNvSpPr/>
          <p:nvPr/>
        </p:nvSpPr>
        <p:spPr>
          <a:xfrm>
            <a:off x="6477000" y="3310833"/>
            <a:ext cx="381000"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6391963" y="3578074"/>
                <a:ext cx="524181"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3</m:t>
                          </m:r>
                        </m:sub>
                      </m:sSub>
                    </m:oMath>
                  </m:oMathPara>
                </a14:m>
                <a:endParaRPr lang="en-US" sz="1000" dirty="0"/>
              </a:p>
            </p:txBody>
          </p:sp>
        </mc:Choice>
        <mc:Fallback xmlns="">
          <p:sp>
            <p:nvSpPr>
              <p:cNvPr id="8" name="TextBox 7"/>
              <p:cNvSpPr txBox="1">
                <a:spLocks noRot="1" noChangeAspect="1" noMove="1" noResize="1" noEditPoints="1" noAdjustHandles="1" noChangeArrowheads="1" noChangeShapeType="1" noTextEdit="1"/>
              </p:cNvSpPr>
              <p:nvPr/>
            </p:nvSpPr>
            <p:spPr>
              <a:xfrm>
                <a:off x="6391963" y="3578074"/>
                <a:ext cx="524181" cy="200055"/>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95496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6</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a:t>
            </a:r>
            <a:r>
              <a:rPr lang="en-US" dirty="0"/>
              <a:t>the equations such </a:t>
            </a:r>
            <a:r>
              <a:rPr lang="en-US" dirty="0" smtClean="0"/>
              <a:t>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r>
              <a:rPr lang="en-US" dirty="0" smtClean="0"/>
              <a:t>Take the same operation on both sides of an equation.</a:t>
            </a:r>
          </a:p>
          <a:p>
            <a:pPr marL="569913" lvl="1" indent="-296863">
              <a:buSzPct val="100000"/>
              <a:buFont typeface="+mj-lt"/>
              <a:buAutoNum type="arabicPeriod"/>
            </a:pPr>
            <a:endParaRPr lang="en-US" sz="800" dirty="0" smtClean="0"/>
          </a:p>
          <a:p>
            <a:pPr marL="557212" lvl="2" indent="0">
              <a:buSzPct val="100000"/>
              <a:buNone/>
            </a:pPr>
            <a:r>
              <a:rPr lang="en-US" b="1" dirty="0" smtClean="0"/>
              <a:t>Ex 1:</a:t>
            </a:r>
          </a:p>
          <a:p>
            <a:pPr marL="557212" lvl="2" indent="0">
              <a:buSzPct val="100000"/>
              <a:buNone/>
            </a:pPr>
            <a:endParaRPr lang="en-US" dirty="0"/>
          </a:p>
          <a:p>
            <a:pPr marL="557212" lvl="2" indent="0">
              <a:buSzPct val="100000"/>
              <a:buNone/>
            </a:pPr>
            <a:r>
              <a:rPr lang="en-US" b="1" dirty="0" smtClean="0"/>
              <a:t>Ex 2:</a:t>
            </a:r>
          </a:p>
          <a:p>
            <a:pPr marL="557212" lvl="2" indent="0">
              <a:buSzPct val="100000"/>
              <a:buNone/>
            </a:pPr>
            <a:endParaRPr lang="en-US" sz="1800" dirty="0" smtClean="0"/>
          </a:p>
          <a:p>
            <a:pPr marL="557212" lvl="2" indent="0">
              <a:buSzPct val="100000"/>
              <a:buNone/>
            </a:pPr>
            <a:r>
              <a:rPr lang="en-US" sz="1800" dirty="0" smtClean="0"/>
              <a:t>Note: In general, any operation would work too: (Trigonometry, logarithm, etc.). As long as you take the same operation on both side of the equation, the solution to the equations remains the same.</a:t>
            </a:r>
          </a:p>
        </p:txBody>
      </p:sp>
      <mc:AlternateContent xmlns:mc="http://schemas.openxmlformats.org/markup-compatibility/2006" xmlns:a14="http://schemas.microsoft.com/office/drawing/2010/main">
        <mc:Choice Requires="a14">
          <p:sp>
            <p:nvSpPr>
              <p:cNvPr id="8" name="TextBox 7"/>
              <p:cNvSpPr txBox="1"/>
              <p:nvPr/>
            </p:nvSpPr>
            <p:spPr>
              <a:xfrm>
                <a:off x="1600200" y="3657600"/>
                <a:ext cx="1676400" cy="3810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r>
                        <m:rPr>
                          <m:aln/>
                        </m:rPr>
                        <a:rPr lang="en-US" sz="1600" i="1">
                          <a:latin typeface="Cambria Math"/>
                        </a:rPr>
                        <m:t>=</m:t>
                      </m:r>
                      <m:r>
                        <a:rPr lang="en-US" sz="1600" i="1">
                          <a:latin typeface="Cambria Math"/>
                        </a:rPr>
                        <m:t>3</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600200" y="3657600"/>
                <a:ext cx="1676400" cy="381000"/>
              </a:xfrm>
              <a:prstGeom prst="rect">
                <a:avLst/>
              </a:prstGeom>
              <a:blipFill rotWithShape="1">
                <a:blip r:embed="rId2"/>
                <a:stretch>
                  <a:fillRect r="-361"/>
                </a:stretch>
              </a:blipFill>
              <a:ln>
                <a:solidFill>
                  <a:schemeClr val="tx1"/>
                </a:solidFill>
              </a:ln>
            </p:spPr>
            <p:txBody>
              <a:bodyPr/>
              <a:lstStyle/>
              <a:p>
                <a:r>
                  <a:rPr lang="en-US">
                    <a:noFill/>
                  </a:rPr>
                  <a:t> </a:t>
                </a:r>
              </a:p>
            </p:txBody>
          </p:sp>
        </mc:Fallback>
      </mc:AlternateContent>
      <p:sp>
        <p:nvSpPr>
          <p:cNvPr id="9" name="Right Arrow 8"/>
          <p:cNvSpPr/>
          <p:nvPr/>
        </p:nvSpPr>
        <p:spPr>
          <a:xfrm>
            <a:off x="3352800" y="3733800"/>
            <a:ext cx="381000"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0" name="TextBox 9"/>
              <p:cNvSpPr txBox="1"/>
              <p:nvPr/>
            </p:nvSpPr>
            <p:spPr>
              <a:xfrm>
                <a:off x="3810000" y="3657600"/>
                <a:ext cx="2667000" cy="3810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3</m:t>
                          </m:r>
                        </m:den>
                      </m:f>
                      <m:d>
                        <m:dPr>
                          <m:ctrlPr>
                            <a:rPr lang="en-US" sz="1600" i="1" smtClean="0">
                              <a:latin typeface="Cambria Math" panose="02040503050406030204" pitchFamily="18" charset="0"/>
                            </a:rPr>
                          </m:ctrlPr>
                        </m:dPr>
                        <m:e>
                          <m:r>
                            <a:rPr lang="en-US" sz="1600" i="1">
                              <a:latin typeface="Cambria Math"/>
                            </a:rPr>
                            <m:t>3</m:t>
                          </m:r>
                          <m:r>
                            <a:rPr lang="en-US" sz="1600" i="1">
                              <a:latin typeface="Cambria Math"/>
                            </a:rPr>
                            <m:t>𝑥</m:t>
                          </m:r>
                          <m:r>
                            <a:rPr lang="en-US" sz="1600" i="1">
                              <a:latin typeface="Cambria Math"/>
                            </a:rPr>
                            <m:t>+6</m:t>
                          </m:r>
                          <m:r>
                            <a:rPr lang="en-US" sz="1600" i="1">
                              <a:latin typeface="Cambria Math"/>
                            </a:rPr>
                            <m:t>𝑦</m:t>
                          </m:r>
                          <m:r>
                            <a:rPr lang="en-US" sz="1600" i="1">
                              <a:latin typeface="Cambria Math"/>
                            </a:rPr>
                            <m:t>+9</m:t>
                          </m:r>
                          <m:r>
                            <a:rPr lang="en-US" sz="1600" i="1">
                              <a:latin typeface="Cambria Math"/>
                            </a:rPr>
                            <m:t>𝑧</m:t>
                          </m:r>
                        </m:e>
                      </m:d>
                      <m:r>
                        <m:rPr>
                          <m:aln/>
                        </m:rPr>
                        <a:rPr lang="en-US" sz="1600" i="1">
                          <a:latin typeface="Cambria Math"/>
                        </a:rPr>
                        <m:t>=</m:t>
                      </m:r>
                      <m:f>
                        <m:fPr>
                          <m:type m:val="skw"/>
                          <m:ctrlPr>
                            <a:rPr lang="en-US" sz="160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3</m:t>
                          </m:r>
                        </m:den>
                      </m:f>
                      <m:d>
                        <m:dPr>
                          <m:ctrlPr>
                            <a:rPr lang="en-US" sz="1600" i="1" smtClean="0">
                              <a:latin typeface="Cambria Math" panose="02040503050406030204" pitchFamily="18" charset="0"/>
                            </a:rPr>
                          </m:ctrlPr>
                        </m:dPr>
                        <m:e>
                          <m:r>
                            <a:rPr lang="en-US" sz="1600" b="0" i="1" smtClean="0">
                              <a:latin typeface="Cambria Math"/>
                            </a:rPr>
                            <m:t>3</m:t>
                          </m:r>
                        </m:e>
                      </m:d>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10000" y="3657600"/>
                <a:ext cx="2667000" cy="381000"/>
              </a:xfrm>
              <a:prstGeom prst="rect">
                <a:avLst/>
              </a:prstGeom>
              <a:blipFill rotWithShape="1">
                <a:blip r:embed="rId3"/>
                <a:stretch>
                  <a:fillRect l="-9773" t="-112308" r="-11364" b="-18769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10400" y="3657600"/>
                <a:ext cx="1676400" cy="3810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0" smtClean="0">
                          <a:latin typeface="Cambria Math"/>
                        </a:rPr>
                        <m:t>1</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010400" y="3657600"/>
                <a:ext cx="1676400" cy="38100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sp>
        <p:nvSpPr>
          <p:cNvPr id="12" name="Right Arrow 11"/>
          <p:cNvSpPr/>
          <p:nvPr/>
        </p:nvSpPr>
        <p:spPr>
          <a:xfrm>
            <a:off x="6553200" y="3733800"/>
            <a:ext cx="381000"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3" name="TextBox 12"/>
              <p:cNvSpPr txBox="1"/>
              <p:nvPr/>
            </p:nvSpPr>
            <p:spPr>
              <a:xfrm>
                <a:off x="1600200" y="4305300"/>
                <a:ext cx="1676400" cy="3048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m:rPr>
                          <m:aln/>
                        </m:rPr>
                        <a:rPr lang="en-US" sz="1600" i="1">
                          <a:latin typeface="Cambria Math"/>
                        </a:rPr>
                        <m:t>=</m:t>
                      </m:r>
                      <m:r>
                        <a:rPr lang="en-US" sz="1600" b="0" i="1" smtClean="0">
                          <a:latin typeface="Cambria Math"/>
                        </a:rPr>
                        <m:t>1</m:t>
                      </m:r>
                    </m:oMath>
                  </m:oMathPara>
                </a14:m>
                <a:r>
                  <a:rPr lang="en-US" sz="1600" b="0" i="1" dirty="0" smtClean="0">
                    <a:latin typeface="Cambria Math"/>
                  </a:rPr>
                  <a:t/>
                </a:r>
                <a:br>
                  <a:rPr lang="en-US" sz="1600" b="0" i="1" dirty="0" smtClean="0">
                    <a:latin typeface="Cambria Math"/>
                  </a:rPr>
                </a:br>
                <a:endParaRPr lang="en-US" sz="16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600200" y="4305300"/>
                <a:ext cx="1676400" cy="304800"/>
              </a:xfrm>
              <a:prstGeom prst="rect">
                <a:avLst/>
              </a:prstGeom>
              <a:blipFill rotWithShape="1">
                <a:blip r:embed="rId5"/>
                <a:stretch>
                  <a:fillRect b="-13462"/>
                </a:stretch>
              </a:blipFill>
              <a:ln>
                <a:solidFill>
                  <a:schemeClr val="tx1"/>
                </a:solidFill>
              </a:ln>
            </p:spPr>
            <p:txBody>
              <a:bodyPr/>
              <a:lstStyle/>
              <a:p>
                <a:r>
                  <a:rPr lang="en-US">
                    <a:noFill/>
                  </a:rPr>
                  <a:t> </a:t>
                </a:r>
              </a:p>
            </p:txBody>
          </p:sp>
        </mc:Fallback>
      </mc:AlternateContent>
      <p:sp>
        <p:nvSpPr>
          <p:cNvPr id="14" name="Right Arrow 13"/>
          <p:cNvSpPr/>
          <p:nvPr/>
        </p:nvSpPr>
        <p:spPr>
          <a:xfrm>
            <a:off x="3352799" y="4343400"/>
            <a:ext cx="381000"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3809999" y="4305300"/>
                <a:ext cx="2667000" cy="3048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a:rPr lang="en-US" sz="1600" b="0" i="1" smtClean="0">
                          <a:latin typeface="Cambria Math"/>
                        </a:rPr>
                        <m:t>   −1  </m:t>
                      </m:r>
                      <m:r>
                        <m:rPr>
                          <m:aln/>
                        </m:rPr>
                        <a:rPr lang="en-US" sz="1600" i="1">
                          <a:latin typeface="Cambria Math"/>
                        </a:rPr>
                        <m:t>=</m:t>
                      </m:r>
                      <m:r>
                        <a:rPr lang="en-US" sz="1600" b="0" i="1" smtClean="0">
                          <a:latin typeface="Cambria Math"/>
                        </a:rPr>
                        <m:t>1   −1</m:t>
                      </m:r>
                    </m:oMath>
                  </m:oMathPara>
                </a14:m>
                <a:r>
                  <a:rPr lang="en-US" sz="1600" b="0" i="1" dirty="0" smtClean="0">
                    <a:latin typeface="Cambria Math"/>
                  </a:rPr>
                  <a:t/>
                </a:r>
                <a:br>
                  <a:rPr lang="en-US" sz="1600" b="0" i="1" dirty="0" smtClean="0">
                    <a:latin typeface="Cambria Math"/>
                  </a:rPr>
                </a:br>
                <a:endParaRPr lang="en-US" sz="1600" b="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809999" y="4305300"/>
                <a:ext cx="2667000" cy="304800"/>
              </a:xfrm>
              <a:prstGeom prst="rect">
                <a:avLst/>
              </a:prstGeom>
              <a:blipFill rotWithShape="1">
                <a:blip r:embed="rId6"/>
                <a:stretch>
                  <a:fillRect b="-13462"/>
                </a:stretch>
              </a:blipFill>
              <a:ln>
                <a:solidFill>
                  <a:schemeClr val="tx1"/>
                </a:solidFill>
              </a:ln>
            </p:spPr>
            <p:txBody>
              <a:bodyPr/>
              <a:lstStyle/>
              <a:p>
                <a:r>
                  <a:rPr lang="en-US">
                    <a:noFill/>
                  </a:rPr>
                  <a:t> </a:t>
                </a:r>
              </a:p>
            </p:txBody>
          </p:sp>
        </mc:Fallback>
      </mc:AlternateContent>
      <p:sp>
        <p:nvSpPr>
          <p:cNvPr id="17" name="Right Arrow 16"/>
          <p:cNvSpPr/>
          <p:nvPr/>
        </p:nvSpPr>
        <p:spPr>
          <a:xfrm>
            <a:off x="6553199" y="4343400"/>
            <a:ext cx="381000"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7020207" y="4267200"/>
                <a:ext cx="1971392" cy="3810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i="1" smtClean="0">
                          <a:latin typeface="Cambria Math"/>
                        </a:rPr>
                        <m:t>+2</m:t>
                      </m:r>
                      <m:r>
                        <a:rPr lang="en-US" sz="1600" i="1">
                          <a:latin typeface="Cambria Math"/>
                        </a:rPr>
                        <m:t>𝑦</m:t>
                      </m:r>
                      <m:r>
                        <a:rPr lang="en-US" sz="1600" i="1">
                          <a:latin typeface="Cambria Math"/>
                        </a:rPr>
                        <m:t>+3</m:t>
                      </m:r>
                      <m:r>
                        <a:rPr lang="en-US" sz="1600" i="1">
                          <a:latin typeface="Cambria Math"/>
                        </a:rPr>
                        <m:t>𝑧</m:t>
                      </m:r>
                      <m:r>
                        <a:rPr lang="en-US" sz="1600" i="1">
                          <a:latin typeface="Cambria Math"/>
                        </a:rPr>
                        <m:t>−1=0</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020207" y="4267200"/>
                <a:ext cx="1971392" cy="381000"/>
              </a:xfrm>
              <a:prstGeom prst="rect">
                <a:avLst/>
              </a:prstGeom>
              <a:blipFill rotWithShape="1">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170296" y="3461585"/>
                <a:ext cx="746008" cy="247247"/>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r>
                        <a:rPr lang="en-US" sz="1000" b="0" i="1" dirty="0" smtClean="0">
                          <a:solidFill>
                            <a:srgbClr val="0070C0"/>
                          </a:solidFill>
                          <a:latin typeface="Cambria Math" panose="02040503050406030204" pitchFamily="18" charset="0"/>
                        </a:rPr>
                        <m:t>(</m:t>
                      </m:r>
                      <m:f>
                        <m:fPr>
                          <m:type m:val="skw"/>
                          <m:ctrlPr>
                            <a:rPr lang="en-US" sz="1000" b="0" i="1" dirty="0" smtClean="0">
                              <a:solidFill>
                                <a:srgbClr val="0070C0"/>
                              </a:solidFill>
                              <a:latin typeface="Cambria Math" panose="02040503050406030204" pitchFamily="18" charset="0"/>
                            </a:rPr>
                          </m:ctrlPr>
                        </m:fPr>
                        <m:num>
                          <m:r>
                            <a:rPr lang="en-US" sz="1000" b="0" i="1" dirty="0" smtClean="0">
                              <a:solidFill>
                                <a:srgbClr val="0070C0"/>
                              </a:solidFill>
                              <a:latin typeface="Cambria Math" panose="02040503050406030204" pitchFamily="18" charset="0"/>
                            </a:rPr>
                            <m:t>1</m:t>
                          </m:r>
                        </m:num>
                        <m:den>
                          <m:r>
                            <a:rPr lang="en-US" sz="1000" b="0" i="1" dirty="0" smtClean="0">
                              <a:solidFill>
                                <a:srgbClr val="0070C0"/>
                              </a:solidFill>
                              <a:latin typeface="Cambria Math" panose="02040503050406030204" pitchFamily="18" charset="0"/>
                            </a:rPr>
                            <m:t>3</m:t>
                          </m:r>
                        </m:den>
                      </m:f>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170296" y="3461585"/>
                <a:ext cx="746008" cy="247247"/>
              </a:xfrm>
              <a:prstGeom prst="rect">
                <a:avLst/>
              </a:prstGeom>
              <a:blipFill>
                <a:blip r:embed="rId8"/>
                <a:stretch>
                  <a:fillRect t="-126190" r="-31452" b="-1761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70296" y="4635068"/>
                <a:ext cx="746008"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1</m:t>
                          </m:r>
                        </m:sub>
                      </m:sSub>
                      <m:r>
                        <a:rPr lang="en-US" sz="1000" i="1" dirty="0" smtClean="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1</m:t>
                          </m:r>
                        </m:sub>
                      </m:sSub>
                      <m:r>
                        <a:rPr lang="en-US" sz="1000" b="0" i="1" dirty="0" smtClean="0">
                          <a:solidFill>
                            <a:srgbClr val="0070C0"/>
                          </a:solidFill>
                          <a:latin typeface="Cambria Math" panose="02040503050406030204" pitchFamily="18" charset="0"/>
                        </a:rPr>
                        <m:t>−1</m:t>
                      </m:r>
                    </m:oMath>
                  </m:oMathPara>
                </a14:m>
                <a:endParaRPr lang="en-US" sz="1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170296" y="4635068"/>
                <a:ext cx="746008" cy="200055"/>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40264212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2" dur="500"/>
                                        <p:tgtEl>
                                          <p:spTgt spid="4">
                                            <p:txEl>
                                              <p:pRg st="8" end="8"/>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9" dur="500"/>
                                        <p:tgtEl>
                                          <p:spTgt spid="4">
                                            <p:txEl>
                                              <p:pRg st="10" end="10"/>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randombar(horizontal)">
                                      <p:cBhvr>
                                        <p:cTn id="50" dur="500"/>
                                        <p:tgtEl>
                                          <p:spTgt spid="16"/>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randombar(horizontal)">
                                      <p:cBhvr>
                                        <p:cTn id="58" dur="500"/>
                                        <p:tgtEl>
                                          <p:spTgt spid="17"/>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randombar(horizont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6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15"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7</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a:t>
            </a:r>
            <a:r>
              <a:rPr lang="en-US" dirty="0"/>
              <a:t>the equations such </a:t>
            </a:r>
            <a:r>
              <a:rPr lang="en-US" dirty="0" smtClean="0"/>
              <a:t>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r>
              <a:rPr lang="en-US" dirty="0" smtClean="0"/>
              <a:t>Take the same operation on both sides of an equation.</a:t>
            </a:r>
          </a:p>
          <a:p>
            <a:pPr marL="569913" lvl="1" indent="-296863">
              <a:buSzPct val="100000"/>
              <a:buFont typeface="+mj-lt"/>
              <a:buAutoNum type="arabicPeriod"/>
            </a:pPr>
            <a:r>
              <a:rPr lang="en-US" dirty="0" smtClean="0"/>
              <a:t>Adding a multiple of one equation to another.</a:t>
            </a:r>
          </a:p>
          <a:p>
            <a:pPr marL="569913" lvl="1" indent="-296863">
              <a:buSzPct val="100000"/>
              <a:buFont typeface="+mj-lt"/>
              <a:buAutoNum type="arabicPeriod"/>
            </a:pPr>
            <a:endParaRPr lang="en-US" sz="800" dirty="0"/>
          </a:p>
          <a:p>
            <a:pPr marL="557212" lvl="2" indent="0">
              <a:buSzPct val="100000"/>
              <a:buNone/>
            </a:pPr>
            <a:r>
              <a:rPr lang="en-US" sz="1800" b="1" dirty="0" smtClean="0"/>
              <a:t>Ex 1:</a:t>
            </a:r>
          </a:p>
        </p:txBody>
      </p:sp>
      <p:sp>
        <p:nvSpPr>
          <p:cNvPr id="25" name="Rounded Rectangle 24"/>
          <p:cNvSpPr/>
          <p:nvPr/>
        </p:nvSpPr>
        <p:spPr>
          <a:xfrm>
            <a:off x="4495800" y="4648200"/>
            <a:ext cx="2286000" cy="8382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Both parenthesis equal 0.  We’re adding 0 to both sides of the equation, so surely we’re not changing anything</a:t>
            </a:r>
            <a:endParaRPr lang="en-US" sz="1200" dirty="0">
              <a:solidFill>
                <a:schemeClr val="tx1"/>
              </a:solidFill>
            </a:endParaRPr>
          </a:p>
        </p:txBody>
      </p:sp>
      <mc:AlternateContent xmlns:mc="http://schemas.openxmlformats.org/markup-compatibility/2006" xmlns:a14="http://schemas.microsoft.com/office/drawing/2010/main">
        <mc:Choice Requires="a14">
          <p:sp>
            <p:nvSpPr>
              <p:cNvPr id="26" name="TextBox 25"/>
              <p:cNvSpPr txBox="1"/>
              <p:nvPr/>
            </p:nvSpPr>
            <p:spPr>
              <a:xfrm>
                <a:off x="1676401" y="3949845"/>
                <a:ext cx="685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m:rPr>
                          <m:aln/>
                        </m:rPr>
                        <a:rPr lang="en-US" sz="1600" i="1">
                          <a:latin typeface="Cambria Math"/>
                        </a:rPr>
                        <m:t>=</m:t>
                      </m:r>
                      <m:r>
                        <a:rPr lang="en-US" sz="1600" i="1">
                          <a:latin typeface="Cambria Math"/>
                        </a:rPr>
                        <m:t>1</m:t>
                      </m:r>
                    </m:oMath>
                    <m:oMath xmlns:m="http://schemas.openxmlformats.org/officeDocument/2006/math">
                      <m:r>
                        <a:rPr lang="en-US" sz="1600" b="0" i="1" smtClean="0">
                          <a:latin typeface="Cambria Math"/>
                        </a:rPr>
                        <m:t>𝑦</m:t>
                      </m:r>
                      <m:r>
                        <m:rPr>
                          <m:aln/>
                        </m:rPr>
                        <a:rPr lang="en-US" sz="1600" i="1">
                          <a:latin typeface="Cambria Math"/>
                        </a:rPr>
                        <m:t>=</m:t>
                      </m:r>
                      <m:r>
                        <a:rPr lang="en-US" sz="1600" i="1">
                          <a:latin typeface="Cambria Math"/>
                        </a:rPr>
                        <m:t>5</m:t>
                      </m:r>
                    </m:oMath>
                  </m:oMathPara>
                </a14:m>
                <a:endParaRPr lang="en-US" sz="1600" dirty="0"/>
              </a:p>
              <a:p>
                <a:endParaRPr lang="en-US" sz="1600" b="0"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1676401" y="3949845"/>
                <a:ext cx="685800" cy="609600"/>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27" name="Right Arrow 26"/>
          <p:cNvSpPr/>
          <p:nvPr/>
        </p:nvSpPr>
        <p:spPr>
          <a:xfrm>
            <a:off x="2410467"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8" name="TextBox 27"/>
              <p:cNvSpPr txBox="1"/>
              <p:nvPr/>
            </p:nvSpPr>
            <p:spPr>
              <a:xfrm>
                <a:off x="2853337" y="3949845"/>
                <a:ext cx="956663"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r>
                        <a:rPr lang="en-US" sz="1600" b="0" i="1" smtClean="0">
                          <a:latin typeface="Cambria Math"/>
                        </a:rPr>
                        <m:t>𝑦</m:t>
                      </m:r>
                      <m:r>
                        <a:rPr lang="en-US" sz="1600" b="0" i="1" smtClean="0">
                          <a:latin typeface="Cambria Math"/>
                        </a:rPr>
                        <m:t>−5</m:t>
                      </m:r>
                      <m:r>
                        <m:rPr>
                          <m:aln/>
                        </m:rPr>
                        <a:rPr lang="en-US" sz="1600" i="1">
                          <a:latin typeface="Cambria Math"/>
                        </a:rPr>
                        <m:t>=</m:t>
                      </m:r>
                      <m:r>
                        <a:rPr lang="en-US" sz="1600" b="0" i="0" smtClean="0">
                          <a:latin typeface="Cambria Math"/>
                        </a:rPr>
                        <m:t>0</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853337" y="3949845"/>
                <a:ext cx="956663" cy="609600"/>
              </a:xfrm>
              <a:prstGeom prst="rect">
                <a:avLst/>
              </a:prstGeom>
              <a:blipFill rotWithShape="1">
                <a:blip r:embed="rId3"/>
                <a:stretch>
                  <a:fillRect r="-5031"/>
                </a:stretch>
              </a:blipFill>
              <a:ln>
                <a:solidFill>
                  <a:schemeClr val="tx1"/>
                </a:solidFill>
              </a:ln>
            </p:spPr>
            <p:txBody>
              <a:bodyPr/>
              <a:lstStyle/>
              <a:p>
                <a:r>
                  <a:rPr lang="en-US">
                    <a:noFill/>
                  </a:rPr>
                  <a:t> </a:t>
                </a:r>
              </a:p>
            </p:txBody>
          </p:sp>
        </mc:Fallback>
      </mc:AlternateContent>
      <p:sp>
        <p:nvSpPr>
          <p:cNvPr id="29" name="Right Arrow 28"/>
          <p:cNvSpPr/>
          <p:nvPr/>
        </p:nvSpPr>
        <p:spPr>
          <a:xfrm>
            <a:off x="3868094"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p:cNvSpPr txBox="1"/>
              <p:nvPr/>
            </p:nvSpPr>
            <p:spPr>
              <a:xfrm>
                <a:off x="4307188" y="3949845"/>
                <a:ext cx="2590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d>
                        <m:dPr>
                          <m:ctrlPr>
                            <a:rPr lang="en-US" sz="1600" b="0" i="1" smtClean="0">
                              <a:latin typeface="Cambria Math" panose="02040503050406030204" pitchFamily="18" charset="0"/>
                            </a:rPr>
                          </m:ctrlPr>
                        </m:dPr>
                        <m:e>
                          <m:r>
                            <a:rPr lang="en-US" sz="1600" i="1">
                              <a:latin typeface="Cambria Math"/>
                            </a:rPr>
                            <m:t>𝑦</m:t>
                          </m:r>
                          <m:r>
                            <a:rPr lang="en-US" sz="1600" i="1">
                              <a:latin typeface="Cambria Math"/>
                            </a:rPr>
                            <m:t>−5</m:t>
                          </m:r>
                        </m:e>
                      </m:d>
                      <m:r>
                        <a:rPr lang="en-US" sz="1600" b="0" i="1" smtClean="0">
                          <a:latin typeface="Cambria Math"/>
                        </a:rPr>
                        <m:t>+</m:t>
                      </m:r>
                      <m:d>
                        <m:dPr>
                          <m:ctrlPr>
                            <a:rPr lang="en-US" sz="1600" b="0" i="1" smtClean="0">
                              <a:latin typeface="Cambria Math" panose="02040503050406030204" pitchFamily="18" charset="0"/>
                            </a:rPr>
                          </m:ctrlPr>
                        </m:dPr>
                        <m:e>
                          <m:r>
                            <a:rPr lang="en-US" sz="1600" i="1">
                              <a:latin typeface="Cambria Math"/>
                            </a:rPr>
                            <m:t>𝑥</m:t>
                          </m:r>
                          <m:r>
                            <a:rPr lang="en-US" sz="1600" i="1">
                              <a:latin typeface="Cambria Math"/>
                            </a:rPr>
                            <m:t>−1</m:t>
                          </m:r>
                        </m:e>
                      </m:d>
                      <m:r>
                        <m:rPr>
                          <m:aln/>
                        </m:rPr>
                        <a:rPr lang="en-US" sz="1600" i="1">
                          <a:latin typeface="Cambria Math"/>
                        </a:rPr>
                        <m:t>=</m:t>
                      </m:r>
                      <m:r>
                        <a:rPr lang="en-US" sz="1600" b="0" i="0" smtClean="0">
                          <a:latin typeface="Cambria Math"/>
                        </a:rPr>
                        <m:t>0+0</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307188" y="3949845"/>
                <a:ext cx="2590800" cy="60960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sp>
        <p:nvSpPr>
          <p:cNvPr id="31" name="Right Arrow 30"/>
          <p:cNvSpPr/>
          <p:nvPr/>
        </p:nvSpPr>
        <p:spPr>
          <a:xfrm>
            <a:off x="6959858"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7398952" y="3949845"/>
                <a:ext cx="1170432"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m:rPr>
                          <m:aln/>
                        </m:rPr>
                        <a:rPr lang="en-US" sz="1600" i="1">
                          <a:latin typeface="Cambria Math"/>
                        </a:rPr>
                        <m:t>=</m:t>
                      </m:r>
                      <m:r>
                        <a:rPr lang="en-US" sz="1600" b="0" i="1" smtClean="0">
                          <a:latin typeface="Cambria Math" panose="02040503050406030204" pitchFamily="18" charset="0"/>
                        </a:rPr>
                        <m:t>1</m:t>
                      </m:r>
                    </m:oMath>
                    <m:oMath xmlns:m="http://schemas.openxmlformats.org/officeDocument/2006/math">
                      <m:r>
                        <a:rPr lang="en-US" sz="1600" b="0" i="1" smtClean="0">
                          <a:latin typeface="Cambria Math"/>
                        </a:rPr>
                        <m:t>𝑥</m:t>
                      </m:r>
                      <m:r>
                        <a:rPr lang="en-US" sz="1600" b="0" i="1" smtClean="0">
                          <a:latin typeface="Cambria Math"/>
                        </a:rPr>
                        <m:t>+</m:t>
                      </m:r>
                      <m:r>
                        <a:rPr lang="en-US" sz="1600" b="0" i="1" smtClean="0">
                          <a:latin typeface="Cambria Math"/>
                        </a:rPr>
                        <m:t>𝑦</m:t>
                      </m:r>
                      <m:r>
                        <m:rPr>
                          <m:aln/>
                        </m:rPr>
                        <a:rPr lang="en-US" sz="1600" i="1">
                          <a:latin typeface="Cambria Math"/>
                        </a:rPr>
                        <m:t>=</m:t>
                      </m:r>
                      <m:r>
                        <a:rPr lang="en-US" sz="1600" b="0" i="1" smtClean="0">
                          <a:latin typeface="Cambria Math" panose="02040503050406030204" pitchFamily="18" charset="0"/>
                        </a:rPr>
                        <m:t>6</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7398952" y="3949845"/>
                <a:ext cx="1170432" cy="60960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74396" y="3824849"/>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74396" y="3824849"/>
                <a:ext cx="821404" cy="200055"/>
              </a:xfrm>
              <a:prstGeom prst="rect">
                <a:avLst/>
              </a:prstGeom>
              <a:blipFill>
                <a:blip r:embed="rId6"/>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5967158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12" dur="500"/>
                                        <p:tgtEl>
                                          <p:spTgt spid="4">
                                            <p:txEl>
                                              <p:pRg st="9" end="9"/>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randombar(horizontal)">
                                      <p:cBhvr>
                                        <p:cTn id="20" dur="500"/>
                                        <p:tgtEl>
                                          <p:spTgt spid="2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randombar(horizontal)">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randombar(horizontal)">
                                      <p:cBhvr>
                                        <p:cTn id="44" dur="500"/>
                                        <p:tgtEl>
                                          <p:spTgt spid="3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randombar(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a:xfrm>
            <a:off x="7954961" y="6501968"/>
            <a:ext cx="609600" cy="365760"/>
          </a:xfrm>
        </p:spPr>
        <p:txBody>
          <a:bodyPr/>
          <a:lstStyle/>
          <a:p>
            <a:fld id="{2DD2A927-C669-46EB-947E-64BB8CE6050D}" type="slidenum">
              <a:rPr lang="en-US" smtClean="0"/>
              <a:pPr/>
              <a:t>8</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a:t>
            </a:r>
            <a:r>
              <a:rPr lang="en-US" dirty="0"/>
              <a:t>the equations such </a:t>
            </a:r>
            <a:r>
              <a:rPr lang="en-US" dirty="0" smtClean="0"/>
              <a:t>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r>
              <a:rPr lang="en-US" dirty="0" smtClean="0"/>
              <a:t>Take the same operation on both sides of an equation.</a:t>
            </a:r>
          </a:p>
          <a:p>
            <a:pPr marL="569913" lvl="1" indent="-296863">
              <a:buSzPct val="100000"/>
              <a:buFont typeface="+mj-lt"/>
              <a:buAutoNum type="arabicPeriod"/>
            </a:pPr>
            <a:r>
              <a:rPr lang="en-US" dirty="0" smtClean="0"/>
              <a:t>Adding a multiple of one equation to another.</a:t>
            </a:r>
          </a:p>
          <a:p>
            <a:pPr marL="569913" lvl="1" indent="-296863">
              <a:buSzPct val="100000"/>
              <a:buFont typeface="+mj-lt"/>
              <a:buAutoNum type="arabicPeriod"/>
            </a:pPr>
            <a:endParaRPr lang="en-US" sz="800" dirty="0"/>
          </a:p>
          <a:p>
            <a:pPr marL="557212" lvl="2" indent="0">
              <a:buSzPct val="100000"/>
              <a:buNone/>
            </a:pPr>
            <a:r>
              <a:rPr lang="en-US" sz="1800" b="1" dirty="0" smtClean="0"/>
              <a:t>Ex 1:</a:t>
            </a:r>
          </a:p>
          <a:p>
            <a:pPr marL="557212" lvl="2" indent="0">
              <a:buSzPct val="100000"/>
              <a:buNone/>
            </a:pPr>
            <a:endParaRPr lang="en-US" sz="1800" b="1" dirty="0"/>
          </a:p>
          <a:p>
            <a:pPr marL="557212" lvl="2" indent="0">
              <a:buSzPct val="100000"/>
              <a:buNone/>
            </a:pPr>
            <a:r>
              <a:rPr lang="en-US" sz="1800" b="1" dirty="0" smtClean="0"/>
              <a:t>Ex 2:</a:t>
            </a:r>
          </a:p>
        </p:txBody>
      </p:sp>
      <mc:AlternateContent xmlns:mc="http://schemas.openxmlformats.org/markup-compatibility/2006" xmlns:a14="http://schemas.microsoft.com/office/drawing/2010/main">
        <mc:Choice Requires="a14">
          <p:sp>
            <p:nvSpPr>
              <p:cNvPr id="15" name="TextBox 14"/>
              <p:cNvSpPr txBox="1"/>
              <p:nvPr/>
            </p:nvSpPr>
            <p:spPr>
              <a:xfrm>
                <a:off x="1676401" y="3949845"/>
                <a:ext cx="685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m:rPr>
                          <m:aln/>
                        </m:rPr>
                        <a:rPr lang="en-US" sz="1600" i="1">
                          <a:latin typeface="Cambria Math"/>
                        </a:rPr>
                        <m:t>=</m:t>
                      </m:r>
                      <m:r>
                        <a:rPr lang="en-US" sz="1600" i="1">
                          <a:latin typeface="Cambria Math"/>
                        </a:rPr>
                        <m:t>1</m:t>
                      </m:r>
                    </m:oMath>
                    <m:oMath xmlns:m="http://schemas.openxmlformats.org/officeDocument/2006/math">
                      <m:r>
                        <a:rPr lang="en-US" sz="1600" b="0" i="1" smtClean="0">
                          <a:latin typeface="Cambria Math"/>
                        </a:rPr>
                        <m:t>𝑦</m:t>
                      </m:r>
                      <m:r>
                        <m:rPr>
                          <m:aln/>
                        </m:rPr>
                        <a:rPr lang="en-US" sz="1600" i="1">
                          <a:latin typeface="Cambria Math"/>
                        </a:rPr>
                        <m:t>=</m:t>
                      </m:r>
                      <m:r>
                        <a:rPr lang="en-US" sz="1600" i="1">
                          <a:latin typeface="Cambria Math"/>
                        </a:rPr>
                        <m:t>5</m:t>
                      </m:r>
                    </m:oMath>
                  </m:oMathPara>
                </a14:m>
                <a:endParaRPr lang="en-US" sz="1600" dirty="0"/>
              </a:p>
              <a:p>
                <a:endParaRPr lang="en-US" sz="1600" b="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1676401" y="3949845"/>
                <a:ext cx="685800" cy="609600"/>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17" name="Right Arrow 16"/>
          <p:cNvSpPr/>
          <p:nvPr/>
        </p:nvSpPr>
        <p:spPr>
          <a:xfrm>
            <a:off x="2410467"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853337" y="3949845"/>
                <a:ext cx="956663"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r>
                        <a:rPr lang="en-US" sz="1600" b="0" i="1" smtClean="0">
                          <a:latin typeface="Cambria Math"/>
                        </a:rPr>
                        <m:t>𝑦</m:t>
                      </m:r>
                      <m:r>
                        <a:rPr lang="en-US" sz="1600" b="0" i="1" smtClean="0">
                          <a:latin typeface="Cambria Math"/>
                        </a:rPr>
                        <m:t>−5</m:t>
                      </m:r>
                      <m:r>
                        <m:rPr>
                          <m:aln/>
                        </m:rPr>
                        <a:rPr lang="en-US" sz="1600" i="1">
                          <a:latin typeface="Cambria Math"/>
                        </a:rPr>
                        <m:t>=</m:t>
                      </m:r>
                      <m:r>
                        <a:rPr lang="en-US" sz="1600" b="0" i="0" smtClean="0">
                          <a:latin typeface="Cambria Math"/>
                        </a:rPr>
                        <m:t>0</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853337" y="3949845"/>
                <a:ext cx="956663" cy="609600"/>
              </a:xfrm>
              <a:prstGeom prst="rect">
                <a:avLst/>
              </a:prstGeom>
              <a:blipFill rotWithShape="1">
                <a:blip r:embed="rId3"/>
                <a:stretch>
                  <a:fillRect r="-5031"/>
                </a:stretch>
              </a:blipFill>
              <a:ln>
                <a:solidFill>
                  <a:schemeClr val="tx1"/>
                </a:solidFill>
              </a:ln>
            </p:spPr>
            <p:txBody>
              <a:bodyPr/>
              <a:lstStyle/>
              <a:p>
                <a:r>
                  <a:rPr lang="en-US">
                    <a:noFill/>
                  </a:rPr>
                  <a:t> </a:t>
                </a:r>
              </a:p>
            </p:txBody>
          </p:sp>
        </mc:Fallback>
      </mc:AlternateContent>
      <p:sp>
        <p:nvSpPr>
          <p:cNvPr id="19" name="Right Arrow 18"/>
          <p:cNvSpPr/>
          <p:nvPr/>
        </p:nvSpPr>
        <p:spPr>
          <a:xfrm>
            <a:off x="3868094"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2" name="TextBox 21"/>
              <p:cNvSpPr txBox="1"/>
              <p:nvPr/>
            </p:nvSpPr>
            <p:spPr>
              <a:xfrm>
                <a:off x="4307188" y="3949845"/>
                <a:ext cx="2590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d>
                        <m:dPr>
                          <m:ctrlPr>
                            <a:rPr lang="en-US" sz="1600" b="0" i="1" smtClean="0">
                              <a:latin typeface="Cambria Math" panose="02040503050406030204" pitchFamily="18" charset="0"/>
                            </a:rPr>
                          </m:ctrlPr>
                        </m:dPr>
                        <m:e>
                          <m:r>
                            <a:rPr lang="en-US" sz="1600" i="1">
                              <a:latin typeface="Cambria Math"/>
                            </a:rPr>
                            <m:t>𝑦</m:t>
                          </m:r>
                          <m:r>
                            <a:rPr lang="en-US" sz="1600" i="1">
                              <a:latin typeface="Cambria Math"/>
                            </a:rPr>
                            <m:t>−5</m:t>
                          </m:r>
                        </m:e>
                      </m:d>
                      <m:r>
                        <a:rPr lang="en-US" sz="1600" b="0" i="1" smtClean="0">
                          <a:latin typeface="Cambria Math"/>
                        </a:rPr>
                        <m:t>+</m:t>
                      </m:r>
                      <m:d>
                        <m:dPr>
                          <m:ctrlPr>
                            <a:rPr lang="en-US" sz="1600" b="0" i="1" smtClean="0">
                              <a:latin typeface="Cambria Math" panose="02040503050406030204" pitchFamily="18" charset="0"/>
                            </a:rPr>
                          </m:ctrlPr>
                        </m:dPr>
                        <m:e>
                          <m:r>
                            <a:rPr lang="en-US" sz="1600" i="1">
                              <a:latin typeface="Cambria Math"/>
                            </a:rPr>
                            <m:t>𝑥</m:t>
                          </m:r>
                          <m:r>
                            <a:rPr lang="en-US" sz="1600" i="1">
                              <a:latin typeface="Cambria Math"/>
                            </a:rPr>
                            <m:t>−1</m:t>
                          </m:r>
                        </m:e>
                      </m:d>
                      <m:r>
                        <m:rPr>
                          <m:aln/>
                        </m:rPr>
                        <a:rPr lang="en-US" sz="1600" i="1">
                          <a:latin typeface="Cambria Math"/>
                        </a:rPr>
                        <m:t>=</m:t>
                      </m:r>
                      <m:r>
                        <a:rPr lang="en-US" sz="1600" b="0" i="0" smtClean="0">
                          <a:latin typeface="Cambria Math"/>
                        </a:rPr>
                        <m:t>0+0</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07188" y="3949845"/>
                <a:ext cx="2590800" cy="60960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sp>
        <p:nvSpPr>
          <p:cNvPr id="23" name="Right Arrow 22"/>
          <p:cNvSpPr/>
          <p:nvPr/>
        </p:nvSpPr>
        <p:spPr>
          <a:xfrm>
            <a:off x="6959858"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TextBox 23"/>
              <p:cNvSpPr txBox="1"/>
              <p:nvPr/>
            </p:nvSpPr>
            <p:spPr>
              <a:xfrm>
                <a:off x="7398952" y="3949845"/>
                <a:ext cx="116560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m:rPr>
                          <m:aln/>
                        </m:rPr>
                        <a:rPr lang="en-US" sz="1600" i="1">
                          <a:latin typeface="Cambria Math"/>
                        </a:rPr>
                        <m:t>=</m:t>
                      </m:r>
                      <m:r>
                        <a:rPr lang="en-US" sz="1600" b="0" i="1" smtClean="0">
                          <a:latin typeface="Cambria Math" panose="02040503050406030204" pitchFamily="18" charset="0"/>
                        </a:rPr>
                        <m:t>1</m:t>
                      </m:r>
                    </m:oMath>
                    <m:oMath xmlns:m="http://schemas.openxmlformats.org/officeDocument/2006/math">
                      <m:r>
                        <a:rPr lang="en-US" sz="1600" b="0" i="1" smtClean="0">
                          <a:latin typeface="Cambria Math"/>
                        </a:rPr>
                        <m:t>𝑥</m:t>
                      </m:r>
                      <m:r>
                        <a:rPr lang="en-US" sz="1600" b="0" i="1" smtClean="0">
                          <a:latin typeface="Cambria Math"/>
                        </a:rPr>
                        <m:t>+</m:t>
                      </m:r>
                      <m:r>
                        <a:rPr lang="en-US" sz="1600" b="0" i="1" smtClean="0">
                          <a:latin typeface="Cambria Math"/>
                        </a:rPr>
                        <m:t>𝑦</m:t>
                      </m:r>
                      <m:r>
                        <m:rPr>
                          <m:aln/>
                        </m:rPr>
                        <a:rPr lang="en-US" sz="1600" i="1">
                          <a:latin typeface="Cambria Math"/>
                        </a:rPr>
                        <m:t>=</m:t>
                      </m:r>
                      <m:r>
                        <a:rPr lang="en-US" sz="1600" b="0" i="0" smtClean="0">
                          <a:latin typeface="Cambria Math" panose="02040503050406030204" pitchFamily="18" charset="0"/>
                        </a:rPr>
                        <m:t>6</m:t>
                      </m:r>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398952" y="3949845"/>
                <a:ext cx="1165609" cy="60960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76401" y="4724400"/>
                <a:ext cx="685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m:rPr>
                          <m:aln/>
                        </m:rPr>
                        <a:rPr lang="en-US" sz="1600" i="1">
                          <a:latin typeface="Cambria Math"/>
                        </a:rPr>
                        <m:t>=</m:t>
                      </m:r>
                      <m:r>
                        <a:rPr lang="en-US" sz="1600" i="1">
                          <a:latin typeface="Cambria Math"/>
                        </a:rPr>
                        <m:t>1</m:t>
                      </m:r>
                    </m:oMath>
                    <m:oMath xmlns:m="http://schemas.openxmlformats.org/officeDocument/2006/math">
                      <m:r>
                        <a:rPr lang="en-US" sz="1600" b="0" i="1" smtClean="0">
                          <a:latin typeface="Cambria Math"/>
                        </a:rPr>
                        <m:t>𝑦</m:t>
                      </m:r>
                      <m:r>
                        <m:rPr>
                          <m:aln/>
                        </m:rPr>
                        <a:rPr lang="en-US" sz="1600" i="1">
                          <a:latin typeface="Cambria Math"/>
                        </a:rPr>
                        <m:t>=</m:t>
                      </m:r>
                      <m:r>
                        <a:rPr lang="en-US" sz="1600" i="1">
                          <a:latin typeface="Cambria Math"/>
                        </a:rPr>
                        <m:t>5</m:t>
                      </m:r>
                    </m:oMath>
                  </m:oMathPara>
                </a14:m>
                <a:endParaRPr lang="en-US" sz="1600" dirty="0"/>
              </a:p>
              <a:p>
                <a:endParaRPr lang="en-US" sz="16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676401" y="4724400"/>
                <a:ext cx="685800" cy="609600"/>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p:sp>
        <p:nvSpPr>
          <p:cNvPr id="14" name="Right Arrow 13"/>
          <p:cNvSpPr/>
          <p:nvPr/>
        </p:nvSpPr>
        <p:spPr>
          <a:xfrm>
            <a:off x="2410467"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853337" y="4724400"/>
                <a:ext cx="956663"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r>
                        <a:rPr lang="en-US" sz="1600" b="0" i="1" smtClean="0">
                          <a:latin typeface="Cambria Math"/>
                        </a:rPr>
                        <m:t>𝑦</m:t>
                      </m:r>
                      <m:r>
                        <a:rPr lang="en-US" sz="1600" b="0" i="1" smtClean="0">
                          <a:latin typeface="Cambria Math"/>
                        </a:rPr>
                        <m:t>−5</m:t>
                      </m:r>
                      <m:r>
                        <m:rPr>
                          <m:aln/>
                        </m:rPr>
                        <a:rPr lang="en-US" sz="1600" i="1">
                          <a:latin typeface="Cambria Math"/>
                        </a:rPr>
                        <m:t>=</m:t>
                      </m:r>
                      <m:r>
                        <a:rPr lang="en-US" sz="1600" b="0" i="0" smtClean="0">
                          <a:latin typeface="Cambria Math"/>
                        </a:rPr>
                        <m:t>0</m:t>
                      </m:r>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853337" y="4724400"/>
                <a:ext cx="956663" cy="609600"/>
              </a:xfrm>
              <a:prstGeom prst="rect">
                <a:avLst/>
              </a:prstGeom>
              <a:blipFill rotWithShape="1">
                <a:blip r:embed="rId7"/>
                <a:stretch>
                  <a:fillRect r="-5031"/>
                </a:stretch>
              </a:blipFill>
              <a:ln>
                <a:solidFill>
                  <a:schemeClr val="tx1"/>
                </a:solidFill>
              </a:ln>
            </p:spPr>
            <p:txBody>
              <a:bodyPr/>
              <a:lstStyle/>
              <a:p>
                <a:r>
                  <a:rPr lang="en-US">
                    <a:noFill/>
                  </a:rPr>
                  <a:t> </a:t>
                </a:r>
              </a:p>
            </p:txBody>
          </p:sp>
        </mc:Fallback>
      </mc:AlternateContent>
      <p:sp>
        <p:nvSpPr>
          <p:cNvPr id="20" name="Right Arrow 19"/>
          <p:cNvSpPr/>
          <p:nvPr/>
        </p:nvSpPr>
        <p:spPr>
          <a:xfrm>
            <a:off x="3868094"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TextBox 20"/>
              <p:cNvSpPr txBox="1"/>
              <p:nvPr/>
            </p:nvSpPr>
            <p:spPr>
              <a:xfrm>
                <a:off x="4307187" y="4724400"/>
                <a:ext cx="279901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d>
                        <m:dPr>
                          <m:ctrlPr>
                            <a:rPr lang="en-US" sz="1600" b="0" i="1" smtClean="0">
                              <a:latin typeface="Cambria Math" panose="02040503050406030204" pitchFamily="18" charset="0"/>
                            </a:rPr>
                          </m:ctrlPr>
                        </m:dPr>
                        <m:e>
                          <m:r>
                            <a:rPr lang="en-US" sz="1600" i="1">
                              <a:latin typeface="Cambria Math"/>
                            </a:rPr>
                            <m:t>𝑦</m:t>
                          </m:r>
                          <m:r>
                            <a:rPr lang="en-US" sz="1600" i="1">
                              <a:latin typeface="Cambria Math"/>
                            </a:rPr>
                            <m:t>−5</m:t>
                          </m:r>
                        </m:e>
                      </m:d>
                      <m:r>
                        <a:rPr lang="en-US" sz="1600" b="0" i="1" smtClean="0">
                          <a:latin typeface="Cambria Math"/>
                        </a:rPr>
                        <m:t>+2</m:t>
                      </m:r>
                      <m:d>
                        <m:dPr>
                          <m:ctrlPr>
                            <a:rPr lang="en-US" sz="1600" b="0" i="1" smtClean="0">
                              <a:latin typeface="Cambria Math" panose="02040503050406030204" pitchFamily="18" charset="0"/>
                            </a:rPr>
                          </m:ctrlPr>
                        </m:dPr>
                        <m:e>
                          <m:r>
                            <a:rPr lang="en-US" sz="1600" i="1">
                              <a:latin typeface="Cambria Math"/>
                            </a:rPr>
                            <m:t>𝑥</m:t>
                          </m:r>
                          <m:r>
                            <a:rPr lang="en-US" sz="1600" i="1">
                              <a:latin typeface="Cambria Math"/>
                            </a:rPr>
                            <m:t>−1</m:t>
                          </m:r>
                        </m:e>
                      </m:d>
                      <m:r>
                        <m:rPr>
                          <m:aln/>
                        </m:rPr>
                        <a:rPr lang="en-US" sz="1600" i="1">
                          <a:latin typeface="Cambria Math"/>
                        </a:rPr>
                        <m:t>=</m:t>
                      </m:r>
                      <m:r>
                        <a:rPr lang="en-US" sz="1600" b="0" i="0" smtClean="0">
                          <a:latin typeface="Cambria Math"/>
                        </a:rPr>
                        <m:t>0+2(0)</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307187" y="4724400"/>
                <a:ext cx="2799019" cy="609600"/>
              </a:xfrm>
              <a:prstGeom prst="rect">
                <a:avLst/>
              </a:prstGeom>
              <a:blipFill rotWithShape="1">
                <a:blip r:embed="rId8"/>
                <a:stretch>
                  <a:fillRect r="-1085" b="-980"/>
                </a:stretch>
              </a:blipFill>
              <a:ln>
                <a:solidFill>
                  <a:schemeClr val="tx1"/>
                </a:solidFill>
              </a:ln>
            </p:spPr>
            <p:txBody>
              <a:bodyPr/>
              <a:lstStyle/>
              <a:p>
                <a:r>
                  <a:rPr lang="en-US">
                    <a:noFill/>
                  </a:rPr>
                  <a:t> </a:t>
                </a:r>
              </a:p>
            </p:txBody>
          </p:sp>
        </mc:Fallback>
      </mc:AlternateContent>
      <p:sp>
        <p:nvSpPr>
          <p:cNvPr id="26" name="Right Arrow 25"/>
          <p:cNvSpPr/>
          <p:nvPr/>
        </p:nvSpPr>
        <p:spPr>
          <a:xfrm>
            <a:off x="7153747"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7" name="TextBox 26"/>
              <p:cNvSpPr txBox="1"/>
              <p:nvPr/>
            </p:nvSpPr>
            <p:spPr>
              <a:xfrm>
                <a:off x="7592841" y="4724400"/>
                <a:ext cx="124635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m:rPr>
                          <m:aln/>
                        </m:rPr>
                        <a:rPr lang="en-US" sz="1600" i="1">
                          <a:latin typeface="Cambria Math"/>
                        </a:rPr>
                        <m:t>=</m:t>
                      </m:r>
                      <m:r>
                        <a:rPr lang="en-US" sz="1600" b="0" i="1" smtClean="0">
                          <a:latin typeface="Cambria Math" panose="02040503050406030204" pitchFamily="18" charset="0"/>
                        </a:rPr>
                        <m:t>1</m:t>
                      </m:r>
                    </m:oMath>
                    <m:oMath xmlns:m="http://schemas.openxmlformats.org/officeDocument/2006/math">
                      <m:r>
                        <a:rPr lang="en-US" sz="1600" b="0" i="1" smtClean="0">
                          <a:latin typeface="Cambria Math"/>
                        </a:rPr>
                        <m:t>2</m:t>
                      </m:r>
                      <m:r>
                        <a:rPr lang="en-US" sz="1600" b="0" i="1" smtClean="0">
                          <a:latin typeface="Cambria Math"/>
                        </a:rPr>
                        <m:t>𝑥</m:t>
                      </m:r>
                      <m:r>
                        <a:rPr lang="en-US" sz="1600" b="0" i="1" smtClean="0">
                          <a:latin typeface="Cambria Math"/>
                        </a:rPr>
                        <m:t>+</m:t>
                      </m:r>
                      <m:r>
                        <a:rPr lang="en-US" sz="1600" b="0" i="1" smtClean="0">
                          <a:latin typeface="Cambria Math"/>
                        </a:rPr>
                        <m:t>𝑦</m:t>
                      </m:r>
                      <m:r>
                        <m:rPr>
                          <m:aln/>
                        </m:rPr>
                        <a:rPr lang="en-US" sz="1600" i="1">
                          <a:latin typeface="Cambria Math"/>
                        </a:rPr>
                        <m:t>=</m:t>
                      </m:r>
                      <m:r>
                        <a:rPr lang="en-US" sz="1600" b="0" i="1" smtClean="0">
                          <a:latin typeface="Cambria Math" panose="02040503050406030204" pitchFamily="18" charset="0"/>
                        </a:rPr>
                        <m:t>7</m:t>
                      </m:r>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592841" y="4724400"/>
                <a:ext cx="1246359" cy="609600"/>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28" name="Rounded Rectangle 27"/>
          <p:cNvSpPr/>
          <p:nvPr/>
        </p:nvSpPr>
        <p:spPr>
          <a:xfrm>
            <a:off x="4648200" y="5410200"/>
            <a:ext cx="2286000" cy="685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Again:  We’re adding 0 to both sides of the equation, so surely we’re not changing anything</a:t>
            </a:r>
            <a:endParaRPr lang="en-US" sz="1200" dirty="0">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3674396" y="3824849"/>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674396" y="3824849"/>
                <a:ext cx="821404" cy="200055"/>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42449" y="4599404"/>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+2</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42449" y="4599404"/>
                <a:ext cx="821404" cy="200055"/>
              </a:xfrm>
              <a:prstGeom prst="rect">
                <a:avLst/>
              </a:prstGeom>
              <a:blipFill>
                <a:blip r:embed="rId11"/>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3759589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7" dur="500"/>
                                        <p:tgtEl>
                                          <p:spTgt spid="4">
                                            <p:txEl>
                                              <p:pRg st="11" end="11"/>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randombar(horizontal)">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randombar(horizontal)">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randombar(horizontal)">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20" grpId="0" animBg="1"/>
      <p:bldP spid="21" grpId="0" animBg="1"/>
      <p:bldP spid="26" grpId="0" animBg="1"/>
      <p:bldP spid="27"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Linear Equations</a:t>
            </a:r>
            <a:br>
              <a:rPr lang="en-US" dirty="0"/>
            </a:br>
            <a:r>
              <a:rPr lang="en-US" sz="1600" dirty="0"/>
              <a:t>(A necessary detour before the next few topics)</a:t>
            </a:r>
          </a:p>
        </p:txBody>
      </p:sp>
      <p:sp>
        <p:nvSpPr>
          <p:cNvPr id="3" name="Slide Number Placeholder 2"/>
          <p:cNvSpPr>
            <a:spLocks noGrp="1"/>
          </p:cNvSpPr>
          <p:nvPr>
            <p:ph type="sldNum" sz="quarter" idx="12"/>
          </p:nvPr>
        </p:nvSpPr>
        <p:spPr>
          <a:xfrm>
            <a:off x="7954961" y="6501968"/>
            <a:ext cx="609600" cy="365760"/>
          </a:xfrm>
        </p:spPr>
        <p:txBody>
          <a:bodyPr/>
          <a:lstStyle/>
          <a:p>
            <a:fld id="{2DD2A927-C669-46EB-947E-64BB8CE6050D}" type="slidenum">
              <a:rPr lang="en-US" smtClean="0"/>
              <a:pPr/>
              <a:t>9</a:t>
            </a:fld>
            <a:endParaRPr lang="en-US" dirty="0"/>
          </a:p>
        </p:txBody>
      </p:sp>
      <p:sp>
        <p:nvSpPr>
          <p:cNvPr id="4" name="Content Placeholder 3"/>
          <p:cNvSpPr>
            <a:spLocks noGrp="1"/>
          </p:cNvSpPr>
          <p:nvPr>
            <p:ph sz="quarter" idx="1"/>
          </p:nvPr>
        </p:nvSpPr>
        <p:spPr/>
        <p:txBody>
          <a:bodyPr/>
          <a:lstStyle/>
          <a:p>
            <a:pPr marL="0" indent="0">
              <a:buNone/>
            </a:pPr>
            <a:r>
              <a:rPr lang="en-US" dirty="0" smtClean="0"/>
              <a:t>To solve a system of equation, we want to manipulate </a:t>
            </a:r>
            <a:r>
              <a:rPr lang="en-US" dirty="0"/>
              <a:t>the equations such </a:t>
            </a:r>
            <a:r>
              <a:rPr lang="en-US" dirty="0" smtClean="0"/>
              <a:t>that:</a:t>
            </a:r>
          </a:p>
          <a:p>
            <a:pPr lvl="1"/>
            <a:r>
              <a:rPr lang="en-US" dirty="0" smtClean="0"/>
              <a:t>Finding the solution is ‘easier’ after the manipulations</a:t>
            </a:r>
          </a:p>
          <a:p>
            <a:pPr lvl="1"/>
            <a:r>
              <a:rPr lang="en-US" dirty="0" smtClean="0"/>
              <a:t>The manipulations we performed don’t change the solution to the original equations</a:t>
            </a:r>
          </a:p>
          <a:p>
            <a:pPr marL="0" indent="-20638">
              <a:buNone/>
            </a:pPr>
            <a:endParaRPr lang="en-US" sz="800" dirty="0"/>
          </a:p>
          <a:p>
            <a:pPr marL="0" indent="-20638">
              <a:buNone/>
            </a:pPr>
            <a:r>
              <a:rPr lang="en-US" dirty="0" smtClean="0"/>
              <a:t>There are three manipulations we can perform:</a:t>
            </a:r>
          </a:p>
          <a:p>
            <a:pPr marL="569913" lvl="1" indent="-296863">
              <a:buSzPct val="100000"/>
              <a:buFont typeface="+mj-lt"/>
              <a:buAutoNum type="arabicPeriod"/>
            </a:pPr>
            <a:r>
              <a:rPr lang="en-US" dirty="0" smtClean="0"/>
              <a:t>Changing the order or equations.</a:t>
            </a:r>
          </a:p>
          <a:p>
            <a:pPr marL="569913" lvl="1" indent="-296863">
              <a:buSzPct val="100000"/>
              <a:buFont typeface="+mj-lt"/>
              <a:buAutoNum type="arabicPeriod"/>
            </a:pPr>
            <a:r>
              <a:rPr lang="en-US" dirty="0" smtClean="0"/>
              <a:t>Take the same operation on both sides of an equation.</a:t>
            </a:r>
          </a:p>
          <a:p>
            <a:pPr marL="569913" lvl="1" indent="-296863">
              <a:buSzPct val="100000"/>
              <a:buFont typeface="+mj-lt"/>
              <a:buAutoNum type="arabicPeriod"/>
            </a:pPr>
            <a:r>
              <a:rPr lang="en-US" dirty="0" smtClean="0"/>
              <a:t>Adding a multiple of one equation to another.</a:t>
            </a:r>
          </a:p>
          <a:p>
            <a:pPr marL="569913" lvl="1" indent="-296863">
              <a:buSzPct val="100000"/>
              <a:buFont typeface="+mj-lt"/>
              <a:buAutoNum type="arabicPeriod"/>
            </a:pPr>
            <a:endParaRPr lang="en-US" sz="800" dirty="0"/>
          </a:p>
          <a:p>
            <a:pPr marL="557212" lvl="2" indent="0">
              <a:buSzPct val="100000"/>
              <a:buNone/>
            </a:pPr>
            <a:r>
              <a:rPr lang="en-US" sz="1800" b="1" dirty="0" smtClean="0"/>
              <a:t>Ex 1:</a:t>
            </a:r>
          </a:p>
          <a:p>
            <a:pPr marL="557212" lvl="2" indent="0">
              <a:buSzPct val="100000"/>
              <a:buNone/>
            </a:pPr>
            <a:endParaRPr lang="en-US" sz="1800" b="1" dirty="0"/>
          </a:p>
          <a:p>
            <a:pPr marL="557212" lvl="2" indent="0">
              <a:buSzPct val="100000"/>
              <a:buNone/>
            </a:pPr>
            <a:r>
              <a:rPr lang="en-US" sz="1800" b="1" dirty="0" smtClean="0"/>
              <a:t>Ex 2:</a:t>
            </a:r>
          </a:p>
          <a:p>
            <a:pPr marL="557212" lvl="2" indent="0">
              <a:buSzPct val="100000"/>
              <a:buNone/>
            </a:pPr>
            <a:endParaRPr lang="en-US" sz="1800" b="1" dirty="0"/>
          </a:p>
          <a:p>
            <a:pPr marL="557212" lvl="2" indent="0">
              <a:buSzPct val="100000"/>
              <a:buNone/>
            </a:pPr>
            <a:endParaRPr lang="en-US" sz="800" dirty="0" smtClean="0"/>
          </a:p>
          <a:p>
            <a:pPr marL="557212" lvl="2" indent="0">
              <a:buSzPct val="100000"/>
              <a:buNone/>
            </a:pPr>
            <a:r>
              <a:rPr lang="en-US" sz="1800" dirty="0" smtClean="0"/>
              <a:t>In general adding a multiple of one equation to another doesn’t change the solution. Any solution to the original system of equations is also a solution to the final system, and vice versa.</a:t>
            </a:r>
          </a:p>
          <a:p>
            <a:pPr marL="557212" lvl="2" indent="0">
              <a:buSzPct val="100000"/>
              <a:buNone/>
            </a:pPr>
            <a:endParaRPr lang="en-US" sz="1800" dirty="0" smtClean="0"/>
          </a:p>
        </p:txBody>
      </p:sp>
      <mc:AlternateContent xmlns:mc="http://schemas.openxmlformats.org/markup-compatibility/2006" xmlns:a14="http://schemas.microsoft.com/office/drawing/2010/main">
        <mc:Choice Requires="a14">
          <p:sp>
            <p:nvSpPr>
              <p:cNvPr id="15" name="TextBox 14"/>
              <p:cNvSpPr txBox="1"/>
              <p:nvPr/>
            </p:nvSpPr>
            <p:spPr>
              <a:xfrm>
                <a:off x="1676401" y="3949845"/>
                <a:ext cx="685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m:rPr>
                          <m:aln/>
                        </m:rPr>
                        <a:rPr lang="en-US" sz="1600" i="1">
                          <a:latin typeface="Cambria Math"/>
                        </a:rPr>
                        <m:t>=</m:t>
                      </m:r>
                      <m:r>
                        <a:rPr lang="en-US" sz="1600" i="1">
                          <a:latin typeface="Cambria Math"/>
                        </a:rPr>
                        <m:t>1</m:t>
                      </m:r>
                    </m:oMath>
                    <m:oMath xmlns:m="http://schemas.openxmlformats.org/officeDocument/2006/math">
                      <m:r>
                        <a:rPr lang="en-US" sz="1600" b="0" i="1" smtClean="0">
                          <a:latin typeface="Cambria Math"/>
                        </a:rPr>
                        <m:t>𝑦</m:t>
                      </m:r>
                      <m:r>
                        <m:rPr>
                          <m:aln/>
                        </m:rPr>
                        <a:rPr lang="en-US" sz="1600" i="1">
                          <a:latin typeface="Cambria Math"/>
                        </a:rPr>
                        <m:t>=</m:t>
                      </m:r>
                      <m:r>
                        <a:rPr lang="en-US" sz="1600" i="1">
                          <a:latin typeface="Cambria Math"/>
                        </a:rPr>
                        <m:t>5</m:t>
                      </m:r>
                    </m:oMath>
                  </m:oMathPara>
                </a14:m>
                <a:endParaRPr lang="en-US" sz="1600" dirty="0"/>
              </a:p>
              <a:p>
                <a:endParaRPr lang="en-US" sz="1600" b="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1676401" y="3949845"/>
                <a:ext cx="685800" cy="609600"/>
              </a:xfrm>
              <a:prstGeom prst="rect">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17" name="Right Arrow 16"/>
          <p:cNvSpPr/>
          <p:nvPr/>
        </p:nvSpPr>
        <p:spPr>
          <a:xfrm>
            <a:off x="2410467"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853337" y="3949845"/>
                <a:ext cx="956663"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r>
                        <a:rPr lang="en-US" sz="1600" b="0" i="1" smtClean="0">
                          <a:latin typeface="Cambria Math"/>
                        </a:rPr>
                        <m:t>𝑦</m:t>
                      </m:r>
                      <m:r>
                        <a:rPr lang="en-US" sz="1600" b="0" i="1" smtClean="0">
                          <a:latin typeface="Cambria Math"/>
                        </a:rPr>
                        <m:t>−5</m:t>
                      </m:r>
                      <m:r>
                        <m:rPr>
                          <m:aln/>
                        </m:rPr>
                        <a:rPr lang="en-US" sz="1600" i="1">
                          <a:latin typeface="Cambria Math"/>
                        </a:rPr>
                        <m:t>=</m:t>
                      </m:r>
                      <m:r>
                        <a:rPr lang="en-US" sz="1600" b="0" i="0" smtClean="0">
                          <a:latin typeface="Cambria Math"/>
                        </a:rPr>
                        <m:t>0</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853337" y="3949845"/>
                <a:ext cx="956663" cy="609600"/>
              </a:xfrm>
              <a:prstGeom prst="rect">
                <a:avLst/>
              </a:prstGeom>
              <a:blipFill rotWithShape="1">
                <a:blip r:embed="rId3"/>
                <a:stretch>
                  <a:fillRect r="-5031"/>
                </a:stretch>
              </a:blipFill>
              <a:ln>
                <a:solidFill>
                  <a:schemeClr val="tx1"/>
                </a:solidFill>
              </a:ln>
            </p:spPr>
            <p:txBody>
              <a:bodyPr/>
              <a:lstStyle/>
              <a:p>
                <a:r>
                  <a:rPr lang="en-US">
                    <a:noFill/>
                  </a:rPr>
                  <a:t> </a:t>
                </a:r>
              </a:p>
            </p:txBody>
          </p:sp>
        </mc:Fallback>
      </mc:AlternateContent>
      <p:sp>
        <p:nvSpPr>
          <p:cNvPr id="19" name="Right Arrow 18"/>
          <p:cNvSpPr/>
          <p:nvPr/>
        </p:nvSpPr>
        <p:spPr>
          <a:xfrm>
            <a:off x="3868094"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2" name="TextBox 21"/>
              <p:cNvSpPr txBox="1"/>
              <p:nvPr/>
            </p:nvSpPr>
            <p:spPr>
              <a:xfrm>
                <a:off x="4307188" y="3949845"/>
                <a:ext cx="2590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d>
                        <m:dPr>
                          <m:ctrlPr>
                            <a:rPr lang="en-US" sz="1600" b="0" i="1" smtClean="0">
                              <a:latin typeface="Cambria Math" panose="02040503050406030204" pitchFamily="18" charset="0"/>
                            </a:rPr>
                          </m:ctrlPr>
                        </m:dPr>
                        <m:e>
                          <m:r>
                            <a:rPr lang="en-US" sz="1600" i="1">
                              <a:latin typeface="Cambria Math"/>
                            </a:rPr>
                            <m:t>𝑦</m:t>
                          </m:r>
                          <m:r>
                            <a:rPr lang="en-US" sz="1600" i="1">
                              <a:latin typeface="Cambria Math"/>
                            </a:rPr>
                            <m:t>−5</m:t>
                          </m:r>
                        </m:e>
                      </m:d>
                      <m:r>
                        <a:rPr lang="en-US" sz="1600" b="0" i="1" smtClean="0">
                          <a:latin typeface="Cambria Math"/>
                        </a:rPr>
                        <m:t>+</m:t>
                      </m:r>
                      <m:d>
                        <m:dPr>
                          <m:ctrlPr>
                            <a:rPr lang="en-US" sz="1600" b="0" i="1" smtClean="0">
                              <a:latin typeface="Cambria Math" panose="02040503050406030204" pitchFamily="18" charset="0"/>
                            </a:rPr>
                          </m:ctrlPr>
                        </m:dPr>
                        <m:e>
                          <m:r>
                            <a:rPr lang="en-US" sz="1600" i="1">
                              <a:latin typeface="Cambria Math"/>
                            </a:rPr>
                            <m:t>𝑥</m:t>
                          </m:r>
                          <m:r>
                            <a:rPr lang="en-US" sz="1600" i="1">
                              <a:latin typeface="Cambria Math"/>
                            </a:rPr>
                            <m:t>−1</m:t>
                          </m:r>
                        </m:e>
                      </m:d>
                      <m:r>
                        <m:rPr>
                          <m:aln/>
                        </m:rPr>
                        <a:rPr lang="en-US" sz="1600" i="1">
                          <a:latin typeface="Cambria Math"/>
                        </a:rPr>
                        <m:t>=</m:t>
                      </m:r>
                      <m:r>
                        <a:rPr lang="en-US" sz="1600" b="0" i="0" smtClean="0">
                          <a:latin typeface="Cambria Math"/>
                        </a:rPr>
                        <m:t>0+0</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07188" y="3949845"/>
                <a:ext cx="2590800" cy="609600"/>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sp>
        <p:nvSpPr>
          <p:cNvPr id="23" name="Right Arrow 22"/>
          <p:cNvSpPr/>
          <p:nvPr/>
        </p:nvSpPr>
        <p:spPr>
          <a:xfrm>
            <a:off x="6959858" y="4140345"/>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TextBox 23"/>
              <p:cNvSpPr txBox="1"/>
              <p:nvPr/>
            </p:nvSpPr>
            <p:spPr>
              <a:xfrm>
                <a:off x="7398952" y="3949845"/>
                <a:ext cx="116560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m:rPr>
                          <m:aln/>
                        </m:rPr>
                        <a:rPr lang="en-US" sz="1600" i="1">
                          <a:latin typeface="Cambria Math"/>
                        </a:rPr>
                        <m:t>=</m:t>
                      </m:r>
                      <m:r>
                        <a:rPr lang="en-US" sz="1600" b="0" i="1" smtClean="0">
                          <a:latin typeface="Cambria Math" panose="02040503050406030204" pitchFamily="18" charset="0"/>
                        </a:rPr>
                        <m:t>1</m:t>
                      </m:r>
                    </m:oMath>
                    <m:oMath xmlns:m="http://schemas.openxmlformats.org/officeDocument/2006/math">
                      <m:r>
                        <a:rPr lang="en-US" sz="1600" b="0" i="1" smtClean="0">
                          <a:latin typeface="Cambria Math"/>
                        </a:rPr>
                        <m:t>𝑥</m:t>
                      </m:r>
                      <m:r>
                        <a:rPr lang="en-US" sz="1600" b="0" i="1" smtClean="0">
                          <a:latin typeface="Cambria Math"/>
                        </a:rPr>
                        <m:t>+</m:t>
                      </m:r>
                      <m:r>
                        <a:rPr lang="en-US" sz="1600" b="0" i="1" smtClean="0">
                          <a:latin typeface="Cambria Math"/>
                        </a:rPr>
                        <m:t>𝑦</m:t>
                      </m:r>
                      <m:r>
                        <m:rPr>
                          <m:aln/>
                        </m:rPr>
                        <a:rPr lang="en-US" sz="1600" i="1">
                          <a:latin typeface="Cambria Math"/>
                        </a:rPr>
                        <m:t>=</m:t>
                      </m:r>
                      <m:r>
                        <a:rPr lang="en-US" sz="1600" b="0" i="1" smtClean="0">
                          <a:latin typeface="Cambria Math" panose="02040503050406030204" pitchFamily="18" charset="0"/>
                        </a:rPr>
                        <m:t>6</m:t>
                      </m:r>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398952" y="3949845"/>
                <a:ext cx="1165609" cy="60960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76401" y="4724400"/>
                <a:ext cx="685800"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𝑥</m:t>
                      </m:r>
                      <m:r>
                        <m:rPr>
                          <m:aln/>
                        </m:rPr>
                        <a:rPr lang="en-US" sz="1600" i="1">
                          <a:latin typeface="Cambria Math"/>
                        </a:rPr>
                        <m:t>=</m:t>
                      </m:r>
                      <m:r>
                        <a:rPr lang="en-US" sz="1600" i="1">
                          <a:latin typeface="Cambria Math"/>
                        </a:rPr>
                        <m:t>1</m:t>
                      </m:r>
                    </m:oMath>
                    <m:oMath xmlns:m="http://schemas.openxmlformats.org/officeDocument/2006/math">
                      <m:r>
                        <a:rPr lang="en-US" sz="1600" b="0" i="1" smtClean="0">
                          <a:latin typeface="Cambria Math"/>
                        </a:rPr>
                        <m:t>𝑦</m:t>
                      </m:r>
                      <m:r>
                        <m:rPr>
                          <m:aln/>
                        </m:rPr>
                        <a:rPr lang="en-US" sz="1600" i="1">
                          <a:latin typeface="Cambria Math"/>
                        </a:rPr>
                        <m:t>=</m:t>
                      </m:r>
                      <m:r>
                        <a:rPr lang="en-US" sz="1600" i="1">
                          <a:latin typeface="Cambria Math"/>
                        </a:rPr>
                        <m:t>5</m:t>
                      </m:r>
                    </m:oMath>
                  </m:oMathPara>
                </a14:m>
                <a:endParaRPr lang="en-US" sz="1600" dirty="0"/>
              </a:p>
              <a:p>
                <a:endParaRPr lang="en-US" sz="16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676401" y="4724400"/>
                <a:ext cx="685800" cy="609600"/>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p:sp>
        <p:nvSpPr>
          <p:cNvPr id="14" name="Right Arrow 13"/>
          <p:cNvSpPr/>
          <p:nvPr/>
        </p:nvSpPr>
        <p:spPr>
          <a:xfrm>
            <a:off x="2410467"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853337" y="4724400"/>
                <a:ext cx="956663"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r>
                        <a:rPr lang="en-US" sz="1600" b="0" i="1" smtClean="0">
                          <a:latin typeface="Cambria Math"/>
                        </a:rPr>
                        <m:t>𝑦</m:t>
                      </m:r>
                      <m:r>
                        <a:rPr lang="en-US" sz="1600" b="0" i="1" smtClean="0">
                          <a:latin typeface="Cambria Math"/>
                        </a:rPr>
                        <m:t>−5</m:t>
                      </m:r>
                      <m:r>
                        <m:rPr>
                          <m:aln/>
                        </m:rPr>
                        <a:rPr lang="en-US" sz="1600" i="1">
                          <a:latin typeface="Cambria Math"/>
                        </a:rPr>
                        <m:t>=</m:t>
                      </m:r>
                      <m:r>
                        <a:rPr lang="en-US" sz="1600" b="0" i="0" smtClean="0">
                          <a:latin typeface="Cambria Math"/>
                        </a:rPr>
                        <m:t>0</m:t>
                      </m:r>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853337" y="4724400"/>
                <a:ext cx="956663" cy="609600"/>
              </a:xfrm>
              <a:prstGeom prst="rect">
                <a:avLst/>
              </a:prstGeom>
              <a:blipFill rotWithShape="1">
                <a:blip r:embed="rId7"/>
                <a:stretch>
                  <a:fillRect r="-5031"/>
                </a:stretch>
              </a:blipFill>
              <a:ln>
                <a:solidFill>
                  <a:schemeClr val="tx1"/>
                </a:solidFill>
              </a:ln>
            </p:spPr>
            <p:txBody>
              <a:bodyPr/>
              <a:lstStyle/>
              <a:p>
                <a:r>
                  <a:rPr lang="en-US">
                    <a:noFill/>
                  </a:rPr>
                  <a:t> </a:t>
                </a:r>
              </a:p>
            </p:txBody>
          </p:sp>
        </mc:Fallback>
      </mc:AlternateContent>
      <p:sp>
        <p:nvSpPr>
          <p:cNvPr id="20" name="Right Arrow 19"/>
          <p:cNvSpPr/>
          <p:nvPr/>
        </p:nvSpPr>
        <p:spPr>
          <a:xfrm>
            <a:off x="3868094"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TextBox 20"/>
              <p:cNvSpPr txBox="1"/>
              <p:nvPr/>
            </p:nvSpPr>
            <p:spPr>
              <a:xfrm>
                <a:off x="4307187" y="4724400"/>
                <a:ext cx="279901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𝑥</m:t>
                      </m:r>
                      <m:r>
                        <a:rPr lang="en-US" sz="1600" b="0" i="1" smtClean="0">
                          <a:latin typeface="Cambria Math"/>
                        </a:rPr>
                        <m:t>−1</m:t>
                      </m:r>
                      <m:r>
                        <m:rPr>
                          <m:aln/>
                        </m:rPr>
                        <a:rPr lang="en-US" sz="1600" i="1">
                          <a:latin typeface="Cambria Math"/>
                        </a:rPr>
                        <m:t>=</m:t>
                      </m:r>
                      <m:r>
                        <a:rPr lang="en-US" sz="1600" b="0" i="1" smtClean="0">
                          <a:latin typeface="Cambria Math"/>
                        </a:rPr>
                        <m:t>0</m:t>
                      </m:r>
                    </m:oMath>
                    <m:oMath xmlns:m="http://schemas.openxmlformats.org/officeDocument/2006/math">
                      <m:d>
                        <m:dPr>
                          <m:ctrlPr>
                            <a:rPr lang="en-US" sz="1600" b="0" i="1" smtClean="0">
                              <a:latin typeface="Cambria Math" panose="02040503050406030204" pitchFamily="18" charset="0"/>
                            </a:rPr>
                          </m:ctrlPr>
                        </m:dPr>
                        <m:e>
                          <m:r>
                            <a:rPr lang="en-US" sz="1600" i="1">
                              <a:latin typeface="Cambria Math"/>
                            </a:rPr>
                            <m:t>𝑦</m:t>
                          </m:r>
                          <m:r>
                            <a:rPr lang="en-US" sz="1600" i="1">
                              <a:latin typeface="Cambria Math"/>
                            </a:rPr>
                            <m:t>−5</m:t>
                          </m:r>
                        </m:e>
                      </m:d>
                      <m:r>
                        <a:rPr lang="en-US" sz="1600" b="0" i="1" smtClean="0">
                          <a:latin typeface="Cambria Math"/>
                        </a:rPr>
                        <m:t>+2</m:t>
                      </m:r>
                      <m:d>
                        <m:dPr>
                          <m:ctrlPr>
                            <a:rPr lang="en-US" sz="1600" b="0" i="1" smtClean="0">
                              <a:latin typeface="Cambria Math" panose="02040503050406030204" pitchFamily="18" charset="0"/>
                            </a:rPr>
                          </m:ctrlPr>
                        </m:dPr>
                        <m:e>
                          <m:r>
                            <a:rPr lang="en-US" sz="1600" i="1">
                              <a:latin typeface="Cambria Math"/>
                            </a:rPr>
                            <m:t>𝑥</m:t>
                          </m:r>
                          <m:r>
                            <a:rPr lang="en-US" sz="1600" i="1">
                              <a:latin typeface="Cambria Math"/>
                            </a:rPr>
                            <m:t>−1</m:t>
                          </m:r>
                        </m:e>
                      </m:d>
                      <m:r>
                        <m:rPr>
                          <m:aln/>
                        </m:rPr>
                        <a:rPr lang="en-US" sz="1600" i="1">
                          <a:latin typeface="Cambria Math"/>
                        </a:rPr>
                        <m:t>=</m:t>
                      </m:r>
                      <m:r>
                        <a:rPr lang="en-US" sz="1600" b="0" i="0" smtClean="0">
                          <a:latin typeface="Cambria Math"/>
                        </a:rPr>
                        <m:t>0+2(0)</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307187" y="4724400"/>
                <a:ext cx="2799019" cy="609600"/>
              </a:xfrm>
              <a:prstGeom prst="rect">
                <a:avLst/>
              </a:prstGeom>
              <a:blipFill rotWithShape="1">
                <a:blip r:embed="rId8"/>
                <a:stretch>
                  <a:fillRect r="-1085" b="-980"/>
                </a:stretch>
              </a:blipFill>
              <a:ln>
                <a:solidFill>
                  <a:schemeClr val="tx1"/>
                </a:solidFill>
              </a:ln>
            </p:spPr>
            <p:txBody>
              <a:bodyPr/>
              <a:lstStyle/>
              <a:p>
                <a:r>
                  <a:rPr lang="en-US">
                    <a:noFill/>
                  </a:rPr>
                  <a:t> </a:t>
                </a:r>
              </a:p>
            </p:txBody>
          </p:sp>
        </mc:Fallback>
      </mc:AlternateContent>
      <p:sp>
        <p:nvSpPr>
          <p:cNvPr id="26" name="Right Arrow 25"/>
          <p:cNvSpPr/>
          <p:nvPr/>
        </p:nvSpPr>
        <p:spPr>
          <a:xfrm>
            <a:off x="7153747" y="4914900"/>
            <a:ext cx="370114" cy="228600"/>
          </a:xfrm>
          <a:prstGeom prst="rightArrow">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7" name="TextBox 26"/>
              <p:cNvSpPr txBox="1"/>
              <p:nvPr/>
            </p:nvSpPr>
            <p:spPr>
              <a:xfrm>
                <a:off x="7592841" y="4724400"/>
                <a:ext cx="1246359" cy="609600"/>
              </a:xfrm>
              <a:prstGeom prst="rect">
                <a:avLst/>
              </a:prstGeom>
              <a:noFill/>
              <a:ln>
                <a:solidFill>
                  <a:schemeClr val="tx1"/>
                </a:solidFill>
              </a:ln>
            </p:spPr>
            <p:txBody>
              <a:bodyPr wrap="none" rtlCol="0">
                <a:no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𝑥</m:t>
                      </m:r>
                      <m:r>
                        <m:rPr>
                          <m:aln/>
                        </m:rPr>
                        <a:rPr lang="en-US" sz="1600" i="1">
                          <a:latin typeface="Cambria Math"/>
                        </a:rPr>
                        <m:t>=</m:t>
                      </m:r>
                      <m:r>
                        <a:rPr lang="en-US" sz="1600" i="1">
                          <a:latin typeface="Cambria Math" panose="02040503050406030204" pitchFamily="18" charset="0"/>
                        </a:rPr>
                        <m:t>1</m:t>
                      </m:r>
                    </m:oMath>
                    <m:oMath xmlns:m="http://schemas.openxmlformats.org/officeDocument/2006/math">
                      <m:r>
                        <a:rPr lang="en-US" sz="1600" i="1">
                          <a:latin typeface="Cambria Math"/>
                        </a:rPr>
                        <m:t>2</m:t>
                      </m:r>
                      <m:r>
                        <a:rPr lang="en-US" sz="1600" i="1">
                          <a:latin typeface="Cambria Math"/>
                        </a:rPr>
                        <m:t>𝑥</m:t>
                      </m:r>
                      <m:r>
                        <a:rPr lang="en-US" sz="1600" i="1">
                          <a:latin typeface="Cambria Math"/>
                        </a:rPr>
                        <m:t>+</m:t>
                      </m:r>
                      <m:r>
                        <a:rPr lang="en-US" sz="1600" i="1">
                          <a:latin typeface="Cambria Math"/>
                        </a:rPr>
                        <m:t>𝑦</m:t>
                      </m:r>
                      <m:r>
                        <m:rPr>
                          <m:aln/>
                        </m:rPr>
                        <a:rPr lang="en-US" sz="1600" i="1">
                          <a:latin typeface="Cambria Math"/>
                        </a:rPr>
                        <m:t>=</m:t>
                      </m:r>
                      <m:r>
                        <a:rPr lang="en-US" sz="1600" i="1">
                          <a:latin typeface="Cambria Math" panose="02040503050406030204" pitchFamily="18" charset="0"/>
                        </a:rPr>
                        <m:t>7</m:t>
                      </m:r>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592841" y="4724400"/>
                <a:ext cx="1246359" cy="609600"/>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674396" y="3824849"/>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p:sp>
            <p:nvSpPr>
              <p:cNvPr id="28" name="TextBox 27"/>
              <p:cNvSpPr txBox="1">
                <a:spLocks noRot="1" noChangeAspect="1" noMove="1" noResize="1" noEditPoints="1" noAdjustHandles="1" noChangeArrowheads="1" noChangeShapeType="1" noTextEdit="1"/>
              </p:cNvSpPr>
              <p:nvPr/>
            </p:nvSpPr>
            <p:spPr>
              <a:xfrm>
                <a:off x="3674396" y="3824849"/>
                <a:ext cx="821404" cy="200055"/>
              </a:xfrm>
              <a:prstGeom prst="rect">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42449" y="4599404"/>
                <a:ext cx="821404" cy="200055"/>
              </a:xfrm>
              <a:prstGeom prst="rect">
                <a:avLst/>
              </a:prstGeom>
              <a:solidFill>
                <a:schemeClr val="bg1">
                  <a:lumMod val="85000"/>
                </a:schemeClr>
              </a:solidFill>
              <a:ln>
                <a:solidFill>
                  <a:schemeClr val="tx1"/>
                </a:solidFill>
              </a:ln>
            </p:spPr>
            <p:txBody>
              <a:bodyPr wrap="square" lIns="0" tIns="0" rIns="0" bIns="45720" rtlCol="0">
                <a:spAutoFit/>
              </a:bodyPr>
              <a:lstStyle/>
              <a:p>
                <a:pPr/>
                <a14:m>
                  <m:oMathPara xmlns:m="http://schemas.openxmlformats.org/officeDocument/2006/math">
                    <m:oMathParaPr>
                      <m:jc m:val="centerGroup"/>
                    </m:oMathParaPr>
                    <m:oMath xmlns:m="http://schemas.openxmlformats.org/officeDocument/2006/math">
                      <m:sSub>
                        <m:sSubPr>
                          <m:ctrlPr>
                            <a:rPr lang="en-US" sz="1000" i="1" dirty="0" smtClean="0">
                              <a:solidFill>
                                <a:srgbClr val="0070C0"/>
                              </a:solidFill>
                              <a:latin typeface="Cambria Math" panose="02040503050406030204" pitchFamily="18" charset="0"/>
                            </a:rPr>
                          </m:ctrlPr>
                        </m:sSubPr>
                        <m:e>
                          <m:r>
                            <a:rPr lang="en-US" sz="1000" b="0" i="1" dirty="0" smtClean="0">
                              <a:solidFill>
                                <a:srgbClr val="0070C0"/>
                              </a:solidFill>
                              <a:latin typeface="Cambria Math" panose="02040503050406030204" pitchFamily="18" charset="0"/>
                            </a:rPr>
                            <m:t>𝑟</m:t>
                          </m:r>
                        </m:e>
                        <m:sub>
                          <m:r>
                            <a:rPr lang="en-US" sz="1000" b="0" i="1" dirty="0" smtClean="0">
                              <a:solidFill>
                                <a:srgbClr val="0070C0"/>
                              </a:solidFill>
                              <a:latin typeface="Cambria Math" panose="02040503050406030204" pitchFamily="18" charset="0"/>
                            </a:rPr>
                            <m:t>2</m:t>
                          </m:r>
                        </m:sub>
                      </m:sSub>
                      <m:r>
                        <a:rPr lang="en-US" sz="1000" i="1" dirty="0">
                          <a:solidFill>
                            <a:srgbClr val="0070C0"/>
                          </a:solidFill>
                          <a:latin typeface="Cambria Math" panose="02040503050406030204" pitchFamily="18" charset="0"/>
                          <a:ea typeface="Cambria Math" panose="02040503050406030204" pitchFamily="18" charset="0"/>
                        </a:rPr>
                        <m:t>→</m:t>
                      </m:r>
                      <m:sSub>
                        <m:sSubPr>
                          <m:ctrlPr>
                            <a:rPr lang="en-US" sz="1000" i="1" dirty="0">
                              <a:solidFill>
                                <a:srgbClr val="0070C0"/>
                              </a:solidFill>
                              <a:latin typeface="Cambria Math" panose="02040503050406030204" pitchFamily="18" charset="0"/>
                            </a:rPr>
                          </m:ctrlPr>
                        </m:sSubPr>
                        <m:e>
                          <m:r>
                            <a:rPr lang="en-US" sz="1000" i="1" dirty="0">
                              <a:solidFill>
                                <a:srgbClr val="0070C0"/>
                              </a:solidFill>
                              <a:latin typeface="Cambria Math" panose="02040503050406030204" pitchFamily="18" charset="0"/>
                            </a:rPr>
                            <m:t>𝑟</m:t>
                          </m:r>
                        </m:e>
                        <m:sub>
                          <m:r>
                            <a:rPr lang="en-US" sz="1000" i="1" dirty="0">
                              <a:solidFill>
                                <a:srgbClr val="0070C0"/>
                              </a:solidFill>
                              <a:latin typeface="Cambria Math" panose="02040503050406030204" pitchFamily="18" charset="0"/>
                            </a:rPr>
                            <m:t>2</m:t>
                          </m:r>
                        </m:sub>
                      </m:sSub>
                      <m:r>
                        <a:rPr lang="en-US" sz="1000" b="0" i="1" dirty="0" smtClean="0">
                          <a:solidFill>
                            <a:srgbClr val="0070C0"/>
                          </a:solidFill>
                          <a:latin typeface="Cambria Math" panose="02040503050406030204" pitchFamily="18" charset="0"/>
                        </a:rPr>
                        <m:t>+2</m:t>
                      </m:r>
                      <m:sSub>
                        <m:sSubPr>
                          <m:ctrlPr>
                            <a:rPr lang="en-US" sz="1000" i="1" dirty="0" smtClean="0">
                              <a:solidFill>
                                <a:srgbClr val="0070C0"/>
                              </a:solidFill>
                              <a:latin typeface="Cambria Math" panose="02040503050406030204" pitchFamily="18" charset="0"/>
                              <a:ea typeface="Cambria Math" panose="02040503050406030204" pitchFamily="18" charset="0"/>
                            </a:rPr>
                          </m:ctrlPr>
                        </m:sSubPr>
                        <m:e>
                          <m:r>
                            <a:rPr lang="en-US" sz="1000" b="0" i="1" dirty="0" smtClean="0">
                              <a:solidFill>
                                <a:srgbClr val="0070C0"/>
                              </a:solidFill>
                              <a:latin typeface="Cambria Math" panose="02040503050406030204" pitchFamily="18" charset="0"/>
                              <a:ea typeface="Cambria Math" panose="02040503050406030204" pitchFamily="18" charset="0"/>
                            </a:rPr>
                            <m:t>𝑟</m:t>
                          </m:r>
                        </m:e>
                        <m:sub>
                          <m:r>
                            <a:rPr lang="en-US" sz="1000" b="0" i="1" dirty="0" smtClean="0">
                              <a:solidFill>
                                <a:srgbClr val="0070C0"/>
                              </a:solidFill>
                              <a:latin typeface="Cambria Math" panose="02040503050406030204" pitchFamily="18" charset="0"/>
                              <a:ea typeface="Cambria Math" panose="02040503050406030204" pitchFamily="18" charset="0"/>
                            </a:rPr>
                            <m:t>1</m:t>
                          </m:r>
                        </m:sub>
                      </m:sSub>
                    </m:oMath>
                  </m:oMathPara>
                </a14:m>
                <a:endParaRPr lang="en-US" sz="1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42449" y="4599404"/>
                <a:ext cx="821404" cy="200055"/>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816670998"/>
      </p:ext>
    </p:extLst>
  </p:cSld>
  <p:clrMapOvr>
    <a:masterClrMapping/>
  </p:clrMapOvr>
  <p:transition spd="slow">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70C0"/>
      </a:hlink>
      <a:folHlink>
        <a:srgbClr val="638BAD"/>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66"/>
        </a:solidFill>
        <a:ln w="25400">
          <a:solidFill>
            <a:srgbClr val="FF0000"/>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27808</TotalTime>
  <Words>2183</Words>
  <Application>Microsoft Office PowerPoint</Application>
  <PresentationFormat>On-screen Show (4:3)</PresentationFormat>
  <Paragraphs>533</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Calibri</vt:lpstr>
      <vt:lpstr>Cambria Math</vt:lpstr>
      <vt:lpstr>Gill Sans MT</vt:lpstr>
      <vt:lpstr>Times New Roman</vt:lpstr>
      <vt:lpstr>Wingdings</vt:lpstr>
      <vt:lpstr>Wingdings 3</vt:lpstr>
      <vt:lpstr>Origin</vt:lpstr>
      <vt:lpstr>GAM 325/425:  Applied 3D Geometry</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System of Linear Equations (A necessary detour before the next few topics)</vt:lpstr>
      <vt:lpstr>Matrix Inverse</vt:lpstr>
      <vt:lpstr>Matrix Inverse</vt:lpstr>
      <vt:lpstr>Easy Matrix Inverse</vt:lpstr>
      <vt:lpstr>Matrix Determinant</vt:lpstr>
      <vt:lpstr>Computing a Determinant: Minors &amp; Cofactors</vt:lpstr>
      <vt:lpstr>Computing a Determinant: Minors &amp; Cofactors</vt:lpstr>
      <vt:lpstr>Computing a Determinant</vt:lpstr>
      <vt:lpstr>Computing a Determinant: Example:</vt:lpstr>
      <vt:lpstr>Computing a Determinant: Example:</vt:lpstr>
      <vt:lpstr>Computing a Determinant: Complexity</vt:lpstr>
      <vt:lpstr>Computing Determinant: Using Gaussian Elimination</vt:lpstr>
      <vt:lpstr>Computing Determinant: Using Gaussian Elimination</vt:lpstr>
      <vt:lpstr>Computing Determinant: Gaussian Elimination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dc:creator>
  <cp:lastModifiedBy>Andre</cp:lastModifiedBy>
  <cp:revision>1239</cp:revision>
  <dcterms:created xsi:type="dcterms:W3CDTF">2013-03-17T23:02:21Z</dcterms:created>
  <dcterms:modified xsi:type="dcterms:W3CDTF">2020-09-18T02:19:04Z</dcterms:modified>
</cp:coreProperties>
</file>