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9" r:id="rId2"/>
    <p:sldId id="361" r:id="rId3"/>
    <p:sldId id="379" r:id="rId4"/>
    <p:sldId id="380" r:id="rId5"/>
    <p:sldId id="382" r:id="rId6"/>
    <p:sldId id="363" r:id="rId7"/>
    <p:sldId id="365" r:id="rId8"/>
    <p:sldId id="364" r:id="rId9"/>
    <p:sldId id="366" r:id="rId10"/>
    <p:sldId id="341" r:id="rId11"/>
    <p:sldId id="367" r:id="rId12"/>
    <p:sldId id="342" r:id="rId13"/>
    <p:sldId id="344" r:id="rId14"/>
    <p:sldId id="345" r:id="rId15"/>
    <p:sldId id="360" r:id="rId16"/>
    <p:sldId id="376" r:id="rId17"/>
    <p:sldId id="368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73" r:id="rId26"/>
    <p:sldId id="381" r:id="rId27"/>
    <p:sldId id="354" r:id="rId28"/>
    <p:sldId id="355" r:id="rId29"/>
    <p:sldId id="356" r:id="rId30"/>
    <p:sldId id="370" r:id="rId31"/>
    <p:sldId id="378" r:id="rId32"/>
    <p:sldId id="357" r:id="rId33"/>
    <p:sldId id="371" r:id="rId34"/>
    <p:sldId id="375" r:id="rId35"/>
    <p:sldId id="35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19" autoAdjust="0"/>
  </p:normalViewPr>
  <p:slideViewPr>
    <p:cSldViewPr>
      <p:cViewPr varScale="1">
        <p:scale>
          <a:sx n="108" d="100"/>
          <a:sy n="108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84DBB-6228-42E2-8BE2-B5B89DE36B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6F42D-BF06-49B9-B552-46188977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10600" cy="12954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rgbClr val="0070C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790950"/>
            <a:ext cx="5715000" cy="18478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257800"/>
          </a:xfrm>
        </p:spPr>
        <p:txBody>
          <a:bodyPr/>
          <a:lstStyle>
            <a:lvl1pPr marL="168275" indent="-168275"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61963" indent="-188913">
              <a:defRPr sz="1800">
                <a:latin typeface="Times New Roman" pitchFamily="18" charset="0"/>
                <a:cs typeface="Times New Roman" pitchFamily="18" charset="0"/>
              </a:defRPr>
            </a:lvl2pPr>
            <a:lvl3pPr marL="746125" indent="-152400">
              <a:defRPr sz="1600">
                <a:latin typeface="Times New Roman" pitchFamily="18" charset="0"/>
                <a:cs typeface="Times New Roman" pitchFamily="18" charset="0"/>
              </a:defRPr>
            </a:lvl3pPr>
            <a:lvl4pPr marL="1031875" indent="-163513"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317625" indent="-174625">
              <a:buFont typeface="Arial" panose="020B0604020202020204" pitchFamily="34" charset="0"/>
              <a:buChar char="•"/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6DF0B6F7-A95D-415F-AB9C-947ED3F9C7B2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5260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2578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6172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BA0D2F6-DF7A-40A9-B654-D40E4E483C8E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9/23/2020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1"/>
        </a:buClr>
        <a:buSzPct val="76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9225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60338" algn="l" rtl="0" eaLnBrk="1" latinLnBrk="0" hangingPunct="1">
        <a:spcBef>
          <a:spcPts val="4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://facweb.cs.depaul.edu/andre/gam325/week3.htm" TargetMode="Externa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en.wikipedia.org/wiki/Radi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hyperlink" Target="http://facweb.cs.depaul.edu/andre/gam325/week2.htm" TargetMode="External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i.stack.imgur.com/a2YDj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91.png"/><Relationship Id="rId4" Type="http://schemas.openxmlformats.org/officeDocument/2006/relationships/image" Target="../media/image3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en.wikipedia.org/wiki/Rodrigues'_rotation_formu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web.cs.depaul.edu/andre/gam325/week2.htm" TargetMode="External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acweb.cs.depaul.edu/andre/gam325/week2.htm" TargetMode="External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9.jpe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1.png"/><Relationship Id="rId4" Type="http://schemas.openxmlformats.org/officeDocument/2006/relationships/image" Target="../media/image58.png"/><Relationship Id="rId9" Type="http://schemas.openxmlformats.org/officeDocument/2006/relationships/hyperlink" Target="http://facweb.cs.depaul.edu/andre/gam325/week2.h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00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9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acweb.cs.depaul.edu/andre/gam325/week2.htm" TargetMode="External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80.png"/><Relationship Id="rId7" Type="http://schemas.openxmlformats.org/officeDocument/2006/relationships/image" Target="../media/image50.jpe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Relationship Id="rId9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7" Type="http://schemas.openxmlformats.org/officeDocument/2006/relationships/image" Target="../media/image620.png"/><Relationship Id="rId12" Type="http://schemas.openxmlformats.org/officeDocument/2006/relationships/image" Target="../media/image5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5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10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hyperlink" Target="https://en.wikipedia.org/wiki/Affine_space" TargetMode="External"/><Relationship Id="rId7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510.png"/><Relationship Id="rId4" Type="http://schemas.openxmlformats.org/officeDocument/2006/relationships/image" Target="../media/image111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510.png"/><Relationship Id="rId7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 325/425: </a:t>
            </a:r>
            <a:br>
              <a:rPr lang="en-US" dirty="0" smtClean="0"/>
            </a:br>
            <a:r>
              <a:rPr lang="en-US" dirty="0" smtClean="0"/>
              <a:t>Applied 3D Geometry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3:</a:t>
            </a:r>
          </a:p>
          <a:p>
            <a:r>
              <a:rPr lang="en-US" dirty="0" smtClean="0"/>
              <a:t>Affine Transformations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367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Points </a:t>
            </a:r>
            <a:r>
              <a:rPr lang="en-US" u="sng" dirty="0" smtClean="0"/>
              <a:t>and</a:t>
            </a:r>
            <a:r>
              <a:rPr lang="en-US" dirty="0" smtClean="0"/>
              <a:t> Directions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Let’s now look at our situation for computer graphics:</a:t>
                </a:r>
              </a:p>
              <a:p>
                <a:pPr lvl="1"/>
                <a:r>
                  <a:rPr lang="en-US" i="1" dirty="0" smtClean="0"/>
                  <a:t>Affine spaces </a:t>
                </a:r>
                <a:r>
                  <a:rPr lang="en-US" dirty="0"/>
                  <a:t>capture the meaning of position </a:t>
                </a:r>
                <a:r>
                  <a:rPr lang="en-US" i="1" dirty="0"/>
                  <a:t>and</a:t>
                </a:r>
                <a:r>
                  <a:rPr lang="en-US" dirty="0"/>
                  <a:t> directions in </a:t>
                </a:r>
                <a:r>
                  <a:rPr lang="en-US" dirty="0" smtClean="0"/>
                  <a:t>space: a vector space anchored at any point in space.</a:t>
                </a:r>
              </a:p>
              <a:p>
                <a:pPr lvl="1"/>
                <a:r>
                  <a:rPr lang="en-US" i="1" dirty="0" smtClean="0"/>
                  <a:t>Affine transformations </a:t>
                </a:r>
                <a:r>
                  <a:rPr lang="en-US" dirty="0" smtClean="0"/>
                  <a:t>capture the meaning of changing position </a:t>
                </a:r>
                <a:r>
                  <a:rPr lang="en-US" i="1" dirty="0" smtClean="0"/>
                  <a:t>and</a:t>
                </a:r>
                <a:r>
                  <a:rPr lang="en-US" dirty="0" smtClean="0"/>
                  <a:t> directions in space by moving from one affine space to another</a:t>
                </a:r>
              </a:p>
              <a:p>
                <a:pPr lvl="1"/>
                <a:r>
                  <a:rPr lang="en-US" dirty="0" smtClean="0"/>
                  <a:t>For 3D graphics: Every affine transformation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has a 4x4 representation of </a:t>
                </a:r>
                <a:br>
                  <a:rPr lang="en-US" dirty="0" smtClean="0"/>
                </a:br>
                <a:r>
                  <a:rPr lang="en-US" dirty="0" smtClean="0"/>
                  <a:t>the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>
                                  <a:latin typeface="Cambria Math"/>
                                </a:rPr>
                                <m:t>𝐀</m:t>
                              </m:r>
                            </m:e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𝐲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where </a:t>
                </a:r>
              </a:p>
              <a:p>
                <a:pPr lvl="2"/>
                <a:r>
                  <a:rPr lang="en-US" dirty="0"/>
                  <a:t>The extra row and column is to account of the origin of both affine spaces</a:t>
                </a:r>
              </a:p>
              <a:p>
                <a:pPr lvl="2"/>
                <a:r>
                  <a:rPr lang="en-US" b="1" dirty="0" smtClean="0"/>
                  <a:t>A</a:t>
                </a:r>
                <a:r>
                  <a:rPr lang="en-US" dirty="0" smtClean="0"/>
                  <a:t> is a 3x3 matrix operating on the vector part of the affine space </a:t>
                </a:r>
              </a:p>
              <a:p>
                <a:pPr marL="868362" lvl="3" indent="0">
                  <a:buNone/>
                </a:pPr>
                <a:r>
                  <a:rPr lang="en-US" sz="1600" i="1" dirty="0" smtClean="0"/>
                  <a:t>i.e. changes in direction and/or length relative to the origin of the affine space</a:t>
                </a:r>
                <a:endParaRPr lang="en-US" i="1" dirty="0" smtClean="0"/>
              </a:p>
              <a:p>
                <a:pPr lvl="2"/>
                <a:r>
                  <a:rPr lang="en-US" b="1" dirty="0" smtClean="0"/>
                  <a:t>y</a:t>
                </a:r>
                <a:r>
                  <a:rPr lang="en-US" dirty="0" smtClean="0"/>
                  <a:t> is a 3x1 vector representing the displacement/translation of the affine space’s origin</a:t>
                </a:r>
              </a:p>
              <a:p>
                <a:pPr marL="0" indent="-20638">
                  <a:buNone/>
                </a:pPr>
                <a:endParaRPr lang="en-US" b="1" dirty="0"/>
              </a:p>
              <a:p>
                <a:pPr marL="0" indent="-20638">
                  <a:buNone/>
                </a:pPr>
                <a:r>
                  <a:rPr lang="en-US" u="sng" dirty="0" smtClean="0"/>
                  <a:t>And there you have it</a:t>
                </a:r>
                <a:r>
                  <a:rPr lang="en-US" dirty="0" smtClean="0"/>
                  <a:t>: Computer graphic transforms use 4x4 matrices because that is the only way affine transformations can incorporate changes in </a:t>
                </a:r>
                <a:r>
                  <a:rPr lang="en-US" u="sng" dirty="0" smtClean="0"/>
                  <a:t>direction</a:t>
                </a:r>
                <a:r>
                  <a:rPr lang="en-US" dirty="0" smtClean="0"/>
                  <a:t>, </a:t>
                </a:r>
                <a:r>
                  <a:rPr lang="en-US" u="sng" dirty="0" smtClean="0"/>
                  <a:t>length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and</a:t>
                </a:r>
                <a:r>
                  <a:rPr lang="en-US" dirty="0" smtClean="0"/>
                  <a:t> </a:t>
                </a:r>
                <a:r>
                  <a:rPr lang="en-US" u="sng" dirty="0" smtClean="0"/>
                  <a:t>position</a:t>
                </a:r>
                <a:r>
                  <a:rPr lang="en-US" dirty="0" smtClean="0"/>
                  <a:t> at the same time.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 r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35366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and Vectors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Emphasizing again: In affine spaces, a point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is defined </a:t>
                </a:r>
                <a:r>
                  <a:rPr lang="en-US" i="1" dirty="0" smtClean="0"/>
                  <a:t>relative to the origin of the affine space!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Using our new vector form, this means: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Whereas for a vector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 defined by subtracting two points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, we have</a:t>
                </a:r>
                <a:endParaRPr lang="en-US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𝐯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sz="800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Which makes sense since we don’t want vectors to have positional information.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930020" y="1981200"/>
            <a:ext cx="3061580" cy="304800"/>
            <a:chOff x="4159470" y="3733800"/>
            <a:chExt cx="3061580" cy="304800"/>
          </a:xfrm>
        </p:grpSpPr>
        <p:sp>
          <p:nvSpPr>
            <p:cNvPr id="6" name="Rounded Rectangle 5"/>
            <p:cNvSpPr/>
            <p:nvPr/>
          </p:nvSpPr>
          <p:spPr>
            <a:xfrm>
              <a:off x="4159470" y="3733800"/>
              <a:ext cx="623180" cy="3048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16026" y="3733800"/>
              <a:ext cx="2105024" cy="30480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Relative to the origin of </a:t>
              </a:r>
              <a:r>
                <a:rPr lang="en-US" sz="1400" i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4782650" y="3886200"/>
              <a:ext cx="33337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52984" y="2286000"/>
            <a:ext cx="3086105" cy="1514215"/>
            <a:chOff x="4453673" y="2438400"/>
            <a:chExt cx="3086105" cy="1514215"/>
          </a:xfrm>
        </p:grpSpPr>
        <p:sp>
          <p:nvSpPr>
            <p:cNvPr id="16" name="Rounded Rectangle 15"/>
            <p:cNvSpPr/>
            <p:nvPr/>
          </p:nvSpPr>
          <p:spPr>
            <a:xfrm>
              <a:off x="4453673" y="3647815"/>
              <a:ext cx="305161" cy="3048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7" idx="2"/>
              <a:endCxn id="16" idx="3"/>
            </p:cNvCxnSpPr>
            <p:nvPr/>
          </p:nvCxnSpPr>
          <p:spPr>
            <a:xfrm rot="5400000">
              <a:off x="5468399" y="1728836"/>
              <a:ext cx="1361815" cy="2780943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371753" y="4861604"/>
            <a:ext cx="2705101" cy="551872"/>
            <a:chOff x="4420122" y="3612933"/>
            <a:chExt cx="2705101" cy="551872"/>
          </a:xfrm>
        </p:grpSpPr>
        <p:sp>
          <p:nvSpPr>
            <p:cNvPr id="21" name="Rounded Rectangle 20"/>
            <p:cNvSpPr/>
            <p:nvPr/>
          </p:nvSpPr>
          <p:spPr>
            <a:xfrm>
              <a:off x="4420122" y="3733800"/>
              <a:ext cx="319087" cy="3048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48823" y="3612933"/>
              <a:ext cx="1676400" cy="551872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NOT Relative to the </a:t>
              </a:r>
              <a:r>
                <a:rPr lang="en-US" sz="1600" dirty="0">
                  <a:solidFill>
                    <a:schemeClr val="tx1"/>
                  </a:solidFill>
                </a:rPr>
                <a:t>origin of </a:t>
              </a:r>
              <a:r>
                <a:rPr lang="en-US" sz="1600" i="1" dirty="0">
                  <a:solidFill>
                    <a:schemeClr val="tx1"/>
                  </a:solidFill>
                </a:rPr>
                <a:t>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739209" y="3886200"/>
              <a:ext cx="709614" cy="26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>
            <a:off x="1239982" y="5924550"/>
            <a:ext cx="6913418" cy="624296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given a column array, whether the last entry is a 1 or 0 determines whether we are dealing with a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3792581" y="76200"/>
                <a:ext cx="5451565" cy="587829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Sidebar: </a:t>
                </a:r>
              </a:p>
              <a:p>
                <a:pPr indent="-357188"/>
                <a:r>
                  <a:rPr lang="en-US" sz="1200" dirty="0" smtClean="0">
                    <a:solidFill>
                      <a:schemeClr val="tx1"/>
                    </a:solidFill>
                    <a:ea typeface="Cambria Math"/>
                  </a:rPr>
                  <a:t>This also explain why the ‘last’ entry should only be either 0 or 1 and not, say,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ea typeface="Cambria Math"/>
                  </a:rPr>
                  <a:t>.  You can scale a vector by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ea typeface="Cambria Math"/>
                  </a:rPr>
                  <a:t>, but what does it mean to have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ea typeface="Cambria Math"/>
                  </a:rPr>
                  <a:t>? </a:t>
                </a:r>
                <a:endParaRPr lang="en-US" sz="120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81" y="76200"/>
                <a:ext cx="5451565" cy="587829"/>
              </a:xfrm>
              <a:prstGeom prst="roundRect">
                <a:avLst/>
              </a:prstGeom>
              <a:blipFill>
                <a:blip r:embed="rId3"/>
                <a:stretch>
                  <a:fillRect t="-14000" r="-1670" b="-71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05843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8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smtClean="0"/>
              <a:t>Points vs </a:t>
            </a:r>
            <a:r>
              <a:rPr lang="en-US" dirty="0"/>
              <a:t>V</a:t>
            </a:r>
            <a:r>
              <a:rPr lang="en-US" dirty="0" smtClean="0"/>
              <a:t>ectors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Assume you have a transformation represented by the following matrix: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>
                                  <a:latin typeface="Cambria Math"/>
                                </a:rPr>
                                <m:t>𝐀</m:t>
                              </m:r>
                            </m:e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𝐲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see how it operates on a point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0">
                                  <a:latin typeface="Cambria Math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Apply the matrix above, we get:</a:t>
                </a:r>
              </a:p>
              <a:p>
                <a:pPr marL="0" indent="0" algn="ctr">
                  <a:buNone/>
                </a:pP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>
                                  <a:latin typeface="Cambria Math"/>
                                </a:rPr>
                                <m:t>𝐀</m:t>
                              </m:r>
                            </m:e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𝐲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 i="0">
                                  <a:latin typeface="Cambria Math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>
                                  <a:latin typeface="Cambria Math"/>
                                </a:rPr>
                                <m:t>𝐀</m:t>
                              </m:r>
                              <m:r>
                                <a:rPr lang="en-US" sz="18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sz="1800" b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>
                                  <a:latin typeface="Cambria Math"/>
                                </a:rPr>
                                <m:t>𝐲</m:t>
                              </m:r>
                            </m:e>
                          </m:mr>
                          <m:mr>
                            <m:e>
                              <m:r>
                                <a:rPr lang="en-US" sz="180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i="1" dirty="0" smtClean="0"/>
                  <a:t>The result is also a point (trailing 1) and we have changed both the vector </a:t>
                </a:r>
                <a:r>
                  <a:rPr lang="en-US" i="1" u="sng" dirty="0" smtClean="0"/>
                  <a:t>and</a:t>
                </a:r>
                <a:r>
                  <a:rPr lang="en-US" i="1" dirty="0" smtClean="0"/>
                  <a:t> added a translation as expected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sz="800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Now, if we apply the transform to a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𝐯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/>
                                </a:rPr>
                                <m:t>𝐩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/>
                                </a:rPr>
                                <m:t>𝐪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get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𝐯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en-US" b="1">
                                    <a:latin typeface="Cambria Math"/>
                                  </a:rPr>
                                  <m:t>𝐯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93688" lvl="1" indent="0">
                  <a:buNone/>
                </a:pPr>
                <a:r>
                  <a:rPr lang="en-US" i="1" dirty="0" smtClean="0"/>
                  <a:t>The result is also a vector (trailing 0) and the changes </a:t>
                </a:r>
                <a:r>
                  <a:rPr lang="en-US" i="1" u="sng" dirty="0" smtClean="0"/>
                  <a:t>do not include the </a:t>
                </a:r>
                <a:r>
                  <a:rPr lang="en-US" b="1" i="1" u="sng" dirty="0" smtClean="0"/>
                  <a:t>y</a:t>
                </a:r>
                <a:r>
                  <a:rPr lang="en-US" i="1" u="sng" dirty="0" smtClean="0"/>
                  <a:t> translation</a:t>
                </a:r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sz="1800" i="1" dirty="0" smtClean="0"/>
                  <a:t>This </a:t>
                </a:r>
                <a:r>
                  <a:rPr lang="en-US" sz="1800" i="1" dirty="0"/>
                  <a:t>makes sense: you wouldn’t want to “change the position” of a vector!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71930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Points in Space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Concatenating Transforms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we try to apply two transforms one after the other?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latin typeface="Cambria Math"/>
                                  </a:rPr>
                                  <m:t>𝐁</m:t>
                                </m:r>
                              </m:e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𝐳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this right? Let’s apply this to a point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sz="1800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>
                                    <a:latin typeface="Cambria Math"/>
                                  </a:rPr>
                                  <m:t>𝐁</m:t>
                                </m:r>
                              </m:e>
                              <m:e>
                                <m:r>
                                  <a:rPr lang="en-US" sz="1800" b="1">
                                    <a:latin typeface="Cambria Math"/>
                                  </a:rPr>
                                  <m:t>𝐳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 i="0">
                                    <a:latin typeface="Cambria Math"/>
                                  </a:rPr>
                                  <m:t>𝐱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sz="1800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𝐁</m:t>
                                    </m:r>
                                  </m:e>
                                  <m:e>
                                    <m:r>
                                      <a:rPr lang="en-US" sz="1800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𝐳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8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1" i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Therefore: concatenating transforms works by standard matrix multiplication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1551708"/>
                <a:ext cx="1874424" cy="596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𝐁</m:t>
                                </m:r>
                              </m:e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𝐀𝐳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51708"/>
                <a:ext cx="1874424" cy="5966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7438" y="2457450"/>
                <a:ext cx="2165080" cy="596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  <m:r>
                                  <a:rPr lang="en-US" b="1" i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 i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𝐳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38" y="2457450"/>
                <a:ext cx="2165080" cy="596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7438" y="3080012"/>
                <a:ext cx="2058897" cy="559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en-US" b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  <m:r>
                                  <a:rPr lang="en-US" b="1" i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1" i="0">
                                    <a:latin typeface="Cambria Math"/>
                                  </a:rPr>
                                  <m:t>𝐳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38" y="3080012"/>
                <a:ext cx="2058897" cy="5593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04638" y="3143250"/>
            <a:ext cx="304800" cy="21642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0438" y="3143250"/>
            <a:ext cx="704850" cy="21642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58964" y="3600450"/>
                <a:ext cx="2214581" cy="596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𝐁</m:t>
                                </m:r>
                              </m:e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𝐀𝐳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>
                                    <a:latin typeface="Cambria Math"/>
                                  </a:rPr>
                                  <m:t>𝐱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964" y="3600450"/>
                <a:ext cx="2214581" cy="5966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69037" y="3203444"/>
            <a:ext cx="4323028" cy="139065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Since </a:t>
            </a:r>
            <a:r>
              <a:rPr lang="en-US" sz="1600" b="1" dirty="0" smtClean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 introduces a </a:t>
            </a:r>
            <a:r>
              <a:rPr lang="en-US" sz="1600" b="1" dirty="0" smtClean="0">
                <a:solidFill>
                  <a:schemeClr val="tx1"/>
                </a:solidFill>
              </a:rPr>
              <a:t>z</a:t>
            </a:r>
            <a:r>
              <a:rPr lang="en-US" sz="1600" dirty="0" smtClean="0">
                <a:solidFill>
                  <a:schemeClr val="tx1"/>
                </a:solidFill>
              </a:rPr>
              <a:t> offset </a:t>
            </a:r>
            <a:r>
              <a:rPr lang="en-US" sz="1600" i="1" dirty="0" smtClean="0">
                <a:solidFill>
                  <a:schemeClr val="tx1"/>
                </a:solidFill>
              </a:rPr>
              <a:t>first</a:t>
            </a:r>
            <a:r>
              <a:rPr lang="en-US" sz="1600" dirty="0" smtClean="0">
                <a:solidFill>
                  <a:schemeClr val="tx1"/>
                </a:solidFill>
              </a:rPr>
              <a:t>, this offset will also be affected </a:t>
            </a:r>
            <a:r>
              <a:rPr lang="en-US" sz="1600" dirty="0">
                <a:solidFill>
                  <a:schemeClr val="tx1"/>
                </a:solidFill>
              </a:rPr>
              <a:t>when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 is applied.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In other words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Applying transform </a:t>
            </a:r>
            <a:r>
              <a:rPr lang="en-US" sz="1600" b="1" dirty="0" smtClean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 followed by transform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 is the same as applying the transform (</a:t>
            </a:r>
            <a:r>
              <a:rPr lang="en-US" sz="1600" b="1" dirty="0" smtClean="0">
                <a:solidFill>
                  <a:schemeClr val="tx1"/>
                </a:solidFill>
              </a:rPr>
              <a:t>AB</a:t>
            </a:r>
            <a:r>
              <a:rPr lang="en-US" sz="1600" dirty="0" smtClean="0">
                <a:solidFill>
                  <a:schemeClr val="tx1"/>
                </a:solidFill>
              </a:rPr>
              <a:t>) 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6963" y="4223012"/>
                <a:ext cx="2663037" cy="596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𝐲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>
                                        <a:latin typeface="Cambria Math"/>
                                      </a:rPr>
                                      <m:t>𝐁</m:t>
                                    </m:r>
                                  </m:e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𝐳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>
                                    <a:latin typeface="Cambria Math"/>
                                  </a:rPr>
                                  <m:t>𝐱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963" y="4223012"/>
                <a:ext cx="2663037" cy="59663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1489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Points in Space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Inverting a Transform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Can we compute inverses in the new format? We want: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sz="1800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1" i="1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sz="1800" b="1" i="0" smtClean="0">
                                            <a:latin typeface="Cambria Math"/>
                                          </a:rPr>
                                          <m:t>𝐲</m:t>
                                        </m:r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1" i="1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80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 i="0" smtClean="0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First, let’s remove the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offset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sz="1800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1" i="1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sz="1800" b="1">
                                            <a:latin typeface="Cambria Math"/>
                                          </a:rPr>
                                          <m:t>𝐲</m:t>
                                        </m:r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1" i="1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80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r>
                        <a:rPr lang="en-US" sz="1800" b="1" i="1" smtClean="0">
                          <a:latin typeface="Cambria Math"/>
                        </a:rPr>
                        <m:t>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 smtClean="0"/>
              </a:p>
              <a:p>
                <a:pPr marL="0" indent="0" algn="ctr">
                  <a:buNone/>
                </a:pPr>
                <a:endParaRPr lang="en-US" sz="1800" b="1" dirty="0" smtClean="0"/>
              </a:p>
              <a:p>
                <a:pPr marL="0" indent="0" algn="ctr">
                  <a:buNone/>
                </a:pPr>
                <a:endParaRPr lang="en-US" sz="1800" b="1" dirty="0"/>
              </a:p>
              <a:p>
                <a:pPr marL="293688" lvl="1" indent="0">
                  <a:buNone/>
                </a:pPr>
                <a:r>
                  <a:rPr lang="en-US" dirty="0" smtClean="0"/>
                  <a:t>Now, since we know how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𝐀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−</m:t>
                        </m:r>
                        <m:r>
                          <a:rPr lang="en-US" b="1" i="0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/>
                  <a:t> (last week’s work):</a:t>
                </a:r>
              </a:p>
              <a:p>
                <a:pPr marL="293688" lvl="1" indent="0">
                  <a:buNone/>
                </a:pPr>
                <a:endParaRPr lang="en-US" sz="1600" b="1" dirty="0"/>
              </a:p>
              <a:p>
                <a:pPr marL="293688" lvl="1" indent="0">
                  <a:buNone/>
                </a:pPr>
                <a:endParaRPr lang="en-US" sz="1600" b="1" dirty="0" smtClean="0"/>
              </a:p>
              <a:p>
                <a:pPr marL="293688" lvl="1" indent="0">
                  <a:buNone/>
                </a:pPr>
                <a:endParaRPr lang="en-US" sz="1600" b="1" dirty="0" smtClean="0"/>
              </a:p>
              <a:p>
                <a:pPr marL="293688" lvl="1" indent="0">
                  <a:buNone/>
                </a:pPr>
                <a:endParaRPr lang="en-US" sz="1600" b="1" dirty="0"/>
              </a:p>
              <a:p>
                <a:pPr marL="293688" lvl="1" indent="0">
                  <a:buNone/>
                </a:pPr>
                <a:endParaRPr lang="en-US" sz="1600" b="1" dirty="0" smtClean="0"/>
              </a:p>
              <a:p>
                <a:pPr marL="293688" lvl="1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 smtClean="0"/>
                  <a:t>So, computing the inverse is not a problem.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What about the determinant?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5257800"/>
              </a:xfrm>
              <a:blipFill>
                <a:blip r:embed="rId2"/>
                <a:stretch>
                  <a:fillRect l="-708" t="-696" b="-6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632495" y="1524000"/>
            <a:ext cx="2438400" cy="5334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NB: we need from both sides, but the argument is similar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860" y="2409825"/>
                <a:ext cx="1209370" cy="595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60" y="2409825"/>
                <a:ext cx="1209370" cy="595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3780" y="2428875"/>
                <a:ext cx="1209370" cy="595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780" y="2428875"/>
                <a:ext cx="1209370" cy="5958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971800"/>
                <a:ext cx="4004750" cy="658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𝐲</m:t>
                                        </m:r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=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971800"/>
                <a:ext cx="4004750" cy="6583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962400"/>
                <a:ext cx="4517712" cy="658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𝐲</m:t>
                                        </m:r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       </m:t>
                      </m:r>
                      <m:r>
                        <a:rPr lang="en-US" b="1" i="1"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r>
                        <a:rPr lang="en-US" b="1" i="1">
                          <a:latin typeface="Cambria Math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962400"/>
                <a:ext cx="4517712" cy="6583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49208" y="4031713"/>
                <a:ext cx="1170192" cy="589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08" y="4031713"/>
                <a:ext cx="1170192" cy="5890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63369" y="4030235"/>
                <a:ext cx="1170192" cy="589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69" y="4030235"/>
                <a:ext cx="1170192" cy="58907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77475" y="4648200"/>
                <a:ext cx="4490075" cy="676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𝐲</m:t>
                                        </m:r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= </m:t>
                      </m: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𝐀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475" y="4648200"/>
                <a:ext cx="4490075" cy="67633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7600" y="5267261"/>
                <a:ext cx="3378169" cy="676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𝐲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=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𝐀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267261"/>
                <a:ext cx="3378169" cy="67633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46450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5" grpId="1" animBg="1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Points in Space:</a:t>
            </a:r>
            <a:br>
              <a:rPr lang="en-US" dirty="0"/>
            </a:br>
            <a:r>
              <a:rPr lang="en-US" dirty="0" smtClean="0"/>
              <a:t>Determinant of a </a:t>
            </a:r>
            <a:r>
              <a:rPr lang="en-US" dirty="0"/>
              <a:t>Transform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Computing the determinant of a transform in the 4x4 form is easy.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can be seen by using the bottom row to compute the determinant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05929" y="1857375"/>
                <a:ext cx="551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29" y="1857375"/>
                <a:ext cx="55194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01653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Standard Affine Transforms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22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Affine Transforms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Translation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simplest affine transform is the </a:t>
                </a:r>
                <a:r>
                  <a:rPr lang="en-US" i="1" dirty="0" smtClean="0"/>
                  <a:t>translation</a:t>
                </a:r>
                <a:r>
                  <a:rPr lang="en-US" dirty="0" smtClean="0"/>
                  <a:t>: to every point in space, we add a offset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𝐭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1" i="0" smtClean="0">
                          <a:latin typeface="Cambria Math"/>
                        </a:rPr>
                        <m:t>𝐭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get the matrix form, we simply compute what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does to all three basis vectors </a:t>
                </a:r>
                <a:r>
                  <a:rPr lang="en-US" u="sng" dirty="0" smtClean="0"/>
                  <a:t>and to the affine space’s origin </a:t>
                </a:r>
                <a:r>
                  <a:rPr lang="en-US" i="1" u="sng" dirty="0" smtClean="0"/>
                  <a:t>O</a:t>
                </a:r>
                <a:r>
                  <a:rPr lang="en-US" dirty="0" smtClean="0"/>
                  <a:t>. (See </a:t>
                </a:r>
                <a:r>
                  <a:rPr lang="en-US" dirty="0" smtClean="0">
                    <a:hlinkClick r:id="rId2" action="ppaction://hlinksldjump"/>
                  </a:rPr>
                  <a:t>this slide again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For the origin </a:t>
                </a:r>
                <a:r>
                  <a:rPr lang="en-US" i="1" dirty="0" smtClean="0"/>
                  <a:t>O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𝐭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</m:oMath>
                </a14:m>
                <a:endParaRPr lang="en-US" b="0" dirty="0" smtClean="0"/>
              </a:p>
              <a:p>
                <a:pPr marL="593725" lvl="2" indent="0">
                  <a:buNone/>
                </a:pPr>
                <a:r>
                  <a:rPr lang="en-US" i="1" dirty="0" smtClean="0"/>
                  <a:t>In other words, the origin O is shifted (translated) by </a:t>
                </a:r>
                <a:r>
                  <a:rPr lang="en-US" b="1" dirty="0" smtClean="0"/>
                  <a:t>t</a:t>
                </a:r>
                <a:r>
                  <a:rPr lang="en-US" i="1" dirty="0" smtClean="0"/>
                  <a:t>.</a:t>
                </a:r>
                <a:endParaRPr lang="en-US" b="0" i="1" dirty="0" smtClean="0"/>
              </a:p>
              <a:p>
                <a:pPr lvl="1"/>
                <a:r>
                  <a:rPr lang="en-US" dirty="0" smtClean="0"/>
                  <a:t>For each basis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𝐞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𝐞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en-US" sz="1800" dirty="0" smtClean="0"/>
                  <a:t>. We have: </a:t>
                </a:r>
              </a:p>
              <a:p>
                <a:pPr marL="158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r>
                        <a:rPr lang="en-US" sz="1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𝑂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1" i="0" smtClean="0">
                              <a:latin typeface="Cambria Math"/>
                            </a:rPr>
                            <m:t>𝐭</m:t>
                          </m:r>
                        </m:e>
                      </m:d>
                      <m:r>
                        <a:rPr lang="en-US" sz="1800" b="1" i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1" i="0" smtClean="0">
                              <a:latin typeface="Cambria Math"/>
                            </a:rPr>
                            <m:t>𝐭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r>
                        <a:rPr lang="en-US" sz="1800" b="0" i="1" smtClean="0">
                          <a:latin typeface="Cambria Math"/>
                        </a:rPr>
                        <m:t>𝑂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𝐞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i="1" dirty="0" smtClean="0"/>
              </a:p>
              <a:p>
                <a:pPr marL="879475" lvl="3" indent="0">
                  <a:buNone/>
                </a:pPr>
                <a:r>
                  <a:rPr lang="en-US" sz="1800" dirty="0" smtClean="0"/>
                  <a:t>Which means </a:t>
                </a:r>
                <a:r>
                  <a:rPr lang="en-US" sz="1800" i="1" dirty="0" smtClean="0"/>
                  <a:t>T</a:t>
                </a:r>
                <a:r>
                  <a:rPr lang="en-US" sz="1800" dirty="0" smtClean="0"/>
                  <a:t> has no effect on vectors</a:t>
                </a:r>
              </a:p>
              <a:p>
                <a:pPr marL="309563" lvl="1" indent="0">
                  <a:buNone/>
                </a:pPr>
                <a:r>
                  <a:rPr lang="en-US" sz="2200" dirty="0" smtClean="0"/>
                  <a:t>We can now construct the matrix form of </a:t>
                </a:r>
                <a:r>
                  <a:rPr lang="en-US" sz="2200" i="1" dirty="0" smtClean="0"/>
                  <a:t>T</a:t>
                </a:r>
                <a:r>
                  <a:rPr lang="en-US" sz="2200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733800" y="2978591"/>
            <a:ext cx="4038600" cy="242938"/>
            <a:chOff x="4159470" y="3764731"/>
            <a:chExt cx="4038600" cy="242938"/>
          </a:xfrm>
        </p:grpSpPr>
        <p:sp>
          <p:nvSpPr>
            <p:cNvPr id="11" name="Rounded Rectangle 10"/>
            <p:cNvSpPr/>
            <p:nvPr/>
          </p:nvSpPr>
          <p:spPr>
            <a:xfrm>
              <a:off x="4159470" y="3764731"/>
              <a:ext cx="228600" cy="24293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11226" y="3773784"/>
              <a:ext cx="3386844" cy="224832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This is the letter ‘O’, not the number zero.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4388070" y="3886200"/>
              <a:ext cx="42315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833525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/>
              <a:t>Affine Transforms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transform for </a:t>
                </a:r>
                <a:r>
                  <a:rPr lang="en-US" i="1" dirty="0" smtClean="0"/>
                  <a:t>Translating by a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𝐭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has the following matrix representation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600" b="1" i="0" smtClean="0">
                              <a:latin typeface="Cambria Math"/>
                            </a:rPr>
                            <m:t>𝐭</m:t>
                          </m:r>
                        </m:sub>
                      </m:sSub>
                      <m:r>
                        <a:rPr lang="en-US" sz="16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0" smtClean="0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sz="1600" b="1" i="0" smtClean="0">
                                    <a:latin typeface="Cambria Math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dirty="0" smtClean="0"/>
                  <a:t> to an arbitrary point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adds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600" b="1">
                              <a:latin typeface="Cambria Math"/>
                            </a:rPr>
                            <m:t>𝐭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b="1" i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600" b="1" i="0" smtClean="0">
                                    <a:latin typeface="Cambria Math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60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293688" lvl="1" indent="0">
                  <a:buNone/>
                </a:pPr>
                <a:r>
                  <a:rPr lang="en-US" b="0" dirty="0" smtClean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b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b="0" dirty="0" smtClean="0"/>
                  <a:t> to an arbitrary vector </a:t>
                </a:r>
                <a:r>
                  <a:rPr lang="en-US" b="1" dirty="0" smtClean="0"/>
                  <a:t>v </a:t>
                </a:r>
                <a:r>
                  <a:rPr lang="en-US" dirty="0" smtClean="0"/>
                  <a:t>has no effect.</a:t>
                </a:r>
                <a:endParaRPr lang="en-US" b="1" dirty="0" smtClean="0"/>
              </a:p>
              <a:p>
                <a:pPr marL="2936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b="1">
                              <a:latin typeface="Cambria Math"/>
                            </a:rPr>
                            <m:t>𝐭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</a:rPr>
                        <m:t>𝐯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latin typeface="Cambria Math"/>
                                  </a:rPr>
                                  <m:t>𝐯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𝐯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dirty="0" smtClean="0"/>
                  <a:t>To compute the inverse, we use our previous results </a:t>
                </a:r>
                <a:r>
                  <a:rPr lang="en-US" dirty="0" smtClean="0">
                    <a:hlinkClick r:id="rId2" action="ppaction://hlinksldjump"/>
                  </a:rPr>
                  <a:t>from this slide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1">
                                            <a:latin typeface="Cambria Math"/>
                                          </a:rPr>
                                          <m:t>𝐈</m:t>
                                        </m:r>
                                      </m:e>
                                      <m:e>
                                        <m:r>
                                          <a:rPr lang="en-US" sz="1600" b="1">
                                            <a:latin typeface="Cambria Math"/>
                                          </a:rPr>
                                          <m:t>𝐭</m:t>
                                        </m:r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1" i="1">
                                                <a:latin typeface="Cambria Math"/>
                                              </a:rPr>
                                              <m:t>𝟎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1600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0" smtClean="0">
                                        <a:latin typeface="Cambria Math"/>
                                      </a:rPr>
                                      <m:t>𝐈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 b="1" i="1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latin typeface="Cambria Math"/>
                                          </a:rPr>
                                          <m:t>𝑰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b="1">
                                    <a:latin typeface="Cambria Math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Not surprisingly: the inverse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a:rPr lang="en-US" b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dirty="0" smtClean="0"/>
                  <a:t> is simply adding </a:t>
                </a:r>
                <a:r>
                  <a:rPr lang="en-US" b="1" dirty="0" smtClean="0"/>
                  <a:t>–t </a:t>
                </a:r>
                <a:r>
                  <a:rPr lang="en-US" dirty="0" smtClean="0"/>
                  <a:t>to a point.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08" t="-579" r="-212" b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19800" y="5638800"/>
                <a:ext cx="1826847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sz="16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1">
                                    <a:latin typeface="Cambria Math"/>
                                  </a:rPr>
                                  <m:t>𝐭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1600">
                              <a:latin typeface="Cambria Math"/>
                            </a:rPr>
                            <m:t>−</m:t>
                          </m:r>
                          <m:r>
                            <a:rPr lang="en-US" sz="1600" b="1">
                              <a:latin typeface="Cambria Math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638800"/>
                <a:ext cx="1826847" cy="501356"/>
              </a:xfrm>
              <a:prstGeom prst="rect">
                <a:avLst/>
              </a:prstGeom>
              <a:blipFill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838200" y="64770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05375" y="1734844"/>
            <a:ext cx="1282322" cy="403014"/>
            <a:chOff x="4905375" y="1873461"/>
            <a:chExt cx="1282322" cy="403014"/>
          </a:xfrm>
        </p:grpSpPr>
        <p:sp>
          <p:nvSpPr>
            <p:cNvPr id="7" name="Left Brace 6"/>
            <p:cNvSpPr/>
            <p:nvPr/>
          </p:nvSpPr>
          <p:spPr>
            <a:xfrm rot="5400000">
              <a:off x="5191125" y="1838325"/>
              <a:ext cx="152400" cy="723900"/>
            </a:xfrm>
            <a:prstGeom prst="leftBrace">
              <a:avLst>
                <a:gd name="adj1" fmla="val 40625"/>
                <a:gd name="adj2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975258" y="1873461"/>
                  <a:ext cx="58413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>
                                    <a:latin typeface="Cambria Math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258" y="1873461"/>
                  <a:ext cx="58413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Brace 8"/>
            <p:cNvSpPr/>
            <p:nvPr/>
          </p:nvSpPr>
          <p:spPr>
            <a:xfrm rot="5400000">
              <a:off x="5829300" y="2085975"/>
              <a:ext cx="152400" cy="228600"/>
            </a:xfrm>
            <a:prstGeom prst="leftBrace">
              <a:avLst>
                <a:gd name="adj1" fmla="val 40625"/>
                <a:gd name="adj2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629275" y="1875782"/>
                  <a:ext cx="55842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275" y="1875782"/>
                  <a:ext cx="55842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999032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/>
              <a:t>Affine Transforms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general, to rotate a point in space, you need:</a:t>
            </a:r>
          </a:p>
          <a:p>
            <a:pPr lvl="1"/>
            <a:r>
              <a:rPr lang="en-US" dirty="0" smtClean="0"/>
              <a:t>A center of rotation</a:t>
            </a:r>
          </a:p>
          <a:p>
            <a:pPr lvl="1"/>
            <a:r>
              <a:rPr lang="en-US" dirty="0" smtClean="0"/>
              <a:t>An axis about which to rotate</a:t>
            </a:r>
          </a:p>
          <a:p>
            <a:pPr lvl="1"/>
            <a:r>
              <a:rPr lang="en-US" dirty="0" smtClean="0"/>
              <a:t>An amount (angle) to rotate. </a:t>
            </a:r>
          </a:p>
          <a:p>
            <a:pPr lvl="2"/>
            <a:r>
              <a:rPr lang="en-US" dirty="0" smtClean="0"/>
              <a:t>Note: direction of positive determined by space handedness</a:t>
            </a:r>
          </a:p>
          <a:p>
            <a:pPr lvl="2"/>
            <a:r>
              <a:rPr lang="en-US" dirty="0"/>
              <a:t>Angles are usually given in </a:t>
            </a:r>
            <a:r>
              <a:rPr lang="en-US" dirty="0">
                <a:hlinkClick r:id="rId2"/>
              </a:rPr>
              <a:t>radians</a:t>
            </a:r>
            <a:r>
              <a:rPr lang="en-US" dirty="0"/>
              <a:t> (0..2</a:t>
            </a:r>
            <a:r>
              <a:rPr lang="en-US" dirty="0">
                <a:sym typeface="Symbol"/>
              </a:rPr>
              <a:t>)</a:t>
            </a:r>
            <a:r>
              <a:rPr lang="en-US" dirty="0"/>
              <a:t>, not degrees.</a:t>
            </a:r>
          </a:p>
          <a:p>
            <a:pPr lvl="3"/>
            <a:r>
              <a:rPr lang="en-US" i="1" dirty="0"/>
              <a:t>It doesn’t make any difference mathematically, but you should get used to radians</a:t>
            </a:r>
            <a:r>
              <a:rPr lang="en-US" i="1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We will approach rotations as follow:</a:t>
            </a:r>
          </a:p>
          <a:p>
            <a:pPr lvl="1"/>
            <a:r>
              <a:rPr lang="en-US" i="1" dirty="0" smtClean="0"/>
              <a:t>Pure Rotations</a:t>
            </a:r>
            <a:r>
              <a:rPr lang="en-US" dirty="0" smtClean="0"/>
              <a:t> are rotations about an axis passing by the origin. </a:t>
            </a:r>
          </a:p>
          <a:p>
            <a:pPr marL="593725" lvl="2" indent="0">
              <a:buNone/>
            </a:pPr>
            <a:r>
              <a:rPr lang="en-US" i="1" dirty="0" smtClean="0"/>
              <a:t>No translation and no scaling. These transformations are a bit easier, so we’ll start with them</a:t>
            </a:r>
          </a:p>
          <a:p>
            <a:pPr lvl="2"/>
            <a:r>
              <a:rPr lang="en-US" dirty="0"/>
              <a:t>Rotating about the three world </a:t>
            </a:r>
            <a:r>
              <a:rPr lang="en-US" dirty="0" smtClean="0"/>
              <a:t>axes are </a:t>
            </a:r>
            <a:r>
              <a:rPr lang="en-US" dirty="0"/>
              <a:t>easier and surprisingly common. </a:t>
            </a:r>
          </a:p>
          <a:p>
            <a:pPr lvl="3"/>
            <a:r>
              <a:rPr lang="en-US" i="1" dirty="0" smtClean="0"/>
              <a:t>A good place to start. </a:t>
            </a:r>
            <a:endParaRPr lang="en-US" i="1" dirty="0"/>
          </a:p>
          <a:p>
            <a:pPr lvl="2"/>
            <a:r>
              <a:rPr lang="en-US" dirty="0" smtClean="0"/>
              <a:t>Rotating about an arbitrary axis (still passing by the origin) will be next</a:t>
            </a:r>
          </a:p>
          <a:p>
            <a:pPr lvl="3"/>
            <a:r>
              <a:rPr lang="en-US" i="1" dirty="0" smtClean="0"/>
              <a:t>A bit more complicated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Rotations combined with other transforms will be covered later</a:t>
            </a:r>
            <a:r>
              <a:rPr lang="en-US" i="1" dirty="0" smtClean="0"/>
              <a:t>.</a:t>
            </a:r>
          </a:p>
          <a:p>
            <a:pPr marL="593725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267450" y="2152650"/>
            <a:ext cx="2419350" cy="1047750"/>
            <a:chOff x="6115050" y="2259123"/>
            <a:chExt cx="2419350" cy="10477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050" y="2259123"/>
              <a:ext cx="1047750" cy="104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650" y="2259123"/>
              <a:ext cx="1047750" cy="104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188210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Transformations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Recall that:</a:t>
                </a:r>
              </a:p>
              <a:p>
                <a:pPr lvl="1"/>
                <a:r>
                  <a:rPr lang="en-US" dirty="0" smtClean="0"/>
                  <a:t>We have two types of linear spaces: </a:t>
                </a:r>
                <a:r>
                  <a:rPr lang="en-US" u="sng" dirty="0" smtClean="0"/>
                  <a:t>vector spaces</a:t>
                </a:r>
                <a:r>
                  <a:rPr lang="en-US" dirty="0" smtClean="0"/>
                  <a:t> (direction and length) and </a:t>
                </a:r>
                <a:r>
                  <a:rPr lang="en-US" u="sng" dirty="0" smtClean="0"/>
                  <a:t>points spaces</a:t>
                </a:r>
                <a:r>
                  <a:rPr lang="en-US" dirty="0"/>
                  <a:t> </a:t>
                </a:r>
                <a:r>
                  <a:rPr lang="en-US" dirty="0" smtClean="0"/>
                  <a:t>(position only)</a:t>
                </a:r>
              </a:p>
              <a:p>
                <a:pPr lvl="1"/>
                <a:r>
                  <a:rPr lang="en-US" dirty="0" smtClean="0"/>
                  <a:t>We can combine them to form </a:t>
                </a:r>
                <a:r>
                  <a:rPr lang="en-US" i="1" dirty="0" smtClean="0"/>
                  <a:t>affine spaces</a:t>
                </a:r>
                <a:r>
                  <a:rPr lang="en-US" dirty="0" smtClean="0"/>
                  <a:t>: To every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we can associate a vector space by defining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any point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in the point space. </a:t>
                </a:r>
              </a:p>
              <a:p>
                <a:pPr marL="593725" lvl="2" indent="0">
                  <a:buNone/>
                </a:pPr>
                <a:r>
                  <a:rPr lang="en-US" i="1" dirty="0" err="1" smtClean="0"/>
                  <a:t>ie</a:t>
                </a:r>
                <a:r>
                  <a:rPr lang="en-US" i="1" dirty="0" smtClean="0"/>
                  <a:t>: vector spaces whose ‘origin’  is not the necessarily the zero-vector</a:t>
                </a:r>
              </a:p>
              <a:p>
                <a:pPr marL="273050" lvl="1" indent="0">
                  <a:buNone/>
                </a:pPr>
                <a:endParaRPr lang="en-US" sz="800" dirty="0" smtClean="0"/>
              </a:p>
              <a:p>
                <a:pPr marL="0" indent="-20638">
                  <a:buNone/>
                </a:pPr>
                <a:r>
                  <a:rPr lang="en-US" b="1" dirty="0" smtClean="0"/>
                  <a:t>Problem: 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Last week’s </a:t>
                </a:r>
                <a:r>
                  <a:rPr lang="en-US" u="sng" dirty="0"/>
                  <a:t>linear transformations</a:t>
                </a:r>
                <a:r>
                  <a:rPr lang="en-US" dirty="0"/>
                  <a:t> worked great for simple vector </a:t>
                </a:r>
                <a:r>
                  <a:rPr lang="en-US" dirty="0" smtClean="0"/>
                  <a:t>spaces but </a:t>
                </a:r>
                <a:r>
                  <a:rPr lang="en-US" i="1" dirty="0" smtClean="0"/>
                  <a:t>affine spaces</a:t>
                </a:r>
                <a:r>
                  <a:rPr lang="en-US" dirty="0" smtClean="0"/>
                  <a:t> are a bit more complicated.</a:t>
                </a:r>
              </a:p>
              <a:p>
                <a:pPr lvl="1"/>
                <a:r>
                  <a:rPr lang="en-US" dirty="0" smtClean="0"/>
                  <a:t>Transforming from one affine space to another means</a:t>
                </a:r>
                <a:endParaRPr lang="en-US" sz="1000" dirty="0"/>
              </a:p>
              <a:p>
                <a:pPr lvl="2"/>
                <a:r>
                  <a:rPr lang="en-US" dirty="0" smtClean="0"/>
                  <a:t>The ability to perform </a:t>
                </a:r>
                <a:r>
                  <a:rPr lang="en-US" i="1" dirty="0" smtClean="0"/>
                  <a:t>any</a:t>
                </a:r>
                <a:r>
                  <a:rPr lang="en-US" dirty="0" smtClean="0"/>
                  <a:t> vector transformation </a:t>
                </a:r>
              </a:p>
              <a:p>
                <a:pPr lvl="2"/>
                <a:r>
                  <a:rPr lang="en-US" dirty="0" smtClean="0"/>
                  <a:t>Also the ability to move/change the anchor points (</a:t>
                </a:r>
                <a:r>
                  <a:rPr lang="en-US" i="1" dirty="0" smtClean="0"/>
                  <a:t>translation</a:t>
                </a:r>
                <a:r>
                  <a:rPr lang="en-US" dirty="0" smtClean="0"/>
                  <a:t>) </a:t>
                </a:r>
              </a:p>
              <a:p>
                <a:pPr marL="309563" lvl="1" indent="0">
                  <a:buNone/>
                </a:pPr>
                <a:endParaRPr lang="en-US" sz="800" dirty="0" smtClean="0"/>
              </a:p>
              <a:p>
                <a:pPr marL="309563" lvl="1" indent="0">
                  <a:buNone/>
                </a:pPr>
                <a:r>
                  <a:rPr lang="en-US" dirty="0" smtClean="0"/>
                  <a:t>This means we need the ability to control </a:t>
                </a:r>
                <a:r>
                  <a:rPr lang="en-US" i="1" dirty="0"/>
                  <a:t>direction, length </a:t>
                </a:r>
                <a:r>
                  <a:rPr lang="en-US" i="1" u="sng" dirty="0"/>
                  <a:t>and</a:t>
                </a:r>
                <a:r>
                  <a:rPr lang="en-US" i="1" dirty="0"/>
                  <a:t> position</a:t>
                </a:r>
                <a:r>
                  <a:rPr lang="en-US" dirty="0"/>
                  <a:t> together.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9590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 smtClean="0"/>
              <a:t>Rotation About z axis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1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𝐯</m:t>
                    </m:r>
                    <m:r>
                      <a:rPr lang="en-US" b="1">
                        <a:latin typeface="Cambria Math"/>
                      </a:rPr>
                      <m:t>′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the vector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 rotated 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about the z-axis.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Therefore: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And 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𝑂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The associated matrix is formed by the above 3 column vectors:</a:t>
                </a:r>
              </a:p>
              <a:p>
                <a:pPr marL="0" indent="0" algn="ctr">
                  <a:buNone/>
                </a:pPr>
                <a:endParaRPr lang="en-US" sz="8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>
                              <a:latin typeface="Cambria Math"/>
                            </a:rPr>
                            <m:t>𝐑</m:t>
                          </m:r>
                          <m:r>
                            <a:rPr lang="en-US" sz="1600" b="1" i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Note: To stay consistent with the book,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as the upper left 3x3 block matrix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𝐑</m:t>
                          </m:r>
                          <m:r>
                            <a:rPr lang="en-US" b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8" t="-579" b="-2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543800" y="1600200"/>
            <a:ext cx="1532920" cy="706705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NB: Right hand space with z axis towards you.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029506"/>
                <a:ext cx="1850955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029506"/>
                <a:ext cx="1850955" cy="99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71800" y="2029506"/>
                <a:ext cx="2007024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029506"/>
                <a:ext cx="2007024" cy="99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9200" y="2035928"/>
                <a:ext cx="1517467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35928"/>
                <a:ext cx="1517467" cy="99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277200" y="1600200"/>
            <a:ext cx="2562000" cy="1531352"/>
            <a:chOff x="4680347" y="1981200"/>
            <a:chExt cx="3203751" cy="1938754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0236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529514" y="3581400"/>
                  <a:ext cx="3545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514" y="3581400"/>
                  <a:ext cx="354584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7450058" y="3132892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x’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62550" y="2192923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y’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>
              <a:off x="6705600" y="3581400"/>
              <a:ext cx="152400" cy="190500"/>
            </a:xfrm>
            <a:prstGeom prst="arc">
              <a:avLst>
                <a:gd name="adj1" fmla="val 16281595"/>
                <a:gd name="adj2" fmla="val 5416428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791200" y="3771900"/>
              <a:ext cx="1752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776914" y="3595686"/>
              <a:ext cx="1752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81800" y="3476519"/>
              <a:ext cx="26481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</a:t>
              </a:r>
              <a:endParaRPr lang="en-US" sz="1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Arc 19"/>
            <p:cNvSpPr/>
            <p:nvPr/>
          </p:nvSpPr>
          <p:spPr>
            <a:xfrm>
              <a:off x="5617369" y="2658631"/>
              <a:ext cx="173830" cy="83347"/>
            </a:xfrm>
            <a:prstGeom prst="arc">
              <a:avLst>
                <a:gd name="adj1" fmla="val 11068869"/>
                <a:gd name="adj2" fmla="val 2159991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1910" y="2306794"/>
              <a:ext cx="26481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</a:t>
              </a:r>
              <a:endParaRPr lang="en-US" sz="1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791200" y="1981200"/>
              <a:ext cx="0" cy="1790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680347" y="2838296"/>
              <a:ext cx="1752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  <a:scene3d>
              <a:camera prst="orthographicFront">
                <a:rot lat="0" lon="0" rev="60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4143376" y="4267200"/>
            <a:ext cx="1644558" cy="685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9741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5" grpId="0"/>
      <p:bldP spid="9" grpId="0"/>
      <p:bldP spid="10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/>
              <a:t>Rotation About </a:t>
            </a:r>
            <a:r>
              <a:rPr lang="en-US" dirty="0" smtClean="0"/>
              <a:t>x and y axes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Applying the same reasoning to rotation about the x axis: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93688" lvl="1" indent="0">
                  <a:buNone/>
                </a:pPr>
                <a:endParaRPr lang="en-US" sz="800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And </a:t>
                </a:r>
                <a:r>
                  <a:rPr lang="en-US" dirty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</m:oMath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Giving: </a:t>
                </a:r>
              </a:p>
              <a:p>
                <a:pPr marL="293688" lvl="1" indent="0">
                  <a:buNone/>
                </a:pPr>
                <a:endParaRPr lang="en-US" dirty="0" smtClean="0"/>
              </a:p>
              <a:p>
                <a:pPr marL="293688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y axis has a small catch: </a:t>
                </a:r>
                <a:r>
                  <a:rPr lang="en-US" i="1" dirty="0" smtClean="0"/>
                  <a:t>positive rotations look different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sz="800" i="1" dirty="0" smtClean="0"/>
              </a:p>
              <a:p>
                <a:pPr marL="293688" lvl="1" indent="0">
                  <a:buNone/>
                </a:pPr>
                <a:r>
                  <a:rPr lang="en-US" dirty="0"/>
                  <a:t>And 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</m:oMath>
                </a14:m>
                <a:endParaRPr lang="en-US" dirty="0"/>
              </a:p>
              <a:p>
                <a:pPr marL="293688" lvl="1" indent="0">
                  <a:buNone/>
                </a:pPr>
                <a:r>
                  <a:rPr lang="en-US" dirty="0" smtClean="0"/>
                  <a:t>Giving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marL="29368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293688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7543800" y="1293106"/>
            <a:ext cx="1532920" cy="706705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NB: Right hand space with x axis towards you.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344480" y="1293106"/>
            <a:ext cx="2571092" cy="1602494"/>
            <a:chOff x="4680347" y="1981200"/>
            <a:chExt cx="3215120" cy="2028823"/>
          </a:xfrm>
        </p:grpSpPr>
        <p:sp>
          <p:nvSpPr>
            <p:cNvPr id="40" name="TextBox 39"/>
            <p:cNvSpPr txBox="1"/>
            <p:nvPr/>
          </p:nvSpPr>
          <p:spPr>
            <a:xfrm>
              <a:off x="5791201" y="2023647"/>
              <a:ext cx="345182" cy="42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29515" y="3581400"/>
              <a:ext cx="359213" cy="42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50058" y="3132892"/>
              <a:ext cx="445409" cy="42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y’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2550" y="2192923"/>
              <a:ext cx="431376" cy="42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z’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6705600" y="3581400"/>
              <a:ext cx="152400" cy="190500"/>
            </a:xfrm>
            <a:prstGeom prst="arc">
              <a:avLst>
                <a:gd name="adj1" fmla="val 16281595"/>
                <a:gd name="adj2" fmla="val 5416428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791200" y="3771900"/>
              <a:ext cx="1752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776914" y="3595686"/>
              <a:ext cx="1752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781800" y="3476519"/>
              <a:ext cx="26481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</a:t>
              </a:r>
              <a:endParaRPr lang="en-US" sz="1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5617369" y="2658631"/>
              <a:ext cx="173830" cy="83347"/>
            </a:xfrm>
            <a:prstGeom prst="arc">
              <a:avLst>
                <a:gd name="adj1" fmla="val 11068869"/>
                <a:gd name="adj2" fmla="val 2159991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01910" y="2306794"/>
              <a:ext cx="26481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</a:t>
              </a:r>
              <a:endParaRPr lang="en-US" sz="1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5791200" y="1981200"/>
              <a:ext cx="0" cy="1790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680347" y="2838296"/>
              <a:ext cx="1752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  <a:scene3d>
              <a:camera prst="orthographicFront">
                <a:rot lat="0" lon="0" rev="60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2000" y="1590620"/>
                <a:ext cx="1532599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90620"/>
                <a:ext cx="1532599" cy="99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743200" y="1590620"/>
                <a:ext cx="1856597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590620"/>
                <a:ext cx="1856597" cy="99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800600" y="1597042"/>
                <a:ext cx="2017412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597042"/>
                <a:ext cx="2017412" cy="99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286000" y="2819399"/>
                <a:ext cx="4525485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𝐑</m:t>
                          </m:r>
                          <m:r>
                            <a:rPr lang="en-US" sz="1600" b="1" i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19399"/>
                <a:ext cx="4525485" cy="99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6992647" y="3837459"/>
            <a:ext cx="2084073" cy="1803635"/>
            <a:chOff x="6992647" y="2923059"/>
            <a:chExt cx="2084073" cy="1803635"/>
          </a:xfrm>
        </p:grpSpPr>
        <p:sp>
          <p:nvSpPr>
            <p:cNvPr id="56" name="Rounded Rectangle 55"/>
            <p:cNvSpPr/>
            <p:nvPr/>
          </p:nvSpPr>
          <p:spPr>
            <a:xfrm>
              <a:off x="7543800" y="3124200"/>
              <a:ext cx="1532920" cy="706705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NB: Right hand space with y axis </a:t>
              </a:r>
              <a:r>
                <a:rPr lang="en-US" sz="1400" b="1" u="sng" dirty="0" smtClean="0">
                  <a:solidFill>
                    <a:schemeClr val="tx1"/>
                  </a:solidFill>
                </a:rPr>
                <a:t>away from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you.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92647" y="2923059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21517" y="438814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7231408" y="4538609"/>
              <a:ext cx="14015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31408" y="3124200"/>
              <a:ext cx="0" cy="14144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599467" y="3810000"/>
            <a:ext cx="2315933" cy="2110204"/>
            <a:chOff x="6617939" y="2895600"/>
            <a:chExt cx="2315933" cy="2110204"/>
          </a:xfrm>
        </p:grpSpPr>
        <p:sp>
          <p:nvSpPr>
            <p:cNvPr id="60" name="TextBox 59"/>
            <p:cNvSpPr txBox="1"/>
            <p:nvPr/>
          </p:nvSpPr>
          <p:spPr>
            <a:xfrm>
              <a:off x="8577684" y="4667250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x’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33672" y="289560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z’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7984867" y="4535831"/>
              <a:ext cx="121872" cy="150469"/>
            </a:xfrm>
            <a:prstGeom prst="arc">
              <a:avLst>
                <a:gd name="adj1" fmla="val 16281595"/>
                <a:gd name="adj2" fmla="val 5416428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7239864" y="4667250"/>
              <a:ext cx="1401533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  <a:scene3d>
              <a:camera prst="orthographicFront">
                <a:rot lat="0" lon="0" rev="209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033103" y="4480208"/>
              <a:ext cx="211770" cy="218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</a:t>
              </a:r>
              <a:endParaRPr lang="en-US" sz="1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Arc 65"/>
            <p:cNvSpPr/>
            <p:nvPr/>
          </p:nvSpPr>
          <p:spPr>
            <a:xfrm>
              <a:off x="7258162" y="3659278"/>
              <a:ext cx="139010" cy="65833"/>
            </a:xfrm>
            <a:prstGeom prst="arc">
              <a:avLst>
                <a:gd name="adj1" fmla="val 11068869"/>
                <a:gd name="adj2" fmla="val 2159991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81272" y="3381375"/>
              <a:ext cx="211770" cy="218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</a:t>
              </a:r>
              <a:endParaRPr lang="en-US" sz="1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6617939" y="3801189"/>
              <a:ext cx="1401533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  <a:scene3d>
              <a:camera prst="orthographicFront">
                <a:rot lat="0" lon="0" rev="4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" y="4267200"/>
                <a:ext cx="2028183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267200"/>
                <a:ext cx="2028183" cy="99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971800" y="4267200"/>
                <a:ext cx="1533881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67200"/>
                <a:ext cx="1533881" cy="99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00600" y="4273622"/>
                <a:ext cx="1862626" cy="9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273622"/>
                <a:ext cx="1862626" cy="99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361690" y="5486400"/>
                <a:ext cx="4267710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𝐑</m:t>
                          </m:r>
                          <m:r>
                            <a:rPr lang="en-US" sz="1600" b="1" i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90" y="5486400"/>
                <a:ext cx="4267710" cy="99944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/>
          <p:cNvSpPr/>
          <p:nvPr/>
        </p:nvSpPr>
        <p:spPr>
          <a:xfrm>
            <a:off x="457200" y="64077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4051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8" grpId="0" animBg="1"/>
      <p:bldP spid="52" grpId="0"/>
      <p:bldP spid="53" grpId="0"/>
      <p:bldP spid="54" grpId="0"/>
      <p:bldP spid="55" grpId="0"/>
      <p:bldP spid="72" grpId="0"/>
      <p:bldP spid="73" grpId="0"/>
      <p:bldP spid="74" grpId="0"/>
      <p:bldP spid="75" grpId="0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/>
              <a:t>Rotation </a:t>
            </a:r>
            <a:r>
              <a:rPr lang="en-US" dirty="0" smtClean="0"/>
              <a:t>Composition and Inverse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Note that all three rotation matrices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𝐑</m:t>
                        </m:r>
                        <m:r>
                          <a:rPr lang="en-US" sz="1600" b="1" i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60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1" i="1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sz="1600" b="1" dirty="0" smtClean="0"/>
                  <a:t>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𝐑</m:t>
                        </m:r>
                        <m:r>
                          <a:rPr lang="en-US" sz="1600" b="1" i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60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𝐑</m:t>
                        </m:r>
                        <m:r>
                          <a:rPr lang="en-US" sz="1600" b="1" i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𝑧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60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800" dirty="0"/>
              </a:p>
              <a:p>
                <a:pPr lvl="1" indent="-168275"/>
                <a:r>
                  <a:rPr lang="en-US" dirty="0" smtClean="0"/>
                  <a:t>Have columns of unit length</a:t>
                </a:r>
              </a:p>
              <a:p>
                <a:pPr lvl="1" indent="-168275"/>
                <a:r>
                  <a:rPr lang="en-US" dirty="0" smtClean="0"/>
                  <a:t>Have orthogonal columns</a:t>
                </a:r>
              </a:p>
              <a:p>
                <a:pPr lvl="1" indent="-168275"/>
                <a:r>
                  <a:rPr lang="en-US" dirty="0"/>
                  <a:t>Have determinant = 1</a:t>
                </a:r>
              </a:p>
              <a:p>
                <a:pPr marL="273050" lvl="1" indent="0">
                  <a:buNone/>
                </a:pPr>
                <a:endParaRPr lang="en-US" sz="800" dirty="0" smtClean="0"/>
              </a:p>
              <a:p>
                <a:pPr marL="0" indent="-20638">
                  <a:buNone/>
                </a:pPr>
                <a:r>
                  <a:rPr lang="en-US" dirty="0" smtClean="0"/>
                  <a:t>This means their inverse is the same as their </a:t>
                </a:r>
                <a:r>
                  <a:rPr lang="en-US" dirty="0" smtClean="0"/>
                  <a:t>transpose (see Lecture 2):</a:t>
                </a:r>
                <a:endParaRPr lang="en-US" dirty="0" smtClean="0"/>
              </a:p>
              <a:p>
                <a:pPr marL="273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𝐑</m:t>
                                  </m:r>
                                  <m:r>
                                    <a:rPr lang="en-US" sz="1600" b="1" i="0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𝐑</m:t>
                                  </m:r>
                                  <m:r>
                                    <a:rPr lang="en-US" sz="1600" b="1" i="0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6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273050" lvl="1" indent="0">
                  <a:buNone/>
                </a:pPr>
                <a:r>
                  <a:rPr lang="en-US" dirty="0" smtClean="0"/>
                  <a:t>But, 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 smtClean="0"/>
                  <a:t>, (see </a:t>
                </a:r>
                <a:r>
                  <a:rPr lang="en-US" dirty="0" smtClean="0">
                    <a:hlinkClick r:id="rId2"/>
                  </a:rPr>
                  <a:t>diagram</a:t>
                </a:r>
                <a:r>
                  <a:rPr lang="en-US" dirty="0" smtClean="0"/>
                  <a:t>) we have</a:t>
                </a:r>
              </a:p>
              <a:p>
                <a:pPr marL="273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𝐑</m:t>
                                  </m:r>
                                  <m:r>
                                    <a:rPr lang="en-US" sz="1600" b="1" i="0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𝐑</m:t>
                          </m:r>
                          <m:r>
                            <a:rPr lang="en-US" sz="1600" b="1" i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,−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800" dirty="0" smtClean="0"/>
              </a:p>
              <a:p>
                <a:pPr marL="273050" lvl="1" indent="0">
                  <a:buNone/>
                </a:pPr>
                <a:r>
                  <a:rPr lang="en-US" dirty="0" smtClean="0"/>
                  <a:t>And similarly for the other rotation matrices we covered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3733800" y="2201091"/>
            <a:ext cx="228600" cy="914400"/>
          </a:xfrm>
          <a:prstGeom prst="rightBrace">
            <a:avLst>
              <a:gd name="adj1" fmla="val 38542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2441359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Implies they are all orthogonal matrices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5068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V="1">
            <a:off x="7338224" y="1453077"/>
            <a:ext cx="1504950" cy="253365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 rot="1758569">
            <a:off x="6146043" y="2437795"/>
            <a:ext cx="2930759" cy="1188108"/>
          </a:xfrm>
          <a:prstGeom prst="parallelogram">
            <a:avLst>
              <a:gd name="adj" fmla="val 726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/>
              <a:t>Rotation </a:t>
            </a:r>
            <a:r>
              <a:rPr lang="en-US" dirty="0" smtClean="0"/>
              <a:t>About Arbitrary Axis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now want a pure rotation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b="1" i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for and arbitrary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vector (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normalized</a:t>
                </a:r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Step 1: </a:t>
                </a:r>
                <a:r>
                  <a:rPr lang="en-US" dirty="0" smtClean="0"/>
                  <a:t>decompose </a:t>
                </a:r>
                <a:r>
                  <a:rPr lang="en-US" b="1" dirty="0" smtClean="0"/>
                  <a:t>v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into ∥ and </a:t>
                </a:r>
                <a:r>
                  <a:rPr lang="en-US" dirty="0" smtClean="0">
                    <a:sym typeface="Symbol"/>
                  </a:rPr>
                  <a:t> components relative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∥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=(</m:t>
                    </m:r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  <m:r>
                      <a:rPr lang="en-US" b="1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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1" i="0" smtClean="0">
                        <a:latin typeface="Cambria Math"/>
                      </a:rPr>
                      <m:t>−(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  <m:r>
                      <a:rPr lang="en-US" b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Step 2: </a:t>
                </a:r>
                <a:r>
                  <a:rPr lang="en-US" dirty="0" smtClean="0"/>
                  <a:t>Get a basis for the plane with normal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already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</m:t>
                        </m:r>
                      </m:sub>
                    </m:sSub>
                  </m:oMath>
                </a14:m>
                <a:r>
                  <a:rPr lang="en-US" dirty="0" smtClean="0"/>
                  <a:t> ortogonals</a:t>
                </a:r>
              </a:p>
              <a:p>
                <a:pPr lvl="1"/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𝐰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in the plane and orthogonal to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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Step 3: </a:t>
                </a:r>
                <a:r>
                  <a:rPr lang="en-US" dirty="0" smtClean="0"/>
                  <a:t>Rotate the plane basis vectors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Imagine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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are the x, y and z axis, then rotating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</m:t>
                        </m:r>
                      </m:sub>
                    </m:sSub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about x/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273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b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ym typeface="Symbol"/>
                            </a:rPr>
                            <m:t>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sym typeface="Symbol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ym typeface="Symbol"/>
                            </a:rPr>
                            <m:t></m:t>
                          </m:r>
                        </m:sub>
                      </m:sSub>
                      <m:r>
                        <a:rPr lang="en-US" b="0" i="0" dirty="0" smtClean="0">
                          <a:latin typeface="Cambria Math"/>
                          <a:sym typeface="Symbol"/>
                        </a:rPr>
                        <m:t>+(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  <a:sym typeface="Symbol"/>
                        </a:rPr>
                        <m:t>sin</m:t>
                      </m:r>
                      <m:r>
                        <a:rPr lang="en-US" b="0" i="1" dirty="0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  <a:sym typeface="Symbol"/>
                        </a:rPr>
                        <m:t>𝜃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  <m:r>
                        <m:rPr>
                          <m:nor/>
                        </m:rPr>
                        <a:rPr lang="en-US" b="1" dirty="0"/>
                        <m:t>w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Rotating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∥</m:t>
                        </m:r>
                      </m:sub>
                    </m:sSub>
                  </m:oMath>
                </a14:m>
                <a:r>
                  <a:rPr lang="en-US" dirty="0" smtClean="0"/>
                  <a:t> 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dirty="0" smtClean="0"/>
                  <a:t> has no effect:</a:t>
                </a:r>
              </a:p>
              <a:p>
                <a:pPr marL="273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b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dirty="0"/>
                                <m:t>∥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∥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585737" y="1453077"/>
            <a:ext cx="1634463" cy="1676401"/>
            <a:chOff x="7585737" y="1453077"/>
            <a:chExt cx="1634463" cy="1676401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7863377" y="2291277"/>
              <a:ext cx="1055997" cy="838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843174" y="207482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v’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585737" y="1453077"/>
              <a:ext cx="1007231" cy="1676401"/>
              <a:chOff x="7585737" y="1453077"/>
              <a:chExt cx="1007231" cy="167640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7852574" y="2310327"/>
                <a:ext cx="481013" cy="8191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7585737" y="1453077"/>
                <a:ext cx="1007231" cy="1676401"/>
                <a:chOff x="7585737" y="1453077"/>
                <a:chExt cx="1007231" cy="1676401"/>
              </a:xfrm>
            </p:grpSpPr>
            <p:sp>
              <p:nvSpPr>
                <p:cNvPr id="26" name="Arc 25"/>
                <p:cNvSpPr/>
                <p:nvPr/>
              </p:nvSpPr>
              <p:spPr>
                <a:xfrm>
                  <a:off x="7849049" y="2553730"/>
                  <a:ext cx="488062" cy="249793"/>
                </a:xfrm>
                <a:prstGeom prst="arc">
                  <a:avLst>
                    <a:gd name="adj1" fmla="val 2329493"/>
                    <a:gd name="adj2" fmla="val 13271261"/>
                  </a:avLst>
                </a:prstGeom>
                <a:ln>
                  <a:headEnd type="arrow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8233574" y="2215077"/>
                      <a:ext cx="359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/>
                                  </a:rPr>
                                  <m:t>𝐫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33574" y="2215077"/>
                      <a:ext cx="35939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6557" r="-118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7863377" y="1758830"/>
                  <a:ext cx="293997" cy="13706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7931888" y="14530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585737" y="252473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</a:t>
                  </a:r>
                  <a:endParaRPr lang="en-US" sz="1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2" name="Group 11"/>
          <p:cNvGrpSpPr/>
          <p:nvPr/>
        </p:nvGrpSpPr>
        <p:grpSpPr>
          <a:xfrm>
            <a:off x="6957224" y="2596077"/>
            <a:ext cx="904876" cy="533403"/>
            <a:chOff x="6957224" y="2596077"/>
            <a:chExt cx="904876" cy="533403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7486471" y="2900877"/>
              <a:ext cx="375629" cy="228603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957224" y="2596077"/>
                  <a:ext cx="529247" cy="378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>
                                <a:sym typeface="Symbol"/>
                              </a:rPr>
                              <m:t>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224" y="2596077"/>
                  <a:ext cx="529247" cy="378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7643025" y="3129478"/>
            <a:ext cx="380999" cy="457199"/>
            <a:chOff x="7643025" y="3129478"/>
            <a:chExt cx="380999" cy="457199"/>
          </a:xfrm>
        </p:grpSpPr>
        <p:cxnSp>
          <p:nvCxnSpPr>
            <p:cNvPr id="43" name="Straight Arrow Connector 42"/>
            <p:cNvCxnSpPr/>
            <p:nvPr/>
          </p:nvCxnSpPr>
          <p:spPr>
            <a:xfrm flipH="1">
              <a:off x="7643025" y="3129478"/>
              <a:ext cx="220352" cy="3047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72646" y="321734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3010747" y="2022507"/>
                <a:ext cx="2728676" cy="531223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only because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normalized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747" y="2022507"/>
                <a:ext cx="2728676" cy="531223"/>
              </a:xfrm>
              <a:prstGeom prst="roundRect">
                <a:avLst/>
              </a:prstGeom>
              <a:blipFill>
                <a:blip r:embed="rId5"/>
                <a:stretch>
                  <a:fillRect t="-14286" r="-6858" b="-2527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7886079" y="1666125"/>
            <a:ext cx="718804" cy="1308838"/>
            <a:chOff x="1690015" y="4745101"/>
            <a:chExt cx="718804" cy="1308838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1690015" y="5058940"/>
              <a:ext cx="584111" cy="994999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988384" y="4745101"/>
                  <a:ext cx="420435" cy="3438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/>
                                <a:ea typeface="Cambria Math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384" y="4745101"/>
                  <a:ext cx="420435" cy="343812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668489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uiExpand="1" build="p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/>
              <a:t>Rotation About Arbitrary Axis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Step 4: </a:t>
                </a: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∥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</m:t>
                        </m:r>
                      </m:sub>
                    </m:sSub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sz="1600" b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  <m:r>
                        <m:rPr>
                          <m:aln/>
                        </m:rPr>
                        <a:rPr lang="en-US" sz="1600" b="1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sz="1600" b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600" dirty="0"/>
                                <m:t>∥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  +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                       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sz="1600" b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600" dirty="0">
                                  <a:sym typeface="Symbol"/>
                                </a:rPr>
                                <m:t>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       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dirty="0"/>
                            <m:t>∥</m:t>
                          </m:r>
                        </m:sub>
                      </m:sSub>
                      <m:r>
                        <a:rPr lang="en-US" sz="1600" b="1" i="1" dirty="0" smtClean="0">
                          <a:latin typeface="Cambria Math"/>
                        </a:rPr>
                        <m:t>        +</m:t>
                      </m:r>
                      <m:r>
                        <a:rPr lang="en-US" sz="1600" b="0" i="1" dirty="0" smtClean="0">
                          <a:latin typeface="Cambria Math"/>
                        </a:rPr>
                        <m:t>        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1600" i="1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600" dirty="0">
                              <a:sym typeface="Symbol"/>
                            </a:rPr>
                            <m:t></m:t>
                          </m:r>
                        </m:sub>
                      </m:sSub>
                      <m:r>
                        <a:rPr lang="en-US" sz="1600" b="0" i="0" dirty="0" smtClean="0">
                          <a:latin typeface="Cambria Math"/>
                          <a:sym typeface="Symbol"/>
                        </a:rPr>
                        <m:t>            </m:t>
                      </m:r>
                      <m:r>
                        <a:rPr lang="en-US" sz="1600" dirty="0">
                          <a:latin typeface="Cambria Math"/>
                          <a:sym typeface="Symbol"/>
                        </a:rPr>
                        <m:t>+(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/>
                          <a:sym typeface="Symbol"/>
                        </a:rPr>
                        <m:t>sin</m:t>
                      </m:r>
                      <m:r>
                        <a:rPr lang="en-US" sz="1600" i="1" dirty="0">
                          <a:latin typeface="Cambria Math"/>
                          <a:sym typeface="Symbol"/>
                        </a:rPr>
                        <m:t> </m:t>
                      </m:r>
                      <m:r>
                        <a:rPr lang="en-US" sz="1600" i="1" dirty="0">
                          <a:latin typeface="Cambria Math"/>
                          <a:ea typeface="Cambria Math"/>
                          <a:sym typeface="Symbol"/>
                        </a:rPr>
                        <m:t>𝜃</m:t>
                      </m:r>
                      <m:r>
                        <a:rPr lang="en-US" sz="1600" i="1" dirty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600" b="1" i="0" dirty="0" smtClean="0">
                          <a:latin typeface="Cambria Math"/>
                          <a:ea typeface="Cambria Math"/>
                          <a:sym typeface="Symbol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1600" b="1" dirty="0"/>
                        <m:t>w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1" i="1" smtClean="0">
                          <a:latin typeface="Cambria Math"/>
                        </a:rPr>
                        <m:t>=</m:t>
                      </m:r>
                      <m:r>
                        <a:rPr lang="en-US" sz="1600" b="1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  <m:r>
                            <a:rPr lang="en-US" sz="16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US" sz="1600" b="1" dirty="0"/>
                        <m:t> </m:t>
                      </m:r>
                      <m:acc>
                        <m:accPr>
                          <m:chr m:val="̂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>
                              <a:latin typeface="Cambria Math"/>
                            </a:rPr>
                            <m:t>𝐫</m:t>
                          </m:r>
                        </m:e>
                      </m:acc>
                      <m:r>
                        <a:rPr lang="en-US" sz="1600" b="1" i="1" smtClean="0">
                          <a:latin typeface="Cambria Math"/>
                        </a:rPr>
                        <m:t>  +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1600" i="1"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  <m:r>
                            <a:rPr lang="en-US" sz="1600" b="1">
                              <a:latin typeface="Cambria Math"/>
                            </a:rPr>
                            <m:t>−(</m:t>
                          </m:r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  <m:r>
                            <a:rPr lang="en-US" sz="16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sz="1600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b="1" dirty="0"/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 </m:t>
                      </m:r>
                      <m:r>
                        <a:rPr lang="en-US" sz="1600" dirty="0">
                          <a:latin typeface="Cambria Math"/>
                          <a:sym typeface="Symbol"/>
                        </a:rPr>
                        <m:t>+(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/>
                          <a:sym typeface="Symbol"/>
                        </a:rPr>
                        <m:t>sin</m:t>
                      </m:r>
                      <m:r>
                        <a:rPr lang="en-US" sz="1600" i="1" dirty="0">
                          <a:latin typeface="Cambria Math"/>
                          <a:sym typeface="Symbol"/>
                        </a:rPr>
                        <m:t> </m:t>
                      </m:r>
                      <m:r>
                        <a:rPr lang="en-US" sz="1600" i="1" dirty="0">
                          <a:latin typeface="Cambria Math"/>
                          <a:ea typeface="Cambria Math"/>
                          <a:sym typeface="Symbol"/>
                        </a:rPr>
                        <m:t>𝜃</m:t>
                      </m:r>
                      <m:r>
                        <a:rPr lang="en-US" sz="1600" i="1" dirty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sz="1600" b="1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1600" b="1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lang="en-US" sz="1600" b="1" dirty="0" smtClean="0"/>
              </a:p>
              <a:p>
                <a:pPr marL="273050" lvl="1" indent="0">
                  <a:buNone/>
                </a:pPr>
                <a:r>
                  <a:rPr lang="en-US" dirty="0" smtClean="0"/>
                  <a:t>Rearranging the terms,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sz="1800" b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b="1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  <m:r>
                        <m:rPr>
                          <m:aln/>
                        </m:rPr>
                        <a:rPr lang="en-US" sz="1800" b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 i="0" smtClean="0">
                          <a:latin typeface="Cambria Math"/>
                          <a:ea typeface="Cambria Math"/>
                        </a:rPr>
                        <m:t>𝐯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en-US" sz="18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l-GR" sz="1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  <m:r>
                            <a:rPr lang="en-US" sz="18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US" sz="1800" b="1" dirty="0"/>
                        <m:t> </m:t>
                      </m:r>
                      <m:acc>
                        <m:accPr>
                          <m:chr m:val="̂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>
                              <a:latin typeface="Cambria Math"/>
                            </a:rPr>
                            <m:t>𝐫</m:t>
                          </m:r>
                        </m:e>
                      </m:acc>
                      <m:r>
                        <a:rPr lang="en-US" sz="1800" b="1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sz="1800" b="1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1800" b="1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en-US" sz="18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l-GR" sz="18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1800" b="1" i="1" dirty="0" smtClean="0"/>
              </a:p>
              <a:p>
                <a:pPr marL="557212" lvl="2" indent="0">
                  <a:buNone/>
                </a:pPr>
                <a:r>
                  <a:rPr lang="en-US" dirty="0" smtClean="0">
                    <a:ea typeface="Cambria Math"/>
                  </a:rPr>
                  <a:t>Also called </a:t>
                </a:r>
                <a:r>
                  <a:rPr lang="en-US" i="1" dirty="0" smtClean="0">
                    <a:ea typeface="Cambria Math"/>
                    <a:hlinkClick r:id="rId2"/>
                  </a:rPr>
                  <a:t>Rodrigues Rotation Formula</a:t>
                </a:r>
                <a:r>
                  <a:rPr lang="en-US" b="1" dirty="0" smtClean="0">
                    <a:ea typeface="Cambria Math"/>
                  </a:rPr>
                  <a:t/>
                </a:r>
                <a:br>
                  <a:rPr lang="en-US" b="1" dirty="0" smtClean="0">
                    <a:ea typeface="Cambria Math"/>
                  </a:rPr>
                </a:br>
                <a:endParaRPr lang="en-US" sz="800" dirty="0" smtClean="0">
                  <a:ea typeface="Cambria Math"/>
                </a:endParaRPr>
              </a:p>
              <a:p>
                <a:r>
                  <a:rPr lang="en-US" b="1" dirty="0" smtClean="0"/>
                  <a:t>Step 5: </a:t>
                </a:r>
                <a:r>
                  <a:rPr lang="en-US" dirty="0" smtClean="0"/>
                  <a:t>Compute the matrix form</a:t>
                </a:r>
              </a:p>
              <a:p>
                <a:pPr lvl="1"/>
                <a:r>
                  <a:rPr lang="en-US" dirty="0" smtClean="0"/>
                  <a:t>As before, computing the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gives </a:t>
                </a:r>
              </a:p>
              <a:p>
                <a:pPr marL="273050" lvl="1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marL="273050" lvl="1" indent="0">
                  <a:buNone/>
                </a:pPr>
                <a:endParaRPr lang="en-US" sz="800" dirty="0" smtClean="0"/>
              </a:p>
              <a:p>
                <a:pPr marL="273050" lvl="1" indent="0">
                  <a:buNone/>
                </a:pPr>
                <a:r>
                  <a:rPr lang="en-US" dirty="0" smtClean="0"/>
                  <a:t>Or, to be consistent with the book</a:t>
                </a:r>
              </a:p>
              <a:p>
                <a:pPr marL="273050" lvl="1" indent="0">
                  <a:buNone/>
                </a:pPr>
                <a:endParaRPr lang="en-US" dirty="0" smtClean="0"/>
              </a:p>
              <a:p>
                <a:pPr marL="273050" lvl="1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12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4191000"/>
                <a:ext cx="5710474" cy="109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/>
                          </a:rPr>
                          <m:t>𝐑</m:t>
                        </m:r>
                        <m:r>
                          <a:rPr lang="en-US" sz="1600" b="1" i="0" smtClean="0">
                            <a:latin typeface="Cambria Math"/>
                          </a:rPr>
                          <m:t>′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𝑡𝑥𝑦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𝑠𝑧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𝑡𝑥𝑦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𝑠𝑧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𝑡𝑦𝑧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𝑡𝑦𝑧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/>
                            </a:rPr>
                            <m:t>=(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=1−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mr>
                    </m:m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191000"/>
                <a:ext cx="5710474" cy="1099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800600" y="3124200"/>
            <a:ext cx="4419600" cy="609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pPr indent="-357188"/>
            <a:r>
              <a:rPr lang="en-US" sz="1200" dirty="0" smtClean="0">
                <a:solidFill>
                  <a:schemeClr val="tx1"/>
                </a:solidFill>
                <a:ea typeface="Cambria Math"/>
              </a:rPr>
              <a:t>At this </a:t>
            </a:r>
            <a:r>
              <a:rPr lang="en-US" sz="1200" dirty="0">
                <a:solidFill>
                  <a:schemeClr val="tx1"/>
                </a:solidFill>
                <a:ea typeface="Cambria Math"/>
              </a:rPr>
              <a:t>point, the book obfuscates everything by introducing tensor operators which are completely unnecessary here</a:t>
            </a:r>
            <a:r>
              <a:rPr lang="en-US" sz="1200" dirty="0" smtClean="0">
                <a:solidFill>
                  <a:schemeClr val="tx1"/>
                </a:solidFill>
                <a:ea typeface="Cambria Math"/>
              </a:rPr>
              <a:t>. </a:t>
            </a:r>
            <a:r>
              <a:rPr lang="en-US" sz="1200" dirty="0">
                <a:solidFill>
                  <a:schemeClr val="tx1"/>
                </a:solidFill>
                <a:ea typeface="Cambria Math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ea typeface="Cambria Math"/>
              </a:rPr>
              <a:t>Just ignore it.</a:t>
            </a:r>
            <a:endParaRPr lang="en-US" sz="1200" dirty="0">
              <a:solidFill>
                <a:schemeClr val="tx1"/>
              </a:solidFill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09011" y="5685322"/>
                <a:ext cx="2001189" cy="639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𝐑</m:t>
                          </m:r>
                          <m:r>
                            <a:rPr lang="en-US" b="1">
                              <a:latin typeface="Cambria Math"/>
                            </a:rPr>
                            <m:t>′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𝐫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011" y="5685322"/>
                <a:ext cx="2001189" cy="6392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562600" y="5715000"/>
            <a:ext cx="3677239" cy="609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pPr indent="-357188"/>
            <a:r>
              <a:rPr lang="en-US" sz="1200" dirty="0" smtClean="0">
                <a:solidFill>
                  <a:schemeClr val="tx1"/>
                </a:solidFill>
                <a:ea typeface="Cambria Math"/>
              </a:rPr>
              <a:t>When to use the formula and when to use the matrix depends on the number of vectors to transform.</a:t>
            </a:r>
            <a:endParaRPr lang="en-US" sz="1200" dirty="0">
              <a:solidFill>
                <a:schemeClr val="tx1"/>
              </a:solidFill>
              <a:ea typeface="Cambria Math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64077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3536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6" grpId="1" animBg="1"/>
      <p:bldP spid="7" grpId="0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/>
              <a:t>Rotation About Arbitrary Axis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 few points to note:</a:t>
                </a:r>
              </a:p>
              <a:p>
                <a:pPr marL="457200" lvl="1" indent="-184150"/>
                <a:r>
                  <a:rPr lang="en-US" dirty="0" smtClean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dirty="0"/>
                  <a:t> to any of the base axes yields the </a:t>
                </a:r>
                <a:r>
                  <a:rPr lang="en-US" dirty="0" smtClean="0"/>
                  <a:t>previous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  <m:r>
                          <a:rPr lang="en-US" b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  <m:r>
                          <a:rPr lang="en-US" b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  <m:r>
                          <a:rPr lang="en-US" b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-184150"/>
                <a:r>
                  <a:rPr lang="en-US" dirty="0" smtClean="0"/>
                  <a:t>As with previous </a:t>
                </a:r>
                <a:r>
                  <a:rPr lang="en-US" dirty="0"/>
                  <a:t>rotation </a:t>
                </a:r>
                <a:r>
                  <a:rPr lang="en-US" dirty="0" smtClean="0"/>
                  <a:t>matrices,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  <m:r>
                          <a:rPr lang="en-US" b="1" i="0" smtClean="0">
                            <a:latin typeface="Cambria Math"/>
                          </a:rPr>
                          <m:t>′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an orthogonal matrix, so the inverse is also the transpose and equal to a rotation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  <a:endParaRPr lang="en-US" b="1" dirty="0"/>
              </a:p>
              <a:p>
                <a:pPr marL="29368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𝐑</m:t>
                                  </m:r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𝐫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𝐑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𝐫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𝐑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-163513">
                  <a:tabLst>
                    <a:tab pos="457200" algn="l"/>
                  </a:tabLst>
                </a:pPr>
                <a:r>
                  <a:rPr lang="en-US" dirty="0"/>
                  <a:t>While the matrix form is more useful from a computational point of view, it really doesn’t convey any idea about what the transforms actually does</a:t>
                </a:r>
                <a:r>
                  <a:rPr lang="en-US" dirty="0" smtClean="0"/>
                  <a:t>. </a:t>
                </a:r>
              </a:p>
              <a:p>
                <a:pPr marL="742950" lvl="2" indent="-165100"/>
                <a:r>
                  <a:rPr lang="en-US" dirty="0" smtClean="0"/>
                  <a:t>Compare the matrix above with either forms below:</a:t>
                </a:r>
              </a:p>
              <a:p>
                <a:pPr marL="1028700" lvl="3" indent="-165100"/>
                <a:r>
                  <a:rPr lang="en-US" sz="1600" dirty="0" smtClean="0"/>
                  <a:t>Basic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sz="1600" b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</m:e>
                    </m:d>
                    <m:r>
                      <m:rPr>
                        <m:aln/>
                      </m:rPr>
                      <a:rPr lang="en-US" sz="1600" b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sz="1600" b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600" dirty="0"/>
                              <m:t>∥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sz="1600" b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600" dirty="0">
                                <a:sym typeface="Symbol"/>
                              </a:rPr>
                              <m:t>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1028700" lvl="3" indent="-165100"/>
                <a:r>
                  <a:rPr lang="en-US" sz="1600" dirty="0" smtClean="0"/>
                  <a:t>Rodrigues’ 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sz="1600" b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</m:e>
                    </m:d>
                    <m:r>
                      <m:rPr>
                        <m:aln/>
                      </m:rPr>
                      <a:rPr lang="en-US" sz="1600" b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𝐯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  <a:ea typeface="Cambria Math"/>
                      </a:rPr>
                      <m:t>cos</m:t>
                    </m:r>
                    <m:r>
                      <a:rPr lang="en-US" sz="1600">
                        <a:latin typeface="Cambria Math"/>
                        <a:ea typeface="Cambria Math"/>
                      </a:rPr>
                      <m:t> </m:t>
                    </m:r>
                    <m:r>
                      <a:rPr lang="el-GR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1−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</m:e>
                    </m:d>
                    <m:r>
                      <m:rPr>
                        <m:nor/>
                      </m:rPr>
                      <a:rPr lang="en-US" sz="1600" b="1" dirty="0"/>
                      <m:t> </m:t>
                    </m:r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>
                            <a:latin typeface="Cambria Math"/>
                          </a:rPr>
                          <m:t>𝐫</m:t>
                        </m:r>
                      </m:e>
                    </m:acc>
                    <m:r>
                      <a:rPr lang="en-US" sz="1600" b="1" i="1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</m:e>
                    </m:d>
                    <m:r>
                      <m:rPr>
                        <m:sty m:val="p"/>
                      </m:rPr>
                      <a:rPr lang="en-US" sz="1600">
                        <a:latin typeface="Cambria Math"/>
                        <a:ea typeface="Cambria Math"/>
                      </a:rPr>
                      <m:t>sin</m:t>
                    </m:r>
                    <m:r>
                      <a:rPr lang="en-US" sz="1600">
                        <a:latin typeface="Cambria Math"/>
                        <a:ea typeface="Cambria Math"/>
                      </a:rPr>
                      <m:t> </m:t>
                    </m:r>
                    <m:r>
                      <a:rPr lang="el-GR" sz="16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sz="1600" dirty="0"/>
              </a:p>
              <a:p>
                <a:pPr marL="1028700" lvl="3" indent="-165100"/>
                <a:endParaRPr lang="en-US" dirty="0" smtClean="0"/>
              </a:p>
              <a:p>
                <a:pPr marL="863600" lvl="2" indent="-285750"/>
                <a:endParaRPr lang="en-US" dirty="0"/>
              </a:p>
              <a:p>
                <a:pPr marL="579438" lvl="1" indent="-285750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219200"/>
                <a:ext cx="5710474" cy="109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/>
                          </a:rPr>
                          <m:t>𝐑</m:t>
                        </m:r>
                        <m:r>
                          <a:rPr lang="en-US" sz="1600" b="1" i="0" smtClean="0">
                            <a:latin typeface="Cambria Math"/>
                          </a:rPr>
                          <m:t>′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𝑡𝑥𝑦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𝑠𝑧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𝑡𝑥𝑦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𝑠𝑧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𝑡𝑦𝑧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𝑡𝑦𝑧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/>
                            </a:rPr>
                            <m:t>=(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=1−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mr>
                    </m:m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219200"/>
                <a:ext cx="5710474" cy="10993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690924" y="5800725"/>
            <a:ext cx="6096000" cy="8264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little value in memorizing the matrix form.  It’s much better to understand how the formula is derived and then reconstruct the matrix as needed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8056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/>
              <a:t>Rotation About Arbitrary Axis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One last thing about using Rodriguez’s formula. 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Whether you use it as a transform: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b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  <m:r>
                        <m:rPr>
                          <m:aln/>
                        </m:rPr>
                        <a:rPr lang="en-US" b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𝐯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l-G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𝐫</m:t>
                          </m:r>
                        </m:e>
                      </m:acc>
                      <m:r>
                        <a:rPr lang="en-US" b="1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l-GR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Or in matrix form: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Remember that 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3015460"/>
                <a:ext cx="5710474" cy="109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/>
                          </a:rPr>
                          <m:t>𝐑</m:t>
                        </m:r>
                        <m:r>
                          <a:rPr lang="en-US" sz="1600" b="1" i="0" smtClean="0">
                            <a:latin typeface="Cambria Math"/>
                          </a:rPr>
                          <m:t>′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𝑡𝑥𝑦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𝑠𝑧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𝑡𝑥𝑦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𝑠𝑧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𝑡𝑦𝑧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𝑡𝑥𝑧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𝑡𝑦𝑧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𝐫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/>
                            </a:rPr>
                            <m:t>=(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=1−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mr>
                    </m:m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015460"/>
                <a:ext cx="5710474" cy="10993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1066800" y="4419600"/>
                <a:ext cx="7324252" cy="213360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When using Rodriguez’s formula, 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the axis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𝐫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4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BE </a:t>
                </a:r>
                <a:r>
                  <a:rPr lang="en-US" sz="4800" b="1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NORMALIZED!!!</a:t>
                </a:r>
                <a:endParaRPr lang="en-US" sz="4800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19600"/>
                <a:ext cx="7324252" cy="2133600"/>
              </a:xfrm>
              <a:prstGeom prst="roundRect">
                <a:avLst/>
              </a:prstGeom>
              <a:blipFill>
                <a:blip r:embed="rId4"/>
                <a:stretch>
                  <a:fillRect t="-1695" b="-1525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66154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6" grpId="1" animBg="1"/>
      <p:bldP spid="6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Types: </a:t>
            </a:r>
            <a:br>
              <a:rPr lang="en-US" dirty="0" smtClean="0"/>
            </a:br>
            <a:r>
              <a:rPr lang="en-US" dirty="0" smtClean="0"/>
              <a:t>Rigid vs Deformation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Transformations are classified into two groups: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i="1" dirty="0" smtClean="0"/>
              <a:t>Rigid Transformations</a:t>
            </a:r>
            <a:r>
              <a:rPr lang="en-US" dirty="0" smtClean="0"/>
              <a:t> are those that</a:t>
            </a:r>
          </a:p>
          <a:p>
            <a:pPr marL="457200" lvl="1" indent="-163513"/>
            <a:r>
              <a:rPr lang="en-US" dirty="0" smtClean="0"/>
              <a:t>Preserve angles</a:t>
            </a:r>
          </a:p>
          <a:p>
            <a:pPr marL="457200" lvl="1" indent="-163513"/>
            <a:r>
              <a:rPr lang="en-US" dirty="0" smtClean="0"/>
              <a:t>Preserve distances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i="1" dirty="0" smtClean="0"/>
              <a:t>Deformations </a:t>
            </a:r>
            <a:r>
              <a:rPr lang="en-US" dirty="0" smtClean="0"/>
              <a:t>are everything else.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48200" y="1905000"/>
            <a:ext cx="3371850" cy="561975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Translations and rotations are rigid.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far the most commonly used.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1550" y="3200400"/>
            <a:ext cx="2762250" cy="16002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 in specific instances.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Shear (see book)</a:t>
            </a:r>
          </a:p>
        </p:txBody>
      </p:sp>
    </p:spTree>
    <p:extLst>
      <p:ext uri="{BB962C8B-B14F-4D97-AF65-F5344CB8AC3E}">
        <p14:creationId xmlns:p14="http://schemas.microsoft.com/office/powerpoint/2010/main" val="307786243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values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&gt; 0,  scaling 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𝑎𝑏𝑐</m:t>
                        </m:r>
                      </m:sub>
                    </m:sSub>
                  </m:oMath>
                </a14:m>
                <a:r>
                  <a:rPr lang="en-US" dirty="0" smtClean="0"/>
                  <a:t> multiplying each component by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dirty="0"/>
                  <a:t> </a:t>
                </a:r>
                <a:r>
                  <a:rPr lang="en-US" dirty="0" smtClean="0"/>
                  <a:t>respectively.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𝑎𝑏𝑐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𝐯</m:t>
                          </m:r>
                        </m:e>
                      </m:d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𝑎𝑏𝑐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𝑐𝑧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dirty="0" smtClean="0"/>
                  <a:t>In matrix form form: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>
                              <a:latin typeface="Cambria Math"/>
                            </a:rPr>
                            <m:t>𝐒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𝑎𝑏𝑐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inverse is very easy to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>
                                      <a:latin typeface="Cambria Math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𝑎𝑏𝑐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𝐒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096000" y="3048000"/>
            <a:ext cx="31242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If any of </a:t>
            </a:r>
            <a:r>
              <a:rPr lang="en-US" sz="1200" i="1" dirty="0" smtClean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i="1" dirty="0" smtClean="0">
                <a:solidFill>
                  <a:schemeClr val="tx1"/>
                </a:solidFill>
              </a:rPr>
              <a:t>b</a:t>
            </a:r>
            <a:r>
              <a:rPr lang="en-US" sz="1200" dirty="0" smtClean="0">
                <a:solidFill>
                  <a:schemeClr val="tx1"/>
                </a:solidFill>
              </a:rPr>
              <a:t> or </a:t>
            </a:r>
            <a:r>
              <a:rPr lang="en-US" sz="1200" i="1" dirty="0" smtClean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 are negative, then the scaling is combined with some reflection (next)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64077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71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 smtClean="0"/>
              <a:t>Plane Reflection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Reflection through the plane axis are easy. For example:</a:t>
                </a:r>
              </a:p>
              <a:p>
                <a:pPr lvl="1"/>
                <a:r>
                  <a:rPr lang="en-US" dirty="0" smtClean="0"/>
                  <a:t>Reflecting though the </a:t>
                </a:r>
                <a:r>
                  <a:rPr lang="en-US" dirty="0" err="1" smtClean="0"/>
                  <a:t>yz</a:t>
                </a:r>
                <a:r>
                  <a:rPr lang="en-US" dirty="0" smtClean="0"/>
                  <a:t>-plane means negating the x component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Reflecting through a general plane (at the origin):</a:t>
                </a:r>
              </a:p>
              <a:p>
                <a:pPr lvl="1"/>
                <a:r>
                  <a:rPr lang="en-US" dirty="0" smtClean="0"/>
                  <a:t>Similar reasoning as with rotation about a general axis</a:t>
                </a:r>
              </a:p>
              <a:p>
                <a:pPr lvl="1"/>
                <a:r>
                  <a:rPr lang="en-US" dirty="0" smtClean="0"/>
                  <a:t>Given a plane normal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(</a:t>
                </a:r>
                <a:r>
                  <a:rPr lang="en-US" u="sng" dirty="0" smtClean="0">
                    <a:solidFill>
                      <a:srgbClr val="C00000"/>
                    </a:solidFill>
                  </a:rPr>
                  <a:t>normalized</a:t>
                </a:r>
                <a:r>
                  <a:rPr lang="en-US" dirty="0" smtClean="0"/>
                  <a:t>) and a vector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, we compute the </a:t>
                </a:r>
                <a:r>
                  <a:rPr lang="en-US" dirty="0"/>
                  <a:t>∥ and </a:t>
                </a:r>
                <a:r>
                  <a:rPr lang="en-US" dirty="0">
                    <a:sym typeface="Symbol"/>
                  </a:rPr>
                  <a:t> components relative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𝐧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-20638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/>
                        </a:rPr>
                        <m:t>𝐯</m:t>
                      </m:r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dirty="0">
                              <a:sym typeface="Symbol"/>
                            </a:rPr>
                            <m:t>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/>
                          <a:sym typeface="Symbol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∥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-20638" algn="ctr">
                  <a:buNone/>
                </a:pPr>
                <a:endParaRPr lang="en-US" sz="800" b="1" dirty="0"/>
              </a:p>
              <a:p>
                <a:pPr lvl="1"/>
                <a:r>
                  <a:rPr lang="en-US" dirty="0" smtClean="0"/>
                  <a:t>Applying the reflection 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𝑅𝑓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𝐧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/>
                  <a:t> to </a:t>
                </a:r>
                <a:r>
                  <a:rPr lang="en-US" b="1" dirty="0" smtClean="0"/>
                  <a:t>v </a:t>
                </a:r>
                <a:r>
                  <a:rPr lang="en-US" dirty="0" smtClean="0"/>
                  <a:t>won’t affect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</m:t>
                        </m:r>
                      </m:sub>
                    </m:sSub>
                  </m:oMath>
                </a14:m>
                <a:r>
                  <a:rPr lang="en-US" dirty="0" smtClean="0"/>
                  <a:t>but will flip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-20638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𝑅𝑓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𝐯</m:t>
                          </m:r>
                        </m:e>
                      </m:d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800" i="1">
                              <a:latin typeface="Cambria Math"/>
                            </a:rPr>
                            <m:t>𝑅𝑓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800" dirty="0">
                                  <a:sym typeface="Symbol"/>
                                </a:rPr>
                                <m:t></m:t>
                              </m:r>
                            </m:sub>
                          </m:sSub>
                        </m:e>
                      </m:d>
                      <m:r>
                        <a:rPr lang="en-US" sz="1800" b="1" i="1" dirty="0" smtClean="0">
                          <a:latin typeface="Cambria Math"/>
                          <a:sym typeface="Symbol"/>
                        </a:rPr>
                        <m:t>      +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𝑅𝑓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∥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1" i="1" smtClean="0">
                          <a:latin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dirty="0">
                              <a:sym typeface="Symbol"/>
                            </a:rPr>
                            <m:t>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/>
                          <a:sym typeface="Symbol"/>
                        </a:rPr>
                        <m:t>                  </m:t>
                      </m:r>
                      <m:r>
                        <a:rPr lang="en-US" sz="1800" b="1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  <m:r>
                        <a:rPr lang="en-US" sz="1800" b="1" i="0" smtClean="0">
                          <a:latin typeface="Cambria Math"/>
                        </a:rPr>
                        <m:t>     </m:t>
                      </m:r>
                      <m:r>
                        <a:rPr lang="en-US" sz="1800" b="1">
                          <a:latin typeface="Cambria Math"/>
                        </a:rPr>
                        <m:t>𝐯</m:t>
                      </m:r>
                      <m:r>
                        <a:rPr lang="en-US" sz="180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∥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/>
                        </a:rPr>
                        <m:t>       </m:t>
                      </m:r>
                      <m:r>
                        <a:rPr lang="en-US" sz="1800" b="1" i="1" dirty="0">
                          <a:latin typeface="Cambria Math"/>
                        </a:rPr>
                        <m:t>−        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1" i="0" smtClean="0">
                          <a:latin typeface="Cambria Math"/>
                        </a:rPr>
                        <m:t>     </m:t>
                      </m:r>
                      <m:r>
                        <a:rPr lang="en-US" sz="1800" b="1">
                          <a:latin typeface="Cambria Math"/>
                        </a:rPr>
                        <m:t>𝐯</m:t>
                      </m:r>
                      <m:r>
                        <a:rPr lang="en-US" sz="1800">
                          <a:latin typeface="Cambria Math"/>
                        </a:rPr>
                        <m:t>−</m:t>
                      </m:r>
                      <m:r>
                        <a:rPr lang="en-US" sz="1800" b="0" i="0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∥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1" i="0" smtClean="0">
                          <a:latin typeface="Cambria Math"/>
                        </a:rPr>
                        <m:t>    </m:t>
                      </m:r>
                      <m:r>
                        <a:rPr lang="en-US" sz="1800" b="1" i="0" smtClean="0">
                          <a:latin typeface="Cambria Math"/>
                        </a:rPr>
                        <m:t>𝐯</m:t>
                      </m:r>
                      <m:r>
                        <a:rPr lang="en-US" sz="1800" b="0" i="1" smtClean="0">
                          <a:latin typeface="Cambria Math"/>
                        </a:rPr>
                        <m:t>−2</m:t>
                      </m:r>
                      <m:r>
                        <a:rPr lang="en-US" sz="1800" b="1">
                          <a:latin typeface="Cambria Math"/>
                        </a:rPr>
                        <m:t>(</m:t>
                      </m:r>
                      <m:r>
                        <a:rPr lang="en-US" sz="1800" b="1">
                          <a:latin typeface="Cambria Math"/>
                        </a:rPr>
                        <m:t>𝐯</m:t>
                      </m:r>
                      <m:r>
                        <a:rPr lang="en-US" sz="1800" b="1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>
                              <a:latin typeface="Cambria Math"/>
                            </a:rPr>
                            <m:t>𝐧</m:t>
                          </m:r>
                        </m:e>
                      </m:acc>
                      <m:r>
                        <a:rPr lang="en-US" sz="1800" b="1">
                          <a:latin typeface="Cambria Math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mathbitsnotebook.com/Algebra1/FunctionGraphs/refX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6" y="685800"/>
            <a:ext cx="2155824" cy="21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730844" y="3276600"/>
                <a:ext cx="3336956" cy="53340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m:t>∥</m:t>
                        </m:r>
                      </m:sub>
                    </m:sSub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chemeClr val="tx1"/>
                            </a:solidFill>
                            <a:sym typeface="Symbol"/>
                          </a:rPr>
                          <m:t></m:t>
                        </m:r>
                      </m:sub>
                    </m:sSub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relative to the plane normal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𝐧</m:t>
                        </m:r>
                      </m:e>
                    </m:acc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i="1" u="sng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plane itself. 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44" y="3276600"/>
                <a:ext cx="3336956" cy="533400"/>
              </a:xfrm>
              <a:prstGeom prst="roundRect">
                <a:avLst/>
              </a:prstGeom>
              <a:blipFill>
                <a:blip r:embed="rId4"/>
                <a:stretch>
                  <a:fillRect t="-1099" b="-989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7454602" y="4583505"/>
            <a:ext cx="1304924" cy="2201072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 26"/>
          <p:cNvSpPr/>
          <p:nvPr/>
        </p:nvSpPr>
        <p:spPr>
          <a:xfrm rot="1758569">
            <a:off x="6262421" y="5235645"/>
            <a:ext cx="2930759" cy="1188108"/>
          </a:xfrm>
          <a:prstGeom prst="parallelogram">
            <a:avLst>
              <a:gd name="adj" fmla="val 726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387801" y="4614300"/>
            <a:ext cx="2070399" cy="2040892"/>
            <a:chOff x="6271423" y="1816450"/>
            <a:chExt cx="2070399" cy="2040892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6804823" y="3531513"/>
              <a:ext cx="477343" cy="325829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271423" y="3400142"/>
                  <a:ext cx="8299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𝑅𝑓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𝐧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</m:d>
                      </m:oMath>
                    </m:oMathPara>
                  </a14:m>
                  <a:endPara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423" y="3400142"/>
                  <a:ext cx="829971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>
              <a:off x="7755200" y="1816450"/>
              <a:ext cx="586622" cy="1313029"/>
              <a:chOff x="7755200" y="1816450"/>
              <a:chExt cx="586622" cy="1313029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7852574" y="2452405"/>
                <a:ext cx="395287" cy="67707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7755200" y="1816450"/>
                <a:ext cx="586622" cy="1313028"/>
                <a:chOff x="7755200" y="1816450"/>
                <a:chExt cx="586622" cy="13130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7972811" y="2238092"/>
                      <a:ext cx="36901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0" smtClean="0">
                                    <a:latin typeface="Cambria Math"/>
                                  </a:rPr>
                                  <m:t>𝐧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2811" y="2238092"/>
                      <a:ext cx="369011" cy="338554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r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7863377" y="2004730"/>
                  <a:ext cx="217796" cy="11247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7755200" y="1816450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3" name="Group 52"/>
          <p:cNvGrpSpPr/>
          <p:nvPr/>
        </p:nvGrpSpPr>
        <p:grpSpPr>
          <a:xfrm>
            <a:off x="7230154" y="4911661"/>
            <a:ext cx="1609046" cy="1057733"/>
            <a:chOff x="7230154" y="4911661"/>
            <a:chExt cx="1609046" cy="1057733"/>
          </a:xfrm>
        </p:grpSpPr>
        <p:grpSp>
          <p:nvGrpSpPr>
            <p:cNvPr id="39" name="Group 38"/>
            <p:cNvGrpSpPr/>
            <p:nvPr/>
          </p:nvGrpSpPr>
          <p:grpSpPr>
            <a:xfrm>
              <a:off x="7230154" y="5514306"/>
              <a:ext cx="748324" cy="413024"/>
              <a:chOff x="7113776" y="2716456"/>
              <a:chExt cx="748324" cy="413024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486471" y="2900877"/>
                <a:ext cx="375629" cy="228603"/>
              </a:xfrm>
              <a:prstGeom prst="straightConnector1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113776" y="2716456"/>
                    <a:ext cx="489749" cy="3470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600" dirty="0">
                                  <a:sym typeface="Symbol"/>
                                </a:rPr>
                                <m:t>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3776" y="2716456"/>
                    <a:ext cx="489749" cy="34701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8001000" y="4911661"/>
              <a:ext cx="838200" cy="1057733"/>
              <a:chOff x="1690015" y="4996205"/>
              <a:chExt cx="838200" cy="1057733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1690015" y="5168111"/>
                <a:ext cx="524490" cy="88582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2107780" y="4996205"/>
                    <a:ext cx="420435" cy="3438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/>
                                  <a:ea typeface="Cambria Math"/>
                                </a:rPr>
                                <m:t>∥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7780" y="4996205"/>
                    <a:ext cx="420435" cy="34381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" name="Rounded Rectangle 24"/>
          <p:cNvSpPr/>
          <p:nvPr/>
        </p:nvSpPr>
        <p:spPr>
          <a:xfrm>
            <a:off x="457200" y="64077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022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27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Transformation: </a:t>
            </a:r>
            <a:br>
              <a:rPr lang="en-US" dirty="0" smtClean="0"/>
            </a:br>
            <a:r>
              <a:rPr lang="en-US" dirty="0" smtClean="0"/>
              <a:t>Formally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293688" lvl="1" indent="0">
              <a:buNone/>
            </a:pPr>
            <a:r>
              <a:rPr lang="en-US" dirty="0" smtClean="0"/>
              <a:t>Consider a transform from one 2D affine plane to another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4024" y="4304144"/>
            <a:ext cx="1768550" cy="2249056"/>
            <a:chOff x="520903" y="4266044"/>
            <a:chExt cx="1768550" cy="2249056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762000" y="4419600"/>
              <a:ext cx="0" cy="12954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62000" y="5308091"/>
              <a:ext cx="1417434" cy="40690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2000" y="5715000"/>
              <a:ext cx="1143000" cy="6858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15019" y="528264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0903" y="42660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7468" y="620732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03762" y="4040704"/>
            <a:ext cx="3758773" cy="1280723"/>
            <a:chOff x="1167105" y="3624435"/>
            <a:chExt cx="3758773" cy="1280723"/>
          </a:xfrm>
        </p:grpSpPr>
        <p:sp>
          <p:nvSpPr>
            <p:cNvPr id="29" name="Parallelogram 28"/>
            <p:cNvSpPr/>
            <p:nvPr/>
          </p:nvSpPr>
          <p:spPr>
            <a:xfrm rot="21317391">
              <a:off x="1167105" y="3624435"/>
              <a:ext cx="3758773" cy="1108373"/>
            </a:xfrm>
            <a:prstGeom prst="parallelogram">
              <a:avLst>
                <a:gd name="adj" fmla="val 151394"/>
              </a:avLst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59852">
              <a:off x="1588162" y="45358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prstTxWarp prst="textSlantUp">
                <a:avLst>
                  <a:gd name="adj" fmla="val 53118"/>
                </a:avLst>
              </a:prstTxWarp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Affine space </a:t>
              </a:r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75057" y="4065211"/>
            <a:ext cx="1019172" cy="824794"/>
            <a:chOff x="2098526" y="3746566"/>
            <a:chExt cx="1019172" cy="824794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438400" y="4063529"/>
              <a:ext cx="304800" cy="26637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438400" y="4291965"/>
              <a:ext cx="369619" cy="3793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538292" y="3746566"/>
                  <a:ext cx="4380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292" y="3746566"/>
                  <a:ext cx="438069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684374" y="4166925"/>
                  <a:ext cx="4333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374" y="4166925"/>
                  <a:ext cx="433324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098526" y="4232806"/>
                  <a:ext cx="4719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26" y="4232806"/>
                  <a:ext cx="471988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 rot="2375000">
            <a:off x="4046956" y="5112738"/>
            <a:ext cx="3758773" cy="1280723"/>
            <a:chOff x="1167105" y="3624435"/>
            <a:chExt cx="3758773" cy="1280723"/>
          </a:xfrm>
        </p:grpSpPr>
        <p:sp>
          <p:nvSpPr>
            <p:cNvPr id="51" name="Parallelogram 50"/>
            <p:cNvSpPr/>
            <p:nvPr/>
          </p:nvSpPr>
          <p:spPr>
            <a:xfrm rot="21317391">
              <a:off x="1167105" y="3624435"/>
              <a:ext cx="3758773" cy="1108373"/>
            </a:xfrm>
            <a:prstGeom prst="parallelogram">
              <a:avLst>
                <a:gd name="adj" fmla="val 151394"/>
              </a:avLst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59852">
              <a:off x="1588162" y="45358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prstTxWarp prst="textSlantUp">
                <a:avLst>
                  <a:gd name="adj" fmla="val 53118"/>
                </a:avLst>
              </a:prstTxWarp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Affine space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439633" y="5274503"/>
            <a:ext cx="1342167" cy="821497"/>
            <a:chOff x="1727613" y="3749863"/>
            <a:chExt cx="1342167" cy="821497"/>
          </a:xfrm>
        </p:grpSpPr>
        <p:cxnSp>
          <p:nvCxnSpPr>
            <p:cNvPr id="54" name="Straight Arrow Connector 53"/>
            <p:cNvCxnSpPr/>
            <p:nvPr/>
          </p:nvCxnSpPr>
          <p:spPr>
            <a:xfrm flipH="1" flipV="1">
              <a:off x="2111682" y="4055357"/>
              <a:ext cx="326718" cy="27454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2438400" y="4166925"/>
              <a:ext cx="245974" cy="16297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727613" y="3749863"/>
                  <a:ext cx="4955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613" y="3749863"/>
                  <a:ext cx="49558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575157" y="4025429"/>
                  <a:ext cx="49462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157" y="4025429"/>
                  <a:ext cx="494623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098526" y="4232806"/>
                  <a:ext cx="4863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26" y="4232806"/>
                  <a:ext cx="486351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4127146" y="3942891"/>
            <a:ext cx="1639419" cy="1538989"/>
            <a:chOff x="4127146" y="3942891"/>
            <a:chExt cx="1639419" cy="1538989"/>
          </a:xfrm>
        </p:grpSpPr>
        <p:grpSp>
          <p:nvGrpSpPr>
            <p:cNvPr id="82" name="Group 81"/>
            <p:cNvGrpSpPr/>
            <p:nvPr/>
          </p:nvGrpSpPr>
          <p:grpSpPr>
            <a:xfrm>
              <a:off x="4127146" y="3942891"/>
              <a:ext cx="1402679" cy="1538989"/>
              <a:chOff x="4127146" y="3942891"/>
              <a:chExt cx="1402679" cy="1538989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4127146" y="3942891"/>
                <a:ext cx="309700" cy="338554"/>
                <a:chOff x="4127146" y="3819077"/>
                <a:chExt cx="309700" cy="338554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H="1" flipV="1">
                  <a:off x="4179094" y="4131469"/>
                  <a:ext cx="12753" cy="25989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headEnd type="oval" w="med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4127146" y="3819077"/>
                  <a:ext cx="3097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197683" y="5143326"/>
                <a:ext cx="332142" cy="338554"/>
                <a:chOff x="4127146" y="3819077"/>
                <a:chExt cx="332142" cy="338554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H="1" flipV="1">
                  <a:off x="4179094" y="4131469"/>
                  <a:ext cx="12753" cy="25989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headEnd type="oval" w="med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4127146" y="3819077"/>
                  <a:ext cx="3321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1" name="Curved Connector 70"/>
              <p:cNvCxnSpPr/>
              <p:nvPr/>
            </p:nvCxnSpPr>
            <p:spPr>
              <a:xfrm rot="16200000" flipH="1">
                <a:off x="4168379" y="4368392"/>
                <a:ext cx="1095374" cy="1035844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ight Arrow 79"/>
                <p:cNvSpPr/>
                <p:nvPr/>
              </p:nvSpPr>
              <p:spPr>
                <a:xfrm rot="2389825">
                  <a:off x="4646108" y="4407459"/>
                  <a:ext cx="1120457" cy="444914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ight Arrow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89825">
                  <a:off x="4646108" y="4407459"/>
                  <a:ext cx="1120457" cy="444914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5879" y="3489350"/>
            <a:ext cx="2438740" cy="1219370"/>
          </a:xfrm>
          <a:prstGeom prst="rect">
            <a:avLst/>
          </a:prstGeom>
        </p:spPr>
      </p:pic>
      <p:pic>
        <p:nvPicPr>
          <p:cNvPr id="1026" name="Picture 2" descr="https://encrypted-tbn0.gstatic.com/images?q=tbn:ANd9GcS2lsDGHH5EcRsBfOBlcJCvOZnhLuektfI7DC_T9uNJKOScwD8i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247" y="4860759"/>
            <a:ext cx="1364433" cy="10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7049607" y="3779412"/>
            <a:ext cx="909993" cy="1444522"/>
            <a:chOff x="4179094" y="4255283"/>
            <a:chExt cx="1083290" cy="1226424"/>
          </a:xfrm>
        </p:grpSpPr>
        <p:cxnSp>
          <p:nvCxnSpPr>
            <p:cNvPr id="90" name="Straight Arrow Connector 89"/>
            <p:cNvCxnSpPr/>
            <p:nvPr/>
          </p:nvCxnSpPr>
          <p:spPr>
            <a:xfrm flipH="1" flipV="1">
              <a:off x="4179094" y="4255283"/>
              <a:ext cx="12753" cy="25989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5249631" y="5455718"/>
              <a:ext cx="12753" cy="25989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urved Connector 86"/>
            <p:cNvCxnSpPr/>
            <p:nvPr/>
          </p:nvCxnSpPr>
          <p:spPr>
            <a:xfrm rot="16200000" flipH="1">
              <a:off x="4168379" y="4368392"/>
              <a:ext cx="1095374" cy="1035844"/>
            </a:xfrm>
            <a:prstGeom prst="curvedConnector3">
              <a:avLst>
                <a:gd name="adj1" fmla="val 52584"/>
              </a:avLst>
            </a:prstGeom>
            <a:ln w="25400">
              <a:solidFill>
                <a:srgbClr val="C000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52800" y="1161871"/>
                <a:ext cx="28390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Affine space </a:t>
                </a:r>
                <a:r>
                  <a:rPr lang="en-US" sz="1600" i="1" dirty="0"/>
                  <a:t>A</a:t>
                </a:r>
                <a:r>
                  <a:rPr lang="en-US" sz="1600" dirty="0"/>
                  <a:t>: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Anchored (origin)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b="1" i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00" y="1161871"/>
                <a:ext cx="2839047" cy="830997"/>
              </a:xfrm>
              <a:prstGeom prst="rect">
                <a:avLst/>
              </a:prstGeom>
              <a:blipFill>
                <a:blip r:embed="rId11"/>
                <a:stretch>
                  <a:fillRect l="-858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065865" y="1143000"/>
                <a:ext cx="28534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Affine space </a:t>
                </a:r>
                <a:r>
                  <a:rPr lang="en-US" sz="1600" i="1" dirty="0" smtClean="0"/>
                  <a:t>B</a:t>
                </a:r>
                <a:r>
                  <a:rPr lang="en-US" sz="1600" dirty="0" smtClean="0"/>
                  <a:t>:</a:t>
                </a:r>
                <a:endParaRPr lang="en-US" sz="1600" dirty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Anchored (origin)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b="1" i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65" y="1143000"/>
                <a:ext cx="2853410" cy="830997"/>
              </a:xfrm>
              <a:prstGeom prst="rect">
                <a:avLst/>
              </a:prstGeom>
              <a:blipFill>
                <a:blip r:embed="rId12"/>
                <a:stretch>
                  <a:fillRect l="-855" t="-2206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2203458" y="1981200"/>
            <a:ext cx="4959342" cy="972584"/>
            <a:chOff x="2396195" y="3886200"/>
            <a:chExt cx="4959342" cy="972584"/>
          </a:xfrm>
        </p:grpSpPr>
        <p:sp>
          <p:nvSpPr>
            <p:cNvPr id="97" name="Cloud 96"/>
            <p:cNvSpPr/>
            <p:nvPr/>
          </p:nvSpPr>
          <p:spPr>
            <a:xfrm>
              <a:off x="2543556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396195" y="4495800"/>
                  <a:ext cx="137794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dirty="0" smtClean="0"/>
                    <a:t>(</a:t>
                  </a:r>
                  <a:r>
                    <a:rPr lang="en-US" sz="1400" i="1" dirty="0" smtClean="0"/>
                    <a:t>n</a:t>
                  </a:r>
                  <a:r>
                    <a:rPr lang="en-US" sz="1400" dirty="0" smtClean="0"/>
                    <a:t> dimension)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195" y="4495800"/>
                  <a:ext cx="1377942" cy="36298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4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Cloud 98"/>
            <p:cNvSpPr/>
            <p:nvPr/>
          </p:nvSpPr>
          <p:spPr>
            <a:xfrm>
              <a:off x="6049627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920721" y="4495800"/>
                  <a:ext cx="1434816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a14:m>
                  <a:r>
                    <a:rPr lang="en-US" sz="1400" dirty="0" smtClean="0"/>
                    <a:t> (</a:t>
                  </a:r>
                  <a:r>
                    <a:rPr lang="en-US" sz="1400" i="1" dirty="0" smtClean="0"/>
                    <a:t>m</a:t>
                  </a:r>
                  <a:r>
                    <a:rPr lang="en-US" sz="1400" dirty="0" smtClean="0"/>
                    <a:t> </a:t>
                  </a:r>
                  <a:r>
                    <a:rPr lang="en-US" sz="1400" dirty="0"/>
                    <a:t>dimension</a:t>
                  </a:r>
                  <a:r>
                    <a:rPr lang="en-US" sz="1400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721" y="4495800"/>
                  <a:ext cx="1434816" cy="36298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ight Arrow 100"/>
                <p:cNvSpPr/>
                <p:nvPr/>
              </p:nvSpPr>
              <p:spPr>
                <a:xfrm>
                  <a:off x="4078938" y="3962400"/>
                  <a:ext cx="1371599" cy="533400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ight Arrow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938" y="3962400"/>
                  <a:ext cx="1371599" cy="533400"/>
                </a:xfrm>
                <a:prstGeom prst="rightArrow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738626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4" grpId="0"/>
      <p:bldP spid="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/>
              <a:t>Plane Reflection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-20638">
                  <a:buNone/>
                </a:pPr>
                <a:r>
                  <a:rPr lang="en-US" dirty="0" smtClean="0"/>
                  <a:t>As usual, we apply the transform to each of the base vector and origin to get the matrix from: </a:t>
                </a:r>
              </a:p>
              <a:p>
                <a:pPr marL="0" indent="-20638" algn="ctr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𝐧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𝑅𝑓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𝐧</m:t>
                            </m:r>
                          </m:e>
                        </m:acc>
                      </m:sub>
                    </m:sSub>
                    <m:r>
                      <a:rPr lang="en-US" b="1" i="0" smtClean="0">
                        <a:latin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m:rPr>
                        <m:aln/>
                      </m:rPr>
                      <a:rPr lang="en-US" b="1" i="0">
                        <a:latin typeface="Cambria Math"/>
                      </a:rPr>
                      <m:t>=</m:t>
                    </m:r>
                    <m:r>
                      <a:rPr lang="en-US" b="1"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b="1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𝐧</m:t>
                        </m:r>
                      </m:e>
                    </m:acc>
                    <m:r>
                      <a:rPr lang="en-US" b="1">
                        <a:latin typeface="Cambria Math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marL="0" indent="-20638">
                  <a:buNone/>
                </a:pPr>
                <a:endParaRPr lang="en-US" sz="800" dirty="0"/>
              </a:p>
              <a:p>
                <a:pPr marL="0" indent="-20638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𝐑𝐟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𝑥𝑦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𝑥𝑧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𝑥𝑦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𝑦𝑧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𝑥𝑧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𝑦𝑧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-20638" algn="ctr">
                  <a:buNone/>
                </a:pPr>
                <a:endParaRPr lang="en-US" dirty="0" smtClean="0"/>
              </a:p>
              <a:p>
                <a:pPr marL="0" indent="-20638">
                  <a:buNone/>
                </a:pPr>
                <a:r>
                  <a:rPr lang="en-US" dirty="0" smtClean="0"/>
                  <a:t>Note again that the while the matrix form is very useful for computation, it loses all intuitive meaning when compared with the functional version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-58782" y="3048000"/>
            <a:ext cx="2743200" cy="914400"/>
          </a:xfrm>
          <a:prstGeom prst="roundRect">
            <a:avLst>
              <a:gd name="adj" fmla="val 8413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Again, there is no value in remembering the final matrix form. Understanding the derivation is far more important!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64077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3253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Shear and Mirroring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Read on your own: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6781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When Not at the Origin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transforms we covered for rotation, scaling and reflection were specifically limited to work relative to the origin:</a:t>
                </a:r>
              </a:p>
              <a:p>
                <a:pPr lvl="1"/>
                <a:r>
                  <a:rPr lang="en-US" dirty="0" smtClean="0"/>
                  <a:t>Rotation: rotated all point </a:t>
                </a:r>
                <a:r>
                  <a:rPr lang="en-US" i="1" dirty="0" smtClean="0"/>
                  <a:t>around an axis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passing by the origin</a:t>
                </a:r>
              </a:p>
              <a:p>
                <a:pPr lvl="1"/>
                <a:r>
                  <a:rPr lang="en-US" dirty="0" smtClean="0"/>
                  <a:t>Scaling: change the position closer to/away from the origin</a:t>
                </a:r>
              </a:p>
              <a:p>
                <a:pPr lvl="1"/>
                <a:r>
                  <a:rPr lang="en-US" dirty="0" smtClean="0"/>
                  <a:t>Reflection: flipped position </a:t>
                </a:r>
                <a:r>
                  <a:rPr lang="en-US" i="1" dirty="0" smtClean="0"/>
                  <a:t>relative to a plane passing through the origin</a:t>
                </a:r>
                <a:endParaRPr lang="en-US" dirty="0"/>
              </a:p>
              <a:p>
                <a:pPr marL="0" indent="-20638">
                  <a:buNone/>
                </a:pPr>
                <a:endParaRPr lang="en-US" sz="800" i="1" dirty="0" smtClean="0"/>
              </a:p>
              <a:p>
                <a:pPr marL="0" indent="-20638">
                  <a:buNone/>
                </a:pPr>
                <a:r>
                  <a:rPr lang="en-US" b="1" dirty="0" smtClean="0"/>
                  <a:t>Question: </a:t>
                </a:r>
                <a:r>
                  <a:rPr lang="en-US" dirty="0" smtClean="0"/>
                  <a:t>How can we use these transforms relative to other points </a:t>
                </a:r>
                <a:r>
                  <a:rPr lang="en-US" i="1" dirty="0" smtClean="0"/>
                  <a:t>C </a:t>
                </a:r>
                <a:r>
                  <a:rPr lang="en-US" dirty="0" smtClean="0"/>
                  <a:t>?</a:t>
                </a:r>
              </a:p>
              <a:p>
                <a:pPr marL="0" indent="-20638">
                  <a:buNone/>
                </a:pPr>
                <a:r>
                  <a:rPr lang="en-US" b="1" dirty="0" smtClean="0"/>
                  <a:t>Answer:</a:t>
                </a:r>
                <a:r>
                  <a:rPr lang="en-US" dirty="0" smtClean="0"/>
                  <a:t> three steps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Translate everything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(shift the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center </a:t>
                </a:r>
                <a:r>
                  <a:rPr lang="en-US" b="1" i="1" u="sng" dirty="0" smtClean="0"/>
                  <a:t>to</a:t>
                </a:r>
                <a:r>
                  <a:rPr lang="en-US" dirty="0" smtClean="0"/>
                  <a:t> the origin)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Perform origin-centric transform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Translate everything </a:t>
                </a:r>
                <a:r>
                  <a:rPr lang="en-US" b="1" i="1" u="sng" dirty="0" smtClean="0"/>
                  <a:t>back by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C </a:t>
                </a:r>
                <a:r>
                  <a:rPr lang="en-US" dirty="0" smtClean="0"/>
                  <a:t>(shift the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back initial position)</a:t>
                </a:r>
              </a:p>
              <a:p>
                <a:pPr marL="273050" lvl="1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To apply transform </a:t>
                </a:r>
                <a:r>
                  <a:rPr lang="en-US" b="1" dirty="0" smtClean="0"/>
                  <a:t>M</a:t>
                </a:r>
                <a:r>
                  <a:rPr lang="en-US" dirty="0" smtClean="0"/>
                  <a:t> composed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𝐫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about an about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then</a:t>
                </a:r>
              </a:p>
              <a:p>
                <a:pPr marL="273050" lvl="1" indent="0">
                  <a:buNone/>
                </a:pPr>
                <a:endParaRPr lang="en-US" sz="800" dirty="0" smtClean="0"/>
              </a:p>
              <a:p>
                <a:pPr marL="0" indent="-20638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/>
                        </a:rPr>
                        <m:t>𝐌</m:t>
                      </m:r>
                      <m:r>
                        <m:rPr>
                          <m:aln/>
                        </m:rPr>
                        <a:rPr lang="en-US" sz="1800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>
                                            <a:latin typeface="Cambria Math"/>
                                          </a:rPr>
                                          <m:t>𝐫</m:t>
                                        </m:r>
                                      </m:e>
                                    </m:acc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1" i="0" smtClean="0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0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-76200" y="5410200"/>
            <a:ext cx="3124200" cy="1143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Most 3D graphic environment will give you tools &amp; functions to create origin-centric transforms for scaling/rotations/translation.  The transform </a:t>
            </a:r>
            <a:r>
              <a:rPr lang="en-US" sz="1200" b="1" dirty="0" smtClean="0">
                <a:solidFill>
                  <a:schemeClr val="tx1"/>
                </a:solidFill>
              </a:rPr>
              <a:t>M</a:t>
            </a:r>
            <a:r>
              <a:rPr lang="en-US" sz="1200" dirty="0" smtClean="0">
                <a:solidFill>
                  <a:schemeClr val="tx1"/>
                </a:solidFill>
              </a:rPr>
              <a:t> here would be created using those tools</a:t>
            </a:r>
            <a:endParaRPr lang="en-US" sz="12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6600" y="6003972"/>
                <a:ext cx="2398092" cy="625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𝐫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b="1">
                                    <a:latin typeface="Cambria Math"/>
                                    <a:ea typeface="Cambria Math"/>
                                  </a:rPr>
                                  <m:t>𝐈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𝐫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003972"/>
                <a:ext cx="2398092" cy="6254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94300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/>
              <a:t>A</a:t>
            </a:r>
            <a:r>
              <a:rPr lang="en-US" dirty="0" smtClean="0"/>
              <a:t>t the </a:t>
            </a:r>
            <a:r>
              <a:rPr lang="en-US" dirty="0"/>
              <a:t>Origin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b="1" dirty="0" smtClean="0"/>
                  <a:t>Example: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0,0,10</m:t>
                        </m:r>
                      </m:e>
                    </m:d>
                  </m:oMath>
                </a14:m>
                <a:r>
                  <a:rPr lang="en-US" sz="2000" dirty="0" smtClean="0"/>
                  <a:t> and we want to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the result of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𝐑</m:t>
                        </m:r>
                        <m:r>
                          <a:rPr lang="en-US" sz="2000" b="1" i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000" dirty="0" smtClean="0"/>
                  <a:t>to </a:t>
                </a:r>
                <a:r>
                  <a:rPr lang="en-US" sz="2000" i="1" dirty="0" smtClean="0"/>
                  <a:t>P</a:t>
                </a:r>
                <a:endParaRPr lang="en-US" sz="2000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76600" y="1676400"/>
                <a:ext cx="4860177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676400"/>
                <a:ext cx="4860177" cy="11128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00600" y="2849595"/>
                <a:ext cx="259994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49595"/>
                <a:ext cx="2599943" cy="11128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76800" y="3962400"/>
                <a:ext cx="937051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937051" cy="11128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40142" y="5334000"/>
                <a:ext cx="4147417" cy="400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𝐑</m:t>
                        </m:r>
                        <m:r>
                          <a:rPr lang="en-US" b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rotating about the origin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42" y="5334000"/>
                <a:ext cx="4147417" cy="400046"/>
              </a:xfrm>
              <a:prstGeom prst="rect">
                <a:avLst/>
              </a:prstGeom>
              <a:blipFill rotWithShape="1">
                <a:blip r:embed="rId6"/>
                <a:stretch>
                  <a:fillRect l="-1324" t="-45455" r="-147" b="-1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3740140" y="5983844"/>
            <a:ext cx="50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wanted to rotate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another point?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2514600"/>
            <a:ext cx="2956617" cy="2971801"/>
            <a:chOff x="152400" y="2514600"/>
            <a:chExt cx="2956617" cy="2971801"/>
          </a:xfrm>
        </p:grpSpPr>
        <p:pic>
          <p:nvPicPr>
            <p:cNvPr id="41" name="Picture 6" descr="http://gieseanw.files.wordpress.com/2010/02/graph_paper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819400"/>
              <a:ext cx="2667000" cy="266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821759" y="439293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52400" y="4751069"/>
              <a:ext cx="28194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524000" y="4717018"/>
              <a:ext cx="293670" cy="307777"/>
              <a:chOff x="1676400" y="5802868"/>
              <a:chExt cx="293670" cy="307777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676400" y="5802868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396240" y="2667000"/>
              <a:ext cx="0" cy="2819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85718" y="2514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13768" y="3521273"/>
              <a:ext cx="352982" cy="307777"/>
              <a:chOff x="1676400" y="5802868"/>
              <a:chExt cx="352982" cy="307777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676400" y="5802868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P’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Arc 21"/>
            <p:cNvSpPr/>
            <p:nvPr/>
          </p:nvSpPr>
          <p:spPr>
            <a:xfrm>
              <a:off x="228600" y="3686175"/>
              <a:ext cx="1371600" cy="1371600"/>
            </a:xfrm>
            <a:prstGeom prst="arc">
              <a:avLst/>
            </a:prstGeom>
            <a:ln w="25400">
              <a:solidFill>
                <a:srgbClr val="00B0F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5800" y="3922193"/>
                  <a:ext cx="899092" cy="4272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𝐑</m:t>
                            </m:r>
                            <m:r>
                              <a:rPr lang="en-US" b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922193"/>
                  <a:ext cx="899092" cy="42723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72857" r="-51020" b="-14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090237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/>
      <p:bldP spid="32" grpId="0"/>
      <p:bldP spid="33" grpId="0"/>
      <p:bldP spid="31" grpId="0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Affine Transforms:</a:t>
            </a:r>
            <a:br>
              <a:rPr lang="en-US" dirty="0"/>
            </a:br>
            <a:r>
              <a:rPr lang="en-US" dirty="0"/>
              <a:t>Not at the Origin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0923" y="1228725"/>
                <a:ext cx="8610600" cy="5257800"/>
              </a:xfrm>
            </p:spPr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b="1" dirty="0" smtClean="0"/>
                  <a:t>Example: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0,0,10</m:t>
                        </m:r>
                      </m:e>
                    </m:d>
                  </m:oMath>
                </a14:m>
                <a:r>
                  <a:rPr lang="en-US" sz="2000" dirty="0" smtClean="0"/>
                  <a:t> and we want to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the result of applying a rotation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about the y-axis but relative to the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</m:t>
                    </m:r>
                    <m:r>
                      <a:rPr lang="en-US" sz="2000" b="0" i="1" smtClean="0">
                        <a:latin typeface="Cambria Math"/>
                      </a:rPr>
                      <m:t>=(5,0,10)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0923" y="1228725"/>
                <a:ext cx="8610600" cy="5257800"/>
              </a:xfrm>
              <a:blipFill rotWithShape="1">
                <a:blip r:embed="rId2"/>
                <a:stretch>
                  <a:fillRect l="-708" t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6800" y="1905000"/>
                <a:ext cx="3632533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05000"/>
                <a:ext cx="3632533" cy="7087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57634" y="1905000"/>
                <a:ext cx="3277757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634" y="1905000"/>
                <a:ext cx="3277757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200400" y="1971675"/>
            <a:ext cx="1447668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38884" y="1981200"/>
            <a:ext cx="819150" cy="533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49981" y="2514600"/>
                <a:ext cx="3033010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981" y="2514600"/>
                <a:ext cx="3033010" cy="11128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80007" y="3581400"/>
                <a:ext cx="343613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007" y="3581400"/>
                <a:ext cx="3436133" cy="11128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572000" y="4611031"/>
                <a:ext cx="1651414" cy="1224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>
                                    <a:latin typeface="Cambria Math"/>
                                  </a:rPr>
                                  <m:t>𝐈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11031"/>
                <a:ext cx="1651414" cy="12240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52400" y="2514600"/>
            <a:ext cx="2956617" cy="2971801"/>
            <a:chOff x="152400" y="2514600"/>
            <a:chExt cx="2956617" cy="2971801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2514600"/>
              <a:ext cx="2956617" cy="2971801"/>
              <a:chOff x="152400" y="2514600"/>
              <a:chExt cx="2956617" cy="2971801"/>
            </a:xfrm>
          </p:grpSpPr>
          <p:pic>
            <p:nvPicPr>
              <p:cNvPr id="1030" name="Picture 6" descr="http://gieseanw.files.wordpress.com/2010/02/graph_paper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2819400"/>
                <a:ext cx="2667000" cy="2667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1524000" y="4717018"/>
                <a:ext cx="293670" cy="307777"/>
                <a:chOff x="1676400" y="5802868"/>
                <a:chExt cx="293670" cy="307777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1676400" y="5802868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 flipV="1">
                <a:off x="396240" y="2667000"/>
                <a:ext cx="0" cy="2819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85718" y="2514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524000" y="4129093"/>
                <a:ext cx="304892" cy="307777"/>
                <a:chOff x="1676400" y="5802868"/>
                <a:chExt cx="304892" cy="307777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764505" y="5831440"/>
                  <a:ext cx="38100" cy="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676400" y="5802868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124074" y="4126113"/>
              <a:ext cx="352982" cy="307777"/>
              <a:chOff x="1676400" y="5802868"/>
              <a:chExt cx="352982" cy="307777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676400" y="5802868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P’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8559" y="4413082"/>
            <a:ext cx="968613" cy="914400"/>
            <a:chOff x="78559" y="4413082"/>
            <a:chExt cx="968613" cy="914400"/>
          </a:xfrm>
        </p:grpSpPr>
        <p:sp>
          <p:nvSpPr>
            <p:cNvPr id="22" name="Arc 21"/>
            <p:cNvSpPr/>
            <p:nvPr/>
          </p:nvSpPr>
          <p:spPr>
            <a:xfrm>
              <a:off x="78559" y="4413082"/>
              <a:ext cx="914400" cy="914400"/>
            </a:xfrm>
            <a:prstGeom prst="arc">
              <a:avLst>
                <a:gd name="adj1" fmla="val 21434850"/>
                <a:gd name="adj2" fmla="val 5430692"/>
              </a:avLst>
            </a:prstGeom>
            <a:ln w="25400">
              <a:solidFill>
                <a:srgbClr val="7030A0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92171" y="4760306"/>
              <a:ext cx="755001" cy="440883"/>
              <a:chOff x="1047604" y="5831440"/>
              <a:chExt cx="755001" cy="44088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47604" y="5919534"/>
                    <a:ext cx="695447" cy="3527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604" y="5919534"/>
                    <a:ext cx="695447" cy="352789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60345" r="-43860" b="-1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0" name="Rectangle 39"/>
          <p:cNvSpPr/>
          <p:nvPr/>
        </p:nvSpPr>
        <p:spPr>
          <a:xfrm>
            <a:off x="5752521" y="2581275"/>
            <a:ext cx="1830469" cy="10461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3700" y="4802981"/>
            <a:ext cx="1130302" cy="734023"/>
            <a:chOff x="393700" y="4802981"/>
            <a:chExt cx="1130302" cy="734023"/>
          </a:xfrm>
        </p:grpSpPr>
        <p:grpSp>
          <p:nvGrpSpPr>
            <p:cNvPr id="34" name="Group 33"/>
            <p:cNvGrpSpPr/>
            <p:nvPr/>
          </p:nvGrpSpPr>
          <p:grpSpPr>
            <a:xfrm>
              <a:off x="393700" y="5229227"/>
              <a:ext cx="673100" cy="307777"/>
              <a:chOff x="1764505" y="5690839"/>
              <a:chExt cx="673100" cy="307777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764505" y="5831440"/>
                <a:ext cx="3810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877900" y="5690839"/>
                <a:ext cx="559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- C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>
              <a:off x="1147763" y="4802981"/>
              <a:ext cx="376239" cy="200025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80509" y="4508181"/>
            <a:ext cx="5581916" cy="2287782"/>
            <a:chOff x="1080509" y="4508181"/>
            <a:chExt cx="5581916" cy="22877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569031" y="5683158"/>
                  <a:ext cx="2093394" cy="11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0+5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0+0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5+10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031" y="5683158"/>
                  <a:ext cx="2093394" cy="111280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 flipH="1">
              <a:off x="1080509" y="4508181"/>
              <a:ext cx="376239" cy="200025"/>
            </a:xfrm>
            <a:prstGeom prst="straightConnector1">
              <a:avLst/>
            </a:prstGeom>
            <a:ln w="25400">
              <a:solidFill>
                <a:srgbClr val="7030A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35485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/>
      <p:bldP spid="5" grpId="0"/>
      <p:bldP spid="6" grpId="0" animBg="1"/>
      <p:bldP spid="28" grpId="0" animBg="1"/>
      <p:bldP spid="29" grpId="0"/>
      <p:bldP spid="30" grpId="0"/>
      <p:bldP spid="37" grpId="0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2884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Transformation: </a:t>
            </a:r>
            <a:br>
              <a:rPr lang="en-US" dirty="0"/>
            </a:br>
            <a:r>
              <a:rPr lang="en-US" dirty="0"/>
              <a:t>Formally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We </a:t>
                </a:r>
                <a:r>
                  <a:rPr lang="en-US" sz="1800" dirty="0"/>
                  <a:t>want </a:t>
                </a:r>
                <a:r>
                  <a:rPr lang="en-US" sz="1800" dirty="0" smtClean="0"/>
                  <a:t>transformations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𝑇</m:t>
                    </m:r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𝐴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 that preserve linear </a:t>
                </a:r>
                <a:r>
                  <a:rPr lang="en-US" sz="1800" dirty="0" smtClean="0"/>
                  <a:t>combinations.</a:t>
                </a:r>
                <a:endParaRPr lang="en-US" sz="1800" dirty="0"/>
              </a:p>
              <a:p>
                <a:pPr marL="293688" lvl="1" indent="0">
                  <a:buNone/>
                </a:pPr>
                <a:r>
                  <a:rPr lang="en-US" sz="1600" dirty="0"/>
                  <a:t>In other words:</a:t>
                </a:r>
              </a:p>
              <a:p>
                <a:pPr marL="457200" lvl="1" indent="-163513"/>
                <a:r>
                  <a:rPr lang="en-US" sz="1600" dirty="0"/>
                  <a:t>As with </a:t>
                </a:r>
                <a:r>
                  <a:rPr lang="en-US" sz="1600" dirty="0" smtClean="0"/>
                  <a:t>vectors, we want that transforming </a:t>
                </a:r>
                <a:r>
                  <a:rPr lang="en-US" sz="1600" dirty="0"/>
                  <a:t>a linear combination </a:t>
                </a:r>
                <a:r>
                  <a:rPr lang="en-US" sz="1600" dirty="0" smtClean="0"/>
                  <a:t>should produce a linear </a:t>
                </a:r>
                <a:r>
                  <a:rPr lang="en-US" sz="1600" dirty="0"/>
                  <a:t>combination of the </a:t>
                </a:r>
                <a:r>
                  <a:rPr lang="en-US" sz="1600" dirty="0" smtClean="0"/>
                  <a:t>transformed basis</a:t>
                </a:r>
                <a:r>
                  <a:rPr lang="en-US" sz="1600" dirty="0"/>
                  <a:t>.</a:t>
                </a:r>
              </a:p>
              <a:p>
                <a:pPr marL="457200" lvl="1" indent="-163513"/>
                <a:r>
                  <a:rPr lang="en-US" sz="1600" b="1" dirty="0"/>
                  <a:t>New Problem: </a:t>
                </a:r>
                <a:r>
                  <a:rPr lang="en-US" sz="1600" dirty="0"/>
                  <a:t>since the origins (anchors) of </a:t>
                </a:r>
                <a:r>
                  <a:rPr lang="en-US" sz="1600" i="1" dirty="0"/>
                  <a:t>A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B</a:t>
                </a:r>
                <a:r>
                  <a:rPr lang="en-US" sz="1600" dirty="0"/>
                  <a:t> will be different, we also need to consider the effect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= ?</m:t>
                    </m:r>
                    <m:r>
                      <a:rPr lang="en-US" sz="1600" b="0" i="1" smtClean="0">
                        <a:latin typeface="Cambria Math"/>
                      </a:rPr>
                      <m:t>??</m:t>
                    </m:r>
                  </m:oMath>
                </a14:m>
                <a:endParaRPr lang="en-US" sz="1600" dirty="0"/>
              </a:p>
              <a:p>
                <a:pPr marL="457200" lvl="1" indent="-163513"/>
                <a:r>
                  <a:rPr lang="en-US" sz="1600" dirty="0"/>
                  <a:t>We would </a:t>
                </a:r>
                <a:r>
                  <a:rPr lang="en-US" sz="1600" i="1" u="sng" dirty="0"/>
                  <a:t>also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like</a:t>
                </a:r>
              </a:p>
              <a:p>
                <a:pPr marL="742950" lvl="2" indent="-165100"/>
                <a:r>
                  <a:rPr lang="en-US" dirty="0" smtClean="0"/>
                  <a:t>Collinear points in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should be transformed into collinear points in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.</a:t>
                </a:r>
              </a:p>
              <a:p>
                <a:pPr marL="742950" lvl="2" indent="-165100"/>
                <a:r>
                  <a:rPr lang="en-US" dirty="0" smtClean="0"/>
                  <a:t>Relative </a:t>
                </a:r>
                <a:r>
                  <a:rPr lang="en-US" dirty="0"/>
                  <a:t>distances should be conserved (though exact distance will likely change)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52800" y="1161871"/>
                <a:ext cx="28390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Affine space </a:t>
                </a:r>
                <a:r>
                  <a:rPr lang="en-US" sz="1600" i="1" dirty="0"/>
                  <a:t>A</a:t>
                </a:r>
                <a:r>
                  <a:rPr lang="en-US" sz="1600" dirty="0"/>
                  <a:t>: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Anchored (origin)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b="1" i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00" y="1161871"/>
                <a:ext cx="2839047" cy="830997"/>
              </a:xfrm>
              <a:prstGeom prst="rect">
                <a:avLst/>
              </a:prstGeom>
              <a:blipFill>
                <a:blip r:embed="rId3"/>
                <a:stretch>
                  <a:fillRect l="-858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5865" y="1143000"/>
                <a:ext cx="28534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Affine space </a:t>
                </a:r>
                <a:r>
                  <a:rPr lang="en-US" sz="1600" i="1" dirty="0" smtClean="0"/>
                  <a:t>B</a:t>
                </a:r>
                <a:r>
                  <a:rPr lang="en-US" sz="1600" dirty="0" smtClean="0"/>
                  <a:t>:</a:t>
                </a:r>
                <a:endParaRPr lang="en-US" sz="1600" dirty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Anchored (origin)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b="1" i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65" y="1143000"/>
                <a:ext cx="2853410" cy="830997"/>
              </a:xfrm>
              <a:prstGeom prst="rect">
                <a:avLst/>
              </a:prstGeom>
              <a:blipFill>
                <a:blip r:embed="rId4"/>
                <a:stretch>
                  <a:fillRect l="-855" t="-2206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203458" y="1981200"/>
            <a:ext cx="4959342" cy="972584"/>
            <a:chOff x="2396195" y="3886200"/>
            <a:chExt cx="4959342" cy="972584"/>
          </a:xfrm>
        </p:grpSpPr>
        <p:sp>
          <p:nvSpPr>
            <p:cNvPr id="8" name="Cloud 7"/>
            <p:cNvSpPr/>
            <p:nvPr/>
          </p:nvSpPr>
          <p:spPr>
            <a:xfrm>
              <a:off x="2543556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96195" y="4495800"/>
                  <a:ext cx="137794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dirty="0" smtClean="0"/>
                    <a:t>(</a:t>
                  </a:r>
                  <a:r>
                    <a:rPr lang="en-US" sz="1400" i="1" dirty="0" smtClean="0"/>
                    <a:t>n</a:t>
                  </a:r>
                  <a:r>
                    <a:rPr lang="en-US" sz="1400" dirty="0" smtClean="0"/>
                    <a:t> dimension)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195" y="4495800"/>
                  <a:ext cx="1377942" cy="3629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4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Cloud 9"/>
            <p:cNvSpPr/>
            <p:nvPr/>
          </p:nvSpPr>
          <p:spPr>
            <a:xfrm>
              <a:off x="6049627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20721" y="4495800"/>
                  <a:ext cx="1434816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a14:m>
                  <a:r>
                    <a:rPr lang="en-US" sz="1400" dirty="0" smtClean="0"/>
                    <a:t> (</a:t>
                  </a:r>
                  <a:r>
                    <a:rPr lang="en-US" sz="1400" i="1" dirty="0" smtClean="0"/>
                    <a:t>m</a:t>
                  </a:r>
                  <a:r>
                    <a:rPr lang="en-US" sz="1400" dirty="0" smtClean="0"/>
                    <a:t> </a:t>
                  </a:r>
                  <a:r>
                    <a:rPr lang="en-US" sz="1400" dirty="0"/>
                    <a:t>dimension</a:t>
                  </a:r>
                  <a:r>
                    <a:rPr lang="en-US" sz="1400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721" y="4495800"/>
                  <a:ext cx="1434816" cy="3629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4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ight Arrow 11"/>
                <p:cNvSpPr/>
                <p:nvPr/>
              </p:nvSpPr>
              <p:spPr>
                <a:xfrm>
                  <a:off x="4078938" y="3962400"/>
                  <a:ext cx="1371599" cy="533400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ight Arrow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938" y="3962400"/>
                  <a:ext cx="1371599" cy="533400"/>
                </a:xfrm>
                <a:prstGeom prst="rightArrow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ounded Rectangle 12"/>
          <p:cNvSpPr/>
          <p:nvPr/>
        </p:nvSpPr>
        <p:spPr>
          <a:xfrm>
            <a:off x="3124200" y="5867400"/>
            <a:ext cx="6251571" cy="40930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pPr indent="-357188"/>
            <a:r>
              <a:rPr lang="en-US" sz="1200" dirty="0" smtClean="0">
                <a:solidFill>
                  <a:schemeClr val="tx1"/>
                </a:solidFill>
                <a:ea typeface="Cambria Math"/>
              </a:rPr>
              <a:t>Why? Short answer:  better math properties and conveniently, it works nicely for our purposes</a:t>
            </a:r>
            <a:endParaRPr lang="en-US" sz="1200" dirty="0">
              <a:solidFill>
                <a:schemeClr val="tx1"/>
              </a:solidFill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11467723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Transformation: </a:t>
            </a:r>
            <a:br>
              <a:rPr lang="en-US" dirty="0" smtClean="0"/>
            </a:br>
            <a:r>
              <a:rPr lang="en-US" dirty="0" smtClean="0"/>
              <a:t>Formally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6700" y="2895600"/>
                <a:ext cx="8610600" cy="3733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say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is an </a:t>
                </a:r>
                <a:r>
                  <a:rPr lang="en-US" i="1" dirty="0" smtClean="0"/>
                  <a:t>affine transform </a:t>
                </a:r>
                <a:r>
                  <a:rPr lang="en-US" dirty="0" smtClean="0"/>
                  <a:t>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⋯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800" b="0" i="1" dirty="0" smtClean="0">
                  <a:latin typeface="Cambria Math"/>
                </a:endParaRPr>
              </a:p>
              <a:p>
                <a:pPr marL="273050" lvl="1" indent="0">
                  <a:buNone/>
                </a:pPr>
                <a:r>
                  <a:rPr lang="en-US" sz="1600" dirty="0" smtClean="0"/>
                  <a:t>Note:</a:t>
                </a:r>
              </a:p>
              <a:p>
                <a:pPr lvl="2"/>
                <a:r>
                  <a:rPr lang="en-US" i="1" dirty="0" smtClean="0"/>
                  <a:t>T</a:t>
                </a:r>
                <a:r>
                  <a:rPr lang="en-US" dirty="0" smtClean="0"/>
                  <a:t> is a linear transform on </a:t>
                </a:r>
                <a:r>
                  <a:rPr lang="en-US" u="sng" dirty="0" smtClean="0"/>
                  <a:t>points</a:t>
                </a:r>
                <a:r>
                  <a:rPr lang="en-US" dirty="0" smtClean="0"/>
                  <a:t> not vectors</a:t>
                </a:r>
              </a:p>
              <a:p>
                <a:pPr lvl="2"/>
                <a:r>
                  <a:rPr lang="en-US" dirty="0" smtClean="0"/>
                  <a:t>There is an extra requirement on the coefficient</a:t>
                </a:r>
              </a:p>
              <a:p>
                <a:pPr marL="0" indent="0" algn="ctr">
                  <a:buNone/>
                </a:pPr>
                <a:endParaRPr lang="en-US" sz="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To apply an affine transformation to a vector: 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For every point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in an affine space, there is an associated vector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𝐯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𝑃</m:t>
                      </m:r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800" b="1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Therefore, applying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to both side of the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𝐯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r>
                        <a:rPr lang="en-US" sz="1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66700" y="2895600"/>
                <a:ext cx="8610600" cy="3733800"/>
              </a:xfrm>
              <a:blipFill rotWithShape="1">
                <a:blip r:embed="rId2"/>
                <a:stretch>
                  <a:fillRect l="-779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5410200" y="4038600"/>
            <a:ext cx="3810000" cy="72578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pPr indent="-357188"/>
            <a:r>
              <a:rPr lang="en-US" sz="1200" dirty="0" smtClean="0">
                <a:solidFill>
                  <a:schemeClr val="tx1"/>
                </a:solidFill>
                <a:ea typeface="Cambria Math"/>
              </a:rPr>
              <a:t>The extra requirement ensures consistency of vector operations between affine spaces.  See also </a:t>
            </a:r>
            <a:r>
              <a:rPr lang="en-US" sz="1200" dirty="0" smtClean="0">
                <a:solidFill>
                  <a:schemeClr val="tx1"/>
                </a:solidFill>
                <a:ea typeface="Cambria Math"/>
                <a:hlinkClick r:id="rId3"/>
              </a:rPr>
              <a:t>Affine Space – Informal Description</a:t>
            </a:r>
            <a:endParaRPr lang="en-US" sz="1200" dirty="0">
              <a:solidFill>
                <a:schemeClr val="tx1"/>
              </a:solidFill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410200" y="5580706"/>
                <a:ext cx="2882616" cy="26670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𝐯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 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580706"/>
                <a:ext cx="2882616" cy="266700"/>
              </a:xfrm>
              <a:prstGeom prst="roundRect">
                <a:avLst/>
              </a:prstGeom>
              <a:blipFill>
                <a:blip r:embed="rId4"/>
                <a:stretch>
                  <a:fillRect t="-4167" b="-2500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2800" y="1161871"/>
                <a:ext cx="28390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Affine space </a:t>
                </a:r>
                <a:r>
                  <a:rPr lang="en-US" sz="1600" i="1" dirty="0"/>
                  <a:t>A</a:t>
                </a:r>
                <a:r>
                  <a:rPr lang="en-US" sz="1600" dirty="0"/>
                  <a:t>: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Anchored (origin)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b="1" i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00" y="1161871"/>
                <a:ext cx="2839047" cy="830997"/>
              </a:xfrm>
              <a:prstGeom prst="rect">
                <a:avLst/>
              </a:prstGeom>
              <a:blipFill>
                <a:blip r:embed="rId5"/>
                <a:stretch>
                  <a:fillRect l="-858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65865" y="1143000"/>
                <a:ext cx="28534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Affine space </a:t>
                </a:r>
                <a:r>
                  <a:rPr lang="en-US" sz="1600" i="1" dirty="0" smtClean="0"/>
                  <a:t>B</a:t>
                </a:r>
                <a:r>
                  <a:rPr lang="en-US" sz="1600" dirty="0" smtClean="0"/>
                  <a:t>:</a:t>
                </a:r>
                <a:endParaRPr lang="en-US" sz="1600" dirty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Anchored (origin)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b="1" i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65" y="1143000"/>
                <a:ext cx="2853410" cy="830997"/>
              </a:xfrm>
              <a:prstGeom prst="rect">
                <a:avLst/>
              </a:prstGeom>
              <a:blipFill>
                <a:blip r:embed="rId6"/>
                <a:stretch>
                  <a:fillRect l="-855" t="-2206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203458" y="1981200"/>
            <a:ext cx="4959342" cy="972584"/>
            <a:chOff x="2396195" y="3886200"/>
            <a:chExt cx="4959342" cy="972584"/>
          </a:xfrm>
        </p:grpSpPr>
        <p:sp>
          <p:nvSpPr>
            <p:cNvPr id="10" name="Cloud 9"/>
            <p:cNvSpPr/>
            <p:nvPr/>
          </p:nvSpPr>
          <p:spPr>
            <a:xfrm>
              <a:off x="2543556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396195" y="4495800"/>
                  <a:ext cx="137794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dirty="0" smtClean="0"/>
                    <a:t>(</a:t>
                  </a:r>
                  <a:r>
                    <a:rPr lang="en-US" sz="1400" i="1" dirty="0" smtClean="0"/>
                    <a:t>n</a:t>
                  </a:r>
                  <a:r>
                    <a:rPr lang="en-US" sz="1400" dirty="0" smtClean="0"/>
                    <a:t> dimension)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195" y="4495800"/>
                  <a:ext cx="1377942" cy="3629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44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loud 11"/>
            <p:cNvSpPr/>
            <p:nvPr/>
          </p:nvSpPr>
          <p:spPr>
            <a:xfrm>
              <a:off x="6049627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920721" y="4495800"/>
                  <a:ext cx="1434816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a14:m>
                  <a:r>
                    <a:rPr lang="en-US" sz="1400" dirty="0" smtClean="0"/>
                    <a:t> (</a:t>
                  </a:r>
                  <a:r>
                    <a:rPr lang="en-US" sz="1400" i="1" dirty="0" smtClean="0"/>
                    <a:t>m</a:t>
                  </a:r>
                  <a:r>
                    <a:rPr lang="en-US" sz="1400" dirty="0" smtClean="0"/>
                    <a:t> </a:t>
                  </a:r>
                  <a:r>
                    <a:rPr lang="en-US" sz="1400" dirty="0"/>
                    <a:t>dimension</a:t>
                  </a:r>
                  <a:r>
                    <a:rPr lang="en-US" sz="1400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721" y="4495800"/>
                  <a:ext cx="1434816" cy="36298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4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ight Arrow 13"/>
                <p:cNvSpPr/>
                <p:nvPr/>
              </p:nvSpPr>
              <p:spPr>
                <a:xfrm>
                  <a:off x="4078938" y="3962400"/>
                  <a:ext cx="1371599" cy="533400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ight Arrow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938" y="3962400"/>
                  <a:ext cx="1371599" cy="533400"/>
                </a:xfrm>
                <a:prstGeom prst="rightArrow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56067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Transformation: </a:t>
            </a:r>
            <a:br>
              <a:rPr lang="en-US" dirty="0"/>
            </a:br>
            <a:r>
              <a:rPr lang="en-US" dirty="0"/>
              <a:t>Formally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a point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1">
                          <a:latin typeface="Cambria Math"/>
                        </a:rPr>
                        <m:t>𝐯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This means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is expressible as a linear combination of basis vector in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But </a:t>
                </a:r>
                <a:r>
                  <a:rPr lang="en-US" u="sng" dirty="0" smtClean="0"/>
                  <a:t>can</a:t>
                </a:r>
                <a:r>
                  <a:rPr lang="en-US" dirty="0" smtClean="0"/>
                  <a:t> we apply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to this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?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Remember: we only defined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on </a:t>
                </a:r>
                <a:r>
                  <a:rPr lang="en-US" i="1" u="sng" dirty="0" smtClean="0"/>
                  <a:t>points</a:t>
                </a:r>
                <a:r>
                  <a:rPr lang="en-US" dirty="0" smtClean="0"/>
                  <a:t> that are linear combinations where the </a:t>
                </a:r>
                <a:r>
                  <a:rPr lang="en-US" i="1" u="sng" dirty="0" smtClean="0"/>
                  <a:t>coefficients add to 1</a:t>
                </a:r>
                <a:r>
                  <a:rPr lang="en-US" dirty="0" smtClean="0"/>
                  <a:t>. Is this the case for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52800" y="1161871"/>
                <a:ext cx="28390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Affine space </a:t>
                </a:r>
                <a:r>
                  <a:rPr lang="en-US" sz="1600" i="1" dirty="0"/>
                  <a:t>A</a:t>
                </a:r>
                <a:r>
                  <a:rPr lang="en-US" sz="1600" dirty="0"/>
                  <a:t>: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Anchored (origin)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b="1" i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00" y="1161871"/>
                <a:ext cx="2839047" cy="830997"/>
              </a:xfrm>
              <a:prstGeom prst="rect">
                <a:avLst/>
              </a:prstGeom>
              <a:blipFill>
                <a:blip r:embed="rId3"/>
                <a:stretch>
                  <a:fillRect l="-858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5865" y="1143000"/>
                <a:ext cx="28534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Affine space </a:t>
                </a:r>
                <a:r>
                  <a:rPr lang="en-US" sz="1600" i="1" dirty="0" smtClean="0"/>
                  <a:t>B</a:t>
                </a:r>
                <a:r>
                  <a:rPr lang="en-US" sz="1600" dirty="0" smtClean="0"/>
                  <a:t>:</a:t>
                </a:r>
                <a:endParaRPr lang="en-US" sz="1600" dirty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Anchored (origin)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b="1" i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65" y="1143000"/>
                <a:ext cx="2853410" cy="830997"/>
              </a:xfrm>
              <a:prstGeom prst="rect">
                <a:avLst/>
              </a:prstGeom>
              <a:blipFill>
                <a:blip r:embed="rId4"/>
                <a:stretch>
                  <a:fillRect l="-855" t="-2206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203458" y="1981200"/>
            <a:ext cx="4959342" cy="972584"/>
            <a:chOff x="2396195" y="3886200"/>
            <a:chExt cx="4959342" cy="972584"/>
          </a:xfrm>
        </p:grpSpPr>
        <p:sp>
          <p:nvSpPr>
            <p:cNvPr id="8" name="Cloud 7"/>
            <p:cNvSpPr/>
            <p:nvPr/>
          </p:nvSpPr>
          <p:spPr>
            <a:xfrm>
              <a:off x="2543556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96195" y="4495800"/>
                  <a:ext cx="137794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dirty="0" smtClean="0"/>
                    <a:t>(</a:t>
                  </a:r>
                  <a:r>
                    <a:rPr lang="en-US" sz="1400" i="1" dirty="0" smtClean="0"/>
                    <a:t>n</a:t>
                  </a:r>
                  <a:r>
                    <a:rPr lang="en-US" sz="1400" dirty="0" smtClean="0"/>
                    <a:t> dimension)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195" y="4495800"/>
                  <a:ext cx="1377942" cy="3629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4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Cloud 9"/>
            <p:cNvSpPr/>
            <p:nvPr/>
          </p:nvSpPr>
          <p:spPr>
            <a:xfrm>
              <a:off x="6049627" y="3886200"/>
              <a:ext cx="914400" cy="68580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20721" y="4495800"/>
                  <a:ext cx="1434816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a14:m>
                  <a:r>
                    <a:rPr lang="en-US" sz="1400" dirty="0" smtClean="0"/>
                    <a:t> (</a:t>
                  </a:r>
                  <a:r>
                    <a:rPr lang="en-US" sz="1400" i="1" dirty="0" smtClean="0"/>
                    <a:t>m</a:t>
                  </a:r>
                  <a:r>
                    <a:rPr lang="en-US" sz="1400" dirty="0" smtClean="0"/>
                    <a:t> </a:t>
                  </a:r>
                  <a:r>
                    <a:rPr lang="en-US" sz="1400" dirty="0"/>
                    <a:t>dimension</a:t>
                  </a:r>
                  <a:r>
                    <a:rPr lang="en-US" sz="1400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721" y="4495800"/>
                  <a:ext cx="1434816" cy="3629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4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ight Arrow 11"/>
                <p:cNvSpPr/>
                <p:nvPr/>
              </p:nvSpPr>
              <p:spPr>
                <a:xfrm>
                  <a:off x="4078938" y="3962400"/>
                  <a:ext cx="1371599" cy="533400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ight Arrow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938" y="3962400"/>
                  <a:ext cx="1371599" cy="533400"/>
                </a:xfrm>
                <a:prstGeom prst="rightArrow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ounded Rectangle 13"/>
          <p:cNvSpPr/>
          <p:nvPr/>
        </p:nvSpPr>
        <p:spPr>
          <a:xfrm>
            <a:off x="5804184" y="3048000"/>
            <a:ext cx="3263616" cy="6858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i.e.:  All points can also be expressed using a vector relative to the origin of </a:t>
            </a:r>
            <a:r>
              <a:rPr lang="en-US" sz="1400" i="1" dirty="0" smtClean="0">
                <a:solidFill>
                  <a:schemeClr val="tx1"/>
                </a:solidFill>
              </a:rPr>
              <a:t>A (</a:t>
            </a:r>
            <a:r>
              <a:rPr lang="en-US" sz="1400" i="1" dirty="0" smtClean="0">
                <a:solidFill>
                  <a:schemeClr val="tx1"/>
                </a:solidFill>
                <a:hlinkClick r:id="rId8" action="ppaction://hlinksldjump"/>
              </a:rPr>
              <a:t>see this slide again</a:t>
            </a:r>
            <a:r>
              <a:rPr lang="en-US" sz="1400" i="1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8151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Transformation: </a:t>
            </a:r>
            <a:br>
              <a:rPr lang="en-US" dirty="0"/>
            </a:br>
            <a:r>
              <a:rPr lang="en-US" dirty="0"/>
              <a:t>Formally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. But what is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in terms of </a:t>
                </a:r>
                <a:r>
                  <a:rPr lang="en-US" u="sng" dirty="0" smtClean="0"/>
                  <a:t>points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 </a:t>
                </a:r>
                <a:r>
                  <a:rPr lang="en-US" i="1" dirty="0" smtClean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is now expressed as a linear combination of </a:t>
                </a:r>
                <a:r>
                  <a:rPr lang="en-US" u="sng" dirty="0" smtClean="0"/>
                  <a:t>points</a:t>
                </a:r>
                <a:r>
                  <a:rPr lang="en-US" dirty="0"/>
                  <a:t> </a:t>
                </a:r>
                <a:r>
                  <a:rPr lang="en-US" dirty="0" smtClean="0"/>
                  <a:t>(Namely,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But does the sum of all these coefficients equal 1?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Therefore, we can safely apply the affine transform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to the point </a:t>
                </a:r>
                <a:r>
                  <a:rPr lang="en-US" i="1" dirty="0" smtClean="0"/>
                  <a:t>P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46884" y="1604176"/>
                <a:ext cx="4587516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where</m:t>
                      </m:r>
                      <m:r>
                        <a:rPr lang="en-US" b="1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84" y="1604176"/>
                <a:ext cx="4587516" cy="8707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200" y="1600200"/>
                <a:ext cx="1985672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00200"/>
                <a:ext cx="1985672" cy="8707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69576" y="2405849"/>
                <a:ext cx="2876172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576" y="2405849"/>
                <a:ext cx="2876172" cy="8707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48136" y="3206948"/>
                <a:ext cx="3192284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36" y="3206948"/>
                <a:ext cx="3192284" cy="9840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249782" y="3252686"/>
            <a:ext cx="2412274" cy="909740"/>
            <a:chOff x="4249782" y="3252686"/>
            <a:chExt cx="2412274" cy="909740"/>
          </a:xfrm>
        </p:grpSpPr>
        <p:sp>
          <p:nvSpPr>
            <p:cNvPr id="9" name="Rounded Rectangle 8"/>
            <p:cNvSpPr/>
            <p:nvPr/>
          </p:nvSpPr>
          <p:spPr>
            <a:xfrm>
              <a:off x="4249782" y="3252686"/>
              <a:ext cx="1312817" cy="909740"/>
            </a:xfrm>
            <a:prstGeom prst="roundRect">
              <a:avLst/>
            </a:prstGeom>
            <a:solidFill>
              <a:srgbClr val="00B050">
                <a:alpha val="43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23024" y="3584772"/>
              <a:ext cx="239032" cy="301427"/>
            </a:xfrm>
            <a:prstGeom prst="roundRect">
              <a:avLst/>
            </a:prstGeom>
            <a:solidFill>
              <a:srgbClr val="00B0F0">
                <a:alpha val="41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14500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Transformation: </a:t>
            </a:r>
            <a:br>
              <a:rPr lang="en-US" dirty="0"/>
            </a:br>
            <a:r>
              <a:rPr lang="en-US" dirty="0"/>
              <a:t>Formally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rest is similar to our work with linear transformations last week: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Since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, we have 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)+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Each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vector in the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space </a:t>
                </a:r>
                <a:r>
                  <a:rPr lang="en-US" dirty="0"/>
                  <a:t>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 point in </a:t>
                </a:r>
                <a:r>
                  <a:rPr lang="en-US" i="1" dirty="0" smtClean="0"/>
                  <a:t>B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    =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+…+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We get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r>
                        <a:rPr lang="en-US" i="1">
                          <a:latin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   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585988" y="2990707"/>
            <a:ext cx="3253212" cy="707581"/>
            <a:chOff x="4148812" y="3747865"/>
            <a:chExt cx="3253212" cy="381005"/>
          </a:xfrm>
        </p:grpSpPr>
        <p:sp>
          <p:nvSpPr>
            <p:cNvPr id="6" name="Rounded Rectangle 5"/>
            <p:cNvSpPr/>
            <p:nvPr/>
          </p:nvSpPr>
          <p:spPr>
            <a:xfrm>
              <a:off x="4148812" y="3747870"/>
              <a:ext cx="633838" cy="3810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5039825" y="3747865"/>
                  <a:ext cx="2362199" cy="381001"/>
                </a:xfrm>
                <a:prstGeom prst="roundRect">
                  <a:avLst/>
                </a:prstGeom>
                <a:solidFill>
                  <a:srgbClr val="FFFF66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Again, note the origin offset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</a:rPr>
                    <a:t> for a point but not for a vector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825" y="3747865"/>
                  <a:ext cx="2362199" cy="381001"/>
                </a:xfrm>
                <a:prstGeom prst="roundRect">
                  <a:avLst/>
                </a:prstGeom>
                <a:blipFill>
                  <a:blip r:embed="rId3"/>
                  <a:stretch>
                    <a:fillRect t="-9167" b="-16667"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4782650" y="3938366"/>
              <a:ext cx="257175" cy="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29522" y="4552890"/>
                <a:ext cx="5281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         </m:t>
                      </m:r>
                      <m:r>
                        <a:rPr lang="en-US" sz="2000" i="1">
                          <a:latin typeface="Cambria Math"/>
                        </a:rPr>
                        <m:t>+…+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        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22" y="4552890"/>
                <a:ext cx="5281574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439047" y="5022167"/>
                <a:ext cx="5425140" cy="1226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47" y="5022167"/>
                <a:ext cx="5425140" cy="122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-8878" y="5029200"/>
                <a:ext cx="2514600" cy="80833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Expanding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/>
                </a:r>
                <a:br>
                  <a:rPr lang="en-US" sz="1400" dirty="0">
                    <a:solidFill>
                      <a:schemeClr val="tx1"/>
                    </a:solidFill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</a:rPr>
                  <a:t>into their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8" y="5029200"/>
                <a:ext cx="2514600" cy="808330"/>
              </a:xfrm>
              <a:prstGeom prst="roundRect">
                <a:avLst/>
              </a:prstGeom>
              <a:blipFill>
                <a:blip r:embed="rId6"/>
                <a:stretch>
                  <a:fillRect b="-146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14755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7" grpId="0"/>
      <p:bldP spid="48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Transformation: </a:t>
            </a:r>
            <a:br>
              <a:rPr lang="en-US" dirty="0"/>
            </a:br>
            <a:r>
              <a:rPr lang="en-US" dirty="0"/>
              <a:t>Formally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Or, in full matrix form: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Looking at this transform in block form: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latin typeface="Cambria Math"/>
                                  </a:rPr>
                                  <m:t>𝐀</m:t>
                                </m:r>
                              </m:e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transforms the vector part of the affine space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y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displaces (translate)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into a point </a:t>
                </a:r>
                <a:r>
                  <a:rPr lang="en-US" i="1" dirty="0" smtClean="0"/>
                  <a:t>B</a:t>
                </a:r>
                <a:r>
                  <a:rPr lang="en-US" dirty="0"/>
                  <a:t> </a:t>
                </a:r>
                <a:r>
                  <a:rPr lang="en-US" dirty="0" smtClean="0"/>
                  <a:t>space.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343402" y="3873371"/>
            <a:ext cx="2438400" cy="891017"/>
            <a:chOff x="3429002" y="5334001"/>
            <a:chExt cx="2438400" cy="891017"/>
          </a:xfrm>
        </p:grpSpPr>
        <p:sp>
          <p:nvSpPr>
            <p:cNvPr id="6" name="Left Brace 5"/>
            <p:cNvSpPr/>
            <p:nvPr/>
          </p:nvSpPr>
          <p:spPr>
            <a:xfrm rot="16200000">
              <a:off x="4514852" y="4324349"/>
              <a:ext cx="266698" cy="2286001"/>
            </a:xfrm>
            <a:prstGeom prst="leftBrace">
              <a:avLst>
                <a:gd name="adj1" fmla="val 55952"/>
                <a:gd name="adj2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29002" y="5767817"/>
              <a:ext cx="2438400" cy="457201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Transformed basis vectors from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A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into vectors in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B.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19"/>
            <p:cNvCxnSpPr>
              <a:stCxn id="7" idx="0"/>
              <a:endCxn id="6" idx="1"/>
            </p:cNvCxnSpPr>
            <p:nvPr/>
          </p:nvCxnSpPr>
          <p:spPr>
            <a:xfrm flipV="1">
              <a:off x="4648202" y="5600699"/>
              <a:ext cx="0" cy="1671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896105" y="3873371"/>
            <a:ext cx="2178045" cy="881492"/>
            <a:chOff x="6057905" y="5334001"/>
            <a:chExt cx="2178045" cy="881492"/>
          </a:xfrm>
        </p:grpSpPr>
        <p:sp>
          <p:nvSpPr>
            <p:cNvPr id="9" name="Left Brace 8"/>
            <p:cNvSpPr/>
            <p:nvPr/>
          </p:nvSpPr>
          <p:spPr>
            <a:xfrm rot="16200000">
              <a:off x="6248405" y="5143501"/>
              <a:ext cx="266698" cy="647698"/>
            </a:xfrm>
            <a:prstGeom prst="leftBrace">
              <a:avLst>
                <a:gd name="adj1" fmla="val 55952"/>
                <a:gd name="adj2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/>
                <p:cNvSpPr/>
                <p:nvPr/>
              </p:nvSpPr>
              <p:spPr>
                <a:xfrm>
                  <a:off x="6477000" y="5758291"/>
                  <a:ext cx="1758950" cy="457202"/>
                </a:xfrm>
                <a:prstGeom prst="roundRect">
                  <a:avLst/>
                </a:prstGeom>
                <a:solidFill>
                  <a:srgbClr val="FFFF66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Transformed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</a:rPr>
                    <a:t> into a point in </a:t>
                  </a:r>
                  <a:r>
                    <a:rPr lang="en-US" sz="1400" i="1" dirty="0" smtClean="0">
                      <a:solidFill>
                        <a:schemeClr val="tx1"/>
                      </a:solidFill>
                    </a:rPr>
                    <a:t>B space.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ounded 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5758291"/>
                  <a:ext cx="1758950" cy="457202"/>
                </a:xfrm>
                <a:prstGeom prst="roundRect">
                  <a:avLst/>
                </a:prstGeom>
                <a:blipFill>
                  <a:blip r:embed="rId3"/>
                  <a:stretch>
                    <a:fillRect t="-6329" r="-683" b="-16456"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9"/>
            <p:cNvCxnSpPr>
              <a:stCxn id="10" idx="1"/>
              <a:endCxn id="9" idx="1"/>
            </p:cNvCxnSpPr>
            <p:nvPr/>
          </p:nvCxnSpPr>
          <p:spPr>
            <a:xfrm rot="10800000">
              <a:off x="6381754" y="5600700"/>
              <a:ext cx="95246" cy="386193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67000" y="2806571"/>
                <a:ext cx="5886420" cy="1226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06571"/>
                <a:ext cx="5886420" cy="12262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806571"/>
            <a:ext cx="3322320" cy="1759079"/>
            <a:chOff x="990600" y="5411600"/>
            <a:chExt cx="3322320" cy="1759079"/>
          </a:xfrm>
        </p:grpSpPr>
        <p:sp>
          <p:nvSpPr>
            <p:cNvPr id="17" name="Rounded Rectangle 16"/>
            <p:cNvSpPr/>
            <p:nvPr/>
          </p:nvSpPr>
          <p:spPr>
            <a:xfrm>
              <a:off x="3798572" y="5411600"/>
              <a:ext cx="514348" cy="1203920"/>
            </a:xfrm>
            <a:prstGeom prst="roundRect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990600" y="6789678"/>
                  <a:ext cx="2646630" cy="381001"/>
                </a:xfrm>
                <a:prstGeom prst="roundRect">
                  <a:avLst/>
                </a:prstGeom>
                <a:solidFill>
                  <a:srgbClr val="FFFF66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6789678"/>
                  <a:ext cx="2646630" cy="38100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9"/>
            <p:cNvCxnSpPr>
              <a:stCxn id="18" idx="3"/>
              <a:endCxn id="17" idx="2"/>
            </p:cNvCxnSpPr>
            <p:nvPr/>
          </p:nvCxnSpPr>
          <p:spPr>
            <a:xfrm flipV="1">
              <a:off x="3637230" y="6615520"/>
              <a:ext cx="418516" cy="364659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46153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638BAD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 w="25400"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28467</TotalTime>
  <Words>1678</Words>
  <Application>Microsoft Office PowerPoint</Application>
  <PresentationFormat>On-screen Show (4:3)</PresentationFormat>
  <Paragraphs>594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Calibri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GAM 325/425:  Applied 3D Geometry</vt:lpstr>
      <vt:lpstr>Space Transformations</vt:lpstr>
      <vt:lpstr>Affine Transformation:  Formally</vt:lpstr>
      <vt:lpstr>Affine Transformation:  Formally</vt:lpstr>
      <vt:lpstr>Affine Transformation:  Formally</vt:lpstr>
      <vt:lpstr>Affine Transformation:  Formally</vt:lpstr>
      <vt:lpstr>Affine Transformation:  Formally</vt:lpstr>
      <vt:lpstr>Affine Transformation:  Formally</vt:lpstr>
      <vt:lpstr>Affine Transformation:  Formally</vt:lpstr>
      <vt:lpstr>Transforming Points and Directions</vt:lpstr>
      <vt:lpstr>Points and Vectors</vt:lpstr>
      <vt:lpstr>Transforming Points vs Vectors</vt:lpstr>
      <vt:lpstr>Transforming Points in Space: Concatenating Transforms</vt:lpstr>
      <vt:lpstr>Transforming Points in Space: Inverting a Transform</vt:lpstr>
      <vt:lpstr>Transforming Points in Space: Determinant of a Transform</vt:lpstr>
      <vt:lpstr>GAM 325/425:  Applied 3D Geometry</vt:lpstr>
      <vt:lpstr>Standard Affine Transforms: Translation</vt:lpstr>
      <vt:lpstr>Standard Affine Transforms: Translation</vt:lpstr>
      <vt:lpstr>Standard Affine Transforms: Rotations</vt:lpstr>
      <vt:lpstr>Standard Affine Transforms: Rotation About z axis</vt:lpstr>
      <vt:lpstr>Standard Affine Transforms: Rotation About x and y axes</vt:lpstr>
      <vt:lpstr>Standard Affine Transforms: Rotation Composition and Inverse</vt:lpstr>
      <vt:lpstr>Standard Affine Transforms: Rotation About Arbitrary Axis</vt:lpstr>
      <vt:lpstr>Standard Affine Transforms: Rotation About Arbitrary Axis</vt:lpstr>
      <vt:lpstr>Standard Affine Transforms: Rotation About Arbitrary Axis</vt:lpstr>
      <vt:lpstr>Standard Affine Transforms: Rotation About Arbitrary Axis</vt:lpstr>
      <vt:lpstr>Transformation Types:  Rigid vs Deformation</vt:lpstr>
      <vt:lpstr>Standard Affine Transforms: Scaling</vt:lpstr>
      <vt:lpstr>Standard Affine Transforms: Plane Reflection</vt:lpstr>
      <vt:lpstr>Standard Affine Transforms: Plane Reflection</vt:lpstr>
      <vt:lpstr>Standard Affine Transforms: Shear and Mirroring</vt:lpstr>
      <vt:lpstr>Standard Affine Transforms: When Not at the Origin</vt:lpstr>
      <vt:lpstr>Standard Affine Transforms: At the Origin</vt:lpstr>
      <vt:lpstr>Standard Affine Transforms: Not at the Origin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1397</cp:revision>
  <dcterms:created xsi:type="dcterms:W3CDTF">2013-03-17T23:02:21Z</dcterms:created>
  <dcterms:modified xsi:type="dcterms:W3CDTF">2020-09-24T01:40:40Z</dcterms:modified>
</cp:coreProperties>
</file>