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9" r:id="rId2"/>
    <p:sldId id="358" r:id="rId3"/>
    <p:sldId id="360" r:id="rId4"/>
    <p:sldId id="361" r:id="rId5"/>
    <p:sldId id="362" r:id="rId6"/>
    <p:sldId id="367" r:id="rId7"/>
    <p:sldId id="368" r:id="rId8"/>
    <p:sldId id="369" r:id="rId9"/>
    <p:sldId id="363" r:id="rId10"/>
    <p:sldId id="365" r:id="rId11"/>
    <p:sldId id="366" r:id="rId12"/>
    <p:sldId id="35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279" autoAdjust="0"/>
  </p:normalViewPr>
  <p:slideViewPr>
    <p:cSldViewPr>
      <p:cViewPr varScale="1">
        <p:scale>
          <a:sx n="109" d="100"/>
          <a:sy n="109" d="100"/>
        </p:scale>
        <p:origin x="159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84DBB-6228-42E2-8BE2-B5B89DE36B0A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36F42D-BF06-49B9-B552-461889774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55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" y="304800"/>
            <a:ext cx="8610600" cy="1295400"/>
          </a:xfrm>
        </p:spPr>
        <p:txBody>
          <a:bodyPr anchor="t" anchorCtr="0">
            <a:noAutofit/>
          </a:bodyPr>
          <a:lstStyle>
            <a:lvl1pPr algn="l">
              <a:defRPr sz="3200">
                <a:solidFill>
                  <a:srgbClr val="0070C0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3790950"/>
            <a:ext cx="5715000" cy="1847850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 Black" pitchFamily="34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492240"/>
            <a:ext cx="2289048" cy="365760"/>
          </a:xfrm>
          <a:prstGeom prst="rect">
            <a:avLst/>
          </a:prstGeom>
        </p:spPr>
        <p:txBody>
          <a:bodyPr/>
          <a:lstStyle/>
          <a:p>
            <a:fld id="{9793815C-EA6D-40C7-9E91-479112874C2D}" type="datetime1">
              <a:rPr lang="en-US" smtClean="0"/>
              <a:t>9/23/2020</a:t>
            </a:fld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486702"/>
            <a:ext cx="4797552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492240"/>
            <a:ext cx="609600" cy="365760"/>
          </a:xfrm>
          <a:prstGeom prst="rect">
            <a:avLst/>
          </a:prstGeom>
        </p:spPr>
        <p:txBody>
          <a:bodyPr/>
          <a:lstStyle/>
          <a:p>
            <a:fld id="{2DD2A927-C669-46EB-947E-64BB8CE6050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492240"/>
            <a:ext cx="2289048" cy="365760"/>
          </a:xfrm>
          <a:prstGeom prst="rect">
            <a:avLst/>
          </a:prstGeom>
        </p:spPr>
        <p:txBody>
          <a:bodyPr/>
          <a:lstStyle/>
          <a:p>
            <a:fld id="{9793815C-EA6D-40C7-9E91-479112874C2D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486702"/>
            <a:ext cx="4797552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492240"/>
            <a:ext cx="609600" cy="365760"/>
          </a:xfrm>
          <a:prstGeom prst="rect">
            <a:avLst/>
          </a:prstGeom>
        </p:spPr>
        <p:txBody>
          <a:bodyPr/>
          <a:lstStyle/>
          <a:p>
            <a:fld id="{2DD2A927-C669-46EB-947E-64BB8CE6050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492240"/>
            <a:ext cx="2289048" cy="365760"/>
          </a:xfrm>
          <a:prstGeom prst="rect">
            <a:avLst/>
          </a:prstGeom>
        </p:spPr>
        <p:txBody>
          <a:bodyPr/>
          <a:lstStyle/>
          <a:p>
            <a:fld id="{9793815C-EA6D-40C7-9E91-479112874C2D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486702"/>
            <a:ext cx="4797552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492240"/>
            <a:ext cx="609600" cy="365760"/>
          </a:xfrm>
          <a:prstGeom prst="rect">
            <a:avLst/>
          </a:prstGeom>
        </p:spPr>
        <p:txBody>
          <a:bodyPr/>
          <a:lstStyle/>
          <a:p>
            <a:fld id="{2DD2A927-C669-46EB-947E-64BB8CE6050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6106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501968"/>
            <a:ext cx="2289048" cy="36576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793815C-EA6D-40C7-9E91-479112874C2D}" type="datetime1">
              <a:rPr lang="en-US" smtClean="0"/>
              <a:pPr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496430"/>
            <a:ext cx="4797552" cy="36576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501968"/>
            <a:ext cx="609600" cy="36576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2DD2A927-C669-46EB-947E-64BB8CE605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610600" cy="5257800"/>
          </a:xfrm>
        </p:spPr>
        <p:txBody>
          <a:bodyPr/>
          <a:lstStyle>
            <a:lvl1pPr marL="168275" indent="-168275">
              <a:defRPr sz="2000">
                <a:latin typeface="Times New Roman" pitchFamily="18" charset="0"/>
                <a:cs typeface="Times New Roman" pitchFamily="18" charset="0"/>
              </a:defRPr>
            </a:lvl1pPr>
            <a:lvl2pPr marL="461963" indent="-188913">
              <a:defRPr sz="1800">
                <a:latin typeface="Times New Roman" pitchFamily="18" charset="0"/>
                <a:cs typeface="Times New Roman" pitchFamily="18" charset="0"/>
              </a:defRPr>
            </a:lvl2pPr>
            <a:lvl3pPr marL="746125" indent="-152400">
              <a:defRPr sz="1600">
                <a:latin typeface="Times New Roman" pitchFamily="18" charset="0"/>
                <a:cs typeface="Times New Roman" pitchFamily="18" charset="0"/>
              </a:defRPr>
            </a:lvl3pPr>
            <a:lvl4pPr marL="1031875" indent="-163513">
              <a:defRPr sz="1400">
                <a:latin typeface="Times New Roman" pitchFamily="18" charset="0"/>
                <a:cs typeface="Times New Roman" pitchFamily="18" charset="0"/>
              </a:defRPr>
            </a:lvl4pPr>
            <a:lvl5pPr marL="1317625" indent="-174625">
              <a:buFont typeface="Arial" panose="020B0604020202020204" pitchFamily="34" charset="0"/>
              <a:buChar char="•"/>
              <a:defRPr sz="12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  <p:transition spd="slow">
    <p:randomBar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</p:spPr>
        <p:txBody>
          <a:bodyPr/>
          <a:lstStyle/>
          <a:p>
            <a:fld id="{6DF0B6F7-A95D-415F-AB9C-947ED3F9C7B2}" type="datetime1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  <a:prstGeom prst="rect">
            <a:avLst/>
          </a:prstGeom>
        </p:spPr>
        <p:txBody>
          <a:bodyPr/>
          <a:lstStyle/>
          <a:p>
            <a:fld id="{2DD2A927-C669-46EB-947E-64BB8CE6050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randomBar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5257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52608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492240"/>
            <a:ext cx="2289048" cy="365760"/>
          </a:xfrm>
          <a:prstGeom prst="rect">
            <a:avLst/>
          </a:prstGeom>
        </p:spPr>
        <p:txBody>
          <a:bodyPr/>
          <a:lstStyle/>
          <a:p>
            <a:fld id="{9793815C-EA6D-40C7-9E91-479112874C2D}" type="datetime1">
              <a:rPr lang="en-US" smtClean="0"/>
              <a:t>9/23/2020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486702"/>
            <a:ext cx="4797552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492240"/>
            <a:ext cx="609600" cy="365760"/>
          </a:xfrm>
          <a:prstGeom prst="rect">
            <a:avLst/>
          </a:prstGeom>
        </p:spPr>
        <p:txBody>
          <a:bodyPr/>
          <a:lstStyle/>
          <a:p>
            <a:fld id="{2DD2A927-C669-46EB-947E-64BB8CE6050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343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343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492240"/>
            <a:ext cx="2289048" cy="365760"/>
          </a:xfrm>
          <a:prstGeom prst="rect">
            <a:avLst/>
          </a:prstGeom>
        </p:spPr>
        <p:txBody>
          <a:bodyPr/>
          <a:lstStyle/>
          <a:p>
            <a:fld id="{9793815C-EA6D-40C7-9E91-479112874C2D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486702"/>
            <a:ext cx="4797552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492240"/>
            <a:ext cx="609600" cy="365760"/>
          </a:xfrm>
          <a:prstGeom prst="rect">
            <a:avLst/>
          </a:prstGeom>
        </p:spPr>
        <p:txBody>
          <a:bodyPr/>
          <a:lstStyle/>
          <a:p>
            <a:fld id="{2DD2A927-C669-46EB-947E-64BB8CE6050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492240"/>
            <a:ext cx="2289048" cy="365760"/>
          </a:xfrm>
          <a:prstGeom prst="rect">
            <a:avLst/>
          </a:prstGeom>
        </p:spPr>
        <p:txBody>
          <a:bodyPr/>
          <a:lstStyle/>
          <a:p>
            <a:fld id="{9793815C-EA6D-40C7-9E91-479112874C2D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486702"/>
            <a:ext cx="4797552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492240"/>
            <a:ext cx="609600" cy="365760"/>
          </a:xfrm>
          <a:prstGeom prst="rect">
            <a:avLst/>
          </a:prstGeom>
        </p:spPr>
        <p:txBody>
          <a:bodyPr/>
          <a:lstStyle/>
          <a:p>
            <a:fld id="{2DD2A927-C669-46EB-947E-64BB8CE6050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492240"/>
            <a:ext cx="2289048" cy="365760"/>
          </a:xfrm>
          <a:prstGeom prst="rect">
            <a:avLst/>
          </a:prstGeom>
        </p:spPr>
        <p:txBody>
          <a:bodyPr/>
          <a:lstStyle/>
          <a:p>
            <a:fld id="{9793815C-EA6D-40C7-9E91-479112874C2D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486702"/>
            <a:ext cx="4797552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492240"/>
            <a:ext cx="609600" cy="365760"/>
          </a:xfrm>
          <a:prstGeom prst="rect">
            <a:avLst/>
          </a:prstGeom>
        </p:spPr>
        <p:txBody>
          <a:bodyPr/>
          <a:lstStyle/>
          <a:p>
            <a:fld id="{2DD2A927-C669-46EB-947E-64BB8CE6050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5257800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477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6172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492240"/>
            <a:ext cx="2289048" cy="365760"/>
          </a:xfrm>
          <a:prstGeom prst="rect">
            <a:avLst/>
          </a:prstGeom>
        </p:spPr>
        <p:txBody>
          <a:bodyPr/>
          <a:lstStyle/>
          <a:p>
            <a:fld id="{9793815C-EA6D-40C7-9E91-479112874C2D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486702"/>
            <a:ext cx="4797552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492240"/>
            <a:ext cx="609600" cy="365760"/>
          </a:xfrm>
          <a:prstGeom prst="rect">
            <a:avLst/>
          </a:prstGeom>
        </p:spPr>
        <p:txBody>
          <a:bodyPr/>
          <a:lstStyle/>
          <a:p>
            <a:fld id="{2DD2A927-C669-46EB-947E-64BB8CE6050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DBA0D2F6-DF7A-40A9-B654-D40E4E483C8E}" type="datetime1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2DD2A927-C669-46EB-947E-64BB8CE6050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2578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2"/>
          </p:nvPr>
        </p:nvSpPr>
        <p:spPr>
          <a:xfrm>
            <a:off x="533400" y="6501968"/>
            <a:ext cx="2289048" cy="36576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793815C-EA6D-40C7-9E91-479112874C2D}" type="datetime1">
              <a:rPr lang="en-US" smtClean="0"/>
              <a:pPr/>
              <a:t>9/23/2020</a:t>
            </a:fld>
            <a:endParaRPr lang="en-US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8648" y="6496430"/>
            <a:ext cx="4797552" cy="36576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501968"/>
            <a:ext cx="609600" cy="36576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2DD2A927-C669-46EB-947E-64BB8CE605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randomBar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rgbClr val="0070C0"/>
          </a:solidFill>
          <a:latin typeface="Arial Black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tx1"/>
        </a:buClr>
        <a:buSzPct val="76000"/>
        <a:buFont typeface="Arial" pitchFamily="34" charset="0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4150" algn="l" rtl="0" eaLnBrk="1" latinLnBrk="0" hangingPunct="1">
        <a:spcBef>
          <a:spcPts val="500"/>
        </a:spcBef>
        <a:buClr>
          <a:schemeClr val="tx1"/>
        </a:buClr>
        <a:buSzPct val="76000"/>
        <a:buFont typeface="Arial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149225" algn="l" rtl="0" eaLnBrk="1" latinLnBrk="0" hangingPunct="1">
        <a:spcBef>
          <a:spcPts val="500"/>
        </a:spcBef>
        <a:buClr>
          <a:schemeClr val="tx1"/>
        </a:buClr>
        <a:buSzPct val="76000"/>
        <a:buFont typeface="Arial" pitchFamily="34" charset="0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-160338" algn="l" rtl="0" eaLnBrk="1" latinLnBrk="0" hangingPunct="1">
        <a:spcBef>
          <a:spcPts val="400"/>
        </a:spcBef>
        <a:buClr>
          <a:schemeClr val="tx1"/>
        </a:buClr>
        <a:buSzPct val="70000"/>
        <a:buFont typeface="Arial" pitchFamily="34" charset="0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tx1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image" Target="../media/image270.png"/><Relationship Id="rId18" Type="http://schemas.openxmlformats.org/officeDocument/2006/relationships/image" Target="../media/image32.png"/><Relationship Id="rId3" Type="http://schemas.openxmlformats.org/officeDocument/2006/relationships/image" Target="../media/image3.jpeg"/><Relationship Id="rId7" Type="http://schemas.openxmlformats.org/officeDocument/2006/relationships/image" Target="../media/image210.png"/><Relationship Id="rId12" Type="http://schemas.openxmlformats.org/officeDocument/2006/relationships/image" Target="../media/image260.png"/><Relationship Id="rId17" Type="http://schemas.openxmlformats.org/officeDocument/2006/relationships/image" Target="../media/image31.png"/><Relationship Id="rId2" Type="http://schemas.openxmlformats.org/officeDocument/2006/relationships/image" Target="../media/image170.png"/><Relationship Id="rId16" Type="http://schemas.openxmlformats.org/officeDocument/2006/relationships/image" Target="../media/image30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11" Type="http://schemas.openxmlformats.org/officeDocument/2006/relationships/image" Target="../media/image250.png"/><Relationship Id="rId5" Type="http://schemas.openxmlformats.org/officeDocument/2006/relationships/image" Target="../media/image190.png"/><Relationship Id="rId15" Type="http://schemas.openxmlformats.org/officeDocument/2006/relationships/image" Target="../media/image291.png"/><Relationship Id="rId10" Type="http://schemas.openxmlformats.org/officeDocument/2006/relationships/image" Target="../media/image240.png"/><Relationship Id="rId19" Type="http://schemas.openxmlformats.org/officeDocument/2006/relationships/image" Target="../media/image290.png"/><Relationship Id="rId4" Type="http://schemas.openxmlformats.org/officeDocument/2006/relationships/image" Target="../media/image180.png"/><Relationship Id="rId9" Type="http://schemas.openxmlformats.org/officeDocument/2006/relationships/image" Target="../media/image230.png"/><Relationship Id="rId14" Type="http://schemas.openxmlformats.org/officeDocument/2006/relationships/image" Target="../media/image28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18" Type="http://schemas.openxmlformats.org/officeDocument/2006/relationships/image" Target="../media/image46.png"/><Relationship Id="rId26" Type="http://schemas.openxmlformats.org/officeDocument/2006/relationships/image" Target="../media/image47.png"/><Relationship Id="rId3" Type="http://schemas.openxmlformats.org/officeDocument/2006/relationships/image" Target="../media/image35.png"/><Relationship Id="rId21" Type="http://schemas.openxmlformats.org/officeDocument/2006/relationships/image" Target="../media/image200.png"/><Relationship Id="rId7" Type="http://schemas.openxmlformats.org/officeDocument/2006/relationships/image" Target="../media/image3.jpeg"/><Relationship Id="rId12" Type="http://schemas.openxmlformats.org/officeDocument/2006/relationships/image" Target="../media/image41.png"/><Relationship Id="rId17" Type="http://schemas.openxmlformats.org/officeDocument/2006/relationships/image" Target="../media/image45.png"/><Relationship Id="rId25" Type="http://schemas.openxmlformats.org/officeDocument/2006/relationships/image" Target="../media/image30.png"/><Relationship Id="rId2" Type="http://schemas.openxmlformats.org/officeDocument/2006/relationships/image" Target="../media/image34.png"/><Relationship Id="rId16" Type="http://schemas.openxmlformats.org/officeDocument/2006/relationships/image" Target="../media/image44.png"/><Relationship Id="rId20" Type="http://schemas.openxmlformats.org/officeDocument/2006/relationships/image" Target="../media/image260.png"/><Relationship Id="rId29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0.png"/><Relationship Id="rId11" Type="http://schemas.openxmlformats.org/officeDocument/2006/relationships/image" Target="../media/image40.png"/><Relationship Id="rId24" Type="http://schemas.openxmlformats.org/officeDocument/2006/relationships/image" Target="../media/image291.png"/><Relationship Id="rId5" Type="http://schemas.openxmlformats.org/officeDocument/2006/relationships/image" Target="../media/image36.png"/><Relationship Id="rId15" Type="http://schemas.openxmlformats.org/officeDocument/2006/relationships/image" Target="../media/image31.png"/><Relationship Id="rId23" Type="http://schemas.openxmlformats.org/officeDocument/2006/relationships/image" Target="../media/image280.png"/><Relationship Id="rId28" Type="http://schemas.openxmlformats.org/officeDocument/2006/relationships/image" Target="../media/image49.png"/><Relationship Id="rId10" Type="http://schemas.openxmlformats.org/officeDocument/2006/relationships/image" Target="../media/image39.png"/><Relationship Id="rId19" Type="http://schemas.openxmlformats.org/officeDocument/2006/relationships/image" Target="../media/image250.png"/><Relationship Id="rId4" Type="http://schemas.openxmlformats.org/officeDocument/2006/relationships/image" Target="../media/image320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Relationship Id="rId22" Type="http://schemas.openxmlformats.org/officeDocument/2006/relationships/image" Target="../media/image210.png"/><Relationship Id="rId27" Type="http://schemas.openxmlformats.org/officeDocument/2006/relationships/image" Target="../media/image48.png"/><Relationship Id="rId30" Type="http://schemas.openxmlformats.org/officeDocument/2006/relationships/hyperlink" Target="http://facweb.cs.depaul.edu/andre/gam325/week2.htm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facweb.cs.depaul.edu/andre/gam325/linearalgebrasafetyrule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4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png"/><Relationship Id="rId3" Type="http://schemas.openxmlformats.org/officeDocument/2006/relationships/image" Target="../media/image3.jpeg"/><Relationship Id="rId7" Type="http://schemas.openxmlformats.org/officeDocument/2006/relationships/image" Target="../media/image11.png"/><Relationship Id="rId12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6.png"/><Relationship Id="rId5" Type="http://schemas.openxmlformats.org/officeDocument/2006/relationships/image" Target="../media/image8.png"/><Relationship Id="rId10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3.png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facweb.cs.depaul.edu/andre/GAM325/week3.htm" TargetMode="External"/><Relationship Id="rId2" Type="http://schemas.openxmlformats.org/officeDocument/2006/relationships/hyperlink" Target="http://facweb.cs.depaul.edu/andre/gam374/extractingTRS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facweb.cs.depaul.edu/andre/gam325/linearalgebrasafetyrules.html" TargetMode="Externa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png"/><Relationship Id="rId18" Type="http://schemas.openxmlformats.org/officeDocument/2006/relationships/image" Target="../media/image21.png"/><Relationship Id="rId3" Type="http://schemas.openxmlformats.org/officeDocument/2006/relationships/image" Target="../media/image3.jpeg"/><Relationship Id="rId21" Type="http://schemas.openxmlformats.org/officeDocument/2006/relationships/image" Target="../media/image24.png"/><Relationship Id="rId12" Type="http://schemas.openxmlformats.org/officeDocument/2006/relationships/image" Target="../media/image14.png"/><Relationship Id="rId17" Type="http://schemas.openxmlformats.org/officeDocument/2006/relationships/image" Target="../media/image20.png"/><Relationship Id="rId2" Type="http://schemas.openxmlformats.org/officeDocument/2006/relationships/image" Target="../media/image18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5" Type="http://schemas.openxmlformats.org/officeDocument/2006/relationships/hyperlink" Target="http://facweb.cs.depaul.edu/andre/gam325/week2.htm" TargetMode="External"/><Relationship Id="rId19" Type="http://schemas.openxmlformats.org/officeDocument/2006/relationships/image" Target="../media/image22.png"/><Relationship Id="rId4" Type="http://schemas.openxmlformats.org/officeDocument/2006/relationships/image" Target="../media/image4.png"/><Relationship Id="rId1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png"/><Relationship Id="rId3" Type="http://schemas.openxmlformats.org/officeDocument/2006/relationships/image" Target="../media/image3.jpeg"/><Relationship Id="rId12" Type="http://schemas.openxmlformats.org/officeDocument/2006/relationships/image" Target="../media/image14.png"/><Relationship Id="rId17" Type="http://schemas.microsoft.com/office/2007/relationships/hdphoto" Target="../media/hdphoto1.wdp"/><Relationship Id="rId2" Type="http://schemas.openxmlformats.org/officeDocument/2006/relationships/image" Target="../media/image25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26.png"/><Relationship Id="rId1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png"/><Relationship Id="rId3" Type="http://schemas.openxmlformats.org/officeDocument/2006/relationships/image" Target="../media/image3.jpeg"/><Relationship Id="rId12" Type="http://schemas.openxmlformats.org/officeDocument/2006/relationships/image" Target="../media/image14.png"/><Relationship Id="rId2" Type="http://schemas.openxmlformats.org/officeDocument/2006/relationships/image" Target="../media/image28.png"/><Relationship Id="rId16" Type="http://schemas.openxmlformats.org/officeDocument/2006/relationships/hyperlink" Target="http://facweb.cs.depaul.edu/andre/gam325/week2.htm" TargetMode="External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26.png"/><Relationship Id="rId1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GAM 325/425: </a:t>
            </a:r>
            <a:br>
              <a:rPr lang="en-US" dirty="0" smtClean="0"/>
            </a:br>
            <a:r>
              <a:rPr lang="en-US" dirty="0" smtClean="0"/>
              <a:t>Applied 3D Geometry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3B:</a:t>
            </a:r>
          </a:p>
          <a:p>
            <a:r>
              <a:rPr lang="en-US" dirty="0" smtClean="0"/>
              <a:t>Using Affine Transformations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093673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Object: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Step 0: initial placement: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   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/>
                          </a:rPr>
                          <m:t>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/>
                          </a:rPr>
                          <m:t>𝐑</m:t>
                        </m:r>
                      </m:e>
                      <m:sub>
                        <m:r>
                          <a:rPr lang="en-US" b="1">
                            <a:latin typeface="Cambria Math"/>
                          </a:rPr>
                          <m:t>𝐲</m:t>
                        </m:r>
                        <m:r>
                          <a:rPr lang="en-US" b="1">
                            <a:latin typeface="Cambria Math"/>
                          </a:rPr>
                          <m:t>,</m:t>
                        </m:r>
                        <m:f>
                          <m:fPr>
                            <m:type m:val="skw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>
                                <a:latin typeface="Cambria Math"/>
                                <a:ea typeface="Cambria Math"/>
                              </a:rPr>
                              <m:t>𝝅</m:t>
                            </m:r>
                          </m:num>
                          <m:den>
                            <m:r>
                              <a:rPr lang="en-US" b="1" i="1"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sub>
                    </m:sSub>
                    <m:r>
                      <a:rPr lang="en-US" b="1" i="1" smtClean="0">
                        <a:latin typeface="Cambria Math"/>
                      </a:rPr>
                      <m:t>    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/>
                          </a:rPr>
                          <m:t>𝐭</m:t>
                        </m:r>
                      </m:e>
                      <m:sub>
                        <m:r>
                          <a:rPr lang="en-US" b="0" i="0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=(−6,0,6)</m:t>
                    </m:r>
                  </m:oMath>
                </a14:m>
                <a:endParaRPr lang="en-US" i="1" dirty="0" smtClean="0"/>
              </a:p>
              <a:p>
                <a:pPr lvl="1"/>
                <a:endParaRPr lang="en-US" i="1" dirty="0"/>
              </a:p>
              <a:p>
                <a:pPr lvl="1"/>
                <a:endParaRPr lang="en-US" i="1" dirty="0" smtClean="0"/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endParaRPr lang="en-US" i="1" dirty="0" smtClean="0"/>
              </a:p>
              <a:p>
                <a:pPr marL="0" indent="0">
                  <a:buNone/>
                </a:pPr>
                <a:endParaRPr lang="en-US" sz="800" i="1" dirty="0" smtClean="0"/>
              </a:p>
              <a:p>
                <a:pPr marL="0" indent="0">
                  <a:buNone/>
                </a:pPr>
                <a:r>
                  <a:rPr lang="en-US" b="1" dirty="0"/>
                  <a:t>Step </a:t>
                </a:r>
                <a:r>
                  <a:rPr lang="en-US" b="1" dirty="0" smtClean="0"/>
                  <a:t>1: Moving </a:t>
                </a:r>
                <a:r>
                  <a:rPr lang="en-US" b="1" dirty="0" err="1" smtClean="0"/>
                  <a:t>fwd</a:t>
                </a:r>
                <a:r>
                  <a:rPr lang="en-US" b="1" dirty="0" smtClean="0"/>
                  <a:t> by 12 </a:t>
                </a:r>
                <a:r>
                  <a:rPr lang="en-US" b="1" u="sng" dirty="0" smtClean="0"/>
                  <a:t>then</a:t>
                </a:r>
                <a:r>
                  <a:rPr lang="en-US" b="1" dirty="0" smtClean="0"/>
                  <a:t> rotate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/>
                          </a:rPr>
                          <m:t>𝐑</m:t>
                        </m:r>
                      </m:e>
                      <m:sub>
                        <m:r>
                          <a:rPr lang="en-US" b="1">
                            <a:latin typeface="Cambria Math"/>
                          </a:rPr>
                          <m:t>𝐲</m:t>
                        </m:r>
                        <m:r>
                          <a:rPr lang="en-US" b="1">
                            <a:latin typeface="Cambria Math"/>
                          </a:rPr>
                          <m:t>,</m:t>
                        </m:r>
                        <m:f>
                          <m:fPr>
                            <m:type m:val="skw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>
                                <a:latin typeface="Cambria Math"/>
                                <a:ea typeface="Cambria Math"/>
                              </a:rPr>
                              <m:t>𝝅</m:t>
                            </m:r>
                          </m:num>
                          <m:den>
                            <m:r>
                              <a:rPr lang="en-US" b="1" i="1"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sub>
                    </m:sSub>
                  </m:oMath>
                </a14:m>
                <a:r>
                  <a:rPr lang="en-US" b="1" dirty="0" smtClean="0"/>
                  <a:t>:</a:t>
                </a:r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 smtClean="0">
                        <a:latin typeface="Cambria Math"/>
                      </a:rPr>
                      <m:t>   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/>
                          </a:rPr>
                          <m:t>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/>
                          </a:rPr>
                          <m:t>𝐑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/>
                          </a:rPr>
                          <m:t>𝐑</m:t>
                        </m:r>
                      </m:e>
                      <m:sub>
                        <m:r>
                          <a:rPr lang="en-US" b="1">
                            <a:latin typeface="Cambria Math"/>
                          </a:rPr>
                          <m:t>𝐲</m:t>
                        </m:r>
                        <m:r>
                          <a:rPr lang="en-US" b="1">
                            <a:latin typeface="Cambria Math"/>
                          </a:rPr>
                          <m:t>,</m:t>
                        </m:r>
                        <m:f>
                          <m:fPr>
                            <m:type m:val="skw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>
                                <a:latin typeface="Cambria Math"/>
                                <a:ea typeface="Cambria Math"/>
                              </a:rPr>
                              <m:t>𝝅</m:t>
                            </m:r>
                          </m:num>
                          <m:den>
                            <m:r>
                              <a:rPr lang="en-US" b="1" i="1"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sub>
                    </m:sSub>
                    <m:r>
                      <a:rPr lang="en-US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/>
                          </a:rPr>
                          <m:t>𝐑</m:t>
                        </m:r>
                      </m:e>
                      <m:sub>
                        <m:r>
                          <a:rPr lang="en-US" b="1">
                            <a:latin typeface="Cambria Math"/>
                          </a:rPr>
                          <m:t>𝐲</m:t>
                        </m:r>
                        <m:r>
                          <a:rPr lang="en-US" b="1">
                            <a:latin typeface="Cambria Math"/>
                          </a:rPr>
                          <m:t>,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𝝅</m:t>
                        </m:r>
                        <m:r>
                          <a:rPr lang="en-US" b="1" i="1" smtClean="0"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endParaRPr lang="en-US" i="1" dirty="0" smtClean="0"/>
              </a:p>
              <a:p>
                <a:pPr lvl="1"/>
                <a:r>
                  <a:rPr lang="en-US" dirty="0" smtClean="0"/>
                  <a:t>What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/>
                          </a:rPr>
                          <m:t>𝐭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 smtClean="0"/>
                  <a:t>?</a:t>
                </a:r>
              </a:p>
              <a:p>
                <a:pPr marL="27305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08" t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 76"/>
          <p:cNvGrpSpPr/>
          <p:nvPr/>
        </p:nvGrpSpPr>
        <p:grpSpPr>
          <a:xfrm>
            <a:off x="6339783" y="870526"/>
            <a:ext cx="2862875" cy="3015674"/>
            <a:chOff x="6339783" y="870526"/>
            <a:chExt cx="2862875" cy="3015674"/>
          </a:xfrm>
        </p:grpSpPr>
        <p:pic>
          <p:nvPicPr>
            <p:cNvPr id="5" name="Picture 6" descr="http://gieseanw.files.wordpress.com/2010/02/graph_paper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39783" y="1219199"/>
              <a:ext cx="2667000" cy="2667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Group 5"/>
            <p:cNvGrpSpPr/>
            <p:nvPr/>
          </p:nvGrpSpPr>
          <p:grpSpPr>
            <a:xfrm>
              <a:off x="6339783" y="2199242"/>
              <a:ext cx="2862875" cy="369332"/>
              <a:chOff x="152400" y="4392930"/>
              <a:chExt cx="2862875" cy="369332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728017" y="4392930"/>
                <a:ext cx="287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 flipV="1">
                <a:off x="152400" y="4751069"/>
                <a:ext cx="281940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7661741" y="870526"/>
              <a:ext cx="300082" cy="2971801"/>
              <a:chOff x="385718" y="2514600"/>
              <a:chExt cx="300082" cy="2971801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 flipV="1">
                <a:off x="396240" y="2667000"/>
                <a:ext cx="0" cy="281940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385718" y="251460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7202974" y="2132012"/>
              <a:ext cx="1023983" cy="832644"/>
              <a:chOff x="1015591" y="3395086"/>
              <a:chExt cx="1023983" cy="832644"/>
            </a:xfrm>
          </p:grpSpPr>
          <p:sp>
            <p:nvSpPr>
              <p:cNvPr id="13" name="Isosceles Triangle 12"/>
              <p:cNvSpPr/>
              <p:nvPr/>
            </p:nvSpPr>
            <p:spPr>
              <a:xfrm rot="5400000">
                <a:off x="1425456" y="3630097"/>
                <a:ext cx="247510" cy="363946"/>
              </a:xfrm>
              <a:prstGeom prst="triangle">
                <a:avLst/>
              </a:prstGeom>
              <a:solidFill>
                <a:srgbClr val="00B0F0">
                  <a:alpha val="21000"/>
                </a:srgbClr>
              </a:solidFill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1635937" y="3794125"/>
                <a:ext cx="403637" cy="307777"/>
                <a:chOff x="1676400" y="5802868"/>
                <a:chExt cx="403637" cy="307777"/>
              </a:xfrm>
            </p:grpSpPr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1747838" y="5824152"/>
                  <a:ext cx="762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headEnd type="triangl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/>
                    <p:cNvSpPr txBox="1"/>
                    <p:nvPr/>
                  </p:nvSpPr>
                  <p:spPr>
                    <a:xfrm>
                      <a:off x="1676400" y="5802868"/>
                      <a:ext cx="40363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2" name="TextBox 2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76400" y="5802868"/>
                      <a:ext cx="403637" cy="30777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5" name="Group 14"/>
              <p:cNvGrpSpPr/>
              <p:nvPr/>
            </p:nvGrpSpPr>
            <p:grpSpPr>
              <a:xfrm>
                <a:off x="1023934" y="3395086"/>
                <a:ext cx="403636" cy="307777"/>
                <a:chOff x="1420795" y="5543034"/>
                <a:chExt cx="403636" cy="307777"/>
              </a:xfrm>
            </p:grpSpPr>
            <p:cxnSp>
              <p:nvCxnSpPr>
                <p:cNvPr id="19" name="Straight Connector 18"/>
                <p:cNvCxnSpPr/>
                <p:nvPr/>
              </p:nvCxnSpPr>
              <p:spPr>
                <a:xfrm>
                  <a:off x="1764505" y="5831440"/>
                  <a:ext cx="381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head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1420795" y="5543034"/>
                      <a:ext cx="40363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0" name="TextBox 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20795" y="5543034"/>
                      <a:ext cx="403636" cy="30777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" name="Group 15"/>
              <p:cNvGrpSpPr/>
              <p:nvPr/>
            </p:nvGrpSpPr>
            <p:grpSpPr>
              <a:xfrm>
                <a:off x="1015591" y="3919953"/>
                <a:ext cx="399468" cy="307777"/>
                <a:chOff x="1417620" y="5815568"/>
                <a:chExt cx="399468" cy="307777"/>
              </a:xfrm>
            </p:grpSpPr>
            <p:cxnSp>
              <p:nvCxnSpPr>
                <p:cNvPr id="17" name="Straight Connector 16"/>
                <p:cNvCxnSpPr/>
                <p:nvPr/>
              </p:nvCxnSpPr>
              <p:spPr>
                <a:xfrm>
                  <a:off x="1764505" y="5831440"/>
                  <a:ext cx="381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head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1417620" y="5815568"/>
                      <a:ext cx="39946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8" name="TextBox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17620" y="5815568"/>
                      <a:ext cx="399468" cy="30777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3" name="Group 22"/>
            <p:cNvGrpSpPr/>
            <p:nvPr/>
          </p:nvGrpSpPr>
          <p:grpSpPr>
            <a:xfrm rot="16200000">
              <a:off x="7968502" y="2714287"/>
              <a:ext cx="843871" cy="854672"/>
              <a:chOff x="1193619" y="3373059"/>
              <a:chExt cx="843871" cy="854672"/>
            </a:xfrm>
          </p:grpSpPr>
          <p:sp>
            <p:nvSpPr>
              <p:cNvPr id="24" name="Isosceles Triangle 23"/>
              <p:cNvSpPr/>
              <p:nvPr/>
            </p:nvSpPr>
            <p:spPr>
              <a:xfrm rot="5400000">
                <a:off x="1425457" y="3630096"/>
                <a:ext cx="247510" cy="363946"/>
              </a:xfrm>
              <a:prstGeom prst="triangle">
                <a:avLst/>
              </a:prstGeom>
              <a:solidFill>
                <a:srgbClr val="00B0F0"/>
              </a:solidFill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1633854" y="3794126"/>
                <a:ext cx="403636" cy="307777"/>
                <a:chOff x="1674317" y="5802869"/>
                <a:chExt cx="403636" cy="307777"/>
              </a:xfrm>
            </p:grpSpPr>
            <p:cxnSp>
              <p:nvCxnSpPr>
                <p:cNvPr id="32" name="Straight Connector 31"/>
                <p:cNvCxnSpPr/>
                <p:nvPr/>
              </p:nvCxnSpPr>
              <p:spPr>
                <a:xfrm flipH="1">
                  <a:off x="1747834" y="5819394"/>
                  <a:ext cx="762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headEnd type="triangl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TextBox 32"/>
                    <p:cNvSpPr txBox="1"/>
                    <p:nvPr/>
                  </p:nvSpPr>
                  <p:spPr>
                    <a:xfrm>
                      <a:off x="1674317" y="5802869"/>
                      <a:ext cx="40363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3" name="TextBox 3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74317" y="5802869"/>
                      <a:ext cx="403636" cy="307777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6" name="Group 25"/>
              <p:cNvGrpSpPr/>
              <p:nvPr/>
            </p:nvGrpSpPr>
            <p:grpSpPr>
              <a:xfrm>
                <a:off x="1193619" y="3373059"/>
                <a:ext cx="403636" cy="310433"/>
                <a:chOff x="1590480" y="5521007"/>
                <a:chExt cx="403636" cy="310433"/>
              </a:xfrm>
            </p:grpSpPr>
            <p:cxnSp>
              <p:nvCxnSpPr>
                <p:cNvPr id="30" name="Straight Connector 29"/>
                <p:cNvCxnSpPr/>
                <p:nvPr/>
              </p:nvCxnSpPr>
              <p:spPr>
                <a:xfrm>
                  <a:off x="1764505" y="5831440"/>
                  <a:ext cx="381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head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TextBox 30"/>
                    <p:cNvSpPr txBox="1"/>
                    <p:nvPr/>
                  </p:nvSpPr>
                  <p:spPr>
                    <a:xfrm>
                      <a:off x="1590480" y="5521007"/>
                      <a:ext cx="40363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1" name="TextBox 3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90480" y="5521007"/>
                      <a:ext cx="403636" cy="30777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7" name="Group 26"/>
              <p:cNvGrpSpPr/>
              <p:nvPr/>
            </p:nvGrpSpPr>
            <p:grpSpPr>
              <a:xfrm>
                <a:off x="1195704" y="3919954"/>
                <a:ext cx="399468" cy="307777"/>
                <a:chOff x="1597733" y="5815569"/>
                <a:chExt cx="399468" cy="307777"/>
              </a:xfrm>
            </p:grpSpPr>
            <p:cxnSp>
              <p:nvCxnSpPr>
                <p:cNvPr id="28" name="Straight Connector 27"/>
                <p:cNvCxnSpPr/>
                <p:nvPr/>
              </p:nvCxnSpPr>
              <p:spPr>
                <a:xfrm>
                  <a:off x="1764505" y="5831440"/>
                  <a:ext cx="381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head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/>
                    <p:cNvSpPr txBox="1"/>
                    <p:nvPr/>
                  </p:nvSpPr>
                  <p:spPr>
                    <a:xfrm>
                      <a:off x="1597733" y="5815569"/>
                      <a:ext cx="39946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9" name="Text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97733" y="5815569"/>
                      <a:ext cx="399468" cy="30777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6200" y="1984027"/>
                <a:ext cx="6400800" cy="1368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>
                              <a:latin typeface="Cambria Math"/>
                            </a:rPr>
                            <m:t>𝐖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/>
                                  </a:rPr>
                                  <m:t>𝑠</m:t>
                                </m:r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>
                                        <a:latin typeface="Cambria Math"/>
                                      </a:rPr>
                                      <m:t>𝐑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>
                                        <a:latin typeface="Cambria Math"/>
                                      </a:rPr>
                                      <m:t>𝐭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/>
                                  </a:rPr>
                                  <m:t>𝑠</m:t>
                                </m:r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>
                                        <a:latin typeface="Cambria Math"/>
                                      </a:rPr>
                                      <m:t>𝐑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b="0" i="1" smtClean="0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600" b="0" i="1" smtClean="0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6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b="0" i="1" smtClean="0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/>
                                            </a:rPr>
                                            <m:t>6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600" b="0" i="1" smtClean="0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600" b="0" i="1" smtClean="0">
                                              <a:latin typeface="Cambria Math"/>
                                            </a:rPr>
                                            <m:t>6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600" b="0" i="1" smtClean="0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  <m:r>
                                  <a:rPr lang="en-US" sz="1600" i="1">
                                    <a:latin typeface="Cambria Math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6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6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 smtClean="0"/>
              </a:p>
              <a:p>
                <a:endParaRPr lang="en-US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similarly for the other two points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1984027"/>
                <a:ext cx="6400800" cy="1368773"/>
              </a:xfrm>
              <a:prstGeom prst="rect">
                <a:avLst/>
              </a:prstGeom>
              <a:blipFill>
                <a:blip r:embed="rId10"/>
                <a:stretch>
                  <a:fillRect l="-571" b="-4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 77"/>
          <p:cNvGrpSpPr/>
          <p:nvPr/>
        </p:nvGrpSpPr>
        <p:grpSpPr>
          <a:xfrm>
            <a:off x="6339783" y="3733800"/>
            <a:ext cx="2862875" cy="3015674"/>
            <a:chOff x="6339783" y="3733800"/>
            <a:chExt cx="2862875" cy="3015674"/>
          </a:xfrm>
        </p:grpSpPr>
        <p:pic>
          <p:nvPicPr>
            <p:cNvPr id="35" name="Picture 6" descr="http://gieseanw.files.wordpress.com/2010/02/graph_paper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39783" y="4082473"/>
              <a:ext cx="2667000" cy="2667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TextBox 36"/>
            <p:cNvSpPr txBox="1"/>
            <p:nvPr/>
          </p:nvSpPr>
          <p:spPr>
            <a:xfrm>
              <a:off x="8915400" y="5062516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V="1">
              <a:off x="6339783" y="5420655"/>
              <a:ext cx="281940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7672263" y="3886200"/>
              <a:ext cx="0" cy="28194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7661741" y="37338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7612839" y="5230297"/>
              <a:ext cx="247510" cy="363946"/>
            </a:xfrm>
            <a:prstGeom prst="triangle">
              <a:avLst/>
            </a:prstGeom>
            <a:solidFill>
              <a:srgbClr val="00B0F0">
                <a:alpha val="21000"/>
              </a:srgbClr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7823320" y="5394325"/>
              <a:ext cx="403636" cy="307777"/>
              <a:chOff x="1676400" y="5802868"/>
              <a:chExt cx="403636" cy="307777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 flipH="1">
                <a:off x="1747838" y="5824152"/>
                <a:ext cx="7620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1676400" y="5802868"/>
                    <a:ext cx="40363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5802868"/>
                    <a:ext cx="403636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5" name="Group 44"/>
            <p:cNvGrpSpPr/>
            <p:nvPr/>
          </p:nvGrpSpPr>
          <p:grpSpPr>
            <a:xfrm>
              <a:off x="7211317" y="4995286"/>
              <a:ext cx="403636" cy="307777"/>
              <a:chOff x="1420795" y="5543034"/>
              <a:chExt cx="403636" cy="307777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>
                <a:off x="1764505" y="5831440"/>
                <a:ext cx="3810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  <a:head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1420795" y="5543034"/>
                    <a:ext cx="40363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20795" y="5543034"/>
                    <a:ext cx="403636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6" name="Group 45"/>
            <p:cNvGrpSpPr/>
            <p:nvPr/>
          </p:nvGrpSpPr>
          <p:grpSpPr>
            <a:xfrm>
              <a:off x="7202974" y="5520153"/>
              <a:ext cx="403637" cy="307777"/>
              <a:chOff x="1417620" y="5815568"/>
              <a:chExt cx="403637" cy="307777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1764505" y="5831440"/>
                <a:ext cx="3810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  <a:head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1417620" y="5815568"/>
                    <a:ext cx="40363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8" name="TextBox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17620" y="5815568"/>
                    <a:ext cx="403637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4" name="Isosceles Triangle 53"/>
            <p:cNvSpPr/>
            <p:nvPr/>
          </p:nvSpPr>
          <p:spPr>
            <a:xfrm>
              <a:off x="8278355" y="5889265"/>
              <a:ext cx="247510" cy="363946"/>
            </a:xfrm>
            <a:prstGeom prst="triangle">
              <a:avLst/>
            </a:prstGeom>
            <a:solidFill>
              <a:srgbClr val="00B0F0">
                <a:alpha val="30000"/>
              </a:srgbClr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5" name="Group 54"/>
            <p:cNvGrpSpPr/>
            <p:nvPr/>
          </p:nvGrpSpPr>
          <p:grpSpPr>
            <a:xfrm rot="16200000">
              <a:off x="8336240" y="5630892"/>
              <a:ext cx="403636" cy="307777"/>
              <a:chOff x="1674317" y="5802869"/>
              <a:chExt cx="403636" cy="307777"/>
            </a:xfrm>
          </p:grpSpPr>
          <p:cxnSp>
            <p:nvCxnSpPr>
              <p:cNvPr id="62" name="Straight Connector 61"/>
              <p:cNvCxnSpPr/>
              <p:nvPr/>
            </p:nvCxnSpPr>
            <p:spPr>
              <a:xfrm flipH="1">
                <a:off x="1747834" y="5819394"/>
                <a:ext cx="7620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1674317" y="5802869"/>
                    <a:ext cx="40363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4317" y="5802869"/>
                    <a:ext cx="403636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6" name="Group 55"/>
            <p:cNvGrpSpPr/>
            <p:nvPr/>
          </p:nvGrpSpPr>
          <p:grpSpPr>
            <a:xfrm rot="16200000">
              <a:off x="7916501" y="6069799"/>
              <a:ext cx="403636" cy="310433"/>
              <a:chOff x="1590480" y="5521007"/>
              <a:chExt cx="403636" cy="310433"/>
            </a:xfrm>
          </p:grpSpPr>
          <p:cxnSp>
            <p:nvCxnSpPr>
              <p:cNvPr id="60" name="Straight Connector 59"/>
              <p:cNvCxnSpPr/>
              <p:nvPr/>
            </p:nvCxnSpPr>
            <p:spPr>
              <a:xfrm>
                <a:off x="1764505" y="5831440"/>
                <a:ext cx="3810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  <a:head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1590480" y="5521007"/>
                    <a:ext cx="40363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90480" y="5521007"/>
                    <a:ext cx="403636" cy="30777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7" name="Group 56"/>
            <p:cNvGrpSpPr/>
            <p:nvPr/>
          </p:nvGrpSpPr>
          <p:grpSpPr>
            <a:xfrm rot="16200000">
              <a:off x="8464151" y="6071125"/>
              <a:ext cx="399468" cy="307777"/>
              <a:chOff x="1597733" y="5815569"/>
              <a:chExt cx="399468" cy="307777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1764505" y="5831440"/>
                <a:ext cx="3810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  <a:head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1597733" y="5815569"/>
                    <a:ext cx="39946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9" name="TextBox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97733" y="5815569"/>
                    <a:ext cx="399468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5" name="Isosceles Triangle 64"/>
            <p:cNvSpPr/>
            <p:nvPr/>
          </p:nvSpPr>
          <p:spPr>
            <a:xfrm rot="16200000">
              <a:off x="8215801" y="4500888"/>
              <a:ext cx="247510" cy="363946"/>
            </a:xfrm>
            <a:prstGeom prst="triangle">
              <a:avLst/>
            </a:prstGeom>
            <a:solidFill>
              <a:srgbClr val="00B0F0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66" name="Group 65"/>
            <p:cNvGrpSpPr/>
            <p:nvPr/>
          </p:nvGrpSpPr>
          <p:grpSpPr>
            <a:xfrm rot="10800000">
              <a:off x="7851279" y="4393028"/>
              <a:ext cx="403636" cy="307777"/>
              <a:chOff x="1674316" y="5802868"/>
              <a:chExt cx="403636" cy="307777"/>
            </a:xfrm>
          </p:grpSpPr>
          <p:cxnSp>
            <p:nvCxnSpPr>
              <p:cNvPr id="73" name="Straight Connector 72"/>
              <p:cNvCxnSpPr/>
              <p:nvPr/>
            </p:nvCxnSpPr>
            <p:spPr>
              <a:xfrm flipH="1">
                <a:off x="1747834" y="5819394"/>
                <a:ext cx="7620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1674316" y="5802868"/>
                    <a:ext cx="40363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4" name="TextBox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4316" y="5802868"/>
                    <a:ext cx="403636" cy="30777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7" name="Group 66"/>
            <p:cNvGrpSpPr/>
            <p:nvPr/>
          </p:nvGrpSpPr>
          <p:grpSpPr>
            <a:xfrm rot="10800000">
              <a:off x="8291512" y="4811438"/>
              <a:ext cx="403636" cy="310434"/>
              <a:chOff x="1590481" y="5521006"/>
              <a:chExt cx="403636" cy="310434"/>
            </a:xfrm>
          </p:grpSpPr>
          <p:cxnSp>
            <p:nvCxnSpPr>
              <p:cNvPr id="71" name="Straight Connector 70"/>
              <p:cNvCxnSpPr/>
              <p:nvPr/>
            </p:nvCxnSpPr>
            <p:spPr>
              <a:xfrm>
                <a:off x="1764505" y="5831440"/>
                <a:ext cx="3810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  <a:head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1590481" y="5521006"/>
                    <a:ext cx="40363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2" name="TextBox 7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90481" y="5521006"/>
                    <a:ext cx="403636" cy="30777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8" name="Group 67"/>
            <p:cNvGrpSpPr/>
            <p:nvPr/>
          </p:nvGrpSpPr>
          <p:grpSpPr>
            <a:xfrm rot="10800000">
              <a:off x="8293597" y="4267200"/>
              <a:ext cx="399468" cy="307777"/>
              <a:chOff x="1597732" y="5815568"/>
              <a:chExt cx="399468" cy="307777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1764505" y="5831440"/>
                <a:ext cx="3810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  <a:head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1597732" y="5815568"/>
                    <a:ext cx="39946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97732" y="5815568"/>
                    <a:ext cx="399468" cy="307777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1524000" y="4572000"/>
                <a:ext cx="4419600" cy="7631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0" smtClean="0">
                              <a:latin typeface="Cambria Math"/>
                            </a:rPr>
                            <m:t>𝐭</m:t>
                          </m:r>
                        </m:e>
                        <m:sub>
                          <m:r>
                            <a:rPr lang="en-US" sz="1600" b="0" i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600" b="0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>
                              <a:latin typeface="Cambria Math"/>
                            </a:rPr>
                            <m:t>𝐭</m:t>
                          </m:r>
                        </m:e>
                        <m:sub>
                          <m:r>
                            <a:rPr lang="en-US" sz="160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1600" b="1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>
                              <a:latin typeface="Cambria Math"/>
                            </a:rPr>
                            <m:t>𝐑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b="1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b="1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572000"/>
                <a:ext cx="4419600" cy="763158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152400" y="5335158"/>
                <a:ext cx="6096000" cy="1368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>
                              <a:latin typeface="Cambria Math"/>
                            </a:rPr>
                            <m:t>𝐖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/>
                                  </a:rPr>
                                  <m:t>𝑠</m:t>
                                </m:r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>
                                        <a:latin typeface="Cambria Math"/>
                                      </a:rPr>
                                      <m:t>𝐑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>
                                        <a:latin typeface="Cambria Math"/>
                                      </a:rPr>
                                      <m:t>𝐭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/>
                                  </a:rPr>
                                  <m:t>𝑠</m:t>
                                </m:r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>
                                        <a:latin typeface="Cambria Math"/>
                                      </a:rPr>
                                      <m:t>𝐑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b="0" i="1" smtClean="0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600" b="0" i="1" smtClean="0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6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  <m:r>
                                  <a:rPr lang="en-US" sz="1600" b="0">
                                    <a:latin typeface="Cambria Math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b="0" i="1" smtClean="0">
                                              <a:latin typeface="Cambria Math"/>
                                            </a:rPr>
                                            <m:t>6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600" b="0" i="1" smtClean="0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600" b="0" i="1" smtClean="0">
                                              <a:latin typeface="Cambria Math"/>
                                            </a:rPr>
                                            <m:t>6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160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600" b="0" i="1" smtClean="0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  <m:r>
                                  <a:rPr lang="en-US" sz="1600" i="1">
                                    <a:latin typeface="Cambria Math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6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6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 smtClean="0"/>
              </a:p>
              <a:p>
                <a:endParaRPr lang="en-US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similarly for the other two points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5335158"/>
                <a:ext cx="6096000" cy="1368773"/>
              </a:xfrm>
              <a:prstGeom prst="rect">
                <a:avLst/>
              </a:prstGeom>
              <a:blipFill>
                <a:blip r:embed="rId20"/>
                <a:stretch>
                  <a:fillRect l="-500" b="-4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1610783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34" grpId="0" uiExpand="1" build="allAtOnce"/>
      <p:bldP spid="75" grpId="0"/>
      <p:bldP spid="7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</a:t>
            </a:r>
            <a:r>
              <a:rPr lang="en-US" dirty="0" smtClean="0"/>
              <a:t>Object: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174932"/>
                <a:ext cx="8610600" cy="5257800"/>
              </a:xfrm>
            </p:spPr>
            <p:txBody>
              <a:bodyPr/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b="1" dirty="0" smtClean="0"/>
                  <a:t>Step 2: Again </a:t>
                </a:r>
                <a:r>
                  <a:rPr lang="en-US" b="1" dirty="0" err="1" smtClean="0"/>
                  <a:t>fwd</a:t>
                </a:r>
                <a:r>
                  <a:rPr lang="en-US" b="1" dirty="0" smtClean="0"/>
                  <a:t> </a:t>
                </a:r>
                <a:r>
                  <a:rPr lang="en-US" b="1" dirty="0"/>
                  <a:t>by 12 </a:t>
                </a:r>
                <a:r>
                  <a:rPr lang="en-US" b="1" u="sng" dirty="0"/>
                  <a:t>then</a:t>
                </a:r>
                <a:r>
                  <a:rPr lang="en-US" b="1" dirty="0"/>
                  <a:t> rotate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/>
                          </a:rPr>
                          <m:t>𝐑</m:t>
                        </m:r>
                      </m:e>
                      <m:sub>
                        <m:r>
                          <a:rPr lang="en-US" b="1">
                            <a:latin typeface="Cambria Math"/>
                          </a:rPr>
                          <m:t>𝐲</m:t>
                        </m:r>
                        <m:r>
                          <a:rPr lang="en-US" b="1">
                            <a:latin typeface="Cambria Math"/>
                          </a:rPr>
                          <m:t>,</m:t>
                        </m:r>
                        <m:f>
                          <m:fPr>
                            <m:type m:val="skw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>
                                <a:latin typeface="Cambria Math"/>
                                <a:ea typeface="Cambria Math"/>
                              </a:rPr>
                              <m:t>𝝅</m:t>
                            </m:r>
                          </m:num>
                          <m:den>
                            <m:r>
                              <a:rPr lang="en-US" b="1" i="1"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sub>
                    </m:sSub>
                  </m:oMath>
                </a14:m>
                <a:r>
                  <a:rPr lang="en-US" b="1" dirty="0"/>
                  <a:t>:</a:t>
                </a:r>
                <a:endParaRPr lang="en-US" sz="1200" b="1" dirty="0" smtClean="0"/>
              </a:p>
              <a:p>
                <a:pPr lvl="1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  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/>
                          </a:rPr>
                          <m:t>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/>
                          </a:rPr>
                          <m:t>𝐑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/>
                          </a:rPr>
                          <m:t>𝐑</m:t>
                        </m:r>
                      </m:e>
                      <m:sub>
                        <m:r>
                          <a:rPr lang="en-US" b="1">
                            <a:latin typeface="Cambria Math"/>
                          </a:rPr>
                          <m:t>𝐲</m:t>
                        </m:r>
                        <m:r>
                          <a:rPr lang="en-US" b="1">
                            <a:latin typeface="Cambria Math"/>
                          </a:rPr>
                          <m:t>,</m:t>
                        </m:r>
                        <m:f>
                          <m:fPr>
                            <m:type m:val="skw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>
                                <a:latin typeface="Cambria Math"/>
                                <a:ea typeface="Cambria Math"/>
                              </a:rPr>
                              <m:t>𝝅</m:t>
                            </m:r>
                          </m:num>
                          <m:den>
                            <m:r>
                              <a:rPr lang="en-US" b="1" i="1"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sub>
                    </m:sSub>
                    <m:r>
                      <a:rPr lang="en-US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/>
                          </a:rPr>
                          <m:t>𝐑</m:t>
                        </m:r>
                      </m:e>
                      <m:sub>
                        <m:r>
                          <a:rPr lang="en-US" b="1">
                            <a:latin typeface="Cambria Math"/>
                          </a:rPr>
                          <m:t>𝐲</m:t>
                        </m:r>
                        <m:r>
                          <a:rPr lang="en-US" b="1">
                            <a:latin typeface="Cambria Math"/>
                          </a:rPr>
                          <m:t>,</m:t>
                        </m:r>
                        <m:f>
                          <m:fPr>
                            <m:type m:val="skw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latin typeface="Cambria Math"/>
                              </a:rPr>
                              <m:t>𝟑</m:t>
                            </m:r>
                            <m:r>
                              <a:rPr lang="en-US" b="1" i="1">
                                <a:latin typeface="Cambria Math"/>
                                <a:ea typeface="Cambria Math"/>
                              </a:rPr>
                              <m:t>𝝅</m:t>
                            </m:r>
                          </m:num>
                          <m:den>
                            <m:r>
                              <a:rPr lang="en-US" b="1" i="1"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sub>
                    </m:sSub>
                  </m:oMath>
                </a14:m>
                <a:endParaRPr lang="en-US" i="1" dirty="0" smtClean="0"/>
              </a:p>
              <a:p>
                <a:pPr lvl="1">
                  <a:spcBef>
                    <a:spcPts val="0"/>
                  </a:spcBef>
                </a:pPr>
                <a:endParaRPr lang="en-US" i="1" dirty="0" smtClean="0"/>
              </a:p>
              <a:p>
                <a:pPr lvl="1"/>
                <a:endParaRPr lang="en-US" i="1" dirty="0"/>
              </a:p>
              <a:p>
                <a:pPr lvl="1"/>
                <a:endParaRPr lang="en-US" i="1" dirty="0" smtClean="0"/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endParaRPr lang="en-US" i="1" dirty="0" smtClean="0"/>
              </a:p>
              <a:p>
                <a:pPr marL="0" indent="0">
                  <a:buNone/>
                </a:pPr>
                <a:endParaRPr lang="en-US" sz="800" i="1" dirty="0" smtClean="0"/>
              </a:p>
              <a:p>
                <a:pPr marL="0" indent="0">
                  <a:buNone/>
                </a:pPr>
                <a:r>
                  <a:rPr lang="en-US" b="1" dirty="0"/>
                  <a:t>Step </a:t>
                </a:r>
                <a:r>
                  <a:rPr lang="en-US" b="1" dirty="0" smtClean="0"/>
                  <a:t>3: Again </a:t>
                </a:r>
                <a:r>
                  <a:rPr lang="en-US" b="1" dirty="0" err="1" smtClean="0"/>
                  <a:t>fwd</a:t>
                </a:r>
                <a:r>
                  <a:rPr lang="en-US" b="1" dirty="0" smtClean="0"/>
                  <a:t> by 12 </a:t>
                </a:r>
                <a:r>
                  <a:rPr lang="en-US" b="1" u="sng" dirty="0" smtClean="0"/>
                  <a:t>then</a:t>
                </a:r>
                <a:r>
                  <a:rPr lang="en-US" b="1" dirty="0" smtClean="0"/>
                  <a:t> rotate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/>
                          </a:rPr>
                          <m:t>𝐑</m:t>
                        </m:r>
                      </m:e>
                      <m:sub>
                        <m:r>
                          <a:rPr lang="en-US" b="1">
                            <a:latin typeface="Cambria Math"/>
                          </a:rPr>
                          <m:t>𝐲</m:t>
                        </m:r>
                        <m:r>
                          <a:rPr lang="en-US" b="1">
                            <a:latin typeface="Cambria Math"/>
                          </a:rPr>
                          <m:t>,</m:t>
                        </m:r>
                        <m:f>
                          <m:fPr>
                            <m:type m:val="skw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>
                                <a:latin typeface="Cambria Math"/>
                                <a:ea typeface="Cambria Math"/>
                              </a:rPr>
                              <m:t>𝝅</m:t>
                            </m:r>
                          </m:num>
                          <m:den>
                            <m:r>
                              <a:rPr lang="en-US" b="1" i="1"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sub>
                    </m:sSub>
                  </m:oMath>
                </a14:m>
                <a:r>
                  <a:rPr lang="en-US" b="1" dirty="0" smtClean="0"/>
                  <a:t>:</a:t>
                </a:r>
                <a:endParaRPr lang="en-US" b="1" dirty="0"/>
              </a:p>
              <a:p>
                <a:pPr lvl="1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 smtClean="0">
                        <a:latin typeface="Cambria Math"/>
                      </a:rPr>
                      <m:t>   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/>
                          </a:rPr>
                          <m:t>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/>
                          </a:rPr>
                          <m:t>𝐑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/>
                          </a:rPr>
                          <m:t>𝐑</m:t>
                        </m:r>
                      </m:e>
                      <m:sub>
                        <m:r>
                          <a:rPr lang="en-US" b="1">
                            <a:latin typeface="Cambria Math"/>
                          </a:rPr>
                          <m:t>𝐲</m:t>
                        </m:r>
                        <m:r>
                          <a:rPr lang="en-US" b="1">
                            <a:latin typeface="Cambria Math"/>
                          </a:rPr>
                          <m:t>,</m:t>
                        </m:r>
                        <m:f>
                          <m:fPr>
                            <m:type m:val="skw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>
                                <a:latin typeface="Cambria Math"/>
                                <a:ea typeface="Cambria Math"/>
                              </a:rPr>
                              <m:t>𝝅</m:t>
                            </m:r>
                          </m:num>
                          <m:den>
                            <m:r>
                              <a:rPr lang="en-US" b="1" i="1"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sub>
                    </m:sSub>
                    <m:r>
                      <a:rPr lang="en-US" b="1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/>
                          </a:rPr>
                          <m:t>𝐑</m:t>
                        </m:r>
                      </m:e>
                      <m:sub>
                        <m:r>
                          <a:rPr lang="en-US" b="1">
                            <a:latin typeface="Cambria Math"/>
                          </a:rPr>
                          <m:t>𝐲</m:t>
                        </m:r>
                        <m:r>
                          <a:rPr lang="en-US" b="1">
                            <a:latin typeface="Cambria Math"/>
                          </a:rPr>
                          <m:t>,</m:t>
                        </m:r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𝝅</m:t>
                        </m:r>
                        <m:r>
                          <a:rPr lang="en-US" b="1" i="1" smtClean="0"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endParaRPr lang="en-US" i="1" dirty="0" smtClean="0"/>
              </a:p>
              <a:p>
                <a:pPr marL="27305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174932"/>
                <a:ext cx="8610600" cy="5257800"/>
              </a:xfrm>
              <a:blipFill>
                <a:blip r:embed="rId2"/>
                <a:stretch>
                  <a:fillRect l="-708" t="-3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-26695" y="2518824"/>
                <a:ext cx="6780787" cy="1368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>
                              <a:latin typeface="Cambria Math"/>
                            </a:rPr>
                            <m:t>𝐖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/>
                                  </a:rPr>
                                  <m:t>𝑠</m:t>
                                </m:r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>
                                        <a:latin typeface="Cambria Math"/>
                                      </a:rPr>
                                      <m:t>𝐑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>
                                        <a:latin typeface="Cambria Math"/>
                                      </a:rPr>
                                      <m:t>𝐭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/>
                                  </a:rPr>
                                  <m:t>𝑠</m:t>
                                </m:r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>
                                        <a:latin typeface="Cambria Math"/>
                                      </a:rPr>
                                      <m:t>𝐑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b="0" i="1" smtClean="0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600" b="0" i="1" smtClean="0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6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b="0" i="1" smtClean="0">
                                              <a:latin typeface="Cambria Math"/>
                                            </a:rPr>
                                            <m:t>6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600" b="0" i="1" smtClean="0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600" b="0" i="1" smtClean="0">
                                              <a:latin typeface="Cambria Math"/>
                                            </a:rPr>
                                            <m:t>−6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b="0" i="1" smtClean="0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600" b="0" i="1" smtClean="0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  <m:r>
                                  <a:rPr lang="en-US" sz="1600" i="1">
                                    <a:latin typeface="Cambria Math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latin typeface="Cambria Math"/>
                                            </a:rPr>
                                            <m:t>6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−6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−6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 smtClean="0"/>
              </a:p>
              <a:p>
                <a:endParaRPr lang="en-US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And similarly for the other two points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695" y="2518824"/>
                <a:ext cx="6780787" cy="1368773"/>
              </a:xfrm>
              <a:prstGeom prst="rect">
                <a:avLst/>
              </a:prstGeom>
              <a:blipFill>
                <a:blip r:embed="rId3"/>
                <a:stretch>
                  <a:fillRect b="-4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838200" y="4603932"/>
                <a:ext cx="4327467" cy="7435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0" smtClean="0">
                              <a:latin typeface="Cambria Math"/>
                            </a:rPr>
                            <m:t>𝐭</m:t>
                          </m:r>
                        </m:e>
                        <m:sub>
                          <m:r>
                            <a:rPr lang="en-US" sz="1600" b="0" i="0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600" b="0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>
                              <a:latin typeface="Cambria Math"/>
                            </a:rPr>
                            <m:t>𝐭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sz="1600" b="1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>
                              <a:latin typeface="Cambria Math"/>
                            </a:rPr>
                            <m:t>𝐑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b="1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−6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b="1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600" i="1">
                                    <a:latin typeface="Cambria Math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b="1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600" i="1">
                                    <a:latin typeface="Cambria Math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−6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603932"/>
                <a:ext cx="4327467" cy="74353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20782" y="5336827"/>
                <a:ext cx="6764513" cy="1368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>
                              <a:latin typeface="Cambria Math"/>
                            </a:rPr>
                            <m:t>𝐖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/>
                            </a:rPr>
                            <m:t>𝟑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/>
                                  </a:rPr>
                                  <m:t>𝑠</m:t>
                                </m:r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>
                                        <a:latin typeface="Cambria Math"/>
                                      </a:rPr>
                                      <m:t>𝐑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6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6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/>
                                  </a:rPr>
                                  <m:t>𝑠</m:t>
                                </m:r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>
                                        <a:latin typeface="Cambria Math"/>
                                      </a:rPr>
                                      <m:t>𝐑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b="0" i="1" smtClean="0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600" b="0" i="1" smtClean="0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6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  <m:r>
                                  <a:rPr lang="en-US" sz="1600" b="0">
                                    <a:latin typeface="Cambria Math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b="0" i="1" smtClean="0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/>
                                            </a:rPr>
                                            <m:t>6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600" b="0" i="1" smtClean="0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600" b="0" i="1" smtClean="0">
                                              <a:latin typeface="Cambria Math"/>
                                            </a:rPr>
                                            <m:t>−6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160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  <m:r>
                                  <a:rPr lang="en-US" sz="1600">
                                    <a:latin typeface="Cambria Math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6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−6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160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−4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 smtClean="0"/>
              </a:p>
              <a:p>
                <a:endParaRPr lang="en-US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And similarly for the other two points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2" y="5336827"/>
                <a:ext cx="6764513" cy="1368773"/>
              </a:xfrm>
              <a:prstGeom prst="rect">
                <a:avLst/>
              </a:prstGeom>
              <a:blipFill>
                <a:blip r:embed="rId5"/>
                <a:stretch>
                  <a:fillRect b="-4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838200" y="1860732"/>
                <a:ext cx="4173578" cy="7435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0" smtClean="0">
                              <a:latin typeface="Cambria Math"/>
                            </a:rPr>
                            <m:t>𝐭</m:t>
                          </m:r>
                        </m:e>
                        <m:sub>
                          <m:r>
                            <a:rPr lang="en-US" sz="1600" b="0" i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600" b="0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>
                              <a:latin typeface="Cambria Math"/>
                            </a:rPr>
                            <m:t>𝐭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600" b="1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>
                              <a:latin typeface="Cambria Math"/>
                            </a:rPr>
                            <m:t>𝐑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b="1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b="1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−12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b="1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600" i="1">
                                    <a:latin typeface="Cambria Math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60732"/>
                <a:ext cx="4173578" cy="74353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6324600" y="904672"/>
            <a:ext cx="2878058" cy="3133928"/>
            <a:chOff x="6324600" y="904672"/>
            <a:chExt cx="2878058" cy="3133928"/>
          </a:xfrm>
        </p:grpSpPr>
        <p:sp>
          <p:nvSpPr>
            <p:cNvPr id="77" name="Slide Number Placeholder 2"/>
            <p:cNvSpPr txBox="1">
              <a:spLocks/>
            </p:cNvSpPr>
            <p:nvPr/>
          </p:nvSpPr>
          <p:spPr>
            <a:xfrm>
              <a:off x="8062017" y="3672840"/>
              <a:ext cx="609600" cy="365760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2DD2A927-C669-46EB-947E-64BB8CE6050D}" type="slidenum">
                <a:rPr lang="en-US" smtClean="0"/>
                <a:pPr/>
                <a:t>11</a:t>
              </a:fld>
              <a:endParaRPr lang="en-US" dirty="0"/>
            </a:p>
          </p:txBody>
        </p:sp>
        <p:pic>
          <p:nvPicPr>
            <p:cNvPr id="78" name="Picture 6" descr="http://gieseanw.files.wordpress.com/2010/02/graph_paper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4600" y="1253345"/>
              <a:ext cx="2667000" cy="2667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9" name="Group 78"/>
            <p:cNvGrpSpPr/>
            <p:nvPr/>
          </p:nvGrpSpPr>
          <p:grpSpPr>
            <a:xfrm>
              <a:off x="6324600" y="2233388"/>
              <a:ext cx="2878058" cy="369332"/>
              <a:chOff x="152400" y="4392930"/>
              <a:chExt cx="2878058" cy="369332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2743200" y="4392930"/>
                <a:ext cx="287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1" name="Straight Arrow Connector 80"/>
              <p:cNvCxnSpPr/>
              <p:nvPr/>
            </p:nvCxnSpPr>
            <p:spPr>
              <a:xfrm flipV="1">
                <a:off x="152400" y="4751069"/>
                <a:ext cx="281940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81"/>
            <p:cNvGrpSpPr/>
            <p:nvPr/>
          </p:nvGrpSpPr>
          <p:grpSpPr>
            <a:xfrm>
              <a:off x="7646558" y="904672"/>
              <a:ext cx="300082" cy="2971801"/>
              <a:chOff x="385718" y="2514600"/>
              <a:chExt cx="300082" cy="2971801"/>
            </a:xfrm>
          </p:grpSpPr>
          <p:cxnSp>
            <p:nvCxnSpPr>
              <p:cNvPr id="83" name="Straight Arrow Connector 82"/>
              <p:cNvCxnSpPr/>
              <p:nvPr/>
            </p:nvCxnSpPr>
            <p:spPr>
              <a:xfrm flipV="1">
                <a:off x="396240" y="2667000"/>
                <a:ext cx="0" cy="281940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/>
              <p:cNvSpPr txBox="1"/>
              <p:nvPr/>
            </p:nvSpPr>
            <p:spPr>
              <a:xfrm>
                <a:off x="385718" y="251460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7187791" y="2166158"/>
              <a:ext cx="1023982" cy="832644"/>
              <a:chOff x="1015591" y="3395086"/>
              <a:chExt cx="1023982" cy="832644"/>
            </a:xfrm>
          </p:grpSpPr>
          <p:sp>
            <p:nvSpPr>
              <p:cNvPr id="86" name="Isosceles Triangle 85"/>
              <p:cNvSpPr/>
              <p:nvPr/>
            </p:nvSpPr>
            <p:spPr>
              <a:xfrm rot="5400000">
                <a:off x="1425456" y="3630097"/>
                <a:ext cx="247510" cy="363946"/>
              </a:xfrm>
              <a:prstGeom prst="triangle">
                <a:avLst/>
              </a:prstGeom>
              <a:solidFill>
                <a:srgbClr val="00B0F0">
                  <a:alpha val="21000"/>
                </a:srgbClr>
              </a:solidFill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7" name="Group 86"/>
              <p:cNvGrpSpPr/>
              <p:nvPr/>
            </p:nvGrpSpPr>
            <p:grpSpPr>
              <a:xfrm>
                <a:off x="1635937" y="3794125"/>
                <a:ext cx="403636" cy="307777"/>
                <a:chOff x="1676400" y="5802868"/>
                <a:chExt cx="403636" cy="307777"/>
              </a:xfrm>
            </p:grpSpPr>
            <p:cxnSp>
              <p:nvCxnSpPr>
                <p:cNvPr id="94" name="Straight Connector 93"/>
                <p:cNvCxnSpPr/>
                <p:nvPr/>
              </p:nvCxnSpPr>
              <p:spPr>
                <a:xfrm flipH="1">
                  <a:off x="1747838" y="5824152"/>
                  <a:ext cx="762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headEnd type="triangl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5" name="TextBox 94"/>
                    <p:cNvSpPr txBox="1"/>
                    <p:nvPr/>
                  </p:nvSpPr>
                  <p:spPr>
                    <a:xfrm>
                      <a:off x="1676400" y="5802868"/>
                      <a:ext cx="40363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5" name="TextBox 9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76400" y="5802868"/>
                      <a:ext cx="403636" cy="30777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8" name="Group 87"/>
              <p:cNvGrpSpPr/>
              <p:nvPr/>
            </p:nvGrpSpPr>
            <p:grpSpPr>
              <a:xfrm>
                <a:off x="1023934" y="3395086"/>
                <a:ext cx="403636" cy="307777"/>
                <a:chOff x="1420795" y="5543034"/>
                <a:chExt cx="403636" cy="307777"/>
              </a:xfrm>
            </p:grpSpPr>
            <p:cxnSp>
              <p:nvCxnSpPr>
                <p:cNvPr id="92" name="Straight Connector 91"/>
                <p:cNvCxnSpPr/>
                <p:nvPr/>
              </p:nvCxnSpPr>
              <p:spPr>
                <a:xfrm>
                  <a:off x="1764505" y="5831440"/>
                  <a:ext cx="381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head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3" name="TextBox 92"/>
                    <p:cNvSpPr txBox="1"/>
                    <p:nvPr/>
                  </p:nvSpPr>
                  <p:spPr>
                    <a:xfrm>
                      <a:off x="1420795" y="5543034"/>
                      <a:ext cx="40363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3" name="TextBox 9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20795" y="5543034"/>
                      <a:ext cx="403636" cy="30777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9" name="Group 88"/>
              <p:cNvGrpSpPr/>
              <p:nvPr/>
            </p:nvGrpSpPr>
            <p:grpSpPr>
              <a:xfrm>
                <a:off x="1015591" y="3919953"/>
                <a:ext cx="399468" cy="307777"/>
                <a:chOff x="1417620" y="5815568"/>
                <a:chExt cx="399468" cy="307777"/>
              </a:xfrm>
            </p:grpSpPr>
            <p:cxnSp>
              <p:nvCxnSpPr>
                <p:cNvPr id="90" name="Straight Connector 89"/>
                <p:cNvCxnSpPr/>
                <p:nvPr/>
              </p:nvCxnSpPr>
              <p:spPr>
                <a:xfrm>
                  <a:off x="1764505" y="5831440"/>
                  <a:ext cx="381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head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1" name="TextBox 90"/>
                    <p:cNvSpPr txBox="1"/>
                    <p:nvPr/>
                  </p:nvSpPr>
                  <p:spPr>
                    <a:xfrm>
                      <a:off x="1417620" y="5815568"/>
                      <a:ext cx="39946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1" name="TextBox 9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17620" y="5815568"/>
                      <a:ext cx="399468" cy="307777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96" name="Group 95"/>
            <p:cNvGrpSpPr/>
            <p:nvPr/>
          </p:nvGrpSpPr>
          <p:grpSpPr>
            <a:xfrm rot="16200000">
              <a:off x="7953319" y="2748434"/>
              <a:ext cx="843871" cy="854671"/>
              <a:chOff x="1193619" y="3373059"/>
              <a:chExt cx="843871" cy="854671"/>
            </a:xfrm>
          </p:grpSpPr>
          <p:sp>
            <p:nvSpPr>
              <p:cNvPr id="97" name="Isosceles Triangle 96"/>
              <p:cNvSpPr/>
              <p:nvPr/>
            </p:nvSpPr>
            <p:spPr>
              <a:xfrm rot="5400000">
                <a:off x="1425457" y="3630096"/>
                <a:ext cx="247510" cy="363946"/>
              </a:xfrm>
              <a:prstGeom prst="triangle">
                <a:avLst/>
              </a:prstGeom>
              <a:solidFill>
                <a:srgbClr val="00B0F0">
                  <a:alpha val="30000"/>
                </a:srgbClr>
              </a:solidFill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8" name="Group 97"/>
              <p:cNvGrpSpPr/>
              <p:nvPr/>
            </p:nvGrpSpPr>
            <p:grpSpPr>
              <a:xfrm>
                <a:off x="1633854" y="3794126"/>
                <a:ext cx="403636" cy="307777"/>
                <a:chOff x="1674317" y="5802869"/>
                <a:chExt cx="403636" cy="307777"/>
              </a:xfrm>
            </p:grpSpPr>
            <p:cxnSp>
              <p:nvCxnSpPr>
                <p:cNvPr id="105" name="Straight Connector 104"/>
                <p:cNvCxnSpPr/>
                <p:nvPr/>
              </p:nvCxnSpPr>
              <p:spPr>
                <a:xfrm flipH="1">
                  <a:off x="1747834" y="5819394"/>
                  <a:ext cx="762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headEnd type="triangl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6" name="TextBox 105"/>
                    <p:cNvSpPr txBox="1"/>
                    <p:nvPr/>
                  </p:nvSpPr>
                  <p:spPr>
                    <a:xfrm>
                      <a:off x="1674317" y="5802869"/>
                      <a:ext cx="40363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6" name="TextBox 10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74317" y="5802869"/>
                      <a:ext cx="403636" cy="30777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99" name="Group 98"/>
              <p:cNvGrpSpPr/>
              <p:nvPr/>
            </p:nvGrpSpPr>
            <p:grpSpPr>
              <a:xfrm>
                <a:off x="1193619" y="3373059"/>
                <a:ext cx="403636" cy="310433"/>
                <a:chOff x="1590480" y="5521007"/>
                <a:chExt cx="403636" cy="310433"/>
              </a:xfrm>
            </p:grpSpPr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1764505" y="5831440"/>
                  <a:ext cx="381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head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4" name="TextBox 103"/>
                    <p:cNvSpPr txBox="1"/>
                    <p:nvPr/>
                  </p:nvSpPr>
                  <p:spPr>
                    <a:xfrm>
                      <a:off x="1590480" y="5521007"/>
                      <a:ext cx="40363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4" name="TextBox 10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90480" y="5521007"/>
                      <a:ext cx="403636" cy="30777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0" name="Group 99"/>
              <p:cNvGrpSpPr/>
              <p:nvPr/>
            </p:nvGrpSpPr>
            <p:grpSpPr>
              <a:xfrm>
                <a:off x="1195704" y="3919953"/>
                <a:ext cx="399468" cy="307777"/>
                <a:chOff x="1597733" y="5815568"/>
                <a:chExt cx="399468" cy="307777"/>
              </a:xfrm>
            </p:grpSpPr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1764505" y="5831440"/>
                  <a:ext cx="381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head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" name="TextBox 101"/>
                    <p:cNvSpPr txBox="1"/>
                    <p:nvPr/>
                  </p:nvSpPr>
                  <p:spPr>
                    <a:xfrm>
                      <a:off x="1597733" y="5815568"/>
                      <a:ext cx="39946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2" name="TextBox 10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97733" y="5815568"/>
                      <a:ext cx="399468" cy="307777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07" name="Group 106"/>
            <p:cNvGrpSpPr/>
            <p:nvPr/>
          </p:nvGrpSpPr>
          <p:grpSpPr>
            <a:xfrm rot="10800000">
              <a:off x="7836096" y="1438072"/>
              <a:ext cx="843869" cy="854672"/>
              <a:chOff x="1193620" y="3373058"/>
              <a:chExt cx="843869" cy="854672"/>
            </a:xfrm>
          </p:grpSpPr>
          <p:sp>
            <p:nvSpPr>
              <p:cNvPr id="108" name="Isosceles Triangle 107"/>
              <p:cNvSpPr/>
              <p:nvPr/>
            </p:nvSpPr>
            <p:spPr>
              <a:xfrm rot="5400000">
                <a:off x="1425457" y="3630096"/>
                <a:ext cx="247510" cy="363946"/>
              </a:xfrm>
              <a:prstGeom prst="triangle">
                <a:avLst/>
              </a:prstGeom>
              <a:solidFill>
                <a:srgbClr val="00B0F0">
                  <a:alpha val="29000"/>
                </a:srgbClr>
              </a:solidFill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9" name="Group 108"/>
              <p:cNvGrpSpPr/>
              <p:nvPr/>
            </p:nvGrpSpPr>
            <p:grpSpPr>
              <a:xfrm>
                <a:off x="1633852" y="3794125"/>
                <a:ext cx="403637" cy="307777"/>
                <a:chOff x="1674315" y="5802868"/>
                <a:chExt cx="403637" cy="307777"/>
              </a:xfrm>
            </p:grpSpPr>
            <p:cxnSp>
              <p:nvCxnSpPr>
                <p:cNvPr id="116" name="Straight Connector 115"/>
                <p:cNvCxnSpPr/>
                <p:nvPr/>
              </p:nvCxnSpPr>
              <p:spPr>
                <a:xfrm flipH="1">
                  <a:off x="1747834" y="5819394"/>
                  <a:ext cx="762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headEnd type="triangl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7" name="TextBox 116"/>
                    <p:cNvSpPr txBox="1"/>
                    <p:nvPr/>
                  </p:nvSpPr>
                  <p:spPr>
                    <a:xfrm>
                      <a:off x="1674315" y="5802868"/>
                      <a:ext cx="40363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7" name="TextBox 1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74315" y="5802868"/>
                      <a:ext cx="403637" cy="307777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0" name="Group 109"/>
              <p:cNvGrpSpPr/>
              <p:nvPr/>
            </p:nvGrpSpPr>
            <p:grpSpPr>
              <a:xfrm>
                <a:off x="1193620" y="3373058"/>
                <a:ext cx="403636" cy="310434"/>
                <a:chOff x="1590481" y="5521006"/>
                <a:chExt cx="403636" cy="310434"/>
              </a:xfrm>
            </p:grpSpPr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1764505" y="5831440"/>
                  <a:ext cx="381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head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5" name="TextBox 114"/>
                    <p:cNvSpPr txBox="1"/>
                    <p:nvPr/>
                  </p:nvSpPr>
                  <p:spPr>
                    <a:xfrm>
                      <a:off x="1590481" y="5521006"/>
                      <a:ext cx="40363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5" name="TextBox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90481" y="5521006"/>
                      <a:ext cx="403636" cy="307777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1" name="Group 110"/>
              <p:cNvGrpSpPr/>
              <p:nvPr/>
            </p:nvGrpSpPr>
            <p:grpSpPr>
              <a:xfrm>
                <a:off x="1195704" y="3919953"/>
                <a:ext cx="399468" cy="307777"/>
                <a:chOff x="1597733" y="5815568"/>
                <a:chExt cx="399468" cy="307777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1764505" y="5831440"/>
                  <a:ext cx="381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head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3" name="TextBox 112"/>
                    <p:cNvSpPr txBox="1"/>
                    <p:nvPr/>
                  </p:nvSpPr>
                  <p:spPr>
                    <a:xfrm>
                      <a:off x="1597733" y="5815568"/>
                      <a:ext cx="39946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3" name="TextBox 1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97733" y="5815568"/>
                      <a:ext cx="399468" cy="30777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19" name="Group 118"/>
            <p:cNvGrpSpPr/>
            <p:nvPr/>
          </p:nvGrpSpPr>
          <p:grpSpPr>
            <a:xfrm rot="5400000">
              <a:off x="6510981" y="1553104"/>
              <a:ext cx="843869" cy="854674"/>
              <a:chOff x="1193621" y="3373058"/>
              <a:chExt cx="843869" cy="854674"/>
            </a:xfrm>
          </p:grpSpPr>
          <p:sp>
            <p:nvSpPr>
              <p:cNvPr id="120" name="Isosceles Triangle 119"/>
              <p:cNvSpPr/>
              <p:nvPr/>
            </p:nvSpPr>
            <p:spPr>
              <a:xfrm rot="5400000">
                <a:off x="1425457" y="3630096"/>
                <a:ext cx="247510" cy="363946"/>
              </a:xfrm>
              <a:prstGeom prst="triangle">
                <a:avLst/>
              </a:prstGeom>
              <a:solidFill>
                <a:srgbClr val="00B0F0"/>
              </a:solidFill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1" name="Group 120"/>
              <p:cNvGrpSpPr/>
              <p:nvPr/>
            </p:nvGrpSpPr>
            <p:grpSpPr>
              <a:xfrm>
                <a:off x="1633854" y="3794126"/>
                <a:ext cx="403636" cy="307777"/>
                <a:chOff x="1674317" y="5802869"/>
                <a:chExt cx="403636" cy="307777"/>
              </a:xfrm>
            </p:grpSpPr>
            <p:cxnSp>
              <p:nvCxnSpPr>
                <p:cNvPr id="128" name="Straight Connector 127"/>
                <p:cNvCxnSpPr/>
                <p:nvPr/>
              </p:nvCxnSpPr>
              <p:spPr>
                <a:xfrm flipH="1">
                  <a:off x="1747834" y="5819394"/>
                  <a:ext cx="762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headEnd type="triangl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9" name="TextBox 128"/>
                    <p:cNvSpPr txBox="1"/>
                    <p:nvPr/>
                  </p:nvSpPr>
                  <p:spPr>
                    <a:xfrm>
                      <a:off x="1674317" y="5802869"/>
                      <a:ext cx="40363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29" name="TextBox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74317" y="5802869"/>
                      <a:ext cx="403636" cy="307777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2" name="Group 121"/>
              <p:cNvGrpSpPr/>
              <p:nvPr/>
            </p:nvGrpSpPr>
            <p:grpSpPr>
              <a:xfrm>
                <a:off x="1193621" y="3373058"/>
                <a:ext cx="403636" cy="310434"/>
                <a:chOff x="1590482" y="5521006"/>
                <a:chExt cx="403636" cy="310434"/>
              </a:xfrm>
            </p:grpSpPr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1764505" y="5831440"/>
                  <a:ext cx="381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head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7" name="TextBox 126"/>
                    <p:cNvSpPr txBox="1"/>
                    <p:nvPr/>
                  </p:nvSpPr>
                  <p:spPr>
                    <a:xfrm>
                      <a:off x="1590482" y="5521006"/>
                      <a:ext cx="40363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27" name="TextBox 12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90482" y="5521006"/>
                      <a:ext cx="403636" cy="307777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3" name="Group 122"/>
              <p:cNvGrpSpPr/>
              <p:nvPr/>
            </p:nvGrpSpPr>
            <p:grpSpPr>
              <a:xfrm>
                <a:off x="1195705" y="3919955"/>
                <a:ext cx="399468" cy="307777"/>
                <a:chOff x="1597734" y="5815570"/>
                <a:chExt cx="399468" cy="307777"/>
              </a:xfrm>
            </p:grpSpPr>
            <p:cxnSp>
              <p:nvCxnSpPr>
                <p:cNvPr id="124" name="Straight Connector 123"/>
                <p:cNvCxnSpPr/>
                <p:nvPr/>
              </p:nvCxnSpPr>
              <p:spPr>
                <a:xfrm>
                  <a:off x="1764505" y="5831440"/>
                  <a:ext cx="381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head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TextBox 124"/>
                    <p:cNvSpPr txBox="1"/>
                    <p:nvPr/>
                  </p:nvSpPr>
                  <p:spPr>
                    <a:xfrm>
                      <a:off x="1597734" y="5815570"/>
                      <a:ext cx="39946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25" name="TextBox 12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97734" y="5815570"/>
                      <a:ext cx="399468" cy="307777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6" name="Group 5"/>
          <p:cNvGrpSpPr/>
          <p:nvPr/>
        </p:nvGrpSpPr>
        <p:grpSpPr>
          <a:xfrm>
            <a:off x="6339783" y="3733800"/>
            <a:ext cx="2862875" cy="3015674"/>
            <a:chOff x="6339783" y="3733800"/>
            <a:chExt cx="2862875" cy="3015674"/>
          </a:xfrm>
        </p:grpSpPr>
        <p:pic>
          <p:nvPicPr>
            <p:cNvPr id="35" name="Picture 6" descr="http://gieseanw.files.wordpress.com/2010/02/graph_paper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39783" y="4082473"/>
              <a:ext cx="2667000" cy="2667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6" name="Group 35"/>
            <p:cNvGrpSpPr/>
            <p:nvPr/>
          </p:nvGrpSpPr>
          <p:grpSpPr>
            <a:xfrm>
              <a:off x="6339783" y="5062516"/>
              <a:ext cx="2862875" cy="369332"/>
              <a:chOff x="152400" y="4392930"/>
              <a:chExt cx="2862875" cy="369332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2728017" y="4392930"/>
                <a:ext cx="287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8" name="Straight Arrow Connector 37"/>
              <p:cNvCxnSpPr/>
              <p:nvPr/>
            </p:nvCxnSpPr>
            <p:spPr>
              <a:xfrm flipV="1">
                <a:off x="152400" y="4751069"/>
                <a:ext cx="281940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7661741" y="3733800"/>
              <a:ext cx="300082" cy="2971801"/>
              <a:chOff x="385718" y="2514600"/>
              <a:chExt cx="300082" cy="2971801"/>
            </a:xfrm>
          </p:grpSpPr>
          <p:cxnSp>
            <p:nvCxnSpPr>
              <p:cNvPr id="40" name="Straight Arrow Connector 39"/>
              <p:cNvCxnSpPr/>
              <p:nvPr/>
            </p:nvCxnSpPr>
            <p:spPr>
              <a:xfrm flipV="1">
                <a:off x="396240" y="2667000"/>
                <a:ext cx="0" cy="281940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385718" y="251460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7202974" y="4995286"/>
              <a:ext cx="1023982" cy="832644"/>
              <a:chOff x="1015591" y="3395086"/>
              <a:chExt cx="1023982" cy="832644"/>
            </a:xfrm>
          </p:grpSpPr>
          <p:sp>
            <p:nvSpPr>
              <p:cNvPr id="43" name="Isosceles Triangle 42"/>
              <p:cNvSpPr/>
              <p:nvPr/>
            </p:nvSpPr>
            <p:spPr>
              <a:xfrm rot="5400000">
                <a:off x="1425456" y="3630097"/>
                <a:ext cx="247510" cy="363946"/>
              </a:xfrm>
              <a:prstGeom prst="triangle">
                <a:avLst/>
              </a:prstGeom>
              <a:solidFill>
                <a:srgbClr val="00B0F0">
                  <a:alpha val="21000"/>
                </a:srgbClr>
              </a:solidFill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4" name="Group 43"/>
              <p:cNvGrpSpPr/>
              <p:nvPr/>
            </p:nvGrpSpPr>
            <p:grpSpPr>
              <a:xfrm>
                <a:off x="1635937" y="3794125"/>
                <a:ext cx="403636" cy="307777"/>
                <a:chOff x="1676400" y="5802868"/>
                <a:chExt cx="403636" cy="307777"/>
              </a:xfrm>
            </p:grpSpPr>
            <p:cxnSp>
              <p:nvCxnSpPr>
                <p:cNvPr id="51" name="Straight Connector 50"/>
                <p:cNvCxnSpPr/>
                <p:nvPr/>
              </p:nvCxnSpPr>
              <p:spPr>
                <a:xfrm flipH="1">
                  <a:off x="1747838" y="5824152"/>
                  <a:ext cx="762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headEnd type="triangl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TextBox 51"/>
                    <p:cNvSpPr txBox="1"/>
                    <p:nvPr/>
                  </p:nvSpPr>
                  <p:spPr>
                    <a:xfrm>
                      <a:off x="1676400" y="5802868"/>
                      <a:ext cx="40363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2" name="TextBox 5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76400" y="5802868"/>
                      <a:ext cx="403636" cy="307777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5" name="Group 44"/>
              <p:cNvGrpSpPr/>
              <p:nvPr/>
            </p:nvGrpSpPr>
            <p:grpSpPr>
              <a:xfrm>
                <a:off x="1023934" y="3395086"/>
                <a:ext cx="403636" cy="307777"/>
                <a:chOff x="1420795" y="5543034"/>
                <a:chExt cx="403636" cy="307777"/>
              </a:xfrm>
            </p:grpSpPr>
            <p:cxnSp>
              <p:nvCxnSpPr>
                <p:cNvPr id="49" name="Straight Connector 48"/>
                <p:cNvCxnSpPr/>
                <p:nvPr/>
              </p:nvCxnSpPr>
              <p:spPr>
                <a:xfrm>
                  <a:off x="1764505" y="5831440"/>
                  <a:ext cx="381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head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1420795" y="5543034"/>
                      <a:ext cx="40363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0" name="TextBox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20795" y="5543034"/>
                      <a:ext cx="403636" cy="307777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6" name="Group 45"/>
              <p:cNvGrpSpPr/>
              <p:nvPr/>
            </p:nvGrpSpPr>
            <p:grpSpPr>
              <a:xfrm>
                <a:off x="1015591" y="3919953"/>
                <a:ext cx="399468" cy="307777"/>
                <a:chOff x="1417620" y="5815568"/>
                <a:chExt cx="399468" cy="307777"/>
              </a:xfrm>
            </p:grpSpPr>
            <p:cxnSp>
              <p:nvCxnSpPr>
                <p:cNvPr id="47" name="Straight Connector 46"/>
                <p:cNvCxnSpPr/>
                <p:nvPr/>
              </p:nvCxnSpPr>
              <p:spPr>
                <a:xfrm>
                  <a:off x="1764505" y="5831440"/>
                  <a:ext cx="381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head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1417620" y="5815568"/>
                      <a:ext cx="39946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8" name="TextBox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17620" y="5815568"/>
                      <a:ext cx="399468" cy="307777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53" name="Group 52"/>
            <p:cNvGrpSpPr/>
            <p:nvPr/>
          </p:nvGrpSpPr>
          <p:grpSpPr>
            <a:xfrm rot="16200000">
              <a:off x="7968504" y="5577562"/>
              <a:ext cx="843871" cy="854672"/>
              <a:chOff x="1193620" y="3373059"/>
              <a:chExt cx="843871" cy="854672"/>
            </a:xfrm>
          </p:grpSpPr>
          <p:sp>
            <p:nvSpPr>
              <p:cNvPr id="54" name="Isosceles Triangle 53"/>
              <p:cNvSpPr/>
              <p:nvPr/>
            </p:nvSpPr>
            <p:spPr>
              <a:xfrm rot="5400000">
                <a:off x="1425458" y="3630095"/>
                <a:ext cx="247510" cy="363946"/>
              </a:xfrm>
              <a:prstGeom prst="triangle">
                <a:avLst/>
              </a:prstGeom>
              <a:solidFill>
                <a:srgbClr val="00B0F0">
                  <a:alpha val="30000"/>
                </a:srgbClr>
              </a:solidFill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5" name="Group 54"/>
              <p:cNvGrpSpPr/>
              <p:nvPr/>
            </p:nvGrpSpPr>
            <p:grpSpPr>
              <a:xfrm>
                <a:off x="1633855" y="3794127"/>
                <a:ext cx="403636" cy="307777"/>
                <a:chOff x="1674318" y="5802870"/>
                <a:chExt cx="403636" cy="307777"/>
              </a:xfrm>
            </p:grpSpPr>
            <p:cxnSp>
              <p:nvCxnSpPr>
                <p:cNvPr id="62" name="Straight Connector 61"/>
                <p:cNvCxnSpPr/>
                <p:nvPr/>
              </p:nvCxnSpPr>
              <p:spPr>
                <a:xfrm flipH="1">
                  <a:off x="1747834" y="5819395"/>
                  <a:ext cx="762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headEnd type="triangl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" name="TextBox 62"/>
                    <p:cNvSpPr txBox="1"/>
                    <p:nvPr/>
                  </p:nvSpPr>
                  <p:spPr>
                    <a:xfrm>
                      <a:off x="1674318" y="5802870"/>
                      <a:ext cx="40363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3" name="TextBox 6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74318" y="5802870"/>
                      <a:ext cx="403636" cy="307777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6" name="Group 55"/>
              <p:cNvGrpSpPr/>
              <p:nvPr/>
            </p:nvGrpSpPr>
            <p:grpSpPr>
              <a:xfrm>
                <a:off x="1193620" y="3373059"/>
                <a:ext cx="403636" cy="310433"/>
                <a:chOff x="1590480" y="5521008"/>
                <a:chExt cx="403636" cy="310432"/>
              </a:xfrm>
            </p:grpSpPr>
            <p:cxnSp>
              <p:nvCxnSpPr>
                <p:cNvPr id="60" name="Straight Connector 59"/>
                <p:cNvCxnSpPr/>
                <p:nvPr/>
              </p:nvCxnSpPr>
              <p:spPr>
                <a:xfrm>
                  <a:off x="1764505" y="5831440"/>
                  <a:ext cx="381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head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TextBox 60"/>
                    <p:cNvSpPr txBox="1"/>
                    <p:nvPr/>
                  </p:nvSpPr>
                  <p:spPr>
                    <a:xfrm>
                      <a:off x="1590480" y="5521008"/>
                      <a:ext cx="403636" cy="30777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1" name="TextBox 6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90480" y="5521008"/>
                      <a:ext cx="403636" cy="307776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7" name="Group 56"/>
              <p:cNvGrpSpPr/>
              <p:nvPr/>
            </p:nvGrpSpPr>
            <p:grpSpPr>
              <a:xfrm>
                <a:off x="1195704" y="3919954"/>
                <a:ext cx="399468" cy="307777"/>
                <a:chOff x="1597733" y="5815569"/>
                <a:chExt cx="399468" cy="307777"/>
              </a:xfrm>
            </p:grpSpPr>
            <p:cxnSp>
              <p:nvCxnSpPr>
                <p:cNvPr id="58" name="Straight Connector 57"/>
                <p:cNvCxnSpPr/>
                <p:nvPr/>
              </p:nvCxnSpPr>
              <p:spPr>
                <a:xfrm>
                  <a:off x="1764505" y="5831440"/>
                  <a:ext cx="381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head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TextBox 58"/>
                    <p:cNvSpPr txBox="1"/>
                    <p:nvPr/>
                  </p:nvSpPr>
                  <p:spPr>
                    <a:xfrm>
                      <a:off x="1597733" y="5815569"/>
                      <a:ext cx="39946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9" name="TextBox 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97733" y="5815569"/>
                      <a:ext cx="399468" cy="307777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64" name="Group 63"/>
            <p:cNvGrpSpPr/>
            <p:nvPr/>
          </p:nvGrpSpPr>
          <p:grpSpPr>
            <a:xfrm rot="10800000">
              <a:off x="7851279" y="4267200"/>
              <a:ext cx="843869" cy="854672"/>
              <a:chOff x="1193620" y="3373058"/>
              <a:chExt cx="843869" cy="854672"/>
            </a:xfrm>
          </p:grpSpPr>
          <p:sp>
            <p:nvSpPr>
              <p:cNvPr id="65" name="Isosceles Triangle 64"/>
              <p:cNvSpPr/>
              <p:nvPr/>
            </p:nvSpPr>
            <p:spPr>
              <a:xfrm rot="5400000">
                <a:off x="1425457" y="3630096"/>
                <a:ext cx="247510" cy="363946"/>
              </a:xfrm>
              <a:prstGeom prst="triangle">
                <a:avLst/>
              </a:prstGeom>
              <a:solidFill>
                <a:srgbClr val="00B0F0">
                  <a:alpha val="30000"/>
                </a:srgbClr>
              </a:solidFill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6" name="Group 65"/>
              <p:cNvGrpSpPr/>
              <p:nvPr/>
            </p:nvGrpSpPr>
            <p:grpSpPr>
              <a:xfrm>
                <a:off x="1633853" y="3794125"/>
                <a:ext cx="403636" cy="307777"/>
                <a:chOff x="1674316" y="5802868"/>
                <a:chExt cx="403636" cy="307777"/>
              </a:xfrm>
            </p:grpSpPr>
            <p:cxnSp>
              <p:nvCxnSpPr>
                <p:cNvPr id="73" name="Straight Connector 72"/>
                <p:cNvCxnSpPr/>
                <p:nvPr/>
              </p:nvCxnSpPr>
              <p:spPr>
                <a:xfrm flipH="1">
                  <a:off x="1747834" y="5819394"/>
                  <a:ext cx="762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headEnd type="triangl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1674316" y="5802868"/>
                      <a:ext cx="40363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4" name="TextBox 7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74316" y="5802868"/>
                      <a:ext cx="403636" cy="307777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7" name="Group 66"/>
              <p:cNvGrpSpPr/>
              <p:nvPr/>
            </p:nvGrpSpPr>
            <p:grpSpPr>
              <a:xfrm>
                <a:off x="1193620" y="3373058"/>
                <a:ext cx="403636" cy="310434"/>
                <a:chOff x="1590481" y="5521006"/>
                <a:chExt cx="403636" cy="310434"/>
              </a:xfrm>
            </p:grpSpPr>
            <p:cxnSp>
              <p:nvCxnSpPr>
                <p:cNvPr id="71" name="Straight Connector 70"/>
                <p:cNvCxnSpPr/>
                <p:nvPr/>
              </p:nvCxnSpPr>
              <p:spPr>
                <a:xfrm>
                  <a:off x="1764505" y="5831440"/>
                  <a:ext cx="381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head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TextBox 71"/>
                    <p:cNvSpPr txBox="1"/>
                    <p:nvPr/>
                  </p:nvSpPr>
                  <p:spPr>
                    <a:xfrm>
                      <a:off x="1590481" y="5521006"/>
                      <a:ext cx="40363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2" name="TextBox 7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90481" y="5521006"/>
                      <a:ext cx="403636" cy="307777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8" name="Group 67"/>
              <p:cNvGrpSpPr/>
              <p:nvPr/>
            </p:nvGrpSpPr>
            <p:grpSpPr>
              <a:xfrm>
                <a:off x="1195703" y="3919953"/>
                <a:ext cx="399468" cy="307777"/>
                <a:chOff x="1597732" y="5815568"/>
                <a:chExt cx="399468" cy="307777"/>
              </a:xfrm>
            </p:grpSpPr>
            <p:cxnSp>
              <p:nvCxnSpPr>
                <p:cNvPr id="69" name="Straight Connector 68"/>
                <p:cNvCxnSpPr/>
                <p:nvPr/>
              </p:nvCxnSpPr>
              <p:spPr>
                <a:xfrm>
                  <a:off x="1764505" y="5831440"/>
                  <a:ext cx="381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head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TextBox 69"/>
                    <p:cNvSpPr txBox="1"/>
                    <p:nvPr/>
                  </p:nvSpPr>
                  <p:spPr>
                    <a:xfrm>
                      <a:off x="1597732" y="5815568"/>
                      <a:ext cx="39946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0" name="TextBox 6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97732" y="5815568"/>
                      <a:ext cx="399468" cy="30777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30" name="Group 129"/>
            <p:cNvGrpSpPr/>
            <p:nvPr/>
          </p:nvGrpSpPr>
          <p:grpSpPr>
            <a:xfrm rot="5400000">
              <a:off x="6537176" y="4385709"/>
              <a:ext cx="843868" cy="854672"/>
              <a:chOff x="1193620" y="3373058"/>
              <a:chExt cx="843868" cy="854672"/>
            </a:xfrm>
          </p:grpSpPr>
          <p:sp>
            <p:nvSpPr>
              <p:cNvPr id="131" name="Isosceles Triangle 130"/>
              <p:cNvSpPr/>
              <p:nvPr/>
            </p:nvSpPr>
            <p:spPr>
              <a:xfrm rot="5400000">
                <a:off x="1425456" y="3630097"/>
                <a:ext cx="247510" cy="363946"/>
              </a:xfrm>
              <a:prstGeom prst="triangle">
                <a:avLst/>
              </a:prstGeom>
              <a:solidFill>
                <a:srgbClr val="00B0F0">
                  <a:alpha val="32000"/>
                </a:srgbClr>
              </a:solidFill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2" name="Group 131"/>
              <p:cNvGrpSpPr/>
              <p:nvPr/>
            </p:nvGrpSpPr>
            <p:grpSpPr>
              <a:xfrm>
                <a:off x="1633852" y="3794126"/>
                <a:ext cx="403636" cy="307777"/>
                <a:chOff x="1674315" y="5802869"/>
                <a:chExt cx="403636" cy="307777"/>
              </a:xfrm>
            </p:grpSpPr>
            <p:cxnSp>
              <p:nvCxnSpPr>
                <p:cNvPr id="139" name="Straight Connector 138"/>
                <p:cNvCxnSpPr/>
                <p:nvPr/>
              </p:nvCxnSpPr>
              <p:spPr>
                <a:xfrm flipH="1">
                  <a:off x="1747834" y="5819394"/>
                  <a:ext cx="762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headEnd type="triangl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0" name="TextBox 139"/>
                    <p:cNvSpPr txBox="1"/>
                    <p:nvPr/>
                  </p:nvSpPr>
                  <p:spPr>
                    <a:xfrm>
                      <a:off x="1674315" y="5802869"/>
                      <a:ext cx="40363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40" name="TextBox 13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74315" y="5802869"/>
                      <a:ext cx="403636" cy="307777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3" name="Group 132"/>
              <p:cNvGrpSpPr/>
              <p:nvPr/>
            </p:nvGrpSpPr>
            <p:grpSpPr>
              <a:xfrm>
                <a:off x="1193620" y="3373058"/>
                <a:ext cx="403636" cy="310434"/>
                <a:chOff x="1590481" y="5521006"/>
                <a:chExt cx="403636" cy="310435"/>
              </a:xfrm>
            </p:grpSpPr>
            <p:cxnSp>
              <p:nvCxnSpPr>
                <p:cNvPr id="137" name="Straight Connector 136"/>
                <p:cNvCxnSpPr/>
                <p:nvPr/>
              </p:nvCxnSpPr>
              <p:spPr>
                <a:xfrm>
                  <a:off x="1764504" y="5831441"/>
                  <a:ext cx="381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head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8" name="TextBox 137"/>
                    <p:cNvSpPr txBox="1"/>
                    <p:nvPr/>
                  </p:nvSpPr>
                  <p:spPr>
                    <a:xfrm>
                      <a:off x="1590481" y="5521006"/>
                      <a:ext cx="403636" cy="30777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8" name="TextBox 13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90481" y="5521006"/>
                      <a:ext cx="403636" cy="307778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4" name="Group 133"/>
              <p:cNvGrpSpPr/>
              <p:nvPr/>
            </p:nvGrpSpPr>
            <p:grpSpPr>
              <a:xfrm>
                <a:off x="1195703" y="3919953"/>
                <a:ext cx="399468" cy="307777"/>
                <a:chOff x="1597732" y="5815568"/>
                <a:chExt cx="399468" cy="307777"/>
              </a:xfrm>
            </p:grpSpPr>
            <p:cxnSp>
              <p:nvCxnSpPr>
                <p:cNvPr id="135" name="Straight Connector 134"/>
                <p:cNvCxnSpPr/>
                <p:nvPr/>
              </p:nvCxnSpPr>
              <p:spPr>
                <a:xfrm>
                  <a:off x="1764505" y="5831440"/>
                  <a:ext cx="381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head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6" name="TextBox 135"/>
                    <p:cNvSpPr txBox="1"/>
                    <p:nvPr/>
                  </p:nvSpPr>
                  <p:spPr>
                    <a:xfrm>
                      <a:off x="1597732" y="5815568"/>
                      <a:ext cx="39946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6" name="TextBox 13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97732" y="5815568"/>
                      <a:ext cx="399468" cy="307777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41" name="Group 140"/>
            <p:cNvGrpSpPr/>
            <p:nvPr/>
          </p:nvGrpSpPr>
          <p:grpSpPr>
            <a:xfrm>
              <a:off x="6644862" y="5698333"/>
              <a:ext cx="845954" cy="854672"/>
              <a:chOff x="1193619" y="3373058"/>
              <a:chExt cx="845954" cy="854672"/>
            </a:xfrm>
          </p:grpSpPr>
          <p:sp>
            <p:nvSpPr>
              <p:cNvPr id="142" name="Isosceles Triangle 141"/>
              <p:cNvSpPr/>
              <p:nvPr/>
            </p:nvSpPr>
            <p:spPr>
              <a:xfrm rot="5400000">
                <a:off x="1425457" y="3630096"/>
                <a:ext cx="247510" cy="363946"/>
              </a:xfrm>
              <a:prstGeom prst="triangle">
                <a:avLst/>
              </a:prstGeom>
              <a:solidFill>
                <a:srgbClr val="00B0F0"/>
              </a:solidFill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3" name="Group 142"/>
              <p:cNvGrpSpPr/>
              <p:nvPr/>
            </p:nvGrpSpPr>
            <p:grpSpPr>
              <a:xfrm>
                <a:off x="1635937" y="3794125"/>
                <a:ext cx="403636" cy="307777"/>
                <a:chOff x="1676400" y="5802868"/>
                <a:chExt cx="403636" cy="307777"/>
              </a:xfrm>
            </p:grpSpPr>
            <p:cxnSp>
              <p:nvCxnSpPr>
                <p:cNvPr id="150" name="Straight Connector 149"/>
                <p:cNvCxnSpPr/>
                <p:nvPr/>
              </p:nvCxnSpPr>
              <p:spPr>
                <a:xfrm flipH="1">
                  <a:off x="1747834" y="5819394"/>
                  <a:ext cx="762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headEnd type="triangl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1" name="TextBox 150"/>
                    <p:cNvSpPr txBox="1"/>
                    <p:nvPr/>
                  </p:nvSpPr>
                  <p:spPr>
                    <a:xfrm>
                      <a:off x="1676400" y="5802868"/>
                      <a:ext cx="40363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1" name="TextBox 1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76400" y="5802868"/>
                      <a:ext cx="403636" cy="30777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4" name="Group 143"/>
              <p:cNvGrpSpPr/>
              <p:nvPr/>
            </p:nvGrpSpPr>
            <p:grpSpPr>
              <a:xfrm>
                <a:off x="1193620" y="3373058"/>
                <a:ext cx="403636" cy="310434"/>
                <a:chOff x="1590481" y="5521006"/>
                <a:chExt cx="403636" cy="310434"/>
              </a:xfrm>
            </p:grpSpPr>
            <p:cxnSp>
              <p:nvCxnSpPr>
                <p:cNvPr id="148" name="Straight Connector 147"/>
                <p:cNvCxnSpPr/>
                <p:nvPr/>
              </p:nvCxnSpPr>
              <p:spPr>
                <a:xfrm>
                  <a:off x="1764505" y="5831440"/>
                  <a:ext cx="381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head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9" name="TextBox 148"/>
                    <p:cNvSpPr txBox="1"/>
                    <p:nvPr/>
                  </p:nvSpPr>
                  <p:spPr>
                    <a:xfrm>
                      <a:off x="1590481" y="5521006"/>
                      <a:ext cx="40363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49" name="TextBox 1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90481" y="5521006"/>
                      <a:ext cx="403636" cy="307777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5" name="Group 144"/>
              <p:cNvGrpSpPr/>
              <p:nvPr/>
            </p:nvGrpSpPr>
            <p:grpSpPr>
              <a:xfrm>
                <a:off x="1193619" y="3919953"/>
                <a:ext cx="399468" cy="307777"/>
                <a:chOff x="1595648" y="5815568"/>
                <a:chExt cx="399468" cy="307777"/>
              </a:xfrm>
            </p:grpSpPr>
            <p:cxnSp>
              <p:nvCxnSpPr>
                <p:cNvPr id="146" name="Straight Connector 145"/>
                <p:cNvCxnSpPr/>
                <p:nvPr/>
              </p:nvCxnSpPr>
              <p:spPr>
                <a:xfrm>
                  <a:off x="1764505" y="5831440"/>
                  <a:ext cx="381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head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7" name="TextBox 146"/>
                    <p:cNvSpPr txBox="1"/>
                    <p:nvPr/>
                  </p:nvSpPr>
                  <p:spPr>
                    <a:xfrm>
                      <a:off x="1595648" y="5815568"/>
                      <a:ext cx="39946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47" name="TextBox 1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95648" y="5815568"/>
                      <a:ext cx="399468" cy="307777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sp>
        <p:nvSpPr>
          <p:cNvPr id="152" name="Rounded Rectangle 151"/>
          <p:cNvSpPr/>
          <p:nvPr/>
        </p:nvSpPr>
        <p:spPr>
          <a:xfrm>
            <a:off x="4167826" y="6477000"/>
            <a:ext cx="2285033" cy="294698"/>
          </a:xfrm>
          <a:prstGeom prst="roundRect">
            <a:avLst/>
          </a:prstGeom>
          <a:solidFill>
            <a:srgbClr val="FFFF66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 also </a:t>
            </a:r>
            <a:r>
              <a:rPr lang="en-US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0"/>
              </a:rPr>
              <a:t>Dynamic Examples</a:t>
            </a:r>
            <a:endParaRPr lang="en-US" sz="1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230502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34" grpId="0" uiExpand="1" build="allAtOnce"/>
      <p:bldP spid="75" grpId="0"/>
      <p:bldP spid="76" grpId="0"/>
      <p:bldP spid="118" grpId="0"/>
      <p:bldP spid="15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828846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 Frames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There are 3 important coordinate frames:</a:t>
            </a:r>
          </a:p>
          <a:p>
            <a:pPr lvl="1"/>
            <a:r>
              <a:rPr lang="en-US" b="1" dirty="0" smtClean="0"/>
              <a:t>World Space:</a:t>
            </a:r>
            <a:r>
              <a:rPr lang="en-US" dirty="0" smtClean="0"/>
              <a:t> </a:t>
            </a:r>
          </a:p>
          <a:p>
            <a:pPr lvl="2"/>
            <a:r>
              <a:rPr lang="en-US" dirty="0"/>
              <a:t>F</a:t>
            </a:r>
            <a:r>
              <a:rPr lang="en-US" dirty="0" smtClean="0"/>
              <a:t>ixed origin &amp; axes</a:t>
            </a:r>
          </a:p>
          <a:p>
            <a:pPr lvl="2"/>
            <a:r>
              <a:rPr lang="en-US" dirty="0" smtClean="0"/>
              <a:t>Reference for relative position and orientation between objects</a:t>
            </a:r>
          </a:p>
          <a:p>
            <a:pPr lvl="1"/>
            <a:r>
              <a:rPr lang="en-US" b="1" dirty="0" smtClean="0"/>
              <a:t>Object (Local) Space:</a:t>
            </a:r>
          </a:p>
          <a:p>
            <a:pPr lvl="2"/>
            <a:r>
              <a:rPr lang="en-US" dirty="0" smtClean="0"/>
              <a:t>Origin sets for the ‘center’ of the model geometry</a:t>
            </a:r>
          </a:p>
          <a:p>
            <a:pPr lvl="2"/>
            <a:r>
              <a:rPr lang="en-US" dirty="0" smtClean="0"/>
              <a:t>Sets the up/forward orientation of the model</a:t>
            </a:r>
          </a:p>
          <a:p>
            <a:pPr lvl="1"/>
            <a:r>
              <a:rPr lang="en-US" b="1" dirty="0" smtClean="0"/>
              <a:t>Camera Space:</a:t>
            </a:r>
            <a:endParaRPr lang="en-US" dirty="0" smtClean="0"/>
          </a:p>
          <a:p>
            <a:pPr lvl="2"/>
            <a:r>
              <a:rPr lang="en-US" dirty="0" smtClean="0"/>
              <a:t>More on this in a future lecture</a:t>
            </a:r>
          </a:p>
          <a:p>
            <a:pPr lvl="2"/>
            <a:endParaRPr lang="en-US" sz="800" dirty="0"/>
          </a:p>
          <a:p>
            <a:pPr marL="0" indent="0">
              <a:buNone/>
            </a:pPr>
            <a:r>
              <a:rPr lang="en-US" b="1" dirty="0" smtClean="0"/>
              <a:t>Problem:</a:t>
            </a:r>
            <a:r>
              <a:rPr lang="en-US" dirty="0" smtClean="0"/>
              <a:t> There are no conventions or standards for any of these spaces.</a:t>
            </a:r>
          </a:p>
          <a:p>
            <a:pPr lvl="1"/>
            <a:r>
              <a:rPr lang="en-US" dirty="0" smtClean="0"/>
              <a:t>Which is the up axis? Which is the forward one?</a:t>
            </a:r>
          </a:p>
          <a:p>
            <a:pPr lvl="1"/>
            <a:r>
              <a:rPr lang="en-US" dirty="0" smtClean="0"/>
              <a:t>World space axis are often determined by the graphics library but object space is influenced by the 3D modelling software</a:t>
            </a:r>
          </a:p>
          <a:p>
            <a:pPr lvl="1"/>
            <a:r>
              <a:rPr lang="en-US" dirty="0" smtClean="0"/>
              <a:t>Getting artists and programmers to stick to </a:t>
            </a:r>
            <a:r>
              <a:rPr lang="en-US" dirty="0" smtClean="0">
                <a:hlinkClick r:id="rId2"/>
              </a:rPr>
              <a:t>specific conventions is crucial</a:t>
            </a:r>
            <a:r>
              <a:rPr lang="en-US" dirty="0" smtClean="0"/>
              <a:t>!</a:t>
            </a:r>
          </a:p>
          <a:p>
            <a:pPr lvl="2"/>
            <a:r>
              <a:rPr lang="en-US" dirty="0" smtClean="0"/>
              <a:t>If the origin for the 3D model isn’t right, turning or positioning in game will be incorrect</a:t>
            </a:r>
          </a:p>
          <a:p>
            <a:pPr lvl="2"/>
            <a:r>
              <a:rPr lang="en-US" dirty="0" smtClean="0"/>
              <a:t>If the ‘forward’ and ‘up’ alignment of the model is wrong, game motion will be incorrect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217154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(Object) Space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In general, objects will be composed of a collection of point appropriately centered at the origin (defining the object’s </a:t>
                </a:r>
                <a:r>
                  <a:rPr lang="en-US" i="1" dirty="0" smtClean="0"/>
                  <a:t>Local Space</a:t>
                </a:r>
                <a:r>
                  <a:rPr lang="en-US" dirty="0" smtClean="0"/>
                  <a:t>).</a:t>
                </a:r>
              </a:p>
              <a:p>
                <a:pPr marL="0" indent="0">
                  <a:buNone/>
                </a:pPr>
                <a:endParaRPr lang="en-US" sz="800" dirty="0"/>
              </a:p>
              <a:p>
                <a:pPr marL="0" indent="0">
                  <a:buNone/>
                </a:pPr>
                <a:r>
                  <a:rPr lang="en-US" dirty="0" smtClean="0"/>
                  <a:t>We will always observe the following conventions:</a:t>
                </a:r>
              </a:p>
              <a:p>
                <a:r>
                  <a:rPr lang="en-US" dirty="0" smtClean="0"/>
                  <a:t>Up along the y axis</a:t>
                </a:r>
              </a:p>
              <a:p>
                <a:r>
                  <a:rPr lang="en-US" dirty="0" smtClean="0"/>
                  <a:t>Forward along the z axis</a:t>
                </a:r>
              </a:p>
              <a:p>
                <a:r>
                  <a:rPr lang="en-US" dirty="0" smtClean="0"/>
                  <a:t>The object’s placement relative to the origin depends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on the needs of the application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Placing an object in World Space means applying some transform </a:t>
                </a:r>
                <a:r>
                  <a:rPr lang="en-US" b="1" dirty="0" smtClean="0"/>
                  <a:t>W</a:t>
                </a:r>
                <a:r>
                  <a:rPr lang="en-US" dirty="0" smtClean="0"/>
                  <a:t> to scale/rotate/translate the object from its local space to the world space.</a:t>
                </a:r>
              </a:p>
              <a:p>
                <a:pPr marL="293688" lvl="1" indent="0">
                  <a:buNone/>
                </a:pPr>
                <a:r>
                  <a:rPr lang="en-US" b="1" dirty="0" smtClean="0"/>
                  <a:t>Example:</a:t>
                </a:r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𝐖</m:t>
                    </m:r>
                    <m:r>
                      <a:rPr lang="en-US" b="1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b="0" i="0" smtClean="0">
                            <a:latin typeface="Cambria Math"/>
                          </a:rPr>
                          <m:t>(0,0,7)</m:t>
                        </m:r>
                      </m:sub>
                    </m:sSub>
                  </m:oMath>
                </a14:m>
                <a:r>
                  <a:rPr lang="en-US" dirty="0" smtClean="0"/>
                  <a:t> then applying </a:t>
                </a:r>
                <a:r>
                  <a:rPr lang="en-US" b="1" dirty="0" smtClean="0"/>
                  <a:t>W </a:t>
                </a:r>
                <a:r>
                  <a:rPr lang="en-US" dirty="0" smtClean="0"/>
                  <a:t>to each point of the object will translate it 7 unit along the z axis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08" t="-579" r="-1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6" descr="http://gieseanw.files.wordpress.com/2010/02/graph_pap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758" y="1817255"/>
            <a:ext cx="2667000" cy="2667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6200758" y="2797298"/>
            <a:ext cx="2956617" cy="369332"/>
            <a:chOff x="152400" y="4392930"/>
            <a:chExt cx="2956617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2821759" y="4392930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152400" y="4751069"/>
              <a:ext cx="281940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522716" y="1468582"/>
            <a:ext cx="300082" cy="2971801"/>
            <a:chOff x="385718" y="2514600"/>
            <a:chExt cx="300082" cy="2971801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396240" y="2667000"/>
              <a:ext cx="0" cy="28194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85718" y="25146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063949" y="2730068"/>
            <a:ext cx="1023982" cy="832644"/>
            <a:chOff x="1015591" y="3395086"/>
            <a:chExt cx="1023982" cy="832644"/>
          </a:xfrm>
        </p:grpSpPr>
        <p:sp>
          <p:nvSpPr>
            <p:cNvPr id="21" name="Isosceles Triangle 20"/>
            <p:cNvSpPr/>
            <p:nvPr/>
          </p:nvSpPr>
          <p:spPr>
            <a:xfrm rot="5400000">
              <a:off x="1425456" y="3630097"/>
              <a:ext cx="247510" cy="363946"/>
            </a:xfrm>
            <a:prstGeom prst="triangle">
              <a:avLst/>
            </a:prstGeom>
            <a:solidFill>
              <a:srgbClr val="00B0F0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1635937" y="3794125"/>
              <a:ext cx="403636" cy="307777"/>
              <a:chOff x="1676400" y="5802868"/>
              <a:chExt cx="403636" cy="307777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 flipH="1">
                <a:off x="1747838" y="5828914"/>
                <a:ext cx="7620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676400" y="5802868"/>
                    <a:ext cx="40363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5802868"/>
                    <a:ext cx="403636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1023934" y="3395086"/>
              <a:ext cx="403636" cy="307777"/>
              <a:chOff x="1420795" y="5543034"/>
              <a:chExt cx="403636" cy="307777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764505" y="5831440"/>
                <a:ext cx="3810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  <a:head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420795" y="5543034"/>
                    <a:ext cx="40363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20795" y="5543034"/>
                    <a:ext cx="403636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1015591" y="3919953"/>
              <a:ext cx="399468" cy="307777"/>
              <a:chOff x="1417620" y="5815568"/>
              <a:chExt cx="399468" cy="307777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>
                <a:off x="1764505" y="5831440"/>
                <a:ext cx="3810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  <a:head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417620" y="5815568"/>
                    <a:ext cx="39946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17620" y="5815568"/>
                    <a:ext cx="399468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4" name="Rounded Rectangle 23"/>
          <p:cNvSpPr/>
          <p:nvPr/>
        </p:nvSpPr>
        <p:spPr>
          <a:xfrm>
            <a:off x="5582034" y="457200"/>
            <a:ext cx="3657600" cy="5715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Sidebar: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We’ll keep our example in the </a:t>
            </a:r>
            <a:r>
              <a:rPr lang="en-US" sz="1200" dirty="0" err="1" smtClean="0">
                <a:solidFill>
                  <a:schemeClr val="tx1"/>
                </a:solidFill>
              </a:rPr>
              <a:t>xz</a:t>
            </a:r>
            <a:r>
              <a:rPr lang="en-US" sz="1200" dirty="0" smtClean="0">
                <a:solidFill>
                  <a:schemeClr val="tx1"/>
                </a:solidFill>
              </a:rPr>
              <a:t>-plane for simplicity, but the principle applies to the full 3D space</a:t>
            </a:r>
            <a:endParaRPr lang="en-US" sz="1200" i="1" dirty="0">
              <a:solidFill>
                <a:schemeClr val="tx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7903371" y="2729708"/>
            <a:ext cx="1023982" cy="832644"/>
            <a:chOff x="1015591" y="3395086"/>
            <a:chExt cx="1023982" cy="832644"/>
          </a:xfrm>
          <a:effectLst>
            <a:glow>
              <a:schemeClr val="accent1">
                <a:alpha val="76000"/>
              </a:schemeClr>
            </a:glow>
          </a:effectLst>
        </p:grpSpPr>
        <p:sp>
          <p:nvSpPr>
            <p:cNvPr id="28" name="Isosceles Triangle 27"/>
            <p:cNvSpPr/>
            <p:nvPr/>
          </p:nvSpPr>
          <p:spPr>
            <a:xfrm rot="5400000">
              <a:off x="1425456" y="3630097"/>
              <a:ext cx="247510" cy="363946"/>
            </a:xfrm>
            <a:prstGeom prst="triangle">
              <a:avLst/>
            </a:prstGeom>
            <a:solidFill>
              <a:srgbClr val="00B0F0">
                <a:alpha val="28000"/>
              </a:srgbClr>
            </a:solidFill>
            <a:ln w="12700">
              <a:solidFill>
                <a:srgbClr val="0070C0">
                  <a:alpha val="49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635937" y="3794125"/>
              <a:ext cx="403636" cy="307777"/>
              <a:chOff x="1676400" y="5802868"/>
              <a:chExt cx="403636" cy="307777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 flipH="1">
                <a:off x="1747838" y="5828914"/>
                <a:ext cx="7620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1676400" y="5802868"/>
                    <a:ext cx="40363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5802868"/>
                    <a:ext cx="403636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Group 29"/>
            <p:cNvGrpSpPr/>
            <p:nvPr/>
          </p:nvGrpSpPr>
          <p:grpSpPr>
            <a:xfrm>
              <a:off x="1023934" y="3395086"/>
              <a:ext cx="403636" cy="307777"/>
              <a:chOff x="1420795" y="5543034"/>
              <a:chExt cx="403636" cy="307777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1764505" y="5831440"/>
                <a:ext cx="3810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  <a:head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1420795" y="5543034"/>
                    <a:ext cx="40363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20795" y="5543034"/>
                    <a:ext cx="403636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1" name="Group 30"/>
            <p:cNvGrpSpPr/>
            <p:nvPr/>
          </p:nvGrpSpPr>
          <p:grpSpPr>
            <a:xfrm>
              <a:off x="1015591" y="3919953"/>
              <a:ext cx="399468" cy="307777"/>
              <a:chOff x="1417620" y="5815568"/>
              <a:chExt cx="399468" cy="307777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1764505" y="5831440"/>
                <a:ext cx="3810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  <a:head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1417620" y="5815568"/>
                    <a:ext cx="39946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17620" y="5815568"/>
                    <a:ext cx="399468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5" name="Group 24"/>
          <p:cNvGrpSpPr/>
          <p:nvPr/>
        </p:nvGrpSpPr>
        <p:grpSpPr>
          <a:xfrm>
            <a:off x="7620000" y="2398365"/>
            <a:ext cx="673737" cy="725835"/>
            <a:chOff x="7491403" y="2493615"/>
            <a:chExt cx="673737" cy="725835"/>
          </a:xfrm>
        </p:grpSpPr>
        <p:sp>
          <p:nvSpPr>
            <p:cNvPr id="38" name="Circular Arrow 37"/>
            <p:cNvSpPr/>
            <p:nvPr/>
          </p:nvSpPr>
          <p:spPr>
            <a:xfrm>
              <a:off x="7491403" y="2667000"/>
              <a:ext cx="673737" cy="552450"/>
            </a:xfrm>
            <a:prstGeom prst="circularArrow">
              <a:avLst>
                <a:gd name="adj1" fmla="val 8228"/>
                <a:gd name="adj2" fmla="val 1142319"/>
                <a:gd name="adj3" fmla="val 20479928"/>
                <a:gd name="adj4" fmla="val 10800000"/>
                <a:gd name="adj5" fmla="val 18337"/>
              </a:avLst>
            </a:prstGeom>
            <a:solidFill>
              <a:srgbClr val="00B05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7491403" y="2493615"/>
                  <a:ext cx="656846" cy="2948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>
                                <a:latin typeface="Cambria Math"/>
                              </a:rPr>
                              <m:t>𝐓</m:t>
                            </m:r>
                          </m:e>
                          <m:sub>
                            <m:r>
                              <a:rPr lang="en-US" sz="1200">
                                <a:latin typeface="Cambria Math"/>
                              </a:rPr>
                              <m:t>(0,0,7)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1403" y="2493615"/>
                  <a:ext cx="656846" cy="294824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47934525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4" grpId="0" animBg="1"/>
      <p:bldP spid="2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World Matrix:</a:t>
            </a:r>
            <a:br>
              <a:rPr lang="en-US" dirty="0" smtClean="0"/>
            </a:br>
            <a:r>
              <a:rPr lang="en-US" dirty="0" smtClean="0"/>
              <a:t>Order of Operations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In most cases (for us!), </a:t>
                </a:r>
                <a:r>
                  <a:rPr lang="en-US" b="1" dirty="0" smtClean="0"/>
                  <a:t>W</a:t>
                </a:r>
                <a:r>
                  <a:rPr lang="en-US" dirty="0" smtClean="0"/>
                  <a:t> will be a combination of </a:t>
                </a:r>
                <a:r>
                  <a:rPr lang="en-US" u="sng" dirty="0" smtClean="0"/>
                  <a:t>scale</a:t>
                </a:r>
                <a:r>
                  <a:rPr lang="en-US" dirty="0" smtClean="0"/>
                  <a:t>, </a:t>
                </a:r>
                <a:r>
                  <a:rPr lang="en-US" u="sng" dirty="0" smtClean="0"/>
                  <a:t>rotation</a:t>
                </a:r>
                <a:r>
                  <a:rPr lang="en-US" dirty="0" smtClean="0"/>
                  <a:t> and </a:t>
                </a:r>
                <a:r>
                  <a:rPr lang="en-US" u="sng" dirty="0" smtClean="0"/>
                  <a:t>translation</a:t>
                </a:r>
                <a:r>
                  <a:rPr lang="en-US" dirty="0" smtClean="0"/>
                  <a:t>. But the order of operation is important.</a:t>
                </a:r>
              </a:p>
              <a:p>
                <a:pPr marL="0" indent="0">
                  <a:buNone/>
                </a:pPr>
                <a:r>
                  <a:rPr lang="en-US" b="1" dirty="0" smtClean="0"/>
                  <a:t>Example:  </a:t>
                </a:r>
                <a:r>
                  <a:rPr lang="en-US" dirty="0" smtClean="0"/>
                  <a:t>Compare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/>
                          </a:rPr>
                          <m:t>𝐖</m:t>
                        </m:r>
                      </m:e>
                      <m:sub>
                        <m:r>
                          <a:rPr lang="en-US" b="0" i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1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(0,0,7)</m:t>
                        </m:r>
                      </m:sub>
                    </m:sSub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/>
                          </a:rPr>
                          <m:t>𝐑</m:t>
                        </m:r>
                      </m:e>
                      <m:sub>
                        <m:r>
                          <a:rPr lang="en-US" b="1" i="0" smtClean="0">
                            <a:latin typeface="Cambria Math"/>
                          </a:rPr>
                          <m:t>𝐲</m:t>
                        </m:r>
                        <m:r>
                          <a:rPr lang="en-US" b="1" i="0" smtClean="0">
                            <a:latin typeface="Cambria Math"/>
                          </a:rPr>
                          <m:t>,</m:t>
                        </m:r>
                        <m:f>
                          <m:fPr>
                            <m:type m:val="skw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𝝅</m:t>
                            </m:r>
                          </m:num>
                          <m:den>
                            <m:r>
                              <a:rPr lang="en-US" b="1" i="1" smtClean="0"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sub>
                    </m:sSub>
                  </m:oMath>
                </a14:m>
                <a:r>
                  <a:rPr lang="en-US" b="1" dirty="0" smtClean="0"/>
                  <a:t>     </a:t>
                </a:r>
                <a:r>
                  <a:rPr lang="en-US" dirty="0" smtClean="0"/>
                  <a:t>versus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/>
                          </a:rPr>
                          <m:t>𝐖</m:t>
                        </m:r>
                      </m:e>
                      <m:sub>
                        <m:r>
                          <a:rPr lang="en-US" b="0" i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/>
                          </a:rPr>
                          <m:t>𝐑</m:t>
                        </m:r>
                      </m:e>
                      <m:sub>
                        <m:r>
                          <a:rPr lang="en-US" b="1">
                            <a:latin typeface="Cambria Math"/>
                          </a:rPr>
                          <m:t>𝐲</m:t>
                        </m:r>
                        <m:r>
                          <a:rPr lang="en-US" b="1">
                            <a:latin typeface="Cambria Math"/>
                          </a:rPr>
                          <m:t>,</m:t>
                        </m:r>
                        <m:f>
                          <m:fPr>
                            <m:type m:val="skw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>
                                <a:latin typeface="Cambria Math"/>
                                <a:ea typeface="Cambria Math"/>
                              </a:rPr>
                              <m:t>𝝅</m:t>
                            </m:r>
                          </m:num>
                          <m:den>
                            <m:r>
                              <a:rPr lang="en-US" b="1" i="1"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(0,0,7)</m:t>
                        </m:r>
                      </m:sub>
                    </m:sSub>
                  </m:oMath>
                </a14:m>
                <a:endParaRPr lang="en-US" b="1" dirty="0" smtClean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endParaRPr lang="en-US" b="1" dirty="0" smtClean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endParaRPr lang="en-US" b="1" dirty="0" smtClean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endParaRPr lang="en-US" b="1" dirty="0" smtClean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endParaRPr lang="en-US" b="1" dirty="0" smtClean="0"/>
              </a:p>
              <a:p>
                <a:pPr marL="0" indent="0">
                  <a:buNone/>
                </a:pPr>
                <a:endParaRPr lang="en-US" sz="8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/>
                          </a:rPr>
                          <m:t>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works as expected, 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/>
                          </a:rPr>
                          <m:t>𝐖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induces an unexpected translation</a:t>
                </a:r>
              </a:p>
              <a:p>
                <a:pPr marL="0" indent="0">
                  <a:buNone/>
                </a:pPr>
                <a:r>
                  <a:rPr lang="en-US" dirty="0" smtClean="0"/>
                  <a:t>In general, some order of operations have unwanted side effects…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08" t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oup 62"/>
          <p:cNvGrpSpPr/>
          <p:nvPr/>
        </p:nvGrpSpPr>
        <p:grpSpPr>
          <a:xfrm>
            <a:off x="2301183" y="2242126"/>
            <a:ext cx="2956617" cy="3015674"/>
            <a:chOff x="2301183" y="2242126"/>
            <a:chExt cx="2956617" cy="3015674"/>
          </a:xfrm>
        </p:grpSpPr>
        <p:pic>
          <p:nvPicPr>
            <p:cNvPr id="5" name="Picture 6" descr="http://gieseanw.files.wordpress.com/2010/02/graph_paper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1183" y="2590799"/>
              <a:ext cx="2667000" cy="2667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Group 5"/>
            <p:cNvGrpSpPr/>
            <p:nvPr/>
          </p:nvGrpSpPr>
          <p:grpSpPr>
            <a:xfrm>
              <a:off x="2301183" y="3570842"/>
              <a:ext cx="2956617" cy="369332"/>
              <a:chOff x="152400" y="4392930"/>
              <a:chExt cx="2956617" cy="369332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821759" y="4392930"/>
                <a:ext cx="287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 flipV="1">
                <a:off x="152400" y="4751069"/>
                <a:ext cx="281940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3623141" y="2242126"/>
              <a:ext cx="300082" cy="2971801"/>
              <a:chOff x="385718" y="2514600"/>
              <a:chExt cx="300082" cy="2971801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 flipV="1">
                <a:off x="396240" y="2667000"/>
                <a:ext cx="0" cy="281940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385718" y="251460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164374" y="3503612"/>
              <a:ext cx="1023982" cy="832644"/>
              <a:chOff x="1015591" y="3395086"/>
              <a:chExt cx="1023982" cy="832644"/>
            </a:xfrm>
          </p:grpSpPr>
          <p:sp>
            <p:nvSpPr>
              <p:cNvPr id="13" name="Isosceles Triangle 12"/>
              <p:cNvSpPr/>
              <p:nvPr/>
            </p:nvSpPr>
            <p:spPr>
              <a:xfrm rot="5400000">
                <a:off x="1425456" y="3630097"/>
                <a:ext cx="247510" cy="363946"/>
              </a:xfrm>
              <a:prstGeom prst="triangle">
                <a:avLst/>
              </a:prstGeom>
              <a:solidFill>
                <a:srgbClr val="00B0F0">
                  <a:alpha val="21000"/>
                </a:srgbClr>
              </a:solidFill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1635937" y="3794125"/>
                <a:ext cx="403636" cy="307777"/>
                <a:chOff x="1676400" y="5802868"/>
                <a:chExt cx="403636" cy="307777"/>
              </a:xfrm>
            </p:grpSpPr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1747838" y="5824152"/>
                  <a:ext cx="762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headEnd type="triangl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/>
                    <p:cNvSpPr txBox="1"/>
                    <p:nvPr/>
                  </p:nvSpPr>
                  <p:spPr>
                    <a:xfrm>
                      <a:off x="1676400" y="5802868"/>
                      <a:ext cx="40363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2" name="TextBox 2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76400" y="5802868"/>
                      <a:ext cx="403636" cy="30777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5" name="Group 14"/>
              <p:cNvGrpSpPr/>
              <p:nvPr/>
            </p:nvGrpSpPr>
            <p:grpSpPr>
              <a:xfrm>
                <a:off x="1023934" y="3395086"/>
                <a:ext cx="403636" cy="307777"/>
                <a:chOff x="1420795" y="5543034"/>
                <a:chExt cx="403636" cy="307777"/>
              </a:xfrm>
            </p:grpSpPr>
            <p:cxnSp>
              <p:nvCxnSpPr>
                <p:cNvPr id="19" name="Straight Connector 18"/>
                <p:cNvCxnSpPr/>
                <p:nvPr/>
              </p:nvCxnSpPr>
              <p:spPr>
                <a:xfrm>
                  <a:off x="1764505" y="5831440"/>
                  <a:ext cx="381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head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1420795" y="5543034"/>
                      <a:ext cx="40363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0" name="TextBox 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20795" y="5543034"/>
                      <a:ext cx="403636" cy="30777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" name="Group 15"/>
              <p:cNvGrpSpPr/>
              <p:nvPr/>
            </p:nvGrpSpPr>
            <p:grpSpPr>
              <a:xfrm>
                <a:off x="1015591" y="3919953"/>
                <a:ext cx="399468" cy="307777"/>
                <a:chOff x="1417620" y="5815568"/>
                <a:chExt cx="399468" cy="307777"/>
              </a:xfrm>
            </p:grpSpPr>
            <p:cxnSp>
              <p:nvCxnSpPr>
                <p:cNvPr id="17" name="Straight Connector 16"/>
                <p:cNvCxnSpPr/>
                <p:nvPr/>
              </p:nvCxnSpPr>
              <p:spPr>
                <a:xfrm>
                  <a:off x="1764505" y="5831440"/>
                  <a:ext cx="381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head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1417620" y="5815568"/>
                      <a:ext cx="39946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8" name="TextBox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17620" y="5815568"/>
                      <a:ext cx="399468" cy="30777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3" name="Group 22"/>
            <p:cNvGrpSpPr/>
            <p:nvPr/>
          </p:nvGrpSpPr>
          <p:grpSpPr>
            <a:xfrm rot="16200000">
              <a:off x="3967345" y="3461600"/>
              <a:ext cx="1019814" cy="832644"/>
              <a:chOff x="1017676" y="3395087"/>
              <a:chExt cx="1019814" cy="832644"/>
            </a:xfrm>
          </p:grpSpPr>
          <p:sp>
            <p:nvSpPr>
              <p:cNvPr id="24" name="Isosceles Triangle 23"/>
              <p:cNvSpPr/>
              <p:nvPr/>
            </p:nvSpPr>
            <p:spPr>
              <a:xfrm rot="5400000">
                <a:off x="1425456" y="3630097"/>
                <a:ext cx="247510" cy="363946"/>
              </a:xfrm>
              <a:prstGeom prst="triangle">
                <a:avLst/>
              </a:prstGeom>
              <a:solidFill>
                <a:srgbClr val="00B0F0"/>
              </a:solidFill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1633853" y="3794125"/>
                <a:ext cx="403637" cy="307777"/>
                <a:chOff x="1674316" y="5802868"/>
                <a:chExt cx="403637" cy="307777"/>
              </a:xfrm>
            </p:grpSpPr>
            <p:cxnSp>
              <p:nvCxnSpPr>
                <p:cNvPr id="32" name="Straight Connector 31"/>
                <p:cNvCxnSpPr/>
                <p:nvPr/>
              </p:nvCxnSpPr>
              <p:spPr>
                <a:xfrm flipH="1">
                  <a:off x="1747834" y="5819394"/>
                  <a:ext cx="762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headEnd type="triangl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TextBox 32"/>
                    <p:cNvSpPr txBox="1"/>
                    <p:nvPr/>
                  </p:nvSpPr>
                  <p:spPr>
                    <a:xfrm>
                      <a:off x="1674316" y="5802868"/>
                      <a:ext cx="40363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3" name="TextBox 3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74316" y="5802868"/>
                      <a:ext cx="403637" cy="307777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6" name="Group 25"/>
              <p:cNvGrpSpPr/>
              <p:nvPr/>
            </p:nvGrpSpPr>
            <p:grpSpPr>
              <a:xfrm>
                <a:off x="1023935" y="3395087"/>
                <a:ext cx="403636" cy="307777"/>
                <a:chOff x="1420796" y="5543035"/>
                <a:chExt cx="403636" cy="307777"/>
              </a:xfrm>
            </p:grpSpPr>
            <p:cxnSp>
              <p:nvCxnSpPr>
                <p:cNvPr id="30" name="Straight Connector 29"/>
                <p:cNvCxnSpPr/>
                <p:nvPr/>
              </p:nvCxnSpPr>
              <p:spPr>
                <a:xfrm>
                  <a:off x="1764505" y="5831440"/>
                  <a:ext cx="381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head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TextBox 30"/>
                    <p:cNvSpPr txBox="1"/>
                    <p:nvPr/>
                  </p:nvSpPr>
                  <p:spPr>
                    <a:xfrm>
                      <a:off x="1420796" y="5543035"/>
                      <a:ext cx="40363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1" name="TextBox 3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20796" y="5543035"/>
                      <a:ext cx="403636" cy="30777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7" name="Group 26"/>
              <p:cNvGrpSpPr/>
              <p:nvPr/>
            </p:nvGrpSpPr>
            <p:grpSpPr>
              <a:xfrm>
                <a:off x="1017676" y="3919954"/>
                <a:ext cx="399468" cy="307777"/>
                <a:chOff x="1419705" y="5815569"/>
                <a:chExt cx="399468" cy="307777"/>
              </a:xfrm>
            </p:grpSpPr>
            <p:cxnSp>
              <p:nvCxnSpPr>
                <p:cNvPr id="28" name="Straight Connector 27"/>
                <p:cNvCxnSpPr/>
                <p:nvPr/>
              </p:nvCxnSpPr>
              <p:spPr>
                <a:xfrm>
                  <a:off x="1764505" y="5831440"/>
                  <a:ext cx="381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head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/>
                    <p:cNvSpPr txBox="1"/>
                    <p:nvPr/>
                  </p:nvSpPr>
                  <p:spPr>
                    <a:xfrm>
                      <a:off x="1419705" y="5815569"/>
                      <a:ext cx="39946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9" name="Text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19705" y="5815569"/>
                      <a:ext cx="399468" cy="30777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64" name="Group 63"/>
          <p:cNvGrpSpPr/>
          <p:nvPr/>
        </p:nvGrpSpPr>
        <p:grpSpPr>
          <a:xfrm>
            <a:off x="5806383" y="2242126"/>
            <a:ext cx="2956617" cy="3015674"/>
            <a:chOff x="5806383" y="2242126"/>
            <a:chExt cx="2956617" cy="3015674"/>
          </a:xfrm>
        </p:grpSpPr>
        <p:pic>
          <p:nvPicPr>
            <p:cNvPr id="34" name="Picture 6" descr="http://gieseanw.files.wordpress.com/2010/02/graph_paper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6383" y="2590799"/>
              <a:ext cx="2667000" cy="2667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5" name="Group 34"/>
            <p:cNvGrpSpPr/>
            <p:nvPr/>
          </p:nvGrpSpPr>
          <p:grpSpPr>
            <a:xfrm>
              <a:off x="5806383" y="3570842"/>
              <a:ext cx="2956617" cy="369332"/>
              <a:chOff x="152400" y="4392930"/>
              <a:chExt cx="2956617" cy="369332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2821759" y="4392930"/>
                <a:ext cx="287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7" name="Straight Arrow Connector 36"/>
              <p:cNvCxnSpPr/>
              <p:nvPr/>
            </p:nvCxnSpPr>
            <p:spPr>
              <a:xfrm flipV="1">
                <a:off x="152400" y="4751069"/>
                <a:ext cx="281940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7128341" y="2242126"/>
              <a:ext cx="300082" cy="2971801"/>
              <a:chOff x="385718" y="2514600"/>
              <a:chExt cx="300082" cy="2971801"/>
            </a:xfrm>
          </p:grpSpPr>
          <p:cxnSp>
            <p:nvCxnSpPr>
              <p:cNvPr id="39" name="Straight Arrow Connector 38"/>
              <p:cNvCxnSpPr/>
              <p:nvPr/>
            </p:nvCxnSpPr>
            <p:spPr>
              <a:xfrm flipV="1">
                <a:off x="396240" y="2667000"/>
                <a:ext cx="0" cy="281940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385718" y="251460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6669574" y="3503612"/>
              <a:ext cx="1023982" cy="832644"/>
              <a:chOff x="1015591" y="3395086"/>
              <a:chExt cx="1023982" cy="832644"/>
            </a:xfrm>
          </p:grpSpPr>
          <p:sp>
            <p:nvSpPr>
              <p:cNvPr id="42" name="Isosceles Triangle 41"/>
              <p:cNvSpPr/>
              <p:nvPr/>
            </p:nvSpPr>
            <p:spPr>
              <a:xfrm rot="5400000">
                <a:off x="1425456" y="3630097"/>
                <a:ext cx="247510" cy="363946"/>
              </a:xfrm>
              <a:prstGeom prst="triangle">
                <a:avLst/>
              </a:prstGeom>
              <a:solidFill>
                <a:srgbClr val="00B0F0">
                  <a:alpha val="21000"/>
                </a:srgbClr>
              </a:solidFill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3" name="Group 42"/>
              <p:cNvGrpSpPr/>
              <p:nvPr/>
            </p:nvGrpSpPr>
            <p:grpSpPr>
              <a:xfrm>
                <a:off x="1635937" y="3794125"/>
                <a:ext cx="403636" cy="307777"/>
                <a:chOff x="1676400" y="5802868"/>
                <a:chExt cx="403636" cy="307777"/>
              </a:xfrm>
            </p:grpSpPr>
            <p:cxnSp>
              <p:nvCxnSpPr>
                <p:cNvPr id="50" name="Straight Connector 49"/>
                <p:cNvCxnSpPr/>
                <p:nvPr/>
              </p:nvCxnSpPr>
              <p:spPr>
                <a:xfrm flipH="1">
                  <a:off x="1747838" y="5824152"/>
                  <a:ext cx="762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headEnd type="triangl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TextBox 50"/>
                    <p:cNvSpPr txBox="1"/>
                    <p:nvPr/>
                  </p:nvSpPr>
                  <p:spPr>
                    <a:xfrm>
                      <a:off x="1676400" y="5802868"/>
                      <a:ext cx="40363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1" name="TextBox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76400" y="5802868"/>
                      <a:ext cx="403636" cy="30777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4" name="Group 43"/>
              <p:cNvGrpSpPr/>
              <p:nvPr/>
            </p:nvGrpSpPr>
            <p:grpSpPr>
              <a:xfrm>
                <a:off x="1023934" y="3395086"/>
                <a:ext cx="403636" cy="307777"/>
                <a:chOff x="1420795" y="5543034"/>
                <a:chExt cx="403636" cy="307777"/>
              </a:xfrm>
            </p:grpSpPr>
            <p:cxnSp>
              <p:nvCxnSpPr>
                <p:cNvPr id="48" name="Straight Connector 47"/>
                <p:cNvCxnSpPr/>
                <p:nvPr/>
              </p:nvCxnSpPr>
              <p:spPr>
                <a:xfrm>
                  <a:off x="1764505" y="5831440"/>
                  <a:ext cx="381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head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1420795" y="5543034"/>
                      <a:ext cx="40363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9" name="TextBox 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20795" y="5543034"/>
                      <a:ext cx="403636" cy="30777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5" name="Group 44"/>
              <p:cNvGrpSpPr/>
              <p:nvPr/>
            </p:nvGrpSpPr>
            <p:grpSpPr>
              <a:xfrm>
                <a:off x="1015591" y="3919953"/>
                <a:ext cx="399468" cy="307777"/>
                <a:chOff x="1417620" y="5815568"/>
                <a:chExt cx="399468" cy="307777"/>
              </a:xfrm>
            </p:grpSpPr>
            <p:cxnSp>
              <p:nvCxnSpPr>
                <p:cNvPr id="46" name="Straight Connector 45"/>
                <p:cNvCxnSpPr/>
                <p:nvPr/>
              </p:nvCxnSpPr>
              <p:spPr>
                <a:xfrm>
                  <a:off x="1764505" y="5831440"/>
                  <a:ext cx="381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head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/>
                    <p:cNvSpPr txBox="1"/>
                    <p:nvPr/>
                  </p:nvSpPr>
                  <p:spPr>
                    <a:xfrm>
                      <a:off x="1417620" y="5815568"/>
                      <a:ext cx="39946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7" name="TextBox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17620" y="5815568"/>
                      <a:ext cx="399468" cy="30777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65" name="Group 64"/>
          <p:cNvGrpSpPr/>
          <p:nvPr/>
        </p:nvGrpSpPr>
        <p:grpSpPr>
          <a:xfrm>
            <a:off x="7543800" y="3504274"/>
            <a:ext cx="1023982" cy="832644"/>
            <a:chOff x="1015591" y="3395086"/>
            <a:chExt cx="1023982" cy="832644"/>
          </a:xfrm>
          <a:effectLst>
            <a:glow>
              <a:schemeClr val="accent1">
                <a:alpha val="76000"/>
              </a:schemeClr>
            </a:glow>
          </a:effectLst>
        </p:grpSpPr>
        <p:sp>
          <p:nvSpPr>
            <p:cNvPr id="66" name="Isosceles Triangle 65"/>
            <p:cNvSpPr/>
            <p:nvPr/>
          </p:nvSpPr>
          <p:spPr>
            <a:xfrm rot="5400000">
              <a:off x="1425456" y="3630097"/>
              <a:ext cx="247510" cy="363946"/>
            </a:xfrm>
            <a:prstGeom prst="triangle">
              <a:avLst/>
            </a:prstGeom>
            <a:solidFill>
              <a:srgbClr val="00B0F0">
                <a:alpha val="28000"/>
              </a:srgbClr>
            </a:solidFill>
            <a:ln w="12700">
              <a:solidFill>
                <a:srgbClr val="0070C0">
                  <a:alpha val="49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1635937" y="3794125"/>
              <a:ext cx="403636" cy="307777"/>
              <a:chOff x="1676400" y="5802868"/>
              <a:chExt cx="403636" cy="307777"/>
            </a:xfrm>
          </p:grpSpPr>
          <p:cxnSp>
            <p:nvCxnSpPr>
              <p:cNvPr id="74" name="Straight Connector 73"/>
              <p:cNvCxnSpPr/>
              <p:nvPr/>
            </p:nvCxnSpPr>
            <p:spPr>
              <a:xfrm flipH="1">
                <a:off x="1747838" y="5828914"/>
                <a:ext cx="7620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/>
                  <p:cNvSpPr txBox="1"/>
                  <p:nvPr/>
                </p:nvSpPr>
                <p:spPr>
                  <a:xfrm>
                    <a:off x="1676400" y="5802868"/>
                    <a:ext cx="40363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5" name="TextBox 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5802868"/>
                    <a:ext cx="403636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8" name="Group 67"/>
            <p:cNvGrpSpPr/>
            <p:nvPr/>
          </p:nvGrpSpPr>
          <p:grpSpPr>
            <a:xfrm>
              <a:off x="1023934" y="3395086"/>
              <a:ext cx="403636" cy="307777"/>
              <a:chOff x="1420795" y="5543034"/>
              <a:chExt cx="403636" cy="307777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>
                <a:off x="1764505" y="5831440"/>
                <a:ext cx="3810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  <a:head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/>
                  <p:cNvSpPr txBox="1"/>
                  <p:nvPr/>
                </p:nvSpPr>
                <p:spPr>
                  <a:xfrm>
                    <a:off x="1420795" y="5543034"/>
                    <a:ext cx="40363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3" name="TextBox 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20795" y="5543034"/>
                    <a:ext cx="403636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9" name="Group 68"/>
            <p:cNvGrpSpPr/>
            <p:nvPr/>
          </p:nvGrpSpPr>
          <p:grpSpPr>
            <a:xfrm>
              <a:off x="1015591" y="3919953"/>
              <a:ext cx="399468" cy="307777"/>
              <a:chOff x="1417620" y="5815568"/>
              <a:chExt cx="399468" cy="307777"/>
            </a:xfrm>
          </p:grpSpPr>
          <p:cxnSp>
            <p:nvCxnSpPr>
              <p:cNvPr id="70" name="Straight Connector 69"/>
              <p:cNvCxnSpPr/>
              <p:nvPr/>
            </p:nvCxnSpPr>
            <p:spPr>
              <a:xfrm>
                <a:off x="1764505" y="5831440"/>
                <a:ext cx="3810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  <a:head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1417620" y="5815568"/>
                    <a:ext cx="39946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1" name="TextBox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17620" y="5815568"/>
                    <a:ext cx="399468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6" name="Group 75"/>
          <p:cNvGrpSpPr/>
          <p:nvPr/>
        </p:nvGrpSpPr>
        <p:grpSpPr>
          <a:xfrm rot="16200000">
            <a:off x="6617574" y="2599114"/>
            <a:ext cx="1019813" cy="832644"/>
            <a:chOff x="1017675" y="3395087"/>
            <a:chExt cx="1019813" cy="832644"/>
          </a:xfrm>
          <a:effectLst>
            <a:glow>
              <a:schemeClr val="accent1">
                <a:alpha val="76000"/>
              </a:schemeClr>
            </a:glow>
          </a:effectLst>
        </p:grpSpPr>
        <p:sp>
          <p:nvSpPr>
            <p:cNvPr id="77" name="Isosceles Triangle 76"/>
            <p:cNvSpPr/>
            <p:nvPr/>
          </p:nvSpPr>
          <p:spPr>
            <a:xfrm rot="5400000">
              <a:off x="1425456" y="3630097"/>
              <a:ext cx="247510" cy="363946"/>
            </a:xfrm>
            <a:prstGeom prst="triangle">
              <a:avLst/>
            </a:prstGeom>
            <a:solidFill>
              <a:srgbClr val="00B0F0"/>
            </a:solidFill>
            <a:ln w="12700">
              <a:solidFill>
                <a:srgbClr val="0070C0">
                  <a:alpha val="49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1633852" y="3794126"/>
              <a:ext cx="403636" cy="307777"/>
              <a:chOff x="1674315" y="5802869"/>
              <a:chExt cx="403636" cy="307777"/>
            </a:xfrm>
          </p:grpSpPr>
          <p:cxnSp>
            <p:nvCxnSpPr>
              <p:cNvPr id="85" name="Straight Connector 84"/>
              <p:cNvCxnSpPr/>
              <p:nvPr/>
            </p:nvCxnSpPr>
            <p:spPr>
              <a:xfrm flipH="1">
                <a:off x="1747838" y="5828914"/>
                <a:ext cx="7620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1674315" y="5802869"/>
                    <a:ext cx="40363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6" name="TextBox 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4315" y="5802869"/>
                    <a:ext cx="403636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9" name="Group 78"/>
            <p:cNvGrpSpPr/>
            <p:nvPr/>
          </p:nvGrpSpPr>
          <p:grpSpPr>
            <a:xfrm>
              <a:off x="1023933" y="3395087"/>
              <a:ext cx="403636" cy="307777"/>
              <a:chOff x="1420794" y="5543035"/>
              <a:chExt cx="403636" cy="307777"/>
            </a:xfrm>
          </p:grpSpPr>
          <p:cxnSp>
            <p:nvCxnSpPr>
              <p:cNvPr id="83" name="Straight Connector 82"/>
              <p:cNvCxnSpPr/>
              <p:nvPr/>
            </p:nvCxnSpPr>
            <p:spPr>
              <a:xfrm>
                <a:off x="1764505" y="5831440"/>
                <a:ext cx="3810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  <a:head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/>
                  <p:cNvSpPr txBox="1"/>
                  <p:nvPr/>
                </p:nvSpPr>
                <p:spPr>
                  <a:xfrm>
                    <a:off x="1420794" y="5543035"/>
                    <a:ext cx="40363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4" name="TextBox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20794" y="5543035"/>
                    <a:ext cx="403636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0" name="Group 79"/>
            <p:cNvGrpSpPr/>
            <p:nvPr/>
          </p:nvGrpSpPr>
          <p:grpSpPr>
            <a:xfrm>
              <a:off x="1017675" y="3919954"/>
              <a:ext cx="399468" cy="307777"/>
              <a:chOff x="1419704" y="5815569"/>
              <a:chExt cx="399468" cy="307777"/>
            </a:xfrm>
          </p:grpSpPr>
          <p:cxnSp>
            <p:nvCxnSpPr>
              <p:cNvPr id="81" name="Straight Connector 80"/>
              <p:cNvCxnSpPr/>
              <p:nvPr/>
            </p:nvCxnSpPr>
            <p:spPr>
              <a:xfrm>
                <a:off x="1764505" y="5831440"/>
                <a:ext cx="3810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  <a:head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1419704" y="5815569"/>
                    <a:ext cx="39946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2" name="TextBox 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19704" y="5815569"/>
                    <a:ext cx="399468" cy="30777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2" name="Striped Right Arrow 51"/>
          <p:cNvSpPr/>
          <p:nvPr/>
        </p:nvSpPr>
        <p:spPr>
          <a:xfrm>
            <a:off x="7332764" y="3739690"/>
            <a:ext cx="287236" cy="114300"/>
          </a:xfrm>
          <a:prstGeom prst="stripedRightArrow">
            <a:avLst>
              <a:gd name="adj1" fmla="val 62500"/>
              <a:gd name="adj2" fmla="val 50000"/>
            </a:avLst>
          </a:prstGeom>
          <a:solidFill>
            <a:srgbClr val="00B05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Striped Right Arrow 86"/>
          <p:cNvSpPr/>
          <p:nvPr/>
        </p:nvSpPr>
        <p:spPr>
          <a:xfrm rot="12996213">
            <a:off x="7591238" y="3391628"/>
            <a:ext cx="287236" cy="114300"/>
          </a:xfrm>
          <a:prstGeom prst="stripedRightArrow">
            <a:avLst>
              <a:gd name="adj1" fmla="val 62500"/>
              <a:gd name="adj2" fmla="val 50000"/>
            </a:avLst>
          </a:prstGeom>
          <a:solidFill>
            <a:srgbClr val="00B05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092446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2" grpId="0" animBg="1"/>
      <p:bldP spid="8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</a:t>
            </a:r>
            <a:r>
              <a:rPr lang="en-US" dirty="0" smtClean="0"/>
              <a:t>Matrix: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Order of </a:t>
            </a:r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To avoid unwanted side effect, world matrices are usually constructed as follow: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/>
                        </a:rPr>
                        <m:t>𝐖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1" i="0" smtClean="0">
                          <a:latin typeface="Cambria Math"/>
                        </a:rPr>
                        <m:t>𝐓𝐑𝐒</m:t>
                      </m:r>
                    </m:oMath>
                  </m:oMathPara>
                </a14:m>
                <a:endParaRPr lang="en-US" b="1" dirty="0" smtClean="0"/>
              </a:p>
              <a:p>
                <a:pPr lvl="1"/>
                <a:r>
                  <a:rPr lang="en-US" dirty="0" smtClean="0"/>
                  <a:t>Remember: these matrices are applied in right-to-left order</a:t>
                </a:r>
              </a:p>
              <a:p>
                <a:pPr lvl="1"/>
                <a:r>
                  <a:rPr lang="en-US" dirty="0" smtClean="0"/>
                  <a:t>First scale the object (</a:t>
                </a:r>
                <a:r>
                  <a:rPr lang="en-US" b="1" dirty="0" smtClean="0"/>
                  <a:t>S</a:t>
                </a:r>
                <a:r>
                  <a:rPr lang="en-US" dirty="0" smtClean="0"/>
                  <a:t>), then apply rotation (</a:t>
                </a:r>
                <a:r>
                  <a:rPr lang="en-US" b="1" dirty="0" smtClean="0"/>
                  <a:t>R</a:t>
                </a:r>
                <a:r>
                  <a:rPr lang="en-US" dirty="0" smtClean="0"/>
                  <a:t>) and finally translate (</a:t>
                </a:r>
                <a:r>
                  <a:rPr lang="en-US" b="1" dirty="0" smtClean="0"/>
                  <a:t>T</a:t>
                </a:r>
                <a:r>
                  <a:rPr lang="en-US" dirty="0" smtClean="0"/>
                  <a:t>)</a:t>
                </a:r>
              </a:p>
              <a:p>
                <a:pPr marL="273050" lvl="1" indent="0">
                  <a:buNone/>
                </a:pPr>
                <a:endParaRPr lang="en-US" dirty="0"/>
              </a:p>
              <a:p>
                <a:pPr marL="273050" lvl="1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sz="8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Note: It’s worth knowing that if you are given a </a:t>
                </a:r>
                <a:r>
                  <a:rPr lang="en-US" dirty="0" smtClean="0"/>
                  <a:t>world matrix </a:t>
                </a:r>
                <a:r>
                  <a:rPr lang="en-US" b="1" dirty="0" smtClean="0"/>
                  <a:t>W</a:t>
                </a:r>
                <a:r>
                  <a:rPr lang="en-US" dirty="0" smtClean="0"/>
                  <a:t> </a:t>
                </a:r>
                <a:r>
                  <a:rPr lang="en-US" i="1" u="sng" dirty="0" smtClean="0"/>
                  <a:t>for which you know was created by multiplying three matrices </a:t>
                </a:r>
                <a:r>
                  <a:rPr lang="en-US" b="1" i="1" u="sng" dirty="0" smtClean="0"/>
                  <a:t>T</a:t>
                </a:r>
                <a:r>
                  <a:rPr lang="en-US" i="1" u="sng" dirty="0" smtClean="0"/>
                  <a:t>,</a:t>
                </a:r>
                <a:r>
                  <a:rPr lang="en-US" b="1" i="1" u="sng" dirty="0" smtClean="0"/>
                  <a:t> R </a:t>
                </a:r>
                <a:r>
                  <a:rPr lang="en-US" i="1" u="sng" dirty="0" smtClean="0"/>
                  <a:t>and</a:t>
                </a:r>
                <a:r>
                  <a:rPr lang="en-US" b="1" i="1" u="sng" dirty="0" smtClean="0"/>
                  <a:t> S</a:t>
                </a:r>
                <a:r>
                  <a:rPr lang="en-US" dirty="0" smtClean="0"/>
                  <a:t> then you can recover </a:t>
                </a:r>
                <a:r>
                  <a:rPr lang="en-US" dirty="0" smtClean="0"/>
                  <a:t>those </a:t>
                </a:r>
                <a:r>
                  <a:rPr lang="en-US" dirty="0" smtClean="0"/>
                  <a:t>three </a:t>
                </a:r>
                <a:r>
                  <a:rPr lang="en-US" dirty="0" smtClean="0"/>
                  <a:t>matrices:</a:t>
                </a:r>
                <a:endParaRPr lang="en-US" dirty="0" smtClean="0"/>
              </a:p>
              <a:p>
                <a:pPr lvl="1"/>
                <a:r>
                  <a:rPr lang="en-US" dirty="0"/>
                  <a:t>See </a:t>
                </a:r>
                <a:r>
                  <a:rPr lang="en-US" dirty="0" smtClean="0"/>
                  <a:t>section </a:t>
                </a:r>
                <a:r>
                  <a:rPr lang="en-US" dirty="0"/>
                  <a:t>4.4.2 </a:t>
                </a:r>
                <a:r>
                  <a:rPr lang="en-US" i="1" dirty="0" smtClean="0"/>
                  <a:t>Matrix Decomposition</a:t>
                </a:r>
                <a:r>
                  <a:rPr lang="en-US" dirty="0" smtClean="0"/>
                  <a:t> to extract </a:t>
                </a:r>
                <a:r>
                  <a:rPr lang="en-US" b="1" dirty="0" smtClean="0"/>
                  <a:t>T</a:t>
                </a:r>
                <a:r>
                  <a:rPr lang="en-US" dirty="0" smtClean="0"/>
                  <a:t>, </a:t>
                </a:r>
                <a:r>
                  <a:rPr lang="en-US" b="1" dirty="0" smtClean="0"/>
                  <a:t>R</a:t>
                </a:r>
                <a:r>
                  <a:rPr lang="en-US" dirty="0"/>
                  <a:t> </a:t>
                </a:r>
                <a:r>
                  <a:rPr lang="en-US" dirty="0" smtClean="0"/>
                  <a:t>and </a:t>
                </a:r>
                <a:r>
                  <a:rPr lang="en-US" b="1" dirty="0" smtClean="0"/>
                  <a:t>S</a:t>
                </a:r>
                <a:r>
                  <a:rPr lang="en-US" dirty="0" smtClean="0"/>
                  <a:t>. (expensive)</a:t>
                </a:r>
              </a:p>
              <a:p>
                <a:pPr lvl="2"/>
                <a:r>
                  <a:rPr lang="en-US" dirty="0" smtClean="0"/>
                  <a:t>See also </a:t>
                </a:r>
                <a:r>
                  <a:rPr lang="en-US" dirty="0" smtClean="0">
                    <a:hlinkClick r:id="rId2"/>
                  </a:rPr>
                  <a:t>my document</a:t>
                </a:r>
                <a:r>
                  <a:rPr lang="en-US" dirty="0" smtClean="0"/>
                  <a:t> and </a:t>
                </a:r>
                <a:r>
                  <a:rPr lang="en-US" dirty="0" smtClean="0">
                    <a:hlinkClick r:id="rId3"/>
                  </a:rPr>
                  <a:t>dynamic examples</a:t>
                </a:r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Matrix decomposition is expensive. As </a:t>
                </a:r>
                <a:r>
                  <a:rPr lang="en-US" dirty="0" smtClean="0"/>
                  <a:t>a rule: Avoid the costly decomposition by keeping all three transforms separate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4"/>
                <a:stretch>
                  <a:fillRect l="-708" t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2057400" y="2755174"/>
            <a:ext cx="4648200" cy="521426"/>
          </a:xfrm>
          <a:prstGeom prst="roundRect">
            <a:avLst/>
          </a:prstGeom>
          <a:solidFill>
            <a:srgbClr val="FFFF66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 algn="ctr"/>
            <a:r>
              <a:rPr lang="en-US" sz="1600" b="1" dirty="0">
                <a:solidFill>
                  <a:schemeClr val="tx1"/>
                </a:solidFill>
              </a:rPr>
              <a:t>Warning: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When using </a:t>
            </a:r>
            <a:r>
              <a:rPr lang="en-US" sz="1600" dirty="0">
                <a:solidFill>
                  <a:schemeClr val="tx1"/>
                </a:solidFill>
              </a:rPr>
              <a:t>row vectors, we reverse the order as </a:t>
            </a:r>
            <a:r>
              <a:rPr lang="en-US" sz="1600" b="1" dirty="0">
                <a:solidFill>
                  <a:schemeClr val="tx1"/>
                </a:solidFill>
              </a:rPr>
              <a:t>W =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SRT</a:t>
            </a:r>
            <a:r>
              <a:rPr lang="en-US" sz="1600" dirty="0">
                <a:solidFill>
                  <a:schemeClr val="tx1"/>
                </a:solidFill>
              </a:rPr>
              <a:t>. See </a:t>
            </a:r>
            <a:r>
              <a:rPr lang="en-US" sz="1600" dirty="0">
                <a:solidFill>
                  <a:schemeClr val="tx1"/>
                </a:solidFill>
                <a:hlinkClick r:id="rId5"/>
              </a:rPr>
              <a:t>LASR </a:t>
            </a:r>
            <a:r>
              <a:rPr lang="en-US" sz="1600" dirty="0" smtClean="0">
                <a:solidFill>
                  <a:schemeClr val="tx1"/>
                </a:solidFill>
                <a:hlinkClick r:id="rId5"/>
              </a:rPr>
              <a:t>page</a:t>
            </a:r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963036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World Matrix: </a:t>
            </a:r>
            <a:br>
              <a:rPr lang="en-US" dirty="0" smtClean="0"/>
            </a:br>
            <a:r>
              <a:rPr lang="en-US" dirty="0" smtClean="0"/>
              <a:t>Placing Static Objects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To “place an object in World space” we need:</a:t>
                </a:r>
              </a:p>
              <a:p>
                <a:pPr marL="457200" lvl="1" indent="-163513">
                  <a:buFont typeface="+mj-lt"/>
                  <a:buAutoNum type="arabicPeriod"/>
                </a:pPr>
                <a:r>
                  <a:rPr lang="en-US" dirty="0" smtClean="0"/>
                  <a:t>Specify its position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/>
                      </a:rPr>
                      <m:t>𝐭</m:t>
                    </m:r>
                  </m:oMath>
                </a14:m>
                <a:r>
                  <a:rPr lang="en-US" dirty="0" smtClean="0"/>
                  <a:t>, rotation </a:t>
                </a:r>
                <a:r>
                  <a:rPr lang="en-US" b="1" dirty="0" smtClean="0"/>
                  <a:t>R’</a:t>
                </a:r>
                <a:r>
                  <a:rPr lang="en-US" dirty="0" smtClean="0"/>
                  <a:t> and scale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/>
                          </a:rPr>
                          <m:t>𝐒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𝑎𝑏𝑐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576263" lvl="2" indent="0">
                  <a:buNone/>
                </a:pPr>
                <a:r>
                  <a:rPr lang="en-US" sz="1400" dirty="0" smtClean="0"/>
                  <a:t>Position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1400" b="1">
                            <a:latin typeface="Cambria Math"/>
                          </a:rPr>
                          <m:t>𝐭</m:t>
                        </m:r>
                      </m:sub>
                    </m:sSub>
                    <m:r>
                      <a:rPr lang="en-US" sz="140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400" b="1">
                                  <a:latin typeface="Cambria Math"/>
                                </a:rPr>
                                <m:t>𝐈</m:t>
                              </m:r>
                            </m:e>
                            <m:e>
                              <m:r>
                                <a:rPr lang="en-US" sz="1400" b="1">
                                  <a:latin typeface="Cambria Math"/>
                                </a:rPr>
                                <m:t>𝐭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1" i="1">
                                      <a:latin typeface="Cambria Math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sz="140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400" dirty="0" smtClean="0"/>
                  <a:t>	Rotation: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0" smtClean="0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p>
                        <m:r>
                          <a:rPr lang="en-US" sz="1400" b="1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4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400" b="1">
                                  <a:latin typeface="Cambria Math"/>
                                </a:rPr>
                                <m:t>𝐑</m:t>
                              </m:r>
                            </m:e>
                            <m:e>
                              <m:r>
                                <a:rPr lang="en-US" sz="1400" b="1">
                                  <a:latin typeface="Cambria Math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1" i="1">
                                      <a:latin typeface="Cambria Math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sz="140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400" dirty="0" smtClean="0"/>
                  <a:t>      Scale: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>
                            <a:latin typeface="Cambria Math"/>
                          </a:rPr>
                          <m:t>𝐒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𝑎𝑏𝑐</m:t>
                        </m:r>
                      </m:sub>
                    </m:sSub>
                    <m:r>
                      <a:rPr lang="en-US" sz="14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400" i="1">
                                  <a:latin typeface="Cambria Math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pPr marL="457200" lvl="1" indent="-163513">
                  <a:buFont typeface="+mj-lt"/>
                  <a:buAutoNum type="arabicPeriod"/>
                </a:pPr>
                <a:r>
                  <a:rPr lang="en-US" dirty="0" smtClean="0"/>
                  <a:t>Compute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/>
                      </a:rPr>
                      <m:t>𝐖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1">
                        <a:latin typeface="Cambria Math"/>
                      </a:rPr>
                      <m:t>𝐓𝐑𝐒</m:t>
                    </m:r>
                  </m:oMath>
                </a14:m>
                <a:endParaRPr lang="en-US" dirty="0" smtClean="0"/>
              </a:p>
              <a:p>
                <a:pPr marL="577849" lvl="2" indent="0">
                  <a:buNone/>
                </a:pPr>
                <a:r>
                  <a:rPr lang="en-US" dirty="0" smtClean="0"/>
                  <a:t>Applying </a:t>
                </a:r>
                <a:r>
                  <a:rPr lang="en-US" b="1" dirty="0" smtClean="0"/>
                  <a:t>W</a:t>
                </a:r>
                <a:r>
                  <a:rPr lang="en-US" dirty="0" smtClean="0"/>
                  <a:t> to all points of our object will ‘place’ the object properly in the world</a:t>
                </a:r>
                <a:endParaRPr lang="en-US" dirty="0"/>
              </a:p>
              <a:p>
                <a:pPr marL="293687" lvl="1" indent="0">
                  <a:buNone/>
                </a:pPr>
                <a:endParaRPr lang="en-US" dirty="0" smtClean="0"/>
              </a:p>
              <a:p>
                <a:pPr marL="293687" lvl="1" indent="0">
                  <a:buNone/>
                </a:pPr>
                <a:r>
                  <a:rPr lang="en-US" b="1" dirty="0" smtClean="0"/>
                  <a:t>Example: </a:t>
                </a:r>
                <a:r>
                  <a:rPr lang="en-US" dirty="0" smtClean="0"/>
                  <a:t>If</a:t>
                </a:r>
                <a:endParaRPr lang="en-US" b="1" i="0" dirty="0" smtClean="0">
                  <a:latin typeface="Cambria Math" panose="02040503050406030204" pitchFamily="18" charset="0"/>
                </a:endParaRPr>
              </a:p>
              <a:p>
                <a:pPr marL="293687" lvl="1" indent="0" algn="ctr">
                  <a:buNone/>
                </a:pPr>
                <a:endParaRPr lang="en-US" b="1" dirty="0" smtClean="0"/>
              </a:p>
              <a:p>
                <a:pPr marL="293687" lvl="1" indent="0">
                  <a:buNone/>
                </a:pPr>
                <a:endParaRPr lang="en-US" b="1" dirty="0" smtClean="0"/>
              </a:p>
              <a:p>
                <a:pPr marL="293687" lvl="1" indent="0">
                  <a:buNone/>
                </a:pPr>
                <a:endParaRPr lang="en-US" b="1" dirty="0"/>
              </a:p>
              <a:p>
                <a:pPr marL="293687" lvl="1" indent="0">
                  <a:buNone/>
                </a:pPr>
                <a:endParaRPr lang="en-US" b="1" dirty="0" smtClean="0"/>
              </a:p>
              <a:p>
                <a:pPr marL="293687" lvl="1" indent="0">
                  <a:buNone/>
                </a:pPr>
                <a:endParaRPr lang="en-US" b="1" dirty="0" smtClean="0"/>
              </a:p>
              <a:p>
                <a:pPr marL="293687" lvl="1" indent="0">
                  <a:buNone/>
                </a:pPr>
                <a:endParaRPr lang="en-US" sz="800" b="1" dirty="0"/>
              </a:p>
              <a:p>
                <a:pPr marL="293687" lvl="1" indent="0">
                  <a:buNone/>
                </a:pPr>
                <a:r>
                  <a:rPr lang="en-US" i="1" dirty="0" smtClean="0"/>
                  <a:t>For ‘static’ objects like scenery elements, it’s</a:t>
                </a:r>
                <a:br>
                  <a:rPr lang="en-US" i="1" dirty="0" smtClean="0"/>
                </a:br>
                <a:r>
                  <a:rPr lang="en-US" i="1" dirty="0" smtClean="0"/>
                  <a:t>enough to compute </a:t>
                </a:r>
                <a:r>
                  <a:rPr lang="en-US" b="1" dirty="0" smtClean="0"/>
                  <a:t>W</a:t>
                </a:r>
                <a:r>
                  <a:rPr lang="en-US" i="1" dirty="0" smtClean="0"/>
                  <a:t> once.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08" t="-579" b="-4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6248400" y="3560972"/>
            <a:ext cx="2956617" cy="3015674"/>
            <a:chOff x="5806383" y="2242126"/>
            <a:chExt cx="2956617" cy="3015674"/>
          </a:xfrm>
        </p:grpSpPr>
        <p:pic>
          <p:nvPicPr>
            <p:cNvPr id="6" name="Picture 6" descr="http://gieseanw.files.wordpress.com/2010/02/graph_paper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6383" y="2590799"/>
              <a:ext cx="2667000" cy="2667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Group 6"/>
            <p:cNvGrpSpPr/>
            <p:nvPr/>
          </p:nvGrpSpPr>
          <p:grpSpPr>
            <a:xfrm>
              <a:off x="5806383" y="3570842"/>
              <a:ext cx="2956617" cy="369332"/>
              <a:chOff x="152400" y="4392930"/>
              <a:chExt cx="2956617" cy="369332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2821759" y="4392930"/>
                <a:ext cx="287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 flipV="1">
                <a:off x="152400" y="4751069"/>
                <a:ext cx="281940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7128341" y="2242126"/>
              <a:ext cx="300082" cy="2971801"/>
              <a:chOff x="385718" y="2514600"/>
              <a:chExt cx="300082" cy="2971801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396240" y="2667000"/>
                <a:ext cx="0" cy="281940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385718" y="251460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6669574" y="3503612"/>
              <a:ext cx="1023982" cy="832644"/>
              <a:chOff x="1015591" y="3395086"/>
              <a:chExt cx="1023982" cy="832644"/>
            </a:xfrm>
          </p:grpSpPr>
          <p:sp>
            <p:nvSpPr>
              <p:cNvPr id="10" name="Isosceles Triangle 9"/>
              <p:cNvSpPr/>
              <p:nvPr/>
            </p:nvSpPr>
            <p:spPr>
              <a:xfrm rot="5400000">
                <a:off x="1425456" y="3630097"/>
                <a:ext cx="247510" cy="363946"/>
              </a:xfrm>
              <a:prstGeom prst="triangle">
                <a:avLst/>
              </a:prstGeom>
              <a:solidFill>
                <a:srgbClr val="00B0F0">
                  <a:alpha val="21000"/>
                </a:srgbClr>
              </a:solidFill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1635937" y="3794125"/>
                <a:ext cx="403636" cy="307777"/>
                <a:chOff x="1676400" y="5802868"/>
                <a:chExt cx="403636" cy="307777"/>
              </a:xfrm>
            </p:grpSpPr>
            <p:cxnSp>
              <p:nvCxnSpPr>
                <p:cNvPr id="18" name="Straight Connector 17"/>
                <p:cNvCxnSpPr/>
                <p:nvPr/>
              </p:nvCxnSpPr>
              <p:spPr>
                <a:xfrm flipH="1">
                  <a:off x="1747838" y="5824152"/>
                  <a:ext cx="762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headEnd type="triangl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1676400" y="5802868"/>
                      <a:ext cx="40363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1" name="TextBox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76400" y="5802868"/>
                      <a:ext cx="403636" cy="30777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" name="Group 11"/>
              <p:cNvGrpSpPr/>
              <p:nvPr/>
            </p:nvGrpSpPr>
            <p:grpSpPr>
              <a:xfrm>
                <a:off x="1023934" y="3395086"/>
                <a:ext cx="403636" cy="307777"/>
                <a:chOff x="1420795" y="5543034"/>
                <a:chExt cx="403636" cy="307777"/>
              </a:xfrm>
            </p:grpSpPr>
            <p:cxnSp>
              <p:nvCxnSpPr>
                <p:cNvPr id="16" name="Straight Connector 15"/>
                <p:cNvCxnSpPr/>
                <p:nvPr/>
              </p:nvCxnSpPr>
              <p:spPr>
                <a:xfrm>
                  <a:off x="1764505" y="5831440"/>
                  <a:ext cx="381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head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TextBox 16"/>
                    <p:cNvSpPr txBox="1"/>
                    <p:nvPr/>
                  </p:nvSpPr>
                  <p:spPr>
                    <a:xfrm>
                      <a:off x="1420795" y="5543034"/>
                      <a:ext cx="40363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9" name="TextBox 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20795" y="5543034"/>
                      <a:ext cx="403636" cy="30777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" name="Group 12"/>
              <p:cNvGrpSpPr/>
              <p:nvPr/>
            </p:nvGrpSpPr>
            <p:grpSpPr>
              <a:xfrm>
                <a:off x="1015591" y="3919953"/>
                <a:ext cx="399468" cy="307777"/>
                <a:chOff x="1417620" y="5815568"/>
                <a:chExt cx="399468" cy="307777"/>
              </a:xfrm>
            </p:grpSpPr>
            <p:cxnSp>
              <p:nvCxnSpPr>
                <p:cNvPr id="14" name="Straight Connector 13"/>
                <p:cNvCxnSpPr/>
                <p:nvPr/>
              </p:nvCxnSpPr>
              <p:spPr>
                <a:xfrm>
                  <a:off x="1764505" y="5831440"/>
                  <a:ext cx="381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head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/>
                    <p:cNvSpPr txBox="1"/>
                    <p:nvPr/>
                  </p:nvSpPr>
                  <p:spPr>
                    <a:xfrm>
                      <a:off x="1417620" y="5815568"/>
                      <a:ext cx="39946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7" name="TextBox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17620" y="5815568"/>
                      <a:ext cx="399468" cy="30777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24" name="Group 23"/>
          <p:cNvGrpSpPr/>
          <p:nvPr/>
        </p:nvGrpSpPr>
        <p:grpSpPr>
          <a:xfrm rot="16200000">
            <a:off x="7554737" y="4064329"/>
            <a:ext cx="1019813" cy="832644"/>
            <a:chOff x="1017675" y="3395087"/>
            <a:chExt cx="1019813" cy="832644"/>
          </a:xfrm>
          <a:effectLst>
            <a:glow>
              <a:schemeClr val="accent1">
                <a:alpha val="76000"/>
              </a:schemeClr>
            </a:glow>
          </a:effectLst>
        </p:grpSpPr>
        <p:sp>
          <p:nvSpPr>
            <p:cNvPr id="25" name="Isosceles Triangle 24"/>
            <p:cNvSpPr/>
            <p:nvPr/>
          </p:nvSpPr>
          <p:spPr>
            <a:xfrm rot="5400000">
              <a:off x="1425456" y="3630097"/>
              <a:ext cx="247510" cy="363946"/>
            </a:xfrm>
            <a:prstGeom prst="triangle">
              <a:avLst/>
            </a:prstGeom>
            <a:solidFill>
              <a:srgbClr val="00B0F0"/>
            </a:solidFill>
            <a:ln w="12700">
              <a:solidFill>
                <a:srgbClr val="0070C0">
                  <a:alpha val="49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1633852" y="3794126"/>
              <a:ext cx="403636" cy="307777"/>
              <a:chOff x="1674315" y="5802869"/>
              <a:chExt cx="403636" cy="307777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 flipH="1">
                <a:off x="1747838" y="5828914"/>
                <a:ext cx="7620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1674315" y="5802869"/>
                    <a:ext cx="40363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6" name="TextBox 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4315" y="5802869"/>
                    <a:ext cx="403636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Group 26"/>
            <p:cNvGrpSpPr/>
            <p:nvPr/>
          </p:nvGrpSpPr>
          <p:grpSpPr>
            <a:xfrm>
              <a:off x="1023933" y="3395087"/>
              <a:ext cx="403636" cy="307777"/>
              <a:chOff x="1420794" y="5543035"/>
              <a:chExt cx="403636" cy="307777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1764505" y="5831440"/>
                <a:ext cx="3810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  <a:head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1420794" y="5543035"/>
                    <a:ext cx="40363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4" name="TextBox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20794" y="5543035"/>
                    <a:ext cx="403636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8" name="Group 27"/>
            <p:cNvGrpSpPr/>
            <p:nvPr/>
          </p:nvGrpSpPr>
          <p:grpSpPr>
            <a:xfrm>
              <a:off x="1017675" y="3919954"/>
              <a:ext cx="399468" cy="307777"/>
              <a:chOff x="1419704" y="5815569"/>
              <a:chExt cx="399468" cy="307777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>
                <a:off x="1764505" y="5831440"/>
                <a:ext cx="3810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  <a:head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1419704" y="5815569"/>
                    <a:ext cx="39946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2" name="TextBox 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19704" y="5815569"/>
                    <a:ext cx="399468" cy="30777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5" name="Rounded Rectangle 34"/>
          <p:cNvSpPr/>
          <p:nvPr/>
        </p:nvSpPr>
        <p:spPr>
          <a:xfrm>
            <a:off x="6502694" y="5996511"/>
            <a:ext cx="2285033" cy="294698"/>
          </a:xfrm>
          <a:prstGeom prst="roundRect">
            <a:avLst/>
          </a:prstGeom>
          <a:solidFill>
            <a:srgbClr val="FFFF66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 also </a:t>
            </a:r>
            <a:r>
              <a:rPr lang="en-US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5"/>
              </a:rPr>
              <a:t>Dynamic Examples</a:t>
            </a:r>
            <a:endParaRPr lang="en-US" sz="1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96208" y="3396760"/>
                <a:ext cx="4253857" cy="1112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smtClean="0">
                          <a:latin typeface="Cambria Math" panose="02040503050406030204" pitchFamily="18" charset="0"/>
                        </a:rPr>
                        <m:t>𝐖</m:t>
                      </m:r>
                      <m:r>
                        <m:rPr>
                          <m:aln/>
                        </m:rP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𝐓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,0,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/>
                            </a:rPr>
                            <m:t>𝐑</m:t>
                          </m:r>
                        </m:e>
                        <m:sub>
                          <m:r>
                            <a:rPr lang="en-US" b="1">
                              <a:latin typeface="Cambria Math"/>
                            </a:rPr>
                            <m:t>𝐲</m:t>
                          </m:r>
                          <m:r>
                            <a:rPr lang="en-US" b="1">
                              <a:latin typeface="Cambria Math"/>
                            </a:rPr>
                            <m:t>,</m:t>
                          </m:r>
                          <m:f>
                            <m:fPr>
                              <m:type m:val="skw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>
                                  <a:latin typeface="Cambria Math"/>
                                  <a:ea typeface="Cambria Math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𝟐</m:t>
                              </m:r>
                            </m:den>
                          </m:f>
                        </m:sub>
                      </m:sSub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208" y="3396760"/>
                <a:ext cx="4253857" cy="111280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51"/>
          <p:cNvGrpSpPr/>
          <p:nvPr/>
        </p:nvGrpSpPr>
        <p:grpSpPr>
          <a:xfrm>
            <a:off x="1303946" y="4457017"/>
            <a:ext cx="4487254" cy="1410383"/>
            <a:chOff x="1303946" y="4457017"/>
            <a:chExt cx="4487254" cy="1410383"/>
          </a:xfrm>
        </p:grpSpPr>
        <p:grpSp>
          <p:nvGrpSpPr>
            <p:cNvPr id="49" name="Group 48"/>
            <p:cNvGrpSpPr/>
            <p:nvPr/>
          </p:nvGrpSpPr>
          <p:grpSpPr>
            <a:xfrm>
              <a:off x="1303946" y="4457017"/>
              <a:ext cx="4487254" cy="1410383"/>
              <a:chOff x="1161657" y="4367516"/>
              <a:chExt cx="4487254" cy="1410383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1161657" y="4665094"/>
                <a:ext cx="4487254" cy="1112805"/>
                <a:chOff x="1161657" y="4665094"/>
                <a:chExt cx="4487254" cy="111280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TextBox 36"/>
                    <p:cNvSpPr txBox="1"/>
                    <p:nvPr/>
                  </p:nvSpPr>
                  <p:spPr>
                    <a:xfrm>
                      <a:off x="1161657" y="4665094"/>
                      <a:ext cx="4487254" cy="111280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a14:m>
                      <a:r>
                        <a:rPr lang="en-US" dirty="0" smtClean="0"/>
                        <a:t>=</a:t>
                      </a:r>
                      <a14:m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7" name="TextBox 3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61657" y="4665094"/>
                      <a:ext cx="4487254" cy="1112805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1" name="Straight Connector 40"/>
                <p:cNvCxnSpPr/>
                <p:nvPr/>
              </p:nvCxnSpPr>
              <p:spPr>
                <a:xfrm>
                  <a:off x="3338514" y="4724400"/>
                  <a:ext cx="0" cy="101494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3733800" y="4724400"/>
                  <a:ext cx="0" cy="101494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/>
                  <p:cNvSpPr/>
                  <p:nvPr/>
                </p:nvSpPr>
                <p:spPr>
                  <a:xfrm>
                    <a:off x="2884206" y="4367516"/>
                    <a:ext cx="46865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5" name="Rectangle 4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84206" y="4367516"/>
                    <a:ext cx="468653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/>
                  <p:cNvSpPr/>
                  <p:nvPr/>
                </p:nvSpPr>
                <p:spPr>
                  <a:xfrm>
                    <a:off x="3309596" y="4367516"/>
                    <a:ext cx="47397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6" name="Rectangle 4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09596" y="4367516"/>
                    <a:ext cx="473976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tangle 46"/>
                  <p:cNvSpPr/>
                  <p:nvPr/>
                </p:nvSpPr>
                <p:spPr>
                  <a:xfrm>
                    <a:off x="3748774" y="4367516"/>
                    <a:ext cx="47397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7" name="Rectangle 4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8774" y="4367516"/>
                    <a:ext cx="473976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ctangle 47"/>
                  <p:cNvSpPr/>
                  <p:nvPr/>
                </p:nvSpPr>
                <p:spPr>
                  <a:xfrm>
                    <a:off x="1883435" y="4367516"/>
                    <a:ext cx="47743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48" name="Rectangle 4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435" y="4367516"/>
                    <a:ext cx="477438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0" name="Straight Connector 49"/>
            <p:cNvCxnSpPr/>
            <p:nvPr/>
          </p:nvCxnSpPr>
          <p:spPr>
            <a:xfrm>
              <a:off x="4826209" y="4806757"/>
              <a:ext cx="0" cy="10149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5221495" y="4806757"/>
              <a:ext cx="0" cy="10149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3594284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35" grpId="0" animBg="1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World Matrix:</a:t>
            </a:r>
            <a:br>
              <a:rPr lang="en-US" dirty="0" smtClean="0"/>
            </a:br>
            <a:r>
              <a:rPr lang="en-US" dirty="0" smtClean="0"/>
              <a:t>Placing ‘Moving’ Objects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The problem with objects we wish to move in 3D space is that we typically  specify their movements with </a:t>
                </a:r>
                <a:r>
                  <a:rPr lang="en-US" u="sng" dirty="0" smtClean="0"/>
                  <a:t>local</a:t>
                </a:r>
                <a:r>
                  <a:rPr lang="en-US" dirty="0" smtClean="0"/>
                  <a:t> references</a:t>
                </a:r>
              </a:p>
              <a:p>
                <a:pPr marL="293688" lvl="1" indent="0">
                  <a:buNone/>
                </a:pPr>
                <a:r>
                  <a:rPr lang="en-US" b="1" dirty="0" smtClean="0"/>
                  <a:t>Example: </a:t>
                </a:r>
                <a:r>
                  <a:rPr lang="en-US" dirty="0" smtClean="0"/>
                  <a:t>The object is currently placed using some world transform </a:t>
                </a:r>
                <a:r>
                  <a:rPr lang="en-US" b="1" dirty="0" smtClean="0"/>
                  <a:t>W</a:t>
                </a:r>
                <a:r>
                  <a:rPr lang="en-US" dirty="0" smtClean="0"/>
                  <a:t>.</a:t>
                </a:r>
              </a:p>
              <a:p>
                <a:pPr marL="293688" lvl="1" indent="0">
                  <a:buNone/>
                </a:pPr>
                <a:r>
                  <a:rPr lang="en-US" dirty="0" smtClean="0"/>
                  <a:t>We want to move forwards by 12 units. </a:t>
                </a:r>
              </a:p>
              <a:p>
                <a:pPr marL="293688" lvl="1" indent="0">
                  <a:buNone/>
                </a:pPr>
                <a:r>
                  <a:rPr lang="en-US" dirty="0" smtClean="0"/>
                  <a:t>Our convention is that ‘</a:t>
                </a:r>
                <a:r>
                  <a:rPr lang="en-US" dirty="0" err="1" smtClean="0"/>
                  <a:t>fwd</a:t>
                </a:r>
                <a:r>
                  <a:rPr lang="en-US" dirty="0" smtClean="0"/>
                  <a:t>’ means z axis. Therefore we want to move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𝐓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,0,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293688" lvl="1" indent="0">
                  <a:buNone/>
                </a:pPr>
                <a:r>
                  <a:rPr lang="en-US" dirty="0" smtClean="0"/>
                  <a:t>So the new world matrix should be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/>
                      </a:rPr>
                      <m:t>𝐖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(0,0,12)</m:t>
                        </m:r>
                      </m:sub>
                    </m:sSub>
                    <m:r>
                      <a:rPr lang="en-US" b="1" i="0" smtClean="0">
                        <a:latin typeface="Cambria Math" panose="02040503050406030204" pitchFamily="18" charset="0"/>
                      </a:rPr>
                      <m:t>𝐖</m:t>
                    </m:r>
                  </m:oMath>
                </a14:m>
                <a:endParaRPr lang="en-US" b="1" dirty="0" smtClean="0"/>
              </a:p>
              <a:p>
                <a:pPr marL="293688" lvl="1" indent="0">
                  <a:buNone/>
                </a:pPr>
                <a:r>
                  <a:rPr lang="en-US" dirty="0" smtClean="0"/>
                  <a:t>Unfortunately, this does </a:t>
                </a:r>
                <a:r>
                  <a:rPr lang="en-US" i="1" dirty="0" smtClean="0"/>
                  <a:t>not</a:t>
                </a:r>
                <a:r>
                  <a:rPr lang="en-US" dirty="0" smtClean="0"/>
                  <a:t> give the result we want…</a:t>
                </a:r>
              </a:p>
              <a:p>
                <a:pPr marL="293688" lvl="1" indent="0">
                  <a:buNone/>
                </a:pPr>
                <a:endParaRPr lang="en-US" dirty="0"/>
              </a:p>
              <a:p>
                <a:pPr marL="293688" lvl="1" indent="0">
                  <a:buNone/>
                </a:pPr>
                <a:r>
                  <a:rPr lang="en-US" b="1" dirty="0" smtClean="0"/>
                  <a:t>Problem:</a:t>
                </a:r>
              </a:p>
              <a:p>
                <a:pPr marL="293688" lvl="1" indent="0">
                  <a:buNone/>
                </a:pPr>
                <a:r>
                  <a:rPr lang="en-US" dirty="0" smtClean="0"/>
                  <a:t>Transform matrices operate relative to the </a:t>
                </a:r>
                <a:r>
                  <a:rPr lang="en-US" u="sng" dirty="0" smtClean="0"/>
                  <a:t>world axes</a:t>
                </a:r>
                <a:r>
                  <a:rPr lang="en-US" dirty="0" smtClean="0"/>
                  <a:t>.</a:t>
                </a:r>
                <a:br>
                  <a:rPr lang="en-US" dirty="0" smtClean="0"/>
                </a:br>
                <a:r>
                  <a:rPr lang="en-US" dirty="0" smtClean="0"/>
                  <a:t>We typically specify moves in terms of </a:t>
                </a:r>
                <a:r>
                  <a:rPr lang="en-US" i="1" dirty="0" smtClean="0"/>
                  <a:t>local</a:t>
                </a:r>
                <a:r>
                  <a:rPr lang="en-US" dirty="0" smtClean="0"/>
                  <a:t> axes. In this </a:t>
                </a:r>
                <a:br>
                  <a:rPr lang="en-US" dirty="0" smtClean="0"/>
                </a:br>
                <a:r>
                  <a:rPr lang="en-US" dirty="0" smtClean="0"/>
                  <a:t>examples we need to covert the </a:t>
                </a:r>
                <a:r>
                  <a:rPr lang="en-US" i="1" dirty="0" smtClean="0"/>
                  <a:t>local </a:t>
                </a:r>
                <a:r>
                  <a:rPr lang="en-US" dirty="0" smtClean="0"/>
                  <a:t>vector (0,0,12) </a:t>
                </a:r>
                <a:br>
                  <a:rPr lang="en-US" dirty="0" smtClean="0"/>
                </a:br>
                <a:r>
                  <a:rPr lang="en-US" dirty="0" smtClean="0"/>
                  <a:t>into a proper </a:t>
                </a:r>
                <a:r>
                  <a:rPr lang="en-US" i="1" dirty="0" smtClean="0"/>
                  <a:t>world</a:t>
                </a:r>
                <a:r>
                  <a:rPr lang="en-US" dirty="0" smtClean="0"/>
                  <a:t> vector.</a:t>
                </a:r>
                <a:endParaRPr lang="en-US" dirty="0"/>
              </a:p>
              <a:p>
                <a:pPr marL="293688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08" t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6248400" y="3560972"/>
            <a:ext cx="2956617" cy="3015674"/>
            <a:chOff x="5806383" y="2242126"/>
            <a:chExt cx="2956617" cy="3015674"/>
          </a:xfrm>
        </p:grpSpPr>
        <p:pic>
          <p:nvPicPr>
            <p:cNvPr id="6" name="Picture 6" descr="http://gieseanw.files.wordpress.com/2010/02/graph_paper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6383" y="2590799"/>
              <a:ext cx="2667000" cy="2667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Group 6"/>
            <p:cNvGrpSpPr/>
            <p:nvPr/>
          </p:nvGrpSpPr>
          <p:grpSpPr>
            <a:xfrm>
              <a:off x="5806383" y="3570842"/>
              <a:ext cx="2956617" cy="369332"/>
              <a:chOff x="152400" y="4392930"/>
              <a:chExt cx="2956617" cy="369332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2821759" y="4392930"/>
                <a:ext cx="287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 flipV="1">
                <a:off x="152400" y="4751069"/>
                <a:ext cx="281940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7128341" y="2242126"/>
              <a:ext cx="300082" cy="2992229"/>
              <a:chOff x="385718" y="2514600"/>
              <a:chExt cx="300082" cy="2992229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396240" y="2687428"/>
                <a:ext cx="0" cy="281940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385718" y="251460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 rot="19113931">
            <a:off x="6393925" y="5376738"/>
            <a:ext cx="1019813" cy="832644"/>
            <a:chOff x="1017675" y="3395087"/>
            <a:chExt cx="1019813" cy="832644"/>
          </a:xfrm>
          <a:effectLst>
            <a:glow>
              <a:schemeClr val="accent1">
                <a:alpha val="76000"/>
              </a:schemeClr>
            </a:glow>
          </a:effectLst>
        </p:grpSpPr>
        <p:sp>
          <p:nvSpPr>
            <p:cNvPr id="25" name="Isosceles Triangle 24"/>
            <p:cNvSpPr/>
            <p:nvPr/>
          </p:nvSpPr>
          <p:spPr>
            <a:xfrm rot="5400000">
              <a:off x="1425456" y="3630097"/>
              <a:ext cx="247510" cy="363946"/>
            </a:xfrm>
            <a:prstGeom prst="triangle">
              <a:avLst/>
            </a:prstGeom>
            <a:solidFill>
              <a:srgbClr val="00B0F0"/>
            </a:solidFill>
            <a:ln w="12700">
              <a:solidFill>
                <a:srgbClr val="0070C0">
                  <a:alpha val="49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1633852" y="3794126"/>
              <a:ext cx="403636" cy="307777"/>
              <a:chOff x="1674315" y="5802869"/>
              <a:chExt cx="403636" cy="307777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 flipH="1">
                <a:off x="1747838" y="5828914"/>
                <a:ext cx="7620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1674315" y="5802869"/>
                    <a:ext cx="40363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6" name="TextBox 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4315" y="5802869"/>
                    <a:ext cx="403636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Group 26"/>
            <p:cNvGrpSpPr/>
            <p:nvPr/>
          </p:nvGrpSpPr>
          <p:grpSpPr>
            <a:xfrm>
              <a:off x="1023933" y="3395087"/>
              <a:ext cx="403636" cy="307777"/>
              <a:chOff x="1420794" y="5543035"/>
              <a:chExt cx="403636" cy="307777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1764505" y="5831440"/>
                <a:ext cx="3810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  <a:head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1420794" y="5543035"/>
                    <a:ext cx="40363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4" name="TextBox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20794" y="5543035"/>
                    <a:ext cx="403636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8" name="Group 27"/>
            <p:cNvGrpSpPr/>
            <p:nvPr/>
          </p:nvGrpSpPr>
          <p:grpSpPr>
            <a:xfrm>
              <a:off x="1017675" y="3919954"/>
              <a:ext cx="399468" cy="307777"/>
              <a:chOff x="1419704" y="5815569"/>
              <a:chExt cx="399468" cy="307777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>
                <a:off x="1764505" y="5831440"/>
                <a:ext cx="3810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  <a:head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1419704" y="5815569"/>
                    <a:ext cx="39946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2" name="TextBox 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19704" y="5815569"/>
                    <a:ext cx="399468" cy="30777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8" name="Group 77"/>
          <p:cNvGrpSpPr/>
          <p:nvPr/>
        </p:nvGrpSpPr>
        <p:grpSpPr>
          <a:xfrm>
            <a:off x="6884194" y="4223960"/>
            <a:ext cx="1638686" cy="1612484"/>
            <a:chOff x="6847503" y="4336052"/>
            <a:chExt cx="1638686" cy="1612484"/>
          </a:xfrm>
        </p:grpSpPr>
        <p:grpSp>
          <p:nvGrpSpPr>
            <p:cNvPr id="60" name="Group 59"/>
            <p:cNvGrpSpPr/>
            <p:nvPr/>
          </p:nvGrpSpPr>
          <p:grpSpPr>
            <a:xfrm>
              <a:off x="6847503" y="4518421"/>
              <a:ext cx="1638686" cy="1430115"/>
              <a:chOff x="6847503" y="4518421"/>
              <a:chExt cx="1638686" cy="1430115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 flipV="1">
                <a:off x="6847503" y="4927743"/>
                <a:ext cx="996224" cy="1020793"/>
              </a:xfrm>
              <a:prstGeom prst="line">
                <a:avLst/>
              </a:prstGeom>
              <a:ln>
                <a:prstDash val="dash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9" name="Picture 58"/>
              <p:cNvPicPr>
                <a:picLocks noChangeAspect="1"/>
              </p:cNvPicPr>
              <p:nvPr/>
            </p:nvPicPr>
            <p:blipFill>
              <a:blip r:embed="rId15">
                <a:grayscl/>
              </a:blip>
              <a:stretch>
                <a:fillRect/>
              </a:stretch>
            </p:blipFill>
            <p:spPr>
              <a:xfrm>
                <a:off x="7254690" y="4518421"/>
                <a:ext cx="1231499" cy="1005927"/>
              </a:xfrm>
              <a:prstGeom prst="rect">
                <a:avLst/>
              </a:prstGeom>
            </p:spPr>
          </p:pic>
        </p:grpSp>
        <p:sp>
          <p:nvSpPr>
            <p:cNvPr id="76" name="Rectangle 75"/>
            <p:cNvSpPr/>
            <p:nvPr/>
          </p:nvSpPr>
          <p:spPr>
            <a:xfrm>
              <a:off x="7512927" y="4336052"/>
              <a:ext cx="661601" cy="251221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desired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6876666" y="5437558"/>
            <a:ext cx="2190099" cy="1005927"/>
            <a:chOff x="6876666" y="5437558"/>
            <a:chExt cx="2190099" cy="1005927"/>
          </a:xfrm>
        </p:grpSpPr>
        <p:grpSp>
          <p:nvGrpSpPr>
            <p:cNvPr id="75" name="Group 74"/>
            <p:cNvGrpSpPr/>
            <p:nvPr/>
          </p:nvGrpSpPr>
          <p:grpSpPr>
            <a:xfrm>
              <a:off x="6876666" y="5437558"/>
              <a:ext cx="2051033" cy="1005927"/>
              <a:chOff x="6876666" y="5437558"/>
              <a:chExt cx="2051033" cy="1005927"/>
            </a:xfrm>
          </p:grpSpPr>
          <p:pic>
            <p:nvPicPr>
              <p:cNvPr id="73" name="Picture 72"/>
              <p:cNvPicPr>
                <a:picLocks noChangeAspect="1"/>
              </p:cNvPicPr>
              <p:nvPr/>
            </p:nvPicPr>
            <p:blipFill>
              <a:blip r:embed="rId16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colorTemperature colorTemp="6992"/>
                        </a14:imgEffect>
                        <a14:imgEffect>
                          <a14:saturation sat="199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696200" y="5437558"/>
                <a:ext cx="1231499" cy="1005927"/>
              </a:xfrm>
              <a:prstGeom prst="rect">
                <a:avLst/>
              </a:prstGeom>
            </p:spPr>
          </p:pic>
          <p:cxnSp>
            <p:nvCxnSpPr>
              <p:cNvPr id="74" name="Straight Connector 73"/>
              <p:cNvCxnSpPr/>
              <p:nvPr/>
            </p:nvCxnSpPr>
            <p:spPr>
              <a:xfrm flipV="1">
                <a:off x="6876666" y="5835770"/>
                <a:ext cx="1429134" cy="1524"/>
              </a:xfrm>
              <a:prstGeom prst="line">
                <a:avLst/>
              </a:prstGeom>
              <a:ln>
                <a:prstDash val="dash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Rectangle 76"/>
            <p:cNvSpPr/>
            <p:nvPr/>
          </p:nvSpPr>
          <p:spPr>
            <a:xfrm>
              <a:off x="8405164" y="5968170"/>
              <a:ext cx="661601" cy="251221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Actual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9872667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Matrix:</a:t>
            </a:r>
            <a:br>
              <a:rPr lang="en-US" dirty="0"/>
            </a:br>
            <a:r>
              <a:rPr lang="en-US" dirty="0" smtClean="0"/>
              <a:t>Local to World Updates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The solution is to</a:t>
                </a:r>
                <a:r>
                  <a:rPr lang="en-US" dirty="0"/>
                  <a:t> keep track </a:t>
                </a:r>
                <a:r>
                  <a:rPr lang="en-US" dirty="0" smtClean="0"/>
                  <a:t>of changes for </a:t>
                </a:r>
                <a:r>
                  <a:rPr lang="en-US" b="1" dirty="0" smtClean="0"/>
                  <a:t>T</a:t>
                </a:r>
                <a:r>
                  <a:rPr lang="en-US" dirty="0"/>
                  <a:t>, </a:t>
                </a:r>
                <a:r>
                  <a:rPr lang="en-US" b="1" dirty="0"/>
                  <a:t>R</a:t>
                </a:r>
                <a:r>
                  <a:rPr lang="en-US" dirty="0"/>
                  <a:t>, and </a:t>
                </a:r>
                <a:r>
                  <a:rPr lang="en-US" b="1" dirty="0"/>
                  <a:t>S</a:t>
                </a:r>
                <a:r>
                  <a:rPr lang="en-US" dirty="0"/>
                  <a:t> transforms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separately</a:t>
                </a:r>
                <a:r>
                  <a:rPr lang="en-US" dirty="0" smtClean="0"/>
                  <a:t>.</a:t>
                </a:r>
              </a:p>
              <a:p>
                <a:pPr marL="293688" lvl="1" indent="0">
                  <a:buNone/>
                </a:pPr>
                <a:r>
                  <a:rPr lang="en-US" b="1" dirty="0" smtClean="0"/>
                  <a:t>Example:</a:t>
                </a:r>
                <a:r>
                  <a:rPr lang="en-US" dirty="0" smtClean="0"/>
                  <a:t> The original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𝐖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/>
                          </a:rPr>
                          <m:t>𝐑</m:t>
                        </m:r>
                      </m:e>
                      <m:sub>
                        <m:r>
                          <a:rPr lang="en-US" b="1">
                            <a:latin typeface="Cambria Math"/>
                          </a:rPr>
                          <m:t>𝐲</m:t>
                        </m:r>
                        <m:r>
                          <a:rPr lang="en-US" b="1">
                            <a:latin typeface="Cambria Math"/>
                          </a:rPr>
                          <m:t>,</m:t>
                        </m:r>
                        <m:f>
                          <m:fPr>
                            <m:type m:val="skw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>
                                <a:latin typeface="Cambria Math"/>
                                <a:ea typeface="Cambria Math"/>
                              </a:rPr>
                              <m:t>𝝅</m:t>
                            </m:r>
                          </m:num>
                          <m:den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𝟒</m:t>
                            </m:r>
                          </m:den>
                        </m:f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/>
                          </a:rPr>
                          <m:t>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1,1,1</m:t>
                        </m:r>
                      </m:sub>
                    </m:sSub>
                  </m:oMath>
                </a14:m>
                <a:endParaRPr lang="en-US" b="1" dirty="0" smtClean="0"/>
              </a:p>
              <a:p>
                <a:pPr marL="293688" lvl="1" indent="0">
                  <a:buNone/>
                </a:pPr>
                <a:r>
                  <a:rPr lang="en-US" dirty="0" smtClean="0"/>
                  <a:t>We want to move forward by 12 units</a:t>
                </a:r>
              </a:p>
              <a:p>
                <a:pPr marL="747713" lvl="2" indent="-169863"/>
                <a:r>
                  <a:rPr lang="en-US" dirty="0" smtClean="0"/>
                  <a:t>This means there is no change to the scale</a:t>
                </a:r>
              </a:p>
              <a:p>
                <a:pPr marL="747713" lvl="2" indent="-169863"/>
                <a:r>
                  <a:rPr lang="en-US" dirty="0" smtClean="0"/>
                  <a:t>There is no change to rotation.</a:t>
                </a:r>
              </a:p>
              <a:p>
                <a:pPr marL="747713" lvl="2" indent="-169863"/>
                <a:r>
                  <a:rPr lang="en-US" dirty="0" smtClean="0"/>
                  <a:t>Moving ‘forward by 12 units’ means translating by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−6</m:t>
                              </m:r>
                            </m:e>
                          </m:mr>
                        </m:m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>
                            <a:latin typeface="Cambria Math"/>
                          </a:rPr>
                          <m:t>𝐑</m:t>
                        </m:r>
                      </m:e>
                      <m:sub>
                        <m:r>
                          <a:rPr lang="en-US" sz="1400" b="1">
                            <a:latin typeface="Cambria Math"/>
                          </a:rPr>
                          <m:t>𝐲</m:t>
                        </m:r>
                        <m:r>
                          <a:rPr lang="en-US" sz="1400" b="1">
                            <a:latin typeface="Cambria Math"/>
                          </a:rPr>
                          <m:t>,</m:t>
                        </m:r>
                        <m:f>
                          <m:fPr>
                            <m:type m:val="skw"/>
                            <m:ctrlPr>
                              <a:rPr lang="en-US" sz="14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1" i="1">
                                <a:latin typeface="Cambria Math"/>
                                <a:ea typeface="Cambria Math"/>
                              </a:rPr>
                              <m:t>𝝅</m:t>
                            </m:r>
                          </m:num>
                          <m:den>
                            <m:r>
                              <a:rPr lang="en-US" sz="1400" b="1" i="1">
                                <a:latin typeface="Cambria Math" panose="02040503050406030204" pitchFamily="18" charset="0"/>
                                <a:ea typeface="Cambria Math"/>
                              </a:rPr>
                              <m:t>𝟒</m:t>
                            </m:r>
                          </m:den>
                        </m:f>
                      </m:sub>
                    </m:sSub>
                    <m:d>
                      <m:dPr>
                        <m:ctrlPr>
                          <a:rPr lang="en-US" sz="1400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12</m:t>
                              </m:r>
                            </m:e>
                          </m:mr>
                        </m:m>
                      </m:e>
                    </m:d>
                    <m:r>
                      <a:rPr lang="en-US" sz="1400" b="1" i="1" smtClean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d>
                      <m:dPr>
                        <m:ctrlPr>
                          <a:rPr lang="en-US" sz="1400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−6</m:t>
                              </m:r>
                            </m:e>
                          </m:mr>
                        </m:m>
                      </m:e>
                    </m:d>
                    <m:r>
                      <a:rPr lang="en-US" sz="1400" b="1" i="1" smtClean="0">
                        <a:latin typeface="Cambria Math" panose="02040503050406030204" pitchFamily="18" charset="0"/>
                        <a:ea typeface="Cambria Math"/>
                      </a:rPr>
                      <m:t>+</m:t>
                    </m:r>
                    <m:d>
                      <m:dPr>
                        <m:ctrlPr>
                          <a:rPr lang="en-US" sz="1400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8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.49</m:t>
                              </m:r>
                            </m:e>
                          </m:mr>
                          <m:m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8.49</m:t>
                              </m:r>
                            </m:e>
                          </m:mr>
                        </m:m>
                      </m:e>
                    </m:d>
                    <m:r>
                      <a:rPr lang="en-US" sz="1400" b="1" i="1" smtClean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d>
                      <m:dPr>
                        <m:ctrlPr>
                          <a:rPr lang="en-US" sz="1400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3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.49</m:t>
                              </m:r>
                            </m:e>
                          </m:mr>
                          <m:m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2.49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400" dirty="0" smtClean="0"/>
              </a:p>
              <a:p>
                <a:pPr marL="293688" lvl="1" indent="0">
                  <a:buNone/>
                </a:pPr>
                <a:endParaRPr lang="en-US" sz="1600" dirty="0" smtClean="0"/>
              </a:p>
              <a:p>
                <a:pPr marL="293688" lvl="1" indent="0">
                  <a:buNone/>
                </a:pPr>
                <a:r>
                  <a:rPr lang="en-US" sz="1600" dirty="0" smtClean="0"/>
                  <a:t>Therefore, the new </a:t>
                </a:r>
                <a14:m>
                  <m:oMath xmlns:m="http://schemas.openxmlformats.org/officeDocument/2006/math">
                    <m:r>
                      <a:rPr lang="en-US" sz="1600" b="1">
                        <a:latin typeface="Cambria Math"/>
                      </a:rPr>
                      <m:t>𝐖</m:t>
                    </m:r>
                    <m:r>
                      <a:rPr lang="en-US" sz="1600" b="1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16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>
                            <a:latin typeface="Cambria Math" panose="02040503050406030204" pitchFamily="18" charset="0"/>
                          </a:rPr>
                          <m:t>𝐓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3.49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,0,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2.49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>
                            <a:latin typeface="Cambria Math"/>
                          </a:rPr>
                          <m:t>𝐑</m:t>
                        </m:r>
                      </m:e>
                      <m:sub>
                        <m:r>
                          <a:rPr lang="en-US" sz="1600" b="1">
                            <a:latin typeface="Cambria Math"/>
                          </a:rPr>
                          <m:t>𝐲</m:t>
                        </m:r>
                        <m:r>
                          <a:rPr lang="en-US" sz="1600" b="1">
                            <a:latin typeface="Cambria Math"/>
                          </a:rPr>
                          <m:t>,</m:t>
                        </m:r>
                        <m:f>
                          <m:fPr>
                            <m:type m:val="skw"/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1" i="1">
                                <a:latin typeface="Cambria Math"/>
                                <a:ea typeface="Cambria Math"/>
                              </a:rPr>
                              <m:t>𝝅</m:t>
                            </m:r>
                          </m:num>
                          <m:den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Cambria Math"/>
                              </a:rPr>
                              <m:t>𝟒</m:t>
                            </m:r>
                          </m:den>
                        </m:f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>
                            <a:latin typeface="Cambria Math"/>
                          </a:rPr>
                          <m:t>𝐒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1,1,1</m:t>
                        </m:r>
                      </m:sub>
                    </m:sSub>
                  </m:oMath>
                </a14:m>
                <a:endParaRPr lang="en-US" sz="1600" dirty="0" smtClean="0"/>
              </a:p>
              <a:p>
                <a:pPr marL="293688" lvl="1" indent="0">
                  <a:buNone/>
                </a:pPr>
                <a:r>
                  <a:rPr lang="en-US" sz="1600" dirty="0" smtClean="0"/>
                  <a:t>Applying </a:t>
                </a:r>
                <a:r>
                  <a:rPr lang="en-US" sz="1600" b="1" dirty="0" smtClean="0"/>
                  <a:t>W’</a:t>
                </a:r>
                <a:r>
                  <a:rPr lang="en-US" sz="1600" dirty="0" smtClean="0"/>
                  <a:t> to each points will now correctly place the object </a:t>
                </a:r>
              </a:p>
              <a:p>
                <a:pPr marL="293688" lvl="1" indent="0">
                  <a:buNone/>
                </a:pPr>
                <a:endParaRPr lang="en-US" sz="1600" dirty="0" smtClean="0"/>
              </a:p>
              <a:p>
                <a:pPr marL="293688" lvl="1" indent="0">
                  <a:buNone/>
                </a:pPr>
                <a:endParaRPr lang="en-US" sz="1600" dirty="0"/>
              </a:p>
              <a:p>
                <a:pPr marL="293688" lvl="1" indent="0">
                  <a:buNone/>
                </a:pPr>
                <a:r>
                  <a:rPr lang="en-US" sz="1600" i="1" dirty="0" smtClean="0"/>
                  <a:t>For moving objects using local references, we update the changes</a:t>
                </a:r>
              </a:p>
              <a:p>
                <a:pPr marL="293688" lvl="1" indent="0">
                  <a:buNone/>
                </a:pPr>
                <a:r>
                  <a:rPr lang="en-US" sz="1600" i="1" dirty="0"/>
                  <a:t>f</a:t>
                </a:r>
                <a:r>
                  <a:rPr lang="en-US" sz="1600" i="1" dirty="0" smtClean="0"/>
                  <a:t>or each of translation, rotation and scaling </a:t>
                </a:r>
                <a:r>
                  <a:rPr lang="en-US" sz="1600" i="1" dirty="0" smtClean="0"/>
                  <a:t>separately and </a:t>
                </a:r>
                <a:br>
                  <a:rPr lang="en-US" sz="1600" i="1" dirty="0" smtClean="0"/>
                </a:br>
                <a:r>
                  <a:rPr lang="en-US" sz="1600" i="1" dirty="0" smtClean="0"/>
                  <a:t>rebuild the world matrix</a:t>
                </a:r>
                <a:r>
                  <a:rPr lang="en-US" sz="1600" b="1" i="1" dirty="0" smtClean="0"/>
                  <a:t> </a:t>
                </a:r>
                <a:r>
                  <a:rPr lang="en-US" sz="1600" i="1" dirty="0" smtClean="0"/>
                  <a:t>as needed.</a:t>
                </a:r>
                <a:endParaRPr lang="en-US" sz="1600" i="1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08" t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6248400" y="3560972"/>
            <a:ext cx="2956617" cy="3015674"/>
            <a:chOff x="5806383" y="2242126"/>
            <a:chExt cx="2956617" cy="3015674"/>
          </a:xfrm>
        </p:grpSpPr>
        <p:pic>
          <p:nvPicPr>
            <p:cNvPr id="6" name="Picture 6" descr="http://gieseanw.files.wordpress.com/2010/02/graph_paper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6383" y="2590799"/>
              <a:ext cx="2667000" cy="2667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Group 6"/>
            <p:cNvGrpSpPr/>
            <p:nvPr/>
          </p:nvGrpSpPr>
          <p:grpSpPr>
            <a:xfrm>
              <a:off x="5806383" y="3570842"/>
              <a:ext cx="2956617" cy="369332"/>
              <a:chOff x="152400" y="4392930"/>
              <a:chExt cx="2956617" cy="3693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2821759" y="4392930"/>
                <a:ext cx="287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 flipV="1">
                <a:off x="152400" y="4751069"/>
                <a:ext cx="281940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7128341" y="2242126"/>
              <a:ext cx="300082" cy="2992229"/>
              <a:chOff x="385718" y="2514600"/>
              <a:chExt cx="300082" cy="2992229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 flipV="1">
                <a:off x="396240" y="2687428"/>
                <a:ext cx="0" cy="281940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85718" y="251460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 rot="19113931">
            <a:off x="6393925" y="5376738"/>
            <a:ext cx="1019813" cy="832644"/>
            <a:chOff x="1017675" y="3395087"/>
            <a:chExt cx="1019813" cy="832644"/>
          </a:xfrm>
          <a:effectLst>
            <a:glow>
              <a:schemeClr val="accent1">
                <a:alpha val="76000"/>
              </a:schemeClr>
            </a:glow>
          </a:effectLst>
        </p:grpSpPr>
        <p:sp>
          <p:nvSpPr>
            <p:cNvPr id="14" name="Isosceles Triangle 13"/>
            <p:cNvSpPr/>
            <p:nvPr/>
          </p:nvSpPr>
          <p:spPr>
            <a:xfrm rot="5400000">
              <a:off x="1425456" y="3630097"/>
              <a:ext cx="247510" cy="363946"/>
            </a:xfrm>
            <a:prstGeom prst="triangle">
              <a:avLst/>
            </a:prstGeom>
            <a:solidFill>
              <a:srgbClr val="00B0F0"/>
            </a:solidFill>
            <a:ln w="12700">
              <a:solidFill>
                <a:srgbClr val="0070C0">
                  <a:alpha val="49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1633852" y="3794126"/>
              <a:ext cx="403636" cy="307777"/>
              <a:chOff x="1674315" y="5802869"/>
              <a:chExt cx="403636" cy="307777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 flipH="1">
                <a:off x="1747838" y="5828914"/>
                <a:ext cx="7620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1674315" y="5802869"/>
                    <a:ext cx="40363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6" name="TextBox 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4315" y="5802869"/>
                    <a:ext cx="403636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" name="Group 15"/>
            <p:cNvGrpSpPr/>
            <p:nvPr/>
          </p:nvGrpSpPr>
          <p:grpSpPr>
            <a:xfrm>
              <a:off x="1023933" y="3395087"/>
              <a:ext cx="403636" cy="307777"/>
              <a:chOff x="1420794" y="5543035"/>
              <a:chExt cx="403636" cy="307777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764505" y="5831440"/>
                <a:ext cx="3810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  <a:head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1420794" y="5543035"/>
                    <a:ext cx="40363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4" name="TextBox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20794" y="5543035"/>
                    <a:ext cx="403636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1017675" y="3919954"/>
              <a:ext cx="399468" cy="307777"/>
              <a:chOff x="1419704" y="5815569"/>
              <a:chExt cx="399468" cy="307777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1764505" y="5831440"/>
                <a:ext cx="3810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  <a:head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1419704" y="5815569"/>
                    <a:ext cx="39946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2" name="TextBox 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19704" y="5815569"/>
                    <a:ext cx="399468" cy="30777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4" name="Group 23"/>
          <p:cNvGrpSpPr/>
          <p:nvPr/>
        </p:nvGrpSpPr>
        <p:grpSpPr>
          <a:xfrm>
            <a:off x="6870700" y="4233422"/>
            <a:ext cx="1637897" cy="1611753"/>
            <a:chOff x="6848292" y="4336052"/>
            <a:chExt cx="1637897" cy="1611753"/>
          </a:xfrm>
        </p:grpSpPr>
        <p:grpSp>
          <p:nvGrpSpPr>
            <p:cNvPr id="25" name="Group 24"/>
            <p:cNvGrpSpPr/>
            <p:nvPr/>
          </p:nvGrpSpPr>
          <p:grpSpPr>
            <a:xfrm>
              <a:off x="6848292" y="4518421"/>
              <a:ext cx="1637897" cy="1429384"/>
              <a:chOff x="6848292" y="4518421"/>
              <a:chExt cx="1637897" cy="1429384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 flipV="1">
                <a:off x="6848292" y="4927743"/>
                <a:ext cx="995435" cy="1020062"/>
              </a:xfrm>
              <a:prstGeom prst="line">
                <a:avLst/>
              </a:prstGeom>
              <a:ln>
                <a:prstDash val="dash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15">
                <a:grayscl/>
              </a:blip>
              <a:stretch>
                <a:fillRect/>
              </a:stretch>
            </p:blipFill>
            <p:spPr>
              <a:xfrm>
                <a:off x="7254690" y="4518421"/>
                <a:ext cx="1231499" cy="1005927"/>
              </a:xfrm>
              <a:prstGeom prst="rect">
                <a:avLst/>
              </a:prstGeom>
            </p:spPr>
          </p:pic>
        </p:grpSp>
        <p:sp>
          <p:nvSpPr>
            <p:cNvPr id="26" name="Rectangle 25"/>
            <p:cNvSpPr/>
            <p:nvPr/>
          </p:nvSpPr>
          <p:spPr>
            <a:xfrm>
              <a:off x="7512927" y="4336052"/>
              <a:ext cx="661601" cy="251221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desired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Rounded Rectangle 28"/>
          <p:cNvSpPr/>
          <p:nvPr/>
        </p:nvSpPr>
        <p:spPr>
          <a:xfrm>
            <a:off x="3613015" y="4839256"/>
            <a:ext cx="2285033" cy="294698"/>
          </a:xfrm>
          <a:prstGeom prst="roundRect">
            <a:avLst/>
          </a:prstGeom>
          <a:solidFill>
            <a:srgbClr val="FFFF66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 also </a:t>
            </a:r>
            <a:r>
              <a:rPr lang="en-US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6"/>
              </a:rPr>
              <a:t>Dynamic Examples</a:t>
            </a:r>
            <a:endParaRPr lang="en-US" sz="1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901058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Data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Assume any scaling done is </a:t>
                </a:r>
                <a:r>
                  <a:rPr lang="en-US" i="1" dirty="0" smtClean="0"/>
                  <a:t>uniform</a:t>
                </a:r>
                <a:r>
                  <a:rPr lang="en-US" dirty="0" smtClean="0"/>
                  <a:t>: same amount of scaling across all three axis.</a:t>
                </a:r>
              </a:p>
              <a:p>
                <a:pPr lvl="1"/>
                <a:r>
                  <a:rPr lang="en-US" i="1" dirty="0" smtClean="0"/>
                  <a:t>This covers the vast majority of the situations we will encounter</a:t>
                </a:r>
              </a:p>
              <a:p>
                <a:pPr lvl="1"/>
                <a:r>
                  <a:rPr lang="en-US" i="1" dirty="0" smtClean="0"/>
                  <a:t>But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/>
                          </a:rPr>
                          <m:t>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b="1">
                        <a:latin typeface="Cambria Math"/>
                      </a:rPr>
                      <m:t>𝐈</m:t>
                    </m:r>
                  </m:oMath>
                </a14:m>
                <a:endParaRPr lang="en-US" i="1" dirty="0" smtClean="0"/>
              </a:p>
              <a:p>
                <a:pPr lvl="1"/>
                <a:r>
                  <a:rPr lang="en-US" i="1" dirty="0" smtClean="0"/>
                  <a:t>This means uniform scaling </a:t>
                </a:r>
                <a:r>
                  <a:rPr lang="en-US" i="1" dirty="0" smtClean="0"/>
                  <a:t>is </a:t>
                </a:r>
                <a:r>
                  <a:rPr lang="en-US" i="1" dirty="0" smtClean="0"/>
                  <a:t>commutative with other transforms:</a:t>
                </a:r>
              </a:p>
              <a:p>
                <a:pPr marL="0" indent="-20638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𝐓𝐑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/>
                            </a:rPr>
                            <m:t>𝐒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m:rPr>
                          <m:aln/>
                        </m:rP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𝐓𝐑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𝐓</m:t>
                      </m:r>
                      <m:r>
                        <a:rPr lang="en-US" b="1" i="0" smtClean="0">
                          <a:latin typeface="Cambria Math"/>
                        </a:rPr>
                        <m:t>𝐑</m:t>
                      </m:r>
                    </m:oMath>
                  </m:oMathPara>
                </a14:m>
                <a:endParaRPr lang="en-US" i="1" dirty="0" smtClean="0"/>
              </a:p>
              <a:p>
                <a:pPr marL="0" indent="-20638">
                  <a:buNone/>
                </a:pPr>
                <a:r>
                  <a:rPr lang="en-US" dirty="0" smtClean="0"/>
                  <a:t>Therefore, for objects that need to be updated frequently, keep track of:</a:t>
                </a:r>
              </a:p>
              <a:p>
                <a:pPr lvl="1"/>
                <a:r>
                  <a:rPr lang="en-US" dirty="0" smtClean="0"/>
                  <a:t>Changes to the (uniform) scale factor </a:t>
                </a:r>
                <a:r>
                  <a:rPr lang="en-US" i="1" dirty="0" smtClean="0"/>
                  <a:t>s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Current rotation matrix </a:t>
                </a:r>
                <a:r>
                  <a:rPr lang="en-US" b="1" dirty="0" smtClean="0"/>
                  <a:t>R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Current translation vector </a:t>
                </a:r>
                <a:r>
                  <a:rPr lang="en-US" b="1" dirty="0" smtClean="0"/>
                  <a:t>t</a:t>
                </a:r>
                <a:endParaRPr lang="en-US" b="1" i="1" dirty="0" smtClean="0"/>
              </a:p>
              <a:p>
                <a:pPr lvl="1"/>
                <a:r>
                  <a:rPr lang="en-US" dirty="0" smtClean="0"/>
                  <a:t>Update the above values as necessary</a:t>
                </a:r>
              </a:p>
              <a:p>
                <a:pPr lvl="1"/>
                <a:r>
                  <a:rPr lang="en-US" dirty="0" smtClean="0"/>
                  <a:t>When the world matrix </a:t>
                </a:r>
                <a:r>
                  <a:rPr lang="en-US" b="1" dirty="0" smtClean="0"/>
                  <a:t>W </a:t>
                </a:r>
                <a:r>
                  <a:rPr lang="en-US" dirty="0" smtClean="0"/>
                  <a:t>is needed, reconstruct it in </a:t>
                </a:r>
                <a:r>
                  <a:rPr lang="en-US" b="1" dirty="0" smtClean="0"/>
                  <a:t>TRS </a:t>
                </a:r>
                <a:r>
                  <a:rPr lang="en-US" dirty="0" smtClean="0"/>
                  <a:t>form using the following transforms:</a:t>
                </a:r>
              </a:p>
              <a:p>
                <a:pPr marL="0" indent="-20638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/>
                        </a:rPr>
                        <m:t>𝐖</m:t>
                      </m:r>
                      <m:r>
                        <a:rPr lang="en-US" b="1" i="0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0" smtClean="0">
                                    <a:latin typeface="Cambria Math"/>
                                  </a:rPr>
                                  <m:t>𝐈</m:t>
                                </m:r>
                              </m:e>
                              <m:e>
                                <m:r>
                                  <a:rPr lang="en-US" b="1" i="0" smtClean="0">
                                    <a:latin typeface="Cambria Math"/>
                                  </a:rPr>
                                  <m:t>𝐭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b="1" i="0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0" smtClean="0">
                                    <a:latin typeface="Cambria Math"/>
                                  </a:rPr>
                                  <m:t>𝐑</m:t>
                                </m:r>
                              </m:e>
                              <m:e>
                                <m:r>
                                  <a:rPr lang="en-US" b="1" i="0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𝑠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b="1" i="0" smtClean="0">
                                    <a:latin typeface="Cambria Math"/>
                                  </a:rPr>
                                  <m:t>𝐈</m:t>
                                </m:r>
                              </m:e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/>
                                  </a:rPr>
                                  <m:t>𝑠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b="1">
                                    <a:latin typeface="Cambria Math"/>
                                  </a:rPr>
                                  <m:t>𝐑</m:t>
                                </m:r>
                              </m:e>
                              <m:e>
                                <m:r>
                                  <a:rPr lang="en-US" b="1" i="0" smtClean="0">
                                    <a:latin typeface="Cambria Math"/>
                                  </a:rPr>
                                  <m:t>𝐭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08" t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121648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1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70C0"/>
      </a:hlink>
      <a:folHlink>
        <a:srgbClr val="638BAD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solidFill>
          <a:srgbClr val="FFFF00"/>
        </a:solidFill>
        <a:ln w="25400">
          <a:solidFill>
            <a:srgbClr val="FF0000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25276</TotalTime>
  <Words>680</Words>
  <Application>Microsoft Office PowerPoint</Application>
  <PresentationFormat>On-screen Show (4:3)</PresentationFormat>
  <Paragraphs>272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Arial Black</vt:lpstr>
      <vt:lpstr>Calibri</vt:lpstr>
      <vt:lpstr>Cambria Math</vt:lpstr>
      <vt:lpstr>Gill Sans MT</vt:lpstr>
      <vt:lpstr>Times New Roman</vt:lpstr>
      <vt:lpstr>Wingdings</vt:lpstr>
      <vt:lpstr>Wingdings 3</vt:lpstr>
      <vt:lpstr>Origin</vt:lpstr>
      <vt:lpstr>GAM 325/425:  Applied 3D Geometry</vt:lpstr>
      <vt:lpstr>Coordinate Frames</vt:lpstr>
      <vt:lpstr>Local (Object) Space</vt:lpstr>
      <vt:lpstr>World Matrix: Order of Operations</vt:lpstr>
      <vt:lpstr>World Matrix: Order of Operations</vt:lpstr>
      <vt:lpstr>World Matrix:  Placing Static Objects</vt:lpstr>
      <vt:lpstr>World Matrix: Placing ‘Moving’ Objects</vt:lpstr>
      <vt:lpstr>World Matrix: Local to World Updates</vt:lpstr>
      <vt:lpstr>Transform Data</vt:lpstr>
      <vt:lpstr>Moving Object: Example</vt:lpstr>
      <vt:lpstr>Moving Object: 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</dc:creator>
  <cp:lastModifiedBy>Andre</cp:lastModifiedBy>
  <cp:revision>1317</cp:revision>
  <dcterms:created xsi:type="dcterms:W3CDTF">2013-03-17T23:02:21Z</dcterms:created>
  <dcterms:modified xsi:type="dcterms:W3CDTF">2020-09-24T01:03:09Z</dcterms:modified>
</cp:coreProperties>
</file>