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9" r:id="rId2"/>
    <p:sldId id="359" r:id="rId3"/>
    <p:sldId id="360" r:id="rId4"/>
    <p:sldId id="362" r:id="rId5"/>
    <p:sldId id="363" r:id="rId6"/>
    <p:sldId id="376" r:id="rId7"/>
    <p:sldId id="377" r:id="rId8"/>
    <p:sldId id="364" r:id="rId9"/>
    <p:sldId id="365" r:id="rId10"/>
    <p:sldId id="366" r:id="rId11"/>
    <p:sldId id="368" r:id="rId12"/>
    <p:sldId id="367" r:id="rId13"/>
    <p:sldId id="369" r:id="rId14"/>
    <p:sldId id="370" r:id="rId15"/>
    <p:sldId id="371" r:id="rId16"/>
    <p:sldId id="372" r:id="rId17"/>
    <p:sldId id="373" r:id="rId18"/>
    <p:sldId id="374" r:id="rId19"/>
    <p:sldId id="3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99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39" autoAdjust="0"/>
  </p:normalViewPr>
  <p:slideViewPr>
    <p:cSldViewPr>
      <p:cViewPr varScale="1">
        <p:scale>
          <a:sx n="109" d="100"/>
          <a:sy n="109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9/30/2020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 marL="168275" indent="-168275"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61963" indent="-188913"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46125" indent="-152400">
              <a:defRPr sz="1600">
                <a:latin typeface="Times New Roman" pitchFamily="18" charset="0"/>
                <a:cs typeface="Times New Roman" pitchFamily="18" charset="0"/>
              </a:defRPr>
            </a:lvl3pPr>
            <a:lvl4pPr marL="1031875" indent="-163513"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317625" indent="-174625">
              <a:buFont typeface="Arial" panose="020B0604020202020204" pitchFamily="34" charset="0"/>
              <a:buChar char="•"/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9/30/2020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9225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60338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.png"/><Relationship Id="rId7" Type="http://schemas.openxmlformats.org/officeDocument/2006/relationships/image" Target="../media/image2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microsoft.com/office/2007/relationships/hdphoto" Target="../media/hdphoto2.wdp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5.png"/><Relationship Id="rId7" Type="http://schemas.openxmlformats.org/officeDocument/2006/relationships/image" Target="../media/image25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microsoft.com/office/2007/relationships/hdphoto" Target="../media/hdphoto2.wdp"/><Relationship Id="rId9" Type="http://schemas.openxmlformats.org/officeDocument/2006/relationships/hyperlink" Target="http://facweb.cs.depaul.edu/andre/gam325/week4.ht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30.png"/><Relationship Id="rId10" Type="http://schemas.openxmlformats.org/officeDocument/2006/relationships/image" Target="../media/image320.png"/><Relationship Id="rId4" Type="http://schemas.microsoft.com/office/2007/relationships/hdphoto" Target="../media/hdphoto2.wdp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web.cs.depaul.edu/andre/gam325/week4.htm" TargetMode="External"/><Relationship Id="rId5" Type="http://schemas.openxmlformats.org/officeDocument/2006/relationships/image" Target="../media/image27.gif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hyperlink" Target="http://facweb.cs.depaul.edu/andre/gam325/week4.htm" TargetMode="External"/><Relationship Id="rId4" Type="http://schemas.microsoft.com/office/2007/relationships/hdphoto" Target="../media/hdphoto2.wdp"/><Relationship Id="rId9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hyperlink" Target="http://facweb.cs.depaul.edu/andre/gam325/week4.ht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jpeg"/><Relationship Id="rId7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 325/425: </a:t>
            </a:r>
            <a:br>
              <a:rPr lang="en-US" dirty="0" smtClean="0"/>
            </a:br>
            <a:r>
              <a:rPr lang="en-US" dirty="0" smtClean="0"/>
              <a:t>Applied 3D Geometry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4, Part A: (Extra Topics) </a:t>
            </a:r>
          </a:p>
          <a:p>
            <a:r>
              <a:rPr lang="en-US" dirty="0" smtClean="0"/>
              <a:t>Matrix Information and Coordinate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367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Change:</a:t>
            </a:r>
            <a:br>
              <a:rPr lang="en-US" dirty="0" smtClean="0"/>
            </a:br>
            <a:r>
              <a:rPr lang="en-US" dirty="0" smtClean="0"/>
              <a:t>Translation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Let’s consider a simple case: A coordinate change involving only a translation.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How does the world look from </a:t>
                </a:r>
                <a:r>
                  <a:rPr lang="en-US" u="sng" dirty="0" smtClean="0"/>
                  <a:t>Blue</a:t>
                </a:r>
                <a:r>
                  <a:rPr lang="en-US" dirty="0" smtClean="0"/>
                  <a:t>’s perspective?</a:t>
                </a:r>
              </a:p>
              <a:p>
                <a:pPr marL="293688" lvl="1" indent="0">
                  <a:buNone/>
                </a:pPr>
                <a:r>
                  <a:rPr lang="en-US" i="1" dirty="0" smtClean="0"/>
                  <a:t>Visually: you need to shift every point in space by (minus) Blue’s translation.</a:t>
                </a:r>
              </a:p>
              <a:p>
                <a:pPr marL="293688" lvl="1" indent="0">
                  <a:buNone/>
                </a:pPr>
                <a:r>
                  <a:rPr lang="en-US" i="1" dirty="0" smtClean="0"/>
                  <a:t>Or, in other words: apply the transform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𝐵𝑙𝑢𝑒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i="1" dirty="0" smtClean="0"/>
                  <a:t> to everything in the world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6200" y="3824260"/>
            <a:ext cx="2971800" cy="2976565"/>
            <a:chOff x="76200" y="3824260"/>
            <a:chExt cx="2971800" cy="2976565"/>
          </a:xfrm>
        </p:grpSpPr>
        <p:pic>
          <p:nvPicPr>
            <p:cNvPr id="13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33824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 rot="5400000">
              <a:off x="852502" y="5491108"/>
              <a:ext cx="545315" cy="903165"/>
              <a:chOff x="2089935" y="2628900"/>
              <a:chExt cx="545315" cy="903165"/>
            </a:xfrm>
            <a:solidFill>
              <a:srgbClr val="0070C0">
                <a:alpha val="30000"/>
              </a:srgbClr>
            </a:solidFill>
          </p:grpSpPr>
          <p:sp>
            <p:nvSpPr>
              <p:cNvPr id="15" name="Isosceles Triangle 14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2185649" y="4643787"/>
              <a:ext cx="545315" cy="903165"/>
              <a:chOff x="2089935" y="2628900"/>
              <a:chExt cx="545315" cy="903165"/>
            </a:xfrm>
            <a:solidFill>
              <a:srgbClr val="7030A0">
                <a:alpha val="30000"/>
              </a:srgbClr>
            </a:solidFill>
          </p:grpSpPr>
          <p:sp>
            <p:nvSpPr>
              <p:cNvPr id="18" name="Isosceles Triangle 17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7030A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06343" y="3824260"/>
              <a:ext cx="300082" cy="2971801"/>
              <a:chOff x="385718" y="2514600"/>
              <a:chExt cx="300082" cy="2971801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6200" y="6201059"/>
              <a:ext cx="2956617" cy="369332"/>
              <a:chOff x="152400" y="4392930"/>
              <a:chExt cx="2956617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6577" y="4127358"/>
                  <a:ext cx="1316258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World Space:</a:t>
                  </a:r>
                </a:p>
                <a:p>
                  <a:pPr marL="114300" indent="-1143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1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en-US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(5,0,5) </a:t>
                  </a:r>
                </a:p>
                <a:p>
                  <a:pPr marL="114300" indent="-1143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400" b="1" i="1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(12,0,16)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77" y="4127358"/>
                  <a:ext cx="1316258" cy="7386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26" t="-826" b="-7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4800" y="6169223"/>
                  <a:ext cx="1198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</a:rPr>
                              <m:t>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𝐵𝑙𝑢𝑒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6169223"/>
                  <a:ext cx="119827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1639" y="5366420"/>
                  <a:ext cx="1226361" cy="324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</a:rPr>
                              <m:t>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𝑃𝑢𝑟𝑝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639" y="5366420"/>
                  <a:ext cx="1226361" cy="3243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55823" y="4267200"/>
                <a:ext cx="3111977" cy="219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Object Space: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Blue’s position: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Purple’s position: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23" y="4267200"/>
                <a:ext cx="3111977" cy="2198230"/>
              </a:xfrm>
              <a:prstGeom prst="rect">
                <a:avLst/>
              </a:prstGeom>
              <a:blipFill rotWithShape="1">
                <a:blip r:embed="rId8"/>
                <a:stretch>
                  <a:fillRect l="-978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/>
        </p:nvSpPr>
        <p:spPr>
          <a:xfrm>
            <a:off x="1981200" y="2986808"/>
            <a:ext cx="6096000" cy="88562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IMPORTANT:</a:t>
            </a:r>
          </a:p>
          <a:p>
            <a:pPr algn="ctr"/>
            <a:r>
              <a:rPr lang="en-US" sz="16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 Blue nor Purple are moved in this process!!!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positions would likely be used by some algorithm/process 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4200" y="3838840"/>
            <a:ext cx="2968840" cy="3000688"/>
            <a:chOff x="3124200" y="3838840"/>
            <a:chExt cx="2968840" cy="3000688"/>
          </a:xfrm>
        </p:grpSpPr>
        <p:pic>
          <p:nvPicPr>
            <p:cNvPr id="40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024" y="4140965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3124200" y="3838840"/>
              <a:ext cx="2968840" cy="3000688"/>
              <a:chOff x="3124200" y="3838840"/>
              <a:chExt cx="2968840" cy="3000688"/>
            </a:xfrm>
          </p:grpSpPr>
          <p:grpSp>
            <p:nvGrpSpPr>
              <p:cNvPr id="28" name="Group 27"/>
              <p:cNvGrpSpPr/>
              <p:nvPr/>
            </p:nvGrpSpPr>
            <p:grpSpPr>
              <a:xfrm rot="5400000">
                <a:off x="3303125" y="6115288"/>
                <a:ext cx="545315" cy="903165"/>
                <a:chOff x="2089935" y="2628900"/>
                <a:chExt cx="545315" cy="903165"/>
              </a:xfrm>
              <a:solidFill>
                <a:srgbClr val="0070C0">
                  <a:alpha val="30000"/>
                </a:srgbClr>
              </a:solidFill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089935" y="2628900"/>
                  <a:ext cx="545315" cy="903165"/>
                </a:xfrm>
                <a:prstGeom prst="triangl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297610" y="3276600"/>
                  <a:ext cx="64590" cy="0"/>
                </a:xfrm>
                <a:prstGeom prst="straightConnector1">
                  <a:avLst/>
                </a:prstGeom>
                <a:grpFill/>
                <a:ln>
                  <a:solidFill>
                    <a:srgbClr val="0070C0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 rot="5400000">
                <a:off x="4636272" y="5267967"/>
                <a:ext cx="545315" cy="903165"/>
                <a:chOff x="2089935" y="2628900"/>
                <a:chExt cx="545315" cy="903165"/>
              </a:xfrm>
              <a:solidFill>
                <a:srgbClr val="7030A0">
                  <a:alpha val="30000"/>
                </a:srgbClr>
              </a:solidFill>
            </p:grpSpPr>
            <p:sp>
              <p:nvSpPr>
                <p:cNvPr id="32" name="Isosceles Triangle 31"/>
                <p:cNvSpPr/>
                <p:nvPr/>
              </p:nvSpPr>
              <p:spPr>
                <a:xfrm>
                  <a:off x="2089935" y="2628900"/>
                  <a:ext cx="545315" cy="903165"/>
                </a:xfrm>
                <a:prstGeom prst="triangl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297610" y="3276600"/>
                  <a:ext cx="64590" cy="0"/>
                </a:xfrm>
                <a:prstGeom prst="straightConnector1">
                  <a:avLst/>
                </a:prstGeom>
                <a:grpFill/>
                <a:ln>
                  <a:solidFill>
                    <a:srgbClr val="7030A0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3366566" y="3838840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3136423" y="6215639"/>
                <a:ext cx="2956617" cy="369332"/>
                <a:chOff x="152400" y="4392930"/>
                <a:chExt cx="2956617" cy="369332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21759" y="439293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52400" y="4751069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3404174" y="4138136"/>
                <a:ext cx="1572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Object Space: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338648" y="4940052"/>
            <a:ext cx="1980495" cy="1594131"/>
            <a:chOff x="3338648" y="4940052"/>
            <a:chExt cx="1980495" cy="1594131"/>
          </a:xfrm>
        </p:grpSpPr>
        <p:grpSp>
          <p:nvGrpSpPr>
            <p:cNvPr id="8" name="Group 7"/>
            <p:cNvGrpSpPr/>
            <p:nvPr/>
          </p:nvGrpSpPr>
          <p:grpSpPr>
            <a:xfrm>
              <a:off x="3429000" y="5094977"/>
              <a:ext cx="1890143" cy="1439206"/>
              <a:chOff x="524446" y="5247377"/>
              <a:chExt cx="1890143" cy="1439206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524446" y="6094698"/>
                <a:ext cx="556996" cy="591885"/>
              </a:xfrm>
              <a:prstGeom prst="straightConnector1">
                <a:avLst/>
              </a:prstGeom>
              <a:solidFill>
                <a:srgbClr val="0070C0">
                  <a:alpha val="30000"/>
                </a:srgbClr>
              </a:solidFill>
              <a:ln w="22225">
                <a:solidFill>
                  <a:srgbClr val="0070C0">
                    <a:alpha val="51000"/>
                  </a:srgbClr>
                </a:solidFill>
                <a:prstDash val="sysDot"/>
                <a:headEnd type="triangl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1857946" y="5247377"/>
                <a:ext cx="556643" cy="575056"/>
              </a:xfrm>
              <a:prstGeom prst="straightConnector1">
                <a:avLst/>
              </a:prstGeom>
              <a:solidFill>
                <a:srgbClr val="7030A0">
                  <a:alpha val="30000"/>
                </a:srgbClr>
              </a:solidFill>
              <a:ln w="22225">
                <a:solidFill>
                  <a:srgbClr val="0070C0">
                    <a:alpha val="51000"/>
                  </a:srgbClr>
                </a:solidFill>
                <a:prstDash val="sysDot"/>
                <a:headEnd type="triangl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38648" y="5766417"/>
                  <a:ext cx="6288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648" y="5766417"/>
                  <a:ext cx="6288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597524" y="4940052"/>
                  <a:ext cx="6288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524" y="4940052"/>
                  <a:ext cx="6288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648678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Change:</a:t>
            </a:r>
            <a:br>
              <a:rPr lang="en-US" dirty="0" smtClean="0"/>
            </a:br>
            <a:r>
              <a:rPr lang="en-US" dirty="0" smtClean="0"/>
              <a:t>Translation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Let’s consider a simple case: A coordinate change involving only a translation.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How does the world look from </a:t>
                </a:r>
                <a:r>
                  <a:rPr lang="en-US" u="sng" dirty="0" smtClean="0"/>
                  <a:t>Purple</a:t>
                </a:r>
                <a:r>
                  <a:rPr lang="en-US" dirty="0" smtClean="0"/>
                  <a:t>’s perspective?</a:t>
                </a:r>
              </a:p>
              <a:p>
                <a:pPr marL="293688" lvl="1" indent="0">
                  <a:buNone/>
                </a:pPr>
                <a:r>
                  <a:rPr lang="en-US" i="1" dirty="0" smtClean="0"/>
                  <a:t>Visually: apply the transform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𝑃𝑢𝑟𝑝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293688" lvl="1" indent="0">
                  <a:buNone/>
                </a:pPr>
                <a:endParaRPr lang="en-US" i="1" dirty="0"/>
              </a:p>
              <a:p>
                <a:pPr marL="293688" lvl="1" indent="0">
                  <a:buNone/>
                </a:pPr>
                <a:r>
                  <a:rPr lang="en-US" i="1" dirty="0" smtClean="0"/>
                  <a:t>As you can see: in both cases we ‘undid’ whatever translation that had been applied to the object for which we want the ‘local space’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 descr="http://gieseanw.files.wordpress.com/2010/02/graph_paper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33824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 rot="5400000">
            <a:off x="852502" y="5491108"/>
            <a:ext cx="545315" cy="903165"/>
            <a:chOff x="2089935" y="2628900"/>
            <a:chExt cx="545315" cy="903165"/>
          </a:xfrm>
          <a:solidFill>
            <a:srgbClr val="0070C0">
              <a:alpha val="30000"/>
            </a:srgbClr>
          </a:solidFill>
        </p:grpSpPr>
        <p:sp>
          <p:nvSpPr>
            <p:cNvPr id="15" name="Isosceles Triangle 14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5400000">
            <a:off x="2185649" y="4643787"/>
            <a:ext cx="545315" cy="903165"/>
            <a:chOff x="2089935" y="2628900"/>
            <a:chExt cx="545315" cy="903165"/>
          </a:xfrm>
          <a:solidFill>
            <a:srgbClr val="7030A0">
              <a:alpha val="30000"/>
            </a:srgbClr>
          </a:solidFill>
        </p:grpSpPr>
        <p:sp>
          <p:nvSpPr>
            <p:cNvPr id="18" name="Isosceles Triangle 17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7030A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06343" y="3824260"/>
            <a:ext cx="300082" cy="2971801"/>
            <a:chOff x="385718" y="2514600"/>
            <a:chExt cx="300082" cy="2971801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96240" y="2667000"/>
              <a:ext cx="0" cy="28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718" y="2514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200" y="6201059"/>
            <a:ext cx="2956617" cy="369332"/>
            <a:chOff x="152400" y="4392930"/>
            <a:chExt cx="295661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2821759" y="43929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52400" y="4751069"/>
              <a:ext cx="2819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76577" y="4127358"/>
                <a:ext cx="131625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World Space: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(5,0,5) 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14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(12,0,16)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7" y="4127358"/>
                <a:ext cx="1316258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926" t="-82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800" y="6169223"/>
                <a:ext cx="11982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𝐵𝑙𝑢𝑒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1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169223"/>
                <a:ext cx="1198277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21639" y="5366420"/>
                <a:ext cx="1226361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𝑃𝑢𝑟𝑝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1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39" y="5366420"/>
                <a:ext cx="1226361" cy="3243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36798" y="4590778"/>
                <a:ext cx="2931002" cy="191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Purple Object Space: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Blue’s position: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Purple’s position: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1" i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1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798" y="4590778"/>
                <a:ext cx="2931002" cy="1915781"/>
              </a:xfrm>
              <a:prstGeom prst="rect">
                <a:avLst/>
              </a:prstGeom>
              <a:blipFill rotWithShape="1">
                <a:blip r:embed="rId8"/>
                <a:stretch>
                  <a:fillRect l="-624" t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081021" y="3819526"/>
            <a:ext cx="2999796" cy="2995879"/>
            <a:chOff x="3081021" y="3819526"/>
            <a:chExt cx="2999796" cy="2995879"/>
          </a:xfrm>
        </p:grpSpPr>
        <p:pic>
          <p:nvPicPr>
            <p:cNvPr id="27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423" y="4148404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27"/>
            <p:cNvGrpSpPr/>
            <p:nvPr/>
          </p:nvGrpSpPr>
          <p:grpSpPr>
            <a:xfrm rot="5400000">
              <a:off x="3912725" y="5520315"/>
              <a:ext cx="545315" cy="903165"/>
              <a:chOff x="1494960" y="2019302"/>
              <a:chExt cx="545315" cy="903165"/>
            </a:xfrm>
            <a:solidFill>
              <a:srgbClr val="0070C0">
                <a:alpha val="30000"/>
              </a:srgbClr>
            </a:solidFill>
          </p:grpSpPr>
          <p:sp>
            <p:nvSpPr>
              <p:cNvPr id="29" name="Isosceles Triangle 28"/>
              <p:cNvSpPr/>
              <p:nvPr/>
            </p:nvSpPr>
            <p:spPr>
              <a:xfrm>
                <a:off x="1494960" y="2019302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1702637" y="26670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308863" y="3819526"/>
              <a:ext cx="300082" cy="2971801"/>
              <a:chOff x="995318" y="2486368"/>
              <a:chExt cx="300082" cy="2971801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1005840" y="2638768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95318" y="24863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124200" y="4763723"/>
              <a:ext cx="2956617" cy="369332"/>
              <a:chOff x="137217" y="3797957"/>
              <a:chExt cx="2956617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06576" y="3797957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V="1">
                <a:off x="137217" y="4156096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5400000">
              <a:off x="5245872" y="4672994"/>
              <a:ext cx="545315" cy="903165"/>
              <a:chOff x="1494958" y="2019304"/>
              <a:chExt cx="545315" cy="903165"/>
            </a:xfrm>
            <a:solidFill>
              <a:srgbClr val="7030A0">
                <a:alpha val="30000"/>
              </a:srgbClr>
            </a:solidFill>
          </p:grpSpPr>
          <p:sp>
            <p:nvSpPr>
              <p:cNvPr id="32" name="Isosceles Triangle 31"/>
              <p:cNvSpPr/>
              <p:nvPr/>
            </p:nvSpPr>
            <p:spPr>
              <a:xfrm>
                <a:off x="1494958" y="2019304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1702637" y="26670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7030A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081021" y="4127358"/>
              <a:ext cx="1701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Purple Object Space: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772555" y="731675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66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Change:</a:t>
            </a:r>
            <a:br>
              <a:rPr lang="en-US" dirty="0"/>
            </a:br>
            <a:r>
              <a:rPr lang="en-US" dirty="0" smtClean="0"/>
              <a:t>Translation &amp;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Let’s add the rotation element now: what are the relative position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rotations?</a:t>
                </a:r>
              </a:p>
              <a:p>
                <a:pPr lvl="1"/>
                <a:r>
                  <a:rPr lang="en-US" dirty="0" smtClean="0"/>
                  <a:t>We already know how to correct for the translation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 correct for the rotation, we need to ‘undo’ Blue’s rotation: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/>
                                  </a:rPr>
                                  <m:t>𝐲</m:t>
                                </m:r>
                                <m:r>
                                  <a:rPr lang="en-US" b="1">
                                    <a:latin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𝟒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273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76200" y="3809249"/>
            <a:ext cx="3061871" cy="2976565"/>
            <a:chOff x="76200" y="3809249"/>
            <a:chExt cx="3061871" cy="2976565"/>
          </a:xfrm>
        </p:grpSpPr>
        <p:pic>
          <p:nvPicPr>
            <p:cNvPr id="5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8813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 rot="2700000">
              <a:off x="792124" y="5342823"/>
              <a:ext cx="545315" cy="903165"/>
              <a:chOff x="2089935" y="2628900"/>
              <a:chExt cx="545315" cy="903165"/>
            </a:xfrm>
            <a:solidFill>
              <a:srgbClr val="0070C0">
                <a:alpha val="30000"/>
              </a:srgbClr>
            </a:solidFill>
          </p:grpSpPr>
          <p:sp>
            <p:nvSpPr>
              <p:cNvPr id="7" name="Isosceles Triangle 6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rot="-2700000">
              <a:off x="1829711" y="4516004"/>
              <a:ext cx="545315" cy="903165"/>
              <a:chOff x="2089935" y="2628900"/>
              <a:chExt cx="545315" cy="903165"/>
            </a:xfrm>
            <a:solidFill>
              <a:srgbClr val="7030A0">
                <a:alpha val="30000"/>
              </a:srgbClr>
            </a:solidFill>
          </p:grpSpPr>
          <p:sp>
            <p:nvSpPr>
              <p:cNvPr id="10" name="Isosceles Triangle 9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7030A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06343" y="3809249"/>
              <a:ext cx="300082" cy="2971801"/>
              <a:chOff x="385718" y="2514600"/>
              <a:chExt cx="300082" cy="297180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6200" y="6186048"/>
              <a:ext cx="2956617" cy="369332"/>
              <a:chOff x="152400" y="4392930"/>
              <a:chExt cx="2956617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6577" y="4123125"/>
                  <a:ext cx="1316258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World Space:</a:t>
                  </a:r>
                </a:p>
                <a:p>
                  <a:pPr marL="114300" indent="-1143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1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(5,0,5) </a:t>
                  </a:r>
                </a:p>
                <a:p>
                  <a:pPr marL="114300" indent="-1143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400" b="1" i="1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(12,0,16)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77" y="4123125"/>
                  <a:ext cx="1316258" cy="7386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26" t="-82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65682" y="6154212"/>
                  <a:ext cx="1587294" cy="357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</a:rPr>
                              <m:t>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𝐵𝑙𝑢𝑒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f>
                              <m:fPr>
                                <m:type m:val="skw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1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82" y="6154212"/>
                  <a:ext cx="1587294" cy="3570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8621" r="-18462" b="-1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7800" y="5395189"/>
                  <a:ext cx="1690271" cy="381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</a:rPr>
                              <m:t>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𝑃𝑢𝑟𝑝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f>
                              <m:fPr>
                                <m:type m:val="skw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sz="1400" b="1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1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5395189"/>
                  <a:ext cx="1690271" cy="3819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0794" r="-16968" b="-1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6" descr="http://gieseanw.files.wordpress.com/2010/02/graph_paper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23" y="4133393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3366566" y="3823829"/>
            <a:ext cx="300082" cy="2971801"/>
            <a:chOff x="385718" y="2514600"/>
            <a:chExt cx="300082" cy="2971801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396240" y="2667000"/>
              <a:ext cx="0" cy="28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5718" y="2514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36423" y="6200628"/>
            <a:ext cx="2956617" cy="369332"/>
            <a:chOff x="152400" y="4392930"/>
            <a:chExt cx="2956617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821759" y="43929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152400" y="4751069"/>
              <a:ext cx="2819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04174" y="4123125"/>
                <a:ext cx="15728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Object Space: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74" y="4123125"/>
                <a:ext cx="1572866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775" t="-1163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 rot="2700000">
            <a:off x="3246329" y="5970502"/>
            <a:ext cx="545315" cy="903165"/>
            <a:chOff x="2089935" y="2628900"/>
            <a:chExt cx="545315" cy="903165"/>
          </a:xfrm>
          <a:solidFill>
            <a:srgbClr val="0070C0">
              <a:alpha val="30000"/>
            </a:srgbClr>
          </a:solidFill>
        </p:grpSpPr>
        <p:sp>
          <p:nvSpPr>
            <p:cNvPr id="36" name="Isosceles Triangle 35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-2700000">
            <a:off x="4283916" y="5143683"/>
            <a:ext cx="545315" cy="903165"/>
            <a:chOff x="2089935" y="2628900"/>
            <a:chExt cx="545315" cy="903165"/>
          </a:xfrm>
          <a:solidFill>
            <a:srgbClr val="7030A0">
              <a:alpha val="30000"/>
            </a:srgbClr>
          </a:solidFill>
        </p:grpSpPr>
        <p:sp>
          <p:nvSpPr>
            <p:cNvPr id="39" name="Isosceles Triangle 38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7030A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019842" y="3335298"/>
            <a:ext cx="2956617" cy="3028889"/>
            <a:chOff x="6019842" y="3335298"/>
            <a:chExt cx="2956617" cy="3028889"/>
          </a:xfrm>
        </p:grpSpPr>
        <p:grpSp>
          <p:nvGrpSpPr>
            <p:cNvPr id="66" name="Group 65"/>
            <p:cNvGrpSpPr/>
            <p:nvPr/>
          </p:nvGrpSpPr>
          <p:grpSpPr>
            <a:xfrm rot="-2700000">
              <a:off x="6019842" y="3335298"/>
              <a:ext cx="2956617" cy="2991705"/>
              <a:chOff x="6187383" y="3756794"/>
              <a:chExt cx="2956617" cy="2991705"/>
            </a:xfrm>
          </p:grpSpPr>
          <p:pic>
            <p:nvPicPr>
              <p:cNvPr id="52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1060" y="4081498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6434959" y="3756794"/>
                <a:ext cx="300082" cy="2971800"/>
                <a:chOff x="403151" y="2994794"/>
                <a:chExt cx="300082" cy="2971800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13675" y="3147193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403151" y="299479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87383" y="5653399"/>
                <a:ext cx="2956617" cy="369332"/>
                <a:chOff x="152400" y="4392930"/>
                <a:chExt cx="2956617" cy="369332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2821759" y="439293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152400" y="4751069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785174" y="4159247"/>
                  <a:ext cx="177882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Blue Object Space:</a:t>
                  </a:r>
                </a:p>
                <a:p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(applying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sz="1400" b="1">
                              <a:latin typeface="Cambria Math"/>
                            </a:rPr>
                            <m:t>𝐲</m:t>
                          </m:r>
                          <m:r>
                            <a:rPr lang="en-US" sz="1400" b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1" i="1"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400" b="1" i="1"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174" y="4159247"/>
                  <a:ext cx="1778820" cy="55399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85" t="-1099" r="-342" b="-6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/>
            <p:cNvGrpSpPr/>
            <p:nvPr/>
          </p:nvGrpSpPr>
          <p:grpSpPr>
            <a:xfrm rot="2700000">
              <a:off x="7028746" y="5639947"/>
              <a:ext cx="545315" cy="903165"/>
              <a:chOff x="2089935" y="2628900"/>
              <a:chExt cx="545315" cy="903165"/>
            </a:xfrm>
            <a:solidFill>
              <a:srgbClr val="0070C0">
                <a:alpha val="30000"/>
              </a:srgbClr>
            </a:solidFill>
          </p:grpSpPr>
          <p:sp>
            <p:nvSpPr>
              <p:cNvPr id="61" name="Isosceles Triangle 60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-2700000">
              <a:off x="8066333" y="4813128"/>
              <a:ext cx="545315" cy="903165"/>
              <a:chOff x="2089935" y="2628900"/>
              <a:chExt cx="545315" cy="903165"/>
            </a:xfrm>
            <a:solidFill>
              <a:srgbClr val="7030A0">
                <a:alpha val="30000"/>
              </a:srgbClr>
            </a:solidFill>
          </p:grpSpPr>
          <p:sp>
            <p:nvSpPr>
              <p:cNvPr id="64" name="Isosceles Triangle 63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7030A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294552" y="2286618"/>
                <a:ext cx="6935047" cy="160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Blue’s apparent Transform becomes: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𝐖</m:t>
                        </m:r>
                        <m:r>
                          <a:rPr lang="en-US" sz="1600" b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𝐵𝑙𝑢𝑒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sz="1600" b="1">
                            <a:latin typeface="Cambria Math"/>
                          </a:rPr>
                          <m:t>𝐲</m:t>
                        </m:r>
                        <m:r>
                          <a:rPr lang="en-US" sz="1600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6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sz="1600" b="1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f>
                              <m:fPr>
                                <m:type m:val="skw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16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1" i="0" smtClean="0">
                        <a:latin typeface="Cambria Math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endPara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Purple’s apparent transform becomes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𝐖</m:t>
                          </m:r>
                          <m:r>
                            <a:rPr lang="en-US" sz="1600" b="1" i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𝑃𝑢𝑟𝑝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sz="1600" b="1">
                              <a:latin typeface="Cambria Math"/>
                            </a:rPr>
                            <m:t>𝐲</m:t>
                          </m:r>
                          <m:r>
                            <a:rPr lang="en-US" sz="1600" b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6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sz="16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sz="1600" b="1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6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sz="1600" b="1">
                              <a:latin typeface="Cambria Math"/>
                            </a:rPr>
                            <m:t>𝐲</m:t>
                          </m:r>
                          <m:r>
                            <a:rPr lang="en-US" sz="1600" b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600" b="1">
                              <a:latin typeface="Cambria Math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sz="1600" b="1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requires some visualization….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52" y="2286618"/>
                <a:ext cx="6935047" cy="1608774"/>
              </a:xfrm>
              <a:prstGeom prst="rect">
                <a:avLst/>
              </a:prstGeom>
              <a:blipFill rotWithShape="1">
                <a:blip r:embed="rId10"/>
                <a:stretch>
                  <a:fillRect l="-264" t="-7197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160127" y="3276600"/>
            <a:ext cx="1758804" cy="3352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2335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4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Change:</a:t>
            </a:r>
            <a:br>
              <a:rPr lang="en-US" dirty="0"/>
            </a:br>
            <a:r>
              <a:rPr lang="en-US" dirty="0"/>
              <a:t>Translation &amp;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143000"/>
                <a:ext cx="8610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What’s Purple’s position/orientation using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𝐖</m:t>
                        </m:r>
                        <m:r>
                          <a:rPr lang="en-US" b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𝑃𝑢𝑟𝑝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Let’s take it in steps (right to left, of course).</a:t>
                </a:r>
              </a:p>
              <a:p>
                <a:pPr lvl="1"/>
                <a:r>
                  <a:rPr lang="en-US" dirty="0" smtClean="0"/>
                  <a:t>Step 0: Purple’s default/base position and orientation</a:t>
                </a:r>
              </a:p>
              <a:p>
                <a:pPr lvl="1"/>
                <a:r>
                  <a:rPr lang="en-US" dirty="0" smtClean="0"/>
                  <a:t>Step 1: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Step 2: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i="1" dirty="0" smtClean="0"/>
                  <a:t>recall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i="1" dirty="0" smtClean="0"/>
                  <a:t>=(7,0,11) 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Step 3: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𝐲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b="1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(</a:t>
                </a:r>
                <a:r>
                  <a:rPr lang="en-US" b="1" dirty="0" smtClean="0">
                    <a:latin typeface="Cambria Math"/>
                  </a:rPr>
                  <a:t>R</a:t>
                </a:r>
                <a:r>
                  <a:rPr lang="en-US" dirty="0" smtClean="0">
                    <a:latin typeface="Cambria Math"/>
                  </a:rPr>
                  <a:t> works </a:t>
                </a:r>
                <a:r>
                  <a:rPr lang="en-US" i="1" u="sng" dirty="0" smtClean="0">
                    <a:latin typeface="Cambria Math"/>
                  </a:rPr>
                  <a:t>around the </a:t>
                </a:r>
                <a:r>
                  <a:rPr lang="en-US" b="1" i="1" u="sng" dirty="0" smtClean="0">
                    <a:latin typeface="Cambria Math"/>
                  </a:rPr>
                  <a:t>origin</a:t>
                </a:r>
                <a:r>
                  <a:rPr lang="en-US" dirty="0" smtClean="0">
                    <a:latin typeface="Cambria Math"/>
                  </a:rPr>
                  <a:t>!)</a:t>
                </a:r>
                <a:endParaRPr lang="en-US" b="1" dirty="0" smtClean="0">
                  <a:latin typeface="Cambria Math"/>
                </a:endParaRPr>
              </a:p>
              <a:p>
                <a:pPr marL="593725" lvl="2" indent="0">
                  <a:buNone/>
                </a:pPr>
                <a:r>
                  <a:rPr lang="en-US" sz="1800" i="1" dirty="0" smtClean="0">
                    <a:latin typeface="Cambria Math"/>
                  </a:rPr>
                  <a:t>Note: this induces </a:t>
                </a:r>
                <a:r>
                  <a:rPr lang="en-US" sz="1800" i="1" u="sng" dirty="0" smtClean="0">
                    <a:latin typeface="Cambria Math"/>
                  </a:rPr>
                  <a:t>both</a:t>
                </a:r>
                <a:r>
                  <a:rPr lang="en-US" sz="1800" i="1" dirty="0" smtClean="0">
                    <a:latin typeface="Cambria Math"/>
                  </a:rPr>
                  <a:t> a rotation </a:t>
                </a:r>
                <a:r>
                  <a:rPr lang="en-US" sz="1800" i="1" u="sng" dirty="0" smtClean="0">
                    <a:latin typeface="Cambria Math"/>
                  </a:rPr>
                  <a:t>and</a:t>
                </a:r>
                <a:r>
                  <a:rPr lang="en-US" sz="1800" i="1" dirty="0" smtClean="0">
                    <a:latin typeface="Cambria Math"/>
                  </a:rPr>
                  <a:t> a translation</a:t>
                </a:r>
              </a:p>
              <a:p>
                <a:pPr marL="593725" lvl="2" indent="0">
                  <a:buNone/>
                </a:pPr>
                <a:r>
                  <a:rPr lang="en-US" sz="1800" dirty="0" smtClean="0">
                    <a:latin typeface="Cambria Math"/>
                  </a:rPr>
                  <a:t>Mathematically:</a:t>
                </a:r>
              </a:p>
              <a:p>
                <a:pPr marL="593725" lvl="2" indent="0">
                  <a:buNone/>
                </a:pPr>
                <a:endParaRPr lang="en-US" sz="800" i="1" dirty="0" smtClean="0">
                  <a:latin typeface="Cambria Math"/>
                </a:endParaRPr>
              </a:p>
              <a:p>
                <a:pPr marL="557212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𝑦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2.83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2.73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57212" lvl="2" indent="0">
                  <a:buNone/>
                </a:pPr>
                <a:endParaRPr lang="en-US" sz="800" dirty="0" smtClean="0"/>
              </a:p>
              <a:p>
                <a:pPr marL="0" indent="-20638">
                  <a:buNone/>
                </a:pPr>
                <a:r>
                  <a:rPr lang="en-US" dirty="0" smtClean="0"/>
                  <a:t>And this matches the previous diagram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143000"/>
                <a:ext cx="8610600" cy="5257800"/>
              </a:xfrm>
              <a:blipFill rotWithShape="1">
                <a:blip r:embed="rId2"/>
                <a:stretch>
                  <a:fillRect l="-779" t="-6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187383" y="1595435"/>
            <a:ext cx="2956617" cy="2976565"/>
            <a:chOff x="6187383" y="1595435"/>
            <a:chExt cx="2956617" cy="2976565"/>
          </a:xfrm>
        </p:grpSpPr>
        <p:grpSp>
          <p:nvGrpSpPr>
            <p:cNvPr id="5" name="Group 4"/>
            <p:cNvGrpSpPr/>
            <p:nvPr/>
          </p:nvGrpSpPr>
          <p:grpSpPr>
            <a:xfrm>
              <a:off x="6187383" y="1595435"/>
              <a:ext cx="2956617" cy="2976565"/>
              <a:chOff x="6187383" y="1595435"/>
              <a:chExt cx="2956617" cy="2976565"/>
            </a:xfrm>
          </p:grpSpPr>
          <p:pic>
            <p:nvPicPr>
              <p:cNvPr id="44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7383" y="1904999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7023202" y="1595435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187383" y="3119438"/>
                <a:ext cx="2956617" cy="369332"/>
                <a:chOff x="152400" y="4392930"/>
                <a:chExt cx="2956617" cy="369332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2821759" y="439293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52400" y="4751069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7193498" y="1841682"/>
                <a:ext cx="1572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Object Space: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5400000">
                <a:off x="6960824" y="3023006"/>
                <a:ext cx="545315" cy="903165"/>
                <a:chOff x="2089935" y="2628900"/>
                <a:chExt cx="545315" cy="903165"/>
              </a:xfrm>
              <a:solidFill>
                <a:schemeClr val="bg1">
                  <a:lumMod val="50000"/>
                  <a:alpha val="30000"/>
                </a:schemeClr>
              </a:solidFill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2089935" y="2628900"/>
                  <a:ext cx="545315" cy="903165"/>
                </a:xfrm>
                <a:prstGeom prst="triangl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297610" y="3276600"/>
                  <a:ext cx="64590" cy="0"/>
                </a:xfrm>
                <a:prstGeom prst="straightConnector1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>
              <a:off x="7300301" y="3135509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58471" y="2681286"/>
            <a:ext cx="910974" cy="1108914"/>
            <a:chOff x="6258471" y="2681286"/>
            <a:chExt cx="910974" cy="1108914"/>
          </a:xfrm>
        </p:grpSpPr>
        <p:grpSp>
          <p:nvGrpSpPr>
            <p:cNvPr id="59" name="Group 58"/>
            <p:cNvGrpSpPr/>
            <p:nvPr/>
          </p:nvGrpSpPr>
          <p:grpSpPr>
            <a:xfrm rot="-2700000">
              <a:off x="6624130" y="2887035"/>
              <a:ext cx="545315" cy="903165"/>
              <a:chOff x="2089935" y="2628900"/>
              <a:chExt cx="545315" cy="903165"/>
            </a:xfrm>
            <a:solidFill>
              <a:schemeClr val="accent5">
                <a:lumMod val="75000"/>
                <a:alpha val="30000"/>
              </a:schemeClr>
            </a:solidFill>
          </p:grpSpPr>
          <p:sp>
            <p:nvSpPr>
              <p:cNvPr id="60" name="Isosceles Triangle 59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6258471" y="268128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15084" y="2056104"/>
            <a:ext cx="984750" cy="903165"/>
            <a:chOff x="7515084" y="2056104"/>
            <a:chExt cx="984750" cy="903165"/>
          </a:xfrm>
        </p:grpSpPr>
        <p:grpSp>
          <p:nvGrpSpPr>
            <p:cNvPr id="63" name="Group 62"/>
            <p:cNvGrpSpPr/>
            <p:nvPr/>
          </p:nvGrpSpPr>
          <p:grpSpPr>
            <a:xfrm rot="-2700000">
              <a:off x="7954519" y="2056104"/>
              <a:ext cx="545315" cy="903165"/>
              <a:chOff x="2089935" y="2628900"/>
              <a:chExt cx="545315" cy="903165"/>
            </a:xfrm>
            <a:solidFill>
              <a:srgbClr val="FFC000">
                <a:alpha val="30000"/>
              </a:srgbClr>
            </a:solidFill>
          </p:grpSpPr>
          <p:sp>
            <p:nvSpPr>
              <p:cNvPr id="64" name="Isosceles Triangle 63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FFC00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7515084" y="2353797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77084" y="3171820"/>
            <a:ext cx="638316" cy="1171580"/>
            <a:chOff x="8277084" y="3171820"/>
            <a:chExt cx="638316" cy="1171580"/>
          </a:xfrm>
        </p:grpSpPr>
        <p:grpSp>
          <p:nvGrpSpPr>
            <p:cNvPr id="67" name="Group 66"/>
            <p:cNvGrpSpPr/>
            <p:nvPr/>
          </p:nvGrpSpPr>
          <p:grpSpPr>
            <a:xfrm>
              <a:off x="8315314" y="3171820"/>
              <a:ext cx="545315" cy="903165"/>
              <a:chOff x="2089935" y="2628900"/>
              <a:chExt cx="545315" cy="903165"/>
            </a:xfrm>
            <a:solidFill>
              <a:srgbClr val="7030A0">
                <a:alpha val="30000"/>
              </a:srgbClr>
            </a:solidFill>
          </p:grpSpPr>
          <p:sp>
            <p:nvSpPr>
              <p:cNvPr id="68" name="Isosceles Triangle 67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7030A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8277084" y="4035623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3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955854"/>
            <a:ext cx="2042624" cy="198755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476404" y="64008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5042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Change:</a:t>
            </a:r>
            <a:br>
              <a:rPr lang="en-US" dirty="0"/>
            </a:br>
            <a:r>
              <a:rPr lang="en-US" dirty="0" smtClean="0"/>
              <a:t>Technique: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both cases we’ve just seen, the approach was the same: 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Given two objects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in world space using world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i="1" dirty="0" smtClean="0"/>
                  <a:t>,</a:t>
                </a:r>
                <a:r>
                  <a:rPr lang="en-US" dirty="0" smtClean="0"/>
                  <a:t> we can compute the relative world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𝐖</m:t>
                        </m:r>
                        <m:r>
                          <a:rPr lang="en-US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of object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’s local space using the following 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  <m:r>
                            <a:rPr lang="en-US" b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Furthermore,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was produced in TRS form, then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  <m:r>
                            <a:rPr lang="en-US" b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/>
                            </a:rPr>
                            <m:t>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234959" y="3536577"/>
            <a:ext cx="1371601" cy="6858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0" y="5105400"/>
            <a:ext cx="3048000" cy="7620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inverse of a product is the </a:t>
            </a:r>
            <a:r>
              <a:rPr lang="en-US" sz="1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of inverses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72200" y="2362200"/>
            <a:ext cx="2514600" cy="5334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you see why matrix inverses are so important!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0736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5" grpId="0" animBg="1"/>
      <p:bldP spid="5" grpId="1" animBg="1"/>
      <p:bldP spid="5" grpId="2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Change:</a:t>
            </a:r>
            <a:br>
              <a:rPr lang="en-US" dirty="0"/>
            </a:br>
            <a:r>
              <a:rPr lang="en-US" dirty="0" smtClean="0"/>
              <a:t>Translation, Rotation &amp; Scaling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technique used so far also works in general (even without TRS forms). 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However, showing it in action using two objects each changing rotation, translation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scaling gets to be a bit hard to visualize. 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To simplify a bit, let’s </a:t>
                </a:r>
                <a:r>
                  <a:rPr lang="en-US" dirty="0" smtClean="0"/>
                  <a:t>assume that 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nly the Blue object changes its scale </a:t>
                </a:r>
              </a:p>
              <a:p>
                <a:pPr lvl="1"/>
                <a:r>
                  <a:rPr lang="en-US" dirty="0" smtClean="0"/>
                  <a:t>Blue’s scale is changed by a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𝐒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76200" y="3809249"/>
            <a:ext cx="3061871" cy="2976565"/>
            <a:chOff x="76200" y="3809249"/>
            <a:chExt cx="3061871" cy="2976565"/>
          </a:xfrm>
        </p:grpSpPr>
        <p:pic>
          <p:nvPicPr>
            <p:cNvPr id="5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8813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 rot="2700000">
              <a:off x="857546" y="5646170"/>
              <a:ext cx="272658" cy="451583"/>
              <a:chOff x="2089935" y="2628900"/>
              <a:chExt cx="545315" cy="903165"/>
            </a:xfrm>
            <a:solidFill>
              <a:srgbClr val="0070C0">
                <a:alpha val="30000"/>
              </a:srgbClr>
            </a:solidFill>
          </p:grpSpPr>
          <p:sp>
            <p:nvSpPr>
              <p:cNvPr id="7" name="Isosceles Triangle 6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rot="-2700000">
              <a:off x="1829711" y="4516004"/>
              <a:ext cx="545315" cy="903165"/>
              <a:chOff x="2089935" y="2628900"/>
              <a:chExt cx="545315" cy="903165"/>
            </a:xfrm>
            <a:solidFill>
              <a:srgbClr val="7030A0">
                <a:alpha val="30000"/>
              </a:srgbClr>
            </a:solidFill>
          </p:grpSpPr>
          <p:sp>
            <p:nvSpPr>
              <p:cNvPr id="10" name="Isosceles Triangle 9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7030A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06343" y="3809249"/>
              <a:ext cx="300082" cy="2971801"/>
              <a:chOff x="385718" y="2514600"/>
              <a:chExt cx="300082" cy="297180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6200" y="6186048"/>
              <a:ext cx="2956617" cy="369332"/>
              <a:chOff x="152400" y="4392930"/>
              <a:chExt cx="2956617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6577" y="4020312"/>
                  <a:ext cx="140602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World Space:</a:t>
                  </a:r>
                </a:p>
                <a:p>
                  <a:pPr marL="114300" indent="-1143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1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(5,0,5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14300" indent="-1143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400" b="1" i="1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(12,0,16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77" y="4020312"/>
                  <a:ext cx="1406026" cy="7386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66" t="-826" r="-433" b="-6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65682" y="6154212"/>
                  <a:ext cx="1918987" cy="357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</a:rPr>
                              <m:t>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𝐵𝑙𝑢𝑒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f>
                              <m:fPr>
                                <m:type m:val="skw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1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</a:rPr>
                              <m:t>𝐒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400" b="1" i="1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82" y="6154212"/>
                  <a:ext cx="1918987" cy="3570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8621" r="-12063" b="-1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7800" y="5395189"/>
                  <a:ext cx="1690271" cy="381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</a:rPr>
                              <m:t>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𝑃𝑢𝑟𝑝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sz="1400" b="1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f>
                              <m:fPr>
                                <m:type m:val="skw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sz="1400" b="1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1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5395189"/>
                  <a:ext cx="1690271" cy="3819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0794" r="-16968" b="-1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176324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Change:</a:t>
            </a:r>
            <a:br>
              <a:rPr lang="en-US" dirty="0"/>
            </a:br>
            <a:r>
              <a:rPr lang="en-US" dirty="0" smtClean="0"/>
              <a:t>Translation, Rotation &amp; Scaling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this set up: Clearly the relative orientations will be the same as before.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But surprisingly, the position information </a:t>
                </a:r>
                <a:r>
                  <a:rPr lang="en-US" u="sng" dirty="0" smtClean="0"/>
                  <a:t>will not</a:t>
                </a:r>
                <a:r>
                  <a:rPr lang="en-US" dirty="0" smtClean="0"/>
                  <a:t> be the same.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Let’s compute Purple’s matrix in Blue’s local space:</a:t>
                </a:r>
                <a:endParaRPr lang="en-US" dirty="0"/>
              </a:p>
              <a:p>
                <a:pPr marL="0" indent="-2063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  <m:r>
                            <a:rPr lang="en-US" b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𝑃𝑢𝑟𝑝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y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𝐒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𝑃𝑢𝑟𝑝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y</m:t>
                          </m:r>
                          <m:r>
                            <a:rPr lang="en-US" b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𝑃𝑢𝑟𝑝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://gieseanw.files.wordpress.com/2010/02/graph_paper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18813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 rot="2700000">
            <a:off x="857546" y="5646170"/>
            <a:ext cx="272658" cy="451583"/>
            <a:chOff x="2089935" y="2628900"/>
            <a:chExt cx="545315" cy="903165"/>
          </a:xfrm>
          <a:solidFill>
            <a:srgbClr val="0070C0">
              <a:alpha val="30000"/>
            </a:srgbClr>
          </a:solidFill>
        </p:grpSpPr>
        <p:sp>
          <p:nvSpPr>
            <p:cNvPr id="7" name="Isosceles Triangle 6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-2700000">
            <a:off x="1829711" y="4516004"/>
            <a:ext cx="545315" cy="903165"/>
            <a:chOff x="2089935" y="2628900"/>
            <a:chExt cx="545315" cy="903165"/>
          </a:xfrm>
          <a:solidFill>
            <a:srgbClr val="7030A0">
              <a:alpha val="30000"/>
            </a:srgbClr>
          </a:solidFill>
        </p:grpSpPr>
        <p:sp>
          <p:nvSpPr>
            <p:cNvPr id="10" name="Isosceles Triangle 9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7030A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6343" y="3809249"/>
            <a:ext cx="300082" cy="2971801"/>
            <a:chOff x="385718" y="2514600"/>
            <a:chExt cx="300082" cy="2971801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396240" y="2667000"/>
              <a:ext cx="0" cy="28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85718" y="2514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" y="6186048"/>
            <a:ext cx="2956617" cy="369332"/>
            <a:chOff x="152400" y="4392930"/>
            <a:chExt cx="295661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821759" y="43929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52400" y="4751069"/>
              <a:ext cx="2819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6577" y="4020312"/>
                <a:ext cx="140602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World Space: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(5,0,5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14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(12,0,16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7" y="4020312"/>
                <a:ext cx="1406026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866" t="-826" r="-433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682" y="6154212"/>
                <a:ext cx="1918987" cy="357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𝐵𝑙𝑢𝑒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𝐒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400" b="1" i="1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2" y="6154212"/>
                <a:ext cx="1918987" cy="357085"/>
              </a:xfrm>
              <a:prstGeom prst="rect">
                <a:avLst/>
              </a:prstGeom>
              <a:blipFill rotWithShape="1">
                <a:blip r:embed="rId6"/>
                <a:stretch>
                  <a:fillRect t="-58621" r="-12063" b="-1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47800" y="5395189"/>
                <a:ext cx="1690271" cy="381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𝑃𝑢𝑟𝑝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sz="1400" b="1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395189"/>
                <a:ext cx="1690271" cy="381964"/>
              </a:xfrm>
              <a:prstGeom prst="rect">
                <a:avLst/>
              </a:prstGeom>
              <a:blipFill rotWithShape="1">
                <a:blip r:embed="rId7"/>
                <a:stretch>
                  <a:fillRect t="-50794" r="-16968" b="-1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/>
        </p:nvSpPr>
        <p:spPr>
          <a:xfrm>
            <a:off x="3786493" y="6095429"/>
            <a:ext cx="1386783" cy="629903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local space, Blue is not scaled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510941" y="3335298"/>
            <a:ext cx="2956617" cy="2991705"/>
            <a:chOff x="4510941" y="3335298"/>
            <a:chExt cx="2956617" cy="2991705"/>
          </a:xfrm>
        </p:grpSpPr>
        <p:grpSp>
          <p:nvGrpSpPr>
            <p:cNvPr id="49" name="Group 48"/>
            <p:cNvGrpSpPr/>
            <p:nvPr/>
          </p:nvGrpSpPr>
          <p:grpSpPr>
            <a:xfrm>
              <a:off x="4510941" y="3335298"/>
              <a:ext cx="2956617" cy="2991705"/>
              <a:chOff x="4510941" y="3335298"/>
              <a:chExt cx="2956617" cy="2991705"/>
            </a:xfrm>
          </p:grpSpPr>
          <p:grpSp>
            <p:nvGrpSpPr>
              <p:cNvPr id="21" name="Group 20"/>
              <p:cNvGrpSpPr/>
              <p:nvPr/>
            </p:nvGrpSpPr>
            <p:grpSpPr>
              <a:xfrm rot="18900000">
                <a:off x="4510941" y="3335298"/>
                <a:ext cx="2956617" cy="2991705"/>
                <a:chOff x="6187383" y="3756794"/>
                <a:chExt cx="2956617" cy="2991705"/>
              </a:xfrm>
            </p:grpSpPr>
            <p:pic>
              <p:nvPicPr>
                <p:cNvPr id="22" name="Picture 6" descr="http://gieseanw.files.wordpress.com/2010/02/graph_paper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91061" y="4081498"/>
                  <a:ext cx="2667000" cy="2667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oup 22"/>
                <p:cNvGrpSpPr/>
                <p:nvPr/>
              </p:nvGrpSpPr>
              <p:grpSpPr>
                <a:xfrm>
                  <a:off x="6434959" y="3756794"/>
                  <a:ext cx="300082" cy="2971800"/>
                  <a:chOff x="403151" y="2994794"/>
                  <a:chExt cx="300082" cy="2971800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413675" y="3147193"/>
                    <a:ext cx="0" cy="281940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3151" y="299479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6187383" y="5653399"/>
                  <a:ext cx="2956617" cy="369332"/>
                  <a:chOff x="152400" y="4392930"/>
                  <a:chExt cx="2956617" cy="369332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21759" y="4392930"/>
                    <a:ext cx="2872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152400" y="4751069"/>
                    <a:ext cx="2819400" cy="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Group 35"/>
              <p:cNvGrpSpPr/>
              <p:nvPr/>
            </p:nvGrpSpPr>
            <p:grpSpPr>
              <a:xfrm rot="2700000">
                <a:off x="5570003" y="5590974"/>
                <a:ext cx="548640" cy="903165"/>
                <a:chOff x="1809784" y="927502"/>
                <a:chExt cx="1097278" cy="903165"/>
              </a:xfrm>
              <a:solidFill>
                <a:srgbClr val="0070C0">
                  <a:alpha val="30000"/>
                </a:srgbClr>
              </a:solidFill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1809784" y="927502"/>
                  <a:ext cx="1097278" cy="903165"/>
                </a:xfrm>
                <a:prstGeom prst="triangl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rot="18900000">
                  <a:off x="2288975" y="1612226"/>
                  <a:ext cx="47624" cy="35716"/>
                </a:xfrm>
                <a:prstGeom prst="straightConnector1">
                  <a:avLst/>
                </a:prstGeom>
                <a:grpFill/>
                <a:ln>
                  <a:solidFill>
                    <a:srgbClr val="0070C0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/>
            <p:cNvSpPr txBox="1"/>
            <p:nvPr/>
          </p:nvSpPr>
          <p:spPr>
            <a:xfrm>
              <a:off x="5276273" y="4159247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Blue Object Space: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277995" y="2895600"/>
            <a:ext cx="2824752" cy="2820693"/>
            <a:chOff x="4277995" y="2895600"/>
            <a:chExt cx="2824752" cy="2820693"/>
          </a:xfrm>
        </p:grpSpPr>
        <p:grpSp>
          <p:nvGrpSpPr>
            <p:cNvPr id="33" name="Group 32"/>
            <p:cNvGrpSpPr/>
            <p:nvPr/>
          </p:nvGrpSpPr>
          <p:grpSpPr>
            <a:xfrm rot="18900000">
              <a:off x="6557432" y="4813128"/>
              <a:ext cx="545315" cy="903165"/>
              <a:chOff x="2089935" y="2628900"/>
              <a:chExt cx="545315" cy="903165"/>
            </a:xfrm>
            <a:solidFill>
              <a:schemeClr val="accent6">
                <a:lumMod val="75000"/>
                <a:alpha val="30000"/>
              </a:schemeClr>
            </a:solidFill>
          </p:grpSpPr>
          <p:sp>
            <p:nvSpPr>
              <p:cNvPr id="34" name="Isosceles Triangle 33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4277995" y="2895600"/>
              <a:ext cx="2062480" cy="34049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urved Connector 40"/>
            <p:cNvCxnSpPr>
              <a:stCxn id="39" idx="2"/>
              <a:endCxn id="34" idx="5"/>
            </p:cNvCxnSpPr>
            <p:nvPr/>
          </p:nvCxnSpPr>
          <p:spPr>
            <a:xfrm rot="16200000" flipH="1">
              <a:off x="5151752" y="3393574"/>
              <a:ext cx="1932221" cy="1617254"/>
            </a:xfrm>
            <a:prstGeom prst="curvedConnector4">
              <a:avLst>
                <a:gd name="adj1" fmla="val 40809"/>
                <a:gd name="adj2" fmla="val 125034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81000" y="2895600"/>
            <a:ext cx="3867148" cy="709763"/>
            <a:chOff x="381000" y="2895600"/>
            <a:chExt cx="3867148" cy="709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41"/>
                <p:cNvSpPr/>
                <p:nvPr/>
              </p:nvSpPr>
              <p:spPr>
                <a:xfrm>
                  <a:off x="381000" y="3200400"/>
                  <a:ext cx="3422797" cy="404963"/>
                </a:xfrm>
                <a:prstGeom prst="roundRect">
                  <a:avLst/>
                </a:prstGeom>
                <a:solidFill>
                  <a:srgbClr val="FFFF66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But what’s the effect of that final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Rounded 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200400"/>
                  <a:ext cx="3422797" cy="404963"/>
                </a:xfrm>
                <a:prstGeom prst="roundRect">
                  <a:avLst/>
                </a:prstGeom>
                <a:blipFill>
                  <a:blip r:embed="rId8"/>
                  <a:stretch>
                    <a:fillRect b="-8571"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3943347" y="2895600"/>
              <a:ext cx="304801" cy="34049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Curved Connector 45"/>
            <p:cNvCxnSpPr>
              <a:stCxn id="45" idx="2"/>
              <a:endCxn id="42" idx="3"/>
            </p:cNvCxnSpPr>
            <p:nvPr/>
          </p:nvCxnSpPr>
          <p:spPr>
            <a:xfrm rot="5400000">
              <a:off x="3866378" y="3173511"/>
              <a:ext cx="166791" cy="29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98888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Change:</a:t>
            </a:r>
            <a:br>
              <a:rPr lang="en-US" dirty="0"/>
            </a:br>
            <a:r>
              <a:rPr lang="en-US" dirty="0" smtClean="0"/>
              <a:t>Translation, Rotation &amp; Scaling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this set up: Clearly the relative orientations will be the same as before. </a:t>
                </a:r>
              </a:p>
              <a:p>
                <a:pPr marL="0" indent="0">
                  <a:buNone/>
                </a:pPr>
                <a:r>
                  <a:rPr lang="en-US" dirty="0"/>
                  <a:t>But surprisingly, the position information </a:t>
                </a:r>
                <a:r>
                  <a:rPr lang="en-US" u="sng" dirty="0"/>
                  <a:t>will not</a:t>
                </a:r>
                <a:r>
                  <a:rPr lang="en-US" dirty="0"/>
                  <a:t> be the same.</a:t>
                </a:r>
              </a:p>
              <a:p>
                <a:pPr marL="0" indent="0">
                  <a:buNone/>
                </a:pPr>
                <a:r>
                  <a:rPr lang="en-US" dirty="0"/>
                  <a:t>Let’s compute Purple’s matrix in Blue’s local space:</a:t>
                </a:r>
              </a:p>
              <a:p>
                <a:pPr marL="0" indent="-2063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  <m:r>
                            <a:rPr lang="en-US" b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𝑃𝑢𝑟𝑝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/>
                                    </a:rPr>
                                    <m:t>y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,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𝐒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𝑃𝑢𝑟𝑝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y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𝑃𝑢𝑟𝑝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://gieseanw.files.wordpress.com/2010/02/graph_paper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18813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 rot="2700000">
            <a:off x="857546" y="5646170"/>
            <a:ext cx="272658" cy="451583"/>
            <a:chOff x="2089935" y="2628900"/>
            <a:chExt cx="545315" cy="903165"/>
          </a:xfrm>
          <a:solidFill>
            <a:srgbClr val="0070C0">
              <a:alpha val="30000"/>
            </a:srgbClr>
          </a:solidFill>
        </p:grpSpPr>
        <p:sp>
          <p:nvSpPr>
            <p:cNvPr id="7" name="Isosceles Triangle 6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-2700000">
            <a:off x="1829711" y="4516004"/>
            <a:ext cx="545315" cy="903165"/>
            <a:chOff x="2089935" y="2628900"/>
            <a:chExt cx="545315" cy="903165"/>
          </a:xfrm>
          <a:solidFill>
            <a:srgbClr val="7030A0">
              <a:alpha val="30000"/>
            </a:srgbClr>
          </a:solidFill>
        </p:grpSpPr>
        <p:sp>
          <p:nvSpPr>
            <p:cNvPr id="10" name="Isosceles Triangle 9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7030A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6343" y="3809249"/>
            <a:ext cx="300082" cy="2971801"/>
            <a:chOff x="385718" y="2514600"/>
            <a:chExt cx="300082" cy="2971801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396240" y="2667000"/>
              <a:ext cx="0" cy="28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85718" y="2514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" y="6186048"/>
            <a:ext cx="2956617" cy="369332"/>
            <a:chOff x="152400" y="4392930"/>
            <a:chExt cx="295661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821759" y="43929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52400" y="4751069"/>
              <a:ext cx="2819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6577" y="4020312"/>
                <a:ext cx="140602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World Space: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(5,0,5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14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(12,0,16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7" y="4020312"/>
                <a:ext cx="1406026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866" t="-826" r="-433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682" y="6154212"/>
                <a:ext cx="1918987" cy="357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𝐵𝑙𝑢𝑒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𝐒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400" b="1" i="1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2" y="6154212"/>
                <a:ext cx="1918987" cy="357085"/>
              </a:xfrm>
              <a:prstGeom prst="rect">
                <a:avLst/>
              </a:prstGeom>
              <a:blipFill rotWithShape="1">
                <a:blip r:embed="rId6"/>
                <a:stretch>
                  <a:fillRect t="-58621" r="-12063" b="-1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47800" y="5395189"/>
                <a:ext cx="1690271" cy="381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𝑃𝑢𝑟𝑝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sz="1400" b="1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sz="1400" b="1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395189"/>
                <a:ext cx="1690271" cy="381964"/>
              </a:xfrm>
              <a:prstGeom prst="rect">
                <a:avLst/>
              </a:prstGeom>
              <a:blipFill rotWithShape="1">
                <a:blip r:embed="rId7"/>
                <a:stretch>
                  <a:fillRect t="-50794" r="-16968" b="-1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-2700000">
            <a:off x="4510941" y="3335298"/>
            <a:ext cx="2956617" cy="2991705"/>
            <a:chOff x="6187383" y="3756794"/>
            <a:chExt cx="2956617" cy="2991705"/>
          </a:xfrm>
        </p:grpSpPr>
        <p:pic>
          <p:nvPicPr>
            <p:cNvPr id="22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060" y="4081498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6434959" y="3756794"/>
              <a:ext cx="300082" cy="2971800"/>
              <a:chOff x="403151" y="2994794"/>
              <a:chExt cx="300082" cy="297180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413675" y="3147193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03151" y="299479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87383" y="5653399"/>
              <a:ext cx="2956617" cy="369332"/>
              <a:chOff x="152400" y="4392930"/>
              <a:chExt cx="2956617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6273" y="4159247"/>
                <a:ext cx="177882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Object Space: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sz="1400" b="1">
                            <a:latin typeface="Cambria Math"/>
                          </a:rPr>
                          <m:t>𝐲</m:t>
                        </m:r>
                        <m:r>
                          <a:rPr lang="en-US" sz="1400" b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1" i="1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1400" b="1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73" y="4159247"/>
                <a:ext cx="1778820" cy="553998"/>
              </a:xfrm>
              <a:prstGeom prst="rect">
                <a:avLst/>
              </a:prstGeom>
              <a:blipFill rotWithShape="1">
                <a:blip r:embed="rId8"/>
                <a:stretch>
                  <a:fillRect l="-1031" t="-1099" r="-344" b="-6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 rot="-2700000">
            <a:off x="6557432" y="4813128"/>
            <a:ext cx="545315" cy="903165"/>
            <a:chOff x="2089935" y="2628900"/>
            <a:chExt cx="545315" cy="903165"/>
          </a:xfrm>
          <a:solidFill>
            <a:schemeClr val="accent6">
              <a:lumMod val="75000"/>
              <a:alpha val="30000"/>
            </a:schemeClr>
          </a:solidFill>
        </p:grpSpPr>
        <p:sp>
          <p:nvSpPr>
            <p:cNvPr id="34" name="Isosceles Triangle 33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530636" y="5634568"/>
            <a:ext cx="548640" cy="914400"/>
            <a:chOff x="2089935" y="2628900"/>
            <a:chExt cx="545315" cy="903165"/>
          </a:xfrm>
          <a:solidFill>
            <a:srgbClr val="0070C0">
              <a:alpha val="30000"/>
            </a:srgbClr>
          </a:solidFill>
        </p:grpSpPr>
        <p:sp>
          <p:nvSpPr>
            <p:cNvPr id="37" name="Isosceles Triangle 36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V="1">
            <a:off x="5662613" y="5391151"/>
            <a:ext cx="1319212" cy="83105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-2700000">
            <a:off x="7529627" y="3363385"/>
            <a:ext cx="1097280" cy="1828800"/>
            <a:chOff x="2089935" y="2628900"/>
            <a:chExt cx="545315" cy="903165"/>
          </a:xfrm>
          <a:solidFill>
            <a:srgbClr val="7030A0">
              <a:alpha val="30000"/>
            </a:srgbClr>
          </a:solidFill>
        </p:grpSpPr>
        <p:sp>
          <p:nvSpPr>
            <p:cNvPr id="45" name="Isosceles Triangle 44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2700000" flipV="1">
              <a:off x="2348418" y="3270926"/>
              <a:ext cx="11418" cy="11346"/>
            </a:xfrm>
            <a:prstGeom prst="straightConnector1">
              <a:avLst/>
            </a:prstGeom>
            <a:grpFill/>
            <a:ln>
              <a:solidFill>
                <a:srgbClr val="7030A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flipV="1">
            <a:off x="5695948" y="4576763"/>
            <a:ext cx="2638424" cy="166211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236295" y="5776827"/>
            <a:ext cx="3097705" cy="960794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changes affect both </a:t>
            </a:r>
            <a:r>
              <a:rPr lang="en-US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local space</a:t>
            </a:r>
            <a:endParaRPr lang="en-US" sz="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Ant-man, things look bigger and he has to run ‘relatively farther’…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968489" y="4609766"/>
            <a:ext cx="2171492" cy="1999802"/>
            <a:chOff x="6968489" y="4609766"/>
            <a:chExt cx="2171492" cy="1999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968489" y="5610127"/>
                  <a:ext cx="2171492" cy="99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2.83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12.73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66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25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46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489" y="5610127"/>
                  <a:ext cx="2171492" cy="99944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urved Connector 47"/>
            <p:cNvCxnSpPr/>
            <p:nvPr/>
          </p:nvCxnSpPr>
          <p:spPr>
            <a:xfrm rot="16200000" flipH="1">
              <a:off x="8015438" y="4928701"/>
              <a:ext cx="942930" cy="305060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ounded Rectangle 48"/>
          <p:cNvSpPr/>
          <p:nvPr/>
        </p:nvSpPr>
        <p:spPr>
          <a:xfrm>
            <a:off x="-76201" y="3279119"/>
            <a:ext cx="5486401" cy="795340"/>
          </a:xfrm>
          <a:prstGeom prst="roundRect">
            <a:avLst>
              <a:gd name="adj" fmla="val 10985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This is why uniform scaling is so desirable:  Non-uniform scaling distorts objects in local space. For example: collision systems relying on bounding spheres don’t work with non-uniform scaling is since the radius becomes meaningless in local space.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629400" y="189047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736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Matrix and Coordinate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We’ve covered:</a:t>
            </a:r>
          </a:p>
          <a:p>
            <a:pPr lvl="1"/>
            <a:r>
              <a:rPr lang="en-US" dirty="0" smtClean="0"/>
              <a:t>Reconstructing a world matrix from an object’s position and direction information</a:t>
            </a:r>
          </a:p>
          <a:p>
            <a:pPr lvl="1"/>
            <a:r>
              <a:rPr lang="en-US" dirty="0" smtClean="0"/>
              <a:t>Extracting position/direction from a world matrix in TRS form</a:t>
            </a:r>
          </a:p>
          <a:p>
            <a:pPr lvl="1"/>
            <a:r>
              <a:rPr lang="en-US" dirty="0" smtClean="0"/>
              <a:t>Converting between world space and local space</a:t>
            </a:r>
          </a:p>
          <a:p>
            <a:pPr marL="273050" lvl="1" indent="0">
              <a:buNone/>
            </a:pPr>
            <a:endParaRPr lang="en-US" dirty="0"/>
          </a:p>
          <a:p>
            <a:pPr marL="0" indent="-20638">
              <a:buNone/>
            </a:pPr>
            <a:r>
              <a:rPr lang="en-US" dirty="0" smtClean="0"/>
              <a:t>Taken together, these techniques will be extremely useful for manipulating 3D scenes and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5018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869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our friendly TGO again placed in world space.</a:t>
            </a:r>
          </a:p>
          <a:p>
            <a:pPr marL="0" indent="0">
              <a:buNone/>
            </a:pPr>
            <a:r>
              <a:rPr lang="en-US" dirty="0" smtClean="0"/>
              <a:t>Assume its current position/orientation is given by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which, in turn was created in </a:t>
            </a:r>
            <a:r>
              <a:rPr lang="en-US" b="1" dirty="0" smtClean="0"/>
              <a:t>TRS </a:t>
            </a:r>
            <a:r>
              <a:rPr lang="en-US" dirty="0" smtClean="0"/>
              <a:t>form.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Looking at </a:t>
            </a:r>
            <a:r>
              <a:rPr lang="en-US" b="1" dirty="0" smtClean="0"/>
              <a:t>W</a:t>
            </a:r>
            <a:r>
              <a:rPr lang="en-US" dirty="0" smtClean="0"/>
              <a:t>, what do we know?</a:t>
            </a:r>
          </a:p>
          <a:p>
            <a:pPr marL="293688" lvl="1" indent="0">
              <a:buNone/>
            </a:pPr>
            <a:r>
              <a:rPr lang="en-US" i="1" dirty="0" smtClean="0"/>
              <a:t>Specifically: Without the picture and just </a:t>
            </a:r>
            <a:r>
              <a:rPr lang="en-US" b="1" dirty="0" smtClean="0"/>
              <a:t>W</a:t>
            </a:r>
            <a:r>
              <a:rPr lang="en-US" i="1" dirty="0" smtClean="0"/>
              <a:t>, what could you tell about the TGO ?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Actually: quite a bit…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/>
              <a:t>W</a:t>
            </a:r>
            <a:r>
              <a:rPr lang="en-US" dirty="0" smtClean="0"/>
              <a:t> was created from an unknown set of</a:t>
            </a:r>
            <a:r>
              <a:rPr lang="en-US" b="1" dirty="0" smtClean="0"/>
              <a:t> TRS </a:t>
            </a:r>
            <a:r>
              <a:rPr lang="en-US" dirty="0" smtClean="0"/>
              <a:t>matrices, then we can assume </a:t>
            </a:r>
            <a:endParaRPr lang="en-US" b="1" dirty="0" smtClean="0"/>
          </a:p>
          <a:p>
            <a:pPr marL="293688" lvl="1" indent="0">
              <a:buNone/>
            </a:pPr>
            <a:endParaRPr lang="en-US" sz="16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Matrix Information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39783" y="533400"/>
            <a:ext cx="2956617" cy="2971801"/>
            <a:chOff x="6339783" y="533400"/>
            <a:chExt cx="2956617" cy="2971801"/>
          </a:xfrm>
        </p:grpSpPr>
        <p:pic>
          <p:nvPicPr>
            <p:cNvPr id="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83" y="8382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6339783" y="2907269"/>
              <a:ext cx="2956617" cy="369332"/>
              <a:chOff x="152400" y="4392930"/>
              <a:chExt cx="2956617" cy="3693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703175" y="533400"/>
              <a:ext cx="300082" cy="2971801"/>
              <a:chOff x="385718" y="2514600"/>
              <a:chExt cx="300082" cy="297180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9105776">
              <a:off x="7178107" y="870052"/>
              <a:ext cx="1700541" cy="1201762"/>
              <a:chOff x="1203151" y="3520606"/>
              <a:chExt cx="685253" cy="545457"/>
            </a:xfrm>
          </p:grpSpPr>
          <p:sp>
            <p:nvSpPr>
              <p:cNvPr id="21" name="Isosceles Triangle 20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2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645310" y="3795321"/>
                <a:ext cx="243094" cy="153340"/>
                <a:chOff x="1685773" y="5804064"/>
                <a:chExt cx="243094" cy="15334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rot="2435251" flipH="1">
                  <a:off x="1739287" y="5804064"/>
                  <a:ext cx="36008" cy="3350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685773" y="5817710"/>
                      <a:ext cx="243094" cy="1396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5773" y="5817710"/>
                      <a:ext cx="243094" cy="139694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1203151" y="3520606"/>
                <a:ext cx="197650" cy="166839"/>
                <a:chOff x="1600012" y="5668554"/>
                <a:chExt cx="197650" cy="16683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rot="2435251" flipV="1">
                  <a:off x="1765299" y="5829021"/>
                  <a:ext cx="8695" cy="637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600012" y="5668554"/>
                      <a:ext cx="197650" cy="1451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0012" y="5668554"/>
                      <a:ext cx="197650" cy="14517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1215998" y="3926369"/>
                <a:ext cx="203229" cy="139694"/>
                <a:chOff x="1618027" y="5821984"/>
                <a:chExt cx="203229" cy="139694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rot="2435251" flipV="1">
                  <a:off x="1765873" y="5827272"/>
                  <a:ext cx="6003" cy="7239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1618027" y="5821984"/>
                      <a:ext cx="203229" cy="1396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8027" y="5821984"/>
                      <a:ext cx="203229" cy="139694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09800" y="2379186"/>
                <a:ext cx="3130985" cy="1126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379186"/>
                <a:ext cx="3130985" cy="11260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13498" y="4980019"/>
                <a:ext cx="4264052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latin typeface="Cambria Math"/>
                        </a:rPr>
                        <m:t>𝐒</m:t>
                      </m:r>
                      <m:r>
                        <a:rPr lang="en-US" sz="1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𝑎𝑏𝑐</m:t>
                          </m:r>
                        </m:sub>
                      </m:sSub>
                      <m:r>
                        <a:rPr lang="en-US" sz="14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</a:rPr>
                        <m:t>, </m:t>
                      </m:r>
                      <m:r>
                        <a:rPr lang="en-US" sz="1400" i="1">
                          <a:latin typeface="Cambria Math"/>
                        </a:rPr>
                        <m:t>𝑏</m:t>
                      </m:r>
                      <m:r>
                        <a:rPr lang="en-US" sz="1400" i="1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98" y="4980019"/>
                <a:ext cx="4264052" cy="8860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40433" y="4949005"/>
                <a:ext cx="3727367" cy="912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/>
                        </a:rPr>
                        <m:t>𝐓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vector</m:t>
                      </m:r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 </m:t>
                      </m:r>
                      <m:r>
                        <a:rPr lang="en-US" sz="1400" b="1">
                          <a:latin typeface="Cambria Math"/>
                        </a:rPr>
                        <m:t>𝐭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33" y="4949005"/>
                <a:ext cx="3727367" cy="91223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014813" y="5864353"/>
                <a:ext cx="5224187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/>
                      </a:rPr>
                      <m:t>𝐑</m:t>
                    </m:r>
                    <m:r>
                      <a:rPr lang="en-US" sz="1400" b="1" i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1" i="0" smtClean="0">
                                  <a:latin typeface="Cambria Math"/>
                                </a:rPr>
                                <m:t>𝐑</m:t>
                              </m:r>
                              <m:r>
                                <m:rPr>
                                  <m:brk m:alnAt="7"/>
                                </m:rPr>
                                <a:rPr lang="en-US" sz="1400" b="1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smtClean="0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rotation matrix </a:t>
                </a: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13" y="5864353"/>
                <a:ext cx="5224187" cy="889924"/>
              </a:xfrm>
              <a:prstGeom prst="rect">
                <a:avLst/>
              </a:prstGeom>
              <a:blipFill rotWithShape="1">
                <a:blip r:embed="rId9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</p:spPr>
        <p:txBody>
          <a:bodyPr/>
          <a:lstStyle/>
          <a:p>
            <a:fld id="{2DD2A927-C669-46EB-947E-64BB8CE605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884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41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Matrix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Therefore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b="1" dirty="0" smtClean="0"/>
              <a:t>W</a:t>
            </a:r>
            <a:r>
              <a:rPr lang="en-US" dirty="0" smtClean="0"/>
              <a:t> actually has a lot of structures for us to exploit.</a:t>
            </a:r>
          </a:p>
          <a:p>
            <a:pPr marL="0" indent="0">
              <a:buNone/>
            </a:pPr>
            <a:r>
              <a:rPr lang="en-US" dirty="0" smtClean="0"/>
              <a:t>Let’s looks at these structures more closely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7812" y="1630335"/>
                <a:ext cx="2807627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>
                          <a:latin typeface="Cambria Math"/>
                        </a:rPr>
                        <m:t>𝐖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12" y="1630335"/>
                <a:ext cx="2807627" cy="99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97212" y="1596351"/>
                <a:ext cx="4770473" cy="10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212" y="1596351"/>
                <a:ext cx="4770473" cy="10295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43872" y="2778328"/>
                <a:ext cx="4842928" cy="10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20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72" y="2778328"/>
                <a:ext cx="4842928" cy="10295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54884" y="3877359"/>
                <a:ext cx="3385542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20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84" y="3877359"/>
                <a:ext cx="3385542" cy="99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7688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Matrix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can we know from this?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lvl="1"/>
                <a:r>
                  <a:rPr lang="en-US" dirty="0"/>
                  <a:t>The last column contains that center/position for the TGO in world coordinate</a:t>
                </a:r>
              </a:p>
              <a:p>
                <a:pPr lvl="1"/>
                <a:r>
                  <a:rPr lang="en-US" dirty="0"/>
                  <a:t>The upper-left 3x3 is the combination of the </a:t>
                </a:r>
                <a:r>
                  <a:rPr lang="en-US" dirty="0" smtClean="0"/>
                  <a:t>TGO’s </a:t>
                </a:r>
                <a:r>
                  <a:rPr lang="en-US" dirty="0"/>
                  <a:t>scale and </a:t>
                </a:r>
                <a:r>
                  <a:rPr lang="en-US" dirty="0" smtClean="0"/>
                  <a:t>rotation</a:t>
                </a: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very common), or </a:t>
                </a:r>
                <a:r>
                  <a:rPr lang="en-US" dirty="0" smtClean="0"/>
                  <a:t>you know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1">
                        <a:latin typeface="Cambria Math"/>
                      </a:rPr>
                      <m:t>𝐑</m:t>
                    </m:r>
                    <m:r>
                      <m:rPr>
                        <m:brk m:alnAt="7"/>
                      </m:rP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? </a:t>
                </a:r>
                <a:endParaRPr lang="en-US" b="1" dirty="0"/>
              </a:p>
              <a:p>
                <a:pPr marL="577850" lvl="2" indent="0">
                  <a:buNone/>
                </a:pPr>
                <a:r>
                  <a:rPr lang="en-US" i="1" dirty="0"/>
                  <a:t>HINT: for any linear/affine transform, the columns of the matrix form are computed by transforming the basis vectors.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In </a:t>
                </a:r>
                <a:r>
                  <a:rPr lang="en-US" dirty="0"/>
                  <a:t>local space, it </a:t>
                </a:r>
                <a:r>
                  <a:rPr lang="en-US" i="1" dirty="0"/>
                  <a:t>must</a:t>
                </a:r>
                <a:r>
                  <a:rPr lang="en-US" dirty="0"/>
                  <a:t> be the that that</a:t>
                </a:r>
              </a:p>
              <a:p>
                <a:pPr marL="741362" lvl="2" indent="-163513"/>
                <a:r>
                  <a:rPr lang="en-US" sz="1800" dirty="0"/>
                  <a:t>Local x axis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local y axis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and local z axis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741362" lvl="2" indent="-163513"/>
                <a:r>
                  <a:rPr lang="en-US" sz="1800" dirty="0"/>
                  <a:t>Since </a:t>
                </a:r>
                <a:r>
                  <a:rPr lang="en-US" sz="1800" b="1" dirty="0"/>
                  <a:t>R</a:t>
                </a:r>
                <a:r>
                  <a:rPr lang="en-US" sz="1800" dirty="0"/>
                  <a:t> is a rotation matrix, you know these vector are also unit length</a:t>
                </a:r>
              </a:p>
              <a:p>
                <a:pPr marL="1027112" lvl="3"/>
                <a:r>
                  <a:rPr lang="en-US" sz="1600" i="1" dirty="0"/>
                  <a:t>Note: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𝑎𝑏𝑐</m:t>
                        </m:r>
                      </m:sub>
                    </m:sSub>
                    <m:r>
                      <a:rPr lang="en-US" sz="1600" b="1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600" b="1">
                        <a:latin typeface="Cambria Math"/>
                      </a:rPr>
                      <m:t>𝐈</m:t>
                    </m:r>
                  </m:oMath>
                </a14:m>
                <a:r>
                  <a:rPr lang="en-US" sz="1600" dirty="0"/>
                  <a:t> and/or you didn’t know </a:t>
                </a:r>
                <a:r>
                  <a:rPr lang="en-US" sz="1600" b="1" dirty="0"/>
                  <a:t>R</a:t>
                </a:r>
                <a:r>
                  <a:rPr lang="en-US" sz="1600" dirty="0"/>
                  <a:t>, then the above axis </a:t>
                </a:r>
                <a:r>
                  <a:rPr lang="en-US" sz="1600" dirty="0" smtClean="0"/>
                  <a:t>vectors would be scaled by </a:t>
                </a:r>
                <a:r>
                  <a:rPr lang="en-US" sz="1600" i="1" dirty="0" smtClean="0"/>
                  <a:t>a</a:t>
                </a:r>
                <a:r>
                  <a:rPr lang="en-US" sz="1600" dirty="0" smtClean="0"/>
                  <a:t>, </a:t>
                </a:r>
                <a:r>
                  <a:rPr lang="en-US" sz="1600" i="1" dirty="0" smtClean="0"/>
                  <a:t>b</a:t>
                </a:r>
                <a:r>
                  <a:rPr lang="en-US" sz="1600" dirty="0" smtClean="0"/>
                  <a:t> and </a:t>
                </a:r>
                <a:r>
                  <a:rPr lang="en-US" sz="1600" i="1" dirty="0" smtClean="0"/>
                  <a:t>c respectively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65577" y="1371600"/>
                <a:ext cx="407342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𝐖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7" y="1371600"/>
                <a:ext cx="4073423" cy="11128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6868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Matrix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Putting it all together: Given a world matrix created in TRS form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You can immediately identify:</a:t>
                </a:r>
              </a:p>
              <a:p>
                <a:pPr lvl="1"/>
                <a:r>
                  <a:rPr lang="en-US" dirty="0" smtClean="0"/>
                  <a:t>The origin of the local space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𝐭</m:t>
                    </m:r>
                    <m:r>
                      <a:rPr lang="en-US" b="1" i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The column vectors are the local axis (perhaps scaled)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y’</a:t>
                </a:r>
                <a:r>
                  <a:rPr lang="en-US" dirty="0" smtClean="0"/>
                  <a:t> not shown here</a:t>
                </a:r>
                <a:endParaRPr lang="en-US" b="1" dirty="0"/>
              </a:p>
              <a:p>
                <a:pPr marL="593725" lvl="2" indent="0">
                  <a:buNone/>
                </a:pPr>
                <a:endParaRPr lang="en-US" sz="800" b="1" dirty="0" smtClean="0"/>
              </a:p>
              <a:p>
                <a:pPr marL="15875" indent="0">
                  <a:buNone/>
                </a:pPr>
                <a:r>
                  <a:rPr lang="en-US" dirty="0" smtClean="0"/>
                  <a:t>But importantly: </a:t>
                </a:r>
                <a:r>
                  <a:rPr lang="en-US" u="sng" dirty="0" smtClean="0"/>
                  <a:t>the reverse is also true!</a:t>
                </a:r>
                <a:endParaRPr lang="en-US" dirty="0" smtClean="0"/>
              </a:p>
              <a:p>
                <a:pPr marL="309563" lvl="1" indent="0">
                  <a:buNone/>
                </a:pPr>
                <a:r>
                  <a:rPr lang="en-US" dirty="0" smtClean="0"/>
                  <a:t>If you know </a:t>
                </a:r>
              </a:p>
              <a:p>
                <a:pPr marL="747713" lvl="2" indent="-153988"/>
                <a:r>
                  <a:rPr lang="en-US" dirty="0"/>
                  <a:t>T</a:t>
                </a:r>
                <a:r>
                  <a:rPr lang="en-US" dirty="0" smtClean="0"/>
                  <a:t>he position of an object</a:t>
                </a:r>
              </a:p>
              <a:p>
                <a:pPr marL="747713" lvl="2" indent="-153988"/>
                <a:r>
                  <a:rPr lang="en-US" dirty="0" smtClean="0"/>
                  <a:t>Its scale</a:t>
                </a:r>
              </a:p>
              <a:p>
                <a:pPr marL="747713" lvl="2" indent="-153988"/>
                <a:r>
                  <a:rPr lang="en-US" dirty="0" smtClean="0"/>
                  <a:t>The direction of its main axes (where is forward, up, left)</a:t>
                </a:r>
              </a:p>
              <a:p>
                <a:pPr marL="309563" lvl="1" indent="0">
                  <a:buNone/>
                </a:pPr>
                <a:r>
                  <a:rPr lang="en-US" dirty="0" smtClean="0"/>
                  <a:t>You can reconstruct the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matrix!</a:t>
                </a:r>
              </a:p>
              <a:p>
                <a:pPr marL="309563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0" y="1600200"/>
                <a:ext cx="407342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𝐖</m:t>
                      </m:r>
                      <m:r>
                        <a:rPr lang="en-US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00200"/>
                <a:ext cx="4073423" cy="11128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263583" y="3886199"/>
            <a:ext cx="2956617" cy="2971801"/>
            <a:chOff x="6263583" y="3886199"/>
            <a:chExt cx="2956617" cy="2971801"/>
          </a:xfrm>
        </p:grpSpPr>
        <p:pic>
          <p:nvPicPr>
            <p:cNvPr id="7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583" y="41909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6263583" y="6260068"/>
              <a:ext cx="2956617" cy="369332"/>
              <a:chOff x="152400" y="4392930"/>
              <a:chExt cx="2956617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626975" y="3886199"/>
              <a:ext cx="300082" cy="2971801"/>
              <a:chOff x="385718" y="2514600"/>
              <a:chExt cx="300082" cy="297180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535098" y="4948935"/>
              <a:ext cx="504338" cy="311853"/>
              <a:chOff x="1633255" y="5827272"/>
              <a:chExt cx="203229" cy="1415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2435251" flipV="1">
                <a:off x="1765873" y="5827272"/>
                <a:ext cx="6003" cy="7239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633255" y="5829122"/>
                    <a:ext cx="203229" cy="139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oMath>
                      </m:oMathPara>
                    </a14:m>
                    <a:endPara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3255" y="5829122"/>
                    <a:ext cx="203229" cy="13969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551" y="4278168"/>
              <a:ext cx="1901825" cy="153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Group 15"/>
            <p:cNvGrpSpPr/>
            <p:nvPr/>
          </p:nvGrpSpPr>
          <p:grpSpPr>
            <a:xfrm>
              <a:off x="7867988" y="4645251"/>
              <a:ext cx="628649" cy="317292"/>
              <a:chOff x="2913388" y="5794440"/>
              <a:chExt cx="253322" cy="1440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913388" y="5804455"/>
                <a:ext cx="124262" cy="133997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none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013180" y="5794440"/>
                <a:ext cx="153530" cy="139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cs typeface="Times New Roman" panose="02020603050405020304" pitchFamily="18" charset="0"/>
                  </a:rPr>
                  <a:t>z'</a:t>
                </a:r>
                <a:endParaRPr lang="en-US" sz="1400" b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541760" y="4419595"/>
              <a:ext cx="421479" cy="538176"/>
              <a:chOff x="2720515" y="5622860"/>
              <a:chExt cx="169840" cy="24426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720515" y="5709325"/>
                <a:ext cx="123784" cy="157802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none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736829" y="5622860"/>
                <a:ext cx="153526" cy="139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cs typeface="Times New Roman" panose="02020603050405020304" pitchFamily="18" charset="0"/>
                  </a:rPr>
                  <a:t>x’</a:t>
                </a:r>
                <a:endParaRPr lang="en-US" sz="1400" b="1" dirty="0"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649932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Matrix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 If you know that the TGO is: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 position (14, 0, 10) </a:t>
            </a:r>
          </a:p>
          <a:p>
            <a:pPr lvl="1"/>
            <a:r>
              <a:rPr lang="en-US" dirty="0" smtClean="0"/>
              <a:t>Has its forward axis along (1, 0, 1)</a:t>
            </a:r>
          </a:p>
          <a:p>
            <a:pPr lvl="1"/>
            <a:r>
              <a:rPr lang="en-US" dirty="0" smtClean="0"/>
              <a:t>Has it’s up axis along (0, 1, 0)</a:t>
            </a:r>
          </a:p>
          <a:p>
            <a:pPr lvl="1"/>
            <a:r>
              <a:rPr lang="en-US" dirty="0" smtClean="0"/>
              <a:t>Has scale (2, 2, 2)</a:t>
            </a:r>
          </a:p>
          <a:p>
            <a:pPr marL="0" indent="0">
              <a:buNone/>
            </a:pPr>
            <a:r>
              <a:rPr lang="en-US" dirty="0" smtClean="0"/>
              <a:t>Then we can recover </a:t>
            </a:r>
            <a:r>
              <a:rPr lang="en-US" b="1" dirty="0" smtClean="0"/>
              <a:t>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63583" y="3886199"/>
            <a:ext cx="2956617" cy="2971801"/>
            <a:chOff x="6263583" y="3886199"/>
            <a:chExt cx="2956617" cy="2971801"/>
          </a:xfrm>
        </p:grpSpPr>
        <p:pic>
          <p:nvPicPr>
            <p:cNvPr id="7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583" y="41909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6263583" y="6260068"/>
              <a:ext cx="2956617" cy="369332"/>
              <a:chOff x="152400" y="4392930"/>
              <a:chExt cx="2956617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626975" y="3886199"/>
              <a:ext cx="300082" cy="2971801"/>
              <a:chOff x="385718" y="2514600"/>
              <a:chExt cx="300082" cy="297180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535098" y="4948935"/>
              <a:ext cx="504338" cy="311853"/>
              <a:chOff x="1633255" y="5827272"/>
              <a:chExt cx="203229" cy="1415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2435251" flipV="1">
                <a:off x="1765873" y="5827272"/>
                <a:ext cx="6003" cy="7239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633255" y="5829122"/>
                    <a:ext cx="203229" cy="139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oMath>
                      </m:oMathPara>
                    </a14:m>
                    <a:endPara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3255" y="5829122"/>
                    <a:ext cx="203229" cy="13969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551" y="4278168"/>
              <a:ext cx="1901825" cy="153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Group 15"/>
            <p:cNvGrpSpPr/>
            <p:nvPr/>
          </p:nvGrpSpPr>
          <p:grpSpPr>
            <a:xfrm>
              <a:off x="7867988" y="4645251"/>
              <a:ext cx="628649" cy="317292"/>
              <a:chOff x="2913388" y="5794440"/>
              <a:chExt cx="253322" cy="1440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913388" y="5804455"/>
                <a:ext cx="124262" cy="133997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none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013180" y="5794440"/>
                <a:ext cx="153530" cy="139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cs typeface="Times New Roman" panose="02020603050405020304" pitchFamily="18" charset="0"/>
                  </a:rPr>
                  <a:t>z'</a:t>
                </a:r>
                <a:endParaRPr lang="en-US" sz="1400" b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541760" y="4419595"/>
              <a:ext cx="421479" cy="538176"/>
              <a:chOff x="2720515" y="5622860"/>
              <a:chExt cx="169840" cy="24426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720515" y="5709325"/>
                <a:ext cx="123784" cy="157802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none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736829" y="5622860"/>
                <a:ext cx="153526" cy="139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cs typeface="Times New Roman" panose="02020603050405020304" pitchFamily="18" charset="0"/>
                  </a:rPr>
                  <a:t>x’</a:t>
                </a:r>
                <a:endParaRPr lang="en-US" sz="1400" b="1" dirty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" name="Rounded Rectangle 24"/>
          <p:cNvSpPr/>
          <p:nvPr/>
        </p:nvSpPr>
        <p:spPr>
          <a:xfrm>
            <a:off x="4495800" y="1559544"/>
            <a:ext cx="4036807" cy="560504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axes. Up is ok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forward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(0.707, 0, 0.707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95800" y="2306985"/>
            <a:ext cx="4434783" cy="560504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Up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(0.707, 0, -0.707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(order matters!)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75963" y="3828272"/>
                <a:ext cx="4073423" cy="2138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𝐖</m:t>
                      </m:r>
                      <m:r>
                        <m:rPr>
                          <m:aln/>
                        </m:rPr>
                        <a:rPr lang="en-US" b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02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1.414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−1.414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1.414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63" y="3828272"/>
                <a:ext cx="4073423" cy="21380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457200" y="64077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8230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26" grpId="0" animBg="1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Matrix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Similarly: </a:t>
                </a:r>
                <a:r>
                  <a:rPr lang="en-US" dirty="0" smtClean="0"/>
                  <a:t> If you know that the TGO was placed in world with </a:t>
                </a:r>
                <a:r>
                  <a:rPr lang="en-US" dirty="0" smtClean="0"/>
                  <a:t>this matrix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 smtClean="0"/>
                  <a:t>Then you can recover the scale, rotation and translation:</a:t>
                </a:r>
              </a:p>
              <a:p>
                <a:pPr marL="457200" lvl="1" indent="-163513">
                  <a:buFont typeface="+mj-lt"/>
                  <a:buAutoNum type="arabicPeriod"/>
                </a:pPr>
                <a:r>
                  <a:rPr lang="en-US" dirty="0" smtClean="0"/>
                  <a:t>From the last column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(14,0,10)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457200" lvl="1" indent="-163513">
                  <a:buFont typeface="+mj-lt"/>
                  <a:buAutoNum type="arabicPeriod"/>
                </a:pPr>
                <a:r>
                  <a:rPr lang="en-US" dirty="0" smtClean="0"/>
                  <a:t>Taking the length of each of the first 3 columns, we have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2,2,2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lvl="1" indent="-163513">
                  <a:buFont typeface="+mj-lt"/>
                  <a:buAutoNum type="arabicPeriod"/>
                </a:pPr>
                <a:r>
                  <a:rPr lang="en-US" dirty="0" smtClean="0"/>
                  <a:t>Dividing each of the first 3 columns by its associated length, we get </a:t>
                </a:r>
                <a:r>
                  <a:rPr lang="en-US" b="1" dirty="0" smtClean="0"/>
                  <a:t>R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263583" y="3886199"/>
            <a:ext cx="2956617" cy="2971801"/>
            <a:chOff x="6263583" y="3886199"/>
            <a:chExt cx="2956617" cy="2971801"/>
          </a:xfrm>
        </p:grpSpPr>
        <p:pic>
          <p:nvPicPr>
            <p:cNvPr id="7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583" y="41909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6263583" y="6260068"/>
              <a:ext cx="2956617" cy="369332"/>
              <a:chOff x="152400" y="4392930"/>
              <a:chExt cx="2956617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626975" y="3886199"/>
              <a:ext cx="300082" cy="2971801"/>
              <a:chOff x="385718" y="2514600"/>
              <a:chExt cx="300082" cy="297180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535098" y="4948935"/>
              <a:ext cx="504338" cy="311853"/>
              <a:chOff x="1633255" y="5827272"/>
              <a:chExt cx="203229" cy="1415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2435251" flipV="1">
                <a:off x="1765873" y="5827272"/>
                <a:ext cx="6003" cy="7239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633255" y="5829122"/>
                    <a:ext cx="203229" cy="139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𝐭</m:t>
                          </m:r>
                        </m:oMath>
                      </m:oMathPara>
                    </a14:m>
                    <a:endPara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3255" y="5829122"/>
                    <a:ext cx="203229" cy="13969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551" y="4278168"/>
              <a:ext cx="1901825" cy="153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Group 15"/>
            <p:cNvGrpSpPr/>
            <p:nvPr/>
          </p:nvGrpSpPr>
          <p:grpSpPr>
            <a:xfrm>
              <a:off x="7867988" y="4645251"/>
              <a:ext cx="628649" cy="317292"/>
              <a:chOff x="2913388" y="5794440"/>
              <a:chExt cx="253322" cy="1440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913388" y="5804455"/>
                <a:ext cx="124262" cy="133997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none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013180" y="5794440"/>
                <a:ext cx="153530" cy="139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cs typeface="Times New Roman" panose="02020603050405020304" pitchFamily="18" charset="0"/>
                  </a:rPr>
                  <a:t>z'</a:t>
                </a:r>
                <a:endParaRPr lang="en-US" sz="1400" b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541760" y="4419595"/>
              <a:ext cx="421479" cy="538176"/>
              <a:chOff x="2720515" y="5622860"/>
              <a:chExt cx="169840" cy="24426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720515" y="5709325"/>
                <a:ext cx="123784" cy="157802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none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736829" y="5622860"/>
                <a:ext cx="153526" cy="139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cs typeface="Times New Roman" panose="02020603050405020304" pitchFamily="18" charset="0"/>
                  </a:rPr>
                  <a:t>x’</a:t>
                </a:r>
                <a:endParaRPr lang="en-US" sz="1400" b="1" dirty="0"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19400" y="1591359"/>
                <a:ext cx="3639266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smtClean="0">
                          <a:latin typeface="Cambria Math"/>
                        </a:rPr>
                        <m:t>𝐖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𝐓𝐑𝐒</m:t>
                      </m:r>
                      <m:r>
                        <m:rPr>
                          <m:aln/>
                        </m:rPr>
                        <a:rPr lang="en-US" sz="1600" b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.414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1.414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−1.414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1.414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91359"/>
                <a:ext cx="3639266" cy="99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94898" y="4170970"/>
                <a:ext cx="2800702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98" y="4170970"/>
                <a:ext cx="2800702" cy="99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83073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Change </a:t>
            </a:r>
            <a:br>
              <a:rPr lang="en-US" dirty="0" smtClean="0"/>
            </a:br>
            <a:r>
              <a:rPr lang="en-US" i="1" dirty="0" smtClean="0"/>
              <a:t>(</a:t>
            </a:r>
            <a:r>
              <a:rPr lang="en-US" i="1" dirty="0" err="1" smtClean="0"/>
              <a:t>a.k.a</a:t>
            </a:r>
            <a:r>
              <a:rPr lang="en-US" i="1" dirty="0" smtClean="0"/>
              <a:t> Change of Basis)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change of basis allows you to compute what the world looks like from a specific point and orientation in space.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2537936"/>
            <a:ext cx="2958353" cy="3786664"/>
            <a:chOff x="76200" y="2537936"/>
            <a:chExt cx="2958353" cy="3786664"/>
          </a:xfrm>
        </p:grpSpPr>
        <p:pic>
          <p:nvPicPr>
            <p:cNvPr id="2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36" y="28475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 rot="2700000">
              <a:off x="794564" y="4076625"/>
              <a:ext cx="545315" cy="903165"/>
              <a:chOff x="2089935" y="2628900"/>
              <a:chExt cx="545315" cy="903165"/>
            </a:xfrm>
            <a:solidFill>
              <a:srgbClr val="0070C0">
                <a:alpha val="30000"/>
              </a:srgbClr>
            </a:solidFill>
          </p:grpSpPr>
          <p:sp>
            <p:nvSpPr>
              <p:cNvPr id="14" name="Isosceles Triangle 13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-2700000">
              <a:off x="1848537" y="3224347"/>
              <a:ext cx="545315" cy="903165"/>
              <a:chOff x="2089935" y="2628900"/>
              <a:chExt cx="545315" cy="903165"/>
            </a:xfrm>
            <a:solidFill>
              <a:srgbClr val="7030A0">
                <a:alpha val="30000"/>
              </a:srgbClr>
            </a:solidFill>
          </p:grpSpPr>
          <p:sp>
            <p:nvSpPr>
              <p:cNvPr id="31" name="Isosceles Triangle 30"/>
              <p:cNvSpPr/>
              <p:nvPr/>
            </p:nvSpPr>
            <p:spPr>
              <a:xfrm>
                <a:off x="2089935" y="2628900"/>
                <a:ext cx="545315" cy="903165"/>
              </a:xfrm>
              <a:prstGeom prst="triangle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297610" y="3276600"/>
                <a:ext cx="64590" cy="0"/>
              </a:xfrm>
              <a:prstGeom prst="straightConnector1">
                <a:avLst/>
              </a:prstGeom>
              <a:grpFill/>
              <a:ln>
                <a:solidFill>
                  <a:srgbClr val="7030A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08079" y="2537936"/>
              <a:ext cx="300082" cy="2971801"/>
              <a:chOff x="385718" y="2514600"/>
              <a:chExt cx="300082" cy="29718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936" y="4914735"/>
              <a:ext cx="2956617" cy="369332"/>
              <a:chOff x="152400" y="4392930"/>
              <a:chExt cx="2956617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6200" y="5585936"/>
              <a:ext cx="24468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World Space:</a:t>
              </a:r>
            </a:p>
            <a:p>
              <a:pPr marL="176213" indent="-17621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Blue: (5,0,5), Rot-y π/4 </a:t>
              </a:r>
            </a:p>
            <a:p>
              <a:pPr marL="176213" indent="-176213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Purple: (12,0,16), Rot-y 3π/4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0" name="Picture 6" descr="http://gieseanw.files.wordpress.com/2010/02/graph_paper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81" y="2826488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255158" y="5585936"/>
            <a:ext cx="2930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Object Space: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(0,0,0) and no rotation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Purple: (-2.83,0,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12.73), Rot-y π/2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Picture 6" descr="http://gieseanw.files.wordpress.com/2010/02/graph_paper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52075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 rot="13500000">
            <a:off x="5873879" y="2005048"/>
            <a:ext cx="2956617" cy="2971801"/>
            <a:chOff x="7317874" y="4198402"/>
            <a:chExt cx="2956617" cy="2971801"/>
          </a:xfrm>
        </p:grpSpPr>
        <p:pic>
          <p:nvPicPr>
            <p:cNvPr id="57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874" y="4503202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Group 57"/>
            <p:cNvGrpSpPr/>
            <p:nvPr/>
          </p:nvGrpSpPr>
          <p:grpSpPr>
            <a:xfrm>
              <a:off x="7321244" y="5955505"/>
              <a:ext cx="2953247" cy="369332"/>
              <a:chOff x="155770" y="4392930"/>
              <a:chExt cx="2953247" cy="3693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55770" y="4754437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7681266" y="4198402"/>
              <a:ext cx="300082" cy="2971801"/>
              <a:chOff x="385718" y="2514600"/>
              <a:chExt cx="300082" cy="2971801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 rot="2700000">
            <a:off x="7117428" y="4081200"/>
            <a:ext cx="545315" cy="903165"/>
            <a:chOff x="2089935" y="2628900"/>
            <a:chExt cx="545315" cy="903165"/>
          </a:xfrm>
          <a:solidFill>
            <a:srgbClr val="0070C0">
              <a:alpha val="30000"/>
            </a:srgbClr>
          </a:solidFill>
        </p:grpSpPr>
        <p:sp>
          <p:nvSpPr>
            <p:cNvPr id="51" name="Isosceles Triangle 50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-2700000">
            <a:off x="8171401" y="3228922"/>
            <a:ext cx="545315" cy="903165"/>
            <a:chOff x="2089935" y="2628900"/>
            <a:chExt cx="545315" cy="903165"/>
          </a:xfrm>
          <a:solidFill>
            <a:srgbClr val="7030A0">
              <a:alpha val="30000"/>
            </a:srgbClr>
          </a:solidFill>
        </p:grpSpPr>
        <p:sp>
          <p:nvSpPr>
            <p:cNvPr id="54" name="Isosceles Triangle 53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7030A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6349436" y="5585936"/>
            <a:ext cx="27225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Purple Object Space: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(12.72,0, 2.83),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Rot-y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–π/2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Purple: 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0,0,0) and no rotation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 rot="-2700000">
            <a:off x="2979904" y="1928848"/>
            <a:ext cx="2956617" cy="2971801"/>
            <a:chOff x="7317874" y="4198402"/>
            <a:chExt cx="2956617" cy="2971801"/>
          </a:xfrm>
        </p:grpSpPr>
        <p:pic>
          <p:nvPicPr>
            <p:cNvPr id="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874" y="4503202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321244" y="5955505"/>
              <a:ext cx="2953247" cy="369332"/>
              <a:chOff x="155770" y="4392930"/>
              <a:chExt cx="2953247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155770" y="4754437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81266" y="4198402"/>
              <a:ext cx="300082" cy="2971801"/>
              <a:chOff x="385718" y="2514600"/>
              <a:chExt cx="300082" cy="2971801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 rot="2700000">
            <a:off x="3995609" y="4055613"/>
            <a:ext cx="545315" cy="903165"/>
            <a:chOff x="2089935" y="2628900"/>
            <a:chExt cx="545315" cy="903165"/>
          </a:xfrm>
          <a:solidFill>
            <a:srgbClr val="0070C0">
              <a:alpha val="30000"/>
            </a:srgbClr>
          </a:solidFill>
        </p:grpSpPr>
        <p:sp>
          <p:nvSpPr>
            <p:cNvPr id="42" name="Isosceles Triangle 41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-2700000">
            <a:off x="5049582" y="3203335"/>
            <a:ext cx="545315" cy="903165"/>
            <a:chOff x="2089935" y="2628900"/>
            <a:chExt cx="545315" cy="903165"/>
          </a:xfrm>
          <a:solidFill>
            <a:srgbClr val="7030A0">
              <a:alpha val="30000"/>
            </a:srgbClr>
          </a:solidFill>
        </p:grpSpPr>
        <p:sp>
          <p:nvSpPr>
            <p:cNvPr id="45" name="Isosceles Triangle 44"/>
            <p:cNvSpPr/>
            <p:nvPr/>
          </p:nvSpPr>
          <p:spPr>
            <a:xfrm>
              <a:off x="2089935" y="2628900"/>
              <a:ext cx="545315" cy="903165"/>
            </a:xfrm>
            <a:prstGeom prst="triangle">
              <a:avLst/>
            </a:prstGeom>
            <a:grp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297610" y="3276600"/>
              <a:ext cx="64590" cy="0"/>
            </a:xfrm>
            <a:prstGeom prst="straightConnector1">
              <a:avLst/>
            </a:prstGeom>
            <a:grpFill/>
            <a:ln>
              <a:solidFill>
                <a:srgbClr val="7030A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1470250" y="1902199"/>
            <a:ext cx="6237220" cy="750779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 Blue nor Purple are moved here!!!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We’re only expressing position and orientation relative to different spaces, namely World, Local-to-Blue and Local-to-Purple 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720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Coordinate changes are very useful because they can simplify some operations</a:t>
            </a:r>
          </a:p>
          <a:p>
            <a:pPr lvl="1"/>
            <a:r>
              <a:rPr lang="en-US" b="1" dirty="0" smtClean="0"/>
              <a:t>Example: </a:t>
            </a:r>
            <a:r>
              <a:rPr lang="en-US" i="1" dirty="0" smtClean="0"/>
              <a:t>Last week, we saw that rotations about a point C other than the origin was accomplished by first applying a translation by –C. This was, in effect, a simplified coordinate change</a:t>
            </a:r>
          </a:p>
          <a:p>
            <a:pPr lvl="1"/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Two places where these coordinate change will come in handy (future topics): </a:t>
            </a:r>
          </a:p>
          <a:p>
            <a:pPr lvl="1"/>
            <a:r>
              <a:rPr lang="en-US" dirty="0" smtClean="0"/>
              <a:t>Camera projection/processing</a:t>
            </a:r>
          </a:p>
          <a:p>
            <a:pPr lvl="1"/>
            <a:r>
              <a:rPr lang="en-US" dirty="0" smtClean="0"/>
              <a:t>Collision detection</a:t>
            </a:r>
          </a:p>
          <a:p>
            <a:pPr marL="0" indent="-20638">
              <a:buNone/>
            </a:pPr>
            <a:endParaRPr lang="en-US" dirty="0" smtClean="0"/>
          </a:p>
          <a:p>
            <a:pPr marL="0" indent="-20638">
              <a:buNone/>
            </a:pPr>
            <a:r>
              <a:rPr lang="en-US" dirty="0" smtClean="0"/>
              <a:t>So let’s see how we can compute there coordinate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7815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 w="2540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25521</TotalTime>
  <Words>1258</Words>
  <Application>Microsoft Office PowerPoint</Application>
  <PresentationFormat>On-screen Show (4:3)</PresentationFormat>
  <Paragraphs>325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GAM 325/425:  Applied 3D Geometry</vt:lpstr>
      <vt:lpstr>World Matrix Information</vt:lpstr>
      <vt:lpstr>World Matrix Information</vt:lpstr>
      <vt:lpstr>World Matrix Information</vt:lpstr>
      <vt:lpstr>World Matrix Information</vt:lpstr>
      <vt:lpstr>World Matrix Information</vt:lpstr>
      <vt:lpstr>World Matrix Information</vt:lpstr>
      <vt:lpstr>Coordinate Change  (a.k.a Change of Basis)</vt:lpstr>
      <vt:lpstr>Coordinate Change</vt:lpstr>
      <vt:lpstr>Coordinate Change: Translation Only</vt:lpstr>
      <vt:lpstr>Coordinate Change: Translation Only</vt:lpstr>
      <vt:lpstr>Coordinate Change: Translation &amp; Rotation</vt:lpstr>
      <vt:lpstr>Coordinate Change: Translation &amp; Rotation</vt:lpstr>
      <vt:lpstr>Coordinate Change: Technique:</vt:lpstr>
      <vt:lpstr>Coordinate Change: Translation, Rotation &amp; Scaling</vt:lpstr>
      <vt:lpstr>Coordinate Change: Translation, Rotation &amp; Scaling</vt:lpstr>
      <vt:lpstr>Coordinate Change: Translation, Rotation &amp; Scaling</vt:lpstr>
      <vt:lpstr>World Matrix and Coordinate 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1366</cp:revision>
  <dcterms:created xsi:type="dcterms:W3CDTF">2013-03-17T23:02:21Z</dcterms:created>
  <dcterms:modified xsi:type="dcterms:W3CDTF">2020-09-30T20:32:36Z</dcterms:modified>
</cp:coreProperties>
</file>