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9" r:id="rId2"/>
    <p:sldId id="375" r:id="rId3"/>
    <p:sldId id="384" r:id="rId4"/>
    <p:sldId id="376" r:id="rId5"/>
    <p:sldId id="400" r:id="rId6"/>
    <p:sldId id="377" r:id="rId7"/>
    <p:sldId id="378" r:id="rId8"/>
    <p:sldId id="379" r:id="rId9"/>
    <p:sldId id="404" r:id="rId10"/>
    <p:sldId id="380" r:id="rId11"/>
    <p:sldId id="382" r:id="rId12"/>
    <p:sldId id="381" r:id="rId13"/>
    <p:sldId id="385" r:id="rId14"/>
    <p:sldId id="383" r:id="rId15"/>
    <p:sldId id="386" r:id="rId16"/>
    <p:sldId id="405" r:id="rId17"/>
    <p:sldId id="387" r:id="rId18"/>
    <p:sldId id="388" r:id="rId19"/>
    <p:sldId id="390" r:id="rId20"/>
    <p:sldId id="389" r:id="rId21"/>
    <p:sldId id="391" r:id="rId22"/>
    <p:sldId id="392" r:id="rId23"/>
    <p:sldId id="403" r:id="rId24"/>
    <p:sldId id="393" r:id="rId25"/>
    <p:sldId id="395" r:id="rId26"/>
    <p:sldId id="396" r:id="rId27"/>
    <p:sldId id="397" r:id="rId28"/>
    <p:sldId id="406" r:id="rId29"/>
    <p:sldId id="398" r:id="rId30"/>
    <p:sldId id="394" r:id="rId31"/>
    <p:sldId id="399" r:id="rId32"/>
    <p:sldId id="401" r:id="rId33"/>
    <p:sldId id="40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639" autoAdjust="0"/>
  </p:normalViewPr>
  <p:slideViewPr>
    <p:cSldViewPr>
      <p:cViewPr varScale="1">
        <p:scale>
          <a:sx n="109" d="100"/>
          <a:sy n="109" d="100"/>
        </p:scale>
        <p:origin x="159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84DBB-6228-42E2-8BE2-B5B89DE36B0A}" type="datetimeFigureOut">
              <a:rPr lang="en-US" smtClean="0"/>
              <a:t>10/2/2020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36F42D-BF06-49B9-B552-461889774ED7}" type="slidenum">
              <a:rPr lang="en-US" smtClean="0"/>
              <a:t>‹#›</a:t>
            </a:fld>
            <a:endParaRPr lang="en-US"/>
          </a:p>
        </p:txBody>
      </p:sp>
    </p:spTree>
    <p:extLst>
      <p:ext uri="{BB962C8B-B14F-4D97-AF65-F5344CB8AC3E}">
        <p14:creationId xmlns:p14="http://schemas.microsoft.com/office/powerpoint/2010/main" val="100285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36F42D-BF06-49B9-B552-461889774ED7}" type="slidenum">
              <a:rPr lang="en-US" smtClean="0"/>
              <a:t>22</a:t>
            </a:fld>
            <a:endParaRPr lang="en-US"/>
          </a:p>
        </p:txBody>
      </p:sp>
    </p:spTree>
    <p:extLst>
      <p:ext uri="{BB962C8B-B14F-4D97-AF65-F5344CB8AC3E}">
        <p14:creationId xmlns:p14="http://schemas.microsoft.com/office/powerpoint/2010/main" val="1874821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36F42D-BF06-49B9-B552-461889774ED7}" type="slidenum">
              <a:rPr lang="en-US" smtClean="0"/>
              <a:t>23</a:t>
            </a:fld>
            <a:endParaRPr lang="en-US"/>
          </a:p>
        </p:txBody>
      </p:sp>
    </p:spTree>
    <p:extLst>
      <p:ext uri="{BB962C8B-B14F-4D97-AF65-F5344CB8AC3E}">
        <p14:creationId xmlns:p14="http://schemas.microsoft.com/office/powerpoint/2010/main" val="1874821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304800" y="304800"/>
            <a:ext cx="8610600" cy="1295400"/>
          </a:xfrm>
        </p:spPr>
        <p:txBody>
          <a:bodyPr anchor="t" anchorCtr="0">
            <a:noAutofit/>
          </a:bodyPr>
          <a:lstStyle>
            <a:lvl1pPr algn="l">
              <a:defRPr sz="3200">
                <a:solidFill>
                  <a:srgbClr val="0070C0"/>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362200" y="3790950"/>
            <a:ext cx="5715000" cy="1847850"/>
          </a:xfrm>
        </p:spPr>
        <p:txBody>
          <a:bodyPr>
            <a:noAutofit/>
          </a:bodyPr>
          <a:lstStyle>
            <a:lvl1pPr marL="0" indent="0" algn="l">
              <a:buNone/>
              <a:defRPr sz="2400">
                <a:solidFill>
                  <a:schemeClr val="tx1"/>
                </a:solidFill>
                <a:latin typeface="Arial Black"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4"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10/2/2020</a:t>
            </a:fld>
            <a:endParaRPr lang="en-US"/>
          </a:p>
        </p:txBody>
      </p:sp>
      <p:sp>
        <p:nvSpPr>
          <p:cNvPr id="15"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6"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10/2/2020</a:t>
            </a:fld>
            <a:endParaRPr lang="en-US" dirty="0"/>
          </a:p>
        </p:txBody>
      </p:sp>
      <p:sp>
        <p:nvSpPr>
          <p:cNvPr id="11"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2"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106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533400" y="6501968"/>
            <a:ext cx="2289048" cy="365760"/>
          </a:xfrm>
          <a:prstGeom prst="rect">
            <a:avLst/>
          </a:prstGeom>
        </p:spPr>
        <p:txBody>
          <a:bodyPr/>
          <a:lstStyle>
            <a:lvl1pPr>
              <a:defRPr sz="1400"/>
            </a:lvl1pPr>
          </a:lstStyle>
          <a:p>
            <a:fld id="{9793815C-EA6D-40C7-9E91-479112874C2D}" type="datetime1">
              <a:rPr lang="en-US" smtClean="0"/>
              <a:pPr/>
              <a:t>10/2/2020</a:t>
            </a:fld>
            <a:endParaRPr lang="en-US"/>
          </a:p>
        </p:txBody>
      </p:sp>
      <p:sp>
        <p:nvSpPr>
          <p:cNvPr id="5" name="Footer Placeholder 4"/>
          <p:cNvSpPr>
            <a:spLocks noGrp="1"/>
          </p:cNvSpPr>
          <p:nvPr>
            <p:ph type="ftr" sz="quarter" idx="11"/>
          </p:nvPr>
        </p:nvSpPr>
        <p:spPr>
          <a:xfrm>
            <a:off x="2898648" y="6496430"/>
            <a:ext cx="4797552" cy="365760"/>
          </a:xfrm>
          <a:prstGeom prst="rect">
            <a:avLst/>
          </a:prstGeom>
        </p:spPr>
        <p:txBody>
          <a:bodyPr/>
          <a:lstStyle>
            <a:lvl1pPr>
              <a:defRPr sz="1400"/>
            </a:lvl1pPr>
          </a:lstStyle>
          <a:p>
            <a:endParaRPr lang="en-US" dirty="0"/>
          </a:p>
        </p:txBody>
      </p:sp>
      <p:sp>
        <p:nvSpPr>
          <p:cNvPr id="6" name="Slide Number Placeholder 5"/>
          <p:cNvSpPr>
            <a:spLocks noGrp="1"/>
          </p:cNvSpPr>
          <p:nvPr>
            <p:ph type="sldNum" sz="quarter" idx="12"/>
          </p:nvPr>
        </p:nvSpPr>
        <p:spPr>
          <a:xfrm>
            <a:off x="8077200" y="6501968"/>
            <a:ext cx="609600" cy="365760"/>
          </a:xfrm>
          <a:prstGeom prst="rect">
            <a:avLst/>
          </a:prstGeom>
        </p:spPr>
        <p:txBody>
          <a:bodyPr/>
          <a:lstStyle>
            <a:lvl1pPr>
              <a:defRPr sz="1400"/>
            </a:lvl1pPr>
          </a:lstStyle>
          <a:p>
            <a:fld id="{2DD2A927-C669-46EB-947E-64BB8CE6050D}" type="slidenum">
              <a:rPr lang="en-US" smtClean="0"/>
              <a:pPr/>
              <a:t>‹#›</a:t>
            </a:fld>
            <a:endParaRPr lang="en-US" dirty="0"/>
          </a:p>
        </p:txBody>
      </p:sp>
      <p:sp>
        <p:nvSpPr>
          <p:cNvPr id="8" name="Content Placeholder 7"/>
          <p:cNvSpPr>
            <a:spLocks noGrp="1"/>
          </p:cNvSpPr>
          <p:nvPr>
            <p:ph sz="quarter" idx="1"/>
          </p:nvPr>
        </p:nvSpPr>
        <p:spPr>
          <a:xfrm>
            <a:off x="457200" y="1219200"/>
            <a:ext cx="8610600" cy="5257800"/>
          </a:xfrm>
        </p:spPr>
        <p:txBody>
          <a:bodyPr/>
          <a:lstStyle>
            <a:lvl1pPr marL="168275" indent="-168275">
              <a:defRPr sz="2000">
                <a:latin typeface="Times New Roman" pitchFamily="18" charset="0"/>
                <a:cs typeface="Times New Roman" pitchFamily="18" charset="0"/>
              </a:defRPr>
            </a:lvl1pPr>
            <a:lvl2pPr marL="461963" indent="-188913">
              <a:defRPr sz="1800">
                <a:latin typeface="Times New Roman" pitchFamily="18" charset="0"/>
                <a:cs typeface="Times New Roman" pitchFamily="18" charset="0"/>
              </a:defRPr>
            </a:lvl2pPr>
            <a:lvl3pPr marL="746125" indent="-152400">
              <a:defRPr sz="1600">
                <a:latin typeface="Times New Roman" pitchFamily="18" charset="0"/>
                <a:cs typeface="Times New Roman" pitchFamily="18" charset="0"/>
              </a:defRPr>
            </a:lvl3pPr>
            <a:lvl4pPr marL="1031875" indent="-163513">
              <a:defRPr sz="1400">
                <a:latin typeface="Times New Roman" pitchFamily="18" charset="0"/>
                <a:cs typeface="Times New Roman" pitchFamily="18" charset="0"/>
              </a:defRPr>
            </a:lvl4pPr>
            <a:lvl5pPr marL="1317625" indent="-174625">
              <a:buFont typeface="Arial" panose="020B0604020202020204" pitchFamily="34" charset="0"/>
              <a:buChar char="•"/>
              <a:defRPr sz="1200">
                <a:latin typeface="Times New Roman" pitchFamily="18" charset="0"/>
                <a:cs typeface="Times New Roman"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spd="slow">
    <p:randomBa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6DF0B6F7-A95D-415F-AB9C-947ED3F9C7B2}" type="datetime1">
              <a:rPr lang="en-US" smtClean="0"/>
              <a:t>10/2/2020</a:t>
            </a:fld>
            <a:endParaRPr lang="en-US"/>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2DD2A927-C669-46EB-947E-64BB8CE6050D}"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457200" y="1219200"/>
            <a:ext cx="4041648" cy="5257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52608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10/2/2020</a:t>
            </a:fld>
            <a:endParaRPr lang="en-US"/>
          </a:p>
        </p:txBody>
      </p:sp>
      <p:sp>
        <p:nvSpPr>
          <p:cNvPr id="10"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2"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343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343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10/2/2020</a:t>
            </a:fld>
            <a:endParaRPr lang="en-US" dirty="0"/>
          </a:p>
        </p:txBody>
      </p:sp>
      <p:sp>
        <p:nvSpPr>
          <p:cNvPr id="12"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4"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10/2/2020</a:t>
            </a:fld>
            <a:endParaRPr lang="en-US" dirty="0"/>
          </a:p>
        </p:txBody>
      </p:sp>
      <p:sp>
        <p:nvSpPr>
          <p:cNvPr id="8"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9"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5257800"/>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477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6172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Date Placeholder 3"/>
          <p:cNvSpPr>
            <a:spLocks noGrp="1"/>
          </p:cNvSpPr>
          <p:nvPr>
            <p:ph type="dt" sz="half" idx="10"/>
          </p:nvPr>
        </p:nvSpPr>
        <p:spPr>
          <a:xfrm>
            <a:off x="533400" y="6492240"/>
            <a:ext cx="2289048" cy="365760"/>
          </a:xfrm>
          <a:prstGeom prst="rect">
            <a:avLst/>
          </a:prstGeom>
        </p:spPr>
        <p:txBody>
          <a:bodyPr/>
          <a:lstStyle/>
          <a:p>
            <a:fld id="{9793815C-EA6D-40C7-9E91-479112874C2D}" type="datetime1">
              <a:rPr lang="en-US" smtClean="0"/>
              <a:t>10/2/2020</a:t>
            </a:fld>
            <a:endParaRPr lang="en-US" dirty="0"/>
          </a:p>
        </p:txBody>
      </p:sp>
      <p:sp>
        <p:nvSpPr>
          <p:cNvPr id="13" name="Footer Placeholder 4"/>
          <p:cNvSpPr>
            <a:spLocks noGrp="1"/>
          </p:cNvSpPr>
          <p:nvPr>
            <p:ph type="ftr" sz="quarter" idx="11"/>
          </p:nvPr>
        </p:nvSpPr>
        <p:spPr>
          <a:xfrm>
            <a:off x="2898648" y="6486702"/>
            <a:ext cx="4797552" cy="365760"/>
          </a:xfrm>
          <a:prstGeom prst="rect">
            <a:avLst/>
          </a:prstGeom>
        </p:spPr>
        <p:txBody>
          <a:bodyPr/>
          <a:lstStyle/>
          <a:p>
            <a:endParaRPr lang="en-US" dirty="0"/>
          </a:p>
        </p:txBody>
      </p:sp>
      <p:sp>
        <p:nvSpPr>
          <p:cNvPr id="14" name="Slide Number Placeholder 5"/>
          <p:cNvSpPr>
            <a:spLocks noGrp="1"/>
          </p:cNvSpPr>
          <p:nvPr>
            <p:ph type="sldNum" sz="quarter" idx="12"/>
          </p:nvPr>
        </p:nvSpPr>
        <p:spPr>
          <a:xfrm>
            <a:off x="8077200" y="6492240"/>
            <a:ext cx="609600" cy="365760"/>
          </a:xfrm>
          <a:prstGeom prst="rect">
            <a:avLst/>
          </a:prstGeom>
        </p:spPr>
        <p:txBody>
          <a:bodyPr/>
          <a:lstStyle/>
          <a:p>
            <a:fld id="{2DD2A927-C669-46EB-947E-64BB8CE6050D}" type="slidenum">
              <a:rPr lang="en-US" smtClean="0"/>
              <a:t>‹#›</a:t>
            </a:fld>
            <a:endParaRPr lang="en-US" dirty="0"/>
          </a:p>
        </p:txBody>
      </p:sp>
    </p:spTree>
  </p:cSld>
  <p:clrMapOvr>
    <a:masterClrMapping/>
  </p:clrMapOvr>
  <p:transition spd="slow">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DBA0D2F6-DF7A-40A9-B654-D40E4E483C8E}" type="datetime1">
              <a:rPr lang="en-US" smtClean="0"/>
              <a:t>10/2/2020</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2DD2A927-C669-46EB-947E-64BB8CE6050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5257800"/>
          </a:xfrm>
          <a:prstGeom prst="rect">
            <a:avLst/>
          </a:prstGeom>
        </p:spPr>
        <p:txBody>
          <a:bodyPr vert="horz">
            <a:no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ate Placeholder 3"/>
          <p:cNvSpPr>
            <a:spLocks noGrp="1"/>
          </p:cNvSpPr>
          <p:nvPr>
            <p:ph type="dt" sz="half" idx="2"/>
          </p:nvPr>
        </p:nvSpPr>
        <p:spPr>
          <a:xfrm>
            <a:off x="533400" y="6501968"/>
            <a:ext cx="2289048" cy="365760"/>
          </a:xfrm>
          <a:prstGeom prst="rect">
            <a:avLst/>
          </a:prstGeom>
        </p:spPr>
        <p:txBody>
          <a:bodyPr/>
          <a:lstStyle>
            <a:lvl1pPr>
              <a:defRPr sz="1400"/>
            </a:lvl1pPr>
          </a:lstStyle>
          <a:p>
            <a:fld id="{9793815C-EA6D-40C7-9E91-479112874C2D}" type="datetime1">
              <a:rPr lang="en-US" smtClean="0"/>
              <a:pPr/>
              <a:t>10/2/2020</a:t>
            </a:fld>
            <a:endParaRPr lang="en-US"/>
          </a:p>
        </p:txBody>
      </p:sp>
      <p:sp>
        <p:nvSpPr>
          <p:cNvPr id="20" name="Footer Placeholder 4"/>
          <p:cNvSpPr>
            <a:spLocks noGrp="1"/>
          </p:cNvSpPr>
          <p:nvPr>
            <p:ph type="ftr" sz="quarter" idx="3"/>
          </p:nvPr>
        </p:nvSpPr>
        <p:spPr>
          <a:xfrm>
            <a:off x="2898648" y="6496430"/>
            <a:ext cx="4797552" cy="365760"/>
          </a:xfrm>
          <a:prstGeom prst="rect">
            <a:avLst/>
          </a:prstGeom>
        </p:spPr>
        <p:txBody>
          <a:bodyPr/>
          <a:lstStyle>
            <a:lvl1pPr>
              <a:defRPr sz="1400"/>
            </a:lvl1pPr>
          </a:lstStyle>
          <a:p>
            <a:endParaRPr lang="en-US" dirty="0"/>
          </a:p>
        </p:txBody>
      </p:sp>
      <p:sp>
        <p:nvSpPr>
          <p:cNvPr id="21" name="Slide Number Placeholder 5"/>
          <p:cNvSpPr>
            <a:spLocks noGrp="1"/>
          </p:cNvSpPr>
          <p:nvPr>
            <p:ph type="sldNum" sz="quarter" idx="4"/>
          </p:nvPr>
        </p:nvSpPr>
        <p:spPr>
          <a:xfrm>
            <a:off x="8077200" y="6501968"/>
            <a:ext cx="609600" cy="365760"/>
          </a:xfrm>
          <a:prstGeom prst="rect">
            <a:avLst/>
          </a:prstGeom>
        </p:spPr>
        <p:txBody>
          <a:bodyPr/>
          <a:lstStyle>
            <a:lvl1pPr>
              <a:defRPr sz="1400"/>
            </a:lvl1pPr>
          </a:lstStyle>
          <a:p>
            <a:fld id="{2DD2A927-C669-46EB-947E-64BB8CE6050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randomBar/>
  </p:transition>
  <p:timing>
    <p:tnLst>
      <p:par>
        <p:cTn id="1" dur="indefinite" restart="never" nodeType="tmRoot"/>
      </p:par>
    </p:tnLst>
  </p:timing>
  <p:hf hdr="0" ftr="0" dt="0"/>
  <p:txStyles>
    <p:titleStyle>
      <a:lvl1pPr algn="l" rtl="0" eaLnBrk="1" latinLnBrk="0" hangingPunct="1">
        <a:spcBef>
          <a:spcPct val="0"/>
        </a:spcBef>
        <a:buNone/>
        <a:defRPr kumimoji="0" sz="3200" b="1" kern="1200">
          <a:solidFill>
            <a:srgbClr val="0070C0"/>
          </a:solidFill>
          <a:latin typeface="Arial Black" pitchFamily="34" charset="0"/>
          <a:ea typeface="+mj-ea"/>
          <a:cs typeface="+mj-cs"/>
        </a:defRPr>
      </a:lvl1pPr>
    </p:titleStyle>
    <p:bodyStyle>
      <a:lvl1pPr marL="274320" indent="-274320" algn="l" rtl="0" eaLnBrk="1" latinLnBrk="0" hangingPunct="1">
        <a:spcBef>
          <a:spcPts val="600"/>
        </a:spcBef>
        <a:buClr>
          <a:schemeClr val="tx1"/>
        </a:buClr>
        <a:buSzPct val="76000"/>
        <a:buFont typeface="Arial" pitchFamily="34" charset="0"/>
        <a:buChar char="•"/>
        <a:defRPr kumimoji="0" sz="2400" kern="1200">
          <a:solidFill>
            <a:schemeClr val="tx1"/>
          </a:solidFill>
          <a:latin typeface="+mn-lt"/>
          <a:ea typeface="+mn-ea"/>
          <a:cs typeface="+mn-cs"/>
        </a:defRPr>
      </a:lvl1pPr>
      <a:lvl2pPr marL="457200" indent="-184150" algn="l" rtl="0" eaLnBrk="1" latinLnBrk="0" hangingPunct="1">
        <a:spcBef>
          <a:spcPts val="500"/>
        </a:spcBef>
        <a:buClr>
          <a:schemeClr val="tx1"/>
        </a:buClr>
        <a:buSzPct val="76000"/>
        <a:buFont typeface="Arial" pitchFamily="34" charset="0"/>
        <a:buChar char="•"/>
        <a:defRPr kumimoji="0" sz="2000" kern="1200">
          <a:solidFill>
            <a:schemeClr val="tx1"/>
          </a:solidFill>
          <a:latin typeface="+mn-lt"/>
          <a:ea typeface="+mn-ea"/>
          <a:cs typeface="+mn-cs"/>
        </a:defRPr>
      </a:lvl2pPr>
      <a:lvl3pPr marL="742950" indent="-149225" algn="l" rtl="0" eaLnBrk="1" latinLnBrk="0" hangingPunct="1">
        <a:spcBef>
          <a:spcPts val="500"/>
        </a:spcBef>
        <a:buClr>
          <a:schemeClr val="tx1"/>
        </a:buClr>
        <a:buSzPct val="76000"/>
        <a:buFont typeface="Arial" pitchFamily="34" charset="0"/>
        <a:buChar char="•"/>
        <a:defRPr kumimoji="0" sz="1800" kern="1200">
          <a:solidFill>
            <a:schemeClr val="tx1"/>
          </a:solidFill>
          <a:latin typeface="+mn-lt"/>
          <a:ea typeface="+mn-ea"/>
          <a:cs typeface="+mn-cs"/>
        </a:defRPr>
      </a:lvl3pPr>
      <a:lvl4pPr marL="1028700" indent="-160338" algn="l" rtl="0" eaLnBrk="1" latinLnBrk="0" hangingPunct="1">
        <a:spcBef>
          <a:spcPts val="400"/>
        </a:spcBef>
        <a:buClr>
          <a:schemeClr val="tx1"/>
        </a:buClr>
        <a:buSzPct val="70000"/>
        <a:buFont typeface="Arial" pitchFamily="34" charset="0"/>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tx1"/>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OmCzZ-D8Wdk" TargetMode="External"/><Relationship Id="rId2" Type="http://schemas.openxmlformats.org/officeDocument/2006/relationships/hyperlink" Target="https://www.youtube.com/watch?v=zc8b2Jo7mno"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hyperlink" Target="https://sites.google.com/site/mayariggingwiki/rigging-notes/rig-fundamentals/rotation-ord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facweb.cs.depaul.edu/andre/gam325/week4.ht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ljll.math.upmc.fr/~frey/papers/scientific%20visualisation/Shoemake%20K.,%20Quaternions.pdf" TargetMode="External"/><Relationship Id="rId7" Type="http://schemas.openxmlformats.org/officeDocument/2006/relationships/image" Target="../media/image17.png"/><Relationship Id="rId2" Type="http://schemas.openxmlformats.org/officeDocument/2006/relationships/hyperlink" Target="https://en.wikipedia.org/wiki/William_Rowan_Hamilton"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slide" Target="slide11.xml"/><Relationship Id="rId4" Type="http://schemas.openxmlformats.org/officeDocument/2006/relationships/hyperlink" Target="https://en.wikipedia.org/wiki/Slerp"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facweb.cs.depaul.edu/andre/gam325/week4.htm"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1.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image" Target="../media/image24.png"/><Relationship Id="rId7" Type="http://schemas.openxmlformats.org/officeDocument/2006/relationships/image" Target="../media/image2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0.png"/><Relationship Id="rId11" Type="http://schemas.openxmlformats.org/officeDocument/2006/relationships/image" Target="../media/image26.png"/><Relationship Id="rId5" Type="http://schemas.openxmlformats.org/officeDocument/2006/relationships/image" Target="../media/image200.png"/><Relationship Id="rId10" Type="http://schemas.openxmlformats.org/officeDocument/2006/relationships/image" Target="../media/image25.png"/><Relationship Id="rId4" Type="http://schemas.openxmlformats.org/officeDocument/2006/relationships/image" Target="../media/image190.png"/><Relationship Id="rId9" Type="http://schemas.openxmlformats.org/officeDocument/2006/relationships/image" Target="../media/image240.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facweb.cs.depaul.edu/andre/gam325/week4.htm"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hyperlink" Target="http://facweb.cs.depaul.edu/andre/gam325/week4.htm" TargetMode="Externa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8.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facweb.cs.depaul.edu/andre/gam325/week4.ht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hyperlink" Target="http://facweb.cs.depaul.edu/andre/gam325/week4.htm"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zjMuIxRvygQ" TargetMode="External"/><Relationship Id="rId2" Type="http://schemas.openxmlformats.org/officeDocument/2006/relationships/hyperlink" Target="https://www.youtube.com/watch?v=d4EgbgTm0Bg" TargetMode="External"/><Relationship Id="rId1" Type="http://schemas.openxmlformats.org/officeDocument/2006/relationships/slideLayout" Target="../slideLayouts/slideLayout2.xml"/><Relationship Id="rId4" Type="http://schemas.openxmlformats.org/officeDocument/2006/relationships/hyperlink" Target="https://eater.net/quaternion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Euler's_rotation_theor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Euler's_rotation_theorem" TargetMode="External"/><Relationship Id="rId2" Type="http://schemas.openxmlformats.org/officeDocument/2006/relationships/hyperlink" Target="https://en.wikipedia.org/wiki/Euler_angl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GAM 325/425: </a:t>
            </a:r>
            <a:br>
              <a:rPr lang="en-US" dirty="0" smtClean="0"/>
            </a:br>
            <a:r>
              <a:rPr lang="en-US" dirty="0" smtClean="0"/>
              <a:t>Applied 3D Geometry</a:t>
            </a:r>
            <a:endParaRPr lang="en-US" dirty="0"/>
          </a:p>
        </p:txBody>
      </p:sp>
      <p:sp>
        <p:nvSpPr>
          <p:cNvPr id="6" name="Subtitle 5"/>
          <p:cNvSpPr>
            <a:spLocks noGrp="1"/>
          </p:cNvSpPr>
          <p:nvPr>
            <p:ph type="subTitle" idx="1"/>
          </p:nvPr>
        </p:nvSpPr>
        <p:spPr/>
        <p:txBody>
          <a:bodyPr/>
          <a:lstStyle/>
          <a:p>
            <a:r>
              <a:rPr lang="en-US" dirty="0" smtClean="0"/>
              <a:t>Lecture 4, Part B:</a:t>
            </a:r>
          </a:p>
          <a:p>
            <a:r>
              <a:rPr lang="en-US" dirty="0" smtClean="0"/>
              <a:t>Orientation Representation</a:t>
            </a:r>
          </a:p>
        </p:txBody>
      </p:sp>
      <p:sp>
        <p:nvSpPr>
          <p:cNvPr id="3" name="Slide Number Placeholder 2"/>
          <p:cNvSpPr>
            <a:spLocks noGrp="1"/>
          </p:cNvSpPr>
          <p:nvPr>
            <p:ph type="sldNum" sz="quarter" idx="12"/>
          </p:nvPr>
        </p:nvSpPr>
        <p:spPr/>
        <p:txBody>
          <a:bodyPr/>
          <a:lstStyle/>
          <a:p>
            <a:fld id="{2DD2A927-C669-46EB-947E-64BB8CE6050D}" type="slidenum">
              <a:rPr lang="en-US" smtClean="0"/>
              <a:t>1</a:t>
            </a:fld>
            <a:endParaRPr lang="en-US" dirty="0"/>
          </a:p>
        </p:txBody>
      </p:sp>
    </p:spTree>
    <p:extLst>
      <p:ext uri="{BB962C8B-B14F-4D97-AF65-F5344CB8AC3E}">
        <p14:creationId xmlns:p14="http://schemas.microsoft.com/office/powerpoint/2010/main" val="915093673"/>
      </p:ext>
    </p:extLst>
  </p:cSld>
  <p:clrMapOvr>
    <a:masterClrMapping/>
  </p:clrMapOvr>
  <p:transition spd="slow">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Converting Between </a:t>
            </a:r>
            <a:br>
              <a:rPr lang="en-US" dirty="0" smtClean="0"/>
            </a:br>
            <a:r>
              <a:rPr lang="en-US" dirty="0" smtClean="0"/>
              <a:t>Matrix Format and Angles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Given a specific axis order, the matrix form can be easily created:</a:t>
                </a:r>
              </a:p>
              <a:p>
                <a:pPr marL="293688" lvl="1" indent="0">
                  <a:buNone/>
                </a:pPr>
                <a:r>
                  <a:rPr lang="en-US" b="1" dirty="0" smtClean="0"/>
                  <a:t>Example:</a:t>
                </a:r>
                <a:r>
                  <a:rPr lang="en-US" dirty="0" smtClean="0"/>
                  <a:t> using the </a:t>
                </a:r>
                <a:r>
                  <a:rPr lang="en-US" u="sng" dirty="0" smtClean="0"/>
                  <a:t>extrinsic</a:t>
                </a:r>
                <a:r>
                  <a:rPr lang="en-US" dirty="0" smtClean="0"/>
                  <a:t> </a:t>
                </a:r>
                <a:r>
                  <a:rPr lang="en-US" dirty="0"/>
                  <a:t>rotation in </a:t>
                </a:r>
                <a:r>
                  <a:rPr lang="en-US" u="sng" dirty="0" smtClean="0"/>
                  <a:t>xyz</a:t>
                </a:r>
                <a:r>
                  <a:rPr lang="en-US" dirty="0" smtClean="0"/>
                  <a:t> order from before</a:t>
                </a:r>
              </a:p>
              <a:p>
                <a:pPr marL="0" indent="0" algn="ctr">
                  <a:buNone/>
                </a:pPr>
                <a14:m>
                  <m:oMathPara xmlns:m="http://schemas.openxmlformats.org/officeDocument/2006/math">
                    <m:oMathParaPr>
                      <m:jc m:val="centerGroup"/>
                    </m:oMathParaPr>
                    <m:oMath xmlns:m="http://schemas.openxmlformats.org/officeDocument/2006/math">
                      <m:r>
                        <a:rPr lang="en-US" sz="1600" b="1" i="0" smtClean="0">
                          <a:latin typeface="Cambria Math"/>
                        </a:rPr>
                        <m:t>𝐑</m:t>
                      </m:r>
                      <m:r>
                        <a:rPr lang="en-US" sz="1600" b="1" i="0" smtClean="0">
                          <a:latin typeface="Cambria Math"/>
                        </a:rPr>
                        <m:t>=</m:t>
                      </m:r>
                      <m:sSub>
                        <m:sSubPr>
                          <m:ctrlPr>
                            <a:rPr lang="en-US" sz="1600" b="1" i="1">
                              <a:latin typeface="Cambria Math" panose="02040503050406030204" pitchFamily="18" charset="0"/>
                            </a:rPr>
                          </m:ctrlPr>
                        </m:sSubPr>
                        <m:e>
                          <m:r>
                            <a:rPr lang="en-US" sz="1600" b="1">
                              <a:latin typeface="Cambria Math"/>
                            </a:rPr>
                            <m:t>𝐑</m:t>
                          </m:r>
                        </m:e>
                        <m:sub>
                          <m:r>
                            <a:rPr lang="en-US" sz="1600" i="1">
                              <a:latin typeface="Cambria Math"/>
                            </a:rPr>
                            <m:t>𝑥</m:t>
                          </m:r>
                        </m:sub>
                      </m:sSub>
                      <m:sSub>
                        <m:sSubPr>
                          <m:ctrlPr>
                            <a:rPr lang="en-US" sz="1600" b="1" i="1">
                              <a:latin typeface="Cambria Math" panose="02040503050406030204" pitchFamily="18" charset="0"/>
                            </a:rPr>
                          </m:ctrlPr>
                        </m:sSubPr>
                        <m:e>
                          <m:r>
                            <a:rPr lang="en-US" sz="1600" b="1">
                              <a:latin typeface="Cambria Math"/>
                            </a:rPr>
                            <m:t>𝐑</m:t>
                          </m:r>
                        </m:e>
                        <m:sub>
                          <m:r>
                            <a:rPr lang="en-US" sz="1600" i="1">
                              <a:latin typeface="Cambria Math"/>
                            </a:rPr>
                            <m:t>𝑦</m:t>
                          </m:r>
                        </m:sub>
                      </m:sSub>
                      <m:sSub>
                        <m:sSubPr>
                          <m:ctrlPr>
                            <a:rPr lang="en-US" sz="1600" b="1" i="1">
                              <a:latin typeface="Cambria Math" panose="02040503050406030204" pitchFamily="18" charset="0"/>
                            </a:rPr>
                          </m:ctrlPr>
                        </m:sSubPr>
                        <m:e>
                          <m:r>
                            <a:rPr lang="en-US" sz="1600" b="1">
                              <a:latin typeface="Cambria Math"/>
                            </a:rPr>
                            <m:t>𝐑</m:t>
                          </m:r>
                        </m:e>
                        <m:sub>
                          <m:r>
                            <a:rPr lang="en-US" sz="1600" i="1">
                              <a:latin typeface="Cambria Math"/>
                            </a:rPr>
                            <m:t>𝑧</m:t>
                          </m:r>
                        </m:sub>
                      </m:sSub>
                      <m:r>
                        <m:rPr>
                          <m:aln/>
                        </m:rPr>
                        <a:rPr lang="en-US" sz="1600" b="1" i="1" smtClean="0">
                          <a:latin typeface="Cambria Math"/>
                        </a:rPr>
                        <m:t>=</m:t>
                      </m:r>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r>
                                  <m:rPr>
                                    <m:brk m:alnAt="7"/>
                                  </m:rPr>
                                  <a:rPr lang="en-US" sz="1600" i="1">
                                    <a:latin typeface="Cambria Math"/>
                                  </a:rPr>
                                  <m:t>1</m:t>
                                </m:r>
                              </m:e>
                              <m:e>
                                <m:r>
                                  <a:rPr lang="en-US" sz="1600" i="1">
                                    <a:latin typeface="Cambria Math"/>
                                  </a:rPr>
                                  <m:t>0</m:t>
                                </m:r>
                              </m:e>
                              <m:e>
                                <m:r>
                                  <a:rPr lang="en-US" sz="1600" i="1">
                                    <a:latin typeface="Cambria Math"/>
                                  </a:rPr>
                                  <m:t>0</m:t>
                                </m:r>
                              </m:e>
                            </m:mr>
                            <m:mr>
                              <m:e>
                                <m:r>
                                  <a:rPr lang="en-US" sz="1600" i="1">
                                    <a:latin typeface="Cambria Math"/>
                                  </a:rPr>
                                  <m:t>0</m:t>
                                </m:r>
                              </m:e>
                              <m:e>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b="0" i="1" smtClean="0">
                                            <a:latin typeface="Cambria Math"/>
                                            <a:ea typeface="Cambria Math"/>
                                          </a:rPr>
                                          <m:t>𝑥</m:t>
                                        </m:r>
                                      </m:sub>
                                    </m:sSub>
                                  </m:e>
                                </m:func>
                              </m:e>
                              <m:e>
                                <m:r>
                                  <a:rPr lang="en-US" sz="1600" i="1">
                                    <a:latin typeface="Cambria Math"/>
                                  </a:rPr>
                                  <m:t>−</m:t>
                                </m:r>
                                <m:func>
                                  <m:funcPr>
                                    <m:ctrlPr>
                                      <a:rPr lang="en-US" sz="1600" i="1">
                                        <a:latin typeface="Cambria Math" panose="02040503050406030204" pitchFamily="18" charset="0"/>
                                      </a:rPr>
                                    </m:ctrlPr>
                                  </m:funcPr>
                                  <m:fName>
                                    <m:r>
                                      <m:rPr>
                                        <m:sty m:val="p"/>
                                      </m:rPr>
                                      <a:rPr lang="en-US" sz="1600">
                                        <a:latin typeface="Cambria Math"/>
                                      </a:rPr>
                                      <m:t>sin</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𝑥</m:t>
                                        </m:r>
                                      </m:sub>
                                    </m:sSub>
                                  </m:e>
                                </m:func>
                              </m:e>
                            </m:mr>
                            <m:mr>
                              <m:e>
                                <m:r>
                                  <a:rPr lang="en-US" sz="1600" i="1">
                                    <a:latin typeface="Cambria Math"/>
                                  </a:rPr>
                                  <m:t>0</m:t>
                                </m:r>
                              </m:e>
                              <m:e>
                                <m:func>
                                  <m:funcPr>
                                    <m:ctrlPr>
                                      <a:rPr lang="en-US" sz="1600" i="1">
                                        <a:latin typeface="Cambria Math" panose="02040503050406030204" pitchFamily="18" charset="0"/>
                                      </a:rPr>
                                    </m:ctrlPr>
                                  </m:funcPr>
                                  <m:fName>
                                    <m:r>
                                      <m:rPr>
                                        <m:sty m:val="p"/>
                                      </m:rPr>
                                      <a:rPr lang="en-US" sz="1600">
                                        <a:latin typeface="Cambria Math"/>
                                      </a:rPr>
                                      <m:t>sin</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𝑥</m:t>
                                        </m:r>
                                      </m:sub>
                                    </m:sSub>
                                  </m:e>
                                </m:func>
                              </m:e>
                              <m:e>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𝑥</m:t>
                                        </m:r>
                                      </m:sub>
                                    </m:sSub>
                                  </m:e>
                                </m:func>
                              </m:e>
                            </m:mr>
                          </m:m>
                        </m:e>
                      </m:d>
                      <m:d>
                        <m:dPr>
                          <m:begChr m:val="["/>
                          <m:endChr m:val="]"/>
                          <m:ctrlPr>
                            <a:rPr lang="en-US" sz="1600" i="1">
                              <a:latin typeface="Cambria Math" panose="02040503050406030204" pitchFamily="18" charset="0"/>
                            </a:rPr>
                          </m:ctrlPr>
                        </m:dPr>
                        <m:e>
                          <m:m>
                            <m:mPr>
                              <m:mcs>
                                <m:mc>
                                  <m:mcPr>
                                    <m:count m:val="3"/>
                                    <m:mcJc m:val="center"/>
                                  </m:mcPr>
                                </m:mc>
                              </m:mcs>
                              <m:ctrlPr>
                                <a:rPr lang="en-US" sz="1600" i="1">
                                  <a:latin typeface="Cambria Math" panose="02040503050406030204" pitchFamily="18" charset="0"/>
                                </a:rPr>
                              </m:ctrlPr>
                            </m:mPr>
                            <m:mr>
                              <m:e>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b="0" i="1" smtClean="0">
                                            <a:latin typeface="Cambria Math"/>
                                            <a:ea typeface="Cambria Math"/>
                                          </a:rPr>
                                          <m:t>𝑦</m:t>
                                        </m:r>
                                      </m:sub>
                                    </m:sSub>
                                  </m:e>
                                </m:func>
                              </m:e>
                              <m:e>
                                <m:r>
                                  <a:rPr lang="en-US" sz="1600" i="1">
                                    <a:latin typeface="Cambria Math"/>
                                  </a:rPr>
                                  <m:t>0</m:t>
                                </m:r>
                              </m:e>
                              <m:e>
                                <m:func>
                                  <m:funcPr>
                                    <m:ctrlPr>
                                      <a:rPr lang="en-US" sz="1600" i="1">
                                        <a:latin typeface="Cambria Math" panose="02040503050406030204" pitchFamily="18" charset="0"/>
                                      </a:rPr>
                                    </m:ctrlPr>
                                  </m:funcPr>
                                  <m:fName>
                                    <m:r>
                                      <m:rPr>
                                        <m:sty m:val="p"/>
                                      </m:rPr>
                                      <a:rPr lang="en-US" sz="1600">
                                        <a:latin typeface="Cambria Math"/>
                                      </a:rPr>
                                      <m:t>sin</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𝑦</m:t>
                                        </m:r>
                                      </m:sub>
                                    </m:sSub>
                                  </m:e>
                                </m:func>
                              </m:e>
                            </m:mr>
                            <m:mr>
                              <m:e>
                                <m:r>
                                  <a:rPr lang="en-US" sz="1600" i="1">
                                    <a:latin typeface="Cambria Math"/>
                                  </a:rPr>
                                  <m:t>0</m:t>
                                </m:r>
                              </m:e>
                              <m:e>
                                <m:r>
                                  <a:rPr lang="en-US" sz="1600" i="1">
                                    <a:latin typeface="Cambria Math"/>
                                  </a:rPr>
                                  <m:t>1</m:t>
                                </m:r>
                              </m:e>
                              <m:e>
                                <m:r>
                                  <a:rPr lang="en-US" sz="1600" i="1">
                                    <a:latin typeface="Cambria Math"/>
                                  </a:rPr>
                                  <m:t>0</m:t>
                                </m:r>
                              </m:e>
                            </m:mr>
                            <m:mr>
                              <m:e>
                                <m:r>
                                  <a:rPr lang="en-US" sz="1600" i="1">
                                    <a:latin typeface="Cambria Math"/>
                                  </a:rPr>
                                  <m:t>−</m:t>
                                </m:r>
                                <m:func>
                                  <m:funcPr>
                                    <m:ctrlPr>
                                      <a:rPr lang="en-US" sz="1600" i="1">
                                        <a:latin typeface="Cambria Math" panose="02040503050406030204" pitchFamily="18" charset="0"/>
                                      </a:rPr>
                                    </m:ctrlPr>
                                  </m:funcPr>
                                  <m:fName>
                                    <m:r>
                                      <m:rPr>
                                        <m:sty m:val="p"/>
                                      </m:rPr>
                                      <a:rPr lang="en-US" sz="1600">
                                        <a:latin typeface="Cambria Math"/>
                                      </a:rPr>
                                      <m:t>sin</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𝑦</m:t>
                                        </m:r>
                                      </m:sub>
                                    </m:sSub>
                                  </m:e>
                                </m:func>
                              </m:e>
                              <m:e>
                                <m:r>
                                  <a:rPr lang="en-US" sz="1600" i="1">
                                    <a:latin typeface="Cambria Math"/>
                                  </a:rPr>
                                  <m:t>0</m:t>
                                </m:r>
                              </m:e>
                              <m:e>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𝑦</m:t>
                                        </m:r>
                                      </m:sub>
                                    </m:sSub>
                                  </m:e>
                                </m:func>
                              </m:e>
                            </m:mr>
                          </m:m>
                        </m:e>
                      </m:d>
                      <m:d>
                        <m:dPr>
                          <m:begChr m:val="["/>
                          <m:endChr m:val="]"/>
                          <m:ctrlPr>
                            <a:rPr lang="en-US" sz="1600" i="1">
                              <a:latin typeface="Cambria Math" panose="02040503050406030204" pitchFamily="18" charset="0"/>
                              <a:ea typeface="Cambria Math"/>
                            </a:rPr>
                          </m:ctrlPr>
                        </m:dPr>
                        <m:e>
                          <m:m>
                            <m:mPr>
                              <m:mcs>
                                <m:mc>
                                  <m:mcPr>
                                    <m:count m:val="3"/>
                                    <m:mcJc m:val="center"/>
                                  </m:mcPr>
                                </m:mc>
                              </m:mcs>
                              <m:ctrlPr>
                                <a:rPr lang="en-US" sz="1600" i="1">
                                  <a:latin typeface="Cambria Math" panose="02040503050406030204" pitchFamily="18" charset="0"/>
                                  <a:ea typeface="Cambria Math"/>
                                </a:rPr>
                              </m:ctrlPr>
                            </m:mPr>
                            <m:mr>
                              <m:e>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smtClean="0">
                                            <a:latin typeface="Cambria Math" panose="02040503050406030204" pitchFamily="18" charset="0"/>
                                          </a:rPr>
                                        </m:ctrlPr>
                                      </m:sSubPr>
                                      <m:e>
                                        <m:r>
                                          <a:rPr lang="en-US" sz="1600" i="1">
                                            <a:latin typeface="Cambria Math"/>
                                            <a:ea typeface="Cambria Math"/>
                                          </a:rPr>
                                          <m:t>𝜃</m:t>
                                        </m:r>
                                      </m:e>
                                      <m:sub>
                                        <m:r>
                                          <a:rPr lang="en-US" sz="1600" b="0" i="1" smtClean="0">
                                            <a:latin typeface="Cambria Math"/>
                                            <a:ea typeface="Cambria Math"/>
                                          </a:rPr>
                                          <m:t>𝑧</m:t>
                                        </m:r>
                                      </m:sub>
                                    </m:sSub>
                                  </m:e>
                                </m:func>
                              </m:e>
                              <m:e>
                                <m:r>
                                  <a:rPr lang="en-US" sz="1600" i="1">
                                    <a:latin typeface="Cambria Math"/>
                                    <a:ea typeface="Cambria Math"/>
                                  </a:rPr>
                                  <m:t>−</m:t>
                                </m:r>
                                <m:func>
                                  <m:funcPr>
                                    <m:ctrlPr>
                                      <a:rPr lang="en-US" sz="1600" i="1">
                                        <a:latin typeface="Cambria Math" panose="02040503050406030204" pitchFamily="18" charset="0"/>
                                      </a:rPr>
                                    </m:ctrlPr>
                                  </m:funcPr>
                                  <m:fName>
                                    <m:r>
                                      <m:rPr>
                                        <m:sty m:val="p"/>
                                      </m:rPr>
                                      <a:rPr lang="en-US" sz="1600">
                                        <a:latin typeface="Cambria Math"/>
                                      </a:rPr>
                                      <m:t>sin</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b="0" i="1" smtClean="0">
                                            <a:latin typeface="Cambria Math"/>
                                            <a:ea typeface="Cambria Math"/>
                                          </a:rPr>
                                          <m:t>𝑧</m:t>
                                        </m:r>
                                      </m:sub>
                                    </m:sSub>
                                  </m:e>
                                </m:func>
                              </m:e>
                              <m:e>
                                <m:r>
                                  <a:rPr lang="en-US" sz="1600" i="1">
                                    <a:latin typeface="Cambria Math"/>
                                    <a:ea typeface="Cambria Math"/>
                                  </a:rPr>
                                  <m:t>0</m:t>
                                </m:r>
                              </m:e>
                            </m:mr>
                            <m:mr>
                              <m:e>
                                <m:func>
                                  <m:funcPr>
                                    <m:ctrlPr>
                                      <a:rPr lang="en-US" sz="1600" i="1">
                                        <a:latin typeface="Cambria Math" panose="02040503050406030204" pitchFamily="18" charset="0"/>
                                      </a:rPr>
                                    </m:ctrlPr>
                                  </m:funcPr>
                                  <m:fName>
                                    <m:r>
                                      <m:rPr>
                                        <m:sty m:val="p"/>
                                      </m:rPr>
                                      <a:rPr lang="en-US" sz="1600">
                                        <a:latin typeface="Cambria Math"/>
                                      </a:rPr>
                                      <m:t>sin</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b="0" i="1" smtClean="0">
                                            <a:latin typeface="Cambria Math"/>
                                            <a:ea typeface="Cambria Math"/>
                                          </a:rPr>
                                          <m:t>𝑧</m:t>
                                        </m:r>
                                      </m:sub>
                                    </m:sSub>
                                  </m:e>
                                </m:func>
                              </m:e>
                              <m:e>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b="0" i="1" smtClean="0">
                                            <a:latin typeface="Cambria Math"/>
                                            <a:ea typeface="Cambria Math"/>
                                          </a:rPr>
                                          <m:t>𝑧</m:t>
                                        </m:r>
                                      </m:sub>
                                    </m:sSub>
                                  </m:e>
                                </m:func>
                              </m:e>
                              <m:e>
                                <m:r>
                                  <a:rPr lang="en-US" sz="1600" i="1">
                                    <a:latin typeface="Cambria Math"/>
                                    <a:ea typeface="Cambria Math"/>
                                  </a:rPr>
                                  <m:t>0</m:t>
                                </m:r>
                              </m:e>
                            </m:mr>
                            <m:mr>
                              <m:e>
                                <m:r>
                                  <a:rPr lang="en-US" sz="1600" i="1">
                                    <a:latin typeface="Cambria Math"/>
                                    <a:ea typeface="Cambria Math"/>
                                  </a:rPr>
                                  <m:t>0</m:t>
                                </m:r>
                              </m:e>
                              <m:e>
                                <m:r>
                                  <a:rPr lang="en-US" sz="1600" i="1">
                                    <a:latin typeface="Cambria Math"/>
                                    <a:ea typeface="Cambria Math"/>
                                  </a:rPr>
                                  <m:t>0</m:t>
                                </m:r>
                              </m:e>
                              <m:e>
                                <m:r>
                                  <a:rPr lang="en-US" sz="1600" i="1">
                                    <a:latin typeface="Cambria Math"/>
                                    <a:ea typeface="Cambria Math"/>
                                  </a:rPr>
                                  <m:t>1</m:t>
                                </m:r>
                              </m:e>
                            </m:mr>
                          </m:m>
                        </m:e>
                      </m:d>
                    </m:oMath>
                    <m:oMath xmlns:m="http://schemas.openxmlformats.org/officeDocument/2006/math">
                      <m:r>
                        <m:rPr>
                          <m:aln/>
                        </m:rPr>
                        <a:rPr lang="en-US" sz="1600" b="0" i="1" smtClean="0">
                          <a:latin typeface="Cambria Math"/>
                          <a:ea typeface="Cambria Math"/>
                        </a:rPr>
                        <m:t>=</m:t>
                      </m:r>
                      <m:d>
                        <m:dPr>
                          <m:begChr m:val="["/>
                          <m:endChr m:val="]"/>
                          <m:ctrlPr>
                            <a:rPr lang="en-US" sz="1600" b="0" i="1" smtClean="0">
                              <a:latin typeface="Cambria Math" panose="02040503050406030204" pitchFamily="18" charset="0"/>
                              <a:ea typeface="Cambria Math"/>
                            </a:rPr>
                          </m:ctrlPr>
                        </m:dPr>
                        <m:e>
                          <m:m>
                            <m:mPr>
                              <m:mcs>
                                <m:mc>
                                  <m:mcPr>
                                    <m:count m:val="3"/>
                                    <m:mcJc m:val="center"/>
                                  </m:mcPr>
                                </m:mc>
                              </m:mcs>
                              <m:ctrlPr>
                                <a:rPr lang="en-US" sz="1600" b="0" i="1" smtClean="0">
                                  <a:latin typeface="Cambria Math" panose="02040503050406030204" pitchFamily="18" charset="0"/>
                                  <a:ea typeface="Cambria Math"/>
                                </a:rPr>
                              </m:ctrlPr>
                            </m:mPr>
                            <m:mr>
                              <m:e>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𝑦</m:t>
                                        </m:r>
                                      </m:sub>
                                    </m:sSub>
                                  </m:e>
                                </m:func>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𝑧</m:t>
                                        </m:r>
                                      </m:sub>
                                    </m:sSub>
                                  </m:e>
                                </m:func>
                              </m:e>
                              <m:e>
                                <m:r>
                                  <a:rPr lang="en-US" sz="1600" b="0" i="1" smtClean="0">
                                    <a:latin typeface="Cambria Math"/>
                                    <a:ea typeface="Cambria Math"/>
                                  </a:rPr>
                                  <m:t>−</m:t>
                                </m:r>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𝑦</m:t>
                                        </m:r>
                                      </m:sub>
                                    </m:sSub>
                                  </m:e>
                                </m:func>
                                <m:func>
                                  <m:funcPr>
                                    <m:ctrlPr>
                                      <a:rPr lang="en-US" sz="1600" i="1">
                                        <a:latin typeface="Cambria Math" panose="02040503050406030204" pitchFamily="18" charset="0"/>
                                      </a:rPr>
                                    </m:ctrlPr>
                                  </m:funcPr>
                                  <m:fName>
                                    <m:r>
                                      <m:rPr>
                                        <m:sty m:val="p"/>
                                      </m:rPr>
                                      <a:rPr lang="en-US" sz="1600">
                                        <a:latin typeface="Cambria Math"/>
                                      </a:rPr>
                                      <m:t>sin</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𝑧</m:t>
                                        </m:r>
                                      </m:sub>
                                    </m:sSub>
                                  </m:e>
                                </m:func>
                              </m:e>
                              <m:e>
                                <m:func>
                                  <m:funcPr>
                                    <m:ctrlPr>
                                      <a:rPr lang="en-US" sz="1600" i="1">
                                        <a:latin typeface="Cambria Math" panose="02040503050406030204" pitchFamily="18" charset="0"/>
                                      </a:rPr>
                                    </m:ctrlPr>
                                  </m:funcPr>
                                  <m:fName>
                                    <m:r>
                                      <m:rPr>
                                        <m:sty m:val="p"/>
                                      </m:rPr>
                                      <a:rPr lang="en-US" sz="1600">
                                        <a:latin typeface="Cambria Math"/>
                                      </a:rPr>
                                      <m:t>sin</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𝑦</m:t>
                                        </m:r>
                                      </m:sub>
                                    </m:sSub>
                                  </m:e>
                                </m:func>
                              </m:e>
                            </m:mr>
                            <m:mr>
                              <m:e>
                                <m:r>
                                  <a:rPr lang="en-US" sz="1600" b="0" i="1" smtClean="0">
                                    <a:latin typeface="Cambria Math"/>
                                    <a:ea typeface="Cambria Math"/>
                                  </a:rPr>
                                  <m:t>…</m:t>
                                </m:r>
                              </m:e>
                              <m:e>
                                <m:r>
                                  <a:rPr lang="en-US" sz="1600" b="0" i="1" smtClean="0">
                                    <a:latin typeface="Cambria Math"/>
                                    <a:ea typeface="Cambria Math"/>
                                  </a:rPr>
                                  <m:t>…</m:t>
                                </m:r>
                              </m:e>
                              <m:e>
                                <m:r>
                                  <a:rPr lang="en-US" sz="1600" i="1">
                                    <a:latin typeface="Cambria Math"/>
                                  </a:rPr>
                                  <m:t>−</m:t>
                                </m:r>
                                <m:func>
                                  <m:funcPr>
                                    <m:ctrlPr>
                                      <a:rPr lang="en-US" sz="1600" i="1">
                                        <a:latin typeface="Cambria Math" panose="02040503050406030204" pitchFamily="18" charset="0"/>
                                      </a:rPr>
                                    </m:ctrlPr>
                                  </m:funcPr>
                                  <m:fName>
                                    <m:r>
                                      <m:rPr>
                                        <m:sty m:val="p"/>
                                      </m:rPr>
                                      <a:rPr lang="en-US" sz="1600">
                                        <a:latin typeface="Cambria Math"/>
                                      </a:rPr>
                                      <m:t>sin</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𝑥</m:t>
                                        </m:r>
                                      </m:sub>
                                    </m:sSub>
                                  </m:e>
                                </m:func>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𝑦</m:t>
                                        </m:r>
                                      </m:sub>
                                    </m:sSub>
                                  </m:e>
                                </m:func>
                              </m:e>
                            </m:mr>
                            <m:mr>
                              <m:e>
                                <m:r>
                                  <a:rPr lang="en-US" sz="1600" b="0" i="1" smtClean="0">
                                    <a:latin typeface="Cambria Math"/>
                                    <a:ea typeface="Cambria Math"/>
                                  </a:rPr>
                                  <m:t>⋯</m:t>
                                </m:r>
                              </m:e>
                              <m:e>
                                <m:r>
                                  <a:rPr lang="en-US" sz="1600" b="0" i="1" smtClean="0">
                                    <a:latin typeface="Cambria Math"/>
                                    <a:ea typeface="Cambria Math"/>
                                  </a:rPr>
                                  <m:t>…</m:t>
                                </m:r>
                              </m:e>
                              <m:e>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𝑥</m:t>
                                        </m:r>
                                      </m:sub>
                                    </m:sSub>
                                  </m:e>
                                </m:func>
                                <m:func>
                                  <m:funcPr>
                                    <m:ctrlPr>
                                      <a:rPr lang="en-US" sz="1600" i="1">
                                        <a:latin typeface="Cambria Math" panose="02040503050406030204" pitchFamily="18" charset="0"/>
                                      </a:rPr>
                                    </m:ctrlPr>
                                  </m:funcPr>
                                  <m:fName>
                                    <m:r>
                                      <m:rPr>
                                        <m:sty m:val="p"/>
                                        <m:brk m:alnAt="7"/>
                                      </m:rPr>
                                      <a:rPr lang="en-US" sz="1600">
                                        <a:latin typeface="Cambria Math"/>
                                      </a:rPr>
                                      <m:t>c</m:t>
                                    </m:r>
                                    <m:r>
                                      <m:rPr>
                                        <m:sty m:val="p"/>
                                      </m:rPr>
                                      <a:rPr lang="en-US" sz="1600">
                                        <a:latin typeface="Cambria Math"/>
                                      </a:rPr>
                                      <m:t>os</m:t>
                                    </m:r>
                                  </m:fName>
                                  <m:e>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ea typeface="Cambria Math"/>
                                          </a:rPr>
                                          <m:t>𝑦</m:t>
                                        </m:r>
                                      </m:sub>
                                    </m:sSub>
                                  </m:e>
                                </m:func>
                              </m:e>
                            </m:mr>
                          </m:m>
                        </m:e>
                      </m:d>
                    </m:oMath>
                  </m:oMathPara>
                </a14:m>
                <a:endParaRPr lang="en-US" dirty="0" smtClean="0"/>
              </a:p>
              <a:p>
                <a:pPr marL="293688" lvl="1" indent="0">
                  <a:buNone/>
                </a:pPr>
                <a:r>
                  <a:rPr lang="en-US" i="1" dirty="0" smtClean="0"/>
                  <a:t>Important: any combination of three axes (including repeated ones) are possible resulting in </a:t>
                </a:r>
                <a:r>
                  <a:rPr lang="en-US" i="1" u="sng" dirty="0" smtClean="0"/>
                  <a:t>many different matrix forms</a:t>
                </a:r>
              </a:p>
              <a:p>
                <a:pPr marL="0" indent="0">
                  <a:buNone/>
                </a:pPr>
                <a:endParaRPr lang="en-US" sz="800" dirty="0"/>
              </a:p>
              <a:p>
                <a:pPr marL="0" indent="0">
                  <a:buNone/>
                </a:pPr>
                <a:r>
                  <a:rPr lang="en-US" dirty="0" smtClean="0"/>
                  <a:t>Converting from the matrix back to angle is extremely messy:</a:t>
                </a:r>
              </a:p>
              <a:p>
                <a:pPr lvl="1"/>
                <a:r>
                  <a:rPr lang="en-US" dirty="0" smtClean="0"/>
                  <a:t>Knowing the </a:t>
                </a:r>
                <a:r>
                  <a:rPr lang="en-US" u="sng" dirty="0" smtClean="0"/>
                  <a:t>specific axis</a:t>
                </a:r>
                <a:r>
                  <a:rPr lang="en-US" i="1" u="sng" dirty="0" smtClean="0"/>
                  <a:t> </a:t>
                </a:r>
                <a:r>
                  <a:rPr lang="en-US" u="sng" dirty="0" smtClean="0"/>
                  <a:t>order</a:t>
                </a:r>
                <a:r>
                  <a:rPr lang="en-US" dirty="0" smtClean="0"/>
                  <a:t>, we then try to “solve” for all three angles</a:t>
                </a:r>
              </a:p>
              <a:p>
                <a:pPr lvl="2"/>
                <a:r>
                  <a:rPr lang="en-US" b="1" dirty="0" smtClean="0"/>
                  <a:t>Example:</a:t>
                </a:r>
                <a:r>
                  <a:rPr lang="en-US" dirty="0" smtClean="0"/>
                  <a:t> Above,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𝑟</m:t>
                        </m:r>
                      </m:e>
                      <m:sub>
                        <m:r>
                          <a:rPr lang="en-US" b="0" i="0" smtClean="0">
                            <a:latin typeface="Cambria Math"/>
                          </a:rPr>
                          <m:t>02</m:t>
                        </m:r>
                      </m:sub>
                    </m:sSub>
                    <m:r>
                      <a:rPr lang="en-US" b="0" i="0" smtClean="0">
                        <a:latin typeface="Cambria Math"/>
                      </a:rPr>
                      <m:t>=</m:t>
                    </m:r>
                    <m:func>
                      <m:funcPr>
                        <m:ctrlPr>
                          <a:rPr lang="en-US" i="1">
                            <a:latin typeface="Cambria Math" panose="02040503050406030204" pitchFamily="18" charset="0"/>
                          </a:rPr>
                        </m:ctrlPr>
                      </m:funcPr>
                      <m:fName>
                        <m:r>
                          <m:rPr>
                            <m:sty m:val="p"/>
                          </m:rPr>
                          <a:rPr lang="en-US">
                            <a:latin typeface="Cambria Math"/>
                          </a:rPr>
                          <m:t>sin</m:t>
                        </m:r>
                      </m:fName>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ea typeface="Cambria Math"/>
                              </a:rPr>
                              <m:t>𝑦</m:t>
                            </m:r>
                          </m:sub>
                        </m:sSub>
                      </m:e>
                    </m:func>
                  </m:oMath>
                </a14:m>
                <a:r>
                  <a:rPr lang="en-US" dirty="0" smtClean="0"/>
                  <a:t>, from that, we deduce </a:t>
                </a:r>
                <a14:m>
                  <m:oMath xmlns:m="http://schemas.openxmlformats.org/officeDocument/2006/math">
                    <m:func>
                      <m:funcPr>
                        <m:ctrlPr>
                          <a:rPr lang="en-US" i="1">
                            <a:latin typeface="Cambria Math" panose="02040503050406030204" pitchFamily="18" charset="0"/>
                          </a:rPr>
                        </m:ctrlPr>
                      </m:funcPr>
                      <m:fName>
                        <m:r>
                          <m:rPr>
                            <m:sty m:val="p"/>
                            <m:brk m:alnAt="7"/>
                          </m:rPr>
                          <a:rPr lang="en-US">
                            <a:latin typeface="Cambria Math"/>
                          </a:rPr>
                          <m:t>c</m:t>
                        </m:r>
                        <m:r>
                          <m:rPr>
                            <m:sty m:val="p"/>
                          </m:rPr>
                          <a:rPr lang="en-US">
                            <a:latin typeface="Cambria Math"/>
                          </a:rPr>
                          <m:t>os</m:t>
                        </m:r>
                      </m:fName>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ea typeface="Cambria Math"/>
                              </a:rPr>
                              <m:t>𝑦</m:t>
                            </m:r>
                          </m:sub>
                        </m:sSub>
                      </m:e>
                    </m:func>
                  </m:oMath>
                </a14:m>
                <a:r>
                  <a:rPr lang="en-US" dirty="0" smtClean="0"/>
                  <a:t>. </a:t>
                </a:r>
                <a:br>
                  <a:rPr lang="en-US" dirty="0" smtClean="0"/>
                </a:br>
                <a:r>
                  <a:rPr lang="en-US" dirty="0" smtClean="0"/>
                  <a:t>	Now, using </a:t>
                </a:r>
                <a14:m>
                  <m:oMath xmlns:m="http://schemas.openxmlformats.org/officeDocument/2006/math">
                    <m:sSub>
                      <m:sSubPr>
                        <m:ctrlPr>
                          <a:rPr lang="en-US" i="1">
                            <a:latin typeface="Cambria Math" panose="02040503050406030204" pitchFamily="18" charset="0"/>
                          </a:rPr>
                        </m:ctrlPr>
                      </m:sSubPr>
                      <m:e>
                        <m:r>
                          <a:rPr lang="en-US" i="1">
                            <a:latin typeface="Cambria Math"/>
                          </a:rPr>
                          <m:t>𝑟</m:t>
                        </m:r>
                      </m:e>
                      <m:sub>
                        <m:r>
                          <a:rPr lang="en-US">
                            <a:latin typeface="Cambria Math"/>
                          </a:rPr>
                          <m:t>0</m:t>
                        </m:r>
                        <m:r>
                          <a:rPr lang="en-US" b="0" i="0" smtClean="0">
                            <a:latin typeface="Cambria Math" panose="02040503050406030204" pitchFamily="18" charset="0"/>
                          </a:rPr>
                          <m:t>1</m:t>
                        </m:r>
                      </m:sub>
                    </m:sSub>
                    <m:r>
                      <a:rPr lang="en-US" b="0" i="1" smtClean="0">
                        <a:latin typeface="Cambria Math"/>
                      </a:rPr>
                      <m:t>=</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sin</m:t>
                        </m:r>
                      </m:fName>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ea typeface="Cambria Math"/>
                              </a:rPr>
                              <m:t>𝑥</m:t>
                            </m:r>
                          </m:sub>
                        </m:sSub>
                      </m:e>
                    </m:func>
                    <m:func>
                      <m:funcPr>
                        <m:ctrlPr>
                          <a:rPr lang="en-US" i="1">
                            <a:latin typeface="Cambria Math" panose="02040503050406030204" pitchFamily="18" charset="0"/>
                          </a:rPr>
                        </m:ctrlPr>
                      </m:funcPr>
                      <m:fName>
                        <m:r>
                          <m:rPr>
                            <m:sty m:val="p"/>
                            <m:brk m:alnAt="7"/>
                          </m:rPr>
                          <a:rPr lang="en-US">
                            <a:latin typeface="Cambria Math"/>
                          </a:rPr>
                          <m:t>c</m:t>
                        </m:r>
                        <m:r>
                          <m:rPr>
                            <m:sty m:val="p"/>
                          </m:rPr>
                          <a:rPr lang="en-US">
                            <a:latin typeface="Cambria Math"/>
                          </a:rPr>
                          <m:t>os</m:t>
                        </m:r>
                      </m:fName>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ea typeface="Cambria Math"/>
                              </a:rPr>
                              <m:t>𝑦</m:t>
                            </m:r>
                          </m:sub>
                        </m:sSub>
                      </m:e>
                    </m:func>
                  </m:oMath>
                </a14:m>
                <a:r>
                  <a:rPr lang="en-US" dirty="0" smtClean="0"/>
                  <a:t>, we can deduce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sin</m:t>
                        </m:r>
                      </m:fName>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ea typeface="Cambria Math"/>
                              </a:rPr>
                              <m:t>𝑥</m:t>
                            </m:r>
                          </m:sub>
                        </m:sSub>
                      </m:e>
                    </m:func>
                  </m:oMath>
                </a14:m>
                <a:r>
                  <a:rPr lang="en-US" dirty="0" smtClean="0"/>
                  <a:t>, etc.  </a:t>
                </a:r>
              </a:p>
              <a:p>
                <a:pPr lvl="1"/>
                <a:r>
                  <a:rPr lang="en-US" dirty="0" smtClean="0"/>
                  <a:t>A bit tedious, different for every axes order and inefficient (using inverse trig)</a:t>
                </a:r>
              </a:p>
              <a:p>
                <a:pPr lvl="1"/>
                <a:r>
                  <a:rPr lang="en-US" dirty="0" smtClean="0"/>
                  <a:t>See also next slide pack</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spTree>
    <p:extLst>
      <p:ext uri="{BB962C8B-B14F-4D97-AF65-F5344CB8AC3E}">
        <p14:creationId xmlns:p14="http://schemas.microsoft.com/office/powerpoint/2010/main" val="313901704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8" dur="500"/>
                                        <p:tgtEl>
                                          <p:spTgt spid="4">
                                            <p:txEl>
                                              <p:pRg st="8" end="8"/>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1"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Angles: </a:t>
            </a:r>
            <a:br>
              <a:rPr lang="en-US" dirty="0" smtClean="0"/>
            </a:br>
            <a:r>
              <a:rPr lang="en-US" dirty="0" smtClean="0"/>
              <a:t>Gimbal Lock</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11</a:t>
            </a:fld>
            <a:endParaRPr lang="en-US" dirty="0"/>
          </a:p>
        </p:txBody>
      </p:sp>
      <p:sp>
        <p:nvSpPr>
          <p:cNvPr id="4" name="Content Placeholder 3"/>
          <p:cNvSpPr>
            <a:spLocks noGrp="1"/>
          </p:cNvSpPr>
          <p:nvPr>
            <p:ph sz="quarter" idx="1"/>
          </p:nvPr>
        </p:nvSpPr>
        <p:spPr/>
        <p:txBody>
          <a:bodyPr/>
          <a:lstStyle/>
          <a:p>
            <a:pPr marL="0" indent="0">
              <a:buNone/>
            </a:pPr>
            <a:r>
              <a:rPr lang="en-US" i="1" dirty="0" smtClean="0"/>
              <a:t>Gimbal</a:t>
            </a:r>
            <a:r>
              <a:rPr lang="en-US" dirty="0" smtClean="0"/>
              <a:t>: Mechanical mounting device that allow rotations around multiple axes (Typically 3 axes, sometimes only 2)</a:t>
            </a:r>
          </a:p>
          <a:p>
            <a:pPr lvl="1"/>
            <a:r>
              <a:rPr lang="en-US" i="1" dirty="0" smtClean="0"/>
              <a:t>As an aside: software control for these is likely using Euler angles</a:t>
            </a:r>
            <a:endParaRPr lang="en-US" i="1" dirty="0"/>
          </a:p>
          <a:p>
            <a:pPr marL="0" indent="0">
              <a:buNone/>
            </a:pPr>
            <a:endParaRPr lang="en-US" sz="800" dirty="0" smtClean="0"/>
          </a:p>
          <a:p>
            <a:pPr marL="0" indent="0">
              <a:buNone/>
            </a:pPr>
            <a:r>
              <a:rPr lang="en-US" i="1" dirty="0" smtClean="0"/>
              <a:t>Gimbal lock</a:t>
            </a:r>
            <a:r>
              <a:rPr lang="en-US" dirty="0" smtClean="0"/>
              <a:t>: </a:t>
            </a:r>
          </a:p>
          <a:p>
            <a:pPr lvl="1"/>
            <a:r>
              <a:rPr lang="en-US" dirty="0" smtClean="0"/>
              <a:t>Originally: when one of the rotation axis reached its physical </a:t>
            </a:r>
            <a:br>
              <a:rPr lang="en-US" dirty="0" smtClean="0"/>
            </a:br>
            <a:r>
              <a:rPr lang="en-US" dirty="0" smtClean="0"/>
              <a:t>limit, ‘locking up’</a:t>
            </a:r>
          </a:p>
          <a:p>
            <a:pPr lvl="1"/>
            <a:r>
              <a:rPr lang="en-US" dirty="0" smtClean="0"/>
              <a:t>3D Graphics: what happens when one axis lines up with another </a:t>
            </a:r>
          </a:p>
          <a:p>
            <a:pPr marL="593725" lvl="2" indent="0">
              <a:buNone/>
            </a:pPr>
            <a:r>
              <a:rPr lang="en-US" b="1" dirty="0" smtClean="0"/>
              <a:t>Example:</a:t>
            </a:r>
            <a:r>
              <a:rPr lang="en-US" dirty="0" smtClean="0"/>
              <a:t> blue and green on the image below. At that point, rotation along the green axis cancels out whatever the blue axis has done.</a:t>
            </a:r>
          </a:p>
          <a:p>
            <a:pPr marL="593725" lvl="2" indent="0">
              <a:buNone/>
            </a:pPr>
            <a:endParaRPr lang="en-US" dirty="0"/>
          </a:p>
          <a:p>
            <a:pPr marL="593725" lvl="2" indent="0">
              <a:buNone/>
            </a:pPr>
            <a:endParaRPr lang="en-US" dirty="0" smtClean="0"/>
          </a:p>
          <a:p>
            <a:pPr marL="593725" lvl="2" indent="0">
              <a:buNone/>
            </a:pPr>
            <a:endParaRPr lang="en-US" dirty="0" smtClean="0"/>
          </a:p>
          <a:p>
            <a:pPr marL="593725" lvl="2" indent="0">
              <a:buNone/>
            </a:pPr>
            <a:endParaRPr lang="en-US" dirty="0" smtClean="0"/>
          </a:p>
          <a:p>
            <a:pPr lvl="1"/>
            <a:r>
              <a:rPr lang="en-US" dirty="0" smtClean="0"/>
              <a:t>The practical effect of Gimbal lock in 3D graphics is that it prevents smooth rotations between two position: If any intermediate position has a gimbal lock, the transition gets stuck in that position (see </a:t>
            </a:r>
            <a:r>
              <a:rPr lang="en-US" dirty="0" smtClean="0">
                <a:hlinkClick r:id="rId2"/>
              </a:rPr>
              <a:t>video</a:t>
            </a:r>
            <a:r>
              <a:rPr lang="en-US" dirty="0" smtClean="0"/>
              <a:t>, also </a:t>
            </a:r>
            <a:r>
              <a:rPr lang="en-US" dirty="0" smtClean="0">
                <a:hlinkClick r:id="rId3"/>
              </a:rPr>
              <a:t>Apollo Program Gimbal Lock</a:t>
            </a:r>
            <a:r>
              <a:rPr lang="en-US" dirty="0" smtClean="0"/>
              <a:t>)</a:t>
            </a:r>
          </a:p>
          <a:p>
            <a:pPr marL="0" indent="0">
              <a:buNone/>
            </a:pPr>
            <a:endParaRPr lang="en-US" dirty="0"/>
          </a:p>
        </p:txBody>
      </p:sp>
      <p:pic>
        <p:nvPicPr>
          <p:cNvPr id="1028" name="Picture 4" descr="http://www.goodluckbuy.com/images/detailed_images/sku_99707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2800" y="171038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mages0.cnitblog.com/cnitblog_com/luckydmz/GimbalLo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3600" y="4156444"/>
            <a:ext cx="1752600" cy="140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7716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randombar(horizontal)">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8" dur="500"/>
                                        <p:tgtEl>
                                          <p:spTgt spid="4">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4" dur="5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9"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Angles:</a:t>
            </a:r>
            <a:r>
              <a:rPr lang="en-US" dirty="0"/>
              <a:t> </a:t>
            </a:r>
            <a:r>
              <a:rPr lang="en-US" dirty="0" smtClean="0"/>
              <a:t>Assessment</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12</a:t>
            </a:fld>
            <a:endParaRPr lang="en-US" dirty="0"/>
          </a:p>
        </p:txBody>
      </p:sp>
      <p:sp>
        <p:nvSpPr>
          <p:cNvPr id="4" name="Content Placeholder 3"/>
          <p:cNvSpPr>
            <a:spLocks noGrp="1"/>
          </p:cNvSpPr>
          <p:nvPr>
            <p:ph sz="quarter" idx="1"/>
          </p:nvPr>
        </p:nvSpPr>
        <p:spPr/>
        <p:txBody>
          <a:bodyPr/>
          <a:lstStyle/>
          <a:p>
            <a:pPr marL="0" indent="0">
              <a:buNone/>
            </a:pPr>
            <a:r>
              <a:rPr lang="en-US" sz="1800" b="1" dirty="0" smtClean="0"/>
              <a:t>Small Footprint:  </a:t>
            </a:r>
          </a:p>
          <a:p>
            <a:pPr lvl="1"/>
            <a:r>
              <a:rPr lang="en-US" sz="1600" dirty="0"/>
              <a:t>O</a:t>
            </a:r>
            <a:r>
              <a:rPr lang="en-US" sz="1600" dirty="0" smtClean="0"/>
              <a:t>nly 3 values… </a:t>
            </a:r>
            <a:r>
              <a:rPr lang="en-US" sz="1600" b="1" i="1" u="sng" dirty="0" smtClean="0"/>
              <a:t>IF</a:t>
            </a:r>
            <a:r>
              <a:rPr lang="en-US" sz="1600" i="1" dirty="0" smtClean="0"/>
              <a:t> you don’t count specifying which axis order you use at every step. For example: Joints in 3D models often use Euler angles but </a:t>
            </a:r>
            <a:r>
              <a:rPr lang="en-US" sz="1600" i="1" u="sng" dirty="0" smtClean="0"/>
              <a:t>do not have consistent order even within a single model</a:t>
            </a:r>
            <a:r>
              <a:rPr lang="en-US" sz="1600" i="1" dirty="0" smtClean="0"/>
              <a:t>!!!! (see </a:t>
            </a:r>
            <a:r>
              <a:rPr lang="en-US" sz="1600" i="1" dirty="0" smtClean="0">
                <a:hlinkClick r:id="rId2"/>
              </a:rPr>
              <a:t>this page</a:t>
            </a:r>
            <a:r>
              <a:rPr lang="en-US" sz="1600" i="1" dirty="0" smtClean="0"/>
              <a:t>)</a:t>
            </a:r>
            <a:endParaRPr lang="en-US" sz="1600" b="1" dirty="0"/>
          </a:p>
          <a:p>
            <a:pPr marL="0" indent="0">
              <a:buNone/>
            </a:pPr>
            <a:r>
              <a:rPr lang="en-US" sz="1800" b="1" dirty="0"/>
              <a:t>Efficient </a:t>
            </a:r>
            <a:r>
              <a:rPr lang="en-US" sz="1800" b="1" dirty="0" smtClean="0"/>
              <a:t>concatenation:</a:t>
            </a:r>
          </a:p>
          <a:p>
            <a:pPr lvl="1"/>
            <a:r>
              <a:rPr lang="en-US" sz="1600" dirty="0" smtClean="0"/>
              <a:t>No!!!! Best approach is to convert to matrix form (seriously! See book…)</a:t>
            </a:r>
          </a:p>
          <a:p>
            <a:pPr lvl="1"/>
            <a:r>
              <a:rPr lang="en-US" sz="1600" dirty="0" smtClean="0"/>
              <a:t>Costly and error prone due to vagaries with inverse trig functions (see next slide deck)</a:t>
            </a:r>
            <a:endParaRPr lang="en-US" sz="1600" dirty="0"/>
          </a:p>
          <a:p>
            <a:pPr marL="0" indent="0">
              <a:buNone/>
            </a:pPr>
            <a:r>
              <a:rPr lang="en-US" sz="1800" b="1" dirty="0"/>
              <a:t>Efficient </a:t>
            </a:r>
            <a:r>
              <a:rPr lang="en-US" sz="1800" b="1" dirty="0" smtClean="0"/>
              <a:t>rotation.</a:t>
            </a:r>
          </a:p>
          <a:p>
            <a:pPr lvl="1"/>
            <a:r>
              <a:rPr lang="en-US" sz="1600" dirty="0" smtClean="0"/>
              <a:t>Uses matrix rotation, but not without a lot of back and forth conversions</a:t>
            </a:r>
            <a:endParaRPr lang="en-US" sz="1600" dirty="0"/>
          </a:p>
          <a:p>
            <a:pPr marL="0" indent="0">
              <a:buNone/>
            </a:pPr>
            <a:endParaRPr lang="en-US" sz="800" dirty="0" smtClean="0"/>
          </a:p>
          <a:p>
            <a:pPr marL="0" indent="0">
              <a:buNone/>
            </a:pPr>
            <a:r>
              <a:rPr lang="en-US" dirty="0" smtClean="0"/>
              <a:t>Overall: a pretty bad representation….</a:t>
            </a:r>
            <a:endParaRPr lang="en-US" sz="800" dirty="0" smtClean="0"/>
          </a:p>
          <a:p>
            <a:pPr marL="0" indent="0">
              <a:buNone/>
            </a:pPr>
            <a:r>
              <a:rPr lang="en-US" dirty="0" smtClean="0"/>
              <a:t>So why the did we spend 20 minutes on these?!?!?</a:t>
            </a:r>
          </a:p>
          <a:p>
            <a:pPr lvl="1"/>
            <a:r>
              <a:rPr lang="en-US" dirty="0" smtClean="0"/>
              <a:t>Because sadly, they are intuitive for people to specify orientation</a:t>
            </a:r>
          </a:p>
          <a:p>
            <a:pPr lvl="1"/>
            <a:r>
              <a:rPr lang="en-US" dirty="0" smtClean="0"/>
              <a:t>Often used in 3D GUIs and get stored in models (parsing model file, you’ll see them)</a:t>
            </a:r>
            <a:endParaRPr lang="en-US" dirty="0"/>
          </a:p>
          <a:p>
            <a:pPr lvl="1"/>
            <a:r>
              <a:rPr lang="en-US" dirty="0" smtClean="0"/>
              <a:t>Avoid at all cost!!!! But you </a:t>
            </a:r>
            <a:r>
              <a:rPr lang="en-US" i="1" dirty="0" smtClean="0"/>
              <a:t>will</a:t>
            </a:r>
            <a:r>
              <a:rPr lang="en-US" dirty="0" smtClean="0"/>
              <a:t> need to deal with them on occasion, if only for loading/setting up 3D animations…</a:t>
            </a:r>
          </a:p>
        </p:txBody>
      </p:sp>
    </p:spTree>
    <p:extLst>
      <p:ext uri="{BB962C8B-B14F-4D97-AF65-F5344CB8AC3E}">
        <p14:creationId xmlns:p14="http://schemas.microsoft.com/office/powerpoint/2010/main" val="115636717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8" dur="500"/>
                                        <p:tgtEl>
                                          <p:spTgt spid="4">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6" dur="500"/>
                                        <p:tgtEl>
                                          <p:spTgt spid="4">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4" dur="500"/>
                                        <p:tgtEl>
                                          <p:spTgt spid="4">
                                            <p:txEl>
                                              <p:pRg st="8" end="8"/>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GAM 325/425: </a:t>
            </a:r>
            <a:br>
              <a:rPr lang="en-US" dirty="0"/>
            </a:br>
            <a:r>
              <a:rPr lang="en-US" dirty="0"/>
              <a:t>Applied 3D Geometry</a:t>
            </a:r>
          </a:p>
        </p:txBody>
      </p:sp>
      <p:sp>
        <p:nvSpPr>
          <p:cNvPr id="3" name="Subtitle 2"/>
          <p:cNvSpPr>
            <a:spLocks noGrp="1"/>
          </p:cNvSpPr>
          <p:nvPr>
            <p:ph type="subTitle" idx="1"/>
          </p:nvPr>
        </p:nvSpPr>
        <p:spPr/>
        <p:txBody>
          <a:bodyPr/>
          <a:lstStyle/>
          <a:p>
            <a:r>
              <a:rPr lang="en-US" dirty="0"/>
              <a:t>Orientation </a:t>
            </a:r>
            <a:r>
              <a:rPr lang="en-US" dirty="0" smtClean="0"/>
              <a:t>Representation #3:</a:t>
            </a:r>
            <a:endParaRPr lang="en-US" dirty="0"/>
          </a:p>
          <a:p>
            <a:r>
              <a:rPr lang="en-US" dirty="0" smtClean="0"/>
              <a:t>Axis-Angle</a:t>
            </a:r>
            <a:endParaRPr lang="en-US" dirty="0"/>
          </a:p>
        </p:txBody>
      </p:sp>
      <p:sp>
        <p:nvSpPr>
          <p:cNvPr id="4" name="Slide Number Placeholder 3"/>
          <p:cNvSpPr>
            <a:spLocks noGrp="1"/>
          </p:cNvSpPr>
          <p:nvPr>
            <p:ph type="sldNum" sz="quarter" idx="12"/>
          </p:nvPr>
        </p:nvSpPr>
        <p:spPr/>
        <p:txBody>
          <a:bodyPr/>
          <a:lstStyle/>
          <a:p>
            <a:fld id="{2DD2A927-C669-46EB-947E-64BB8CE6050D}" type="slidenum">
              <a:rPr lang="en-US" smtClean="0"/>
              <a:t>13</a:t>
            </a:fld>
            <a:endParaRPr lang="en-US" dirty="0"/>
          </a:p>
        </p:txBody>
      </p:sp>
    </p:spTree>
    <p:extLst>
      <p:ext uri="{BB962C8B-B14F-4D97-AF65-F5344CB8AC3E}">
        <p14:creationId xmlns:p14="http://schemas.microsoft.com/office/powerpoint/2010/main" val="1462681340"/>
      </p:ext>
    </p:extLst>
  </p:cSld>
  <p:clrMapOvr>
    <a:masterClrMapping/>
  </p:clrMapOvr>
  <p:transition spd="slow">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Axis-Angle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This is essentially what we covered last week as the transform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acc>
                          <m:accPr>
                            <m:chr m:val="̂"/>
                            <m:ctrlPr>
                              <a:rPr lang="en-US" b="1" i="1">
                                <a:latin typeface="Cambria Math" panose="02040503050406030204" pitchFamily="18" charset="0"/>
                              </a:rPr>
                            </m:ctrlPr>
                          </m:accPr>
                          <m:e>
                            <m:r>
                              <a:rPr lang="en-US" b="1">
                                <a:latin typeface="Cambria Math"/>
                              </a:rPr>
                              <m:t>𝐫</m:t>
                            </m:r>
                          </m:e>
                        </m:acc>
                        <m:r>
                          <a:rPr lang="en-US" b="1">
                            <a:latin typeface="Cambria Math"/>
                          </a:rPr>
                          <m:t>,</m:t>
                        </m:r>
                        <m:r>
                          <a:rPr lang="en-US" i="1">
                            <a:latin typeface="Cambria Math"/>
                            <a:ea typeface="Cambria Math"/>
                          </a:rPr>
                          <m:t>𝜃</m:t>
                        </m:r>
                      </m:sub>
                    </m:sSub>
                    <m:r>
                      <a:rPr lang="en-US" i="1">
                        <a:latin typeface="Cambria Math"/>
                        <a:ea typeface="Cambria Math"/>
                      </a:rPr>
                      <m:t> </m:t>
                    </m:r>
                  </m:oMath>
                </a14:m>
                <a:r>
                  <a:rPr lang="en-US" dirty="0" smtClean="0"/>
                  <a:t>:</a:t>
                </a:r>
              </a:p>
              <a:p>
                <a:pPr marL="0" indent="0">
                  <a:buNone/>
                </a:pPr>
                <a:r>
                  <a:rPr lang="en-US" dirty="0" smtClean="0"/>
                  <a:t>Given: </a:t>
                </a:r>
                <a:r>
                  <a:rPr lang="en-US" dirty="0"/>
                  <a:t>arbitrary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𝐫</m:t>
                        </m:r>
                      </m:e>
                    </m:acc>
                  </m:oMath>
                </a14:m>
                <a:r>
                  <a:rPr lang="en-US" b="1" dirty="0"/>
                  <a:t> </a:t>
                </a:r>
                <a:r>
                  <a:rPr lang="en-US" dirty="0"/>
                  <a:t>vector (normalized</a:t>
                </a:r>
                <a:r>
                  <a:rPr lang="en-US" dirty="0" smtClean="0"/>
                  <a:t>) and </a:t>
                </a:r>
                <a14:m>
                  <m:oMath xmlns:m="http://schemas.openxmlformats.org/officeDocument/2006/math">
                    <m:r>
                      <a:rPr lang="en-US" i="1">
                        <a:latin typeface="Cambria Math"/>
                        <a:ea typeface="Cambria Math"/>
                      </a:rPr>
                      <m:t>𝜃</m:t>
                    </m:r>
                  </m:oMath>
                </a14:m>
                <a:endParaRPr lang="en-US" dirty="0" smtClean="0"/>
              </a:p>
              <a:p>
                <a:pPr marL="0" indent="0">
                  <a:buNone/>
                </a:pPr>
                <a:r>
                  <a:rPr lang="en-US" dirty="0" smtClean="0"/>
                  <a:t>Then, using </a:t>
                </a:r>
                <a:r>
                  <a:rPr lang="en-US" i="1" dirty="0" smtClean="0"/>
                  <a:t>Rodrigues’ formula</a:t>
                </a:r>
              </a:p>
              <a:p>
                <a:pPr marL="293688" lvl="1" indent="0">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acc>
                          <m:accPr>
                            <m:chr m:val="̂"/>
                            <m:ctrlPr>
                              <a:rPr lang="en-US" b="1" i="1">
                                <a:latin typeface="Cambria Math" panose="02040503050406030204" pitchFamily="18" charset="0"/>
                              </a:rPr>
                            </m:ctrlPr>
                          </m:accPr>
                          <m:e>
                            <m:r>
                              <a:rPr lang="en-US" b="1">
                                <a:latin typeface="Cambria Math"/>
                              </a:rPr>
                              <m:t>𝐫</m:t>
                            </m:r>
                          </m:e>
                        </m:acc>
                        <m:r>
                          <a:rPr lang="en-US" b="1">
                            <a:latin typeface="Cambria Math"/>
                          </a:rPr>
                          <m:t>,</m:t>
                        </m:r>
                        <m:r>
                          <a:rPr lang="en-US" i="1">
                            <a:latin typeface="Cambria Math"/>
                            <a:ea typeface="Cambria Math"/>
                          </a:rPr>
                          <m:t>𝜃</m:t>
                        </m:r>
                      </m:sub>
                    </m:sSub>
                    <m:d>
                      <m:dPr>
                        <m:ctrlPr>
                          <a:rPr lang="en-US" i="1">
                            <a:latin typeface="Cambria Math" panose="02040503050406030204" pitchFamily="18" charset="0"/>
                            <a:ea typeface="Cambria Math"/>
                          </a:rPr>
                        </m:ctrlPr>
                      </m:dPr>
                      <m:e>
                        <m:r>
                          <a:rPr lang="en-US" b="1">
                            <a:latin typeface="Cambria Math"/>
                            <a:ea typeface="Cambria Math"/>
                          </a:rPr>
                          <m:t>𝐯</m:t>
                        </m:r>
                      </m:e>
                    </m:d>
                    <m:r>
                      <m:rPr>
                        <m:aln/>
                      </m:rPr>
                      <a:rPr lang="en-US" b="1">
                        <a:latin typeface="Cambria Math"/>
                        <a:ea typeface="Cambria Math"/>
                      </a:rPr>
                      <m:t>=</m:t>
                    </m:r>
                    <m:r>
                      <a:rPr lang="en-US" b="1">
                        <a:latin typeface="Cambria Math"/>
                        <a:ea typeface="Cambria Math"/>
                      </a:rPr>
                      <m:t>𝐯</m:t>
                    </m:r>
                    <m:r>
                      <m:rPr>
                        <m:sty m:val="p"/>
                      </m:rPr>
                      <a:rPr lang="en-US">
                        <a:latin typeface="Cambria Math"/>
                        <a:ea typeface="Cambria Math"/>
                      </a:rPr>
                      <m:t>cos</m:t>
                    </m:r>
                    <m:r>
                      <a:rPr lang="en-US">
                        <a:latin typeface="Cambria Math"/>
                        <a:ea typeface="Cambria Math"/>
                      </a:rPr>
                      <m:t> </m:t>
                    </m:r>
                    <m:r>
                      <a:rPr lang="el-GR" i="1">
                        <a:latin typeface="Cambria Math"/>
                        <a:ea typeface="Cambria Math"/>
                      </a:rPr>
                      <m:t>𝜃</m:t>
                    </m:r>
                    <m:r>
                      <a:rPr lang="en-US" i="1">
                        <a:latin typeface="Cambria Math"/>
                        <a:ea typeface="Cambria Math"/>
                      </a:rPr>
                      <m:t>+</m:t>
                    </m:r>
                    <m:d>
                      <m:dPr>
                        <m:begChr m:val="["/>
                        <m:endChr m:val="]"/>
                        <m:ctrlPr>
                          <a:rPr lang="en-US" i="1">
                            <a:latin typeface="Cambria Math" panose="02040503050406030204" pitchFamily="18" charset="0"/>
                            <a:ea typeface="Cambria Math"/>
                          </a:rPr>
                        </m:ctrlPr>
                      </m:dPr>
                      <m:e>
                        <m:r>
                          <a:rPr lang="en-US" i="1">
                            <a:latin typeface="Cambria Math"/>
                            <a:ea typeface="Cambria Math"/>
                          </a:rPr>
                          <m:t>1−</m:t>
                        </m:r>
                        <m:func>
                          <m:funcPr>
                            <m:ctrlPr>
                              <a:rPr lang="en-US" i="1">
                                <a:latin typeface="Cambria Math" panose="02040503050406030204" pitchFamily="18" charset="0"/>
                                <a:ea typeface="Cambria Math"/>
                              </a:rPr>
                            </m:ctrlPr>
                          </m:funcPr>
                          <m:fName>
                            <m:r>
                              <m:rPr>
                                <m:sty m:val="p"/>
                              </m:rPr>
                              <a:rPr lang="en-US">
                                <a:latin typeface="Cambria Math"/>
                                <a:ea typeface="Cambria Math"/>
                              </a:rPr>
                              <m:t>cos</m:t>
                            </m:r>
                          </m:fName>
                          <m:e>
                            <m:r>
                              <a:rPr lang="en-US" i="1">
                                <a:latin typeface="Cambria Math"/>
                                <a:ea typeface="Cambria Math"/>
                              </a:rPr>
                              <m:t>𝜃</m:t>
                            </m:r>
                          </m:e>
                        </m:func>
                      </m:e>
                    </m:d>
                    <m:d>
                      <m:dPr>
                        <m:ctrlPr>
                          <a:rPr lang="en-US" b="1" i="1">
                            <a:latin typeface="Cambria Math" panose="02040503050406030204" pitchFamily="18" charset="0"/>
                          </a:rPr>
                        </m:ctrlPr>
                      </m:dPr>
                      <m:e>
                        <m:r>
                          <a:rPr lang="en-US" b="1">
                            <a:latin typeface="Cambria Math"/>
                          </a:rPr>
                          <m:t>𝐯</m:t>
                        </m:r>
                        <m:r>
                          <a:rPr lang="en-US" b="1" i="1">
                            <a:latin typeface="Cambria Math"/>
                            <a:ea typeface="Cambria Math"/>
                          </a:rPr>
                          <m:t>∙</m:t>
                        </m:r>
                        <m:acc>
                          <m:accPr>
                            <m:chr m:val="̂"/>
                            <m:ctrlPr>
                              <a:rPr lang="en-US" b="1" i="1">
                                <a:latin typeface="Cambria Math" panose="02040503050406030204" pitchFamily="18" charset="0"/>
                              </a:rPr>
                            </m:ctrlPr>
                          </m:accPr>
                          <m:e>
                            <m:r>
                              <a:rPr lang="en-US" b="1">
                                <a:latin typeface="Cambria Math"/>
                              </a:rPr>
                              <m:t>𝐫</m:t>
                            </m:r>
                          </m:e>
                        </m:acc>
                      </m:e>
                    </m:d>
                    <m:r>
                      <m:rPr>
                        <m:nor/>
                      </m:rPr>
                      <a:rPr lang="en-US" b="1" dirty="0"/>
                      <m:t> </m:t>
                    </m:r>
                    <m:acc>
                      <m:accPr>
                        <m:chr m:val="̂"/>
                        <m:ctrlPr>
                          <a:rPr lang="en-US" b="1" i="1">
                            <a:latin typeface="Cambria Math" panose="02040503050406030204" pitchFamily="18" charset="0"/>
                          </a:rPr>
                        </m:ctrlPr>
                      </m:accPr>
                      <m:e>
                        <m:r>
                          <a:rPr lang="en-US" b="1">
                            <a:latin typeface="Cambria Math"/>
                          </a:rPr>
                          <m:t>𝐫</m:t>
                        </m:r>
                      </m:e>
                    </m:acc>
                    <m:r>
                      <a:rPr lang="en-US" b="1" i="1">
                        <a:latin typeface="Cambria Math"/>
                      </a:rPr>
                      <m:t>+</m:t>
                    </m:r>
                    <m:d>
                      <m:dPr>
                        <m:begChr m:val="["/>
                        <m:endChr m:val="]"/>
                        <m:ctrlPr>
                          <a:rPr lang="en-US" i="1" dirty="0">
                            <a:latin typeface="Cambria Math" panose="02040503050406030204" pitchFamily="18" charset="0"/>
                            <a:ea typeface="Cambria Math"/>
                            <a:sym typeface="Symbol"/>
                          </a:rPr>
                        </m:ctrlPr>
                      </m:dPr>
                      <m:e>
                        <m:acc>
                          <m:accPr>
                            <m:chr m:val="̂"/>
                            <m:ctrlPr>
                              <a:rPr lang="en-US" b="1" i="1">
                                <a:latin typeface="Cambria Math" panose="02040503050406030204" pitchFamily="18" charset="0"/>
                              </a:rPr>
                            </m:ctrlPr>
                          </m:accPr>
                          <m:e>
                            <m:r>
                              <a:rPr lang="en-US" b="1">
                                <a:latin typeface="Cambria Math"/>
                              </a:rPr>
                              <m:t>𝐫</m:t>
                            </m:r>
                          </m:e>
                        </m:acc>
                        <m:r>
                          <a:rPr lang="en-US" b="1" i="1">
                            <a:latin typeface="Cambria Math"/>
                            <a:ea typeface="Cambria Math"/>
                          </a:rPr>
                          <m:t>×</m:t>
                        </m:r>
                        <m:r>
                          <a:rPr lang="en-US" b="1">
                            <a:latin typeface="Cambria Math"/>
                            <a:ea typeface="Cambria Math"/>
                          </a:rPr>
                          <m:t>𝐯</m:t>
                        </m:r>
                      </m:e>
                    </m:d>
                    <m:r>
                      <m:rPr>
                        <m:sty m:val="p"/>
                      </m:rPr>
                      <a:rPr lang="en-US">
                        <a:latin typeface="Cambria Math"/>
                        <a:ea typeface="Cambria Math"/>
                      </a:rPr>
                      <m:t>sin</m:t>
                    </m:r>
                    <m:r>
                      <a:rPr lang="en-US">
                        <a:latin typeface="Cambria Math"/>
                        <a:ea typeface="Cambria Math"/>
                      </a:rPr>
                      <m:t> </m:t>
                    </m:r>
                    <m:r>
                      <a:rPr lang="el-GR" i="1">
                        <a:latin typeface="Cambria Math"/>
                        <a:ea typeface="Cambria Math"/>
                      </a:rPr>
                      <m:t>𝜃</m:t>
                    </m:r>
                  </m:oMath>
                </a14:m>
                <a:endParaRPr lang="en-US" b="1" i="1" dirty="0"/>
              </a:p>
              <a:p>
                <a:pPr marL="0" indent="0">
                  <a:buNone/>
                </a:pPr>
                <a:r>
                  <a:rPr lang="en-US" dirty="0" smtClean="0"/>
                  <a:t>Or in matrix form is:</a:t>
                </a:r>
                <a:endParaRPr lang="en-US" dirty="0"/>
              </a:p>
              <a:p>
                <a:pPr marL="577850" lvl="2" indent="0">
                  <a:buNone/>
                </a:pP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acc>
                          <m:accPr>
                            <m:chr m:val="̂"/>
                            <m:ctrlPr>
                              <a:rPr lang="en-US" b="1" i="1">
                                <a:latin typeface="Cambria Math" panose="02040503050406030204" pitchFamily="18" charset="0"/>
                              </a:rPr>
                            </m:ctrlPr>
                          </m:accPr>
                          <m:e>
                            <m:r>
                              <a:rPr lang="en-US" b="1">
                                <a:latin typeface="Cambria Math"/>
                              </a:rPr>
                              <m:t>𝐫</m:t>
                            </m:r>
                          </m:e>
                        </m:acc>
                        <m:r>
                          <a:rPr lang="en-US" i="1">
                            <a:latin typeface="Cambria Math"/>
                          </a:rPr>
                          <m:t>,</m:t>
                        </m:r>
                        <m:r>
                          <a:rPr lang="en-US" i="1">
                            <a:latin typeface="Cambria Math"/>
                            <a:ea typeface="Cambria Math"/>
                          </a:rPr>
                          <m:t>𝜃</m:t>
                        </m:r>
                      </m:sub>
                    </m:sSub>
                    <m:r>
                      <a:rPr lang="en-US" i="1">
                        <a:latin typeface="Cambria Math"/>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a:rPr>
                                <m:t>𝑡</m:t>
                              </m:r>
                              <m:sSup>
                                <m:sSupPr>
                                  <m:ctrlPr>
                                    <a:rPr lang="en-US" i="1">
                                      <a:latin typeface="Cambria Math" panose="02040503050406030204" pitchFamily="18" charset="0"/>
                                    </a:rPr>
                                  </m:ctrlPr>
                                </m:sSupPr>
                                <m:e>
                                  <m:r>
                                    <a:rPr lang="en-US" i="1">
                                      <a:latin typeface="Cambria Math"/>
                                    </a:rPr>
                                    <m:t>𝑥</m:t>
                                  </m:r>
                                </m:e>
                                <m:sup>
                                  <m:r>
                                    <a:rPr lang="en-US" i="1">
                                      <a:latin typeface="Cambria Math"/>
                                    </a:rPr>
                                    <m:t>2</m:t>
                                  </m:r>
                                </m:sup>
                              </m:sSup>
                              <m:r>
                                <m:rPr>
                                  <m:brk m:alnAt="7"/>
                                </m:rPr>
                                <a:rPr lang="en-US" i="1">
                                  <a:latin typeface="Cambria Math"/>
                                </a:rPr>
                                <m:t>+</m:t>
                              </m:r>
                              <m:r>
                                <a:rPr lang="en-US" i="1">
                                  <a:latin typeface="Cambria Math"/>
                                </a:rPr>
                                <m:t>𝑐</m:t>
                              </m:r>
                            </m:e>
                            <m:e>
                              <m:r>
                                <a:rPr lang="en-US" i="1">
                                  <a:latin typeface="Cambria Math"/>
                                </a:rPr>
                                <m:t>𝑡𝑥𝑦</m:t>
                              </m:r>
                              <m:r>
                                <a:rPr lang="en-US" i="1">
                                  <a:latin typeface="Cambria Math"/>
                                </a:rPr>
                                <m:t>−</m:t>
                              </m:r>
                              <m:r>
                                <a:rPr lang="en-US" i="1">
                                  <a:latin typeface="Cambria Math"/>
                                </a:rPr>
                                <m:t>𝑠𝑧</m:t>
                              </m:r>
                            </m:e>
                            <m:e>
                              <m:r>
                                <a:rPr lang="en-US" i="1">
                                  <a:latin typeface="Cambria Math"/>
                                </a:rPr>
                                <m:t>𝑡𝑥𝑧</m:t>
                              </m:r>
                              <m:r>
                                <a:rPr lang="en-US" i="1">
                                  <a:latin typeface="Cambria Math"/>
                                </a:rPr>
                                <m:t>+</m:t>
                              </m:r>
                              <m:r>
                                <a:rPr lang="en-US" i="1">
                                  <a:latin typeface="Cambria Math"/>
                                </a:rPr>
                                <m:t>𝑠𝑦</m:t>
                              </m:r>
                            </m:e>
                          </m:mr>
                          <m:mr>
                            <m:e>
                              <m:r>
                                <a:rPr lang="en-US" i="1">
                                  <a:latin typeface="Cambria Math"/>
                                </a:rPr>
                                <m:t>𝑡𝑥𝑦</m:t>
                              </m:r>
                              <m:r>
                                <a:rPr lang="en-US" i="1">
                                  <a:latin typeface="Cambria Math"/>
                                </a:rPr>
                                <m:t>+</m:t>
                              </m:r>
                              <m:r>
                                <a:rPr lang="en-US" i="1">
                                  <a:latin typeface="Cambria Math"/>
                                </a:rPr>
                                <m:t>𝑠𝑧</m:t>
                              </m:r>
                            </m:e>
                            <m:e>
                              <m:r>
                                <a:rPr lang="en-US" i="1">
                                  <a:latin typeface="Cambria Math"/>
                                </a:rPr>
                                <m:t>𝑡</m:t>
                              </m:r>
                              <m:sSup>
                                <m:sSupPr>
                                  <m:ctrlPr>
                                    <a:rPr lang="en-US" i="1">
                                      <a:latin typeface="Cambria Math" panose="02040503050406030204" pitchFamily="18" charset="0"/>
                                    </a:rPr>
                                  </m:ctrlPr>
                                </m:sSupPr>
                                <m:e>
                                  <m:r>
                                    <a:rPr lang="en-US" i="1">
                                      <a:latin typeface="Cambria Math"/>
                                    </a:rPr>
                                    <m:t>𝑦</m:t>
                                  </m:r>
                                </m:e>
                                <m:sup>
                                  <m:r>
                                    <a:rPr lang="en-US" i="1">
                                      <a:latin typeface="Cambria Math"/>
                                    </a:rPr>
                                    <m:t>2</m:t>
                                  </m:r>
                                </m:sup>
                              </m:sSup>
                              <m:r>
                                <a:rPr lang="en-US" i="1">
                                  <a:latin typeface="Cambria Math"/>
                                </a:rPr>
                                <m:t>+</m:t>
                              </m:r>
                              <m:r>
                                <a:rPr lang="en-US" i="1">
                                  <a:latin typeface="Cambria Math"/>
                                </a:rPr>
                                <m:t>𝑐</m:t>
                              </m:r>
                            </m:e>
                            <m:e>
                              <m:r>
                                <a:rPr lang="en-US" i="1">
                                  <a:latin typeface="Cambria Math"/>
                                </a:rPr>
                                <m:t>𝑡𝑦𝑧</m:t>
                              </m:r>
                              <m:r>
                                <a:rPr lang="en-US" i="1">
                                  <a:latin typeface="Cambria Math"/>
                                </a:rPr>
                                <m:t>−</m:t>
                              </m:r>
                              <m:r>
                                <a:rPr lang="en-US" i="1">
                                  <a:latin typeface="Cambria Math"/>
                                </a:rPr>
                                <m:t>𝑠𝑥</m:t>
                              </m:r>
                            </m:e>
                          </m:mr>
                          <m:mr>
                            <m:e>
                              <m:r>
                                <a:rPr lang="en-US" i="1">
                                  <a:latin typeface="Cambria Math"/>
                                </a:rPr>
                                <m:t>𝑡𝑥𝑧</m:t>
                              </m:r>
                              <m:r>
                                <a:rPr lang="en-US" i="1">
                                  <a:latin typeface="Cambria Math"/>
                                </a:rPr>
                                <m:t>−</m:t>
                              </m:r>
                              <m:r>
                                <a:rPr lang="en-US" i="1">
                                  <a:latin typeface="Cambria Math"/>
                                </a:rPr>
                                <m:t>𝑠𝑦</m:t>
                              </m:r>
                            </m:e>
                            <m:e>
                              <m:r>
                                <a:rPr lang="en-US" i="1">
                                  <a:latin typeface="Cambria Math"/>
                                </a:rPr>
                                <m:t>𝑡𝑦𝑧</m:t>
                              </m:r>
                              <m:r>
                                <a:rPr lang="en-US" i="1">
                                  <a:latin typeface="Cambria Math"/>
                                </a:rPr>
                                <m:t>+</m:t>
                              </m:r>
                              <m:r>
                                <a:rPr lang="en-US" i="1">
                                  <a:latin typeface="Cambria Math"/>
                                </a:rPr>
                                <m:t>𝑠𝑥</m:t>
                              </m:r>
                            </m:e>
                            <m:e>
                              <m:r>
                                <a:rPr lang="en-US" i="1">
                                  <a:latin typeface="Cambria Math"/>
                                </a:rPr>
                                <m:t>𝑡</m:t>
                              </m:r>
                              <m:sSup>
                                <m:sSupPr>
                                  <m:ctrlPr>
                                    <a:rPr lang="en-US" i="1">
                                      <a:latin typeface="Cambria Math" panose="02040503050406030204" pitchFamily="18" charset="0"/>
                                    </a:rPr>
                                  </m:ctrlPr>
                                </m:sSupPr>
                                <m:e>
                                  <m:r>
                                    <a:rPr lang="en-US" i="1">
                                      <a:latin typeface="Cambria Math"/>
                                    </a:rPr>
                                    <m:t>𝑧</m:t>
                                  </m:r>
                                </m:e>
                                <m:sup>
                                  <m:r>
                                    <a:rPr lang="en-US" i="1">
                                      <a:latin typeface="Cambria Math"/>
                                    </a:rPr>
                                    <m:t>2</m:t>
                                  </m:r>
                                </m:sup>
                              </m:sSup>
                              <m:r>
                                <a:rPr lang="en-US" i="1">
                                  <a:latin typeface="Cambria Math"/>
                                </a:rPr>
                                <m:t>+</m:t>
                              </m:r>
                              <m:r>
                                <a:rPr lang="en-US" i="1">
                                  <a:latin typeface="Cambria Math"/>
                                </a:rPr>
                                <m:t>𝑐</m:t>
                              </m:r>
                            </m:e>
                          </m:mr>
                        </m:m>
                      </m:e>
                    </m:d>
                  </m:oMath>
                </a14:m>
                <a:r>
                  <a:rPr lang="en-US" dirty="0"/>
                  <a:t> where </a:t>
                </a:r>
                <a14:m>
                  <m:oMath xmlns:m="http://schemas.openxmlformats.org/officeDocument/2006/math">
                    <m:m>
                      <m:mPr>
                        <m:mcs>
                          <m:mc>
                            <m:mcPr>
                              <m:count m:val="1"/>
                              <m:mcJc m:val="center"/>
                            </m:mcPr>
                          </m:mc>
                        </m:mcs>
                        <m:ctrlPr>
                          <a:rPr lang="en-US" i="1">
                            <a:latin typeface="Cambria Math" panose="02040503050406030204" pitchFamily="18" charset="0"/>
                          </a:rPr>
                        </m:ctrlPr>
                      </m:mPr>
                      <m:mr>
                        <m:e>
                          <m:acc>
                            <m:accPr>
                              <m:chr m:val="̂"/>
                              <m:ctrlPr>
                                <a:rPr lang="en-US" b="1" i="1">
                                  <a:latin typeface="Cambria Math" panose="02040503050406030204" pitchFamily="18" charset="0"/>
                                </a:rPr>
                              </m:ctrlPr>
                            </m:accPr>
                            <m:e>
                              <m:r>
                                <a:rPr lang="en-US" b="1">
                                  <a:latin typeface="Cambria Math"/>
                                </a:rPr>
                                <m:t>𝐫</m:t>
                              </m:r>
                            </m:e>
                          </m:acc>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𝑧</m:t>
                          </m:r>
                          <m:r>
                            <a:rPr lang="en-US" i="1">
                              <a:latin typeface="Cambria Math"/>
                            </a:rPr>
                            <m:t>)</m:t>
                          </m:r>
                        </m:e>
                      </m:mr>
                      <m:mr>
                        <m:e>
                          <m:r>
                            <a:rPr lang="en-US" i="1">
                              <a:latin typeface="Cambria Math"/>
                            </a:rPr>
                            <m:t>𝑐</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cos</m:t>
                              </m:r>
                            </m:fName>
                            <m:e>
                              <m:r>
                                <a:rPr lang="en-US" i="1">
                                  <a:latin typeface="Cambria Math"/>
                                  <a:ea typeface="Cambria Math"/>
                                </a:rPr>
                                <m:t>𝜃</m:t>
                              </m:r>
                            </m:e>
                          </m:func>
                        </m:e>
                      </m:mr>
                      <m:mr>
                        <m:e>
                          <m:r>
                            <a:rPr lang="en-US" i="1">
                              <a:latin typeface="Cambria Math"/>
                            </a:rPr>
                            <m:t>𝑠</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sin</m:t>
                              </m:r>
                            </m:fName>
                            <m:e>
                              <m:r>
                                <a:rPr lang="en-US" i="1">
                                  <a:latin typeface="Cambria Math"/>
                                  <a:ea typeface="Cambria Math"/>
                                </a:rPr>
                                <m:t>𝜃</m:t>
                              </m:r>
                            </m:e>
                          </m:func>
                        </m:e>
                      </m:mr>
                      <m:mr>
                        <m:e>
                          <m:r>
                            <a:rPr lang="en-US" i="1">
                              <a:latin typeface="Cambria Math"/>
                            </a:rPr>
                            <m:t>𝑡</m:t>
                          </m:r>
                          <m:r>
                            <a:rPr lang="en-US" i="1">
                              <a:latin typeface="Cambria Math"/>
                            </a:rPr>
                            <m:t>=1−</m:t>
                          </m:r>
                          <m:func>
                            <m:funcPr>
                              <m:ctrlPr>
                                <a:rPr lang="en-US" i="1">
                                  <a:latin typeface="Cambria Math" panose="02040503050406030204" pitchFamily="18" charset="0"/>
                                </a:rPr>
                              </m:ctrlPr>
                            </m:funcPr>
                            <m:fName>
                              <m:r>
                                <m:rPr>
                                  <m:sty m:val="p"/>
                                </m:rPr>
                                <a:rPr lang="en-US">
                                  <a:latin typeface="Cambria Math"/>
                                </a:rPr>
                                <m:t>cos</m:t>
                              </m:r>
                            </m:fName>
                            <m:e>
                              <m:r>
                                <a:rPr lang="en-US" i="1">
                                  <a:latin typeface="Cambria Math"/>
                                  <a:ea typeface="Cambria Math"/>
                                </a:rPr>
                                <m:t>𝜃</m:t>
                              </m:r>
                            </m:e>
                          </m:func>
                        </m:e>
                      </m:mr>
                    </m:m>
                  </m:oMath>
                </a14:m>
                <a:endParaRPr lang="en-US" dirty="0" smtClean="0"/>
              </a:p>
              <a:p>
                <a:pPr marL="577850" lvl="2" indent="0">
                  <a:buNone/>
                </a:pPr>
                <a:endParaRPr lang="en-US" dirty="0"/>
              </a:p>
              <a:p>
                <a:pPr marL="0" indent="0">
                  <a:buNone/>
                </a:pPr>
                <a:r>
                  <a:rPr lang="en-US" dirty="0" smtClean="0"/>
                  <a:t>A common task in 3D graphics is to perform a rotation that will rotate a vector </a:t>
                </a:r>
                <a:r>
                  <a:rPr lang="en-US" b="1" dirty="0" smtClean="0"/>
                  <a:t>v </a:t>
                </a:r>
                <a:r>
                  <a:rPr lang="en-US" dirty="0" smtClean="0"/>
                  <a:t>into another known </a:t>
                </a:r>
                <a:r>
                  <a:rPr lang="en-US" b="1" dirty="0" smtClean="0"/>
                  <a:t>w</a:t>
                </a:r>
                <a:r>
                  <a:rPr lang="en-US" dirty="0" smtClean="0"/>
                  <a:t>.  </a:t>
                </a:r>
                <a:endParaRPr lang="en-US" sz="800" dirty="0"/>
              </a:p>
              <a:p>
                <a:pPr marL="293688" lvl="1" indent="0">
                  <a:buNone/>
                </a:pPr>
                <a:r>
                  <a:rPr lang="en-US" i="1" dirty="0" err="1" smtClean="0"/>
                  <a:t>ie</a:t>
                </a:r>
                <a:r>
                  <a:rPr lang="en-US" i="1" dirty="0" smtClean="0"/>
                  <a:t>: you don’t know/care about the angles: you just want a rotation that takes </a:t>
                </a:r>
                <a:r>
                  <a:rPr lang="en-US" b="1" i="1" dirty="0" smtClean="0"/>
                  <a:t>v</a:t>
                </a:r>
                <a:r>
                  <a:rPr lang="en-US" i="1" dirty="0" smtClean="0"/>
                  <a:t> to </a:t>
                </a:r>
                <a:r>
                  <a:rPr lang="en-US" b="1" i="1" dirty="0" smtClean="0"/>
                  <a:t>w</a:t>
                </a:r>
                <a:r>
                  <a:rPr lang="en-US" i="1" dirty="0" smtClean="0"/>
                  <a:t>.</a:t>
                </a:r>
              </a:p>
              <a:p>
                <a:pPr marL="293688" lvl="1" indent="0">
                  <a:buNone/>
                </a:pPr>
                <a:r>
                  <a:rPr lang="en-US" b="1" dirty="0" smtClean="0"/>
                  <a:t>Example: </a:t>
                </a:r>
                <a:r>
                  <a:rPr lang="en-US" dirty="0" smtClean="0"/>
                  <a:t>Force a gun turret to point to a player that just entered its detection range.</a:t>
                </a:r>
              </a:p>
              <a:p>
                <a:pPr marL="293688" lvl="1" indent="0">
                  <a:buNone/>
                </a:pPr>
                <a:r>
                  <a:rPr lang="en-US" b="1" dirty="0" smtClean="0"/>
                  <a:t>What would be the rotation?</a:t>
                </a:r>
              </a:p>
              <a:p>
                <a:pPr marL="577850" lvl="2" indent="0">
                  <a:buNone/>
                </a:pPr>
                <a:r>
                  <a:rPr lang="en-US" dirty="0" smtClean="0"/>
                  <a:t>Use Axis-Angle rotation and set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𝐫</m:t>
                        </m:r>
                      </m:e>
                    </m:acc>
                    <m:r>
                      <a:rPr lang="en-US" b="1" i="0" smtClean="0">
                        <a:latin typeface="Cambria Math"/>
                      </a:rPr>
                      <m:t>=</m:t>
                    </m:r>
                    <m:r>
                      <a:rPr lang="en-US" b="1" i="0" smtClean="0">
                        <a:latin typeface="Cambria Math" panose="02040503050406030204" pitchFamily="18" charset="0"/>
                      </a:rPr>
                      <m:t>𝐯</m:t>
                    </m:r>
                    <m:r>
                      <a:rPr lang="en-US" b="1" i="0">
                        <a:latin typeface="Cambria Math"/>
                        <a:ea typeface="Cambria Math"/>
                      </a:rPr>
                      <m:t>×</m:t>
                    </m:r>
                    <m:r>
                      <a:rPr lang="en-US" b="1" i="0" smtClean="0">
                        <a:latin typeface="Cambria Math" panose="02040503050406030204" pitchFamily="18" charset="0"/>
                        <a:ea typeface="Cambria Math"/>
                      </a:rPr>
                      <m:t>𝐰</m:t>
                    </m:r>
                  </m:oMath>
                </a14:m>
                <a:r>
                  <a:rPr lang="en-US" b="1" dirty="0" smtClean="0"/>
                  <a:t> </a:t>
                </a:r>
                <a:r>
                  <a:rPr lang="en-US" dirty="0" smtClean="0"/>
                  <a:t>(normalized)</a:t>
                </a:r>
                <a:r>
                  <a:rPr lang="en-US" b="1" dirty="0" smtClean="0"/>
                  <a:t> </a:t>
                </a:r>
                <a:r>
                  <a:rPr lang="en-US" dirty="0" smtClean="0"/>
                  <a:t> and </a:t>
                </a:r>
                <a14:m>
                  <m:oMath xmlns:m="http://schemas.openxmlformats.org/officeDocument/2006/math">
                    <m:r>
                      <a:rPr lang="el-GR" i="1">
                        <a:latin typeface="Cambria Math"/>
                        <a:ea typeface="Cambria Math"/>
                      </a:rPr>
                      <m:t>𝜃</m:t>
                    </m:r>
                    <m:r>
                      <a:rPr lang="en-US" b="0" i="1" smtClean="0">
                        <a:latin typeface="Cambria Math"/>
                        <a:ea typeface="Cambria Math"/>
                      </a:rPr>
                      <m:t>=</m:t>
                    </m:r>
                    <m:func>
                      <m:funcPr>
                        <m:ctrlPr>
                          <a:rPr lang="en-US" b="0" i="1" smtClean="0">
                            <a:latin typeface="Cambria Math" panose="02040503050406030204" pitchFamily="18" charset="0"/>
                            <a:ea typeface="Cambria Math"/>
                          </a:rPr>
                        </m:ctrlPr>
                      </m:funcPr>
                      <m:fName>
                        <m:sSup>
                          <m:sSupPr>
                            <m:ctrlPr>
                              <a:rPr lang="en-US" b="0" i="1" smtClean="0">
                                <a:latin typeface="Cambria Math" panose="02040503050406030204" pitchFamily="18" charset="0"/>
                                <a:ea typeface="Cambria Math"/>
                              </a:rPr>
                            </m:ctrlPr>
                          </m:sSupPr>
                          <m:e>
                            <m:r>
                              <m:rPr>
                                <m:sty m:val="p"/>
                              </m:rPr>
                              <a:rPr lang="en-US" b="0" i="0" smtClean="0">
                                <a:latin typeface="Cambria Math" panose="02040503050406030204" pitchFamily="18" charset="0"/>
                                <a:ea typeface="Cambria Math"/>
                              </a:rPr>
                              <m:t>cos</m:t>
                            </m:r>
                          </m:e>
                          <m:sup>
                            <m:r>
                              <a:rPr lang="en-US" b="0" i="1" smtClean="0">
                                <a:latin typeface="Cambria Math" panose="02040503050406030204" pitchFamily="18" charset="0"/>
                                <a:ea typeface="Cambria Math"/>
                              </a:rPr>
                              <m:t>−1</m:t>
                            </m:r>
                          </m:sup>
                        </m:sSup>
                      </m:fName>
                      <m:e>
                        <m:d>
                          <m:dPr>
                            <m:ctrlPr>
                              <a:rPr lang="en-US" b="0" i="1" smtClean="0">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b="1">
                                    <a:latin typeface="Cambria Math" panose="02040503050406030204" pitchFamily="18" charset="0"/>
                                    <a:ea typeface="Cambria Math"/>
                                  </a:rPr>
                                  <m:t>𝐯</m:t>
                                </m:r>
                                <m:r>
                                  <a:rPr lang="en-US" b="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𝐰</m:t>
                                </m:r>
                              </m:num>
                              <m:den>
                                <m:d>
                                  <m:dPr>
                                    <m:begChr m:val="‖"/>
                                    <m:endChr m:val="‖"/>
                                    <m:ctrlPr>
                                      <a:rPr lang="en-US" i="1">
                                        <a:latin typeface="Cambria Math" panose="02040503050406030204" pitchFamily="18" charset="0"/>
                                        <a:ea typeface="Cambria Math"/>
                                      </a:rPr>
                                    </m:ctrlPr>
                                  </m:dPr>
                                  <m:e>
                                    <m:r>
                                      <a:rPr lang="en-US" b="1">
                                        <a:latin typeface="Cambria Math" panose="02040503050406030204" pitchFamily="18" charset="0"/>
                                        <a:ea typeface="Cambria Math"/>
                                      </a:rPr>
                                      <m:t>𝐯</m:t>
                                    </m:r>
                                  </m:e>
                                </m:d>
                                <m:d>
                                  <m:dPr>
                                    <m:begChr m:val="‖"/>
                                    <m:endChr m:val="‖"/>
                                    <m:ctrlPr>
                                      <a:rPr lang="en-US" i="1">
                                        <a:latin typeface="Cambria Math" panose="02040503050406030204" pitchFamily="18" charset="0"/>
                                        <a:ea typeface="Cambria Math"/>
                                      </a:rPr>
                                    </m:ctrlPr>
                                  </m:dPr>
                                  <m:e>
                                    <m:r>
                                      <a:rPr lang="en-US" b="1">
                                        <a:latin typeface="Cambria Math" panose="02040503050406030204" pitchFamily="18" charset="0"/>
                                        <a:ea typeface="Cambria Math"/>
                                      </a:rPr>
                                      <m:t>𝐰</m:t>
                                    </m:r>
                                  </m:e>
                                </m:d>
                              </m:den>
                            </m:f>
                          </m:e>
                        </m:d>
                      </m:e>
                    </m:func>
                  </m:oMath>
                </a14:m>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b="-1159"/>
                </a:stretch>
              </a:blipFill>
            </p:spPr>
            <p:txBody>
              <a:bodyPr/>
              <a:lstStyle/>
              <a:p>
                <a:r>
                  <a:rPr lang="en-US">
                    <a:noFill/>
                  </a:rPr>
                  <a:t> </a:t>
                </a:r>
              </a:p>
            </p:txBody>
          </p:sp>
        </mc:Fallback>
      </mc:AlternateContent>
      <p:grpSp>
        <p:nvGrpSpPr>
          <p:cNvPr id="18" name="Group 17"/>
          <p:cNvGrpSpPr/>
          <p:nvPr/>
        </p:nvGrpSpPr>
        <p:grpSpPr>
          <a:xfrm>
            <a:off x="6830583" y="1143000"/>
            <a:ext cx="2465817" cy="2533650"/>
            <a:chOff x="6754383" y="1143000"/>
            <a:chExt cx="2465817" cy="2533650"/>
          </a:xfrm>
        </p:grpSpPr>
        <p:cxnSp>
          <p:nvCxnSpPr>
            <p:cNvPr id="5" name="Straight Arrow Connector 4"/>
            <p:cNvCxnSpPr/>
            <p:nvPr/>
          </p:nvCxnSpPr>
          <p:spPr>
            <a:xfrm flipV="1">
              <a:off x="7338224" y="1143000"/>
              <a:ext cx="1504950" cy="2533650"/>
            </a:xfrm>
            <a:prstGeom prst="straightConnector1">
              <a:avLst/>
            </a:prstGeom>
            <a:ln w="25400">
              <a:solidFill>
                <a:schemeClr val="tx1"/>
              </a:solidFill>
              <a:prstDash val="dash"/>
              <a:tailEnd type="none" w="med" len="lg"/>
            </a:ln>
          </p:spPr>
          <p:style>
            <a:lnRef idx="1">
              <a:schemeClr val="accent1"/>
            </a:lnRef>
            <a:fillRef idx="0">
              <a:schemeClr val="accent1"/>
            </a:fillRef>
            <a:effectRef idx="0">
              <a:schemeClr val="accent1"/>
            </a:effectRef>
            <a:fontRef idx="minor">
              <a:schemeClr val="tx1"/>
            </a:fontRef>
          </p:style>
        </p:cxnSp>
        <p:sp>
          <p:nvSpPr>
            <p:cNvPr id="6" name="Parallelogram 5"/>
            <p:cNvSpPr/>
            <p:nvPr/>
          </p:nvSpPr>
          <p:spPr>
            <a:xfrm rot="1758569">
              <a:off x="6754383" y="2286800"/>
              <a:ext cx="2341507" cy="956030"/>
            </a:xfrm>
            <a:prstGeom prst="parallelogram">
              <a:avLst>
                <a:gd name="adj" fmla="val 72673"/>
              </a:avLst>
            </a:prstGeom>
            <a:solidFill>
              <a:schemeClr val="bg1">
                <a:lumMod val="95000"/>
              </a:schemeClr>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p:cNvGrpSpPr/>
            <p:nvPr/>
          </p:nvGrpSpPr>
          <p:grpSpPr>
            <a:xfrm>
              <a:off x="7585737" y="1143000"/>
              <a:ext cx="1634463" cy="1676401"/>
              <a:chOff x="7585737" y="1453077"/>
              <a:chExt cx="1634463" cy="1676401"/>
            </a:xfrm>
          </p:grpSpPr>
          <p:cxnSp>
            <p:nvCxnSpPr>
              <p:cNvPr id="8" name="Straight Arrow Connector 7"/>
              <p:cNvCxnSpPr/>
              <p:nvPr/>
            </p:nvCxnSpPr>
            <p:spPr>
              <a:xfrm flipV="1">
                <a:off x="7863377" y="2291277"/>
                <a:ext cx="1055997" cy="838201"/>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43174" y="2074822"/>
                <a:ext cx="37702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a:t>
                </a:r>
                <a:endParaRPr lang="en-US" b="1"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585737" y="1453077"/>
                <a:ext cx="1007231" cy="1676401"/>
                <a:chOff x="7585737" y="1453077"/>
                <a:chExt cx="1007231" cy="1676401"/>
              </a:xfrm>
            </p:grpSpPr>
            <p:cxnSp>
              <p:nvCxnSpPr>
                <p:cNvPr id="11" name="Straight Arrow Connector 10"/>
                <p:cNvCxnSpPr/>
                <p:nvPr/>
              </p:nvCxnSpPr>
              <p:spPr>
                <a:xfrm flipV="1">
                  <a:off x="7852574" y="2310327"/>
                  <a:ext cx="481013" cy="819151"/>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7585737" y="1453077"/>
                  <a:ext cx="1007231" cy="1676401"/>
                  <a:chOff x="7585737" y="1453077"/>
                  <a:chExt cx="1007231" cy="1676401"/>
                </a:xfrm>
              </p:grpSpPr>
              <p:sp>
                <p:nvSpPr>
                  <p:cNvPr id="13" name="Arc 12"/>
                  <p:cNvSpPr/>
                  <p:nvPr/>
                </p:nvSpPr>
                <p:spPr>
                  <a:xfrm>
                    <a:off x="7849049" y="2553730"/>
                    <a:ext cx="488062" cy="249793"/>
                  </a:xfrm>
                  <a:prstGeom prst="arc">
                    <a:avLst>
                      <a:gd name="adj1" fmla="val 2329493"/>
                      <a:gd name="adj2" fmla="val 13271261"/>
                    </a:avLst>
                  </a:prstGeom>
                  <a:ln>
                    <a:headEnd type="arrow"/>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8233574" y="2215077"/>
                        <a:ext cx="35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a:latin typeface="Cambria Math"/>
                                    </a:rPr>
                                    <m:t>𝐫</m:t>
                                  </m:r>
                                </m:e>
                              </m:acc>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233574" y="2215077"/>
                        <a:ext cx="359394" cy="369332"/>
                      </a:xfrm>
                      <a:prstGeom prst="rect">
                        <a:avLst/>
                      </a:prstGeom>
                      <a:blipFill rotWithShape="1">
                        <a:blip r:embed="rId3"/>
                        <a:stretch>
                          <a:fillRect t="-6557" r="-11864"/>
                        </a:stretch>
                      </a:blipFill>
                    </p:spPr>
                    <p:txBody>
                      <a:bodyPr/>
                      <a:lstStyle/>
                      <a:p>
                        <a:r>
                          <a:rPr lang="en-US">
                            <a:noFill/>
                          </a:rPr>
                          <a:t> </a:t>
                        </a:r>
                      </a:p>
                    </p:txBody>
                  </p:sp>
                </mc:Fallback>
              </mc:AlternateContent>
              <p:cxnSp>
                <p:nvCxnSpPr>
                  <p:cNvPr id="15" name="Straight Arrow Connector 14"/>
                  <p:cNvCxnSpPr/>
                  <p:nvPr/>
                </p:nvCxnSpPr>
                <p:spPr>
                  <a:xfrm flipV="1">
                    <a:off x="7863377" y="1758830"/>
                    <a:ext cx="293997" cy="137064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931888" y="1453077"/>
                    <a:ext cx="30168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a:t>
                    </a:r>
                    <a:endParaRPr lang="en-US"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7585737" y="2524737"/>
                    <a:ext cx="277640" cy="307777"/>
                  </a:xfrm>
                  <a:prstGeom prst="rect">
                    <a:avLst/>
                  </a:prstGeom>
                  <a:noFill/>
                </p:spPr>
                <p:txBody>
                  <a:bodyPr wrap="none" rtlCol="0">
                    <a:spAutoFit/>
                  </a:bodyPr>
                  <a:lstStyle/>
                  <a:p>
                    <a:r>
                      <a:rPr lang="en-US" sz="1400" i="1" dirty="0" smtClean="0">
                        <a:solidFill>
                          <a:schemeClr val="bg1">
                            <a:lumMod val="50000"/>
                          </a:schemeClr>
                        </a:solidFill>
                        <a:latin typeface="Times New Roman" panose="02020603050405020304" pitchFamily="18" charset="0"/>
                        <a:cs typeface="Times New Roman" panose="02020603050405020304" pitchFamily="18" charset="0"/>
                        <a:sym typeface="Symbol"/>
                      </a:rPr>
                      <a:t></a:t>
                    </a:r>
                    <a:endParaRPr lang="en-US" sz="1400" i="1" dirty="0">
                      <a:solidFill>
                        <a:schemeClr val="bg1">
                          <a:lumMod val="50000"/>
                        </a:schemeClr>
                      </a:solidFill>
                      <a:latin typeface="Times New Roman" panose="02020603050405020304" pitchFamily="18" charset="0"/>
                      <a:cs typeface="Times New Roman" panose="02020603050405020304" pitchFamily="18" charset="0"/>
                    </a:endParaRPr>
                  </a:p>
                </p:txBody>
              </p:sp>
            </p:grpSp>
          </p:grpSp>
        </p:grpSp>
      </p:grpSp>
      <p:sp>
        <p:nvSpPr>
          <p:cNvPr id="19" name="Rounded Rectangle 18"/>
          <p:cNvSpPr/>
          <p:nvPr/>
        </p:nvSpPr>
        <p:spPr>
          <a:xfrm>
            <a:off x="1066800" y="6477000"/>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Times New Roman" panose="02020603050405020304" pitchFamily="18" charset="0"/>
                <a:cs typeface="Times New Roman" panose="02020603050405020304" pitchFamily="18" charset="0"/>
              </a:rPr>
              <a:t>See also </a:t>
            </a:r>
            <a:r>
              <a:rPr lang="en-US" sz="1400" i="1" dirty="0" smtClean="0">
                <a:solidFill>
                  <a:schemeClr val="tx1"/>
                </a:solidFill>
                <a:latin typeface="Times New Roman" panose="02020603050405020304" pitchFamily="18" charset="0"/>
                <a:cs typeface="Times New Roman" panose="02020603050405020304" pitchFamily="18" charset="0"/>
                <a:hlinkClick r:id="rId4"/>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20912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0" dur="500"/>
                                        <p:tgtEl>
                                          <p:spTgt spid="4">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8" dur="500"/>
                                        <p:tgtEl>
                                          <p:spTgt spid="4">
                                            <p:txEl>
                                              <p:pRg st="4" end="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6" dur="500"/>
                                        <p:tgtEl>
                                          <p:spTgt spid="4">
                                            <p:txEl>
                                              <p:pRg st="7" end="7"/>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4" dur="500"/>
                                        <p:tgtEl>
                                          <p:spTgt spid="4">
                                            <p:txEl>
                                              <p:pRg st="9" end="9"/>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2" dur="5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randombar(horizontal)">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From</a:t>
            </a:r>
            <a:br>
              <a:rPr lang="en-US" dirty="0" smtClean="0"/>
            </a:br>
            <a:r>
              <a:rPr lang="en-US" dirty="0" smtClean="0"/>
              <a:t>Matrix to Axis-Angle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b="1" dirty="0" smtClean="0"/>
                  <a:t>Problem: </a:t>
                </a:r>
                <a:r>
                  <a:rPr lang="en-US" dirty="0" smtClean="0"/>
                  <a:t>Rotation around </a:t>
                </a:r>
                <a14:m>
                  <m:oMath xmlns:m="http://schemas.openxmlformats.org/officeDocument/2006/math">
                    <m:acc>
                      <m:accPr>
                        <m:chr m:val="̂"/>
                        <m:ctrlPr>
                          <a:rPr lang="en-US" b="1" i="1">
                            <a:latin typeface="Cambria Math" panose="02040503050406030204" pitchFamily="18" charset="0"/>
                          </a:rPr>
                        </m:ctrlPr>
                      </m:accPr>
                      <m:e>
                        <m:r>
                          <a:rPr lang="en-US" b="1" smtClean="0">
                            <a:latin typeface="Cambria Math"/>
                          </a:rPr>
                          <m:t>𝐫</m:t>
                        </m:r>
                      </m:e>
                    </m:acc>
                  </m:oMath>
                </a14:m>
                <a:r>
                  <a:rPr lang="en-US" dirty="0" smtClean="0"/>
                  <a:t> by </a:t>
                </a:r>
                <a14:m>
                  <m:oMath xmlns:m="http://schemas.openxmlformats.org/officeDocument/2006/math">
                    <m:r>
                      <a:rPr lang="el-GR" i="1">
                        <a:latin typeface="Cambria Math"/>
                        <a:ea typeface="Cambria Math"/>
                      </a:rPr>
                      <m:t>𝜃</m:t>
                    </m:r>
                  </m:oMath>
                </a14:m>
                <a:r>
                  <a:rPr lang="en-US" b="1" i="1" dirty="0" smtClean="0"/>
                  <a:t> </a:t>
                </a:r>
                <a:r>
                  <a:rPr lang="en-US" dirty="0" smtClean="0"/>
                  <a:t>is the same as a rotation </a:t>
                </a:r>
                <a:r>
                  <a:rPr lang="en-US" dirty="0"/>
                  <a:t>around </a:t>
                </a:r>
                <a14:m>
                  <m:oMath xmlns:m="http://schemas.openxmlformats.org/officeDocument/2006/math">
                    <m:r>
                      <a:rPr lang="en-US" b="0" i="0" smtClean="0">
                        <a:latin typeface="Cambria Math"/>
                      </a:rPr>
                      <m:t>−</m:t>
                    </m:r>
                    <m:acc>
                      <m:accPr>
                        <m:chr m:val="̂"/>
                        <m:ctrlPr>
                          <a:rPr lang="en-US" b="1" i="1">
                            <a:latin typeface="Cambria Math" panose="02040503050406030204" pitchFamily="18" charset="0"/>
                          </a:rPr>
                        </m:ctrlPr>
                      </m:accPr>
                      <m:e>
                        <m:r>
                          <a:rPr lang="en-US" b="1">
                            <a:latin typeface="Cambria Math"/>
                          </a:rPr>
                          <m:t>𝐫</m:t>
                        </m:r>
                      </m:e>
                    </m:acc>
                  </m:oMath>
                </a14:m>
                <a:r>
                  <a:rPr lang="en-US" dirty="0"/>
                  <a:t> by </a:t>
                </a:r>
                <a14:m>
                  <m:oMath xmlns:m="http://schemas.openxmlformats.org/officeDocument/2006/math">
                    <m:r>
                      <a:rPr lang="en-US" b="0" i="0" smtClean="0">
                        <a:latin typeface="Cambria Math"/>
                        <a:ea typeface="Cambria Math"/>
                      </a:rPr>
                      <m:t>−</m:t>
                    </m:r>
                    <m:r>
                      <a:rPr lang="el-GR" i="1">
                        <a:latin typeface="Cambria Math"/>
                        <a:ea typeface="Cambria Math"/>
                      </a:rPr>
                      <m:t>𝜃</m:t>
                    </m:r>
                  </m:oMath>
                </a14:m>
                <a:r>
                  <a:rPr lang="en-US" b="1" i="1" dirty="0" smtClean="0"/>
                  <a:t>.</a:t>
                </a:r>
              </a:p>
              <a:p>
                <a:pPr marL="293688" lvl="1" indent="0">
                  <a:buNone/>
                </a:pPr>
                <a:r>
                  <a:rPr lang="en-US" i="1" dirty="0" smtClean="0"/>
                  <a:t>This means that any conversion algorithm will need to chose between two possible solutions. The selected one may not be the original…</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grpSp>
        <p:nvGrpSpPr>
          <p:cNvPr id="6" name="Group 5"/>
          <p:cNvGrpSpPr/>
          <p:nvPr/>
        </p:nvGrpSpPr>
        <p:grpSpPr>
          <a:xfrm>
            <a:off x="1496583" y="2581275"/>
            <a:ext cx="2465817" cy="2533650"/>
            <a:chOff x="6754383" y="1143000"/>
            <a:chExt cx="2465817" cy="2533650"/>
          </a:xfrm>
        </p:grpSpPr>
        <p:cxnSp>
          <p:nvCxnSpPr>
            <p:cNvPr id="7" name="Straight Arrow Connector 6"/>
            <p:cNvCxnSpPr/>
            <p:nvPr/>
          </p:nvCxnSpPr>
          <p:spPr>
            <a:xfrm flipV="1">
              <a:off x="7338224" y="1143000"/>
              <a:ext cx="1504950" cy="2533650"/>
            </a:xfrm>
            <a:prstGeom prst="straightConnector1">
              <a:avLst/>
            </a:prstGeom>
            <a:ln w="25400">
              <a:solidFill>
                <a:schemeClr val="tx1"/>
              </a:solidFill>
              <a:prstDash val="dash"/>
              <a:tailEnd type="none" w="med" len="lg"/>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rot="1758569">
              <a:off x="6754383" y="2286800"/>
              <a:ext cx="2341507" cy="956030"/>
            </a:xfrm>
            <a:prstGeom prst="parallelogram">
              <a:avLst>
                <a:gd name="adj" fmla="val 72673"/>
              </a:avLst>
            </a:prstGeom>
            <a:solidFill>
              <a:schemeClr val="bg1">
                <a:lumMod val="95000"/>
              </a:schemeClr>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p:cNvGrpSpPr/>
            <p:nvPr/>
          </p:nvGrpSpPr>
          <p:grpSpPr>
            <a:xfrm>
              <a:off x="7585737" y="1143000"/>
              <a:ext cx="1634463" cy="1676401"/>
              <a:chOff x="7585737" y="1453077"/>
              <a:chExt cx="1634463" cy="1676401"/>
            </a:xfrm>
          </p:grpSpPr>
          <p:cxnSp>
            <p:nvCxnSpPr>
              <p:cNvPr id="10" name="Straight Arrow Connector 9"/>
              <p:cNvCxnSpPr/>
              <p:nvPr/>
            </p:nvCxnSpPr>
            <p:spPr>
              <a:xfrm flipV="1">
                <a:off x="7863377" y="2291277"/>
                <a:ext cx="1055997" cy="838201"/>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43174" y="2074822"/>
                <a:ext cx="37702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a:t>
                </a:r>
                <a:endParaRPr lang="en-US" b="1" dirty="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7585737" y="1453077"/>
                <a:ext cx="1007231" cy="1676401"/>
                <a:chOff x="7585737" y="1453077"/>
                <a:chExt cx="1007231" cy="1676401"/>
              </a:xfrm>
            </p:grpSpPr>
            <p:cxnSp>
              <p:nvCxnSpPr>
                <p:cNvPr id="13" name="Straight Arrow Connector 12"/>
                <p:cNvCxnSpPr/>
                <p:nvPr/>
              </p:nvCxnSpPr>
              <p:spPr>
                <a:xfrm flipV="1">
                  <a:off x="7852574" y="2310327"/>
                  <a:ext cx="481013" cy="819151"/>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7585737" y="1453077"/>
                  <a:ext cx="1007231" cy="1676401"/>
                  <a:chOff x="7585737" y="1453077"/>
                  <a:chExt cx="1007231" cy="1676401"/>
                </a:xfrm>
              </p:grpSpPr>
              <p:sp>
                <p:nvSpPr>
                  <p:cNvPr id="15" name="Arc 14"/>
                  <p:cNvSpPr/>
                  <p:nvPr/>
                </p:nvSpPr>
                <p:spPr>
                  <a:xfrm>
                    <a:off x="7849049" y="2553730"/>
                    <a:ext cx="488062" cy="249793"/>
                  </a:xfrm>
                  <a:prstGeom prst="arc">
                    <a:avLst>
                      <a:gd name="adj1" fmla="val 2329493"/>
                      <a:gd name="adj2" fmla="val 13271261"/>
                    </a:avLst>
                  </a:prstGeom>
                  <a:ln>
                    <a:headEnd type="arrow"/>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8233574" y="2215077"/>
                        <a:ext cx="35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a:latin typeface="Cambria Math"/>
                                    </a:rPr>
                                    <m:t>𝐫</m:t>
                                  </m:r>
                                </m:e>
                              </m:acc>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233574" y="2215077"/>
                        <a:ext cx="359394" cy="369332"/>
                      </a:xfrm>
                      <a:prstGeom prst="rect">
                        <a:avLst/>
                      </a:prstGeom>
                      <a:blipFill rotWithShape="1">
                        <a:blip r:embed="rId3"/>
                        <a:stretch>
                          <a:fillRect t="-6557" r="-11864"/>
                        </a:stretch>
                      </a:blipFill>
                    </p:spPr>
                    <p:txBody>
                      <a:bodyPr/>
                      <a:lstStyle/>
                      <a:p>
                        <a:r>
                          <a:rPr lang="en-US">
                            <a:noFill/>
                          </a:rPr>
                          <a:t> </a:t>
                        </a:r>
                      </a:p>
                    </p:txBody>
                  </p:sp>
                </mc:Fallback>
              </mc:AlternateContent>
              <p:cxnSp>
                <p:nvCxnSpPr>
                  <p:cNvPr id="17" name="Straight Arrow Connector 16"/>
                  <p:cNvCxnSpPr/>
                  <p:nvPr/>
                </p:nvCxnSpPr>
                <p:spPr>
                  <a:xfrm flipV="1">
                    <a:off x="7863377" y="1758830"/>
                    <a:ext cx="293997" cy="137064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931888" y="1453077"/>
                    <a:ext cx="30168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a:t>
                    </a:r>
                    <a:endParaRPr lang="en-US"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7585737" y="2524737"/>
                    <a:ext cx="277640" cy="307777"/>
                  </a:xfrm>
                  <a:prstGeom prst="rect">
                    <a:avLst/>
                  </a:prstGeom>
                  <a:noFill/>
                </p:spPr>
                <p:txBody>
                  <a:bodyPr wrap="none" rtlCol="0">
                    <a:spAutoFit/>
                  </a:bodyPr>
                  <a:lstStyle/>
                  <a:p>
                    <a:r>
                      <a:rPr lang="en-US" sz="1400" i="1" dirty="0" smtClean="0">
                        <a:solidFill>
                          <a:schemeClr val="bg1">
                            <a:lumMod val="50000"/>
                          </a:schemeClr>
                        </a:solidFill>
                        <a:latin typeface="Times New Roman" panose="02020603050405020304" pitchFamily="18" charset="0"/>
                        <a:cs typeface="Times New Roman" panose="02020603050405020304" pitchFamily="18" charset="0"/>
                        <a:sym typeface="Symbol"/>
                      </a:rPr>
                      <a:t></a:t>
                    </a:r>
                    <a:endParaRPr lang="en-US" sz="1400" i="1" dirty="0">
                      <a:solidFill>
                        <a:schemeClr val="bg1">
                          <a:lumMod val="50000"/>
                        </a:schemeClr>
                      </a:solidFill>
                      <a:latin typeface="Times New Roman" panose="02020603050405020304" pitchFamily="18" charset="0"/>
                      <a:cs typeface="Times New Roman" panose="02020603050405020304" pitchFamily="18" charset="0"/>
                    </a:endParaRPr>
                  </a:p>
                </p:txBody>
              </p:sp>
            </p:grpSp>
          </p:grpSp>
        </p:grpSp>
      </p:grpSp>
      <p:grpSp>
        <p:nvGrpSpPr>
          <p:cNvPr id="20" name="Group 19"/>
          <p:cNvGrpSpPr/>
          <p:nvPr/>
        </p:nvGrpSpPr>
        <p:grpSpPr>
          <a:xfrm>
            <a:off x="4840687" y="2539998"/>
            <a:ext cx="2465817" cy="2687954"/>
            <a:chOff x="6754383" y="1143000"/>
            <a:chExt cx="2465817" cy="2687954"/>
          </a:xfrm>
        </p:grpSpPr>
        <p:sp>
          <p:nvSpPr>
            <p:cNvPr id="22" name="Parallelogram 21"/>
            <p:cNvSpPr/>
            <p:nvPr/>
          </p:nvSpPr>
          <p:spPr>
            <a:xfrm rot="1758569">
              <a:off x="6754383" y="2286800"/>
              <a:ext cx="2341507" cy="956030"/>
            </a:xfrm>
            <a:prstGeom prst="parallelogram">
              <a:avLst>
                <a:gd name="adj" fmla="val 72673"/>
              </a:avLst>
            </a:prstGeom>
            <a:solidFill>
              <a:schemeClr val="bg1">
                <a:lumMod val="95000"/>
              </a:schemeClr>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3" name="Group 22"/>
            <p:cNvGrpSpPr/>
            <p:nvPr/>
          </p:nvGrpSpPr>
          <p:grpSpPr>
            <a:xfrm>
              <a:off x="7345966" y="1143000"/>
              <a:ext cx="1874234" cy="2687954"/>
              <a:chOff x="7345966" y="1453077"/>
              <a:chExt cx="1874234" cy="2687954"/>
            </a:xfrm>
          </p:grpSpPr>
          <p:cxnSp>
            <p:nvCxnSpPr>
              <p:cNvPr id="24" name="Straight Arrow Connector 23"/>
              <p:cNvCxnSpPr/>
              <p:nvPr/>
            </p:nvCxnSpPr>
            <p:spPr>
              <a:xfrm flipV="1">
                <a:off x="7863377" y="2291277"/>
                <a:ext cx="1055997" cy="838201"/>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843174" y="2074822"/>
                <a:ext cx="37702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a:t>
                </a:r>
                <a:endParaRPr lang="en-US" b="1" dirty="0">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7345966" y="1453077"/>
                <a:ext cx="991145" cy="2687954"/>
                <a:chOff x="7345966" y="1453077"/>
                <a:chExt cx="991145" cy="2687954"/>
              </a:xfrm>
            </p:grpSpPr>
            <p:cxnSp>
              <p:nvCxnSpPr>
                <p:cNvPr id="27" name="Straight Arrow Connector 26"/>
                <p:cNvCxnSpPr/>
                <p:nvPr/>
              </p:nvCxnSpPr>
              <p:spPr>
                <a:xfrm flipH="1">
                  <a:off x="7345966" y="3475554"/>
                  <a:ext cx="306543" cy="511173"/>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7419573" y="1453077"/>
                  <a:ext cx="917538" cy="2687954"/>
                  <a:chOff x="7419573" y="1453077"/>
                  <a:chExt cx="917538" cy="2687954"/>
                </a:xfrm>
              </p:grpSpPr>
              <p:sp>
                <p:nvSpPr>
                  <p:cNvPr id="29" name="Arc 28"/>
                  <p:cNvSpPr/>
                  <p:nvPr/>
                </p:nvSpPr>
                <p:spPr>
                  <a:xfrm>
                    <a:off x="7849049" y="2553730"/>
                    <a:ext cx="488062" cy="249793"/>
                  </a:xfrm>
                  <a:prstGeom prst="arc">
                    <a:avLst>
                      <a:gd name="adj1" fmla="val 2329493"/>
                      <a:gd name="adj2" fmla="val 13271261"/>
                    </a:avLst>
                  </a:prstGeom>
                  <a:ln>
                    <a:headEnd type="arrow"/>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7419573" y="3771699"/>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a:latin typeface="Cambria Math"/>
                                    </a:rPr>
                                    <m:t>𝐫</m:t>
                                  </m:r>
                                </m:e>
                              </m:acc>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419573" y="3771699"/>
                        <a:ext cx="532518" cy="369332"/>
                      </a:xfrm>
                      <a:prstGeom prst="rect">
                        <a:avLst/>
                      </a:prstGeom>
                      <a:blipFill>
                        <a:blip r:embed="rId4"/>
                        <a:stretch>
                          <a:fillRect t="-6557" r="-40909"/>
                        </a:stretch>
                      </a:blipFill>
                    </p:spPr>
                    <p:txBody>
                      <a:bodyPr/>
                      <a:lstStyle/>
                      <a:p>
                        <a:r>
                          <a:rPr lang="en-US">
                            <a:noFill/>
                          </a:rPr>
                          <a:t> </a:t>
                        </a:r>
                      </a:p>
                    </p:txBody>
                  </p:sp>
                </mc:Fallback>
              </mc:AlternateContent>
              <p:cxnSp>
                <p:nvCxnSpPr>
                  <p:cNvPr id="31" name="Straight Arrow Connector 30"/>
                  <p:cNvCxnSpPr/>
                  <p:nvPr/>
                </p:nvCxnSpPr>
                <p:spPr>
                  <a:xfrm flipV="1">
                    <a:off x="7863377" y="1758830"/>
                    <a:ext cx="293997" cy="137064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931888" y="1453077"/>
                    <a:ext cx="30168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a:t>
                    </a:r>
                    <a:endParaRPr lang="en-US"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7552496" y="2524737"/>
                    <a:ext cx="336952" cy="307777"/>
                  </a:xfrm>
                  <a:prstGeom prst="rect">
                    <a:avLst/>
                  </a:prstGeom>
                  <a:noFill/>
                </p:spPr>
                <p:txBody>
                  <a:bodyPr wrap="none" rtlCol="0">
                    <a:spAutoFit/>
                  </a:bodyPr>
                  <a:lstStyle/>
                  <a:p>
                    <a:r>
                      <a:rPr lang="en-US" sz="1400" i="1" dirty="0" smtClean="0">
                        <a:solidFill>
                          <a:schemeClr val="bg1">
                            <a:lumMod val="50000"/>
                          </a:schemeClr>
                        </a:solidFill>
                        <a:latin typeface="Times New Roman" panose="02020603050405020304" pitchFamily="18" charset="0"/>
                        <a:cs typeface="Times New Roman" panose="02020603050405020304" pitchFamily="18" charset="0"/>
                        <a:sym typeface="Symbol"/>
                      </a:rPr>
                      <a:t>-</a:t>
                    </a:r>
                    <a:endParaRPr lang="en-US" sz="1400" i="1" dirty="0">
                      <a:solidFill>
                        <a:schemeClr val="bg1">
                          <a:lumMod val="50000"/>
                        </a:schemeClr>
                      </a:solidFill>
                      <a:latin typeface="Times New Roman" panose="02020603050405020304" pitchFamily="18" charset="0"/>
                      <a:cs typeface="Times New Roman" panose="02020603050405020304" pitchFamily="18" charset="0"/>
                    </a:endParaRPr>
                  </a:p>
                </p:txBody>
              </p:sp>
            </p:grpSp>
          </p:grpSp>
        </p:grpSp>
        <p:cxnSp>
          <p:nvCxnSpPr>
            <p:cNvPr id="21" name="Straight Arrow Connector 20"/>
            <p:cNvCxnSpPr/>
            <p:nvPr/>
          </p:nvCxnSpPr>
          <p:spPr>
            <a:xfrm flipV="1">
              <a:off x="7866821" y="1143002"/>
              <a:ext cx="976353" cy="1660525"/>
            </a:xfrm>
            <a:prstGeom prst="straightConnector1">
              <a:avLst/>
            </a:prstGeom>
            <a:ln w="25400">
              <a:solidFill>
                <a:schemeClr val="tx1"/>
              </a:solidFill>
              <a:prstDash val="dash"/>
              <a:tailEnd type="non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329093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From</a:t>
            </a:r>
            <a:br>
              <a:rPr lang="en-US" dirty="0" smtClean="0"/>
            </a:br>
            <a:r>
              <a:rPr lang="en-US" dirty="0" smtClean="0"/>
              <a:t>Matrix to Axis-Angle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b="1" dirty="0" smtClean="0"/>
                  <a:t>Problem: </a:t>
                </a:r>
                <a:r>
                  <a:rPr lang="en-US" dirty="0" smtClean="0"/>
                  <a:t>Rotation around </a:t>
                </a:r>
                <a14:m>
                  <m:oMath xmlns:m="http://schemas.openxmlformats.org/officeDocument/2006/math">
                    <m:acc>
                      <m:accPr>
                        <m:chr m:val="̂"/>
                        <m:ctrlPr>
                          <a:rPr lang="en-US" b="1" i="1">
                            <a:latin typeface="Cambria Math" panose="02040503050406030204" pitchFamily="18" charset="0"/>
                          </a:rPr>
                        </m:ctrlPr>
                      </m:accPr>
                      <m:e>
                        <m:r>
                          <a:rPr lang="en-US" b="1" smtClean="0">
                            <a:latin typeface="Cambria Math"/>
                          </a:rPr>
                          <m:t>𝐫</m:t>
                        </m:r>
                      </m:e>
                    </m:acc>
                  </m:oMath>
                </a14:m>
                <a:r>
                  <a:rPr lang="en-US" dirty="0" smtClean="0"/>
                  <a:t> by </a:t>
                </a:r>
                <a14:m>
                  <m:oMath xmlns:m="http://schemas.openxmlformats.org/officeDocument/2006/math">
                    <m:r>
                      <a:rPr lang="el-GR" i="1">
                        <a:latin typeface="Cambria Math"/>
                        <a:ea typeface="Cambria Math"/>
                      </a:rPr>
                      <m:t>𝜃</m:t>
                    </m:r>
                  </m:oMath>
                </a14:m>
                <a:r>
                  <a:rPr lang="en-US" b="1" i="1" dirty="0" smtClean="0"/>
                  <a:t> </a:t>
                </a:r>
                <a:r>
                  <a:rPr lang="en-US" dirty="0" smtClean="0"/>
                  <a:t>is the same as a rotation </a:t>
                </a:r>
                <a:r>
                  <a:rPr lang="en-US" dirty="0"/>
                  <a:t>around </a:t>
                </a:r>
                <a14:m>
                  <m:oMath xmlns:m="http://schemas.openxmlformats.org/officeDocument/2006/math">
                    <m:r>
                      <a:rPr lang="en-US" b="0" i="0" smtClean="0">
                        <a:latin typeface="Cambria Math"/>
                      </a:rPr>
                      <m:t>−</m:t>
                    </m:r>
                    <m:acc>
                      <m:accPr>
                        <m:chr m:val="̂"/>
                        <m:ctrlPr>
                          <a:rPr lang="en-US" b="1" i="1">
                            <a:latin typeface="Cambria Math" panose="02040503050406030204" pitchFamily="18" charset="0"/>
                          </a:rPr>
                        </m:ctrlPr>
                      </m:accPr>
                      <m:e>
                        <m:r>
                          <a:rPr lang="en-US" b="1">
                            <a:latin typeface="Cambria Math"/>
                          </a:rPr>
                          <m:t>𝐫</m:t>
                        </m:r>
                      </m:e>
                    </m:acc>
                  </m:oMath>
                </a14:m>
                <a:r>
                  <a:rPr lang="en-US" dirty="0"/>
                  <a:t> by </a:t>
                </a:r>
                <a14:m>
                  <m:oMath xmlns:m="http://schemas.openxmlformats.org/officeDocument/2006/math">
                    <m:r>
                      <a:rPr lang="en-US" b="0" i="0" smtClean="0">
                        <a:latin typeface="Cambria Math"/>
                        <a:ea typeface="Cambria Math"/>
                      </a:rPr>
                      <m:t>−</m:t>
                    </m:r>
                    <m:r>
                      <a:rPr lang="el-GR" i="1">
                        <a:latin typeface="Cambria Math"/>
                        <a:ea typeface="Cambria Math"/>
                      </a:rPr>
                      <m:t>𝜃</m:t>
                    </m:r>
                  </m:oMath>
                </a14:m>
                <a:r>
                  <a:rPr lang="en-US" b="1" i="1" dirty="0" smtClean="0"/>
                  <a:t>.</a:t>
                </a:r>
              </a:p>
              <a:p>
                <a:pPr marL="293688" lvl="1" indent="0">
                  <a:buNone/>
                </a:pPr>
                <a:r>
                  <a:rPr lang="en-US" i="1" dirty="0" smtClean="0"/>
                  <a:t>This means that any conversion algorithm will need to chose between two possible solutions. The selected one may not be the original…</a:t>
                </a:r>
              </a:p>
              <a:p>
                <a:pPr marL="293688" lvl="1" indent="0">
                  <a:buNone/>
                </a:pPr>
                <a:r>
                  <a:rPr lang="en-US" b="1" dirty="0" smtClean="0"/>
                  <a:t>Example: </a:t>
                </a:r>
              </a:p>
              <a:p>
                <a:pPr marL="685800" lvl="2" indent="-107950"/>
                <a:r>
                  <a:rPr lang="en-US" b="1" dirty="0" smtClean="0"/>
                  <a:t>Task: </a:t>
                </a:r>
                <a:r>
                  <a:rPr lang="en-US" dirty="0" smtClean="0"/>
                  <a:t>Smooth tracking motion in a half circle around the y axis between </a:t>
                </a:r>
                <a14:m>
                  <m:oMath xmlns:m="http://schemas.openxmlformats.org/officeDocument/2006/math">
                    <m:r>
                      <a:rPr lang="en-US" i="1" smtClean="0">
                        <a:latin typeface="Cambria Math"/>
                        <a:ea typeface="Cambria Math"/>
                      </a:rPr>
                      <m:t>𝜃</m:t>
                    </m:r>
                    <m:r>
                      <a:rPr lang="en-US" b="0" i="1" smtClean="0">
                        <a:latin typeface="Cambria Math"/>
                        <a:ea typeface="Cambria Math"/>
                      </a:rPr>
                      <m:t>=</m:t>
                    </m:r>
                    <m:r>
                      <a:rPr lang="en-US" b="0" i="1" smtClean="0">
                        <a:latin typeface="Cambria Math"/>
                        <a:ea typeface="Cambria Math"/>
                      </a:rPr>
                      <m:t>𝜋</m:t>
                    </m:r>
                    <m:r>
                      <a:rPr lang="en-US" b="0" i="1" smtClean="0">
                        <a:latin typeface="Cambria Math"/>
                        <a:ea typeface="Cambria Math"/>
                      </a:rPr>
                      <m:t>..2</m:t>
                    </m:r>
                    <m:r>
                      <a:rPr lang="en-US" b="0" i="1" smtClean="0">
                        <a:latin typeface="Cambria Math"/>
                        <a:ea typeface="Cambria Math"/>
                      </a:rPr>
                      <m:t>𝜋</m:t>
                    </m:r>
                  </m:oMath>
                </a14:m>
                <a:r>
                  <a:rPr lang="en-US" dirty="0" smtClean="0"/>
                  <a:t>. Let’s say we need 100 steps for this smooth motion, so each rotation step should be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a:rPr>
                          <m:t>2</m:t>
                        </m:r>
                        <m:r>
                          <a:rPr lang="en-US" b="0" i="1" smtClean="0">
                            <a:latin typeface="Cambria Math"/>
                            <a:ea typeface="Cambria Math"/>
                          </a:rPr>
                          <m:t>𝜋</m:t>
                        </m:r>
                        <m:r>
                          <a:rPr lang="en-US" b="0" i="1" smtClean="0">
                            <a:latin typeface="Cambria Math"/>
                            <a:ea typeface="Cambria Math"/>
                          </a:rPr>
                          <m:t>−</m:t>
                        </m:r>
                        <m:r>
                          <a:rPr lang="en-US" b="0" i="1" smtClean="0">
                            <a:latin typeface="Cambria Math"/>
                            <a:ea typeface="Cambria Math"/>
                          </a:rPr>
                          <m:t>𝜋</m:t>
                        </m:r>
                      </m:num>
                      <m:den>
                        <m:r>
                          <a:rPr lang="en-US" b="0" i="1" smtClean="0">
                            <a:latin typeface="Cambria Math"/>
                          </a:rPr>
                          <m:t>100</m:t>
                        </m:r>
                      </m:den>
                    </m:f>
                    <m:r>
                      <a:rPr lang="en-US" b="0" i="1" smtClean="0">
                        <a:latin typeface="Cambria Math"/>
                      </a:rPr>
                      <m:t>=</m:t>
                    </m:r>
                    <m:f>
                      <m:fPr>
                        <m:type m:val="skw"/>
                        <m:ctrlPr>
                          <a:rPr lang="en-US" b="0" i="1" smtClean="0">
                            <a:latin typeface="Cambria Math" panose="02040503050406030204" pitchFamily="18" charset="0"/>
                          </a:rPr>
                        </m:ctrlPr>
                      </m:fPr>
                      <m:num>
                        <m:r>
                          <a:rPr lang="en-US" b="0" i="1" smtClean="0">
                            <a:latin typeface="Cambria Math"/>
                            <a:ea typeface="Cambria Math"/>
                          </a:rPr>
                          <m:t>𝜋</m:t>
                        </m:r>
                      </m:num>
                      <m:den>
                        <m:r>
                          <a:rPr lang="en-US" b="0" i="1" smtClean="0">
                            <a:latin typeface="Cambria Math"/>
                          </a:rPr>
                          <m:t>100</m:t>
                        </m:r>
                      </m:den>
                    </m:f>
                  </m:oMath>
                </a14:m>
                <a:endParaRPr lang="en-US" dirty="0" smtClean="0"/>
              </a:p>
              <a:p>
                <a:pPr marL="685800" lvl="2" indent="-107950"/>
                <a:r>
                  <a:rPr lang="en-US" b="1" dirty="0" smtClean="0"/>
                  <a:t>Problem: </a:t>
                </a:r>
                <a14:m>
                  <m:oMath xmlns:m="http://schemas.openxmlformats.org/officeDocument/2006/math">
                    <m:r>
                      <a:rPr lang="en-US" i="1">
                        <a:latin typeface="Cambria Math"/>
                        <a:ea typeface="Cambria Math"/>
                      </a:rPr>
                      <m:t>2</m:t>
                    </m:r>
                    <m:r>
                      <a:rPr lang="en-US" i="1">
                        <a:latin typeface="Cambria Math"/>
                        <a:ea typeface="Cambria Math"/>
                      </a:rPr>
                      <m:t>𝜋</m:t>
                    </m:r>
                  </m:oMath>
                </a14:m>
                <a:r>
                  <a:rPr lang="en-US" b="1" dirty="0" smtClean="0"/>
                  <a:t> </a:t>
                </a:r>
                <a:r>
                  <a:rPr lang="en-US" dirty="0" smtClean="0"/>
                  <a:t>rotation is the same as 0. If the converting algorithm returns 0 instead of </a:t>
                </a:r>
                <a14:m>
                  <m:oMath xmlns:m="http://schemas.openxmlformats.org/officeDocument/2006/math">
                    <m:r>
                      <a:rPr lang="en-US" i="1">
                        <a:latin typeface="Cambria Math"/>
                      </a:rPr>
                      <m:t>2</m:t>
                    </m:r>
                    <m:r>
                      <a:rPr lang="en-US" i="1">
                        <a:latin typeface="Cambria Math"/>
                        <a:ea typeface="Cambria Math"/>
                      </a:rPr>
                      <m:t>𝜋</m:t>
                    </m:r>
                  </m:oMath>
                </a14:m>
                <a:r>
                  <a:rPr lang="en-US" dirty="0" smtClean="0"/>
                  <a:t>, the computed interval will be </a:t>
                </a:r>
                <a14:m>
                  <m:oMath xmlns:m="http://schemas.openxmlformats.org/officeDocument/2006/math">
                    <m:f>
                      <m:fPr>
                        <m:type m:val="skw"/>
                        <m:ctrlPr>
                          <a:rPr lang="en-US" i="1">
                            <a:latin typeface="Cambria Math" panose="02040503050406030204" pitchFamily="18" charset="0"/>
                          </a:rPr>
                        </m:ctrlPr>
                      </m:fPr>
                      <m:num>
                        <m:r>
                          <a:rPr lang="en-US" b="0" i="1" smtClean="0">
                            <a:latin typeface="Cambria Math"/>
                          </a:rPr>
                          <m:t>0</m:t>
                        </m:r>
                        <m:r>
                          <a:rPr lang="en-US" i="1">
                            <a:latin typeface="Cambria Math"/>
                            <a:ea typeface="Cambria Math"/>
                          </a:rPr>
                          <m:t>−</m:t>
                        </m:r>
                        <m:r>
                          <a:rPr lang="en-US" i="1">
                            <a:latin typeface="Cambria Math"/>
                            <a:ea typeface="Cambria Math"/>
                          </a:rPr>
                          <m:t>𝜋</m:t>
                        </m:r>
                      </m:num>
                      <m:den>
                        <m:r>
                          <a:rPr lang="en-US" i="1">
                            <a:latin typeface="Cambria Math"/>
                          </a:rPr>
                          <m:t>100</m:t>
                        </m:r>
                      </m:den>
                    </m:f>
                    <m:r>
                      <a:rPr lang="en-US" i="1">
                        <a:latin typeface="Cambria Math"/>
                      </a:rPr>
                      <m:t>=</m:t>
                    </m:r>
                    <m:f>
                      <m:fPr>
                        <m:type m:val="skw"/>
                        <m:ctrlPr>
                          <a:rPr lang="en-US" i="1">
                            <a:latin typeface="Cambria Math" panose="02040503050406030204" pitchFamily="18" charset="0"/>
                          </a:rPr>
                        </m:ctrlPr>
                      </m:fPr>
                      <m:num>
                        <m:r>
                          <a:rPr lang="en-US" b="0" i="1" smtClean="0">
                            <a:latin typeface="Cambria Math"/>
                          </a:rPr>
                          <m:t>−</m:t>
                        </m:r>
                        <m:r>
                          <a:rPr lang="en-US" i="1">
                            <a:latin typeface="Cambria Math"/>
                            <a:ea typeface="Cambria Math"/>
                          </a:rPr>
                          <m:t>𝜋</m:t>
                        </m:r>
                      </m:num>
                      <m:den>
                        <m:r>
                          <a:rPr lang="en-US" i="1">
                            <a:latin typeface="Cambria Math"/>
                          </a:rPr>
                          <m:t>100</m:t>
                        </m:r>
                      </m:den>
                    </m:f>
                  </m:oMath>
                </a14:m>
                <a:r>
                  <a:rPr lang="en-US" dirty="0" smtClean="0"/>
                  <a:t>. </a:t>
                </a:r>
                <a:r>
                  <a:rPr lang="en-US" dirty="0"/>
                  <a:t>O</a:t>
                </a:r>
                <a:r>
                  <a:rPr lang="en-US" dirty="0" smtClean="0"/>
                  <a:t>ur tracking will actually go the wrong way around and in the wrong direction!</a:t>
                </a:r>
                <a:endParaRPr lang="en-US" b="1" dirty="0"/>
              </a:p>
              <a:p>
                <a:pPr marL="685800" lvl="2" indent="-107950"/>
                <a:endParaRPr lang="en-US" sz="800" dirty="0" smtClean="0"/>
              </a:p>
              <a:p>
                <a:pPr marL="0" indent="-20638">
                  <a:buNone/>
                </a:pPr>
                <a:r>
                  <a:rPr lang="en-US" dirty="0" smtClean="0"/>
                  <a:t>Converting from matrix to axis-angle is only </a:t>
                </a:r>
                <a:r>
                  <a:rPr lang="en-US" dirty="0" smtClean="0">
                    <a:hlinkClick r:id="rId2" action="ppaction://hlinksldjump"/>
                  </a:rPr>
                  <a:t>slightly less messy than Euler angles</a:t>
                </a:r>
                <a:r>
                  <a:rPr lang="en-US" dirty="0" smtClean="0"/>
                  <a:t>.</a:t>
                </a:r>
              </a:p>
              <a:p>
                <a:pPr marL="457200" lvl="1" indent="-184150"/>
                <a:r>
                  <a:rPr lang="en-US" dirty="0" smtClean="0"/>
                  <a:t>Trace of </a:t>
                </a: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acc>
                          <m:accPr>
                            <m:chr m:val="̂"/>
                            <m:ctrlPr>
                              <a:rPr lang="en-US" b="1" i="1">
                                <a:latin typeface="Cambria Math" panose="02040503050406030204" pitchFamily="18" charset="0"/>
                              </a:rPr>
                            </m:ctrlPr>
                          </m:accPr>
                          <m:e>
                            <m:r>
                              <a:rPr lang="en-US" b="1">
                                <a:latin typeface="Cambria Math"/>
                              </a:rPr>
                              <m:t>𝐫</m:t>
                            </m:r>
                          </m:e>
                        </m:acc>
                        <m:r>
                          <a:rPr lang="en-US" i="1">
                            <a:latin typeface="Cambria Math"/>
                          </a:rPr>
                          <m:t>,</m:t>
                        </m:r>
                        <m:r>
                          <a:rPr lang="en-US" i="1">
                            <a:latin typeface="Cambria Math"/>
                            <a:ea typeface="Cambria Math"/>
                          </a:rPr>
                          <m:t>𝜃</m:t>
                        </m:r>
                      </m:sub>
                    </m:sSub>
                    <m:r>
                      <a:rPr lang="en-US" b="0" i="0" smtClean="0">
                        <a:latin typeface="Cambria Math"/>
                        <a:ea typeface="Cambria Math"/>
                      </a:rPr>
                      <m:t>=2</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cos</m:t>
                        </m:r>
                      </m:fName>
                      <m:e>
                        <m:r>
                          <a:rPr lang="en-US" b="0" i="1" smtClean="0">
                            <a:latin typeface="Cambria Math"/>
                            <a:ea typeface="Cambria Math"/>
                          </a:rPr>
                          <m:t>𝜃</m:t>
                        </m:r>
                      </m:e>
                    </m:func>
                    <m:r>
                      <a:rPr lang="en-US" b="0" i="1" smtClean="0">
                        <a:latin typeface="Cambria Math"/>
                        <a:ea typeface="Cambria Math"/>
                      </a:rPr>
                      <m:t>+1</m:t>
                    </m:r>
                  </m:oMath>
                </a14:m>
                <a:r>
                  <a:rPr lang="en-US" dirty="0" smtClean="0"/>
                  <a:t> so you can find </a:t>
                </a:r>
                <a14:m>
                  <m:oMath xmlns:m="http://schemas.openxmlformats.org/officeDocument/2006/math">
                    <m:r>
                      <a:rPr lang="en-US" i="1">
                        <a:latin typeface="Cambria Math"/>
                        <a:ea typeface="Cambria Math"/>
                      </a:rPr>
                      <m:t>𝜃</m:t>
                    </m:r>
                  </m:oMath>
                </a14:m>
                <a:r>
                  <a:rPr lang="en-US" dirty="0" smtClean="0"/>
                  <a:t> </a:t>
                </a:r>
              </a:p>
              <a:p>
                <a:pPr marL="457200" lvl="1" indent="-184150"/>
                <a:r>
                  <a:rPr lang="en-US" dirty="0" smtClean="0"/>
                  <a:t>To find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𝐫</m:t>
                        </m:r>
                      </m:e>
                    </m:acc>
                  </m:oMath>
                </a14:m>
                <a:r>
                  <a:rPr lang="en-US" dirty="0" smtClean="0"/>
                  <a:t> (see book p158-160): But short version below</a:t>
                </a:r>
              </a:p>
              <a:p>
                <a:pPr marL="742950" lvl="2" indent="-187325"/>
                <a:r>
                  <a:rPr lang="en-US" dirty="0" smtClean="0"/>
                  <a:t>If </a:t>
                </a:r>
                <a14:m>
                  <m:oMath xmlns:m="http://schemas.openxmlformats.org/officeDocument/2006/math">
                    <m:r>
                      <a:rPr lang="en-US" i="1">
                        <a:latin typeface="Cambria Math"/>
                        <a:ea typeface="Cambria Math"/>
                      </a:rPr>
                      <m:t>𝜃</m:t>
                    </m:r>
                    <m:r>
                      <a:rPr lang="en-US" b="0" i="1" smtClean="0">
                        <a:latin typeface="Cambria Math"/>
                        <a:ea typeface="Cambria Math"/>
                      </a:rPr>
                      <m:t>=0</m:t>
                    </m:r>
                  </m:oMath>
                </a14:m>
                <a:r>
                  <a:rPr lang="en-US" dirty="0" smtClean="0"/>
                  <a:t>, pick an arbitrary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𝐫</m:t>
                        </m:r>
                      </m:e>
                    </m:acc>
                  </m:oMath>
                </a14:m>
                <a:r>
                  <a:rPr lang="en-US" dirty="0"/>
                  <a:t> </a:t>
                </a:r>
                <a:endParaRPr lang="en-US" dirty="0" smtClean="0"/>
              </a:p>
              <a:p>
                <a:pPr marL="742950" lvl="2" indent="-187325"/>
                <a:r>
                  <a:rPr lang="en-US" dirty="0" smtClean="0"/>
                  <a:t>If </a:t>
                </a:r>
                <a14:m>
                  <m:oMath xmlns:m="http://schemas.openxmlformats.org/officeDocument/2006/math">
                    <m:r>
                      <a:rPr lang="en-US" i="1">
                        <a:latin typeface="Cambria Math"/>
                        <a:ea typeface="Cambria Math"/>
                      </a:rPr>
                      <m:t>𝜃</m:t>
                    </m:r>
                  </m:oMath>
                </a14:m>
                <a:r>
                  <a:rPr lang="en-US" dirty="0" smtClean="0"/>
                  <a:t> between 0 and </a:t>
                </a:r>
                <a14:m>
                  <m:oMath xmlns:m="http://schemas.openxmlformats.org/officeDocument/2006/math">
                    <m:r>
                      <a:rPr lang="en-US" i="1">
                        <a:latin typeface="Cambria Math"/>
                        <a:ea typeface="Cambria Math"/>
                      </a:rPr>
                      <m:t>𝜋</m:t>
                    </m:r>
                  </m:oMath>
                </a14:m>
                <a:r>
                  <a:rPr lang="en-US" dirty="0" smtClean="0"/>
                  <a:t> then do one set of messy matrix solving steps</a:t>
                </a:r>
              </a:p>
              <a:p>
                <a:pPr marL="742950" lvl="2" indent="-187325"/>
                <a:r>
                  <a:rPr lang="en-US" dirty="0" smtClean="0"/>
                  <a:t>If </a:t>
                </a:r>
                <a14:m>
                  <m:oMath xmlns:m="http://schemas.openxmlformats.org/officeDocument/2006/math">
                    <m:r>
                      <a:rPr lang="en-US" i="1" smtClean="0">
                        <a:latin typeface="Cambria Math"/>
                        <a:ea typeface="Cambria Math"/>
                      </a:rPr>
                      <m:t>𝜃</m:t>
                    </m:r>
                    <m:r>
                      <a:rPr lang="en-US" b="0" i="1" smtClean="0">
                        <a:latin typeface="Cambria Math"/>
                        <a:ea typeface="Cambria Math"/>
                      </a:rPr>
                      <m:t>=</m:t>
                    </m:r>
                    <m:r>
                      <a:rPr lang="en-US" b="0" i="1" smtClean="0">
                        <a:latin typeface="Cambria Math"/>
                        <a:ea typeface="Cambria Math"/>
                      </a:rPr>
                      <m:t>𝜋</m:t>
                    </m:r>
                  </m:oMath>
                </a14:m>
                <a:r>
                  <a:rPr lang="en-US" dirty="0" smtClean="0"/>
                  <a:t> then do a completely different set of messy matrix solving steps</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8" t="-579" r="-566"/>
                </a:stretch>
              </a:blipFill>
            </p:spPr>
            <p:txBody>
              <a:bodyPr/>
              <a:lstStyle/>
              <a:p>
                <a:r>
                  <a:rPr lang="en-US">
                    <a:noFill/>
                  </a:rPr>
                  <a:t> </a:t>
                </a:r>
              </a:p>
            </p:txBody>
          </p:sp>
        </mc:Fallback>
      </mc:AlternateContent>
      <p:sp>
        <p:nvSpPr>
          <p:cNvPr id="5" name="Rounded Rectangle 4"/>
          <p:cNvSpPr/>
          <p:nvPr/>
        </p:nvSpPr>
        <p:spPr>
          <a:xfrm>
            <a:off x="2209800" y="6172200"/>
            <a:ext cx="4724400" cy="5334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At least there are only two clear solution options and not 6 (or more for repeated axis) as with Euler angles</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4818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2" dur="500"/>
                                        <p:tgtEl>
                                          <p:spTgt spid="4">
                                            <p:txEl>
                                              <p:pRg st="9" end="9"/>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5" dur="500"/>
                                        <p:tgtEl>
                                          <p:spTgt spid="4">
                                            <p:txEl>
                                              <p:pRg st="10" end="1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8" dur="500"/>
                                        <p:tgtEl>
                                          <p:spTgt spid="4">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randombar(horizontal)">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Axis-Angle Rotations:</a:t>
            </a:r>
            <a:br>
              <a:rPr lang="en-US" dirty="0" smtClean="0"/>
            </a:br>
            <a:r>
              <a:rPr lang="en-US" dirty="0" smtClean="0"/>
              <a:t>Concatenation and Vector Rotation</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b="1" dirty="0" smtClean="0"/>
                  <a:t>Concatenation: </a:t>
                </a:r>
                <a:r>
                  <a:rPr lang="en-US" dirty="0" smtClean="0"/>
                  <a:t>Again, concatenation isn't really possible unless you convert to matrix form and back again (with the stated inherent possible conversion errors)</a:t>
                </a:r>
              </a:p>
              <a:p>
                <a:pPr marL="0" indent="0">
                  <a:buNone/>
                </a:pPr>
                <a:endParaRPr lang="en-US" sz="800" dirty="0"/>
              </a:p>
              <a:p>
                <a:pPr marL="0" indent="0">
                  <a:buNone/>
                </a:pPr>
                <a:r>
                  <a:rPr lang="en-US" b="1" dirty="0" smtClean="0"/>
                  <a:t>Vector Rotation: </a:t>
                </a:r>
                <a:r>
                  <a:rPr lang="en-US" dirty="0" smtClean="0"/>
                  <a:t>This is done through Rodrigues’ rotation formula</a:t>
                </a:r>
              </a:p>
              <a:p>
                <a:pPr marL="0" lvl="3" indent="0" algn="ctr">
                  <a:spcBef>
                    <a:spcPts val="600"/>
                  </a:spcBef>
                  <a:buSzPct val="7600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a:rPr>
                            <m:t>𝑅</m:t>
                          </m:r>
                        </m:e>
                        <m:sub>
                          <m:acc>
                            <m:accPr>
                              <m:chr m:val="̂"/>
                              <m:ctrlPr>
                                <a:rPr lang="en-US" sz="1800" b="1" i="1">
                                  <a:latin typeface="Cambria Math" panose="02040503050406030204" pitchFamily="18" charset="0"/>
                                </a:rPr>
                              </m:ctrlPr>
                            </m:accPr>
                            <m:e>
                              <m:r>
                                <a:rPr lang="en-US" sz="1800" b="1">
                                  <a:latin typeface="Cambria Math"/>
                                </a:rPr>
                                <m:t>𝐫</m:t>
                              </m:r>
                            </m:e>
                          </m:acc>
                          <m:r>
                            <a:rPr lang="en-US" sz="1800" b="1">
                              <a:latin typeface="Cambria Math"/>
                            </a:rPr>
                            <m:t>,</m:t>
                          </m:r>
                          <m:r>
                            <a:rPr lang="en-US" sz="1800" i="1">
                              <a:latin typeface="Cambria Math"/>
                              <a:ea typeface="Cambria Math"/>
                            </a:rPr>
                            <m:t>𝜃</m:t>
                          </m:r>
                        </m:sub>
                      </m:sSub>
                      <m:d>
                        <m:dPr>
                          <m:ctrlPr>
                            <a:rPr lang="en-US" sz="1800" i="1">
                              <a:latin typeface="Cambria Math" panose="02040503050406030204" pitchFamily="18" charset="0"/>
                              <a:ea typeface="Cambria Math"/>
                            </a:rPr>
                          </m:ctrlPr>
                        </m:dPr>
                        <m:e>
                          <m:r>
                            <a:rPr lang="en-US" sz="1800" b="1">
                              <a:latin typeface="Cambria Math"/>
                              <a:ea typeface="Cambria Math"/>
                            </a:rPr>
                            <m:t>𝐯</m:t>
                          </m:r>
                        </m:e>
                      </m:d>
                      <m:r>
                        <m:rPr>
                          <m:aln/>
                        </m:rPr>
                        <a:rPr lang="en-US" sz="1800" b="1">
                          <a:latin typeface="Cambria Math"/>
                          <a:ea typeface="Cambria Math"/>
                        </a:rPr>
                        <m:t>=</m:t>
                      </m:r>
                      <m:r>
                        <a:rPr lang="en-US" sz="1800" b="1">
                          <a:latin typeface="Cambria Math"/>
                          <a:ea typeface="Cambria Math"/>
                        </a:rPr>
                        <m:t>𝐯</m:t>
                      </m:r>
                      <m:r>
                        <m:rPr>
                          <m:sty m:val="p"/>
                        </m:rPr>
                        <a:rPr lang="en-US" sz="1800">
                          <a:latin typeface="Cambria Math"/>
                          <a:ea typeface="Cambria Math"/>
                        </a:rPr>
                        <m:t>cos</m:t>
                      </m:r>
                      <m:r>
                        <a:rPr lang="en-US" sz="1800">
                          <a:latin typeface="Cambria Math"/>
                          <a:ea typeface="Cambria Math"/>
                        </a:rPr>
                        <m:t> </m:t>
                      </m:r>
                      <m:r>
                        <a:rPr lang="el-GR" sz="1800" i="1">
                          <a:latin typeface="Cambria Math"/>
                          <a:ea typeface="Cambria Math"/>
                        </a:rPr>
                        <m:t>𝜃</m:t>
                      </m:r>
                      <m:r>
                        <a:rPr lang="en-US" sz="1800" i="1">
                          <a:latin typeface="Cambria Math"/>
                          <a:ea typeface="Cambria Math"/>
                        </a:rPr>
                        <m:t>+</m:t>
                      </m:r>
                      <m:d>
                        <m:dPr>
                          <m:begChr m:val="["/>
                          <m:endChr m:val="]"/>
                          <m:ctrlPr>
                            <a:rPr lang="en-US" sz="1800" i="1">
                              <a:latin typeface="Cambria Math" panose="02040503050406030204" pitchFamily="18" charset="0"/>
                              <a:ea typeface="Cambria Math"/>
                            </a:rPr>
                          </m:ctrlPr>
                        </m:dPr>
                        <m:e>
                          <m:r>
                            <a:rPr lang="en-US" sz="1800" i="1">
                              <a:latin typeface="Cambria Math"/>
                              <a:ea typeface="Cambria Math"/>
                            </a:rPr>
                            <m:t>1−</m:t>
                          </m:r>
                          <m:func>
                            <m:funcPr>
                              <m:ctrlPr>
                                <a:rPr lang="en-US" sz="1800" i="1">
                                  <a:latin typeface="Cambria Math" panose="02040503050406030204" pitchFamily="18" charset="0"/>
                                  <a:ea typeface="Cambria Math"/>
                                </a:rPr>
                              </m:ctrlPr>
                            </m:funcPr>
                            <m:fName>
                              <m:r>
                                <m:rPr>
                                  <m:sty m:val="p"/>
                                </m:rPr>
                                <a:rPr lang="en-US" sz="1800">
                                  <a:latin typeface="Cambria Math"/>
                                  <a:ea typeface="Cambria Math"/>
                                </a:rPr>
                                <m:t>cos</m:t>
                              </m:r>
                            </m:fName>
                            <m:e>
                              <m:r>
                                <a:rPr lang="en-US" sz="1800" i="1">
                                  <a:latin typeface="Cambria Math"/>
                                  <a:ea typeface="Cambria Math"/>
                                </a:rPr>
                                <m:t>𝜃</m:t>
                              </m:r>
                            </m:e>
                          </m:func>
                        </m:e>
                      </m:d>
                      <m:d>
                        <m:dPr>
                          <m:ctrlPr>
                            <a:rPr lang="en-US" sz="1800" b="1" i="1">
                              <a:latin typeface="Cambria Math" panose="02040503050406030204" pitchFamily="18" charset="0"/>
                            </a:rPr>
                          </m:ctrlPr>
                        </m:dPr>
                        <m:e>
                          <m:r>
                            <a:rPr lang="en-US" sz="1800" b="1">
                              <a:latin typeface="Cambria Math"/>
                            </a:rPr>
                            <m:t>𝐯</m:t>
                          </m:r>
                          <m:r>
                            <a:rPr lang="en-US" sz="1800" b="1" i="1">
                              <a:latin typeface="Cambria Math"/>
                              <a:ea typeface="Cambria Math"/>
                            </a:rPr>
                            <m:t>∙</m:t>
                          </m:r>
                          <m:acc>
                            <m:accPr>
                              <m:chr m:val="̂"/>
                              <m:ctrlPr>
                                <a:rPr lang="en-US" sz="1800" b="1" i="1">
                                  <a:latin typeface="Cambria Math" panose="02040503050406030204" pitchFamily="18" charset="0"/>
                                </a:rPr>
                              </m:ctrlPr>
                            </m:accPr>
                            <m:e>
                              <m:r>
                                <a:rPr lang="en-US" sz="1800" b="1">
                                  <a:latin typeface="Cambria Math"/>
                                </a:rPr>
                                <m:t>𝐫</m:t>
                              </m:r>
                            </m:e>
                          </m:acc>
                        </m:e>
                      </m:d>
                      <m:r>
                        <m:rPr>
                          <m:nor/>
                        </m:rPr>
                        <a:rPr lang="en-US" sz="1800" b="1" dirty="0"/>
                        <m:t> </m:t>
                      </m:r>
                      <m:acc>
                        <m:accPr>
                          <m:chr m:val="̂"/>
                          <m:ctrlPr>
                            <a:rPr lang="en-US" sz="1800" b="1" i="1">
                              <a:latin typeface="Cambria Math" panose="02040503050406030204" pitchFamily="18" charset="0"/>
                            </a:rPr>
                          </m:ctrlPr>
                        </m:accPr>
                        <m:e>
                          <m:r>
                            <a:rPr lang="en-US" sz="1800" b="1">
                              <a:latin typeface="Cambria Math"/>
                            </a:rPr>
                            <m:t>𝐫</m:t>
                          </m:r>
                        </m:e>
                      </m:acc>
                      <m:r>
                        <a:rPr lang="en-US" sz="1800" b="1" i="1">
                          <a:latin typeface="Cambria Math"/>
                        </a:rPr>
                        <m:t>+</m:t>
                      </m:r>
                      <m:d>
                        <m:dPr>
                          <m:begChr m:val="["/>
                          <m:endChr m:val="]"/>
                          <m:ctrlPr>
                            <a:rPr lang="en-US" sz="1800" i="1" dirty="0">
                              <a:latin typeface="Cambria Math" panose="02040503050406030204" pitchFamily="18" charset="0"/>
                              <a:ea typeface="Cambria Math"/>
                              <a:sym typeface="Symbol"/>
                            </a:rPr>
                          </m:ctrlPr>
                        </m:dPr>
                        <m:e>
                          <m:acc>
                            <m:accPr>
                              <m:chr m:val="̂"/>
                              <m:ctrlPr>
                                <a:rPr lang="en-US" sz="1800" b="1" i="1">
                                  <a:latin typeface="Cambria Math" panose="02040503050406030204" pitchFamily="18" charset="0"/>
                                </a:rPr>
                              </m:ctrlPr>
                            </m:accPr>
                            <m:e>
                              <m:r>
                                <a:rPr lang="en-US" sz="1800" b="1">
                                  <a:latin typeface="Cambria Math"/>
                                </a:rPr>
                                <m:t>𝐫</m:t>
                              </m:r>
                            </m:e>
                          </m:acc>
                          <m:r>
                            <a:rPr lang="en-US" sz="1800" b="1" i="1">
                              <a:latin typeface="Cambria Math"/>
                              <a:ea typeface="Cambria Math"/>
                            </a:rPr>
                            <m:t>×</m:t>
                          </m:r>
                          <m:r>
                            <a:rPr lang="en-US" sz="1800" b="1">
                              <a:latin typeface="Cambria Math"/>
                              <a:ea typeface="Cambria Math"/>
                            </a:rPr>
                            <m:t>𝐯</m:t>
                          </m:r>
                        </m:e>
                      </m:d>
                      <m:r>
                        <m:rPr>
                          <m:sty m:val="p"/>
                        </m:rPr>
                        <a:rPr lang="en-US" sz="1800">
                          <a:latin typeface="Cambria Math"/>
                          <a:ea typeface="Cambria Math"/>
                        </a:rPr>
                        <m:t>sin</m:t>
                      </m:r>
                      <m:r>
                        <a:rPr lang="en-US" sz="1800">
                          <a:latin typeface="Cambria Math"/>
                          <a:ea typeface="Cambria Math"/>
                        </a:rPr>
                        <m:t> </m:t>
                      </m:r>
                      <m:r>
                        <a:rPr lang="el-GR" sz="1800" i="1">
                          <a:latin typeface="Cambria Math"/>
                          <a:ea typeface="Cambria Math"/>
                        </a:rPr>
                        <m:t>𝜃</m:t>
                      </m:r>
                    </m:oMath>
                  </m:oMathPara>
                </a14:m>
                <a:endParaRPr lang="en-US" sz="1800" dirty="0"/>
              </a:p>
              <a:p>
                <a:pPr marL="457200" lvl="1" indent="-163513">
                  <a:tabLst>
                    <a:tab pos="457200" algn="l"/>
                  </a:tabLst>
                </a:pPr>
                <a:r>
                  <a:rPr lang="en-US" dirty="0" smtClean="0"/>
                  <a:t>The need for trigonometric function makes it a bit costly for large volume</a:t>
                </a:r>
              </a:p>
              <a:p>
                <a:pPr marL="457200" lvl="1" indent="-163513">
                  <a:tabLst>
                    <a:tab pos="457200" algn="l"/>
                  </a:tabLst>
                </a:pPr>
                <a:r>
                  <a:rPr lang="en-US" dirty="0" smtClean="0"/>
                  <a:t>Precomputing/caching the trig values helps a bit, but matrix form still more efficient even when very few vector rotations are required.</a:t>
                </a:r>
              </a:p>
              <a:p>
                <a:pPr marL="457200" lvl="1" indent="-163513">
                  <a:tabLst>
                    <a:tab pos="457200" algn="l"/>
                  </a:tabLst>
                </a:pPr>
                <a:endParaRPr lang="en-US" dirty="0"/>
              </a:p>
              <a:p>
                <a:pPr marL="0" indent="0">
                  <a:buNone/>
                  <a:tabLst>
                    <a:tab pos="457200" algn="l"/>
                  </a:tabLst>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a:stretch>
              </a:blipFill>
            </p:spPr>
            <p:txBody>
              <a:bodyPr/>
              <a:lstStyle/>
              <a:p>
                <a:r>
                  <a:rPr lang="en-US">
                    <a:noFill/>
                  </a:rPr>
                  <a:t> </a:t>
                </a:r>
              </a:p>
            </p:txBody>
          </p:sp>
        </mc:Fallback>
      </mc:AlternateContent>
    </p:spTree>
    <p:extLst>
      <p:ext uri="{BB962C8B-B14F-4D97-AF65-F5344CB8AC3E}">
        <p14:creationId xmlns:p14="http://schemas.microsoft.com/office/powerpoint/2010/main" val="374983030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0" dur="500"/>
                                        <p:tgtEl>
                                          <p:spTgt spid="4">
                                            <p:txEl>
                                              <p:pRg st="4" end="4"/>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Axis-Angle: Assessment</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18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b="1" dirty="0" smtClean="0"/>
                  <a:t>Small Footprint: </a:t>
                </a:r>
                <a:r>
                  <a:rPr lang="en-US" dirty="0"/>
                  <a:t> </a:t>
                </a:r>
                <a:r>
                  <a:rPr lang="en-US" dirty="0" smtClean="0"/>
                  <a:t>Only 4 values </a:t>
                </a:r>
              </a:p>
              <a:p>
                <a:pPr lvl="1"/>
                <a:r>
                  <a:rPr lang="en-US" i="1" dirty="0" smtClean="0"/>
                  <a:t>Since the vector is normalized, we could reduce it to three (only two for the vector), but the operational cost of computing the 3</a:t>
                </a:r>
                <a:r>
                  <a:rPr lang="en-US" i="1" baseline="30000" dirty="0" smtClean="0"/>
                  <a:t>rd</a:t>
                </a:r>
                <a:r>
                  <a:rPr lang="en-US" i="1" dirty="0" smtClean="0"/>
                  <a:t> component would be prohibitive. Better to store the 3</a:t>
                </a:r>
                <a:r>
                  <a:rPr lang="en-US" i="1" baseline="30000" dirty="0" smtClean="0"/>
                  <a:t>rd</a:t>
                </a:r>
                <a:r>
                  <a:rPr lang="en-US" i="1" dirty="0" smtClean="0"/>
                  <a:t> component of the vector.</a:t>
                </a:r>
              </a:p>
              <a:p>
                <a:pPr marL="0" indent="0">
                  <a:buNone/>
                </a:pPr>
                <a:endParaRPr lang="en-US" sz="800" b="1" dirty="0" smtClean="0"/>
              </a:p>
              <a:p>
                <a:pPr marL="0" indent="0">
                  <a:buNone/>
                </a:pPr>
                <a:r>
                  <a:rPr lang="en-US" b="1" dirty="0" smtClean="0"/>
                  <a:t>Efficient concatenation:</a:t>
                </a:r>
                <a:r>
                  <a:rPr lang="en-US" dirty="0" smtClean="0"/>
                  <a:t> Not at all… relies on converting to matrix form.</a:t>
                </a:r>
              </a:p>
              <a:p>
                <a:pPr marL="273050" lvl="1" indent="0">
                  <a:buNone/>
                </a:pPr>
                <a:endParaRPr lang="en-US" sz="800" b="1" dirty="0"/>
              </a:p>
              <a:p>
                <a:pPr marL="0" indent="0">
                  <a:buNone/>
                </a:pPr>
                <a:r>
                  <a:rPr lang="en-US" b="1" dirty="0"/>
                  <a:t>Efficient </a:t>
                </a:r>
                <a:r>
                  <a:rPr lang="en-US" b="1" dirty="0" smtClean="0"/>
                  <a:t>rotation: </a:t>
                </a:r>
                <a:r>
                  <a:rPr lang="en-US" dirty="0" smtClean="0"/>
                  <a:t>When not in matrix form, complex formula with trigonometry. </a:t>
                </a:r>
              </a:p>
              <a:p>
                <a:pPr lvl="1"/>
                <a:r>
                  <a:rPr lang="en-US" dirty="0" smtClean="0"/>
                  <a:t>Fine for one or two vectors. </a:t>
                </a:r>
              </a:p>
              <a:p>
                <a:pPr lvl="1"/>
                <a:r>
                  <a:rPr lang="en-US" dirty="0" smtClean="0"/>
                  <a:t>Too costly for high volume</a:t>
                </a:r>
                <a:endParaRPr lang="en-US" b="1" dirty="0"/>
              </a:p>
              <a:p>
                <a:pPr marL="0" indent="0">
                  <a:buNone/>
                </a:pPr>
                <a:endParaRPr lang="en-US" sz="800" dirty="0" smtClean="0"/>
              </a:p>
              <a:p>
                <a:pPr marL="0" indent="0">
                  <a:buNone/>
                </a:pPr>
                <a:r>
                  <a:rPr lang="en-US" dirty="0" smtClean="0"/>
                  <a:t>So why bother?</a:t>
                </a:r>
              </a:p>
              <a:p>
                <a:pPr lvl="1"/>
                <a:r>
                  <a:rPr lang="en-US" dirty="0" smtClean="0"/>
                  <a:t>We don’t… Not as a representation format anyway. But the operations of rotating about an arbitrary axis is a fairly common one. Most math libraries will offer this service, if at least to return the rotation matrix that correspond to the requested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acc>
                          <m:accPr>
                            <m:chr m:val="̂"/>
                            <m:ctrlPr>
                              <a:rPr lang="en-US" b="1" i="1">
                                <a:latin typeface="Cambria Math" panose="02040503050406030204" pitchFamily="18" charset="0"/>
                              </a:rPr>
                            </m:ctrlPr>
                          </m:accPr>
                          <m:e>
                            <m:r>
                              <a:rPr lang="en-US" b="1">
                                <a:latin typeface="Cambria Math"/>
                              </a:rPr>
                              <m:t>𝐫</m:t>
                            </m:r>
                          </m:e>
                        </m:acc>
                        <m:r>
                          <a:rPr lang="en-US" b="1">
                            <a:latin typeface="Cambria Math"/>
                          </a:rPr>
                          <m:t>,</m:t>
                        </m:r>
                        <m:r>
                          <a:rPr lang="en-US" i="1">
                            <a:latin typeface="Cambria Math"/>
                            <a:ea typeface="Cambria Math"/>
                          </a:rPr>
                          <m:t>𝜃</m:t>
                        </m:r>
                      </m:sub>
                    </m:sSub>
                  </m:oMath>
                </a14:m>
                <a:endParaRPr lang="en-US" dirty="0" smtClean="0"/>
              </a:p>
              <a:p>
                <a:pPr lvl="1"/>
                <a:r>
                  <a:rPr lang="en-US" dirty="0" smtClean="0"/>
                  <a:t>But also: axis-angle has some resemblance to Quaternions, which we cover next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r="-566"/>
                </a:stretch>
              </a:blipFill>
            </p:spPr>
            <p:txBody>
              <a:bodyPr/>
              <a:lstStyle/>
              <a:p>
                <a:r>
                  <a:rPr lang="en-US">
                    <a:noFill/>
                  </a:rPr>
                  <a:t> </a:t>
                </a:r>
              </a:p>
            </p:txBody>
          </p:sp>
        </mc:Fallback>
      </mc:AlternateContent>
    </p:spTree>
    <p:extLst>
      <p:ext uri="{BB962C8B-B14F-4D97-AF65-F5344CB8AC3E}">
        <p14:creationId xmlns:p14="http://schemas.microsoft.com/office/powerpoint/2010/main" val="36150921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0" dur="500"/>
                                        <p:tgtEl>
                                          <p:spTgt spid="4">
                                            <p:txEl>
                                              <p:pRg st="5" end="5"/>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3" dur="500"/>
                                        <p:tgtEl>
                                          <p:spTgt spid="4">
                                            <p:txEl>
                                              <p:pRg st="6" end="6"/>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6" dur="500"/>
                                        <p:tgtEl>
                                          <p:spTgt spid="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1" dur="500"/>
                                        <p:tgtEl>
                                          <p:spTgt spid="4">
                                            <p:txEl>
                                              <p:pRg st="9" end="9"/>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4" dur="500"/>
                                        <p:tgtEl>
                                          <p:spTgt spid="4">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9"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GAM 325/425: </a:t>
            </a:r>
            <a:br>
              <a:rPr lang="en-US" dirty="0"/>
            </a:br>
            <a:r>
              <a:rPr lang="en-US" dirty="0"/>
              <a:t>Applied 3D Geometry</a:t>
            </a:r>
          </a:p>
        </p:txBody>
      </p:sp>
      <p:sp>
        <p:nvSpPr>
          <p:cNvPr id="3" name="Subtitle 2"/>
          <p:cNvSpPr>
            <a:spLocks noGrp="1"/>
          </p:cNvSpPr>
          <p:nvPr>
            <p:ph type="subTitle" idx="1"/>
          </p:nvPr>
        </p:nvSpPr>
        <p:spPr/>
        <p:txBody>
          <a:bodyPr/>
          <a:lstStyle/>
          <a:p>
            <a:r>
              <a:rPr lang="en-US" dirty="0"/>
              <a:t>Orientation </a:t>
            </a:r>
            <a:r>
              <a:rPr lang="en-US" dirty="0" smtClean="0"/>
              <a:t>Representation #4:</a:t>
            </a:r>
            <a:endParaRPr lang="en-US" dirty="0"/>
          </a:p>
          <a:p>
            <a:r>
              <a:rPr lang="en-US" dirty="0" smtClean="0"/>
              <a:t>Quaternions</a:t>
            </a:r>
            <a:endParaRPr lang="en-US" dirty="0"/>
          </a:p>
        </p:txBody>
      </p:sp>
      <p:sp>
        <p:nvSpPr>
          <p:cNvPr id="4" name="Slide Number Placeholder 3"/>
          <p:cNvSpPr>
            <a:spLocks noGrp="1"/>
          </p:cNvSpPr>
          <p:nvPr>
            <p:ph type="sldNum" sz="quarter" idx="12"/>
          </p:nvPr>
        </p:nvSpPr>
        <p:spPr/>
        <p:txBody>
          <a:bodyPr/>
          <a:lstStyle/>
          <a:p>
            <a:fld id="{2DD2A927-C669-46EB-947E-64BB8CE6050D}" type="slidenum">
              <a:rPr lang="en-US" smtClean="0"/>
              <a:t>19</a:t>
            </a:fld>
            <a:endParaRPr lang="en-US" dirty="0"/>
          </a:p>
        </p:txBody>
      </p:sp>
    </p:spTree>
    <p:extLst>
      <p:ext uri="{BB962C8B-B14F-4D97-AF65-F5344CB8AC3E}">
        <p14:creationId xmlns:p14="http://schemas.microsoft.com/office/powerpoint/2010/main" val="2789483133"/>
      </p:ext>
    </p:extLst>
  </p:cSld>
  <p:clrMapOvr>
    <a:masterClrMapping/>
  </p:clrMapOvr>
  <p:transition spd="slow">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Representation</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a:t>
            </a:fld>
            <a:endParaRPr lang="en-US" dirty="0"/>
          </a:p>
        </p:txBody>
      </p:sp>
      <p:sp>
        <p:nvSpPr>
          <p:cNvPr id="4" name="Content Placeholder 3"/>
          <p:cNvSpPr>
            <a:spLocks noGrp="1"/>
          </p:cNvSpPr>
          <p:nvPr>
            <p:ph sz="quarter" idx="1"/>
          </p:nvPr>
        </p:nvSpPr>
        <p:spPr/>
        <p:txBody>
          <a:bodyPr/>
          <a:lstStyle/>
          <a:p>
            <a:pPr marL="0" indent="0">
              <a:buNone/>
            </a:pPr>
            <a:r>
              <a:rPr lang="en-US" dirty="0" smtClean="0"/>
              <a:t>We saw that for computer graphics/games, the three most commonly used transforms are: </a:t>
            </a:r>
            <a:r>
              <a:rPr lang="en-US" i="1" dirty="0" smtClean="0"/>
              <a:t>translation</a:t>
            </a:r>
            <a:r>
              <a:rPr lang="en-US" dirty="0" smtClean="0"/>
              <a:t>, </a:t>
            </a:r>
            <a:r>
              <a:rPr lang="en-US" i="1" dirty="0" smtClean="0"/>
              <a:t>rotation</a:t>
            </a:r>
            <a:r>
              <a:rPr lang="en-US" dirty="0"/>
              <a:t> </a:t>
            </a:r>
            <a:r>
              <a:rPr lang="en-US" dirty="0" smtClean="0"/>
              <a:t>and </a:t>
            </a:r>
            <a:r>
              <a:rPr lang="en-US" i="1" dirty="0" smtClean="0"/>
              <a:t>scaling. </a:t>
            </a:r>
            <a:r>
              <a:rPr lang="en-US" dirty="0" smtClean="0"/>
              <a:t>For each of these we have used a standardized matrix representation which worked fine so far. </a:t>
            </a:r>
          </a:p>
          <a:p>
            <a:pPr marL="0" indent="0">
              <a:buNone/>
            </a:pPr>
            <a:endParaRPr lang="en-US" sz="800" dirty="0"/>
          </a:p>
          <a:p>
            <a:pPr marL="0" indent="0">
              <a:buNone/>
            </a:pPr>
            <a:r>
              <a:rPr lang="en-US" dirty="0" smtClean="0"/>
              <a:t>However, as far as rotations/orientations are concerned, there are a few alternatives to the matrix form:</a:t>
            </a:r>
          </a:p>
          <a:p>
            <a:pPr lvl="1"/>
            <a:r>
              <a:rPr lang="en-US" dirty="0" smtClean="0"/>
              <a:t>Euler angles</a:t>
            </a:r>
          </a:p>
          <a:p>
            <a:pPr lvl="1"/>
            <a:r>
              <a:rPr lang="en-US" dirty="0" smtClean="0"/>
              <a:t>Axis-Angles</a:t>
            </a:r>
          </a:p>
          <a:p>
            <a:pPr lvl="1"/>
            <a:r>
              <a:rPr lang="en-US" dirty="0" smtClean="0"/>
              <a:t>Quaternions</a:t>
            </a:r>
          </a:p>
          <a:p>
            <a:pPr marL="0" indent="0">
              <a:buNone/>
            </a:pPr>
            <a:endParaRPr lang="en-US" sz="800" dirty="0"/>
          </a:p>
          <a:p>
            <a:pPr marL="0" indent="0">
              <a:buNone/>
            </a:pPr>
            <a:r>
              <a:rPr lang="en-US" dirty="0" smtClean="0"/>
              <a:t>All three of these can represent rotation/orientation and may prove to be more advantageous depending on context. We will review them and evaluate them according to 3 criteria:</a:t>
            </a:r>
          </a:p>
          <a:p>
            <a:pPr lvl="1"/>
            <a:r>
              <a:rPr lang="en-US" dirty="0" smtClean="0"/>
              <a:t>Number of required values (small memory footprint is always desirable)</a:t>
            </a:r>
          </a:p>
          <a:p>
            <a:pPr lvl="1"/>
            <a:r>
              <a:rPr lang="en-US" dirty="0" smtClean="0"/>
              <a:t>Efficient concatenation of rotations (very important for animation)</a:t>
            </a:r>
          </a:p>
          <a:p>
            <a:pPr lvl="1"/>
            <a:r>
              <a:rPr lang="en-US" dirty="0" smtClean="0"/>
              <a:t>Efficient processing when rotating points and vectors (very important for rendering)</a:t>
            </a:r>
            <a:endParaRPr lang="en-US" dirty="0"/>
          </a:p>
        </p:txBody>
      </p:sp>
      <p:sp>
        <p:nvSpPr>
          <p:cNvPr id="6" name="Rounded Rectangle 5"/>
          <p:cNvSpPr/>
          <p:nvPr/>
        </p:nvSpPr>
        <p:spPr>
          <a:xfrm>
            <a:off x="2819400" y="3200400"/>
            <a:ext cx="5562600" cy="7620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Times New Roman" panose="02020603050405020304" pitchFamily="18" charset="0"/>
                <a:cs typeface="Times New Roman" panose="02020603050405020304" pitchFamily="18" charset="0"/>
              </a:rPr>
              <a:t>Spoiler! </a:t>
            </a:r>
            <a:r>
              <a:rPr lang="en-US" sz="1400" dirty="0">
                <a:solidFill>
                  <a:schemeClr val="tx1"/>
                </a:solidFill>
                <a:latin typeface="Times New Roman" panose="02020603050405020304" pitchFamily="18" charset="0"/>
                <a:cs typeface="Times New Roman" panose="02020603050405020304" pitchFamily="18" charset="0"/>
              </a:rPr>
              <a:t>Matrices will win! </a:t>
            </a:r>
          </a:p>
          <a:p>
            <a:r>
              <a:rPr lang="en-US" sz="1400" dirty="0">
                <a:solidFill>
                  <a:schemeClr val="tx1"/>
                </a:solidFill>
                <a:latin typeface="Times New Roman" panose="02020603050405020304" pitchFamily="18" charset="0"/>
                <a:cs typeface="Times New Roman" panose="02020603050405020304" pitchFamily="18" charset="0"/>
              </a:rPr>
              <a:t>But </a:t>
            </a:r>
            <a:r>
              <a:rPr lang="en-US" sz="1400" dirty="0" smtClean="0">
                <a:solidFill>
                  <a:schemeClr val="tx1"/>
                </a:solidFill>
                <a:latin typeface="Times New Roman" panose="02020603050405020304" pitchFamily="18" charset="0"/>
                <a:cs typeface="Times New Roman" panose="02020603050405020304" pitchFamily="18" charset="0"/>
              </a:rPr>
              <a:t>these </a:t>
            </a:r>
            <a:r>
              <a:rPr lang="en-US" sz="1400" dirty="0">
                <a:solidFill>
                  <a:schemeClr val="tx1"/>
                </a:solidFill>
                <a:latin typeface="Times New Roman" panose="02020603050405020304" pitchFamily="18" charset="0"/>
                <a:cs typeface="Times New Roman" panose="02020603050405020304" pitchFamily="18" charset="0"/>
              </a:rPr>
              <a:t>other representations have their place in specific </a:t>
            </a:r>
            <a:r>
              <a:rPr lang="en-US" sz="1400" dirty="0" smtClean="0">
                <a:solidFill>
                  <a:schemeClr val="tx1"/>
                </a:solidFill>
                <a:latin typeface="Times New Roman" panose="02020603050405020304" pitchFamily="18" charset="0"/>
                <a:cs typeface="Times New Roman" panose="02020603050405020304" pitchFamily="18" charset="0"/>
              </a:rPr>
              <a:t>context. We need </a:t>
            </a:r>
            <a:r>
              <a:rPr lang="en-US" sz="1400" dirty="0">
                <a:solidFill>
                  <a:schemeClr val="tx1"/>
                </a:solidFill>
                <a:latin typeface="Times New Roman" panose="02020603050405020304" pitchFamily="18" charset="0"/>
                <a:cs typeface="Times New Roman" panose="02020603050405020304" pitchFamily="18" charset="0"/>
              </a:rPr>
              <a:t>to understand </a:t>
            </a:r>
            <a:r>
              <a:rPr lang="en-US" sz="1400" dirty="0" smtClean="0">
                <a:solidFill>
                  <a:schemeClr val="tx1"/>
                </a:solidFill>
                <a:latin typeface="Times New Roman" panose="02020603050405020304" pitchFamily="18" charset="0"/>
                <a:cs typeface="Times New Roman" panose="02020603050405020304" pitchFamily="18" charset="0"/>
              </a:rPr>
              <a:t>how they work and how to convert between them.</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99869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8" dur="500"/>
                                        <p:tgtEl>
                                          <p:spTgt spid="4">
                                            <p:txEl>
                                              <p:pRg st="4" end="4"/>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6" dur="500"/>
                                        <p:tgtEl>
                                          <p:spTgt spid="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1" dur="500"/>
                                        <p:tgtEl>
                                          <p:spTgt spid="4">
                                            <p:txEl>
                                              <p:pRg st="8" end="8"/>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4" dur="500"/>
                                        <p:tgtEl>
                                          <p:spTgt spid="4">
                                            <p:txEl>
                                              <p:pRg st="9" end="9"/>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6">
                                            <p:bg/>
                                          </p:spTgt>
                                        </p:tgtEl>
                                        <p:attrNameLst>
                                          <p:attrName>style.visibility</p:attrName>
                                        </p:attrNameLst>
                                      </p:cBhvr>
                                      <p:to>
                                        <p:strVal val="visible"/>
                                      </p:to>
                                    </p:set>
                                    <p:animEffect transition="in" filter="randombar(horizontal)">
                                      <p:cBhvr>
                                        <p:cTn id="42" dur="500"/>
                                        <p:tgtEl>
                                          <p:spTgt spid="6">
                                            <p:bg/>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5" dur="500"/>
                                        <p:tgtEl>
                                          <p:spTgt spid="6">
                                            <p:txEl>
                                              <p:pRg st="0" end="0"/>
                                            </p:txEl>
                                          </p:spTgt>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Effect transition="in" filter="randombar(horizontal)">
                                      <p:cBhvr>
                                        <p:cTn id="4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Quaternions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Quaternions: Created by </a:t>
                </a:r>
                <a:r>
                  <a:rPr lang="en-US" dirty="0" smtClean="0">
                    <a:hlinkClick r:id="rId2"/>
                  </a:rPr>
                  <a:t>Sir William Hamilton</a:t>
                </a:r>
                <a:r>
                  <a:rPr lang="en-US" dirty="0" smtClean="0"/>
                  <a:t>, 19</a:t>
                </a:r>
                <a:r>
                  <a:rPr lang="en-US" baseline="30000" dirty="0" smtClean="0"/>
                  <a:t>th</a:t>
                </a:r>
                <a:r>
                  <a:rPr lang="en-US" dirty="0" smtClean="0"/>
                  <a:t> century mathematician</a:t>
                </a:r>
              </a:p>
              <a:p>
                <a:pPr lvl="2"/>
                <a:r>
                  <a:rPr lang="en-US" dirty="0" smtClean="0"/>
                  <a:t>Trying to generalize complex numbers.</a:t>
                </a:r>
              </a:p>
              <a:p>
                <a:pPr lvl="2"/>
                <a:r>
                  <a:rPr lang="en-US" dirty="0" smtClean="0"/>
                  <a:t>Why? Because reasons… </a:t>
                </a:r>
              </a:p>
              <a:p>
                <a:pPr marL="593725" lvl="2" indent="0">
                  <a:buNone/>
                </a:pPr>
                <a:endParaRPr lang="en-US" sz="800" dirty="0" smtClean="0"/>
              </a:p>
              <a:p>
                <a:pPr lvl="2"/>
                <a:r>
                  <a:rPr lang="en-US" dirty="0" smtClean="0"/>
                  <a:t>More useful: </a:t>
                </a:r>
                <a:r>
                  <a:rPr lang="en-US" dirty="0" smtClean="0">
                    <a:hlinkClick r:id="rId3"/>
                  </a:rPr>
                  <a:t>Introduced to computer science </a:t>
                </a:r>
                <a:r>
                  <a:rPr lang="en-US" dirty="0" smtClean="0"/>
                  <a:t>by Ken </a:t>
                </a:r>
                <a:r>
                  <a:rPr lang="en-US" dirty="0" err="1" smtClean="0"/>
                  <a:t>Shoemake</a:t>
                </a:r>
                <a:r>
                  <a:rPr lang="en-US" dirty="0" smtClean="0"/>
                  <a:t> in the 1985 to use with </a:t>
                </a:r>
                <a:r>
                  <a:rPr lang="en-US" dirty="0" err="1" smtClean="0">
                    <a:hlinkClick r:id="rId4"/>
                  </a:rPr>
                  <a:t>Slerp</a:t>
                </a:r>
                <a:endParaRPr lang="en-US" dirty="0" smtClean="0"/>
              </a:p>
              <a:p>
                <a:pPr lvl="3"/>
                <a:r>
                  <a:rPr lang="en-US" sz="1600" dirty="0" smtClean="0"/>
                  <a:t>TL; DR: Quaternion allow for smooth interpolation between rotations (see </a:t>
                </a:r>
                <a:r>
                  <a:rPr lang="en-US" sz="1600" dirty="0" smtClean="0">
                    <a:hlinkClick r:id="rId5" action="ppaction://hlinksldjump"/>
                  </a:rPr>
                  <a:t>Gimbal Lock</a:t>
                </a:r>
                <a:r>
                  <a:rPr lang="en-US" sz="1600" dirty="0" smtClean="0"/>
                  <a:t>)</a:t>
                </a:r>
              </a:p>
              <a:p>
                <a:pPr lvl="2"/>
                <a:endParaRPr lang="en-US" sz="800" dirty="0"/>
              </a:p>
              <a:p>
                <a:pPr marL="15875" indent="0">
                  <a:buNone/>
                </a:pPr>
                <a:r>
                  <a:rPr lang="en-US" dirty="0" smtClean="0"/>
                  <a:t>Quaternions are 4 dimensional objects defined as</a:t>
                </a:r>
              </a:p>
              <a:p>
                <a:pPr marL="15875"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𝐪</m:t>
                      </m:r>
                      <m:r>
                        <a:rPr lang="en-US" b="1" i="0" smtClean="0">
                          <a:latin typeface="Cambria Math"/>
                        </a:rPr>
                        <m:t>=</m:t>
                      </m:r>
                      <m:r>
                        <a:rPr lang="en-US" b="0" i="1" smtClean="0">
                          <a:latin typeface="Cambria Math"/>
                        </a:rPr>
                        <m:t>𝑤</m:t>
                      </m:r>
                      <m:r>
                        <a:rPr lang="en-US" b="0" i="1" smtClean="0">
                          <a:latin typeface="Cambria Math"/>
                        </a:rPr>
                        <m:t>+</m:t>
                      </m:r>
                      <m:r>
                        <a:rPr lang="en-US" b="0" i="1" smtClean="0">
                          <a:latin typeface="Cambria Math"/>
                        </a:rPr>
                        <m:t>𝑥</m:t>
                      </m:r>
                      <m:r>
                        <a:rPr lang="en-US" b="1" i="1" smtClean="0">
                          <a:latin typeface="Cambria Math"/>
                        </a:rPr>
                        <m:t>𝒊</m:t>
                      </m:r>
                      <m:r>
                        <a:rPr lang="en-US" b="0" i="1" smtClean="0">
                          <a:latin typeface="Cambria Math"/>
                        </a:rPr>
                        <m:t>+</m:t>
                      </m:r>
                      <m:r>
                        <a:rPr lang="en-US" b="0" i="1" smtClean="0">
                          <a:latin typeface="Cambria Math"/>
                        </a:rPr>
                        <m:t>𝑦</m:t>
                      </m:r>
                      <m:r>
                        <a:rPr lang="en-US" b="1" i="1" smtClean="0">
                          <a:latin typeface="Cambria Math"/>
                        </a:rPr>
                        <m:t>𝒋</m:t>
                      </m:r>
                      <m:r>
                        <a:rPr lang="en-US" b="1" i="0" smtClean="0">
                          <a:latin typeface="Cambria Math"/>
                        </a:rPr>
                        <m:t>+</m:t>
                      </m:r>
                      <m:r>
                        <a:rPr lang="en-US" b="0" i="1" smtClean="0">
                          <a:latin typeface="Cambria Math"/>
                        </a:rPr>
                        <m:t>𝑧</m:t>
                      </m:r>
                      <m:r>
                        <a:rPr lang="en-US" b="1" i="1" smtClean="0">
                          <a:latin typeface="Cambria Math"/>
                        </a:rPr>
                        <m:t>𝒌</m:t>
                      </m:r>
                    </m:oMath>
                  </m:oMathPara>
                </a14:m>
                <a:endParaRPr lang="en-US" b="1" i="1" dirty="0" smtClean="0"/>
              </a:p>
              <a:p>
                <a:pPr marL="15875" indent="0">
                  <a:buNone/>
                </a:pPr>
                <a:r>
                  <a:rPr lang="en-US" dirty="0" smtClean="0"/>
                  <a:t>Since1, </a:t>
                </a:r>
                <a:r>
                  <a:rPr lang="en-US" b="1" i="1" dirty="0" err="1" smtClean="0"/>
                  <a:t>i</a:t>
                </a:r>
                <a:r>
                  <a:rPr lang="en-US" dirty="0" smtClean="0"/>
                  <a:t>, </a:t>
                </a:r>
                <a:r>
                  <a:rPr lang="en-US" b="1" i="1" dirty="0" smtClean="0"/>
                  <a:t>j</a:t>
                </a:r>
                <a:r>
                  <a:rPr lang="en-US" dirty="0" smtClean="0"/>
                  <a:t>, </a:t>
                </a:r>
                <a:r>
                  <a:rPr lang="en-US" b="1" i="1" dirty="0" smtClean="0"/>
                  <a:t>k</a:t>
                </a:r>
                <a:r>
                  <a:rPr lang="en-US" dirty="0" smtClean="0"/>
                  <a:t> is the standard basis for all quaternions, we will normally write</a:t>
                </a:r>
              </a:p>
              <a:p>
                <a:pPr marL="15875" indent="0" algn="ctr">
                  <a:buNone/>
                </a:pPr>
                <a14:m>
                  <m:oMath xmlns:m="http://schemas.openxmlformats.org/officeDocument/2006/math">
                    <m:r>
                      <a:rPr lang="en-US" b="1">
                        <a:latin typeface="Cambria Math"/>
                      </a:rPr>
                      <m:t>𝐪</m:t>
                    </m:r>
                    <m:r>
                      <a:rPr lang="en-US" b="1">
                        <a:latin typeface="Cambria Math"/>
                      </a:rPr>
                      <m:t>=</m:t>
                    </m:r>
                  </m:oMath>
                </a14:m>
                <a:r>
                  <a:rPr lang="en-US" dirty="0" smtClean="0"/>
                  <a:t>(</a:t>
                </a:r>
                <a:r>
                  <a:rPr lang="en-US" i="1" dirty="0" smtClean="0"/>
                  <a:t>w, x, y, z</a:t>
                </a:r>
                <a:r>
                  <a:rPr lang="en-US" dirty="0" smtClean="0"/>
                  <a:t>)</a:t>
                </a:r>
              </a:p>
              <a:p>
                <a:pPr marL="15875" indent="0">
                  <a:buNone/>
                </a:pPr>
                <a:endParaRPr lang="en-US" sz="800" dirty="0" smtClean="0"/>
              </a:p>
              <a:p>
                <a:pPr marL="15875" indent="0">
                  <a:buNone/>
                </a:pPr>
                <a:r>
                  <a:rPr lang="en-US" dirty="0" smtClean="0"/>
                  <a:t>Component nomenclature:</a:t>
                </a:r>
              </a:p>
              <a:p>
                <a:pPr marL="457200" lvl="1" indent="-147638"/>
                <a:r>
                  <a:rPr lang="en-US" i="1" dirty="0" smtClean="0"/>
                  <a:t>w</a:t>
                </a:r>
                <a:r>
                  <a:rPr lang="en-US" dirty="0" smtClean="0"/>
                  <a:t>  is referred to as the </a:t>
                </a:r>
                <a:r>
                  <a:rPr lang="en-US" i="1" dirty="0" smtClean="0"/>
                  <a:t>scalar</a:t>
                </a:r>
                <a:r>
                  <a:rPr lang="en-US" dirty="0" smtClean="0"/>
                  <a:t> part</a:t>
                </a:r>
              </a:p>
              <a:p>
                <a:pPr marL="457200" lvl="1" indent="-147638"/>
                <a:r>
                  <a:rPr lang="en-US" dirty="0" smtClean="0"/>
                  <a:t>(</a:t>
                </a:r>
                <a:r>
                  <a:rPr lang="en-US" i="1" dirty="0" smtClean="0"/>
                  <a:t>x</a:t>
                </a:r>
                <a:r>
                  <a:rPr lang="en-US" i="1" dirty="0"/>
                  <a:t>, y, z</a:t>
                </a:r>
                <a:r>
                  <a:rPr lang="en-US" dirty="0" smtClean="0"/>
                  <a:t>) is referred at the </a:t>
                </a:r>
                <a:r>
                  <a:rPr lang="en-US" i="1" dirty="0" smtClean="0"/>
                  <a:t>vector</a:t>
                </a:r>
                <a:r>
                  <a:rPr lang="en-US" dirty="0" smtClean="0"/>
                  <a:t> part</a:t>
                </a:r>
              </a:p>
              <a:p>
                <a:pPr marL="457200" lvl="1" indent="-147638"/>
                <a:r>
                  <a:rPr lang="en-US" dirty="0" smtClean="0"/>
                  <a:t>Alternate representation: </a:t>
                </a:r>
                <a14:m>
                  <m:oMath xmlns:m="http://schemas.openxmlformats.org/officeDocument/2006/math">
                    <m:r>
                      <a:rPr lang="en-US" b="1">
                        <a:latin typeface="Cambria Math"/>
                      </a:rPr>
                      <m:t>𝐪</m:t>
                    </m:r>
                    <m:r>
                      <a:rPr lang="en-US" b="1" smtClean="0">
                        <a:latin typeface="Cambria Math"/>
                      </a:rPr>
                      <m:t>=</m:t>
                    </m:r>
                    <m:r>
                      <a:rPr lang="en-US" b="0" i="0" smtClean="0">
                        <a:latin typeface="Cambria Math"/>
                      </a:rPr>
                      <m:t>(</m:t>
                    </m:r>
                    <m:r>
                      <a:rPr lang="en-US" b="0" i="1" smtClean="0">
                        <a:latin typeface="Cambria Math"/>
                      </a:rPr>
                      <m:t>𝑤</m:t>
                    </m:r>
                    <m:r>
                      <a:rPr lang="en-US" b="0" i="1" smtClean="0">
                        <a:latin typeface="Cambria Math"/>
                      </a:rPr>
                      <m:t>,</m:t>
                    </m:r>
                    <m:r>
                      <a:rPr lang="en-US" b="1" i="0" smtClean="0">
                        <a:latin typeface="Cambria Math"/>
                      </a:rPr>
                      <m:t>𝐯</m:t>
                    </m:r>
                    <m:r>
                      <a:rPr lang="en-US" b="0" i="1" smtClean="0">
                        <a:latin typeface="Cambria Math"/>
                      </a:rPr>
                      <m:t>)</m:t>
                    </m:r>
                  </m:oMath>
                </a14:m>
                <a:r>
                  <a:rPr lang="en-US" dirty="0" smtClean="0"/>
                  <a:t> where </a:t>
                </a:r>
                <a:r>
                  <a:rPr lang="en-US" b="1" dirty="0" smtClean="0"/>
                  <a:t>v</a:t>
                </a:r>
                <a:r>
                  <a:rPr lang="en-US" dirty="0" smtClean="0"/>
                  <a:t> = (</a:t>
                </a:r>
                <a:r>
                  <a:rPr lang="en-US" i="1" dirty="0"/>
                  <a:t>x, y, z</a:t>
                </a:r>
                <a:r>
                  <a:rPr lang="en-US" dirty="0"/>
                  <a:t>)</a:t>
                </a:r>
              </a:p>
              <a:p>
                <a:pPr marL="309563" lvl="1" indent="0">
                  <a:buNone/>
                </a:pPr>
                <a:endParaRPr lang="en-US" dirty="0"/>
              </a:p>
              <a:p>
                <a:pPr marL="652463" lvl="1" indent="-342900"/>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6"/>
                <a:stretch>
                  <a:fillRect l="-708" t="-579"/>
                </a:stretch>
              </a:blipFill>
            </p:spPr>
            <p:txBody>
              <a:bodyPr/>
              <a:lstStyle/>
              <a:p>
                <a:r>
                  <a:rPr lang="en-US">
                    <a:noFill/>
                  </a:rPr>
                  <a:t> </a:t>
                </a:r>
              </a:p>
            </p:txBody>
          </p:sp>
        </mc:Fallback>
      </mc:AlternateContent>
      <p:sp>
        <p:nvSpPr>
          <p:cNvPr id="5" name="Rounded Rectangle 4"/>
          <p:cNvSpPr/>
          <p:nvPr/>
        </p:nvSpPr>
        <p:spPr>
          <a:xfrm>
            <a:off x="4648200" y="1600200"/>
            <a:ext cx="4648200" cy="6096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r>
              <a:rPr lang="en-US" sz="1200" i="1" dirty="0" smtClean="0">
                <a:solidFill>
                  <a:schemeClr val="tx1"/>
                </a:solidFill>
              </a:rPr>
              <a:t>(André rants)</a:t>
            </a:r>
            <a:r>
              <a:rPr lang="en-US" sz="1200" b="1" dirty="0" smtClean="0">
                <a:solidFill>
                  <a:schemeClr val="tx1"/>
                </a:solidFill>
              </a:rPr>
              <a:t> </a:t>
            </a:r>
            <a:r>
              <a:rPr lang="en-US" sz="1200" dirty="0" smtClean="0">
                <a:solidFill>
                  <a:schemeClr val="tx1"/>
                </a:solidFill>
              </a:rPr>
              <a:t>Everyone teaching quaternions in CS always states this factoid despite the fact that it clarifies nothing and gives no intuition whatsoever…</a:t>
            </a:r>
            <a:endParaRPr lang="en-US" sz="1200" i="1" dirty="0">
              <a:solidFill>
                <a:schemeClr val="tx1"/>
              </a:solidFill>
            </a:endParaRPr>
          </a:p>
        </p:txBody>
      </p:sp>
      <mc:AlternateContent xmlns:mc="http://schemas.openxmlformats.org/markup-compatibility/2006" xmlns:a14="http://schemas.microsoft.com/office/drawing/2010/main">
        <mc:Choice Requires="a14">
          <p:sp>
            <p:nvSpPr>
              <p:cNvPr id="6" name="Rounded Rectangle 5"/>
              <p:cNvSpPr/>
              <p:nvPr/>
            </p:nvSpPr>
            <p:spPr>
              <a:xfrm>
                <a:off x="4495800" y="4724400"/>
                <a:ext cx="4724400" cy="1133474"/>
              </a:xfrm>
              <a:prstGeom prst="roundRect">
                <a:avLst>
                  <a:gd name="adj" fmla="val 8910"/>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r>
                  <a:rPr lang="en-US" sz="1200" i="1" dirty="0" smtClean="0">
                    <a:solidFill>
                      <a:schemeClr val="tx1"/>
                    </a:solidFill>
                  </a:rPr>
                  <a:t>(André continues rant…)</a:t>
                </a:r>
                <a:endParaRPr lang="en-US" sz="1200" b="1" i="1" dirty="0" smtClean="0">
                  <a:solidFill>
                    <a:schemeClr val="tx1"/>
                  </a:solidFill>
                </a:endParaRPr>
              </a:p>
              <a:p>
                <a:r>
                  <a:rPr lang="en-US" sz="1200" dirty="0" smtClean="0">
                    <a:solidFill>
                      <a:schemeClr val="tx1"/>
                    </a:solidFill>
                  </a:rPr>
                  <a:t>That means traditional complex numbers </a:t>
                </a:r>
                <a14:m>
                  <m:oMath xmlns:m="http://schemas.openxmlformats.org/officeDocument/2006/math">
                    <m:r>
                      <a:rPr lang="en-US" sz="1200" i="1">
                        <a:solidFill>
                          <a:schemeClr val="tx1"/>
                        </a:solidFill>
                        <a:latin typeface="Cambria Math"/>
                      </a:rPr>
                      <m:t>𝑤</m:t>
                    </m:r>
                    <m:r>
                      <a:rPr lang="en-US" sz="1200" i="1">
                        <a:solidFill>
                          <a:schemeClr val="tx1"/>
                        </a:solidFill>
                        <a:latin typeface="Cambria Math"/>
                      </a:rPr>
                      <m:t>+</m:t>
                    </m:r>
                    <m:r>
                      <a:rPr lang="en-US" sz="1200" i="1">
                        <a:solidFill>
                          <a:schemeClr val="tx1"/>
                        </a:solidFill>
                        <a:latin typeface="Cambria Math"/>
                      </a:rPr>
                      <m:t>𝑥</m:t>
                    </m:r>
                    <m:r>
                      <a:rPr lang="en-US" sz="1200" b="1">
                        <a:solidFill>
                          <a:schemeClr val="tx1"/>
                        </a:solidFill>
                        <a:latin typeface="Cambria Math"/>
                      </a:rPr>
                      <m:t>𝐢</m:t>
                    </m:r>
                  </m:oMath>
                </a14:m>
                <a:r>
                  <a:rPr lang="en-US" sz="1200" dirty="0" smtClean="0">
                    <a:solidFill>
                      <a:schemeClr val="tx1"/>
                    </a:solidFill>
                  </a:rPr>
                  <a:t> </a:t>
                </a:r>
                <a:r>
                  <a:rPr lang="en-US" sz="1200" i="1" u="sng" dirty="0" smtClean="0">
                    <a:solidFill>
                      <a:schemeClr val="tx1"/>
                    </a:solidFill>
                  </a:rPr>
                  <a:t>should</a:t>
                </a:r>
                <a:r>
                  <a:rPr lang="en-US" sz="1200" dirty="0" smtClean="0">
                    <a:solidFill>
                      <a:schemeClr val="tx1"/>
                    </a:solidFill>
                  </a:rPr>
                  <a:t> be described as a scalar plus a one-dimensional vector </a:t>
                </a:r>
                <a:r>
                  <a:rPr lang="en-US" sz="1200" b="1" dirty="0" smtClean="0">
                    <a:solidFill>
                      <a:schemeClr val="tx1"/>
                    </a:solidFill>
                  </a:rPr>
                  <a:t>x </a:t>
                </a:r>
                <a:r>
                  <a:rPr lang="en-US" sz="1200" i="1" dirty="0" smtClean="0">
                    <a:solidFill>
                      <a:schemeClr val="tx1"/>
                    </a:solidFill>
                  </a:rPr>
                  <a:t>= </a:t>
                </a:r>
                <a:r>
                  <a:rPr lang="en-US" sz="1200" dirty="0" smtClean="0">
                    <a:solidFill>
                      <a:schemeClr val="tx1"/>
                    </a:solidFill>
                  </a:rPr>
                  <a:t>(</a:t>
                </a:r>
                <a:r>
                  <a:rPr lang="en-US" sz="1200" i="1" dirty="0" smtClean="0">
                    <a:solidFill>
                      <a:schemeClr val="tx1"/>
                    </a:solidFill>
                  </a:rPr>
                  <a:t>x</a:t>
                </a:r>
                <a:r>
                  <a:rPr lang="en-US" sz="1200" dirty="0" smtClean="0">
                    <a:solidFill>
                      <a:schemeClr val="tx1"/>
                    </a:solidFill>
                  </a:rPr>
                  <a:t>)</a:t>
                </a:r>
                <a:r>
                  <a:rPr lang="en-US" sz="1200" i="1" dirty="0" smtClean="0">
                    <a:solidFill>
                      <a:schemeClr val="tx1"/>
                    </a:solidFill>
                  </a:rPr>
                  <a:t>.</a:t>
                </a:r>
                <a:r>
                  <a:rPr lang="en-US" sz="1200" dirty="0" smtClean="0">
                    <a:solidFill>
                      <a:schemeClr val="tx1"/>
                    </a:solidFill>
                  </a:rPr>
                  <a:t>  But since nobody ever does that, telling people (even mathematicians!) that quaternions are a ‘generalization of complex numbers’, while true, gives them </a:t>
                </a:r>
                <a:r>
                  <a:rPr lang="en-US" sz="1200" i="1" dirty="0" smtClean="0">
                    <a:solidFill>
                      <a:schemeClr val="tx1"/>
                    </a:solidFill>
                  </a:rPr>
                  <a:t>zero</a:t>
                </a:r>
                <a:r>
                  <a:rPr lang="en-US" sz="1200" dirty="0" smtClean="0">
                    <a:solidFill>
                      <a:schemeClr val="tx1"/>
                    </a:solidFill>
                  </a:rPr>
                  <a:t> intuition… (grumble)</a:t>
                </a:r>
                <a:endParaRPr lang="en-US" sz="1200" i="1" dirty="0">
                  <a:solidFill>
                    <a:schemeClr val="tx1"/>
                  </a:solidFill>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4495800" y="4724400"/>
                <a:ext cx="4724400" cy="1133474"/>
              </a:xfrm>
              <a:prstGeom prst="roundRect">
                <a:avLst>
                  <a:gd name="adj" fmla="val 8910"/>
                </a:avLst>
              </a:prstGeom>
              <a:blipFill>
                <a:blip r:embed="rId7"/>
                <a:stretch>
                  <a:fillRect t="-1579" b="-5263"/>
                </a:stretch>
              </a:blipFill>
              <a:ln w="254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ounded Rectangle 7"/>
              <p:cNvSpPr/>
              <p:nvPr/>
            </p:nvSpPr>
            <p:spPr>
              <a:xfrm>
                <a:off x="1600200" y="4267200"/>
                <a:ext cx="2286000" cy="4572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Warning:</a:t>
                </a:r>
                <a:r>
                  <a:rPr lang="en-US" sz="1400" dirty="0" smtClean="0">
                    <a:solidFill>
                      <a:schemeClr val="tx1"/>
                    </a:solidFill>
                    <a:latin typeface="Times New Roman" panose="02020603050405020304" pitchFamily="18" charset="0"/>
                    <a:cs typeface="Times New Roman" panose="02020603050405020304" pitchFamily="18" charset="0"/>
                  </a:rPr>
                  <a:t> some authors write </a:t>
                </a:r>
                <a:r>
                  <a:rPr lang="en-US" sz="1400" dirty="0" err="1" smtClean="0">
                    <a:solidFill>
                      <a:schemeClr val="tx1"/>
                    </a:solidFill>
                    <a:latin typeface="Times New Roman" panose="02020603050405020304" pitchFamily="18" charset="0"/>
                    <a:cs typeface="Times New Roman" panose="02020603050405020304" pitchFamily="18" charset="0"/>
                  </a:rPr>
                  <a:t>quats</a:t>
                </a:r>
                <a:r>
                  <a:rPr lang="en-US" sz="1400" dirty="0" smtClean="0">
                    <a:solidFill>
                      <a:schemeClr val="tx1"/>
                    </a:solidFill>
                    <a:latin typeface="Times New Roman" panose="02020603050405020304" pitchFamily="18" charset="0"/>
                    <a:cs typeface="Times New Roman" panose="02020603050405020304" pitchFamily="18" charset="0"/>
                  </a:rPr>
                  <a:t> as </a:t>
                </a:r>
                <a14:m>
                  <m:oMath xmlns:m="http://schemas.openxmlformats.org/officeDocument/2006/math">
                    <m:r>
                      <a:rPr lang="en-US" sz="1400" b="1">
                        <a:solidFill>
                          <a:schemeClr val="tx1"/>
                        </a:solidFill>
                        <a:latin typeface="Cambria Math"/>
                      </a:rPr>
                      <m:t>𝐪</m:t>
                    </m:r>
                    <m:r>
                      <a:rPr lang="en-US" sz="1400" b="1">
                        <a:solidFill>
                          <a:schemeClr val="tx1"/>
                        </a:solidFill>
                        <a:latin typeface="Cambria Math"/>
                      </a:rPr>
                      <m:t>=</m:t>
                    </m:r>
                  </m:oMath>
                </a14:m>
                <a:r>
                  <a:rPr lang="en-US" sz="1400" dirty="0">
                    <a:solidFill>
                      <a:schemeClr val="tx1"/>
                    </a:solidFill>
                  </a:rPr>
                  <a:t>(</a:t>
                </a:r>
                <a:r>
                  <a:rPr lang="en-US" sz="1400" i="1" dirty="0">
                    <a:solidFill>
                      <a:schemeClr val="tx1"/>
                    </a:solidFill>
                  </a:rPr>
                  <a:t>x, y, </a:t>
                </a:r>
                <a:r>
                  <a:rPr lang="en-US" sz="1400" i="1" dirty="0" err="1" smtClean="0">
                    <a:solidFill>
                      <a:schemeClr val="tx1"/>
                    </a:solidFill>
                  </a:rPr>
                  <a:t>z</a:t>
                </a:r>
                <a:r>
                  <a:rPr lang="en-US" sz="1400" dirty="0" err="1" smtClean="0">
                    <a:solidFill>
                      <a:schemeClr val="tx1"/>
                    </a:solidFill>
                  </a:rPr>
                  <a:t>,</a:t>
                </a:r>
                <a:r>
                  <a:rPr lang="en-US" sz="1400" i="1" dirty="0" err="1" smtClean="0">
                    <a:solidFill>
                      <a:schemeClr val="tx1"/>
                    </a:solidFill>
                  </a:rPr>
                  <a:t>w</a:t>
                </a:r>
                <a:r>
                  <a:rPr lang="en-US" sz="1400" dirty="0" smtClean="0">
                    <a:solidFill>
                      <a:schemeClr val="tx1"/>
                    </a:solidFill>
                  </a:rPr>
                  <a:t>)</a:t>
                </a:r>
                <a:endParaRPr lang="en-US" sz="1400" dirty="0">
                  <a:solidFill>
                    <a:schemeClr val="tx1"/>
                  </a:solidFill>
                </a:endParaRPr>
              </a:p>
            </p:txBody>
          </p:sp>
        </mc:Choice>
        <mc:Fallback xmlns="">
          <p:sp>
            <p:nvSpPr>
              <p:cNvPr id="8" name="Rounded Rectangle 7"/>
              <p:cNvSpPr>
                <a:spLocks noRot="1" noChangeAspect="1" noMove="1" noResize="1" noEditPoints="1" noAdjustHandles="1" noChangeArrowheads="1" noChangeShapeType="1" noTextEdit="1"/>
              </p:cNvSpPr>
              <p:nvPr/>
            </p:nvSpPr>
            <p:spPr>
              <a:xfrm>
                <a:off x="1600200" y="4267200"/>
                <a:ext cx="2286000" cy="457200"/>
              </a:xfrm>
              <a:prstGeom prst="roundRect">
                <a:avLst/>
              </a:prstGeom>
              <a:blipFill>
                <a:blip r:embed="rId8"/>
                <a:stretch>
                  <a:fillRect t="-6329" b="-16456"/>
                </a:stretch>
              </a:blipFill>
              <a:ln w="254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2441133359"/>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3" dur="500"/>
                                        <p:tgtEl>
                                          <p:spTgt spid="4">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1" dur="500"/>
                                        <p:tgtEl>
                                          <p:spTgt spid="4">
                                            <p:txEl>
                                              <p:pRg st="7" end="7"/>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4" dur="500"/>
                                        <p:tgtEl>
                                          <p:spTgt spid="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9" dur="500"/>
                                        <p:tgtEl>
                                          <p:spTgt spid="4">
                                            <p:txEl>
                                              <p:pRg st="9" end="9"/>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randombar(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2" dur="500"/>
                                        <p:tgtEl>
                                          <p:spTgt spid="4">
                                            <p:txEl>
                                              <p:pRg st="12" end="12"/>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5" dur="500"/>
                                        <p:tgtEl>
                                          <p:spTgt spid="4">
                                            <p:txEl>
                                              <p:pRg st="13" end="13"/>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58" dur="500"/>
                                        <p:tgtEl>
                                          <p:spTgt spid="4">
                                            <p:txEl>
                                              <p:pRg st="14" end="14"/>
                                            </p:txEl>
                                          </p:spTgt>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61" dur="500"/>
                                        <p:tgtEl>
                                          <p:spTgt spid="4">
                                            <p:txEl>
                                              <p:pRg st="15" end="1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randombar(horizontal)">
                                      <p:cBhvr>
                                        <p:cTn id="6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Quaternions: </a:t>
            </a:r>
            <a:r>
              <a:rPr lang="en-US" dirty="0"/>
              <a:t/>
            </a:r>
            <a:br>
              <a:rPr lang="en-US" dirty="0"/>
            </a:br>
            <a:r>
              <a:rPr lang="en-US" dirty="0" smtClean="0"/>
              <a:t>Limited Usage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Our usage of quaternions for computer graphics is </a:t>
                </a:r>
                <a:r>
                  <a:rPr lang="en-US" i="1" u="sng" dirty="0" smtClean="0"/>
                  <a:t>very specific</a:t>
                </a:r>
                <a:r>
                  <a:rPr lang="en-US" dirty="0" smtClean="0"/>
                  <a:t> and only requires a </a:t>
                </a:r>
                <a:r>
                  <a:rPr lang="en-US" i="1" dirty="0" smtClean="0"/>
                  <a:t>very small part </a:t>
                </a:r>
                <a:r>
                  <a:rPr lang="en-US" dirty="0" smtClean="0"/>
                  <a:t>of what quaternions can do.</a:t>
                </a:r>
              </a:p>
              <a:p>
                <a:pPr marL="0" indent="0">
                  <a:buNone/>
                </a:pPr>
                <a:endParaRPr lang="en-US" sz="800" dirty="0" smtClean="0"/>
              </a:p>
              <a:p>
                <a:pPr marL="0" lvl="1" indent="0">
                  <a:spcBef>
                    <a:spcPts val="600"/>
                  </a:spcBef>
                  <a:buNone/>
                </a:pPr>
                <a:r>
                  <a:rPr lang="en-US" i="1" u="sng" dirty="0" smtClean="0"/>
                  <a:t>Unit</a:t>
                </a:r>
                <a:r>
                  <a:rPr lang="en-US" dirty="0" smtClean="0"/>
                  <a:t> quaternions: ones where if </a:t>
                </a:r>
                <a14:m>
                  <m:oMath xmlns:m="http://schemas.openxmlformats.org/officeDocument/2006/math">
                    <m:r>
                      <a:rPr lang="en-US" b="1">
                        <a:latin typeface="Cambria Math"/>
                      </a:rPr>
                      <m:t>𝐪</m:t>
                    </m:r>
                    <m:r>
                      <a:rPr lang="en-US" b="1">
                        <a:latin typeface="Cambria Math"/>
                      </a:rPr>
                      <m:t>=</m:t>
                    </m:r>
                  </m:oMath>
                </a14:m>
                <a:r>
                  <a:rPr lang="en-US" dirty="0"/>
                  <a:t>(</a:t>
                </a:r>
                <a:r>
                  <a:rPr lang="en-US" i="1" dirty="0"/>
                  <a:t>w, </a:t>
                </a:r>
                <a:r>
                  <a:rPr lang="en-US" b="1" dirty="0" smtClean="0"/>
                  <a:t>v</a:t>
                </a:r>
                <a:r>
                  <a:rPr lang="en-US" dirty="0" smtClean="0"/>
                  <a:t>) and </a:t>
                </a:r>
                <a:r>
                  <a:rPr lang="en-US" b="1" dirty="0" smtClean="0"/>
                  <a:t>v</a:t>
                </a:r>
                <a:r>
                  <a:rPr lang="en-US" dirty="0" smtClean="0"/>
                  <a:t> </a:t>
                </a:r>
                <a:r>
                  <a:rPr lang="en-US" dirty="0"/>
                  <a:t>= (</a:t>
                </a:r>
                <a:r>
                  <a:rPr lang="en-US" i="1" dirty="0"/>
                  <a:t>x, y, z</a:t>
                </a:r>
                <a:r>
                  <a:rPr lang="en-US" dirty="0" smtClean="0"/>
                  <a:t>)</a:t>
                </a:r>
              </a:p>
              <a:p>
                <a:pPr marL="0" indent="0" algn="ctr">
                  <a:buNone/>
                </a:pP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𝑤</m:t>
                        </m:r>
                      </m:e>
                      <m:sup>
                        <m:r>
                          <a:rPr lang="en-US" b="0" i="1" smtClean="0">
                            <a:latin typeface="Cambria Math"/>
                          </a:rPr>
                          <m:t>2</m:t>
                        </m:r>
                      </m:sup>
                    </m:sSup>
                    <m:r>
                      <a:rPr lang="en-US" b="0" i="1" smtClean="0">
                        <a:latin typeface="Cambria Math"/>
                      </a:rPr>
                      <m:t>+</m:t>
                    </m:r>
                    <m:sSup>
                      <m:sSupPr>
                        <m:ctrlPr>
                          <a:rPr lang="en-US" i="1">
                            <a:latin typeface="Cambria Math" panose="02040503050406030204" pitchFamily="18" charset="0"/>
                          </a:rPr>
                        </m:ctrlPr>
                      </m:sSupPr>
                      <m:e>
                        <m:r>
                          <a:rPr lang="en-US" b="0" i="1" smtClean="0">
                            <a:latin typeface="Cambria Math"/>
                          </a:rPr>
                          <m:t>𝑥</m:t>
                        </m:r>
                      </m:e>
                      <m:sup>
                        <m:r>
                          <a:rPr lang="en-US" i="1">
                            <a:latin typeface="Cambria Math"/>
                          </a:rPr>
                          <m:t>2</m:t>
                        </m:r>
                      </m:sup>
                    </m:sSup>
                    <m:r>
                      <a:rPr lang="en-US" b="0" i="1" smtClean="0">
                        <a:latin typeface="Cambria Math"/>
                      </a:rPr>
                      <m:t>+</m:t>
                    </m:r>
                    <m:sSup>
                      <m:sSupPr>
                        <m:ctrlPr>
                          <a:rPr lang="en-US" i="1">
                            <a:latin typeface="Cambria Math" panose="02040503050406030204" pitchFamily="18" charset="0"/>
                          </a:rPr>
                        </m:ctrlPr>
                      </m:sSupPr>
                      <m:e>
                        <m:r>
                          <a:rPr lang="en-US" b="0" i="1" smtClean="0">
                            <a:latin typeface="Cambria Math"/>
                          </a:rPr>
                          <m:t>𝑦</m:t>
                        </m:r>
                      </m:e>
                      <m:sup>
                        <m:r>
                          <a:rPr lang="en-US" i="1">
                            <a:latin typeface="Cambria Math"/>
                          </a:rPr>
                          <m:t>2</m:t>
                        </m:r>
                      </m:sup>
                    </m:sSup>
                    <m:r>
                      <a:rPr lang="en-US" b="0" i="1" smtClean="0">
                        <a:latin typeface="Cambria Math"/>
                      </a:rPr>
                      <m:t>+</m:t>
                    </m:r>
                    <m:sSup>
                      <m:sSupPr>
                        <m:ctrlPr>
                          <a:rPr lang="en-US" i="1">
                            <a:latin typeface="Cambria Math" panose="02040503050406030204" pitchFamily="18" charset="0"/>
                          </a:rPr>
                        </m:ctrlPr>
                      </m:sSupPr>
                      <m:e>
                        <m:r>
                          <a:rPr lang="en-US" b="0" i="1" smtClean="0">
                            <a:latin typeface="Cambria Math"/>
                          </a:rPr>
                          <m:t>𝑧</m:t>
                        </m:r>
                      </m:e>
                      <m:sup>
                        <m:r>
                          <a:rPr lang="en-US" i="1">
                            <a:latin typeface="Cambria Math"/>
                          </a:rPr>
                          <m:t>2</m:t>
                        </m:r>
                      </m:sup>
                    </m:sSup>
                    <m:r>
                      <a:rPr lang="en-US" b="0" i="1" smtClean="0">
                        <a:latin typeface="Cambria Math"/>
                      </a:rPr>
                      <m:t>=</m:t>
                    </m:r>
                    <m:sSup>
                      <m:sSupPr>
                        <m:ctrlPr>
                          <a:rPr lang="en-US" i="1">
                            <a:latin typeface="Cambria Math" panose="02040503050406030204" pitchFamily="18" charset="0"/>
                          </a:rPr>
                        </m:ctrlPr>
                      </m:sSupPr>
                      <m:e>
                        <m:r>
                          <a:rPr lang="en-US" i="1">
                            <a:latin typeface="Cambria Math"/>
                          </a:rPr>
                          <m:t>𝑤</m:t>
                        </m:r>
                      </m:e>
                      <m:sup>
                        <m:r>
                          <a:rPr lang="en-US" i="1">
                            <a:latin typeface="Cambria Math"/>
                          </a:rPr>
                          <m:t>2</m:t>
                        </m:r>
                      </m:sup>
                    </m:sSup>
                    <m:r>
                      <a:rPr lang="en-US" b="0" i="0" smtClean="0">
                        <a:latin typeface="Cambria Math"/>
                      </a:rPr>
                      <m:t>+</m:t>
                    </m:r>
                    <m:r>
                      <a:rPr lang="en-US" b="1" i="0" smtClean="0">
                        <a:latin typeface="Cambria Math"/>
                      </a:rPr>
                      <m:t>𝐯</m:t>
                    </m:r>
                    <m:r>
                      <a:rPr lang="en-US" b="1" i="1" smtClean="0">
                        <a:latin typeface="Cambria Math"/>
                        <a:ea typeface="Cambria Math"/>
                      </a:rPr>
                      <m:t>∙</m:t>
                    </m:r>
                    <m:r>
                      <a:rPr lang="en-US" b="1" i="0" smtClean="0">
                        <a:latin typeface="Cambria Math"/>
                      </a:rPr>
                      <m:t>𝐯</m:t>
                    </m:r>
                    <m:r>
                      <a:rPr lang="en-US" b="0" i="0" smtClean="0">
                        <a:latin typeface="Cambria Math"/>
                      </a:rPr>
                      <m:t>=</m:t>
                    </m:r>
                    <m:r>
                      <a:rPr lang="en-US" b="0" i="1" smtClean="0">
                        <a:latin typeface="Cambria Math"/>
                      </a:rPr>
                      <m:t>1</m:t>
                    </m:r>
                  </m:oMath>
                </a14:m>
                <a:endParaRPr lang="en-US" dirty="0" smtClean="0"/>
              </a:p>
              <a:p>
                <a:pPr lvl="1"/>
                <a:r>
                  <a:rPr lang="en-US" dirty="0" smtClean="0"/>
                  <a:t>Unit quaternions correspond to pure rotations (what are those again?)</a:t>
                </a:r>
              </a:p>
              <a:p>
                <a:pPr lvl="1"/>
                <a:r>
                  <a:rPr lang="en-US" dirty="0" smtClean="0"/>
                  <a:t>Coding Bonus: keeping all 4 values in -1..1 range reduces of floating-point errors</a:t>
                </a:r>
              </a:p>
              <a:p>
                <a:pPr lvl="1"/>
                <a:endParaRPr lang="en-US" dirty="0"/>
              </a:p>
              <a:p>
                <a:pPr marL="0" indent="-20638">
                  <a:buNone/>
                </a:pPr>
                <a:r>
                  <a:rPr lang="en-US" dirty="0" smtClean="0"/>
                  <a:t>There is a correspondence between unit quaternions and axis-angle rotations</a:t>
                </a:r>
              </a:p>
              <a:p>
                <a:pPr marL="457200" lvl="1" indent="-184150"/>
                <a:r>
                  <a:rPr lang="en-US" dirty="0" smtClean="0"/>
                  <a:t>Given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𝐫</m:t>
                        </m:r>
                      </m:e>
                    </m:acc>
                  </m:oMath>
                </a14:m>
                <a:r>
                  <a:rPr lang="en-US" b="1" dirty="0"/>
                  <a:t> </a:t>
                </a:r>
                <a:r>
                  <a:rPr lang="en-US" dirty="0" smtClean="0"/>
                  <a:t>and </a:t>
                </a:r>
                <a14:m>
                  <m:oMath xmlns:m="http://schemas.openxmlformats.org/officeDocument/2006/math">
                    <m:r>
                      <a:rPr lang="en-US" i="1">
                        <a:latin typeface="Cambria Math"/>
                        <a:ea typeface="Cambria Math"/>
                      </a:rPr>
                      <m:t>𝜃</m:t>
                    </m:r>
                  </m:oMath>
                </a14:m>
                <a:r>
                  <a:rPr lang="en-US" dirty="0" smtClean="0"/>
                  <a:t> for an axis-angle rotation, the corresponding unit quaternion is </a:t>
                </a:r>
              </a:p>
              <a:p>
                <a:pPr marL="273050" lvl="1" indent="0" algn="ctr">
                  <a:buNone/>
                </a:pPr>
                <a14:m>
                  <m:oMathPara xmlns:m="http://schemas.openxmlformats.org/officeDocument/2006/math">
                    <m:oMathParaPr>
                      <m:jc m:val="centerGroup"/>
                    </m:oMathParaPr>
                    <m:oMath xmlns:m="http://schemas.openxmlformats.org/officeDocument/2006/math">
                      <m:r>
                        <a:rPr lang="en-US" b="1" i="0" smtClean="0">
                          <a:latin typeface="Cambria Math"/>
                        </a:rPr>
                        <m:t>𝐪</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cos</m:t>
                          </m:r>
                        </m:fName>
                        <m:e>
                          <m:f>
                            <m:fPr>
                              <m:type m:val="skw"/>
                              <m:ctrlPr>
                                <a:rPr lang="en-US" b="0" i="1" smtClean="0">
                                  <a:latin typeface="Cambria Math" panose="02040503050406030204" pitchFamily="18" charset="0"/>
                                </a:rPr>
                              </m:ctrlPr>
                            </m:fPr>
                            <m:num>
                              <m:r>
                                <a:rPr lang="en-US" b="0" i="1" smtClean="0">
                                  <a:latin typeface="Cambria Math"/>
                                  <a:ea typeface="Cambria Math"/>
                                </a:rPr>
                                <m:t>𝜃</m:t>
                              </m:r>
                            </m:num>
                            <m:den>
                              <m:r>
                                <a:rPr lang="en-US" b="0" i="1" smtClean="0">
                                  <a:latin typeface="Cambria Math"/>
                                </a:rPr>
                                <m:t>2</m:t>
                              </m:r>
                            </m:den>
                          </m:f>
                        </m:e>
                      </m:func>
                      <m:r>
                        <a:rPr lang="en-US" b="0" i="1" smtClean="0">
                          <a:latin typeface="Cambria Math"/>
                        </a:rPr>
                        <m:t>,</m:t>
                      </m:r>
                      <m:acc>
                        <m:accPr>
                          <m:chr m:val="̂"/>
                          <m:ctrlPr>
                            <a:rPr lang="en-US" b="1" i="1">
                              <a:latin typeface="Cambria Math" panose="02040503050406030204" pitchFamily="18" charset="0"/>
                            </a:rPr>
                          </m:ctrlPr>
                        </m:accPr>
                        <m:e>
                          <m:r>
                            <a:rPr lang="en-US" b="1">
                              <a:latin typeface="Cambria Math"/>
                            </a:rPr>
                            <m:t>𝐫</m:t>
                          </m:r>
                        </m:e>
                      </m:acc>
                      <m:func>
                        <m:funcPr>
                          <m:ctrlPr>
                            <a:rPr lang="en-US" b="0" i="1" smtClean="0">
                              <a:latin typeface="Cambria Math" panose="02040503050406030204" pitchFamily="18" charset="0"/>
                            </a:rPr>
                          </m:ctrlPr>
                        </m:funcPr>
                        <m:fName>
                          <m:r>
                            <m:rPr>
                              <m:sty m:val="p"/>
                            </m:rPr>
                            <a:rPr lang="en-US" b="0" i="0" smtClean="0">
                              <a:latin typeface="Cambria Math"/>
                            </a:rPr>
                            <m:t>sin</m:t>
                          </m:r>
                        </m:fName>
                        <m:e>
                          <m:f>
                            <m:fPr>
                              <m:type m:val="skw"/>
                              <m:ctrlPr>
                                <a:rPr lang="en-US" b="0" i="1" smtClean="0">
                                  <a:latin typeface="Cambria Math" panose="02040503050406030204" pitchFamily="18" charset="0"/>
                                </a:rPr>
                              </m:ctrlPr>
                            </m:fPr>
                            <m:num>
                              <m:r>
                                <a:rPr lang="en-US" b="0" i="1" smtClean="0">
                                  <a:latin typeface="Cambria Math"/>
                                  <a:ea typeface="Cambria Math"/>
                                </a:rPr>
                                <m:t>𝜃</m:t>
                              </m:r>
                            </m:num>
                            <m:den>
                              <m:r>
                                <a:rPr lang="en-US" b="0" i="1" smtClean="0">
                                  <a:latin typeface="Cambria Math"/>
                                </a:rPr>
                                <m:t>2</m:t>
                              </m:r>
                            </m:den>
                          </m:f>
                        </m:e>
                      </m:func>
                      <m:r>
                        <a:rPr lang="en-US" b="0" i="1" smtClean="0">
                          <a:latin typeface="Cambria Math"/>
                        </a:rPr>
                        <m:t>)</m:t>
                      </m:r>
                    </m:oMath>
                  </m:oMathPara>
                </a14:m>
                <a:endParaRPr lang="en-US" b="0" dirty="0" smtClean="0"/>
              </a:p>
              <a:p>
                <a:pPr marL="273050" lvl="1" indent="0">
                  <a:buNone/>
                </a:pPr>
                <a:endParaRPr lang="en-US" dirty="0" smtClean="0"/>
              </a:p>
              <a:p>
                <a:pPr marL="273050" lvl="1" indent="0">
                  <a:buNone/>
                </a:pPr>
                <a:endParaRPr lang="en-US" sz="800" dirty="0" smtClean="0"/>
              </a:p>
              <a:p>
                <a:pPr lvl="1"/>
                <a:r>
                  <a:rPr lang="en-US" dirty="0" smtClean="0"/>
                  <a:t>We’ll also need to represent pure vectors in quaternion form to operate on them. </a:t>
                </a:r>
              </a:p>
              <a:p>
                <a:pPr lvl="2"/>
                <a:r>
                  <a:rPr lang="en-US" dirty="0" smtClean="0"/>
                  <a:t>We simply put all the weight on the vector component of </a:t>
                </a:r>
                <a:r>
                  <a:rPr lang="en-US" b="1" dirty="0"/>
                  <a:t>q</a:t>
                </a:r>
                <a:r>
                  <a:rPr lang="en-US" dirty="0" smtClean="0"/>
                  <a:t> (ie: </a:t>
                </a:r>
                <a14:m>
                  <m:oMath xmlns:m="http://schemas.openxmlformats.org/officeDocument/2006/math">
                    <m:r>
                      <a:rPr lang="en-US" i="1">
                        <a:latin typeface="Cambria Math"/>
                        <a:ea typeface="Cambria Math"/>
                      </a:rPr>
                      <m:t>𝜃</m:t>
                    </m:r>
                    <m:r>
                      <a:rPr lang="en-US" b="0" i="1" smtClean="0">
                        <a:latin typeface="Cambria Math"/>
                        <a:ea typeface="Cambria Math"/>
                      </a:rPr>
                      <m:t>=</m:t>
                    </m:r>
                    <m:r>
                      <a:rPr lang="en-US" b="0" i="1" smtClean="0">
                        <a:latin typeface="Cambria Math"/>
                        <a:ea typeface="Cambria Math"/>
                      </a:rPr>
                      <m:t>𝜋</m:t>
                    </m:r>
                  </m:oMath>
                </a14:m>
                <a:r>
                  <a:rPr lang="en-US" dirty="0" smtClean="0"/>
                  <a:t> or </a:t>
                </a:r>
                <a:r>
                  <a:rPr lang="en-US" i="1" dirty="0" smtClean="0"/>
                  <a:t>w</a:t>
                </a:r>
                <a:r>
                  <a:rPr lang="en-US" dirty="0" smtClean="0"/>
                  <a:t> = 0)</a:t>
                </a:r>
              </a:p>
              <a:p>
                <a:pPr marL="15875" indent="0" algn="ctr">
                  <a:buNone/>
                </a:pPr>
                <a:r>
                  <a:rPr lang="en-US" dirty="0" smtClean="0"/>
                  <a:t>  </a:t>
                </a:r>
                <a14:m>
                  <m:oMath xmlns:m="http://schemas.openxmlformats.org/officeDocument/2006/math">
                    <m:r>
                      <a:rPr lang="en-US" sz="1800" b="1">
                        <a:latin typeface="Cambria Math"/>
                      </a:rPr>
                      <m:t>𝐪</m:t>
                    </m:r>
                    <m:r>
                      <a:rPr lang="en-US" sz="1800" i="1">
                        <a:latin typeface="Cambria Math"/>
                      </a:rPr>
                      <m:t>=(</m:t>
                    </m:r>
                    <m:r>
                      <a:rPr lang="en-US" sz="1800" b="0" i="1" smtClean="0">
                        <a:latin typeface="Cambria Math"/>
                      </a:rPr>
                      <m:t>0, </m:t>
                    </m:r>
                    <m:r>
                      <a:rPr lang="en-US" sz="1800" b="1" i="0" smtClean="0">
                        <a:latin typeface="Cambria Math"/>
                      </a:rPr>
                      <m:t>𝐮</m:t>
                    </m:r>
                    <m:r>
                      <a:rPr lang="en-US" sz="1800" b="0" i="1" smtClean="0">
                        <a:latin typeface="Cambria Math"/>
                      </a:rPr>
                      <m:t>)</m:t>
                    </m:r>
                  </m:oMath>
                </a14:m>
                <a:endParaRPr lang="en-US" sz="1600"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b="-1159"/>
                </a:stretch>
              </a:blipFill>
            </p:spPr>
            <p:txBody>
              <a:bodyPr/>
              <a:lstStyle/>
              <a:p>
                <a:r>
                  <a:rPr lang="en-US">
                    <a:noFill/>
                  </a:rPr>
                  <a:t> </a:t>
                </a:r>
              </a:p>
            </p:txBody>
          </p:sp>
        </mc:Fallback>
      </mc:AlternateContent>
      <p:sp>
        <p:nvSpPr>
          <p:cNvPr id="5" name="Rounded Rectangle 4"/>
          <p:cNvSpPr/>
          <p:nvPr/>
        </p:nvSpPr>
        <p:spPr>
          <a:xfrm>
            <a:off x="6019800" y="4572000"/>
            <a:ext cx="3200400" cy="7620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Why the half angle? It’s an integral part of how quaternions work, but the intuition involves thinking in 4D…</a:t>
            </a:r>
            <a:endParaRPr lang="en-US" sz="1200" i="1" dirty="0">
              <a:solidFill>
                <a:schemeClr val="tx1"/>
              </a:solidFill>
            </a:endParaRPr>
          </a:p>
        </p:txBody>
      </p:sp>
      <p:sp>
        <p:nvSpPr>
          <p:cNvPr id="6" name="Rounded Rectangle 5"/>
          <p:cNvSpPr/>
          <p:nvPr/>
        </p:nvSpPr>
        <p:spPr>
          <a:xfrm>
            <a:off x="609600" y="4953000"/>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Times New Roman" panose="02020603050405020304" pitchFamily="18" charset="0"/>
                <a:cs typeface="Times New Roman" panose="02020603050405020304" pitchFamily="18" charset="0"/>
              </a:rPr>
              <a:t>See also </a:t>
            </a:r>
            <a:r>
              <a:rPr lang="en-US" sz="1400" i="1" dirty="0" smtClean="0">
                <a:solidFill>
                  <a:schemeClr val="tx1"/>
                </a:solidFill>
                <a:latin typeface="Times New Roman" panose="02020603050405020304" pitchFamily="18" charset="0"/>
                <a:cs typeface="Times New Roman" panose="02020603050405020304" pitchFamily="18" charset="0"/>
                <a:hlinkClick r:id="rId3"/>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03325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5" dur="500"/>
                                        <p:tgtEl>
                                          <p:spTgt spid="4">
                                            <p:txEl>
                                              <p:pRg st="8" end="8"/>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8" dur="500"/>
                                        <p:tgtEl>
                                          <p:spTgt spid="4">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randombar(horizontal)">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randombar(horizont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3" dur="500"/>
                                        <p:tgtEl>
                                          <p:spTgt spid="4">
                                            <p:txEl>
                                              <p:pRg st="12" end="12"/>
                                            </p:txEl>
                                          </p:spTgt>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6" dur="500"/>
                                        <p:tgtEl>
                                          <p:spTgt spid="4">
                                            <p:txEl>
                                              <p:pRg st="13" end="13"/>
                                            </p:txEl>
                                          </p:spTgt>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59"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Quaternion Operations:</a:t>
            </a:r>
            <a:br>
              <a:rPr lang="en-US" dirty="0" smtClean="0"/>
            </a:br>
            <a:r>
              <a:rPr lang="en-US" dirty="0" smtClean="0"/>
              <a:t>Addition and Scalar</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These operations work the way you expect, component-wise:</a:t>
                </a:r>
              </a:p>
              <a:p>
                <a:pPr marL="0" indent="0" algn="ctr">
                  <a:buNone/>
                </a:pPr>
                <a14:m>
                  <m:oMathPara xmlns:m="http://schemas.openxmlformats.org/officeDocument/2006/math">
                    <m:oMathParaPr>
                      <m:jc m:val="centerGroup"/>
                    </m:oMathParaPr>
                    <m:oMath xmlns:m="http://schemas.openxmlformats.org/officeDocument/2006/math">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𝑤</m:t>
                              </m:r>
                            </m:e>
                            <m:sub>
                              <m:r>
                                <a:rPr lang="en-US" sz="1800" b="0" i="1" smtClean="0">
                                  <a:latin typeface="Cambria Math"/>
                                </a:rPr>
                                <m:t>1</m:t>
                              </m:r>
                            </m:sub>
                          </m:sSub>
                          <m:r>
                            <a:rPr lang="en-US" sz="1800" b="1" i="0" smtClean="0">
                              <a:latin typeface="Cambria Math"/>
                            </a:rPr>
                            <m:t>,</m:t>
                          </m:r>
                          <m:sSub>
                            <m:sSubPr>
                              <m:ctrlPr>
                                <a:rPr lang="en-US" sz="1800" b="1" i="1" smtClean="0">
                                  <a:latin typeface="Cambria Math" panose="02040503050406030204" pitchFamily="18" charset="0"/>
                                </a:rPr>
                              </m:ctrlPr>
                            </m:sSubPr>
                            <m:e>
                              <m:r>
                                <a:rPr lang="en-US" sz="1800" b="1" i="0" smtClean="0">
                                  <a:latin typeface="Cambria Math"/>
                                </a:rPr>
                                <m:t>𝐯</m:t>
                              </m:r>
                            </m:e>
                            <m:sub>
                              <m:r>
                                <a:rPr lang="en-US" sz="1800" b="0" i="0" smtClean="0">
                                  <a:latin typeface="Cambria Math"/>
                                </a:rPr>
                                <m:t>1</m:t>
                              </m:r>
                            </m:sub>
                          </m:sSub>
                        </m:e>
                      </m:d>
                      <m:r>
                        <a:rPr lang="en-US" sz="1800" b="1" i="0" smtClean="0">
                          <a:latin typeface="Cambria Math"/>
                        </a:rPr>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𝑤</m:t>
                              </m:r>
                            </m:e>
                            <m:sub>
                              <m:r>
                                <a:rPr lang="en-US" sz="1800" b="0" i="1" smtClean="0">
                                  <a:latin typeface="Cambria Math"/>
                                </a:rPr>
                                <m:t>2</m:t>
                              </m:r>
                            </m:sub>
                          </m:sSub>
                          <m:r>
                            <a:rPr lang="en-US" sz="1800" b="1">
                              <a:latin typeface="Cambria Math"/>
                            </a:rPr>
                            <m:t>,</m:t>
                          </m:r>
                          <m:sSub>
                            <m:sSubPr>
                              <m:ctrlPr>
                                <a:rPr lang="en-US" sz="1800" b="1" i="1">
                                  <a:latin typeface="Cambria Math" panose="02040503050406030204" pitchFamily="18" charset="0"/>
                                </a:rPr>
                              </m:ctrlPr>
                            </m:sSubPr>
                            <m:e>
                              <m:r>
                                <a:rPr lang="en-US" sz="1800" b="1">
                                  <a:latin typeface="Cambria Math"/>
                                </a:rPr>
                                <m:t>𝐯</m:t>
                              </m:r>
                            </m:e>
                            <m:sub>
                              <m:r>
                                <a:rPr lang="en-US" sz="1800" b="0" i="1" smtClean="0">
                                  <a:latin typeface="Cambria Math"/>
                                </a:rPr>
                                <m:t>2</m:t>
                              </m:r>
                            </m:sub>
                          </m:sSub>
                        </m:e>
                      </m:d>
                      <m:r>
                        <m:rPr>
                          <m:aln/>
                        </m:rPr>
                        <a:rPr lang="en-US" sz="1800" b="0" i="1" smtClean="0">
                          <a:latin typeface="Cambria Math"/>
                        </a:rPr>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𝑤</m:t>
                              </m:r>
                            </m:e>
                            <m:sub>
                              <m:r>
                                <a:rPr lang="en-US" sz="1800" i="1">
                                  <a:latin typeface="Cambria Math"/>
                                </a:rPr>
                                <m:t>1</m:t>
                              </m:r>
                            </m:sub>
                          </m:sSub>
                          <m:r>
                            <a:rPr lang="en-US" sz="1800" b="0" i="1" smtClean="0">
                              <a:latin typeface="Cambria Math"/>
                            </a:rPr>
                            <m:t>+</m:t>
                          </m:r>
                          <m:sSub>
                            <m:sSubPr>
                              <m:ctrlPr>
                                <a:rPr lang="en-US" sz="1800" i="1">
                                  <a:latin typeface="Cambria Math" panose="02040503050406030204" pitchFamily="18" charset="0"/>
                                </a:rPr>
                              </m:ctrlPr>
                            </m:sSubPr>
                            <m:e>
                              <m:r>
                                <a:rPr lang="en-US" sz="1800" i="1">
                                  <a:latin typeface="Cambria Math"/>
                                </a:rPr>
                                <m:t>𝑤</m:t>
                              </m:r>
                            </m:e>
                            <m:sub>
                              <m:r>
                                <a:rPr lang="en-US" sz="1800" b="0" i="1" smtClean="0">
                                  <a:latin typeface="Cambria Math"/>
                                </a:rPr>
                                <m:t>2</m:t>
                              </m:r>
                            </m:sub>
                          </m:sSub>
                          <m:r>
                            <a:rPr lang="en-US" sz="1800" b="1">
                              <a:latin typeface="Cambria Math"/>
                            </a:rPr>
                            <m:t>,</m:t>
                          </m:r>
                          <m:sSub>
                            <m:sSubPr>
                              <m:ctrlPr>
                                <a:rPr lang="en-US" sz="1800" b="1" i="1">
                                  <a:latin typeface="Cambria Math" panose="02040503050406030204" pitchFamily="18" charset="0"/>
                                </a:rPr>
                              </m:ctrlPr>
                            </m:sSubPr>
                            <m:e>
                              <m:r>
                                <a:rPr lang="en-US" sz="1800" b="1">
                                  <a:latin typeface="Cambria Math"/>
                                </a:rPr>
                                <m:t>𝐯</m:t>
                              </m:r>
                            </m:e>
                            <m:sub>
                              <m:r>
                                <a:rPr lang="en-US" sz="1800" b="0" i="1">
                                  <a:latin typeface="Cambria Math"/>
                                </a:rPr>
                                <m:t>1</m:t>
                              </m:r>
                            </m:sub>
                          </m:sSub>
                          <m:r>
                            <a:rPr lang="en-US" sz="1800" b="1" i="1" smtClean="0">
                              <a:latin typeface="Cambria Math"/>
                            </a:rPr>
                            <m:t>+</m:t>
                          </m:r>
                          <m:sSub>
                            <m:sSubPr>
                              <m:ctrlPr>
                                <a:rPr lang="en-US" sz="1800" b="1" i="1">
                                  <a:latin typeface="Cambria Math" panose="02040503050406030204" pitchFamily="18" charset="0"/>
                                </a:rPr>
                              </m:ctrlPr>
                            </m:sSubPr>
                            <m:e>
                              <m:r>
                                <a:rPr lang="en-US" sz="1800" b="1">
                                  <a:latin typeface="Cambria Math"/>
                                </a:rPr>
                                <m:t>𝐯</m:t>
                              </m:r>
                            </m:e>
                            <m:sub>
                              <m:r>
                                <a:rPr lang="en-US" sz="1800" b="0" i="1" smtClean="0">
                                  <a:latin typeface="Cambria Math"/>
                                </a:rPr>
                                <m:t>2</m:t>
                              </m:r>
                            </m:sub>
                          </m:sSub>
                        </m:e>
                      </m:d>
                    </m:oMath>
                    <m:oMath xmlns:m="http://schemas.openxmlformats.org/officeDocument/2006/math">
                      <m:r>
                        <a:rPr lang="en-US" sz="1800" b="0" i="1" smtClean="0">
                          <a:latin typeface="Cambria Math"/>
                        </a:rPr>
                        <m:t>𝑎</m:t>
                      </m:r>
                      <m:d>
                        <m:dPr>
                          <m:ctrlPr>
                            <a:rPr lang="en-US" sz="1800" b="0" i="1" smtClean="0">
                              <a:latin typeface="Cambria Math" panose="02040503050406030204" pitchFamily="18" charset="0"/>
                            </a:rPr>
                          </m:ctrlPr>
                        </m:dPr>
                        <m:e>
                          <m:r>
                            <a:rPr lang="en-US" sz="1800" b="0" i="1" smtClean="0">
                              <a:latin typeface="Cambria Math"/>
                            </a:rPr>
                            <m:t>𝑤</m:t>
                          </m:r>
                          <m:r>
                            <a:rPr lang="en-US" sz="1800" b="0" i="1" smtClean="0">
                              <a:latin typeface="Cambria Math"/>
                            </a:rPr>
                            <m:t>,</m:t>
                          </m:r>
                          <m:r>
                            <a:rPr lang="en-US" sz="1800" b="1" i="0" smtClean="0">
                              <a:latin typeface="Cambria Math"/>
                            </a:rPr>
                            <m:t>𝐯</m:t>
                          </m:r>
                        </m:e>
                      </m:d>
                      <m:r>
                        <m:rPr>
                          <m:aln/>
                        </m:rPr>
                        <a:rPr lang="en-US" sz="1800" b="0" i="1" smtClean="0">
                          <a:latin typeface="Cambria Math"/>
                        </a:rPr>
                        <m:t>=</m:t>
                      </m:r>
                      <m:d>
                        <m:dPr>
                          <m:ctrlPr>
                            <a:rPr lang="en-US" sz="1800" i="1">
                              <a:latin typeface="Cambria Math" panose="02040503050406030204" pitchFamily="18" charset="0"/>
                            </a:rPr>
                          </m:ctrlPr>
                        </m:dPr>
                        <m:e>
                          <m:r>
                            <a:rPr lang="en-US" sz="1800" b="0" i="1" smtClean="0">
                              <a:latin typeface="Cambria Math"/>
                            </a:rPr>
                            <m:t>𝑎</m:t>
                          </m:r>
                          <m:r>
                            <a:rPr lang="en-US" sz="1800" i="1">
                              <a:latin typeface="Cambria Math"/>
                            </a:rPr>
                            <m:t>𝑤</m:t>
                          </m:r>
                          <m:r>
                            <a:rPr lang="en-US" sz="1800" i="1">
                              <a:latin typeface="Cambria Math"/>
                            </a:rPr>
                            <m:t>,</m:t>
                          </m:r>
                          <m:r>
                            <a:rPr lang="en-US" sz="1800" b="0" i="1" smtClean="0">
                              <a:latin typeface="Cambria Math"/>
                            </a:rPr>
                            <m:t>𝑎</m:t>
                          </m:r>
                          <m:r>
                            <a:rPr lang="en-US" sz="1800" b="1">
                              <a:latin typeface="Cambria Math"/>
                            </a:rPr>
                            <m:t>𝐯</m:t>
                          </m:r>
                        </m:e>
                      </m:d>
                    </m:oMath>
                  </m:oMathPara>
                </a14:m>
                <a:endParaRPr lang="en-US" dirty="0" smtClean="0"/>
              </a:p>
              <a:p>
                <a:pPr marL="0" indent="0">
                  <a:buNone/>
                </a:pPr>
                <a:endParaRPr lang="en-US" sz="800" dirty="0" smtClean="0"/>
              </a:p>
              <a:p>
                <a:pPr marL="0" indent="0">
                  <a:buNone/>
                </a:pPr>
                <a:r>
                  <a:rPr lang="en-US" dirty="0" smtClean="0"/>
                  <a:t>However, the negation of a unit quaternion is quite interesting: </a:t>
                </a:r>
              </a:p>
              <a:p>
                <a:pPr marL="457200" lvl="1" indent="-163513">
                  <a:tabLst>
                    <a:tab pos="457200" algn="l"/>
                  </a:tabLst>
                </a:pPr>
                <a:r>
                  <a:rPr lang="en-US" dirty="0" smtClean="0"/>
                  <a:t>Recall that unit quaternion </a:t>
                </a:r>
                <a14:m>
                  <m:oMath xmlns:m="http://schemas.openxmlformats.org/officeDocument/2006/math">
                    <m:r>
                      <a:rPr lang="en-US" b="1" i="0" smtClean="0">
                        <a:latin typeface="Cambria Math"/>
                      </a:rPr>
                      <m:t>𝐪</m:t>
                    </m:r>
                    <m:r>
                      <a:rPr lang="en-US" b="1" i="1" smtClean="0">
                        <a:latin typeface="Cambria Math"/>
                      </a:rPr>
                      <m:t>=</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cos</m:t>
                        </m:r>
                      </m:fName>
                      <m:e>
                        <m:f>
                          <m:fPr>
                            <m:type m:val="skw"/>
                            <m:ctrlPr>
                              <a:rPr lang="en-US" i="1">
                                <a:latin typeface="Cambria Math" panose="02040503050406030204" pitchFamily="18" charset="0"/>
                              </a:rPr>
                            </m:ctrlPr>
                          </m:fPr>
                          <m:num>
                            <m:r>
                              <a:rPr lang="en-US" i="1">
                                <a:latin typeface="Cambria Math"/>
                                <a:ea typeface="Cambria Math"/>
                              </a:rPr>
                              <m:t>𝜃</m:t>
                            </m:r>
                          </m:num>
                          <m:den>
                            <m:r>
                              <a:rPr lang="en-US" i="1">
                                <a:latin typeface="Cambria Math"/>
                              </a:rPr>
                              <m:t>2</m:t>
                            </m:r>
                          </m:den>
                        </m:f>
                      </m:e>
                    </m:func>
                    <m:r>
                      <a:rPr lang="en-US" i="1">
                        <a:latin typeface="Cambria Math"/>
                      </a:rPr>
                      <m:t>,</m:t>
                    </m:r>
                    <m:acc>
                      <m:accPr>
                        <m:chr m:val="̂"/>
                        <m:ctrlPr>
                          <a:rPr lang="en-US" b="1" i="1">
                            <a:latin typeface="Cambria Math" panose="02040503050406030204" pitchFamily="18" charset="0"/>
                          </a:rPr>
                        </m:ctrlPr>
                      </m:accPr>
                      <m:e>
                        <m:r>
                          <a:rPr lang="en-US" b="1">
                            <a:latin typeface="Cambria Math"/>
                          </a:rPr>
                          <m:t>𝐫</m:t>
                        </m:r>
                      </m:e>
                    </m:acc>
                    <m:func>
                      <m:funcPr>
                        <m:ctrlPr>
                          <a:rPr lang="en-US" i="1">
                            <a:latin typeface="Cambria Math" panose="02040503050406030204" pitchFamily="18" charset="0"/>
                          </a:rPr>
                        </m:ctrlPr>
                      </m:funcPr>
                      <m:fName>
                        <m:r>
                          <m:rPr>
                            <m:sty m:val="p"/>
                          </m:rPr>
                          <a:rPr lang="en-US">
                            <a:latin typeface="Cambria Math"/>
                          </a:rPr>
                          <m:t>sin</m:t>
                        </m:r>
                      </m:fName>
                      <m:e>
                        <m:f>
                          <m:fPr>
                            <m:type m:val="skw"/>
                            <m:ctrlPr>
                              <a:rPr lang="en-US" i="1">
                                <a:latin typeface="Cambria Math" panose="02040503050406030204" pitchFamily="18" charset="0"/>
                              </a:rPr>
                            </m:ctrlPr>
                          </m:fPr>
                          <m:num>
                            <m:r>
                              <a:rPr lang="en-US" i="1">
                                <a:latin typeface="Cambria Math"/>
                                <a:ea typeface="Cambria Math"/>
                              </a:rPr>
                              <m:t>𝜃</m:t>
                            </m:r>
                          </m:num>
                          <m:den>
                            <m:r>
                              <a:rPr lang="en-US" i="1">
                                <a:latin typeface="Cambria Math"/>
                              </a:rPr>
                              <m:t>2</m:t>
                            </m:r>
                          </m:den>
                        </m:f>
                      </m:e>
                    </m:func>
                    <m:r>
                      <a:rPr lang="en-US" i="1">
                        <a:latin typeface="Cambria Math"/>
                      </a:rPr>
                      <m:t>)</m:t>
                    </m:r>
                  </m:oMath>
                </a14:m>
                <a:r>
                  <a:rPr lang="en-US" dirty="0" smtClean="0"/>
                  <a:t> corresponds to and axis-angle rotation of </a:t>
                </a:r>
                <a14:m>
                  <m:oMath xmlns:m="http://schemas.openxmlformats.org/officeDocument/2006/math">
                    <m:r>
                      <a:rPr lang="en-US" i="1">
                        <a:latin typeface="Cambria Math"/>
                        <a:ea typeface="Cambria Math"/>
                      </a:rPr>
                      <m:t>𝜃</m:t>
                    </m:r>
                  </m:oMath>
                </a14:m>
                <a:r>
                  <a:rPr lang="en-US" dirty="0" smtClean="0"/>
                  <a:t> around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𝐫</m:t>
                        </m:r>
                      </m:e>
                    </m:acc>
                  </m:oMath>
                </a14:m>
                <a:r>
                  <a:rPr lang="en-US" dirty="0" smtClean="0"/>
                  <a:t>. Now consider its negation -</a:t>
                </a:r>
                <a:r>
                  <a:rPr lang="en-US" b="1" dirty="0" smtClean="0"/>
                  <a:t>q</a:t>
                </a:r>
                <a:r>
                  <a:rPr lang="en-US" dirty="0" smtClean="0"/>
                  <a:t>: </a:t>
                </a:r>
              </a:p>
              <a:p>
                <a:pPr marL="0" indent="-1" algn="ctr">
                  <a:buNone/>
                  <a:tabLst>
                    <a:tab pos="457200" algn="l"/>
                  </a:tabLst>
                </a:pPr>
                <a14:m>
                  <m:oMathPara xmlns:m="http://schemas.openxmlformats.org/officeDocument/2006/math">
                    <m:oMathParaPr>
                      <m:jc m:val="centerGroup"/>
                    </m:oMathParaPr>
                    <m:oMath xmlns:m="http://schemas.openxmlformats.org/officeDocument/2006/math">
                      <m:r>
                        <a:rPr lang="en-US" sz="1800" b="0" i="1" smtClean="0">
                          <a:latin typeface="Cambria Math"/>
                        </a:rPr>
                        <m:t>−1</m:t>
                      </m:r>
                      <m:d>
                        <m:dPr>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r>
                                <m:rPr>
                                  <m:sty m:val="p"/>
                                </m:rPr>
                                <a:rPr lang="en-US" sz="1800">
                                  <a:latin typeface="Cambria Math"/>
                                </a:rPr>
                                <m:t>cos</m:t>
                              </m:r>
                            </m:fName>
                            <m:e>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e>
                          </m:func>
                          <m:r>
                            <a:rPr lang="en-US" sz="1800" i="1">
                              <a:latin typeface="Cambria Math"/>
                            </a:rPr>
                            <m:t>,</m:t>
                          </m:r>
                          <m:acc>
                            <m:accPr>
                              <m:chr m:val="̂"/>
                              <m:ctrlPr>
                                <a:rPr lang="en-US" sz="1800" b="1" i="1">
                                  <a:latin typeface="Cambria Math" panose="02040503050406030204" pitchFamily="18" charset="0"/>
                                </a:rPr>
                              </m:ctrlPr>
                            </m:accPr>
                            <m:e>
                              <m:r>
                                <a:rPr lang="en-US" sz="1800" b="1">
                                  <a:latin typeface="Cambria Math"/>
                                </a:rPr>
                                <m:t>𝐫</m:t>
                              </m:r>
                            </m:e>
                          </m:acc>
                          <m:func>
                            <m:funcPr>
                              <m:ctrlPr>
                                <a:rPr lang="en-US" sz="1800" i="1">
                                  <a:latin typeface="Cambria Math" panose="02040503050406030204" pitchFamily="18" charset="0"/>
                                </a:rPr>
                              </m:ctrlPr>
                            </m:funcPr>
                            <m:fName>
                              <m:r>
                                <m:rPr>
                                  <m:sty m:val="p"/>
                                </m:rPr>
                                <a:rPr lang="en-US" sz="1800">
                                  <a:latin typeface="Cambria Math"/>
                                </a:rPr>
                                <m:t>sin</m:t>
                              </m:r>
                            </m:fName>
                            <m:e>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e>
                          </m:func>
                        </m:e>
                      </m:d>
                      <m:r>
                        <m:rPr>
                          <m:aln/>
                        </m:rPr>
                        <a:rPr lang="en-US" sz="1800" b="0" i="1" smtClean="0">
                          <a:latin typeface="Cambria Math"/>
                        </a:rPr>
                        <m:t>=</m:t>
                      </m:r>
                      <m:d>
                        <m:dPr>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r>
                                <a:rPr lang="en-US" sz="1800" b="0" i="1" smtClean="0">
                                  <a:latin typeface="Cambria Math"/>
                                </a:rPr>
                                <m:t>−</m:t>
                              </m:r>
                              <m:r>
                                <m:rPr>
                                  <m:sty m:val="p"/>
                                </m:rPr>
                                <a:rPr lang="en-US" sz="1800">
                                  <a:latin typeface="Cambria Math"/>
                                </a:rPr>
                                <m:t>cos</m:t>
                              </m:r>
                            </m:fName>
                            <m:e>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e>
                          </m:func>
                          <m:r>
                            <a:rPr lang="en-US" sz="1800" i="1">
                              <a:latin typeface="Cambria Math"/>
                            </a:rPr>
                            <m:t>,</m:t>
                          </m:r>
                          <m:r>
                            <a:rPr lang="en-US" sz="1800" b="0" i="1" smtClean="0">
                              <a:latin typeface="Cambria Math"/>
                            </a:rPr>
                            <m:t>−</m:t>
                          </m:r>
                          <m:acc>
                            <m:accPr>
                              <m:chr m:val="̂"/>
                              <m:ctrlPr>
                                <a:rPr lang="en-US" sz="1800" b="1" i="1">
                                  <a:latin typeface="Cambria Math" panose="02040503050406030204" pitchFamily="18" charset="0"/>
                                </a:rPr>
                              </m:ctrlPr>
                            </m:accPr>
                            <m:e>
                              <m:r>
                                <a:rPr lang="en-US" sz="1800" b="1">
                                  <a:latin typeface="Cambria Math"/>
                                </a:rPr>
                                <m:t>𝐫</m:t>
                              </m:r>
                            </m:e>
                          </m:acc>
                          <m:func>
                            <m:funcPr>
                              <m:ctrlPr>
                                <a:rPr lang="en-US" sz="1800" i="1">
                                  <a:latin typeface="Cambria Math" panose="02040503050406030204" pitchFamily="18" charset="0"/>
                                </a:rPr>
                              </m:ctrlPr>
                            </m:funcPr>
                            <m:fName>
                              <m:r>
                                <m:rPr>
                                  <m:sty m:val="p"/>
                                </m:rPr>
                                <a:rPr lang="en-US" sz="1800">
                                  <a:latin typeface="Cambria Math"/>
                                </a:rPr>
                                <m:t>sin</m:t>
                              </m:r>
                            </m:fName>
                            <m:e>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e>
                          </m:func>
                        </m:e>
                      </m:d>
                    </m:oMath>
                    <m:oMath xmlns:m="http://schemas.openxmlformats.org/officeDocument/2006/math">
                      <m:r>
                        <m:rPr>
                          <m:aln/>
                        </m:rPr>
                        <a:rPr lang="en-US" sz="1800" b="0" i="1" smtClean="0">
                          <a:latin typeface="Cambria Math"/>
                        </a:rPr>
                        <m:t>=</m:t>
                      </m:r>
                      <m:d>
                        <m:dPr>
                          <m:ctrlPr>
                            <a:rPr lang="en-US" sz="1800" b="0" i="1" smtClean="0">
                              <a:latin typeface="Cambria Math" panose="02040503050406030204" pitchFamily="18" charset="0"/>
                            </a:rPr>
                          </m:ctrlPr>
                        </m:dPr>
                        <m:e>
                          <m:func>
                            <m:funcPr>
                              <m:ctrlPr>
                                <a:rPr lang="en-US" sz="1800" i="1">
                                  <a:latin typeface="Cambria Math" panose="02040503050406030204" pitchFamily="18" charset="0"/>
                                </a:rPr>
                              </m:ctrlPr>
                            </m:funcPr>
                            <m:fName>
                              <m:r>
                                <m:rPr>
                                  <m:sty m:val="p"/>
                                </m:rPr>
                                <a:rPr lang="en-US" sz="1800">
                                  <a:latin typeface="Cambria Math"/>
                                </a:rPr>
                                <m:t>cos</m:t>
                              </m:r>
                            </m:fName>
                            <m:e>
                              <m:d>
                                <m:dPr>
                                  <m:ctrlPr>
                                    <a:rPr lang="en-US" sz="1800" b="0" i="1" smtClean="0">
                                      <a:latin typeface="Cambria Math" panose="02040503050406030204" pitchFamily="18" charset="0"/>
                                      <a:ea typeface="Cambria Math"/>
                                    </a:rPr>
                                  </m:ctrlPr>
                                </m:dPr>
                                <m:e>
                                  <m:r>
                                    <a:rPr lang="en-US" sz="1800" i="1" smtClean="0">
                                      <a:latin typeface="Cambria Math"/>
                                      <a:ea typeface="Cambria Math"/>
                                    </a:rPr>
                                    <m:t>𝜋</m:t>
                                  </m:r>
                                  <m:r>
                                    <a:rPr lang="en-US" sz="1800" b="0" i="1" smtClean="0">
                                      <a:latin typeface="Cambria Math"/>
                                      <a:ea typeface="Cambria Math"/>
                                    </a:rPr>
                                    <m:t>−</m:t>
                                  </m:r>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e>
                              </m:d>
                            </m:e>
                          </m:func>
                          <m:r>
                            <a:rPr lang="en-US" sz="1800" b="0" i="1" smtClean="0">
                              <a:latin typeface="Cambria Math"/>
                            </a:rPr>
                            <m:t>,</m:t>
                          </m:r>
                          <m:r>
                            <a:rPr lang="en-US" sz="1800" i="1">
                              <a:latin typeface="Cambria Math"/>
                            </a:rPr>
                            <m:t>−</m:t>
                          </m:r>
                          <m:acc>
                            <m:accPr>
                              <m:chr m:val="̂"/>
                              <m:ctrlPr>
                                <a:rPr lang="en-US" sz="1800" b="1" i="1">
                                  <a:latin typeface="Cambria Math" panose="02040503050406030204" pitchFamily="18" charset="0"/>
                                </a:rPr>
                              </m:ctrlPr>
                            </m:accPr>
                            <m:e>
                              <m:r>
                                <a:rPr lang="en-US" sz="1800" b="1">
                                  <a:latin typeface="Cambria Math"/>
                                </a:rPr>
                                <m:t>𝐫</m:t>
                              </m:r>
                            </m:e>
                          </m:acc>
                          <m:func>
                            <m:funcPr>
                              <m:ctrlPr>
                                <a:rPr lang="en-US" sz="1800" i="1">
                                  <a:latin typeface="Cambria Math" panose="02040503050406030204" pitchFamily="18" charset="0"/>
                                </a:rPr>
                              </m:ctrlPr>
                            </m:funcPr>
                            <m:fName>
                              <m:r>
                                <m:rPr>
                                  <m:sty m:val="p"/>
                                </m:rPr>
                                <a:rPr lang="en-US" sz="1800">
                                  <a:latin typeface="Cambria Math"/>
                                </a:rPr>
                                <m:t>sin</m:t>
                              </m:r>
                              <m:r>
                                <a:rPr lang="en-US" sz="1800" b="0" i="0" smtClean="0">
                                  <a:latin typeface="Cambria Math"/>
                                </a:rPr>
                                <m:t>⁡(</m:t>
                              </m:r>
                              <m:r>
                                <a:rPr lang="en-US" sz="1800" i="1">
                                  <a:latin typeface="Cambria Math"/>
                                  <a:ea typeface="Cambria Math"/>
                                </a:rPr>
                                <m:t>𝜋</m:t>
                              </m:r>
                              <m:r>
                                <a:rPr lang="en-US" sz="1800" i="1">
                                  <a:latin typeface="Cambria Math"/>
                                  <a:ea typeface="Cambria Math"/>
                                </a:rPr>
                                <m:t>−</m:t>
                              </m:r>
                            </m:fName>
                            <m:e>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r>
                                <a:rPr lang="en-US" sz="1800" b="0" i="1" smtClean="0">
                                  <a:latin typeface="Cambria Math"/>
                                </a:rPr>
                                <m:t>)</m:t>
                              </m:r>
                            </m:e>
                          </m:func>
                        </m:e>
                      </m:d>
                    </m:oMath>
                  </m:oMathPara>
                </a14:m>
                <a:r>
                  <a:rPr lang="en-US" sz="1800" b="0" i="1" dirty="0" smtClean="0">
                    <a:latin typeface="Cambria Math"/>
                  </a:rPr>
                  <a:t/>
                </a:r>
                <a:br>
                  <a:rPr lang="en-US" sz="1800" b="0" i="1" dirty="0" smtClean="0">
                    <a:latin typeface="Cambria Math"/>
                  </a:rPr>
                </a:br>
                <a:endParaRPr lang="en-US" dirty="0" smtClean="0"/>
              </a:p>
              <a:p>
                <a:pPr marL="457200" lvl="1" indent="-165100">
                  <a:tabLst>
                    <a:tab pos="457200" algn="l"/>
                  </a:tabLst>
                </a:pPr>
                <a:endParaRPr lang="en-US" dirty="0" smtClean="0"/>
              </a:p>
              <a:p>
                <a:pPr marL="292100" lvl="1" indent="0">
                  <a:buNone/>
                  <a:tabLst>
                    <a:tab pos="457200" algn="l"/>
                  </a:tabLst>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8" t="-579"/>
                </a:stretch>
              </a:blipFill>
            </p:spPr>
            <p:txBody>
              <a:bodyPr/>
              <a:lstStyle/>
              <a:p>
                <a:r>
                  <a:rPr lang="en-US">
                    <a:noFill/>
                  </a:rPr>
                  <a:t> </a:t>
                </a:r>
              </a:p>
            </p:txBody>
          </p:sp>
        </mc:Fallback>
      </mc:AlternateContent>
      <p:grpSp>
        <p:nvGrpSpPr>
          <p:cNvPr id="14" name="Group 13"/>
          <p:cNvGrpSpPr/>
          <p:nvPr/>
        </p:nvGrpSpPr>
        <p:grpSpPr>
          <a:xfrm>
            <a:off x="609600" y="3804980"/>
            <a:ext cx="2457105" cy="2133599"/>
            <a:chOff x="6516577" y="381000"/>
            <a:chExt cx="2457105" cy="2133599"/>
          </a:xfrm>
        </p:grpSpPr>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577" y="381000"/>
              <a:ext cx="2457105" cy="213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3" name="TextBox 12"/>
                <p:cNvSpPr txBox="1"/>
                <p:nvPr/>
              </p:nvSpPr>
              <p:spPr>
                <a:xfrm>
                  <a:off x="8305800" y="914400"/>
                  <a:ext cx="416461" cy="294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skw"/>
                            <m:ctrlPr>
                              <a:rPr lang="en-US" sz="1000" i="1" smtClean="0">
                                <a:latin typeface="Cambria Math" panose="02040503050406030204" pitchFamily="18" charset="0"/>
                              </a:rPr>
                            </m:ctrlPr>
                          </m:fPr>
                          <m:num>
                            <m:r>
                              <a:rPr lang="en-US" sz="1000" i="1" smtClean="0">
                                <a:latin typeface="Cambria Math"/>
                                <a:ea typeface="Cambria Math"/>
                              </a:rPr>
                              <m:t>𝜃</m:t>
                            </m:r>
                          </m:num>
                          <m:den>
                            <m:r>
                              <a:rPr lang="en-US" sz="1000" b="0" i="1" smtClean="0">
                                <a:latin typeface="Cambria Math"/>
                              </a:rPr>
                              <m:t>2</m:t>
                            </m:r>
                          </m:den>
                        </m:f>
                      </m:oMath>
                    </m:oMathPara>
                  </a14:m>
                  <a:endParaRPr lang="en-US" sz="1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305800" y="914400"/>
                  <a:ext cx="416461" cy="294761"/>
                </a:xfrm>
                <a:prstGeom prst="rect">
                  <a:avLst/>
                </a:prstGeom>
                <a:blipFill rotWithShape="1">
                  <a:blip r:embed="rId5"/>
                  <a:stretch>
                    <a:fillRect l="-30882" t="-95833" r="-67647" b="-15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553200" y="914400"/>
                  <a:ext cx="647678" cy="294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00" i="1" smtClean="0">
                            <a:latin typeface="Cambria Math"/>
                            <a:ea typeface="Cambria Math"/>
                          </a:rPr>
                          <m:t>𝜋</m:t>
                        </m:r>
                        <m:r>
                          <a:rPr lang="en-US" sz="1000" b="0" i="1" smtClean="0">
                            <a:latin typeface="Cambria Math"/>
                            <a:ea typeface="Cambria Math"/>
                          </a:rPr>
                          <m:t>−</m:t>
                        </m:r>
                        <m:f>
                          <m:fPr>
                            <m:type m:val="skw"/>
                            <m:ctrlPr>
                              <a:rPr lang="en-US" sz="1000" i="1" smtClean="0">
                                <a:latin typeface="Cambria Math" panose="02040503050406030204" pitchFamily="18" charset="0"/>
                              </a:rPr>
                            </m:ctrlPr>
                          </m:fPr>
                          <m:num>
                            <m:r>
                              <a:rPr lang="en-US" sz="1000" i="1" smtClean="0">
                                <a:latin typeface="Cambria Math"/>
                                <a:ea typeface="Cambria Math"/>
                              </a:rPr>
                              <m:t>𝜃</m:t>
                            </m:r>
                          </m:num>
                          <m:den>
                            <m:r>
                              <a:rPr lang="en-US" sz="1000" b="0" i="1" smtClean="0">
                                <a:latin typeface="Cambria Math"/>
                              </a:rPr>
                              <m:t>2</m:t>
                            </m:r>
                          </m:den>
                        </m:f>
                      </m:oMath>
                    </m:oMathPara>
                  </a14:m>
                  <a:endParaRPr lang="en-US" sz="1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6553200" y="914400"/>
                  <a:ext cx="647678" cy="294761"/>
                </a:xfrm>
                <a:prstGeom prst="rect">
                  <a:avLst/>
                </a:prstGeom>
                <a:blipFill rotWithShape="1">
                  <a:blip r:embed="rId6"/>
                  <a:stretch>
                    <a:fillRect t="-95833" r="-50000" b="-15625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 name="TextBox 4"/>
              <p:cNvSpPr txBox="1"/>
              <p:nvPr/>
            </p:nvSpPr>
            <p:spPr>
              <a:xfrm>
                <a:off x="4015243" y="4009717"/>
                <a:ext cx="3833357"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aln/>
                        </m:rPr>
                        <a:rPr lang="en-US" i="1">
                          <a:latin typeface="Cambria Math"/>
                        </a:rPr>
                        <m:t>=</m:t>
                      </m:r>
                      <m:r>
                        <a:rPr lang="en-US" i="1">
                          <a:latin typeface="Cambria Math"/>
                        </a:rPr>
                        <m:t> </m:t>
                      </m:r>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cos</m:t>
                              </m:r>
                            </m:fName>
                            <m:e>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rPr>
                                        <m:t>2</m:t>
                                      </m:r>
                                      <m:r>
                                        <a:rPr lang="en-US" i="1">
                                          <a:latin typeface="Cambria Math"/>
                                          <a:ea typeface="Cambria Math"/>
                                        </a:rPr>
                                        <m:t>𝜋</m:t>
                                      </m:r>
                                      <m:r>
                                        <a:rPr lang="en-US" i="1">
                                          <a:latin typeface="Cambria Math"/>
                                          <a:ea typeface="Cambria Math"/>
                                        </a:rPr>
                                        <m:t>−</m:t>
                                      </m:r>
                                      <m:r>
                                        <a:rPr lang="en-US" i="1">
                                          <a:latin typeface="Cambria Math"/>
                                          <a:ea typeface="Cambria Math"/>
                                        </a:rPr>
                                        <m:t>𝜃</m:t>
                                      </m:r>
                                    </m:num>
                                    <m:den>
                                      <m:r>
                                        <a:rPr lang="en-US" i="1">
                                          <a:latin typeface="Cambria Math"/>
                                          <a:ea typeface="Cambria Math"/>
                                        </a:rPr>
                                        <m:t>2</m:t>
                                      </m:r>
                                    </m:den>
                                  </m:f>
                                </m:e>
                              </m:d>
                            </m:e>
                          </m:func>
                          <m:r>
                            <a:rPr lang="en-US" i="1">
                              <a:latin typeface="Cambria Math"/>
                            </a:rPr>
                            <m:t>,−</m:t>
                          </m:r>
                          <m:acc>
                            <m:accPr>
                              <m:chr m:val="̂"/>
                              <m:ctrlPr>
                                <a:rPr lang="en-US" b="1" i="1">
                                  <a:latin typeface="Cambria Math" panose="02040503050406030204" pitchFamily="18" charset="0"/>
                                </a:rPr>
                              </m:ctrlPr>
                            </m:accPr>
                            <m:e>
                              <m:r>
                                <a:rPr lang="en-US" b="1">
                                  <a:latin typeface="Cambria Math"/>
                                </a:rPr>
                                <m:t>𝐫</m:t>
                              </m:r>
                            </m:e>
                          </m:acc>
                          <m:func>
                            <m:funcPr>
                              <m:ctrlPr>
                                <a:rPr lang="en-US" i="1">
                                  <a:latin typeface="Cambria Math" panose="02040503050406030204" pitchFamily="18" charset="0"/>
                                </a:rPr>
                              </m:ctrlPr>
                            </m:funcPr>
                            <m:fName>
                              <m:r>
                                <m:rPr>
                                  <m:sty m:val="p"/>
                                </m:rPr>
                                <a:rPr lang="en-US">
                                  <a:latin typeface="Cambria Math"/>
                                </a:rPr>
                                <m:t>sin</m:t>
                              </m:r>
                            </m:fName>
                            <m:e>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rPr>
                                        <m:t>2</m:t>
                                      </m:r>
                                      <m:r>
                                        <a:rPr lang="en-US" i="1">
                                          <a:latin typeface="Cambria Math"/>
                                          <a:ea typeface="Cambria Math"/>
                                        </a:rPr>
                                        <m:t>𝜋</m:t>
                                      </m:r>
                                      <m:r>
                                        <a:rPr lang="en-US" i="1">
                                          <a:latin typeface="Cambria Math"/>
                                          <a:ea typeface="Cambria Math"/>
                                        </a:rPr>
                                        <m:t>−</m:t>
                                      </m:r>
                                      <m:r>
                                        <a:rPr lang="en-US" i="1">
                                          <a:latin typeface="Cambria Math"/>
                                          <a:ea typeface="Cambria Math"/>
                                        </a:rPr>
                                        <m:t>𝜃</m:t>
                                      </m:r>
                                    </m:num>
                                    <m:den>
                                      <m:r>
                                        <a:rPr lang="en-US" i="1">
                                          <a:latin typeface="Cambria Math"/>
                                          <a:ea typeface="Cambria Math"/>
                                        </a:rPr>
                                        <m:t>2</m:t>
                                      </m:r>
                                    </m:den>
                                  </m:f>
                                </m:e>
                              </m:d>
                            </m:e>
                          </m:func>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015243" y="4009717"/>
                <a:ext cx="3833357" cy="714683"/>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82719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horizontal)">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Quaternion Operations:</a:t>
            </a:r>
            <a:br>
              <a:rPr lang="en-US" dirty="0" smtClean="0"/>
            </a:br>
            <a:r>
              <a:rPr lang="en-US" dirty="0" smtClean="0"/>
              <a:t>Addition and Scalar</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These operations work the way you expect, component-wise:</a:t>
                </a:r>
              </a:p>
              <a:p>
                <a:pPr marL="0" indent="0" algn="ctr">
                  <a:buNone/>
                </a:pPr>
                <a14:m>
                  <m:oMathPara xmlns:m="http://schemas.openxmlformats.org/officeDocument/2006/math">
                    <m:oMathParaPr>
                      <m:jc m:val="centerGroup"/>
                    </m:oMathParaPr>
                    <m:oMath xmlns:m="http://schemas.openxmlformats.org/officeDocument/2006/math">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a:rPr>
                                <m:t>𝑤</m:t>
                              </m:r>
                            </m:e>
                            <m:sub>
                              <m:r>
                                <a:rPr lang="en-US" sz="1800" b="0" i="1" smtClean="0">
                                  <a:latin typeface="Cambria Math"/>
                                </a:rPr>
                                <m:t>1</m:t>
                              </m:r>
                            </m:sub>
                          </m:sSub>
                          <m:r>
                            <a:rPr lang="en-US" sz="1800" b="1" i="0" smtClean="0">
                              <a:latin typeface="Cambria Math"/>
                            </a:rPr>
                            <m:t>,</m:t>
                          </m:r>
                          <m:sSub>
                            <m:sSubPr>
                              <m:ctrlPr>
                                <a:rPr lang="en-US" sz="1800" b="1" i="1" smtClean="0">
                                  <a:latin typeface="Cambria Math" panose="02040503050406030204" pitchFamily="18" charset="0"/>
                                </a:rPr>
                              </m:ctrlPr>
                            </m:sSubPr>
                            <m:e>
                              <m:r>
                                <a:rPr lang="en-US" sz="1800" b="1" i="0" smtClean="0">
                                  <a:latin typeface="Cambria Math"/>
                                </a:rPr>
                                <m:t>𝐯</m:t>
                              </m:r>
                            </m:e>
                            <m:sub>
                              <m:r>
                                <a:rPr lang="en-US" sz="1800" b="0" i="0" smtClean="0">
                                  <a:latin typeface="Cambria Math"/>
                                </a:rPr>
                                <m:t>1</m:t>
                              </m:r>
                            </m:sub>
                          </m:sSub>
                        </m:e>
                      </m:d>
                      <m:r>
                        <a:rPr lang="en-US" sz="1800" b="1" i="0" smtClean="0">
                          <a:latin typeface="Cambria Math"/>
                        </a:rPr>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𝑤</m:t>
                              </m:r>
                            </m:e>
                            <m:sub>
                              <m:r>
                                <a:rPr lang="en-US" sz="1800" b="0" i="1" smtClean="0">
                                  <a:latin typeface="Cambria Math"/>
                                </a:rPr>
                                <m:t>2</m:t>
                              </m:r>
                            </m:sub>
                          </m:sSub>
                          <m:r>
                            <a:rPr lang="en-US" sz="1800" b="1">
                              <a:latin typeface="Cambria Math"/>
                            </a:rPr>
                            <m:t>,</m:t>
                          </m:r>
                          <m:sSub>
                            <m:sSubPr>
                              <m:ctrlPr>
                                <a:rPr lang="en-US" sz="1800" b="1" i="1">
                                  <a:latin typeface="Cambria Math" panose="02040503050406030204" pitchFamily="18" charset="0"/>
                                </a:rPr>
                              </m:ctrlPr>
                            </m:sSubPr>
                            <m:e>
                              <m:r>
                                <a:rPr lang="en-US" sz="1800" b="1">
                                  <a:latin typeface="Cambria Math"/>
                                </a:rPr>
                                <m:t>𝐯</m:t>
                              </m:r>
                            </m:e>
                            <m:sub>
                              <m:r>
                                <a:rPr lang="en-US" sz="1800" b="0" i="1" smtClean="0">
                                  <a:latin typeface="Cambria Math"/>
                                </a:rPr>
                                <m:t>2</m:t>
                              </m:r>
                            </m:sub>
                          </m:sSub>
                        </m:e>
                      </m:d>
                      <m:r>
                        <m:rPr>
                          <m:aln/>
                        </m:rPr>
                        <a:rPr lang="en-US" sz="1800" b="0" i="1" smtClean="0">
                          <a:latin typeface="Cambria Math"/>
                        </a:rPr>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𝑤</m:t>
                              </m:r>
                            </m:e>
                            <m:sub>
                              <m:r>
                                <a:rPr lang="en-US" sz="1800" i="1">
                                  <a:latin typeface="Cambria Math"/>
                                </a:rPr>
                                <m:t>1</m:t>
                              </m:r>
                            </m:sub>
                          </m:sSub>
                          <m:r>
                            <a:rPr lang="en-US" sz="1800" b="0" i="1" smtClean="0">
                              <a:latin typeface="Cambria Math"/>
                            </a:rPr>
                            <m:t>+</m:t>
                          </m:r>
                          <m:sSub>
                            <m:sSubPr>
                              <m:ctrlPr>
                                <a:rPr lang="en-US" sz="1800" i="1">
                                  <a:latin typeface="Cambria Math" panose="02040503050406030204" pitchFamily="18" charset="0"/>
                                </a:rPr>
                              </m:ctrlPr>
                            </m:sSubPr>
                            <m:e>
                              <m:r>
                                <a:rPr lang="en-US" sz="1800" i="1">
                                  <a:latin typeface="Cambria Math"/>
                                </a:rPr>
                                <m:t>𝑤</m:t>
                              </m:r>
                            </m:e>
                            <m:sub>
                              <m:r>
                                <a:rPr lang="en-US" sz="1800" b="0" i="1" smtClean="0">
                                  <a:latin typeface="Cambria Math"/>
                                </a:rPr>
                                <m:t>2</m:t>
                              </m:r>
                            </m:sub>
                          </m:sSub>
                          <m:r>
                            <a:rPr lang="en-US" sz="1800" b="1">
                              <a:latin typeface="Cambria Math"/>
                            </a:rPr>
                            <m:t>,</m:t>
                          </m:r>
                          <m:sSub>
                            <m:sSubPr>
                              <m:ctrlPr>
                                <a:rPr lang="en-US" sz="1800" b="1" i="1">
                                  <a:latin typeface="Cambria Math" panose="02040503050406030204" pitchFamily="18" charset="0"/>
                                </a:rPr>
                              </m:ctrlPr>
                            </m:sSubPr>
                            <m:e>
                              <m:r>
                                <a:rPr lang="en-US" sz="1800" b="1">
                                  <a:latin typeface="Cambria Math"/>
                                </a:rPr>
                                <m:t>𝐯</m:t>
                              </m:r>
                            </m:e>
                            <m:sub>
                              <m:r>
                                <a:rPr lang="en-US" sz="1800" b="0" i="1">
                                  <a:latin typeface="Cambria Math"/>
                                </a:rPr>
                                <m:t>1</m:t>
                              </m:r>
                            </m:sub>
                          </m:sSub>
                          <m:r>
                            <a:rPr lang="en-US" sz="1800" b="1" i="1" smtClean="0">
                              <a:latin typeface="Cambria Math"/>
                            </a:rPr>
                            <m:t>+</m:t>
                          </m:r>
                          <m:sSub>
                            <m:sSubPr>
                              <m:ctrlPr>
                                <a:rPr lang="en-US" sz="1800" b="1" i="1">
                                  <a:latin typeface="Cambria Math" panose="02040503050406030204" pitchFamily="18" charset="0"/>
                                </a:rPr>
                              </m:ctrlPr>
                            </m:sSubPr>
                            <m:e>
                              <m:r>
                                <a:rPr lang="en-US" sz="1800" b="1">
                                  <a:latin typeface="Cambria Math"/>
                                </a:rPr>
                                <m:t>𝐯</m:t>
                              </m:r>
                            </m:e>
                            <m:sub>
                              <m:r>
                                <a:rPr lang="en-US" sz="1800" b="0" i="1" smtClean="0">
                                  <a:latin typeface="Cambria Math"/>
                                </a:rPr>
                                <m:t>2</m:t>
                              </m:r>
                            </m:sub>
                          </m:sSub>
                        </m:e>
                      </m:d>
                    </m:oMath>
                    <m:oMath xmlns:m="http://schemas.openxmlformats.org/officeDocument/2006/math">
                      <m:r>
                        <a:rPr lang="en-US" sz="1800" b="0" i="1" smtClean="0">
                          <a:latin typeface="Cambria Math"/>
                        </a:rPr>
                        <m:t>𝑎</m:t>
                      </m:r>
                      <m:d>
                        <m:dPr>
                          <m:ctrlPr>
                            <a:rPr lang="en-US" sz="1800" b="0" i="1" smtClean="0">
                              <a:latin typeface="Cambria Math" panose="02040503050406030204" pitchFamily="18" charset="0"/>
                            </a:rPr>
                          </m:ctrlPr>
                        </m:dPr>
                        <m:e>
                          <m:r>
                            <a:rPr lang="en-US" sz="1800" b="0" i="1" smtClean="0">
                              <a:latin typeface="Cambria Math"/>
                            </a:rPr>
                            <m:t>𝑤</m:t>
                          </m:r>
                          <m:r>
                            <a:rPr lang="en-US" sz="1800" b="0" i="1" smtClean="0">
                              <a:latin typeface="Cambria Math"/>
                            </a:rPr>
                            <m:t>,</m:t>
                          </m:r>
                          <m:r>
                            <a:rPr lang="en-US" sz="1800" b="1" i="0" smtClean="0">
                              <a:latin typeface="Cambria Math"/>
                            </a:rPr>
                            <m:t>𝐯</m:t>
                          </m:r>
                        </m:e>
                      </m:d>
                      <m:r>
                        <m:rPr>
                          <m:aln/>
                        </m:rPr>
                        <a:rPr lang="en-US" sz="1800" b="0" i="1" smtClean="0">
                          <a:latin typeface="Cambria Math"/>
                        </a:rPr>
                        <m:t>=</m:t>
                      </m:r>
                      <m:d>
                        <m:dPr>
                          <m:ctrlPr>
                            <a:rPr lang="en-US" sz="1800" i="1">
                              <a:latin typeface="Cambria Math" panose="02040503050406030204" pitchFamily="18" charset="0"/>
                            </a:rPr>
                          </m:ctrlPr>
                        </m:dPr>
                        <m:e>
                          <m:r>
                            <a:rPr lang="en-US" sz="1800" b="0" i="1" smtClean="0">
                              <a:latin typeface="Cambria Math"/>
                            </a:rPr>
                            <m:t>𝑎</m:t>
                          </m:r>
                          <m:r>
                            <a:rPr lang="en-US" sz="1800" i="1">
                              <a:latin typeface="Cambria Math"/>
                            </a:rPr>
                            <m:t>𝑤</m:t>
                          </m:r>
                          <m:r>
                            <a:rPr lang="en-US" sz="1800" i="1">
                              <a:latin typeface="Cambria Math"/>
                            </a:rPr>
                            <m:t>,</m:t>
                          </m:r>
                          <m:r>
                            <a:rPr lang="en-US" sz="1800" b="0" i="1" smtClean="0">
                              <a:latin typeface="Cambria Math"/>
                            </a:rPr>
                            <m:t>𝑎</m:t>
                          </m:r>
                          <m:r>
                            <a:rPr lang="en-US" sz="1800" b="1">
                              <a:latin typeface="Cambria Math"/>
                            </a:rPr>
                            <m:t>𝐯</m:t>
                          </m:r>
                        </m:e>
                      </m:d>
                    </m:oMath>
                  </m:oMathPara>
                </a14:m>
                <a:endParaRPr lang="en-US" dirty="0" smtClean="0"/>
              </a:p>
              <a:p>
                <a:pPr marL="0" indent="0">
                  <a:buNone/>
                </a:pPr>
                <a:endParaRPr lang="en-US" sz="800" dirty="0" smtClean="0"/>
              </a:p>
              <a:p>
                <a:pPr marL="0" indent="0">
                  <a:buNone/>
                </a:pPr>
                <a:r>
                  <a:rPr lang="en-US" dirty="0" smtClean="0"/>
                  <a:t>However, the negation of a unit quaternion is quite interesting: </a:t>
                </a:r>
              </a:p>
              <a:p>
                <a:pPr marL="457200" lvl="1" indent="-163513">
                  <a:tabLst>
                    <a:tab pos="457200" algn="l"/>
                  </a:tabLst>
                </a:pPr>
                <a:r>
                  <a:rPr lang="en-US" dirty="0" smtClean="0"/>
                  <a:t>Recall that unit quaternion </a:t>
                </a:r>
                <a14:m>
                  <m:oMath xmlns:m="http://schemas.openxmlformats.org/officeDocument/2006/math">
                    <m:r>
                      <a:rPr lang="en-US" b="1" i="0" smtClean="0">
                        <a:latin typeface="Cambria Math"/>
                      </a:rPr>
                      <m:t>𝐪</m:t>
                    </m:r>
                    <m:r>
                      <a:rPr lang="en-US" b="1" i="1" smtClean="0">
                        <a:latin typeface="Cambria Math"/>
                      </a:rPr>
                      <m:t>=</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cos</m:t>
                        </m:r>
                      </m:fName>
                      <m:e>
                        <m:f>
                          <m:fPr>
                            <m:type m:val="skw"/>
                            <m:ctrlPr>
                              <a:rPr lang="en-US" i="1">
                                <a:latin typeface="Cambria Math" panose="02040503050406030204" pitchFamily="18" charset="0"/>
                              </a:rPr>
                            </m:ctrlPr>
                          </m:fPr>
                          <m:num>
                            <m:r>
                              <a:rPr lang="en-US" i="1">
                                <a:latin typeface="Cambria Math"/>
                                <a:ea typeface="Cambria Math"/>
                              </a:rPr>
                              <m:t>𝜃</m:t>
                            </m:r>
                          </m:num>
                          <m:den>
                            <m:r>
                              <a:rPr lang="en-US" i="1">
                                <a:latin typeface="Cambria Math"/>
                              </a:rPr>
                              <m:t>2</m:t>
                            </m:r>
                          </m:den>
                        </m:f>
                      </m:e>
                    </m:func>
                    <m:r>
                      <a:rPr lang="en-US" i="1">
                        <a:latin typeface="Cambria Math"/>
                      </a:rPr>
                      <m:t>,</m:t>
                    </m:r>
                    <m:acc>
                      <m:accPr>
                        <m:chr m:val="̂"/>
                        <m:ctrlPr>
                          <a:rPr lang="en-US" b="1" i="1">
                            <a:latin typeface="Cambria Math" panose="02040503050406030204" pitchFamily="18" charset="0"/>
                          </a:rPr>
                        </m:ctrlPr>
                      </m:accPr>
                      <m:e>
                        <m:r>
                          <a:rPr lang="en-US" b="1">
                            <a:latin typeface="Cambria Math"/>
                          </a:rPr>
                          <m:t>𝐫</m:t>
                        </m:r>
                      </m:e>
                    </m:acc>
                    <m:func>
                      <m:funcPr>
                        <m:ctrlPr>
                          <a:rPr lang="en-US" i="1">
                            <a:latin typeface="Cambria Math" panose="02040503050406030204" pitchFamily="18" charset="0"/>
                          </a:rPr>
                        </m:ctrlPr>
                      </m:funcPr>
                      <m:fName>
                        <m:r>
                          <m:rPr>
                            <m:sty m:val="p"/>
                          </m:rPr>
                          <a:rPr lang="en-US">
                            <a:latin typeface="Cambria Math"/>
                          </a:rPr>
                          <m:t>sin</m:t>
                        </m:r>
                      </m:fName>
                      <m:e>
                        <m:f>
                          <m:fPr>
                            <m:type m:val="skw"/>
                            <m:ctrlPr>
                              <a:rPr lang="en-US" i="1">
                                <a:latin typeface="Cambria Math" panose="02040503050406030204" pitchFamily="18" charset="0"/>
                              </a:rPr>
                            </m:ctrlPr>
                          </m:fPr>
                          <m:num>
                            <m:r>
                              <a:rPr lang="en-US" i="1">
                                <a:latin typeface="Cambria Math"/>
                                <a:ea typeface="Cambria Math"/>
                              </a:rPr>
                              <m:t>𝜃</m:t>
                            </m:r>
                          </m:num>
                          <m:den>
                            <m:r>
                              <a:rPr lang="en-US" i="1">
                                <a:latin typeface="Cambria Math"/>
                              </a:rPr>
                              <m:t>2</m:t>
                            </m:r>
                          </m:den>
                        </m:f>
                      </m:e>
                    </m:func>
                    <m:r>
                      <a:rPr lang="en-US" i="1">
                        <a:latin typeface="Cambria Math"/>
                      </a:rPr>
                      <m:t>)</m:t>
                    </m:r>
                  </m:oMath>
                </a14:m>
                <a:r>
                  <a:rPr lang="en-US" dirty="0" smtClean="0"/>
                  <a:t> corresponds to and axis-angle rotation of </a:t>
                </a:r>
                <a14:m>
                  <m:oMath xmlns:m="http://schemas.openxmlformats.org/officeDocument/2006/math">
                    <m:r>
                      <a:rPr lang="en-US" i="1">
                        <a:latin typeface="Cambria Math"/>
                        <a:ea typeface="Cambria Math"/>
                      </a:rPr>
                      <m:t>𝜃</m:t>
                    </m:r>
                  </m:oMath>
                </a14:m>
                <a:r>
                  <a:rPr lang="en-US" dirty="0" smtClean="0"/>
                  <a:t> around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𝐫</m:t>
                        </m:r>
                      </m:e>
                    </m:acc>
                  </m:oMath>
                </a14:m>
                <a:r>
                  <a:rPr lang="en-US" dirty="0" smtClean="0"/>
                  <a:t>. Now consider its negation -</a:t>
                </a:r>
                <a:r>
                  <a:rPr lang="en-US" b="1" dirty="0" smtClean="0"/>
                  <a:t>q</a:t>
                </a:r>
                <a:r>
                  <a:rPr lang="en-US" dirty="0" smtClean="0"/>
                  <a:t>: </a:t>
                </a:r>
              </a:p>
              <a:p>
                <a:pPr marL="0" indent="-1" algn="ctr">
                  <a:buNone/>
                  <a:tabLst>
                    <a:tab pos="457200" algn="l"/>
                  </a:tabLst>
                </a:pPr>
                <a14:m>
                  <m:oMathPara xmlns:m="http://schemas.openxmlformats.org/officeDocument/2006/math">
                    <m:oMathParaPr>
                      <m:jc m:val="centerGroup"/>
                    </m:oMathParaPr>
                    <m:oMath xmlns:m="http://schemas.openxmlformats.org/officeDocument/2006/math">
                      <m:r>
                        <a:rPr lang="en-US" sz="1800" i="1">
                          <a:latin typeface="Cambria Math"/>
                        </a:rPr>
                        <m:t>−1</m:t>
                      </m:r>
                      <m:d>
                        <m:dPr>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r>
                                <m:rPr>
                                  <m:sty m:val="p"/>
                                </m:rPr>
                                <a:rPr lang="en-US" sz="1800">
                                  <a:latin typeface="Cambria Math"/>
                                </a:rPr>
                                <m:t>cos</m:t>
                              </m:r>
                            </m:fName>
                            <m:e>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e>
                          </m:func>
                          <m:r>
                            <a:rPr lang="en-US" sz="1800" i="1">
                              <a:latin typeface="Cambria Math"/>
                            </a:rPr>
                            <m:t>,</m:t>
                          </m:r>
                          <m:acc>
                            <m:accPr>
                              <m:chr m:val="̂"/>
                              <m:ctrlPr>
                                <a:rPr lang="en-US" sz="1800" b="1" i="1">
                                  <a:latin typeface="Cambria Math" panose="02040503050406030204" pitchFamily="18" charset="0"/>
                                </a:rPr>
                              </m:ctrlPr>
                            </m:accPr>
                            <m:e>
                              <m:r>
                                <a:rPr lang="en-US" sz="1800" b="1">
                                  <a:latin typeface="Cambria Math"/>
                                </a:rPr>
                                <m:t>𝐫</m:t>
                              </m:r>
                            </m:e>
                          </m:acc>
                          <m:func>
                            <m:funcPr>
                              <m:ctrlPr>
                                <a:rPr lang="en-US" sz="1800" i="1">
                                  <a:latin typeface="Cambria Math" panose="02040503050406030204" pitchFamily="18" charset="0"/>
                                </a:rPr>
                              </m:ctrlPr>
                            </m:funcPr>
                            <m:fName>
                              <m:r>
                                <m:rPr>
                                  <m:sty m:val="p"/>
                                </m:rPr>
                                <a:rPr lang="en-US" sz="1800">
                                  <a:latin typeface="Cambria Math"/>
                                </a:rPr>
                                <m:t>sin</m:t>
                              </m:r>
                            </m:fName>
                            <m:e>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e>
                          </m:func>
                        </m:e>
                      </m:d>
                      <m:r>
                        <m:rPr>
                          <m:aln/>
                        </m:rPr>
                        <a:rPr lang="en-US" sz="1800" i="1">
                          <a:latin typeface="Cambria Math"/>
                        </a:rPr>
                        <m:t>=</m:t>
                      </m:r>
                      <m:d>
                        <m:dPr>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r>
                                <a:rPr lang="en-US" sz="1800" i="1">
                                  <a:latin typeface="Cambria Math"/>
                                </a:rPr>
                                <m:t>−</m:t>
                              </m:r>
                              <m:r>
                                <m:rPr>
                                  <m:sty m:val="p"/>
                                </m:rPr>
                                <a:rPr lang="en-US" sz="1800">
                                  <a:latin typeface="Cambria Math"/>
                                </a:rPr>
                                <m:t>cos</m:t>
                              </m:r>
                            </m:fName>
                            <m:e>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e>
                          </m:func>
                          <m:r>
                            <a:rPr lang="en-US" sz="1800" i="1">
                              <a:latin typeface="Cambria Math"/>
                            </a:rPr>
                            <m:t>,−</m:t>
                          </m:r>
                          <m:acc>
                            <m:accPr>
                              <m:chr m:val="̂"/>
                              <m:ctrlPr>
                                <a:rPr lang="en-US" sz="1800" b="1" i="1">
                                  <a:latin typeface="Cambria Math" panose="02040503050406030204" pitchFamily="18" charset="0"/>
                                </a:rPr>
                              </m:ctrlPr>
                            </m:accPr>
                            <m:e>
                              <m:r>
                                <a:rPr lang="en-US" sz="1800" b="1">
                                  <a:latin typeface="Cambria Math"/>
                                </a:rPr>
                                <m:t>𝐫</m:t>
                              </m:r>
                            </m:e>
                          </m:acc>
                          <m:func>
                            <m:funcPr>
                              <m:ctrlPr>
                                <a:rPr lang="en-US" sz="1800" i="1">
                                  <a:latin typeface="Cambria Math" panose="02040503050406030204" pitchFamily="18" charset="0"/>
                                </a:rPr>
                              </m:ctrlPr>
                            </m:funcPr>
                            <m:fName>
                              <m:r>
                                <m:rPr>
                                  <m:sty m:val="p"/>
                                </m:rPr>
                                <a:rPr lang="en-US" sz="1800">
                                  <a:latin typeface="Cambria Math"/>
                                </a:rPr>
                                <m:t>sin</m:t>
                              </m:r>
                            </m:fName>
                            <m:e>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e>
                          </m:func>
                        </m:e>
                      </m:d>
                    </m:oMath>
                    <m:oMath xmlns:m="http://schemas.openxmlformats.org/officeDocument/2006/math">
                      <m:r>
                        <m:rPr>
                          <m:aln/>
                        </m:rPr>
                        <a:rPr lang="en-US" sz="1800" i="1">
                          <a:latin typeface="Cambria Math"/>
                        </a:rPr>
                        <m:t>=</m:t>
                      </m:r>
                      <m:d>
                        <m:dPr>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r>
                                <m:rPr>
                                  <m:sty m:val="p"/>
                                </m:rPr>
                                <a:rPr lang="en-US" sz="1800">
                                  <a:latin typeface="Cambria Math"/>
                                </a:rPr>
                                <m:t>cos</m:t>
                              </m:r>
                            </m:fName>
                            <m:e>
                              <m:d>
                                <m:dPr>
                                  <m:ctrlPr>
                                    <a:rPr lang="en-US" sz="1800" i="1">
                                      <a:latin typeface="Cambria Math" panose="02040503050406030204" pitchFamily="18" charset="0"/>
                                      <a:ea typeface="Cambria Math"/>
                                    </a:rPr>
                                  </m:ctrlPr>
                                </m:dPr>
                                <m:e>
                                  <m:r>
                                    <a:rPr lang="en-US" sz="1800" i="1">
                                      <a:latin typeface="Cambria Math"/>
                                      <a:ea typeface="Cambria Math"/>
                                    </a:rPr>
                                    <m:t>𝜋</m:t>
                                  </m:r>
                                  <m:r>
                                    <a:rPr lang="en-US" sz="1800" i="1">
                                      <a:latin typeface="Cambria Math"/>
                                      <a:ea typeface="Cambria Math"/>
                                    </a:rPr>
                                    <m:t>−</m:t>
                                  </m:r>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e>
                              </m:d>
                            </m:e>
                          </m:func>
                          <m:r>
                            <a:rPr lang="en-US" sz="1800" i="1">
                              <a:latin typeface="Cambria Math"/>
                            </a:rPr>
                            <m:t>,−</m:t>
                          </m:r>
                          <m:acc>
                            <m:accPr>
                              <m:chr m:val="̂"/>
                              <m:ctrlPr>
                                <a:rPr lang="en-US" sz="1800" b="1" i="1">
                                  <a:latin typeface="Cambria Math" panose="02040503050406030204" pitchFamily="18" charset="0"/>
                                </a:rPr>
                              </m:ctrlPr>
                            </m:accPr>
                            <m:e>
                              <m:r>
                                <a:rPr lang="en-US" sz="1800" b="1">
                                  <a:latin typeface="Cambria Math"/>
                                </a:rPr>
                                <m:t>𝐫</m:t>
                              </m:r>
                            </m:e>
                          </m:acc>
                          <m:func>
                            <m:funcPr>
                              <m:ctrlPr>
                                <a:rPr lang="en-US" sz="1800" i="1">
                                  <a:latin typeface="Cambria Math" panose="02040503050406030204" pitchFamily="18" charset="0"/>
                                </a:rPr>
                              </m:ctrlPr>
                            </m:funcPr>
                            <m:fName>
                              <m:r>
                                <m:rPr>
                                  <m:sty m:val="p"/>
                                </m:rPr>
                                <a:rPr lang="en-US" sz="1800">
                                  <a:latin typeface="Cambria Math"/>
                                </a:rPr>
                                <m:t>sin</m:t>
                              </m:r>
                              <m:r>
                                <a:rPr lang="en-US" sz="1800">
                                  <a:latin typeface="Cambria Math"/>
                                </a:rPr>
                                <m:t>⁡(</m:t>
                              </m:r>
                              <m:r>
                                <a:rPr lang="en-US" sz="1800" i="1">
                                  <a:latin typeface="Cambria Math"/>
                                  <a:ea typeface="Cambria Math"/>
                                </a:rPr>
                                <m:t>𝜋</m:t>
                              </m:r>
                              <m:r>
                                <a:rPr lang="en-US" sz="1800" i="1">
                                  <a:latin typeface="Cambria Math"/>
                                  <a:ea typeface="Cambria Math"/>
                                </a:rPr>
                                <m:t>−</m:t>
                              </m:r>
                            </m:fName>
                            <m:e>
                              <m:f>
                                <m:fPr>
                                  <m:type m:val="skw"/>
                                  <m:ctrlPr>
                                    <a:rPr lang="en-US" sz="1800" i="1">
                                      <a:latin typeface="Cambria Math" panose="02040503050406030204" pitchFamily="18" charset="0"/>
                                    </a:rPr>
                                  </m:ctrlPr>
                                </m:fPr>
                                <m:num>
                                  <m:r>
                                    <a:rPr lang="en-US" sz="1800" i="1">
                                      <a:latin typeface="Cambria Math"/>
                                      <a:ea typeface="Cambria Math"/>
                                    </a:rPr>
                                    <m:t>𝜃</m:t>
                                  </m:r>
                                </m:num>
                                <m:den>
                                  <m:r>
                                    <a:rPr lang="en-US" sz="1800" i="1">
                                      <a:latin typeface="Cambria Math"/>
                                    </a:rPr>
                                    <m:t>2</m:t>
                                  </m:r>
                                </m:den>
                              </m:f>
                              <m:r>
                                <a:rPr lang="en-US" sz="1800" i="1">
                                  <a:latin typeface="Cambria Math"/>
                                </a:rPr>
                                <m:t>)</m:t>
                              </m:r>
                            </m:e>
                          </m:func>
                        </m:e>
                      </m:d>
                    </m:oMath>
                  </m:oMathPara>
                </a14:m>
                <a:r>
                  <a:rPr lang="en-US" sz="1800" i="1" dirty="0">
                    <a:latin typeface="Cambria Math"/>
                  </a:rPr>
                  <a:t/>
                </a:r>
                <a:br>
                  <a:rPr lang="en-US" sz="1800" i="1" dirty="0">
                    <a:latin typeface="Cambria Math"/>
                  </a:rPr>
                </a:br>
                <a:endParaRPr lang="en-US" sz="1800" i="1" dirty="0" smtClean="0">
                  <a:latin typeface="Cambria Math"/>
                </a:endParaRPr>
              </a:p>
              <a:p>
                <a:pPr marL="0" indent="-1" algn="ctr">
                  <a:buNone/>
                  <a:tabLst>
                    <a:tab pos="457200" algn="l"/>
                  </a:tabLst>
                </a:pPr>
                <a:endParaRPr lang="en-US" sz="1800" dirty="0" smtClean="0"/>
              </a:p>
              <a:p>
                <a:pPr marL="0" indent="-1" algn="ctr">
                  <a:buNone/>
                  <a:tabLst>
                    <a:tab pos="457200" algn="l"/>
                  </a:tabLst>
                </a:pPr>
                <a:endParaRPr lang="en-US" sz="1800" dirty="0"/>
              </a:p>
              <a:p>
                <a:pPr marL="457200" lvl="1" indent="-165100">
                  <a:tabLst>
                    <a:tab pos="457200" algn="l"/>
                  </a:tabLst>
                </a:pPr>
                <a:r>
                  <a:rPr lang="en-US" dirty="0" smtClean="0"/>
                  <a:t>But this represents rotating by </a:t>
                </a:r>
                <a14:m>
                  <m:oMath xmlns:m="http://schemas.openxmlformats.org/officeDocument/2006/math">
                    <m:r>
                      <a:rPr lang="en-US" i="1">
                        <a:latin typeface="Cambria Math"/>
                      </a:rPr>
                      <m:t>2</m:t>
                    </m:r>
                    <m:r>
                      <a:rPr lang="en-US" i="1">
                        <a:latin typeface="Cambria Math"/>
                        <a:ea typeface="Cambria Math"/>
                      </a:rPr>
                      <m:t>𝜋</m:t>
                    </m:r>
                    <m:r>
                      <a:rPr lang="en-US" i="1">
                        <a:latin typeface="Cambria Math"/>
                        <a:ea typeface="Cambria Math"/>
                      </a:rPr>
                      <m:t>−</m:t>
                    </m:r>
                    <m:r>
                      <a:rPr lang="en-US" i="1">
                        <a:latin typeface="Cambria Math"/>
                        <a:ea typeface="Cambria Math"/>
                      </a:rPr>
                      <m:t>𝜃</m:t>
                    </m:r>
                  </m:oMath>
                </a14:m>
                <a:r>
                  <a:rPr lang="en-US" dirty="0" smtClean="0"/>
                  <a:t> around </a:t>
                </a:r>
                <a14:m>
                  <m:oMath xmlns:m="http://schemas.openxmlformats.org/officeDocument/2006/math">
                    <m:r>
                      <a:rPr lang="en-US" i="1">
                        <a:latin typeface="Cambria Math"/>
                      </a:rPr>
                      <m:t>−</m:t>
                    </m:r>
                    <m:acc>
                      <m:accPr>
                        <m:chr m:val="̂"/>
                        <m:ctrlPr>
                          <a:rPr lang="en-US" b="1" i="1">
                            <a:latin typeface="Cambria Math" panose="02040503050406030204" pitchFamily="18" charset="0"/>
                          </a:rPr>
                        </m:ctrlPr>
                      </m:accPr>
                      <m:e>
                        <m:r>
                          <a:rPr lang="en-US" b="1">
                            <a:latin typeface="Cambria Math"/>
                          </a:rPr>
                          <m:t>𝐫</m:t>
                        </m:r>
                      </m:e>
                    </m:acc>
                  </m:oMath>
                </a14:m>
                <a:r>
                  <a:rPr lang="en-US" dirty="0" smtClean="0"/>
                  <a:t>, which is the same final result</a:t>
                </a:r>
                <a:endParaRPr lang="en-US" dirty="0"/>
              </a:p>
              <a:p>
                <a:pPr marL="457200" lvl="1" indent="-165100">
                  <a:tabLst>
                    <a:tab pos="457200" algn="l"/>
                  </a:tabLst>
                </a:pPr>
                <a:endParaRPr lang="en-US" dirty="0" smtClean="0"/>
              </a:p>
              <a:p>
                <a:pPr marL="457200" lvl="1" indent="-165100">
                  <a:tabLst>
                    <a:tab pos="457200" algn="l"/>
                  </a:tabLst>
                </a:pPr>
                <a:endParaRPr lang="en-US" dirty="0" smtClean="0"/>
              </a:p>
              <a:p>
                <a:pPr marL="292100" lvl="1" indent="0">
                  <a:buNone/>
                  <a:tabLst>
                    <a:tab pos="457200" algn="l"/>
                  </a:tabLst>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08" t="-579"/>
                </a:stretch>
              </a:blipFill>
            </p:spPr>
            <p:txBody>
              <a:bodyPr/>
              <a:lstStyle/>
              <a:p>
                <a:r>
                  <a:rPr lang="en-US">
                    <a:noFill/>
                  </a:rPr>
                  <a:t> </a:t>
                </a:r>
              </a:p>
            </p:txBody>
          </p:sp>
        </mc:Fallback>
      </mc:AlternateContent>
      <p:sp>
        <p:nvSpPr>
          <p:cNvPr id="5" name="Rounded Rectangle 4"/>
          <p:cNvSpPr/>
          <p:nvPr/>
        </p:nvSpPr>
        <p:spPr>
          <a:xfrm>
            <a:off x="5526926" y="5876925"/>
            <a:ext cx="3735565" cy="600075"/>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Interpolation between quaternions needs to be careful with this aspect, but we won’t worry about it for now</a:t>
            </a:r>
            <a:endParaRPr lang="en-US" sz="1200" dirty="0">
              <a:solidFill>
                <a:schemeClr val="tx1"/>
              </a:solidFill>
            </a:endParaRPr>
          </a:p>
        </p:txBody>
      </p:sp>
      <p:grpSp>
        <p:nvGrpSpPr>
          <p:cNvPr id="28" name="Group 27"/>
          <p:cNvGrpSpPr/>
          <p:nvPr/>
        </p:nvGrpSpPr>
        <p:grpSpPr>
          <a:xfrm>
            <a:off x="3460735" y="5104031"/>
            <a:ext cx="1226715" cy="991969"/>
            <a:chOff x="1242995" y="5704076"/>
            <a:chExt cx="1226715" cy="991969"/>
          </a:xfrm>
        </p:grpSpPr>
        <p:grpSp>
          <p:nvGrpSpPr>
            <p:cNvPr id="9" name="Group 8"/>
            <p:cNvGrpSpPr/>
            <p:nvPr/>
          </p:nvGrpSpPr>
          <p:grpSpPr>
            <a:xfrm>
              <a:off x="1242995" y="5704076"/>
              <a:ext cx="319318" cy="726043"/>
              <a:chOff x="920556" y="4074557"/>
              <a:chExt cx="319318" cy="726043"/>
            </a:xfrm>
          </p:grpSpPr>
          <p:cxnSp>
            <p:nvCxnSpPr>
              <p:cNvPr id="7" name="Straight Arrow Connector 6"/>
              <p:cNvCxnSpPr/>
              <p:nvPr/>
            </p:nvCxnSpPr>
            <p:spPr>
              <a:xfrm flipV="1">
                <a:off x="1143000" y="4074557"/>
                <a:ext cx="0" cy="7260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920556" y="4114561"/>
                    <a:ext cx="31931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𝐫</m:t>
                              </m:r>
                            </m:e>
                          </m:acc>
                        </m:oMath>
                      </m:oMathPara>
                    </a14:m>
                    <a:endParaRPr lang="en-US"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920556" y="4114561"/>
                    <a:ext cx="319318" cy="307777"/>
                  </a:xfrm>
                  <a:prstGeom prst="rect">
                    <a:avLst/>
                  </a:prstGeom>
                  <a:blipFill rotWithShape="1">
                    <a:blip r:embed="rId4"/>
                    <a:stretch>
                      <a:fillRect r="-1923"/>
                    </a:stretch>
                  </a:blipFill>
                </p:spPr>
                <p:txBody>
                  <a:bodyPr/>
                  <a:lstStyle/>
                  <a:p>
                    <a:r>
                      <a:rPr lang="en-US">
                        <a:noFill/>
                      </a:rPr>
                      <a:t> </a:t>
                    </a:r>
                  </a:p>
                </p:txBody>
              </p:sp>
            </mc:Fallback>
          </mc:AlternateContent>
        </p:grpSp>
        <p:grpSp>
          <p:nvGrpSpPr>
            <p:cNvPr id="10" name="Group 9"/>
            <p:cNvGrpSpPr/>
            <p:nvPr/>
          </p:nvGrpSpPr>
          <p:grpSpPr>
            <a:xfrm>
              <a:off x="1465439" y="5973514"/>
              <a:ext cx="886985" cy="456605"/>
              <a:chOff x="533400" y="3599497"/>
              <a:chExt cx="886985" cy="456605"/>
            </a:xfrm>
          </p:grpSpPr>
          <p:cxnSp>
            <p:nvCxnSpPr>
              <p:cNvPr id="11" name="Straight Arrow Connector 10"/>
              <p:cNvCxnSpPr/>
              <p:nvPr/>
            </p:nvCxnSpPr>
            <p:spPr>
              <a:xfrm flipV="1">
                <a:off x="533400" y="3827502"/>
                <a:ext cx="838200"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041756" y="3599497"/>
                    <a:ext cx="37862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a:rPr>
                            <m:t>𝐯</m:t>
                          </m:r>
                          <m:r>
                            <a:rPr lang="en-US" sz="1400" b="1" i="0" smtClean="0">
                              <a:latin typeface="Cambria Math"/>
                            </a:rPr>
                            <m:t>′</m:t>
                          </m:r>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041756" y="3599497"/>
                    <a:ext cx="378629" cy="307777"/>
                  </a:xfrm>
                  <a:prstGeom prst="rect">
                    <a:avLst/>
                  </a:prstGeom>
                  <a:blipFill rotWithShape="1">
                    <a:blip r:embed="rId5"/>
                    <a:stretch>
                      <a:fillRect/>
                    </a:stretch>
                  </a:blipFill>
                </p:spPr>
                <p:txBody>
                  <a:bodyPr/>
                  <a:lstStyle/>
                  <a:p>
                    <a:r>
                      <a:rPr lang="en-US">
                        <a:noFill/>
                      </a:rPr>
                      <a:t> </a:t>
                    </a:r>
                  </a:p>
                </p:txBody>
              </p:sp>
            </mc:Fallback>
          </mc:AlternateContent>
        </p:grpSp>
        <p:grpSp>
          <p:nvGrpSpPr>
            <p:cNvPr id="16" name="Group 15"/>
            <p:cNvGrpSpPr/>
            <p:nvPr/>
          </p:nvGrpSpPr>
          <p:grpSpPr>
            <a:xfrm>
              <a:off x="1465439" y="6388268"/>
              <a:ext cx="1004271" cy="307777"/>
              <a:chOff x="457200" y="3557051"/>
              <a:chExt cx="1004271" cy="307777"/>
            </a:xfrm>
          </p:grpSpPr>
          <p:cxnSp>
            <p:nvCxnSpPr>
              <p:cNvPr id="17" name="Straight Arrow Connector 16"/>
              <p:cNvCxnSpPr/>
              <p:nvPr/>
            </p:nvCxnSpPr>
            <p:spPr>
              <a:xfrm>
                <a:off x="457200" y="3598902"/>
                <a:ext cx="813417" cy="2240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1129329" y="3557051"/>
                    <a:ext cx="33214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a:rPr>
                            <m:t>𝐯</m:t>
                          </m:r>
                        </m:oMath>
                      </m:oMathPara>
                    </a14:m>
                    <a:endParaRPr lang="en-US" sz="1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129329" y="3557051"/>
                    <a:ext cx="332142" cy="307777"/>
                  </a:xfrm>
                  <a:prstGeom prst="rect">
                    <a:avLst/>
                  </a:prstGeom>
                  <a:blipFill rotWithShape="1">
                    <a:blip r:embed="rId6"/>
                    <a:stretch>
                      <a:fillRect/>
                    </a:stretch>
                  </a:blipFill>
                </p:spPr>
                <p:txBody>
                  <a:bodyPr/>
                  <a:lstStyle/>
                  <a:p>
                    <a:r>
                      <a:rPr lang="en-US">
                        <a:noFill/>
                      </a:rPr>
                      <a:t> </a:t>
                    </a:r>
                  </a:p>
                </p:txBody>
              </p:sp>
            </mc:Fallback>
          </mc:AlternateContent>
        </p:grpSp>
        <p:grpSp>
          <p:nvGrpSpPr>
            <p:cNvPr id="27" name="Group 26"/>
            <p:cNvGrpSpPr/>
            <p:nvPr/>
          </p:nvGrpSpPr>
          <p:grpSpPr>
            <a:xfrm>
              <a:off x="1668460" y="6280696"/>
              <a:ext cx="464834" cy="276999"/>
              <a:chOff x="1668460" y="6291620"/>
              <a:chExt cx="464834" cy="276999"/>
            </a:xfrm>
          </p:grpSpPr>
          <p:sp>
            <p:nvSpPr>
              <p:cNvPr id="22" name="Arc 21"/>
              <p:cNvSpPr/>
              <p:nvPr/>
            </p:nvSpPr>
            <p:spPr>
              <a:xfrm>
                <a:off x="1668460" y="6291621"/>
                <a:ext cx="203687" cy="237768"/>
              </a:xfrm>
              <a:prstGeom prst="arc">
                <a:avLst>
                  <a:gd name="adj1" fmla="val 19075915"/>
                  <a:gd name="adj2" fmla="val 5727092"/>
                </a:avLst>
              </a:prstGeom>
              <a:ln>
                <a:head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p:cNvSpPr txBox="1"/>
                  <p:nvPr/>
                </p:nvSpPr>
                <p:spPr>
                  <a:xfrm>
                    <a:off x="1814297" y="6291620"/>
                    <a:ext cx="31899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ea typeface="Cambria Math"/>
                            </a:rPr>
                            <m:t>𝜃</m:t>
                          </m:r>
                        </m:oMath>
                      </m:oMathPara>
                    </a14:m>
                    <a:endParaRPr lang="en-US"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814297" y="6291620"/>
                    <a:ext cx="318997" cy="276999"/>
                  </a:xfrm>
                  <a:prstGeom prst="rect">
                    <a:avLst/>
                  </a:prstGeom>
                  <a:blipFill rotWithShape="1">
                    <a:blip r:embed="rId7"/>
                    <a:stretch>
                      <a:fillRect/>
                    </a:stretch>
                  </a:blipFill>
                </p:spPr>
                <p:txBody>
                  <a:bodyPr/>
                  <a:lstStyle/>
                  <a:p>
                    <a:r>
                      <a:rPr lang="en-US">
                        <a:noFill/>
                      </a:rPr>
                      <a:t> </a:t>
                    </a:r>
                  </a:p>
                </p:txBody>
              </p:sp>
            </mc:Fallback>
          </mc:AlternateContent>
        </p:grpSp>
      </p:grpSp>
      <p:grpSp>
        <p:nvGrpSpPr>
          <p:cNvPr id="29" name="Group 28"/>
          <p:cNvGrpSpPr/>
          <p:nvPr/>
        </p:nvGrpSpPr>
        <p:grpSpPr>
          <a:xfrm>
            <a:off x="4687450" y="5029200"/>
            <a:ext cx="1408550" cy="1102162"/>
            <a:chOff x="1061160" y="5973514"/>
            <a:chExt cx="1408550" cy="1102162"/>
          </a:xfrm>
        </p:grpSpPr>
        <p:grpSp>
          <p:nvGrpSpPr>
            <p:cNvPr id="30" name="Group 29"/>
            <p:cNvGrpSpPr/>
            <p:nvPr/>
          </p:nvGrpSpPr>
          <p:grpSpPr>
            <a:xfrm>
              <a:off x="1418177" y="6430120"/>
              <a:ext cx="453970" cy="645556"/>
              <a:chOff x="1095738" y="4800601"/>
              <a:chExt cx="453970" cy="645556"/>
            </a:xfrm>
          </p:grpSpPr>
          <p:cxnSp>
            <p:nvCxnSpPr>
              <p:cNvPr id="40" name="Straight Arrow Connector 39"/>
              <p:cNvCxnSpPr/>
              <p:nvPr/>
            </p:nvCxnSpPr>
            <p:spPr>
              <a:xfrm>
                <a:off x="1143000" y="4800601"/>
                <a:ext cx="0" cy="645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1095738" y="5024676"/>
                    <a:ext cx="4539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m:t>
                          </m:r>
                          <m:acc>
                            <m:accPr>
                              <m:chr m:val="̂"/>
                              <m:ctrlPr>
                                <a:rPr lang="en-US" sz="1400" b="1" i="1" smtClean="0">
                                  <a:latin typeface="Cambria Math" panose="02040503050406030204" pitchFamily="18" charset="0"/>
                                </a:rPr>
                              </m:ctrlPr>
                            </m:accPr>
                            <m:e>
                              <m:r>
                                <a:rPr lang="en-US" sz="1400" b="1">
                                  <a:latin typeface="Cambria Math"/>
                                </a:rPr>
                                <m:t>𝐫</m:t>
                              </m:r>
                            </m:e>
                          </m:acc>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095738" y="5024676"/>
                    <a:ext cx="453970" cy="307777"/>
                  </a:xfrm>
                  <a:prstGeom prst="rect">
                    <a:avLst/>
                  </a:prstGeom>
                  <a:blipFill rotWithShape="1">
                    <a:blip r:embed="rId8"/>
                    <a:stretch>
                      <a:fillRect r="-31081"/>
                    </a:stretch>
                  </a:blipFill>
                </p:spPr>
                <p:txBody>
                  <a:bodyPr/>
                  <a:lstStyle/>
                  <a:p>
                    <a:r>
                      <a:rPr lang="en-US">
                        <a:noFill/>
                      </a:rPr>
                      <a:t> </a:t>
                    </a:r>
                  </a:p>
                </p:txBody>
              </p:sp>
            </mc:Fallback>
          </mc:AlternateContent>
        </p:grpSp>
        <p:grpSp>
          <p:nvGrpSpPr>
            <p:cNvPr id="31" name="Group 30"/>
            <p:cNvGrpSpPr/>
            <p:nvPr/>
          </p:nvGrpSpPr>
          <p:grpSpPr>
            <a:xfrm>
              <a:off x="1465439" y="5973514"/>
              <a:ext cx="886985" cy="456605"/>
              <a:chOff x="533400" y="3599497"/>
              <a:chExt cx="886985" cy="456605"/>
            </a:xfrm>
          </p:grpSpPr>
          <p:cxnSp>
            <p:nvCxnSpPr>
              <p:cNvPr id="38" name="Straight Arrow Connector 37"/>
              <p:cNvCxnSpPr/>
              <p:nvPr/>
            </p:nvCxnSpPr>
            <p:spPr>
              <a:xfrm flipV="1">
                <a:off x="533400" y="3827502"/>
                <a:ext cx="838200"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1041756" y="3599497"/>
                    <a:ext cx="37862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a:rPr>
                            <m:t>𝐯</m:t>
                          </m:r>
                          <m:r>
                            <a:rPr lang="en-US" sz="1400" b="1" i="0" smtClean="0">
                              <a:latin typeface="Cambria Math"/>
                            </a:rPr>
                            <m:t>′</m:t>
                          </m:r>
                        </m:oMath>
                      </m:oMathPara>
                    </a14:m>
                    <a:endParaRPr lang="en-US" sz="1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041756" y="3599497"/>
                    <a:ext cx="378629" cy="307777"/>
                  </a:xfrm>
                  <a:prstGeom prst="rect">
                    <a:avLst/>
                  </a:prstGeom>
                  <a:blipFill rotWithShape="1">
                    <a:blip r:embed="rId9"/>
                    <a:stretch>
                      <a:fillRect/>
                    </a:stretch>
                  </a:blipFill>
                </p:spPr>
                <p:txBody>
                  <a:bodyPr/>
                  <a:lstStyle/>
                  <a:p>
                    <a:r>
                      <a:rPr lang="en-US">
                        <a:noFill/>
                      </a:rPr>
                      <a:t> </a:t>
                    </a:r>
                  </a:p>
                </p:txBody>
              </p:sp>
            </mc:Fallback>
          </mc:AlternateContent>
        </p:grpSp>
        <p:grpSp>
          <p:nvGrpSpPr>
            <p:cNvPr id="32" name="Group 31"/>
            <p:cNvGrpSpPr/>
            <p:nvPr/>
          </p:nvGrpSpPr>
          <p:grpSpPr>
            <a:xfrm>
              <a:off x="1465439" y="6388268"/>
              <a:ext cx="1004271" cy="307777"/>
              <a:chOff x="457200" y="3557051"/>
              <a:chExt cx="1004271" cy="307777"/>
            </a:xfrm>
          </p:grpSpPr>
          <p:cxnSp>
            <p:nvCxnSpPr>
              <p:cNvPr id="36" name="Straight Arrow Connector 35"/>
              <p:cNvCxnSpPr/>
              <p:nvPr/>
            </p:nvCxnSpPr>
            <p:spPr>
              <a:xfrm>
                <a:off x="457200" y="3598902"/>
                <a:ext cx="813417" cy="2240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1129329" y="3557051"/>
                    <a:ext cx="33214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1" i="0" smtClean="0">
                              <a:latin typeface="Cambria Math"/>
                            </a:rPr>
                            <m:t>𝐯</m:t>
                          </m:r>
                        </m:oMath>
                      </m:oMathPara>
                    </a14:m>
                    <a:endParaRPr lang="en-US"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1129329" y="3557051"/>
                    <a:ext cx="332142" cy="307777"/>
                  </a:xfrm>
                  <a:prstGeom prst="rect">
                    <a:avLst/>
                  </a:prstGeom>
                  <a:blipFill rotWithShape="1">
                    <a:blip r:embed="rId10"/>
                    <a:stretch>
                      <a:fillRect/>
                    </a:stretch>
                  </a:blipFill>
                </p:spPr>
                <p:txBody>
                  <a:bodyPr/>
                  <a:lstStyle/>
                  <a:p>
                    <a:r>
                      <a:rPr lang="en-US">
                        <a:noFill/>
                      </a:rPr>
                      <a:t> </a:t>
                    </a:r>
                  </a:p>
                </p:txBody>
              </p:sp>
            </mc:Fallback>
          </mc:AlternateContent>
        </p:grpSp>
        <p:grpSp>
          <p:nvGrpSpPr>
            <p:cNvPr id="33" name="Group 32"/>
            <p:cNvGrpSpPr/>
            <p:nvPr/>
          </p:nvGrpSpPr>
          <p:grpSpPr>
            <a:xfrm>
              <a:off x="1061160" y="6103114"/>
              <a:ext cx="697080" cy="457200"/>
              <a:chOff x="1061160" y="6114038"/>
              <a:chExt cx="697080" cy="457200"/>
            </a:xfrm>
          </p:grpSpPr>
          <p:sp>
            <p:nvSpPr>
              <p:cNvPr id="34" name="Arc 33"/>
              <p:cNvSpPr/>
              <p:nvPr/>
            </p:nvSpPr>
            <p:spPr>
              <a:xfrm>
                <a:off x="1213560" y="6342162"/>
                <a:ext cx="544680" cy="229076"/>
              </a:xfrm>
              <a:prstGeom prst="arc">
                <a:avLst>
                  <a:gd name="adj1" fmla="val 815500"/>
                  <a:gd name="adj2" fmla="val 20332958"/>
                </a:avLst>
              </a:pr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p:cNvSpPr txBox="1"/>
                  <p:nvPr/>
                </p:nvSpPr>
                <p:spPr>
                  <a:xfrm>
                    <a:off x="1061160" y="6114038"/>
                    <a:ext cx="68243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a:latin typeface="Cambria Math"/>
                            </a:rPr>
                            <m:t>2</m:t>
                          </m:r>
                          <m:r>
                            <a:rPr lang="en-US" sz="1200" i="1">
                              <a:latin typeface="Cambria Math"/>
                              <a:ea typeface="Cambria Math"/>
                            </a:rPr>
                            <m:t>𝜋</m:t>
                          </m:r>
                          <m:r>
                            <a:rPr lang="en-US" sz="1200" i="1">
                              <a:latin typeface="Cambria Math"/>
                              <a:ea typeface="Cambria Math"/>
                            </a:rPr>
                            <m:t>−</m:t>
                          </m:r>
                          <m:r>
                            <a:rPr lang="en-US" sz="1200" i="1">
                              <a:latin typeface="Cambria Math"/>
                              <a:ea typeface="Cambria Math"/>
                            </a:rPr>
                            <m:t>𝜃</m:t>
                          </m:r>
                        </m:oMath>
                      </m:oMathPara>
                    </a14:m>
                    <a:endParaRPr lang="en-US"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1061160" y="6114038"/>
                    <a:ext cx="682431" cy="276999"/>
                  </a:xfrm>
                  <a:prstGeom prst="rect">
                    <a:avLst/>
                  </a:prstGeom>
                  <a:blipFill rotWithShape="1">
                    <a:blip r:embed="rId11"/>
                    <a:stretch>
                      <a:fillRect/>
                    </a:stretch>
                  </a:blipFill>
                </p:spPr>
                <p:txBody>
                  <a:bodyPr/>
                  <a:lstStyle/>
                  <a:p>
                    <a:r>
                      <a:rPr lang="en-US">
                        <a:noFill/>
                      </a:rPr>
                      <a:t> </a:t>
                    </a:r>
                  </a:p>
                </p:txBody>
              </p:sp>
            </mc:Fallback>
          </mc:AlternateContent>
        </p:grpSp>
      </p:grpSp>
      <p:sp>
        <p:nvSpPr>
          <p:cNvPr id="43" name="Rounded Rectangle 42"/>
          <p:cNvSpPr/>
          <p:nvPr/>
        </p:nvSpPr>
        <p:spPr>
          <a:xfrm>
            <a:off x="234754" y="5146592"/>
            <a:ext cx="2660846" cy="771827"/>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65100">
              <a:tabLst>
                <a:tab pos="457200" algn="l"/>
              </a:tabLst>
            </a:pPr>
            <a:r>
              <a:rPr lang="en-US" sz="1600" b="1" dirty="0">
                <a:solidFill>
                  <a:schemeClr val="tx1"/>
                </a:solidFill>
                <a:latin typeface="Times New Roman" panose="02020603050405020304" pitchFamily="18" charset="0"/>
                <a:cs typeface="Times New Roman" panose="02020603050405020304" pitchFamily="18" charset="0"/>
              </a:rPr>
              <a:t>In other words: </a:t>
            </a:r>
            <a:r>
              <a:rPr lang="en-US" sz="1600" dirty="0">
                <a:solidFill>
                  <a:schemeClr val="tx1"/>
                </a:solidFill>
                <a:latin typeface="Times New Roman" panose="02020603050405020304" pitchFamily="18" charset="0"/>
                <a:cs typeface="Times New Roman" panose="02020603050405020304" pitchFamily="18" charset="0"/>
              </a:rPr>
              <a:t>negating a quaternion doesn’t affect the associated rotation</a:t>
            </a:r>
          </a:p>
        </p:txBody>
      </p:sp>
      <mc:AlternateContent xmlns:mc="http://schemas.openxmlformats.org/markup-compatibility/2006" xmlns:a14="http://schemas.microsoft.com/office/drawing/2010/main">
        <mc:Choice Requires="a14">
          <p:sp>
            <p:nvSpPr>
              <p:cNvPr id="42" name="TextBox 41"/>
              <p:cNvSpPr txBox="1"/>
              <p:nvPr/>
            </p:nvSpPr>
            <p:spPr>
              <a:xfrm>
                <a:off x="4015243" y="4009717"/>
                <a:ext cx="3833357"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aln/>
                        </m:rPr>
                        <a:rPr lang="en-US" i="1">
                          <a:latin typeface="Cambria Math"/>
                        </a:rPr>
                        <m:t>=</m:t>
                      </m:r>
                      <m:r>
                        <a:rPr lang="en-US" i="1">
                          <a:latin typeface="Cambria Math"/>
                        </a:rPr>
                        <m:t> </m:t>
                      </m:r>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cos</m:t>
                              </m:r>
                            </m:fName>
                            <m:e>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rPr>
                                        <m:t>2</m:t>
                                      </m:r>
                                      <m:r>
                                        <a:rPr lang="en-US" i="1">
                                          <a:latin typeface="Cambria Math"/>
                                          <a:ea typeface="Cambria Math"/>
                                        </a:rPr>
                                        <m:t>𝜋</m:t>
                                      </m:r>
                                      <m:r>
                                        <a:rPr lang="en-US" i="1">
                                          <a:latin typeface="Cambria Math"/>
                                          <a:ea typeface="Cambria Math"/>
                                        </a:rPr>
                                        <m:t>−</m:t>
                                      </m:r>
                                      <m:r>
                                        <a:rPr lang="en-US" i="1">
                                          <a:latin typeface="Cambria Math"/>
                                          <a:ea typeface="Cambria Math"/>
                                        </a:rPr>
                                        <m:t>𝜃</m:t>
                                      </m:r>
                                    </m:num>
                                    <m:den>
                                      <m:r>
                                        <a:rPr lang="en-US" i="1">
                                          <a:latin typeface="Cambria Math"/>
                                          <a:ea typeface="Cambria Math"/>
                                        </a:rPr>
                                        <m:t>2</m:t>
                                      </m:r>
                                    </m:den>
                                  </m:f>
                                </m:e>
                              </m:d>
                            </m:e>
                          </m:func>
                          <m:r>
                            <a:rPr lang="en-US" i="1">
                              <a:latin typeface="Cambria Math"/>
                            </a:rPr>
                            <m:t>,−</m:t>
                          </m:r>
                          <m:acc>
                            <m:accPr>
                              <m:chr m:val="̂"/>
                              <m:ctrlPr>
                                <a:rPr lang="en-US" b="1" i="1">
                                  <a:latin typeface="Cambria Math" panose="02040503050406030204" pitchFamily="18" charset="0"/>
                                </a:rPr>
                              </m:ctrlPr>
                            </m:accPr>
                            <m:e>
                              <m:r>
                                <a:rPr lang="en-US" b="1">
                                  <a:latin typeface="Cambria Math"/>
                                </a:rPr>
                                <m:t>𝐫</m:t>
                              </m:r>
                            </m:e>
                          </m:acc>
                          <m:func>
                            <m:funcPr>
                              <m:ctrlPr>
                                <a:rPr lang="en-US" i="1">
                                  <a:latin typeface="Cambria Math" panose="02040503050406030204" pitchFamily="18" charset="0"/>
                                </a:rPr>
                              </m:ctrlPr>
                            </m:funcPr>
                            <m:fName>
                              <m:r>
                                <m:rPr>
                                  <m:sty m:val="p"/>
                                </m:rPr>
                                <a:rPr lang="en-US">
                                  <a:latin typeface="Cambria Math"/>
                                </a:rPr>
                                <m:t>sin</m:t>
                              </m:r>
                            </m:fName>
                            <m:e>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r>
                                        <a:rPr lang="en-US" i="1">
                                          <a:latin typeface="Cambria Math"/>
                                        </a:rPr>
                                        <m:t>2</m:t>
                                      </m:r>
                                      <m:r>
                                        <a:rPr lang="en-US" i="1">
                                          <a:latin typeface="Cambria Math"/>
                                          <a:ea typeface="Cambria Math"/>
                                        </a:rPr>
                                        <m:t>𝜋</m:t>
                                      </m:r>
                                      <m:r>
                                        <a:rPr lang="en-US" i="1">
                                          <a:latin typeface="Cambria Math"/>
                                          <a:ea typeface="Cambria Math"/>
                                        </a:rPr>
                                        <m:t>−</m:t>
                                      </m:r>
                                      <m:r>
                                        <a:rPr lang="en-US" i="1">
                                          <a:latin typeface="Cambria Math"/>
                                          <a:ea typeface="Cambria Math"/>
                                        </a:rPr>
                                        <m:t>𝜃</m:t>
                                      </m:r>
                                    </m:num>
                                    <m:den>
                                      <m:r>
                                        <a:rPr lang="en-US" i="1">
                                          <a:latin typeface="Cambria Math"/>
                                          <a:ea typeface="Cambria Math"/>
                                        </a:rPr>
                                        <m:t>2</m:t>
                                      </m:r>
                                    </m:den>
                                  </m:f>
                                </m:e>
                              </m:d>
                            </m:e>
                          </m:func>
                        </m:e>
                      </m:d>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4015243" y="4009717"/>
                <a:ext cx="3833357" cy="714683"/>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444215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par>
                                <p:cTn id="8" presetID="14"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randombar(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randombar(horizontal)">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Quaternion Operations:</a:t>
            </a:r>
            <a:br>
              <a:rPr lang="en-US" dirty="0"/>
            </a:br>
            <a:r>
              <a:rPr lang="en-US" dirty="0" smtClean="0"/>
              <a:t>Dot Product and Magnitude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a:t>T</a:t>
                </a:r>
                <a:r>
                  <a:rPr lang="en-US" dirty="0" smtClean="0"/>
                  <a:t>he dot product on quaternion works as expected:</a:t>
                </a:r>
              </a:p>
              <a:p>
                <a:pPr marL="0" indent="0" algn="ctr">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r>
                            <a:rPr lang="en-US" b="1">
                              <a:latin typeface="Cambria Math"/>
                            </a:rPr>
                            <m:t>,</m:t>
                          </m:r>
                          <m:sSub>
                            <m:sSubPr>
                              <m:ctrlPr>
                                <a:rPr lang="en-US" b="1" i="1">
                                  <a:latin typeface="Cambria Math" panose="02040503050406030204" pitchFamily="18" charset="0"/>
                                </a:rPr>
                              </m:ctrlPr>
                            </m:sSubPr>
                            <m:e>
                              <m:r>
                                <a:rPr lang="en-US" b="1">
                                  <a:latin typeface="Cambria Math"/>
                                </a:rPr>
                                <m:t>𝐯</m:t>
                              </m:r>
                            </m:e>
                            <m:sub>
                              <m:r>
                                <a:rPr lang="en-US">
                                  <a:latin typeface="Cambria Math"/>
                                </a:rPr>
                                <m:t>1</m:t>
                              </m:r>
                            </m:sub>
                          </m:sSub>
                        </m:e>
                      </m:d>
                      <m:r>
                        <a:rPr lang="en-US" b="1" i="1" smtClean="0">
                          <a:latin typeface="Cambria Math"/>
                          <a:ea typeface="Cambria Math"/>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2</m:t>
                              </m:r>
                            </m:sub>
                          </m:sSub>
                          <m:r>
                            <a:rPr lang="en-US" b="1">
                              <a:latin typeface="Cambria Math"/>
                            </a:rPr>
                            <m:t>,</m:t>
                          </m:r>
                          <m:sSub>
                            <m:sSubPr>
                              <m:ctrlPr>
                                <a:rPr lang="en-US" b="1" i="1">
                                  <a:latin typeface="Cambria Math" panose="02040503050406030204" pitchFamily="18" charset="0"/>
                                </a:rPr>
                              </m:ctrlPr>
                            </m:sSubPr>
                            <m:e>
                              <m:r>
                                <a:rPr lang="en-US" b="1">
                                  <a:latin typeface="Cambria Math"/>
                                </a:rPr>
                                <m:t>𝐯</m:t>
                              </m:r>
                            </m:e>
                            <m:sub>
                              <m:r>
                                <a:rPr lang="en-US" i="1">
                                  <a:latin typeface="Cambria Math"/>
                                </a:rPr>
                                <m:t>2</m:t>
                              </m:r>
                            </m:sub>
                          </m:sSub>
                        </m:e>
                      </m:d>
                      <m:r>
                        <a:rPr lang="en-US" b="1" i="1" smtClean="0">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𝑤</m:t>
                          </m:r>
                        </m:e>
                        <m:sub>
                          <m:r>
                            <a:rPr lang="en-US" i="1">
                              <a:latin typeface="Cambria Math"/>
                            </a:rPr>
                            <m:t>2</m:t>
                          </m:r>
                        </m:sub>
                      </m:sSub>
                      <m:r>
                        <a:rPr lang="en-US" b="0" i="1" smtClean="0">
                          <a:latin typeface="Cambria Math"/>
                        </a:rPr>
                        <m:t>+</m:t>
                      </m:r>
                      <m:sSub>
                        <m:sSubPr>
                          <m:ctrlPr>
                            <a:rPr lang="en-US" b="1" i="1">
                              <a:latin typeface="Cambria Math" panose="02040503050406030204" pitchFamily="18" charset="0"/>
                            </a:rPr>
                          </m:ctrlPr>
                        </m:sSubPr>
                        <m:e>
                          <m:r>
                            <a:rPr lang="en-US" b="1">
                              <a:latin typeface="Cambria Math"/>
                            </a:rPr>
                            <m:t>𝐯</m:t>
                          </m:r>
                        </m:e>
                        <m:sub>
                          <m:r>
                            <a:rPr lang="en-US">
                              <a:latin typeface="Cambria Math"/>
                            </a:rPr>
                            <m:t>1</m:t>
                          </m:r>
                        </m:sub>
                      </m:sSub>
                      <m:r>
                        <a:rPr lang="en-US" b="1" i="1" smtClean="0">
                          <a:latin typeface="Cambria Math"/>
                          <a:ea typeface="Cambria Math"/>
                        </a:rPr>
                        <m:t>∙</m:t>
                      </m:r>
                      <m:sSub>
                        <m:sSubPr>
                          <m:ctrlPr>
                            <a:rPr lang="en-US" b="1" i="1">
                              <a:latin typeface="Cambria Math" panose="02040503050406030204" pitchFamily="18" charset="0"/>
                            </a:rPr>
                          </m:ctrlPr>
                        </m:sSubPr>
                        <m:e>
                          <m:r>
                            <a:rPr lang="en-US" b="1">
                              <a:latin typeface="Cambria Math"/>
                            </a:rPr>
                            <m:t>𝐯</m:t>
                          </m:r>
                        </m:e>
                        <m:sub>
                          <m:r>
                            <a:rPr lang="en-US" b="0" i="0" smtClean="0">
                              <a:latin typeface="Cambria Math"/>
                            </a:rPr>
                            <m:t>2</m:t>
                          </m:r>
                        </m:sub>
                      </m:sSub>
                    </m:oMath>
                  </m:oMathPara>
                </a14:m>
                <a:endParaRPr lang="en-US" dirty="0" smtClean="0"/>
              </a:p>
              <a:p>
                <a:pPr marL="0" indent="0">
                  <a:buNone/>
                </a:pPr>
                <a:endParaRPr lang="en-US" sz="800" dirty="0" smtClean="0"/>
              </a:p>
              <a:p>
                <a:pPr marL="0" indent="0">
                  <a:buNone/>
                </a:pPr>
                <a:r>
                  <a:rPr lang="en-US" dirty="0" smtClean="0"/>
                  <a:t>And for the magnitude, we use Euclidian norm:</a:t>
                </a:r>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b="1" i="1" smtClean="0">
                              <a:latin typeface="Cambria Math" panose="02040503050406030204" pitchFamily="18" charset="0"/>
                            </a:rPr>
                          </m:ctrlPr>
                        </m:dPr>
                        <m:e>
                          <m:r>
                            <a:rPr lang="en-US" b="1">
                              <a:latin typeface="Cambria Math"/>
                            </a:rPr>
                            <m:t>𝐪</m:t>
                          </m:r>
                        </m:e>
                      </m:d>
                      <m:r>
                        <a:rPr lang="en-US" b="1" i="1">
                          <a:latin typeface="Cambria Math"/>
                        </a:rPr>
                        <m:t>=</m:t>
                      </m:r>
                      <m:rad>
                        <m:radPr>
                          <m:degHide m:val="on"/>
                          <m:ctrlPr>
                            <a:rPr lang="en-US" b="1" i="1" smtClean="0">
                              <a:latin typeface="Cambria Math" panose="02040503050406030204" pitchFamily="18" charset="0"/>
                            </a:rPr>
                          </m:ctrlPr>
                        </m:radPr>
                        <m:deg/>
                        <m:e>
                          <m:r>
                            <a:rPr lang="en-US" b="1">
                              <a:latin typeface="Cambria Math"/>
                            </a:rPr>
                            <m:t>𝐪</m:t>
                          </m:r>
                          <m:r>
                            <a:rPr lang="en-US" b="1" i="1" smtClean="0">
                              <a:latin typeface="Cambria Math"/>
                              <a:ea typeface="Cambria Math"/>
                            </a:rPr>
                            <m:t>∙</m:t>
                          </m:r>
                          <m:r>
                            <a:rPr lang="en-US" b="1">
                              <a:latin typeface="Cambria Math"/>
                            </a:rPr>
                            <m:t>𝐪</m:t>
                          </m:r>
                        </m:e>
                      </m:rad>
                    </m:oMath>
                  </m:oMathPara>
                </a14:m>
                <a:endParaRPr lang="en-US" dirty="0" smtClean="0"/>
              </a:p>
              <a:p>
                <a:pPr marL="0" indent="0">
                  <a:buNone/>
                </a:pPr>
                <a:endParaRPr lang="en-US" sz="800" dirty="0"/>
              </a:p>
              <a:p>
                <a:pPr marL="0" indent="0">
                  <a:buNone/>
                </a:pPr>
                <a:r>
                  <a:rPr lang="en-US" dirty="0" smtClean="0"/>
                  <a:t>And a unit quaternion is computed by dividing it by its magnitude:</a:t>
                </a:r>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1">
                              <a:latin typeface="Cambria Math"/>
                            </a:rPr>
                            <m:t>𝐪</m:t>
                          </m:r>
                        </m:e>
                      </m:acc>
                      <m:r>
                        <a:rPr lang="en-US" b="0" i="1" smtClean="0">
                          <a:latin typeface="Cambria Math"/>
                        </a:rPr>
                        <m:t>=</m:t>
                      </m:r>
                      <m:f>
                        <m:fPr>
                          <m:ctrlPr>
                            <a:rPr lang="en-US" b="0" i="1" smtClean="0">
                              <a:latin typeface="Cambria Math" panose="02040503050406030204" pitchFamily="18" charset="0"/>
                            </a:rPr>
                          </m:ctrlPr>
                        </m:fPr>
                        <m:num>
                          <m:r>
                            <a:rPr lang="en-US" b="1">
                              <a:latin typeface="Cambria Math"/>
                            </a:rPr>
                            <m:t>𝐪</m:t>
                          </m:r>
                        </m:num>
                        <m:den>
                          <m:d>
                            <m:dPr>
                              <m:begChr m:val="‖"/>
                              <m:endChr m:val="‖"/>
                              <m:ctrlPr>
                                <a:rPr lang="en-US" b="1" i="1">
                                  <a:latin typeface="Cambria Math" panose="02040503050406030204" pitchFamily="18" charset="0"/>
                                </a:rPr>
                              </m:ctrlPr>
                            </m:dPr>
                            <m:e>
                              <m:r>
                                <a:rPr lang="en-US" b="1">
                                  <a:latin typeface="Cambria Math"/>
                                </a:rPr>
                                <m:t>𝐪</m:t>
                              </m:r>
                            </m:e>
                          </m:d>
                        </m:den>
                      </m:f>
                    </m:oMath>
                  </m:oMathPara>
                </a14:m>
                <a:endParaRPr lang="en-US" dirty="0" smtClean="0"/>
              </a:p>
              <a:p>
                <a:pPr marL="0" indent="0">
                  <a:buNone/>
                </a:pPr>
                <a:endParaRPr lang="en-US" sz="800" dirty="0"/>
              </a:p>
              <a:p>
                <a:pPr marL="293688" lvl="1" indent="0">
                  <a:buNone/>
                </a:pPr>
                <a:r>
                  <a:rPr lang="en-US" i="1" dirty="0" smtClean="0"/>
                  <a:t>BE CAREFUL! Since only unit quaternions can be used as pure rotations, the caret notation is often implied. This can get confusing when you </a:t>
                </a:r>
                <a:r>
                  <a:rPr lang="en-US" i="1" u="sng" dirty="0" smtClean="0"/>
                  <a:t>also</a:t>
                </a:r>
                <a:r>
                  <a:rPr lang="en-US" i="1" dirty="0" smtClean="0"/>
                  <a:t> have ordinary vectors represented as non-normalized quaternions. Be very careful!</a:t>
                </a:r>
                <a:endParaRPr lang="en-US" i="1"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a:stretch>
              </a:blipFill>
            </p:spPr>
            <p:txBody>
              <a:bodyPr/>
              <a:lstStyle/>
              <a:p>
                <a:r>
                  <a:rPr lang="en-US">
                    <a:noFill/>
                  </a:rPr>
                  <a:t> </a:t>
                </a:r>
              </a:p>
            </p:txBody>
          </p:sp>
        </mc:Fallback>
      </mc:AlternateContent>
    </p:spTree>
    <p:extLst>
      <p:ext uri="{BB962C8B-B14F-4D97-AF65-F5344CB8AC3E}">
        <p14:creationId xmlns:p14="http://schemas.microsoft.com/office/powerpoint/2010/main" val="257813408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3" dur="500"/>
                                        <p:tgtEl>
                                          <p:spTgt spid="4">
                                            <p:txEl>
                                              <p:pRg st="6" end="6"/>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6" dur="500"/>
                                        <p:tgtEl>
                                          <p:spTgt spid="4">
                                            <p:txEl>
                                              <p:pRg st="7" end="7"/>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animEffect transition="in" filter="randombar(horizontal)">
                                      <p:cBhvr>
                                        <p:cTn id="2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Quaternions:</a:t>
            </a:r>
            <a:br>
              <a:rPr lang="en-US" dirty="0" smtClean="0"/>
            </a:br>
            <a:r>
              <a:rPr lang="en-US" dirty="0" smtClean="0"/>
              <a:t>Multiplication</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We concatenate rotations by multiplying quaternions.</a:t>
                </a:r>
              </a:p>
              <a:p>
                <a:pPr marL="0" indent="0">
                  <a:buNone/>
                </a:pPr>
                <a:r>
                  <a:rPr lang="en-US" dirty="0" smtClean="0"/>
                  <a:t>How do we multiply them? By going back to their original form:</a:t>
                </a:r>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a:rPr>
                            <m:t>𝐪</m:t>
                          </m:r>
                        </m:e>
                        <m:sub>
                          <m:r>
                            <a:rPr lang="en-US" b="0" i="0" smtClean="0">
                              <a:latin typeface="Cambria Math"/>
                            </a:rPr>
                            <m:t>1</m:t>
                          </m:r>
                        </m:sub>
                      </m:sSub>
                      <m:sSub>
                        <m:sSubPr>
                          <m:ctrlPr>
                            <a:rPr lang="en-US" b="1" i="1" smtClean="0">
                              <a:latin typeface="Cambria Math" panose="02040503050406030204" pitchFamily="18" charset="0"/>
                            </a:rPr>
                          </m:ctrlPr>
                        </m:sSubPr>
                        <m:e>
                          <m:r>
                            <a:rPr lang="en-US" b="1" i="0" smtClean="0">
                              <a:latin typeface="Cambria Math"/>
                            </a:rPr>
                            <m:t>𝐪</m:t>
                          </m:r>
                        </m:e>
                        <m:sub>
                          <m:r>
                            <a:rPr lang="en-US" b="0" i="1" smtClean="0">
                              <a:latin typeface="Cambria Math"/>
                            </a:rPr>
                            <m:t>2</m:t>
                          </m:r>
                        </m:sub>
                      </m:sSub>
                      <m:r>
                        <m:rPr>
                          <m:aln/>
                        </m:rPr>
                        <a:rPr lang="en-US" b="0" i="1" smtClean="0">
                          <a:latin typeface="Cambria Math"/>
                        </a:rPr>
                        <m:t>=</m:t>
                      </m:r>
                      <m:d>
                        <m:dPr>
                          <m:ctrlPr>
                            <a:rPr lang="en-US" b="0"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a:rPr>
                                <m:t>𝑤</m:t>
                              </m:r>
                            </m:e>
                            <m:sub>
                              <m:r>
                                <a:rPr lang="en-US" b="0" i="1" smtClean="0">
                                  <a:latin typeface="Cambria Math"/>
                                </a:rPr>
                                <m:t>1</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𝑥</m:t>
                              </m:r>
                            </m:e>
                            <m:sub>
                              <m:r>
                                <a:rPr lang="en-US" i="1">
                                  <a:latin typeface="Cambria Math"/>
                                </a:rPr>
                                <m:t>1</m:t>
                              </m:r>
                            </m:sub>
                          </m:sSub>
                          <m:r>
                            <a:rPr lang="en-US" b="1" i="1">
                              <a:latin typeface="Cambria Math"/>
                            </a:rPr>
                            <m:t>𝒊</m:t>
                          </m:r>
                          <m:r>
                            <a:rPr lang="en-US" i="1">
                              <a:latin typeface="Cambria Math"/>
                            </a:rPr>
                            <m:t>+</m:t>
                          </m:r>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1</m:t>
                              </m:r>
                            </m:sub>
                          </m:sSub>
                          <m:r>
                            <a:rPr lang="en-US" b="1" i="1">
                              <a:latin typeface="Cambria Math"/>
                            </a:rPr>
                            <m:t>𝒋</m:t>
                          </m:r>
                          <m:r>
                            <a:rPr lang="en-US" b="1" i="1">
                              <a:latin typeface="Cambria Math"/>
                            </a:rPr>
                            <m:t>+</m:t>
                          </m:r>
                          <m:sSub>
                            <m:sSubPr>
                              <m:ctrlPr>
                                <a:rPr lang="en-US" i="1">
                                  <a:latin typeface="Cambria Math" panose="02040503050406030204" pitchFamily="18" charset="0"/>
                                </a:rPr>
                              </m:ctrlPr>
                            </m:sSubPr>
                            <m:e>
                              <m:r>
                                <a:rPr lang="en-US" b="0" i="1" smtClean="0">
                                  <a:latin typeface="Cambria Math"/>
                                </a:rPr>
                                <m:t>𝑧</m:t>
                              </m:r>
                            </m:e>
                            <m:sub>
                              <m:r>
                                <a:rPr lang="en-US" i="1">
                                  <a:latin typeface="Cambria Math"/>
                                </a:rPr>
                                <m:t>1</m:t>
                              </m:r>
                            </m:sub>
                          </m:sSub>
                          <m:r>
                            <a:rPr lang="en-US" b="1" i="1">
                              <a:latin typeface="Cambria Math"/>
                            </a:rPr>
                            <m:t>𝒌</m:t>
                          </m:r>
                        </m:e>
                      </m:d>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b="0" i="1" smtClean="0">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2</m:t>
                              </m:r>
                            </m:sub>
                          </m:sSub>
                          <m:r>
                            <a:rPr lang="en-US" b="1" i="1">
                              <a:latin typeface="Cambria Math"/>
                            </a:rPr>
                            <m:t>𝒊</m:t>
                          </m:r>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b="0" i="1" smtClean="0">
                                  <a:latin typeface="Cambria Math"/>
                                </a:rPr>
                                <m:t>2</m:t>
                              </m:r>
                            </m:sub>
                          </m:sSub>
                          <m:r>
                            <a:rPr lang="en-US" b="1" i="1">
                              <a:latin typeface="Cambria Math"/>
                            </a:rPr>
                            <m:t>𝒋</m:t>
                          </m:r>
                          <m:r>
                            <a:rPr lang="en-US" b="1" i="1">
                              <a:latin typeface="Cambria Math"/>
                            </a:rPr>
                            <m:t>+</m:t>
                          </m:r>
                          <m:sSub>
                            <m:sSubPr>
                              <m:ctrlPr>
                                <a:rPr lang="en-US" i="1">
                                  <a:latin typeface="Cambria Math" panose="02040503050406030204" pitchFamily="18" charset="0"/>
                                </a:rPr>
                              </m:ctrlPr>
                            </m:sSubPr>
                            <m:e>
                              <m:r>
                                <a:rPr lang="en-US" i="1">
                                  <a:latin typeface="Cambria Math"/>
                                </a:rPr>
                                <m:t>𝑧</m:t>
                              </m:r>
                            </m:e>
                            <m:sub>
                              <m:r>
                                <a:rPr lang="en-US" b="0" i="1" smtClean="0">
                                  <a:latin typeface="Cambria Math"/>
                                </a:rPr>
                                <m:t>2</m:t>
                              </m:r>
                            </m:sub>
                          </m:sSub>
                          <m:r>
                            <a:rPr lang="en-US" b="1" i="1">
                              <a:latin typeface="Cambria Math"/>
                            </a:rPr>
                            <m:t>𝒌</m:t>
                          </m:r>
                        </m:e>
                      </m:d>
                    </m:oMath>
                  </m:oMathPara>
                </a14:m>
                <a:endParaRPr lang="en-US" b="0" i="1" dirty="0" smtClean="0">
                  <a:latin typeface="Cambria Math"/>
                </a:endParaRPr>
              </a:p>
              <a:p>
                <a:pPr marL="0" indent="0" algn="ctr">
                  <a:buNone/>
                </a:pPr>
                <a:endParaRPr lang="en-US" b="1" i="1" dirty="0" smtClean="0">
                  <a:latin typeface="Cambria Math"/>
                </a:endParaRPr>
              </a:p>
              <a:p>
                <a:pPr marL="0" indent="0" algn="ctr">
                  <a:buNone/>
                </a:pPr>
                <a:r>
                  <a:rPr lang="en-US" b="1" i="1" dirty="0">
                    <a:latin typeface="Cambria Math"/>
                  </a:rPr>
                  <a:t/>
                </a:r>
                <a:br>
                  <a:rPr lang="en-US" b="1" i="1" dirty="0">
                    <a:latin typeface="Cambria Math"/>
                  </a:rPr>
                </a:br>
                <a:endParaRPr lang="en-US" sz="800" i="1" dirty="0"/>
              </a:p>
              <a:p>
                <a:pPr marL="577850" lvl="2" indent="0">
                  <a:buNone/>
                </a:pPr>
                <a:endParaRPr lang="en-US" sz="1800" dirty="0" smtClean="0"/>
              </a:p>
              <a:p>
                <a:pPr marL="577850" lvl="2" indent="0">
                  <a:buNone/>
                </a:pPr>
                <a:r>
                  <a:rPr lang="en-US" sz="1800" dirty="0" smtClean="0"/>
                  <a:t>And fully expanding this out, along with the rules from Hamilton that</a:t>
                </a:r>
              </a:p>
              <a:p>
                <a:pPr marL="293688" lvl="1" indent="0">
                  <a:buNone/>
                </a:pPr>
                <a14:m>
                  <m:oMathPara xmlns:m="http://schemas.openxmlformats.org/officeDocument/2006/math">
                    <m:oMathParaPr>
                      <m:jc m:val="centerGroup"/>
                    </m:oMathParaPr>
                    <m:oMath xmlns:m="http://schemas.openxmlformats.org/officeDocument/2006/math">
                      <m:r>
                        <a:rPr lang="en-US" b="1" i="1">
                          <a:latin typeface="Cambria Math"/>
                        </a:rPr>
                        <m:t>𝒊</m:t>
                      </m:r>
                      <m:r>
                        <a:rPr lang="en-US" b="1" i="1" smtClean="0">
                          <a:latin typeface="Cambria Math"/>
                        </a:rPr>
                        <m:t>𝒊</m:t>
                      </m:r>
                      <m:r>
                        <a:rPr lang="en-US" b="1" i="1">
                          <a:latin typeface="Cambria Math"/>
                        </a:rPr>
                        <m:t>=</m:t>
                      </m:r>
                      <m:r>
                        <a:rPr lang="en-US" b="1" i="1" smtClean="0">
                          <a:latin typeface="Cambria Math"/>
                        </a:rPr>
                        <m:t>−</m:t>
                      </m:r>
                      <m:r>
                        <a:rPr lang="en-US" b="1" i="1" smtClean="0">
                          <a:latin typeface="Cambria Math"/>
                        </a:rPr>
                        <m:t>𝟏</m:t>
                      </m:r>
                      <m:r>
                        <a:rPr lang="en-US" b="1" i="1" smtClean="0">
                          <a:latin typeface="Cambria Math"/>
                        </a:rPr>
                        <m:t>    </m:t>
                      </m:r>
                      <m:r>
                        <a:rPr lang="en-US" b="1" i="1">
                          <a:latin typeface="Cambria Math"/>
                        </a:rPr>
                        <m:t>𝒋𝒋</m:t>
                      </m:r>
                      <m:r>
                        <a:rPr lang="en-US" b="1" i="1">
                          <a:latin typeface="Cambria Math"/>
                        </a:rPr>
                        <m:t>=−</m:t>
                      </m:r>
                      <m:r>
                        <a:rPr lang="en-US" b="1" i="1" smtClean="0">
                          <a:latin typeface="Cambria Math"/>
                        </a:rPr>
                        <m:t>𝟏</m:t>
                      </m:r>
                      <m:r>
                        <a:rPr lang="en-US" b="1" i="1">
                          <a:latin typeface="Cambria Math"/>
                        </a:rPr>
                        <m:t>   </m:t>
                      </m:r>
                      <m:r>
                        <a:rPr lang="en-US" b="1" i="1">
                          <a:latin typeface="Cambria Math"/>
                        </a:rPr>
                        <m:t>𝒌𝒌</m:t>
                      </m:r>
                      <m:r>
                        <a:rPr lang="en-US" b="1" i="1">
                          <a:latin typeface="Cambria Math"/>
                        </a:rPr>
                        <m:t>=−</m:t>
                      </m:r>
                      <m:r>
                        <a:rPr lang="en-US" b="1" i="1" smtClean="0">
                          <a:latin typeface="Cambria Math"/>
                        </a:rPr>
                        <m:t>𝟏</m:t>
                      </m:r>
                    </m:oMath>
                    <m:oMath xmlns:m="http://schemas.openxmlformats.org/officeDocument/2006/math">
                      <m:r>
                        <a:rPr lang="en-US" b="1" i="1" smtClean="0">
                          <a:latin typeface="Cambria Math"/>
                        </a:rPr>
                        <m:t>𝒊𝒋</m:t>
                      </m:r>
                      <m:r>
                        <a:rPr lang="en-US" b="1" i="1" smtClean="0">
                          <a:latin typeface="Cambria Math"/>
                        </a:rPr>
                        <m:t>=</m:t>
                      </m:r>
                      <m:r>
                        <a:rPr lang="en-US" b="1" i="1" smtClean="0">
                          <a:latin typeface="Cambria Math"/>
                        </a:rPr>
                        <m:t>𝒌</m:t>
                      </m:r>
                      <m:r>
                        <a:rPr lang="en-US" b="1" i="1" smtClean="0">
                          <a:latin typeface="Cambria Math"/>
                        </a:rPr>
                        <m:t>       </m:t>
                      </m:r>
                      <m:r>
                        <a:rPr lang="en-US" b="1" i="1" smtClean="0">
                          <a:latin typeface="Cambria Math"/>
                        </a:rPr>
                        <m:t>𝒋𝒌</m:t>
                      </m:r>
                      <m:r>
                        <a:rPr lang="en-US" b="1" i="1" smtClean="0">
                          <a:latin typeface="Cambria Math"/>
                        </a:rPr>
                        <m:t>=</m:t>
                      </m:r>
                      <m:r>
                        <a:rPr lang="en-US" b="1" i="1" smtClean="0">
                          <a:latin typeface="Cambria Math"/>
                        </a:rPr>
                        <m:t>𝒊</m:t>
                      </m:r>
                      <m:r>
                        <a:rPr lang="en-US" b="1" i="1" smtClean="0">
                          <a:latin typeface="Cambria Math"/>
                        </a:rPr>
                        <m:t>       </m:t>
                      </m:r>
                      <m:r>
                        <a:rPr lang="en-US" b="1" i="1" smtClean="0">
                          <a:latin typeface="Cambria Math"/>
                        </a:rPr>
                        <m:t>𝒌𝒊</m:t>
                      </m:r>
                      <m:r>
                        <a:rPr lang="en-US" b="1" i="1" smtClean="0">
                          <a:latin typeface="Cambria Math"/>
                        </a:rPr>
                        <m:t>=</m:t>
                      </m:r>
                      <m:r>
                        <a:rPr lang="en-US" b="1" i="1" smtClean="0">
                          <a:latin typeface="Cambria Math"/>
                        </a:rPr>
                        <m:t>𝒋</m:t>
                      </m:r>
                    </m:oMath>
                    <m:oMath xmlns:m="http://schemas.openxmlformats.org/officeDocument/2006/math">
                      <m:r>
                        <a:rPr lang="en-US" b="1" i="1" smtClean="0">
                          <a:latin typeface="Cambria Math"/>
                        </a:rPr>
                        <m:t>𝒋𝒊</m:t>
                      </m:r>
                      <m:r>
                        <a:rPr lang="en-US" b="1" i="1" smtClean="0">
                          <a:latin typeface="Cambria Math"/>
                        </a:rPr>
                        <m:t>=−</m:t>
                      </m:r>
                      <m:r>
                        <a:rPr lang="en-US" b="1" i="1" smtClean="0">
                          <a:latin typeface="Cambria Math"/>
                        </a:rPr>
                        <m:t>𝒌</m:t>
                      </m:r>
                      <m:r>
                        <a:rPr lang="en-US" b="1" i="1" smtClean="0">
                          <a:latin typeface="Cambria Math"/>
                        </a:rPr>
                        <m:t>    </m:t>
                      </m:r>
                      <m:r>
                        <a:rPr lang="en-US" b="1" i="1" smtClean="0">
                          <a:latin typeface="Cambria Math"/>
                        </a:rPr>
                        <m:t>𝒌𝒋</m:t>
                      </m:r>
                      <m:r>
                        <a:rPr lang="en-US" b="1" i="1" smtClean="0">
                          <a:latin typeface="Cambria Math"/>
                        </a:rPr>
                        <m:t>=−</m:t>
                      </m:r>
                      <m:r>
                        <a:rPr lang="en-US" b="1" i="1" smtClean="0">
                          <a:latin typeface="Cambria Math"/>
                        </a:rPr>
                        <m:t>𝒊</m:t>
                      </m:r>
                      <m:r>
                        <a:rPr lang="en-US" b="1" i="1" smtClean="0">
                          <a:latin typeface="Cambria Math"/>
                        </a:rPr>
                        <m:t>   </m:t>
                      </m:r>
                      <m:r>
                        <a:rPr lang="en-US" b="1" i="1" smtClean="0">
                          <a:latin typeface="Cambria Math"/>
                        </a:rPr>
                        <m:t>𝒊𝒌</m:t>
                      </m:r>
                      <m:r>
                        <a:rPr lang="en-US" b="1" i="1" smtClean="0">
                          <a:latin typeface="Cambria Math"/>
                        </a:rPr>
                        <m:t>=−</m:t>
                      </m:r>
                      <m:r>
                        <a:rPr lang="en-US" b="1" i="1" smtClean="0">
                          <a:latin typeface="Cambria Math"/>
                        </a:rPr>
                        <m:t>𝒋</m:t>
                      </m:r>
                    </m:oMath>
                  </m:oMathPara>
                </a14:m>
                <a:r>
                  <a:rPr lang="en-US" i="1" dirty="0" smtClean="0"/>
                  <a:t/>
                </a:r>
                <a:br>
                  <a:rPr lang="en-US" i="1" dirty="0" smtClean="0"/>
                </a:br>
                <a:endParaRPr lang="en-US" sz="800" i="1" dirty="0" smtClean="0"/>
              </a:p>
              <a:p>
                <a:pPr marL="577850" lvl="1" indent="0">
                  <a:buNone/>
                </a:pPr>
                <a:r>
                  <a:rPr lang="en-US" dirty="0" smtClean="0"/>
                  <a:t>This all mercifully “simplifies” to:</a:t>
                </a:r>
              </a:p>
              <a:p>
                <a:pPr marL="0" indent="0" algn="ctr">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a:rPr>
                            <m:t>𝐪</m:t>
                          </m:r>
                        </m:e>
                        <m:sub>
                          <m:r>
                            <a:rPr lang="en-US" b="1">
                              <a:latin typeface="Cambria Math"/>
                            </a:rPr>
                            <m:t>𝟏</m:t>
                          </m:r>
                        </m:sub>
                      </m:sSub>
                      <m:sSub>
                        <m:sSubPr>
                          <m:ctrlPr>
                            <a:rPr lang="en-US" b="1" i="1">
                              <a:latin typeface="Cambria Math" panose="02040503050406030204" pitchFamily="18" charset="0"/>
                            </a:rPr>
                          </m:ctrlPr>
                        </m:sSubPr>
                        <m:e>
                          <m:r>
                            <a:rPr lang="en-US" b="1">
                              <a:latin typeface="Cambria Math"/>
                            </a:rPr>
                            <m:t>𝐪</m:t>
                          </m:r>
                        </m:e>
                        <m:sub>
                          <m:r>
                            <a:rPr lang="en-US" b="1">
                              <a:latin typeface="Cambria Math"/>
                            </a:rPr>
                            <m:t>𝟐</m:t>
                          </m:r>
                        </m:sub>
                      </m:sSub>
                      <m:r>
                        <m:rPr>
                          <m:aln/>
                        </m:rPr>
                        <a:rPr lang="en-US" i="1">
                          <a:latin typeface="Cambria Math"/>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r>
                            <a:rPr lang="en-US" b="1" i="0" smtClean="0">
                              <a:latin typeface="Cambria Math"/>
                            </a:rPr>
                            <m:t>,</m:t>
                          </m:r>
                          <m:sSub>
                            <m:sSubPr>
                              <m:ctrlPr>
                                <a:rPr lang="en-US" b="1" i="1">
                                  <a:latin typeface="Cambria Math" panose="02040503050406030204" pitchFamily="18" charset="0"/>
                                </a:rPr>
                              </m:ctrlPr>
                            </m:sSubPr>
                            <m:e>
                              <m:r>
                                <a:rPr lang="en-US" b="1" i="0" smtClean="0">
                                  <a:latin typeface="Cambria Math"/>
                                </a:rPr>
                                <m:t>𝐯</m:t>
                              </m:r>
                            </m:e>
                            <m:sub>
                              <m:r>
                                <a:rPr lang="en-US" b="0" i="1">
                                  <a:latin typeface="Cambria Math"/>
                                </a:rPr>
                                <m:t>1</m:t>
                              </m:r>
                            </m:sub>
                          </m:sSub>
                        </m:e>
                      </m:d>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b="0" i="1" smtClean="0">
                                  <a:latin typeface="Cambria Math"/>
                                </a:rPr>
                                <m:t>2</m:t>
                              </m:r>
                            </m:sub>
                          </m:sSub>
                          <m:r>
                            <a:rPr lang="en-US" b="1">
                              <a:latin typeface="Cambria Math"/>
                            </a:rPr>
                            <m:t>,</m:t>
                          </m:r>
                          <m:sSub>
                            <m:sSubPr>
                              <m:ctrlPr>
                                <a:rPr lang="en-US" b="1" i="1">
                                  <a:latin typeface="Cambria Math" panose="02040503050406030204" pitchFamily="18" charset="0"/>
                                </a:rPr>
                              </m:ctrlPr>
                            </m:sSubPr>
                            <m:e>
                              <m:r>
                                <a:rPr lang="en-US" b="1">
                                  <a:latin typeface="Cambria Math"/>
                                </a:rPr>
                                <m:t>𝐯</m:t>
                              </m:r>
                            </m:e>
                            <m:sub>
                              <m:r>
                                <a:rPr lang="en-US" b="0" i="1" smtClean="0">
                                  <a:latin typeface="Cambria Math"/>
                                </a:rPr>
                                <m:t>2</m:t>
                              </m:r>
                            </m:sub>
                          </m:sSub>
                        </m:e>
                      </m:d>
                    </m:oMath>
                    <m:oMath xmlns:m="http://schemas.openxmlformats.org/officeDocument/2006/math">
                      <m:r>
                        <m:rPr>
                          <m:aln/>
                        </m:rPr>
                        <a:rPr lang="en-US" b="0" i="1" smtClean="0">
                          <a:latin typeface="Cambria Math"/>
                        </a:rPr>
                        <m:t>=</m:t>
                      </m:r>
                      <m:r>
                        <a:rPr lang="en-US" b="0" i="1" smtClean="0">
                          <a:latin typeface="Cambria Math"/>
                        </a:rPr>
                        <m:t>( </m:t>
                      </m:r>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𝑤</m:t>
                          </m:r>
                        </m:e>
                        <m:sub>
                          <m:r>
                            <a:rPr lang="en-US" b="0" i="1" smtClean="0">
                              <a:latin typeface="Cambria Math"/>
                            </a:rPr>
                            <m:t>2</m:t>
                          </m:r>
                        </m:sub>
                      </m:sSub>
                      <m:r>
                        <a:rPr lang="en-US" b="0" i="1" smtClean="0">
                          <a:latin typeface="Cambria Math"/>
                        </a:rPr>
                        <m:t>−</m:t>
                      </m:r>
                      <m:sSub>
                        <m:sSubPr>
                          <m:ctrlPr>
                            <a:rPr lang="en-US" b="1" i="1">
                              <a:latin typeface="Cambria Math" panose="02040503050406030204" pitchFamily="18" charset="0"/>
                            </a:rPr>
                          </m:ctrlPr>
                        </m:sSubPr>
                        <m:e>
                          <m:r>
                            <a:rPr lang="en-US" b="1">
                              <a:latin typeface="Cambria Math"/>
                            </a:rPr>
                            <m:t>𝐯</m:t>
                          </m:r>
                        </m:e>
                        <m:sub>
                          <m:r>
                            <a:rPr lang="en-US" i="1">
                              <a:latin typeface="Cambria Math"/>
                            </a:rPr>
                            <m:t>1</m:t>
                          </m:r>
                        </m:sub>
                      </m:sSub>
                      <m:r>
                        <a:rPr lang="en-US" b="1" i="1" smtClean="0">
                          <a:latin typeface="Cambria Math"/>
                          <a:ea typeface="Cambria Math"/>
                        </a:rPr>
                        <m:t>∙</m:t>
                      </m:r>
                      <m:sSub>
                        <m:sSubPr>
                          <m:ctrlPr>
                            <a:rPr lang="en-US" b="1" i="1">
                              <a:latin typeface="Cambria Math" panose="02040503050406030204" pitchFamily="18" charset="0"/>
                            </a:rPr>
                          </m:ctrlPr>
                        </m:sSubPr>
                        <m:e>
                          <m:r>
                            <a:rPr lang="en-US" b="1">
                              <a:latin typeface="Cambria Math"/>
                            </a:rPr>
                            <m:t>𝐯</m:t>
                          </m:r>
                        </m:e>
                        <m:sub>
                          <m:r>
                            <a:rPr lang="en-US" b="0" i="1" smtClean="0">
                              <a:latin typeface="Cambria Math"/>
                            </a:rPr>
                            <m:t>2</m:t>
                          </m:r>
                        </m:sub>
                      </m:sSub>
                      <m:r>
                        <a:rPr lang="en-US" b="0" i="1" smtClean="0">
                          <a:latin typeface="Cambria Math"/>
                        </a:rPr>
                        <m:t>, </m:t>
                      </m:r>
                      <m:sSub>
                        <m:sSubPr>
                          <m:ctrlPr>
                            <a:rPr lang="en-US" i="1">
                              <a:latin typeface="Cambria Math" panose="02040503050406030204" pitchFamily="18" charset="0"/>
                            </a:rPr>
                          </m:ctrlPr>
                        </m:sSubPr>
                        <m:e>
                          <m:r>
                            <a:rPr lang="en-US" b="0" i="1" smtClean="0">
                              <a:latin typeface="Cambria Math"/>
                            </a:rPr>
                            <m:t>    </m:t>
                          </m:r>
                          <m:r>
                            <a:rPr lang="en-US" i="1">
                              <a:latin typeface="Cambria Math"/>
                            </a:rPr>
                            <m:t>𝑤</m:t>
                          </m:r>
                        </m:e>
                        <m:sub>
                          <m:r>
                            <a:rPr lang="en-US" i="1">
                              <a:latin typeface="Cambria Math"/>
                            </a:rPr>
                            <m:t>1</m:t>
                          </m:r>
                        </m:sub>
                      </m:sSub>
                      <m:sSub>
                        <m:sSubPr>
                          <m:ctrlPr>
                            <a:rPr lang="en-US" b="1" i="1">
                              <a:latin typeface="Cambria Math" panose="02040503050406030204" pitchFamily="18" charset="0"/>
                            </a:rPr>
                          </m:ctrlPr>
                        </m:sSubPr>
                        <m:e>
                          <m:r>
                            <a:rPr lang="en-US" b="1">
                              <a:latin typeface="Cambria Math"/>
                            </a:rPr>
                            <m:t>𝐯</m:t>
                          </m:r>
                        </m:e>
                        <m:sub>
                          <m:r>
                            <a:rPr lang="en-US" i="1">
                              <a:latin typeface="Cambria Math"/>
                            </a:rPr>
                            <m:t>2</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2</m:t>
                          </m:r>
                        </m:sub>
                      </m:sSub>
                      <m:sSub>
                        <m:sSubPr>
                          <m:ctrlPr>
                            <a:rPr lang="en-US" b="1" i="1">
                              <a:latin typeface="Cambria Math" panose="02040503050406030204" pitchFamily="18" charset="0"/>
                            </a:rPr>
                          </m:ctrlPr>
                        </m:sSubPr>
                        <m:e>
                          <m:r>
                            <a:rPr lang="en-US" b="1">
                              <a:latin typeface="Cambria Math"/>
                            </a:rPr>
                            <m:t>𝐯</m:t>
                          </m:r>
                        </m:e>
                        <m:sub>
                          <m:r>
                            <a:rPr lang="en-US" i="1">
                              <a:latin typeface="Cambria Math"/>
                            </a:rPr>
                            <m:t>1</m:t>
                          </m:r>
                        </m:sub>
                      </m:sSub>
                      <m:r>
                        <a:rPr lang="en-US" b="0" i="1" smtClean="0">
                          <a:latin typeface="Cambria Math"/>
                        </a:rPr>
                        <m:t>+</m:t>
                      </m:r>
                      <m:sSub>
                        <m:sSubPr>
                          <m:ctrlPr>
                            <a:rPr lang="en-US" b="1" i="1">
                              <a:latin typeface="Cambria Math" panose="02040503050406030204" pitchFamily="18" charset="0"/>
                            </a:rPr>
                          </m:ctrlPr>
                        </m:sSubPr>
                        <m:e>
                          <m:r>
                            <a:rPr lang="en-US" b="1">
                              <a:latin typeface="Cambria Math"/>
                            </a:rPr>
                            <m:t>𝐯</m:t>
                          </m:r>
                        </m:e>
                        <m:sub>
                          <m:r>
                            <a:rPr lang="en-US" i="1">
                              <a:latin typeface="Cambria Math"/>
                            </a:rPr>
                            <m:t>1</m:t>
                          </m:r>
                        </m:sub>
                      </m:sSub>
                      <m:r>
                        <a:rPr lang="en-US" b="1" i="1" smtClean="0">
                          <a:latin typeface="Cambria Math"/>
                          <a:ea typeface="Cambria Math"/>
                        </a:rPr>
                        <m:t>×</m:t>
                      </m:r>
                      <m:sSub>
                        <m:sSubPr>
                          <m:ctrlPr>
                            <a:rPr lang="en-US" b="1" i="1">
                              <a:latin typeface="Cambria Math" panose="02040503050406030204" pitchFamily="18" charset="0"/>
                            </a:rPr>
                          </m:ctrlPr>
                        </m:sSubPr>
                        <m:e>
                          <m:r>
                            <a:rPr lang="en-US" b="1">
                              <a:latin typeface="Cambria Math"/>
                            </a:rPr>
                            <m:t>𝐯</m:t>
                          </m:r>
                        </m:e>
                        <m:sub>
                          <m:r>
                            <a:rPr lang="en-US" b="0" i="1" smtClean="0">
                              <a:latin typeface="Cambria Math"/>
                            </a:rPr>
                            <m:t>2</m:t>
                          </m:r>
                        </m:sub>
                      </m:sSub>
                      <m:r>
                        <a:rPr lang="en-US" b="0" i="1" smtClean="0">
                          <a:latin typeface="Cambria Math"/>
                        </a:rPr>
                        <m:t>  )</m:t>
                      </m:r>
                    </m:oMath>
                  </m:oMathPara>
                </a14:m>
                <a:endParaRPr lang="en-US" dirty="0" smtClean="0"/>
              </a:p>
              <a:p>
                <a:pPr marL="0" indent="0" algn="ctr">
                  <a:buNone/>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8" t="-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314263" y="2286000"/>
                <a:ext cx="6668300" cy="1138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aln/>
                        </m:rP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𝑤</m:t>
                          </m:r>
                        </m:e>
                        <m:sub>
                          <m:r>
                            <a:rPr lang="en-US" sz="2000" i="1">
                              <a:latin typeface="Cambria Math"/>
                            </a:rPr>
                            <m:t>1</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𝑤</m:t>
                              </m:r>
                            </m:e>
                            <m:sub>
                              <m:r>
                                <a:rPr lang="en-US" sz="2000" i="1">
                                  <a:latin typeface="Cambria Math"/>
                                </a:rPr>
                                <m:t>2</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r>
                            <a:rPr lang="en-US" sz="2000" b="1" i="1">
                              <a:latin typeface="Cambria Math"/>
                            </a:rPr>
                            <m:t>𝒊</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2</m:t>
                              </m:r>
                            </m:sub>
                          </m:sSub>
                          <m:r>
                            <a:rPr lang="en-US" sz="2000" b="1" i="1">
                              <a:latin typeface="Cambria Math"/>
                            </a:rPr>
                            <m:t>𝒋</m:t>
                          </m:r>
                          <m:r>
                            <a:rPr lang="en-US" sz="2000" b="1" i="1">
                              <a:latin typeface="Cambria Math"/>
                            </a:rPr>
                            <m:t>+</m:t>
                          </m:r>
                          <m:sSub>
                            <m:sSubPr>
                              <m:ctrlPr>
                                <a:rPr lang="en-US" sz="2000" i="1">
                                  <a:latin typeface="Cambria Math" panose="02040503050406030204" pitchFamily="18" charset="0"/>
                                </a:rPr>
                              </m:ctrlPr>
                            </m:sSubPr>
                            <m:e>
                              <m:r>
                                <a:rPr lang="en-US" sz="2000" i="1">
                                  <a:latin typeface="Cambria Math"/>
                                </a:rPr>
                                <m:t>𝑧</m:t>
                              </m:r>
                            </m:e>
                            <m:sub>
                              <m:r>
                                <a:rPr lang="en-US" sz="2000" i="1">
                                  <a:latin typeface="Cambria Math"/>
                                </a:rPr>
                                <m:t>2</m:t>
                              </m:r>
                            </m:sub>
                          </m:sSub>
                          <m:r>
                            <a:rPr lang="en-US" sz="2000" b="1" i="1">
                              <a:latin typeface="Cambria Math"/>
                            </a:rPr>
                            <m:t>𝒌</m:t>
                          </m:r>
                        </m:e>
                      </m:d>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r>
                        <a:rPr lang="en-US" sz="2000" b="1" i="1">
                          <a:latin typeface="Cambria Math"/>
                        </a:rPr>
                        <m:t>𝒊</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𝑤</m:t>
                              </m:r>
                            </m:e>
                            <m:sub>
                              <m:r>
                                <a:rPr lang="en-US" sz="2000" i="1">
                                  <a:latin typeface="Cambria Math"/>
                                </a:rPr>
                                <m:t>2</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r>
                            <a:rPr lang="en-US" sz="2000" b="1" i="1">
                              <a:latin typeface="Cambria Math"/>
                            </a:rPr>
                            <m:t>𝒊</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2</m:t>
                              </m:r>
                            </m:sub>
                          </m:sSub>
                          <m:r>
                            <a:rPr lang="en-US" sz="2000" b="1" i="1">
                              <a:latin typeface="Cambria Math"/>
                            </a:rPr>
                            <m:t>𝒋</m:t>
                          </m:r>
                          <m:r>
                            <a:rPr lang="en-US" sz="2000" b="1" i="1">
                              <a:latin typeface="Cambria Math"/>
                            </a:rPr>
                            <m:t>+</m:t>
                          </m:r>
                          <m:sSub>
                            <m:sSubPr>
                              <m:ctrlPr>
                                <a:rPr lang="en-US" sz="2000" i="1">
                                  <a:latin typeface="Cambria Math" panose="02040503050406030204" pitchFamily="18" charset="0"/>
                                </a:rPr>
                              </m:ctrlPr>
                            </m:sSubPr>
                            <m:e>
                              <m:r>
                                <a:rPr lang="en-US" sz="2000" i="1">
                                  <a:latin typeface="Cambria Math"/>
                                </a:rPr>
                                <m:t>𝑧</m:t>
                              </m:r>
                            </m:e>
                            <m:sub>
                              <m:r>
                                <a:rPr lang="en-US" sz="2000" i="1">
                                  <a:latin typeface="Cambria Math"/>
                                </a:rPr>
                                <m:t>2</m:t>
                              </m:r>
                            </m:sub>
                          </m:sSub>
                          <m:r>
                            <a:rPr lang="en-US" sz="2000" b="1" i="1">
                              <a:latin typeface="Cambria Math"/>
                            </a:rPr>
                            <m:t>𝒌</m:t>
                          </m:r>
                        </m:e>
                      </m:d>
                    </m:oMath>
                    <m:oMath xmlns:m="http://schemas.openxmlformats.org/officeDocument/2006/math">
                      <m:r>
                        <m:rPr>
                          <m:aln/>
                        </m:rP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1</m:t>
                          </m:r>
                        </m:sub>
                      </m:sSub>
                      <m:r>
                        <a:rPr lang="en-US" sz="2000" b="1" i="1">
                          <a:latin typeface="Cambria Math"/>
                        </a:rPr>
                        <m:t>𝒋</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𝑤</m:t>
                              </m:r>
                            </m:e>
                            <m:sub>
                              <m:r>
                                <a:rPr lang="en-US" sz="2000" i="1">
                                  <a:latin typeface="Cambria Math"/>
                                </a:rPr>
                                <m:t>2</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r>
                            <a:rPr lang="en-US" sz="2000" b="1" i="1">
                              <a:latin typeface="Cambria Math"/>
                            </a:rPr>
                            <m:t>𝒊</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2</m:t>
                              </m:r>
                            </m:sub>
                          </m:sSub>
                          <m:r>
                            <a:rPr lang="en-US" sz="2000" b="1" i="1">
                              <a:latin typeface="Cambria Math"/>
                            </a:rPr>
                            <m:t>𝒋</m:t>
                          </m:r>
                          <m:r>
                            <a:rPr lang="en-US" sz="2000" b="1" i="1">
                              <a:latin typeface="Cambria Math"/>
                            </a:rPr>
                            <m:t>+</m:t>
                          </m:r>
                          <m:sSub>
                            <m:sSubPr>
                              <m:ctrlPr>
                                <a:rPr lang="en-US" sz="2000" i="1">
                                  <a:latin typeface="Cambria Math" panose="02040503050406030204" pitchFamily="18" charset="0"/>
                                </a:rPr>
                              </m:ctrlPr>
                            </m:sSubPr>
                            <m:e>
                              <m:r>
                                <a:rPr lang="en-US" sz="2000" i="1">
                                  <a:latin typeface="Cambria Math"/>
                                </a:rPr>
                                <m:t>𝑧</m:t>
                              </m:r>
                            </m:e>
                            <m:sub>
                              <m:r>
                                <a:rPr lang="en-US" sz="2000" i="1">
                                  <a:latin typeface="Cambria Math"/>
                                </a:rPr>
                                <m:t>2</m:t>
                              </m:r>
                            </m:sub>
                          </m:sSub>
                          <m:r>
                            <a:rPr lang="en-US" sz="2000" b="1" i="1">
                              <a:latin typeface="Cambria Math"/>
                            </a:rPr>
                            <m:t>𝒌</m:t>
                          </m:r>
                        </m:e>
                      </m:d>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𝑧</m:t>
                          </m:r>
                        </m:e>
                        <m:sub>
                          <m:r>
                            <a:rPr lang="en-US" sz="2000" i="1">
                              <a:latin typeface="Cambria Math"/>
                            </a:rPr>
                            <m:t>1</m:t>
                          </m:r>
                        </m:sub>
                      </m:sSub>
                      <m:r>
                        <a:rPr lang="en-US" sz="2000" b="1" i="1">
                          <a:latin typeface="Cambria Math"/>
                        </a:rPr>
                        <m:t>𝒌</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𝑤</m:t>
                              </m:r>
                            </m:e>
                            <m:sub>
                              <m:r>
                                <a:rPr lang="en-US" sz="2000" i="1">
                                  <a:latin typeface="Cambria Math"/>
                                </a:rPr>
                                <m:t>2</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r>
                            <a:rPr lang="en-US" sz="2000" b="1" i="1">
                              <a:latin typeface="Cambria Math"/>
                            </a:rPr>
                            <m:t>𝒊</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𝑦</m:t>
                              </m:r>
                            </m:e>
                            <m:sub>
                              <m:r>
                                <a:rPr lang="en-US" sz="2000" i="1">
                                  <a:latin typeface="Cambria Math"/>
                                </a:rPr>
                                <m:t>2</m:t>
                              </m:r>
                            </m:sub>
                          </m:sSub>
                          <m:r>
                            <a:rPr lang="en-US" sz="2000" b="1" i="1">
                              <a:latin typeface="Cambria Math"/>
                            </a:rPr>
                            <m:t>𝒋</m:t>
                          </m:r>
                          <m:r>
                            <a:rPr lang="en-US" sz="2000" b="1" i="1">
                              <a:latin typeface="Cambria Math"/>
                            </a:rPr>
                            <m:t>+</m:t>
                          </m:r>
                          <m:sSub>
                            <m:sSubPr>
                              <m:ctrlPr>
                                <a:rPr lang="en-US" sz="2000" i="1">
                                  <a:latin typeface="Cambria Math" panose="02040503050406030204" pitchFamily="18" charset="0"/>
                                </a:rPr>
                              </m:ctrlPr>
                            </m:sSubPr>
                            <m:e>
                              <m:r>
                                <a:rPr lang="en-US" sz="2000" i="1">
                                  <a:latin typeface="Cambria Math"/>
                                </a:rPr>
                                <m:t>𝑧</m:t>
                              </m:r>
                            </m:e>
                            <m:sub>
                              <m:r>
                                <a:rPr lang="en-US" sz="2000" i="1">
                                  <a:latin typeface="Cambria Math"/>
                                </a:rPr>
                                <m:t>2</m:t>
                              </m:r>
                            </m:sub>
                          </m:sSub>
                          <m:r>
                            <a:rPr lang="en-US" sz="2000" b="1" i="1">
                              <a:latin typeface="Cambria Math"/>
                            </a:rPr>
                            <m:t>𝒌</m:t>
                          </m:r>
                        </m:e>
                      </m:d>
                    </m:oMath>
                  </m:oMathPara>
                </a14:m>
                <a:endParaRPr lang="en-US" sz="2000" dirty="0" smtClean="0"/>
              </a:p>
              <a:p>
                <a:endParaRPr lang="en-US" sz="8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314263" y="2286000"/>
                <a:ext cx="6668300" cy="1138773"/>
              </a:xfrm>
              <a:prstGeom prst="rect">
                <a:avLst/>
              </a:prstGeom>
              <a:blipFill rotWithShape="1">
                <a:blip r:embed="rId3"/>
                <a:stretch>
                  <a:fillRect b="-8556"/>
                </a:stretch>
              </a:blipFill>
            </p:spPr>
            <p:txBody>
              <a:bodyPr/>
              <a:lstStyle/>
              <a:p>
                <a:r>
                  <a:rPr lang="en-US">
                    <a:noFill/>
                  </a:rPr>
                  <a:t> </a:t>
                </a:r>
              </a:p>
            </p:txBody>
          </p:sp>
        </mc:Fallback>
      </mc:AlternateContent>
      <p:sp>
        <p:nvSpPr>
          <p:cNvPr id="7" name="Rounded Rectangle 6"/>
          <p:cNvSpPr/>
          <p:nvPr/>
        </p:nvSpPr>
        <p:spPr>
          <a:xfrm>
            <a:off x="4250195" y="5866713"/>
            <a:ext cx="4954765" cy="915087"/>
          </a:xfrm>
          <a:prstGeom prst="roundRect">
            <a:avLst>
              <a:gd name="adj" fmla="val 9941"/>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r>
              <a:rPr lang="en-US" sz="1200" dirty="0" smtClean="0">
                <a:solidFill>
                  <a:schemeClr val="tx1"/>
                </a:solidFill>
              </a:rPr>
              <a:t>The </a:t>
            </a:r>
            <a:r>
              <a:rPr lang="en-US" sz="1200" dirty="0">
                <a:solidFill>
                  <a:schemeClr val="tx1"/>
                </a:solidFill>
              </a:rPr>
              <a:t>product of two normalized </a:t>
            </a:r>
            <a:r>
              <a:rPr lang="en-US" sz="1200" dirty="0" smtClean="0">
                <a:solidFill>
                  <a:schemeClr val="tx1"/>
                </a:solidFill>
              </a:rPr>
              <a:t>quaternions </a:t>
            </a:r>
            <a:r>
              <a:rPr lang="en-US" sz="1200" i="1" u="sng" dirty="0">
                <a:solidFill>
                  <a:schemeClr val="tx1"/>
                </a:solidFill>
              </a:rPr>
              <a:t>should</a:t>
            </a:r>
            <a:r>
              <a:rPr lang="en-US" sz="1200" dirty="0">
                <a:solidFill>
                  <a:schemeClr val="tx1"/>
                </a:solidFill>
              </a:rPr>
              <a:t> </a:t>
            </a:r>
            <a:r>
              <a:rPr lang="en-US" sz="1200" i="1" dirty="0">
                <a:solidFill>
                  <a:schemeClr val="tx1"/>
                </a:solidFill>
              </a:rPr>
              <a:t>also</a:t>
            </a:r>
            <a:r>
              <a:rPr lang="en-US" sz="1200" dirty="0">
                <a:solidFill>
                  <a:schemeClr val="tx1"/>
                </a:solidFill>
              </a:rPr>
              <a:t> be a normalized quaternion.  </a:t>
            </a:r>
            <a:r>
              <a:rPr lang="en-US" sz="1200" dirty="0" smtClean="0">
                <a:solidFill>
                  <a:schemeClr val="tx1"/>
                </a:solidFill>
              </a:rPr>
              <a:t>Unfortunately, in </a:t>
            </a:r>
            <a:r>
              <a:rPr lang="en-US" sz="1200" dirty="0">
                <a:solidFill>
                  <a:schemeClr val="tx1"/>
                </a:solidFill>
              </a:rPr>
              <a:t>reality round-off errors can </a:t>
            </a:r>
            <a:r>
              <a:rPr lang="en-US" sz="1200" dirty="0" smtClean="0">
                <a:solidFill>
                  <a:schemeClr val="tx1"/>
                </a:solidFill>
              </a:rPr>
              <a:t>accumulate so most implementations will renormalize after each multiplications.</a:t>
            </a:r>
            <a:endParaRPr lang="en-US" sz="1200" b="1" dirty="0">
              <a:solidFill>
                <a:schemeClr val="tx1"/>
              </a:solidFill>
            </a:endParaRPr>
          </a:p>
        </p:txBody>
      </p:sp>
      <p:sp>
        <p:nvSpPr>
          <p:cNvPr id="8" name="Rounded Rectangle 7"/>
          <p:cNvSpPr/>
          <p:nvPr/>
        </p:nvSpPr>
        <p:spPr>
          <a:xfrm>
            <a:off x="457200" y="6407700"/>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Times New Roman" panose="02020603050405020304" pitchFamily="18" charset="0"/>
                <a:cs typeface="Times New Roman" panose="02020603050405020304" pitchFamily="18" charset="0"/>
              </a:rPr>
              <a:t>See also </a:t>
            </a:r>
            <a:r>
              <a:rPr lang="en-US" sz="1400" i="1" dirty="0" smtClean="0">
                <a:solidFill>
                  <a:schemeClr val="tx1"/>
                </a:solidFill>
                <a:latin typeface="Times New Roman" panose="02020603050405020304" pitchFamily="18" charset="0"/>
                <a:cs typeface="Times New Roman" panose="02020603050405020304" pitchFamily="18" charset="0"/>
                <a:hlinkClick r:id="rId4"/>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73229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8" dur="5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3" dur="500"/>
                                        <p:tgtEl>
                                          <p:spTgt spid="4">
                                            <p:txEl>
                                              <p:pRg st="8" end="8"/>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6" dur="500"/>
                                        <p:tgtEl>
                                          <p:spTgt spid="4">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randombar(horizontal)">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randombar(horizontal)">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Quaternion Identity and Inverse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Now that we defined quaternion multiplication, what about identity and inverse?</a:t>
                </a:r>
              </a:p>
              <a:p>
                <a:pPr marL="0" indent="0">
                  <a:buNone/>
                </a:pPr>
                <a:endParaRPr lang="en-US" sz="800" dirty="0"/>
              </a:p>
              <a:p>
                <a:pPr marL="0" indent="0">
                  <a:buNone/>
                </a:pPr>
                <a:r>
                  <a:rPr lang="en-US" dirty="0" smtClean="0"/>
                  <a:t>Identity quaternion is easy: (1, </a:t>
                </a:r>
                <a:r>
                  <a:rPr lang="en-US" b="1" dirty="0" smtClean="0"/>
                  <a:t>0</a:t>
                </a:r>
                <a:r>
                  <a:rPr lang="en-US" dirty="0" smtClean="0"/>
                  <a:t>)</a:t>
                </a:r>
              </a:p>
              <a:p>
                <a:pPr marL="293688" lvl="1" indent="0">
                  <a:buNone/>
                </a:pPr>
                <a:r>
                  <a:rPr lang="en-US" sz="1600" b="1" dirty="0" smtClean="0"/>
                  <a:t>Proof: </a:t>
                </a:r>
                <a14:m>
                  <m:oMath xmlns:m="http://schemas.openxmlformats.org/officeDocument/2006/math">
                    <m:r>
                      <a:rPr lang="en-US" sz="1600" b="1" i="0" dirty="0" smtClean="0">
                        <a:latin typeface="Cambria Math"/>
                      </a:rPr>
                      <m:t>𝐪</m:t>
                    </m:r>
                    <m:r>
                      <m:rPr>
                        <m:nor/>
                      </m:rPr>
                      <a:rPr lang="en-US" sz="1600" dirty="0"/>
                      <m:t>(1, </m:t>
                    </m:r>
                    <m:r>
                      <m:rPr>
                        <m:nor/>
                      </m:rPr>
                      <a:rPr lang="en-US" sz="1600" b="1" dirty="0"/>
                      <m:t>0</m:t>
                    </m:r>
                    <m:r>
                      <m:rPr>
                        <m:nor/>
                      </m:rPr>
                      <a:rPr lang="en-US" sz="1600" dirty="0"/>
                      <m:t>)</m:t>
                    </m:r>
                    <m:r>
                      <m:rPr>
                        <m:aln/>
                      </m:rPr>
                      <a:rPr lang="en-US" sz="1600" i="1">
                        <a:latin typeface="Cambria Math"/>
                      </a:rPr>
                      <m:t>=</m:t>
                    </m:r>
                    <m:d>
                      <m:dPr>
                        <m:ctrlPr>
                          <a:rPr lang="en-US" sz="1600" i="1" smtClean="0">
                            <a:latin typeface="Cambria Math" panose="02040503050406030204" pitchFamily="18" charset="0"/>
                          </a:rPr>
                        </m:ctrlPr>
                      </m:dPr>
                      <m:e>
                        <m:r>
                          <a:rPr lang="en-US" sz="1600" b="0" i="1" smtClean="0">
                            <a:latin typeface="Cambria Math"/>
                          </a:rPr>
                          <m:t>𝑤</m:t>
                        </m:r>
                        <m:r>
                          <a:rPr lang="en-US" sz="1600" b="0" i="0" smtClean="0">
                            <a:latin typeface="Cambria Math"/>
                          </a:rPr>
                          <m:t>,</m:t>
                        </m:r>
                        <m:r>
                          <a:rPr lang="en-US" sz="1600" b="1" i="0" smtClean="0">
                            <a:latin typeface="Cambria Math"/>
                          </a:rPr>
                          <m:t>𝐯</m:t>
                        </m:r>
                      </m:e>
                    </m:d>
                    <m:d>
                      <m:dPr>
                        <m:ctrlPr>
                          <a:rPr lang="en-US" sz="1600" i="1" smtClean="0">
                            <a:latin typeface="Cambria Math" panose="02040503050406030204" pitchFamily="18" charset="0"/>
                          </a:rPr>
                        </m:ctrlPr>
                      </m:dPr>
                      <m:e>
                        <m:r>
                          <a:rPr lang="en-US" sz="1600" b="0" i="1" smtClean="0">
                            <a:latin typeface="Cambria Math"/>
                          </a:rPr>
                          <m:t>1</m:t>
                        </m:r>
                        <m:r>
                          <a:rPr lang="en-US" sz="1600" b="1">
                            <a:latin typeface="Cambria Math"/>
                          </a:rPr>
                          <m:t>,</m:t>
                        </m:r>
                        <m:r>
                          <a:rPr lang="en-US" sz="1600" b="1" i="1" smtClean="0">
                            <a:latin typeface="Cambria Math"/>
                          </a:rPr>
                          <m:t>𝟎</m:t>
                        </m:r>
                      </m:e>
                    </m:d>
                    <m:r>
                      <m:rPr>
                        <m:aln/>
                      </m:rPr>
                      <a:rPr lang="en-US" sz="1600" i="1" smtClean="0">
                        <a:latin typeface="Cambria Math"/>
                      </a:rPr>
                      <m:t>=</m:t>
                    </m:r>
                    <m:d>
                      <m:dPr>
                        <m:ctrlPr>
                          <a:rPr lang="en-US" sz="1600" i="1" smtClean="0">
                            <a:latin typeface="Cambria Math" panose="02040503050406030204" pitchFamily="18" charset="0"/>
                          </a:rPr>
                        </m:ctrlPr>
                      </m:dPr>
                      <m:e>
                        <m:r>
                          <a:rPr lang="en-US" sz="1600" i="1">
                            <a:latin typeface="Cambria Math"/>
                          </a:rPr>
                          <m:t> </m:t>
                        </m:r>
                        <m:r>
                          <a:rPr lang="en-US" sz="1600" b="0" i="1" smtClean="0">
                            <a:latin typeface="Cambria Math"/>
                          </a:rPr>
                          <m:t>𝑤</m:t>
                        </m:r>
                        <m:r>
                          <a:rPr lang="en-US" sz="1600" i="1">
                            <a:latin typeface="Cambria Math"/>
                          </a:rPr>
                          <m:t>−</m:t>
                        </m:r>
                        <m:r>
                          <a:rPr lang="en-US" sz="1600" b="1" i="0" smtClean="0">
                            <a:latin typeface="Cambria Math"/>
                          </a:rPr>
                          <m:t>𝐯</m:t>
                        </m:r>
                        <m:r>
                          <a:rPr lang="en-US" sz="1600" b="1" i="1">
                            <a:latin typeface="Cambria Math"/>
                            <a:ea typeface="Cambria Math"/>
                          </a:rPr>
                          <m:t>∙</m:t>
                        </m:r>
                        <m:r>
                          <a:rPr lang="en-US" sz="1600" b="1" i="1" smtClean="0">
                            <a:latin typeface="Cambria Math"/>
                          </a:rPr>
                          <m:t>𝟎</m:t>
                        </m:r>
                        <m:r>
                          <a:rPr lang="en-US" sz="1600" i="1">
                            <a:latin typeface="Cambria Math"/>
                          </a:rPr>
                          <m:t>, </m:t>
                        </m:r>
                        <m:r>
                          <a:rPr lang="en-US" sz="1600" b="1" i="1" smtClean="0">
                            <a:latin typeface="Cambria Math"/>
                          </a:rPr>
                          <m:t> </m:t>
                        </m:r>
                        <m:r>
                          <a:rPr lang="en-US" sz="1600" b="0" i="1" smtClean="0">
                            <a:latin typeface="Cambria Math"/>
                          </a:rPr>
                          <m:t>𝑤</m:t>
                        </m:r>
                        <m:r>
                          <a:rPr lang="en-US" sz="1600" b="1" i="1" smtClean="0">
                            <a:latin typeface="Cambria Math"/>
                          </a:rPr>
                          <m:t>𝟎</m:t>
                        </m:r>
                        <m:r>
                          <a:rPr lang="en-US" sz="1600" i="1">
                            <a:latin typeface="Cambria Math"/>
                          </a:rPr>
                          <m:t>+</m:t>
                        </m:r>
                        <m:r>
                          <a:rPr lang="en-US" sz="1600" b="1" i="0" smtClean="0">
                            <a:latin typeface="Cambria Math"/>
                          </a:rPr>
                          <m:t>𝐯</m:t>
                        </m:r>
                        <m:r>
                          <a:rPr lang="en-US" sz="1600" i="1">
                            <a:latin typeface="Cambria Math"/>
                          </a:rPr>
                          <m:t>+</m:t>
                        </m:r>
                        <m:r>
                          <a:rPr lang="en-US" sz="1600" b="1">
                            <a:latin typeface="Cambria Math"/>
                          </a:rPr>
                          <m:t>𝐯</m:t>
                        </m:r>
                        <m:r>
                          <a:rPr lang="en-US" sz="1600" b="1" i="1">
                            <a:latin typeface="Cambria Math"/>
                            <a:ea typeface="Cambria Math"/>
                          </a:rPr>
                          <m:t>×</m:t>
                        </m:r>
                        <m:r>
                          <a:rPr lang="en-US" sz="1600" b="1" i="1" smtClean="0">
                            <a:latin typeface="Cambria Math"/>
                          </a:rPr>
                          <m:t>𝟎</m:t>
                        </m:r>
                        <m:r>
                          <a:rPr lang="en-US" sz="1600" i="1">
                            <a:latin typeface="Cambria Math"/>
                          </a:rPr>
                          <m:t>  </m:t>
                        </m:r>
                      </m:e>
                    </m:d>
                    <m:r>
                      <a:rPr lang="en-US" sz="1600" b="0" i="1" smtClean="0">
                        <a:latin typeface="Cambria Math"/>
                      </a:rPr>
                      <m:t>=</m:t>
                    </m:r>
                    <m:d>
                      <m:dPr>
                        <m:ctrlPr>
                          <a:rPr lang="en-US" sz="1600" i="1">
                            <a:latin typeface="Cambria Math" panose="02040503050406030204" pitchFamily="18" charset="0"/>
                          </a:rPr>
                        </m:ctrlPr>
                      </m:dPr>
                      <m:e>
                        <m:r>
                          <a:rPr lang="en-US" sz="1600" i="1">
                            <a:latin typeface="Cambria Math"/>
                          </a:rPr>
                          <m:t>𝑤</m:t>
                        </m:r>
                        <m:r>
                          <a:rPr lang="en-US" sz="1600">
                            <a:latin typeface="Cambria Math"/>
                          </a:rPr>
                          <m:t>,</m:t>
                        </m:r>
                        <m:r>
                          <a:rPr lang="en-US" sz="1600" b="1">
                            <a:latin typeface="Cambria Math"/>
                          </a:rPr>
                          <m:t>𝐯</m:t>
                        </m:r>
                      </m:e>
                    </m:d>
                    <m:r>
                      <a:rPr lang="en-US" sz="1600" b="1" i="1" smtClean="0">
                        <a:latin typeface="Cambria Math"/>
                      </a:rPr>
                      <m:t>=</m:t>
                    </m:r>
                    <m:r>
                      <a:rPr lang="en-US" sz="1600" b="1" i="0" smtClean="0">
                        <a:latin typeface="Cambria Math"/>
                      </a:rPr>
                      <m:t>𝐪</m:t>
                    </m:r>
                  </m:oMath>
                </a14:m>
                <a:endParaRPr lang="en-US" sz="1600" b="1" dirty="0"/>
              </a:p>
              <a:p>
                <a:pPr marL="293688" lvl="1" indent="0">
                  <a:buNone/>
                </a:pPr>
                <a:endParaRPr lang="en-US" sz="800" b="1" dirty="0" smtClean="0"/>
              </a:p>
              <a:p>
                <a:pPr marL="0" indent="0">
                  <a:buNone/>
                </a:pPr>
                <a:r>
                  <a:rPr lang="en-US" dirty="0" smtClean="0"/>
                  <a:t>The multiplicative inverse is noted </a:t>
                </a:r>
                <a14:m>
                  <m:oMath xmlns:m="http://schemas.openxmlformats.org/officeDocument/2006/math">
                    <m:sSup>
                      <m:sSupPr>
                        <m:ctrlPr>
                          <a:rPr lang="en-US" i="1" smtClean="0">
                            <a:latin typeface="Cambria Math" panose="02040503050406030204" pitchFamily="18" charset="0"/>
                          </a:rPr>
                        </m:ctrlPr>
                      </m:sSupPr>
                      <m:e>
                        <m:r>
                          <a:rPr lang="en-US" b="1">
                            <a:latin typeface="Cambria Math"/>
                          </a:rPr>
                          <m:t>𝐪</m:t>
                        </m:r>
                      </m:e>
                      <m:sup>
                        <m:r>
                          <a:rPr lang="en-US" b="0" i="1" smtClean="0">
                            <a:latin typeface="Cambria Math"/>
                          </a:rPr>
                          <m:t>−1</m:t>
                        </m:r>
                      </m:sup>
                    </m:sSup>
                  </m:oMath>
                </a14:m>
                <a:r>
                  <a:rPr lang="en-US" dirty="0" smtClean="0"/>
                  <a:t>  and such that </a:t>
                </a:r>
                <a14:m>
                  <m:oMath xmlns:m="http://schemas.openxmlformats.org/officeDocument/2006/math">
                    <m:r>
                      <a:rPr lang="en-US" b="0" i="0" smtClean="0">
                        <a:latin typeface="Cambria Math"/>
                      </a:rPr>
                      <m:t> </m:t>
                    </m:r>
                    <m:r>
                      <a:rPr lang="en-US" b="1">
                        <a:latin typeface="Cambria Math"/>
                      </a:rPr>
                      <m:t>𝐪</m:t>
                    </m:r>
                    <m:sSup>
                      <m:sSupPr>
                        <m:ctrlPr>
                          <a:rPr lang="en-US" i="1">
                            <a:latin typeface="Cambria Math" panose="02040503050406030204" pitchFamily="18" charset="0"/>
                          </a:rPr>
                        </m:ctrlPr>
                      </m:sSupPr>
                      <m:e>
                        <m:r>
                          <a:rPr lang="en-US" b="1">
                            <a:latin typeface="Cambria Math"/>
                          </a:rPr>
                          <m:t>𝐪</m:t>
                        </m:r>
                      </m:e>
                      <m:sup>
                        <m:r>
                          <a:rPr lang="en-US" i="1">
                            <a:latin typeface="Cambria Math"/>
                          </a:rPr>
                          <m:t>−1</m:t>
                        </m:r>
                      </m:sup>
                    </m:sSup>
                    <m:r>
                      <a:rPr lang="en-US" b="0" i="1" smtClean="0">
                        <a:latin typeface="Cambria Math"/>
                      </a:rPr>
                      <m:t>=</m:t>
                    </m:r>
                    <m:sSup>
                      <m:sSupPr>
                        <m:ctrlPr>
                          <a:rPr lang="en-US" i="1">
                            <a:latin typeface="Cambria Math" panose="02040503050406030204" pitchFamily="18" charset="0"/>
                          </a:rPr>
                        </m:ctrlPr>
                      </m:sSupPr>
                      <m:e>
                        <m:r>
                          <a:rPr lang="en-US" b="1">
                            <a:latin typeface="Cambria Math"/>
                          </a:rPr>
                          <m:t>𝐪</m:t>
                        </m:r>
                      </m:e>
                      <m:sup>
                        <m:r>
                          <a:rPr lang="en-US" i="1">
                            <a:latin typeface="Cambria Math"/>
                          </a:rPr>
                          <m:t>−1</m:t>
                        </m:r>
                      </m:sup>
                    </m:sSup>
                    <m:r>
                      <a:rPr lang="en-US" b="1">
                        <a:latin typeface="Cambria Math"/>
                      </a:rPr>
                      <m:t>𝐪</m:t>
                    </m:r>
                    <m:r>
                      <a:rPr lang="en-US" b="1" i="0" smtClean="0">
                        <a:latin typeface="Cambria Math"/>
                      </a:rPr>
                      <m:t>=</m:t>
                    </m:r>
                    <m:r>
                      <m:rPr>
                        <m:nor/>
                      </m:rPr>
                      <a:rPr lang="en-US" dirty="0"/>
                      <m:t>(1, </m:t>
                    </m:r>
                    <m:r>
                      <m:rPr>
                        <m:nor/>
                      </m:rPr>
                      <a:rPr lang="en-US" b="1" dirty="0"/>
                      <m:t>0</m:t>
                    </m:r>
                    <m:r>
                      <m:rPr>
                        <m:nor/>
                      </m:rPr>
                      <a:rPr lang="en-US" dirty="0"/>
                      <m:t>)</m:t>
                    </m:r>
                  </m:oMath>
                </a14:m>
                <a:endParaRPr lang="en-US" dirty="0" smtClean="0"/>
              </a:p>
              <a:p>
                <a:pPr marL="293688" lvl="1" indent="0">
                  <a:buNone/>
                </a:pPr>
                <a:r>
                  <a:rPr lang="en-US" dirty="0" smtClean="0"/>
                  <a:t>Set </a:t>
                </a:r>
                <a14:m>
                  <m:oMath xmlns:m="http://schemas.openxmlformats.org/officeDocument/2006/math">
                    <m:sSup>
                      <m:sSupPr>
                        <m:ctrlPr>
                          <a:rPr lang="en-US" i="1">
                            <a:latin typeface="Cambria Math" panose="02040503050406030204" pitchFamily="18" charset="0"/>
                          </a:rPr>
                        </m:ctrlPr>
                      </m:sSupPr>
                      <m:e>
                        <m:r>
                          <a:rPr lang="en-US" b="1">
                            <a:latin typeface="Cambria Math"/>
                          </a:rPr>
                          <m:t>𝐪</m:t>
                        </m:r>
                      </m:e>
                      <m:sup>
                        <m:r>
                          <a:rPr lang="en-US" i="1">
                            <a:latin typeface="Cambria Math"/>
                          </a:rPr>
                          <m:t>−1</m:t>
                        </m:r>
                      </m:sup>
                    </m:sSup>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a:latin typeface="Cambria Math"/>
                                  </a:rPr>
                                  <m:t>𝐪</m:t>
                                </m:r>
                              </m:e>
                            </m:d>
                          </m:e>
                          <m:sup>
                            <m:r>
                              <a:rPr lang="en-US" i="1">
                                <a:latin typeface="Cambria Math"/>
                              </a:rPr>
                              <m:t>2</m:t>
                            </m:r>
                          </m:sup>
                        </m:sSup>
                      </m:den>
                    </m:f>
                    <m:d>
                      <m:dPr>
                        <m:ctrlPr>
                          <a:rPr lang="en-US" i="1">
                            <a:latin typeface="Cambria Math" panose="02040503050406030204" pitchFamily="18" charset="0"/>
                          </a:rPr>
                        </m:ctrlPr>
                      </m:dPr>
                      <m:e>
                        <m:r>
                          <a:rPr lang="en-US" i="1">
                            <a:latin typeface="Cambria Math"/>
                          </a:rPr>
                          <m:t>𝑤</m:t>
                        </m:r>
                        <m:r>
                          <a:rPr lang="en-US">
                            <a:latin typeface="Cambria Math"/>
                          </a:rPr>
                          <m:t>,</m:t>
                        </m:r>
                        <m:r>
                          <a:rPr lang="en-US" b="1" i="0" smtClean="0">
                            <a:latin typeface="Cambria Math"/>
                          </a:rPr>
                          <m:t>−</m:t>
                        </m:r>
                        <m:r>
                          <a:rPr lang="en-US" b="1">
                            <a:latin typeface="Cambria Math"/>
                          </a:rPr>
                          <m:t>𝐯</m:t>
                        </m:r>
                      </m:e>
                    </m:d>
                  </m:oMath>
                </a14:m>
                <a:endParaRPr lang="en-US" dirty="0" smtClean="0"/>
              </a:p>
              <a:p>
                <a:pPr marL="293688" lvl="1" indent="0">
                  <a:buNone/>
                </a:pPr>
                <a:r>
                  <a:rPr lang="en-US" b="1" dirty="0" smtClean="0"/>
                  <a:t>Proof:</a:t>
                </a:r>
              </a:p>
              <a:p>
                <a:pPr marL="293688" lvl="1" indent="0">
                  <a:buNone/>
                </a:pPr>
                <a:endParaRPr lang="en-US" i="1" dirty="0" smtClean="0"/>
              </a:p>
              <a:p>
                <a:pPr marL="293688" lvl="1" indent="0">
                  <a:buNone/>
                </a:pPr>
                <a:endParaRPr lang="en-US" i="1" dirty="0" smtClean="0"/>
              </a:p>
              <a:p>
                <a:pPr marL="293688" lvl="1" indent="0">
                  <a:buNone/>
                </a:pPr>
                <a:endParaRPr lang="en-US" sz="800" i="1" dirty="0"/>
              </a:p>
              <a:p>
                <a:pPr marL="0" indent="0">
                  <a:buNone/>
                </a:pPr>
                <a:r>
                  <a:rPr lang="en-US" dirty="0" smtClean="0"/>
                  <a:t>Remember: negating a quaternion leaves the rotation unchanged. The inverse quaternion reverses </a:t>
                </a:r>
                <a:r>
                  <a:rPr lang="en-US" i="1" u="sng" dirty="0" smtClean="0"/>
                  <a:t>only</a:t>
                </a:r>
                <a:r>
                  <a:rPr lang="en-US" dirty="0" smtClean="0"/>
                  <a:t> the axis </a:t>
                </a:r>
                <a:r>
                  <a:rPr lang="en-US" i="1" dirty="0" smtClean="0"/>
                  <a:t>and therefore</a:t>
                </a:r>
                <a:r>
                  <a:rPr lang="en-US" dirty="0" smtClean="0"/>
                  <a:t> the direction of rotation</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775526" y="3397478"/>
                <a:ext cx="2619755" cy="5964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1" i="0" smtClean="0">
                          <a:latin typeface="Cambria Math"/>
                        </a:rPr>
                        <m:t>𝐪</m:t>
                      </m:r>
                      <m:sSup>
                        <m:sSupPr>
                          <m:ctrlPr>
                            <a:rPr lang="en-US" sz="1600" i="1">
                              <a:latin typeface="Cambria Math" panose="02040503050406030204" pitchFamily="18" charset="0"/>
                            </a:rPr>
                          </m:ctrlPr>
                        </m:sSupPr>
                        <m:e>
                          <m:r>
                            <a:rPr lang="en-US" sz="1600" b="1">
                              <a:latin typeface="Cambria Math"/>
                            </a:rPr>
                            <m:t>𝐪</m:t>
                          </m:r>
                        </m:e>
                        <m:sup>
                          <m:r>
                            <a:rPr lang="en-US" sz="1600" i="1">
                              <a:latin typeface="Cambria Math"/>
                            </a:rPr>
                            <m:t>−1</m:t>
                          </m:r>
                        </m:sup>
                      </m:sSup>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num>
                        <m:den>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r>
                                    <a:rPr lang="en-US" sz="1600" b="1">
                                      <a:latin typeface="Cambria Math"/>
                                    </a:rPr>
                                    <m:t>𝐪</m:t>
                                  </m:r>
                                </m:e>
                              </m:d>
                            </m:e>
                            <m:sup>
                              <m:r>
                                <a:rPr lang="en-US" sz="1600" i="1">
                                  <a:latin typeface="Cambria Math"/>
                                </a:rPr>
                                <m:t>2</m:t>
                              </m:r>
                            </m:sup>
                          </m:sSup>
                        </m:den>
                      </m:f>
                      <m:d>
                        <m:dPr>
                          <m:ctrlPr>
                            <a:rPr lang="en-US" sz="1600" i="1">
                              <a:latin typeface="Cambria Math" panose="02040503050406030204" pitchFamily="18" charset="0"/>
                            </a:rPr>
                          </m:ctrlPr>
                        </m:dPr>
                        <m:e>
                          <m:r>
                            <a:rPr lang="en-US" sz="1600" i="1">
                              <a:latin typeface="Cambria Math"/>
                            </a:rPr>
                            <m:t>𝑤</m:t>
                          </m:r>
                          <m:r>
                            <a:rPr lang="en-US" sz="1600">
                              <a:latin typeface="Cambria Math"/>
                            </a:rPr>
                            <m:t>,</m:t>
                          </m:r>
                          <m:r>
                            <a:rPr lang="en-US" sz="1600" b="1">
                              <a:latin typeface="Cambria Math"/>
                            </a:rPr>
                            <m:t>𝐯</m:t>
                          </m:r>
                        </m:e>
                      </m:d>
                      <m:d>
                        <m:dPr>
                          <m:ctrlPr>
                            <a:rPr lang="en-US" sz="1600" i="1">
                              <a:latin typeface="Cambria Math" panose="02040503050406030204" pitchFamily="18" charset="0"/>
                            </a:rPr>
                          </m:ctrlPr>
                        </m:dPr>
                        <m:e>
                          <m:r>
                            <a:rPr lang="en-US" sz="1600" i="1">
                              <a:latin typeface="Cambria Math"/>
                            </a:rPr>
                            <m:t>𝑤</m:t>
                          </m:r>
                          <m:r>
                            <a:rPr lang="en-US" sz="1600">
                              <a:latin typeface="Cambria Math"/>
                            </a:rPr>
                            <m:t>,</m:t>
                          </m:r>
                          <m:r>
                            <a:rPr lang="en-US" sz="1600" b="1">
                              <a:latin typeface="Cambria Math"/>
                            </a:rPr>
                            <m:t>−</m:t>
                          </m:r>
                          <m:r>
                            <a:rPr lang="en-US" sz="1600" b="1">
                              <a:latin typeface="Cambria Math"/>
                            </a:rPr>
                            <m:t>𝐯</m:t>
                          </m:r>
                        </m:e>
                      </m:d>
                    </m:oMath>
                  </m:oMathPara>
                </a14:m>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1775526" y="3397478"/>
                <a:ext cx="2619755" cy="59644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18726" y="3392425"/>
                <a:ext cx="3558474" cy="5964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m:t>
                      </m:r>
                      <m:f>
                        <m:fPr>
                          <m:ctrlPr>
                            <a:rPr lang="en-US" sz="1600" i="1">
                              <a:latin typeface="Cambria Math" panose="02040503050406030204" pitchFamily="18" charset="0"/>
                            </a:rPr>
                          </m:ctrlPr>
                        </m:fPr>
                        <m:num>
                          <m:r>
                            <a:rPr lang="en-US" sz="1600" i="1">
                              <a:latin typeface="Cambria Math"/>
                            </a:rPr>
                            <m:t>1</m:t>
                          </m:r>
                        </m:num>
                        <m:den>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r>
                                    <a:rPr lang="en-US" sz="1600" b="1">
                                      <a:latin typeface="Cambria Math"/>
                                    </a:rPr>
                                    <m:t>𝐪</m:t>
                                  </m:r>
                                </m:e>
                              </m:d>
                            </m:e>
                            <m:sup>
                              <m:r>
                                <a:rPr lang="en-US" sz="1600" i="1">
                                  <a:latin typeface="Cambria Math"/>
                                </a:rPr>
                                <m:t>2</m:t>
                              </m:r>
                            </m:sup>
                          </m:sSup>
                        </m:den>
                      </m:f>
                      <m:d>
                        <m:dPr>
                          <m:ctrlPr>
                            <a:rPr lang="en-US" sz="1600" i="1">
                              <a:latin typeface="Cambria Math" panose="02040503050406030204" pitchFamily="18" charset="0"/>
                            </a:rPr>
                          </m:ctrlPr>
                        </m:dPr>
                        <m:e>
                          <m:sSup>
                            <m:sSupPr>
                              <m:ctrlPr>
                                <a:rPr lang="en-US" sz="1600" i="1" smtClean="0">
                                  <a:latin typeface="Cambria Math" panose="02040503050406030204" pitchFamily="18" charset="0"/>
                                </a:rPr>
                              </m:ctrlPr>
                            </m:sSupPr>
                            <m:e>
                              <m:r>
                                <a:rPr lang="en-US" sz="1600" b="0" i="1" smtClean="0">
                                  <a:latin typeface="Cambria Math"/>
                                </a:rPr>
                                <m:t>𝑤</m:t>
                              </m:r>
                            </m:e>
                            <m:sup>
                              <m:r>
                                <a:rPr lang="en-US" sz="1600" b="0" i="1" smtClean="0">
                                  <a:latin typeface="Cambria Math"/>
                                </a:rPr>
                                <m:t>2</m:t>
                              </m:r>
                            </m:sup>
                          </m:sSup>
                          <m:r>
                            <a:rPr lang="en-US" sz="1600" b="0" i="0" smtClean="0">
                              <a:latin typeface="Cambria Math"/>
                            </a:rPr>
                            <m:t>+</m:t>
                          </m:r>
                          <m:r>
                            <a:rPr lang="en-US" sz="1600" b="1">
                              <a:latin typeface="Cambria Math"/>
                            </a:rPr>
                            <m:t>𝐯</m:t>
                          </m:r>
                          <m:r>
                            <a:rPr lang="en-US" sz="1600" b="1" i="1" smtClean="0">
                              <a:latin typeface="Cambria Math"/>
                              <a:ea typeface="Cambria Math"/>
                            </a:rPr>
                            <m:t>∙</m:t>
                          </m:r>
                          <m:r>
                            <a:rPr lang="en-US" sz="1600" b="1" i="0" smtClean="0">
                              <a:latin typeface="Cambria Math"/>
                            </a:rPr>
                            <m:t>𝐯</m:t>
                          </m:r>
                          <m:r>
                            <a:rPr lang="en-US" sz="1600" b="1" i="1" smtClean="0">
                              <a:latin typeface="Cambria Math"/>
                            </a:rPr>
                            <m:t>, </m:t>
                          </m:r>
                          <m:r>
                            <a:rPr lang="en-US" sz="1600" b="0" i="1" smtClean="0">
                              <a:latin typeface="Cambria Math"/>
                            </a:rPr>
                            <m:t>𝑤</m:t>
                          </m:r>
                          <m:r>
                            <a:rPr lang="en-US" sz="1600" b="1">
                              <a:latin typeface="Cambria Math"/>
                            </a:rPr>
                            <m:t>𝐯</m:t>
                          </m:r>
                          <m:r>
                            <a:rPr lang="en-US" sz="1600" b="1" i="1" smtClean="0">
                              <a:latin typeface="Cambria Math"/>
                            </a:rPr>
                            <m:t> −</m:t>
                          </m:r>
                          <m:r>
                            <a:rPr lang="en-US" sz="1600" b="0" i="1" smtClean="0">
                              <a:latin typeface="Cambria Math"/>
                            </a:rPr>
                            <m:t>𝑤</m:t>
                          </m:r>
                          <m:r>
                            <a:rPr lang="en-US" sz="1600" b="1">
                              <a:latin typeface="Cambria Math"/>
                            </a:rPr>
                            <m:t>𝐯</m:t>
                          </m:r>
                          <m:r>
                            <a:rPr lang="en-US" sz="1600" b="0" i="1" smtClean="0">
                              <a:latin typeface="Cambria Math"/>
                            </a:rPr>
                            <m:t>−</m:t>
                          </m:r>
                          <m:r>
                            <a:rPr lang="en-US" sz="1600" b="1" i="0" smtClean="0">
                              <a:latin typeface="Cambria Math"/>
                            </a:rPr>
                            <m:t>𝐯</m:t>
                          </m:r>
                          <m:r>
                            <a:rPr lang="en-US" sz="1600" b="1" i="1" smtClean="0">
                              <a:latin typeface="Cambria Math"/>
                              <a:ea typeface="Cambria Math"/>
                            </a:rPr>
                            <m:t>×</m:t>
                          </m:r>
                          <m:r>
                            <a:rPr lang="en-US" sz="1600" b="1" i="0" smtClean="0">
                              <a:latin typeface="Cambria Math"/>
                            </a:rPr>
                            <m:t>𝐯</m:t>
                          </m:r>
                        </m:e>
                      </m:d>
                    </m:oMath>
                  </m:oMathPara>
                </a14:m>
                <a:endParaRPr lang="en-US"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4518726" y="3392425"/>
                <a:ext cx="3558474" cy="59644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533966" y="3975555"/>
                <a:ext cx="2472535" cy="5964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a:rPr>
                        <m:t>=</m:t>
                      </m:r>
                      <m:f>
                        <m:fPr>
                          <m:ctrlPr>
                            <a:rPr lang="en-US" sz="1600" i="1">
                              <a:latin typeface="Cambria Math" panose="02040503050406030204" pitchFamily="18" charset="0"/>
                            </a:rPr>
                          </m:ctrlPr>
                        </m:fPr>
                        <m:num>
                          <m:r>
                            <a:rPr lang="en-US" sz="1600" i="1">
                              <a:latin typeface="Cambria Math"/>
                            </a:rPr>
                            <m:t>1</m:t>
                          </m:r>
                        </m:num>
                        <m:den>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r>
                                    <a:rPr lang="en-US" sz="1600" b="1">
                                      <a:latin typeface="Cambria Math"/>
                                    </a:rPr>
                                    <m:t>𝐪</m:t>
                                  </m:r>
                                </m:e>
                              </m:d>
                            </m:e>
                            <m:sup>
                              <m:r>
                                <a:rPr lang="en-US" sz="1600" i="1">
                                  <a:latin typeface="Cambria Math"/>
                                </a:rPr>
                                <m:t>2</m:t>
                              </m:r>
                            </m:sup>
                          </m:sSup>
                        </m:den>
                      </m:f>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r>
                                    <a:rPr lang="en-US" sz="1600" b="1">
                                      <a:latin typeface="Cambria Math"/>
                                    </a:rPr>
                                    <m:t>𝐪</m:t>
                                  </m:r>
                                </m:e>
                              </m:d>
                            </m:e>
                            <m:sup>
                              <m:r>
                                <a:rPr lang="en-US" sz="1600" i="1">
                                  <a:latin typeface="Cambria Math"/>
                                </a:rPr>
                                <m:t>2</m:t>
                              </m:r>
                            </m:sup>
                          </m:sSup>
                          <m:r>
                            <a:rPr lang="en-US" sz="1600" b="1" i="1" smtClean="0">
                              <a:latin typeface="Cambria Math"/>
                            </a:rPr>
                            <m:t>, </m:t>
                          </m:r>
                          <m:r>
                            <a:rPr lang="en-US" sz="1600" b="1" i="1" smtClean="0">
                              <a:latin typeface="Cambria Math"/>
                            </a:rPr>
                            <m:t>𝟎</m:t>
                          </m:r>
                        </m:e>
                      </m:d>
                      <m:r>
                        <a:rPr lang="en-US" sz="1600" b="1" i="1" smtClean="0">
                          <a:latin typeface="Cambria Math"/>
                        </a:rPr>
                        <m:t>=(</m:t>
                      </m:r>
                      <m:r>
                        <a:rPr lang="en-US" sz="1600" b="0" i="1" smtClean="0">
                          <a:latin typeface="Cambria Math"/>
                        </a:rPr>
                        <m:t>1</m:t>
                      </m:r>
                      <m:r>
                        <a:rPr lang="en-US" sz="1600" b="1" i="1" smtClean="0">
                          <a:latin typeface="Cambria Math"/>
                        </a:rPr>
                        <m:t>,</m:t>
                      </m:r>
                      <m:r>
                        <a:rPr lang="en-US" sz="1600" b="1" i="1" smtClean="0">
                          <a:latin typeface="Cambria Math"/>
                        </a:rPr>
                        <m:t>𝟎</m:t>
                      </m:r>
                      <m:r>
                        <a:rPr lang="en-US" sz="1600" b="1" i="1" smtClean="0">
                          <a:latin typeface="Cambria Math"/>
                        </a:rPr>
                        <m:t>)</m:t>
                      </m:r>
                    </m:oMath>
                  </m:oMathPara>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4533966" y="3975555"/>
                <a:ext cx="2472535" cy="596445"/>
              </a:xfrm>
              <a:prstGeom prst="rect">
                <a:avLst/>
              </a:prstGeom>
              <a:blipFill>
                <a:blip r:embed="rId5"/>
                <a:stretch>
                  <a:fillRect/>
                </a:stretch>
              </a:blipFill>
            </p:spPr>
            <p:txBody>
              <a:bodyPr/>
              <a:lstStyle/>
              <a:p>
                <a:r>
                  <a:rPr lang="en-US">
                    <a:noFill/>
                  </a:rPr>
                  <a:t> </a:t>
                </a:r>
              </a:p>
            </p:txBody>
          </p:sp>
        </mc:Fallback>
      </mc:AlternateContent>
      <p:sp>
        <p:nvSpPr>
          <p:cNvPr id="10" name="Rounded Rectangle 9"/>
          <p:cNvSpPr/>
          <p:nvPr/>
        </p:nvSpPr>
        <p:spPr>
          <a:xfrm>
            <a:off x="-38869" y="4191000"/>
            <a:ext cx="2858269" cy="305487"/>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r>
              <a:rPr lang="en-US" sz="1200" dirty="0" smtClean="0">
                <a:solidFill>
                  <a:schemeClr val="tx1"/>
                </a:solidFill>
              </a:rPr>
              <a:t>Other side is similar, obviously</a:t>
            </a:r>
            <a:endParaRPr lang="en-US" sz="1200" b="1" dirty="0">
              <a:solidFill>
                <a:schemeClr val="tx1"/>
              </a:solidFill>
            </a:endParaRPr>
          </a:p>
        </p:txBody>
      </p:sp>
      <p:grpSp>
        <p:nvGrpSpPr>
          <p:cNvPr id="1024" name="Group 1023"/>
          <p:cNvGrpSpPr/>
          <p:nvPr/>
        </p:nvGrpSpPr>
        <p:grpSpPr>
          <a:xfrm>
            <a:off x="3200400" y="5480050"/>
            <a:ext cx="3542075" cy="1073150"/>
            <a:chOff x="3200400" y="5480050"/>
            <a:chExt cx="3542075" cy="1073150"/>
          </a:xfrm>
        </p:grpSpPr>
        <p:grpSp>
          <p:nvGrpSpPr>
            <p:cNvPr id="14" name="Group 13"/>
            <p:cNvGrpSpPr/>
            <p:nvPr/>
          </p:nvGrpSpPr>
          <p:grpSpPr>
            <a:xfrm>
              <a:off x="3200400" y="5486400"/>
              <a:ext cx="866199" cy="1066800"/>
              <a:chOff x="1586003" y="5715000"/>
              <a:chExt cx="866199" cy="1066800"/>
            </a:xfrm>
          </p:grpSpPr>
          <p:cxnSp>
            <p:nvCxnSpPr>
              <p:cNvPr id="11" name="Straight Arrow Connector 10"/>
              <p:cNvCxnSpPr/>
              <p:nvPr/>
            </p:nvCxnSpPr>
            <p:spPr>
              <a:xfrm flipV="1">
                <a:off x="1981200" y="5715000"/>
                <a:ext cx="0" cy="83820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586003" y="6504801"/>
                    <a:ext cx="866199" cy="276999"/>
                  </a:xfrm>
                  <a:prstGeom prst="rect">
                    <a:avLst/>
                  </a:prstGeom>
                  <a:noFill/>
                </p:spPr>
                <p:txBody>
                  <a:bodyPr wrap="none" rtlCol="0">
                    <a:spAutoFit/>
                  </a:bodyPr>
                  <a:lstStyle/>
                  <a:p>
                    <a14:m>
                      <m:oMath xmlns:m="http://schemas.openxmlformats.org/officeDocument/2006/math">
                        <m:r>
                          <a:rPr lang="en-US" sz="1200" b="1" i="0" smtClean="0">
                            <a:latin typeface="Cambria Math"/>
                          </a:rPr>
                          <m:t>𝐪</m:t>
                        </m:r>
                      </m:oMath>
                    </a14:m>
                    <a:r>
                      <a:rPr lang="en-US" sz="1200" dirty="0"/>
                      <a:t> </a:t>
                    </a:r>
                    <a14:m>
                      <m:oMath xmlns:m="http://schemas.openxmlformats.org/officeDocument/2006/math">
                        <m:r>
                          <a:rPr lang="en-US" sz="1200">
                            <a:latin typeface="Cambria Math"/>
                          </a:rPr>
                          <m:t>=</m:t>
                        </m:r>
                        <m:d>
                          <m:dPr>
                            <m:ctrlPr>
                              <a:rPr lang="en-US" sz="1200" i="1">
                                <a:latin typeface="Cambria Math" panose="02040503050406030204" pitchFamily="18" charset="0"/>
                              </a:rPr>
                            </m:ctrlPr>
                          </m:dPr>
                          <m:e>
                            <m:r>
                              <a:rPr lang="en-US" sz="1200" i="1">
                                <a:latin typeface="Cambria Math"/>
                              </a:rPr>
                              <m:t>𝑤</m:t>
                            </m:r>
                            <m:r>
                              <a:rPr lang="en-US" sz="1200">
                                <a:latin typeface="Cambria Math"/>
                              </a:rPr>
                              <m:t>,</m:t>
                            </m:r>
                            <m:r>
                              <a:rPr lang="en-US" sz="1200" b="1">
                                <a:latin typeface="Cambria Math"/>
                              </a:rPr>
                              <m:t>𝐯</m:t>
                            </m:r>
                          </m:e>
                        </m:d>
                      </m:oMath>
                    </a14:m>
                    <a:endParaRPr lang="en-US" sz="1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1586003" y="6504801"/>
                    <a:ext cx="866199" cy="276999"/>
                  </a:xfrm>
                  <a:prstGeom prst="rect">
                    <a:avLst/>
                  </a:prstGeom>
                  <a:blipFill rotWithShape="1">
                    <a:blip r:embed="rId6"/>
                    <a:stretch>
                      <a:fillRect/>
                    </a:stretch>
                  </a:blipFill>
                </p:spPr>
                <p:txBody>
                  <a:bodyPr/>
                  <a:lstStyle/>
                  <a:p>
                    <a:r>
                      <a:rPr lang="en-US">
                        <a:noFill/>
                      </a:rPr>
                      <a:t> </a:t>
                    </a:r>
                  </a:p>
                </p:txBody>
              </p:sp>
            </mc:Fallback>
          </mc:AlternateContent>
          <p:sp>
            <p:nvSpPr>
              <p:cNvPr id="13" name="Arc 12"/>
              <p:cNvSpPr/>
              <p:nvPr/>
            </p:nvSpPr>
            <p:spPr>
              <a:xfrm>
                <a:off x="1787076" y="6010275"/>
                <a:ext cx="388248" cy="266700"/>
              </a:xfrm>
              <a:prstGeom prst="arc">
                <a:avLst>
                  <a:gd name="adj1" fmla="val 1373752"/>
                  <a:gd name="adj2" fmla="val 13803072"/>
                </a:avLst>
              </a:prstGeom>
              <a:ln>
                <a:solidFill>
                  <a:srgbClr val="FF0000"/>
                </a:solidFill>
                <a:headEnd type="arrow"/>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662203" y="6200001"/>
                    <a:ext cx="31899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ea typeface="Cambria Math"/>
                            </a:rPr>
                            <m:t>𝜃</m:t>
                          </m:r>
                        </m:oMath>
                      </m:oMathPara>
                    </a14:m>
                    <a:endParaRPr lang="en-US" sz="1200" i="1" dirty="0"/>
                  </a:p>
                </p:txBody>
              </p:sp>
            </mc:Choice>
            <mc:Fallback xmlns="">
              <p:sp>
                <p:nvSpPr>
                  <p:cNvPr id="15" name="TextBox 14"/>
                  <p:cNvSpPr txBox="1">
                    <a:spLocks noRot="1" noChangeAspect="1" noMove="1" noResize="1" noEditPoints="1" noAdjustHandles="1" noChangeArrowheads="1" noChangeShapeType="1" noTextEdit="1"/>
                  </p:cNvSpPr>
                  <p:nvPr/>
                </p:nvSpPr>
                <p:spPr>
                  <a:xfrm>
                    <a:off x="1662203" y="6200001"/>
                    <a:ext cx="318997" cy="276999"/>
                  </a:xfrm>
                  <a:prstGeom prst="rect">
                    <a:avLst/>
                  </a:prstGeom>
                  <a:blipFill rotWithShape="1">
                    <a:blip r:embed="rId7"/>
                    <a:stretch>
                      <a:fillRect/>
                    </a:stretch>
                  </a:blipFill>
                </p:spPr>
                <p:txBody>
                  <a:bodyPr/>
                  <a:lstStyle/>
                  <a:p>
                    <a:r>
                      <a:rPr lang="en-US">
                        <a:noFill/>
                      </a:rPr>
                      <a:t> </a:t>
                    </a:r>
                  </a:p>
                </p:txBody>
              </p:sp>
            </mc:Fallback>
          </mc:AlternateContent>
        </p:grpSp>
        <p:grpSp>
          <p:nvGrpSpPr>
            <p:cNvPr id="22" name="Group 21"/>
            <p:cNvGrpSpPr/>
            <p:nvPr/>
          </p:nvGrpSpPr>
          <p:grpSpPr>
            <a:xfrm>
              <a:off x="4154985" y="5486400"/>
              <a:ext cx="1255215" cy="1066800"/>
              <a:chOff x="1377309" y="5715000"/>
              <a:chExt cx="1255215" cy="1066800"/>
            </a:xfrm>
          </p:grpSpPr>
          <p:sp>
            <p:nvSpPr>
              <p:cNvPr id="25" name="Arc 24"/>
              <p:cNvSpPr/>
              <p:nvPr/>
            </p:nvSpPr>
            <p:spPr>
              <a:xfrm rot="10800000">
                <a:off x="1787076" y="6010275"/>
                <a:ext cx="388248" cy="266700"/>
              </a:xfrm>
              <a:prstGeom prst="arc">
                <a:avLst>
                  <a:gd name="adj1" fmla="val 1252389"/>
                  <a:gd name="adj2" fmla="val 12852835"/>
                </a:avLst>
              </a:prstGeom>
              <a:ln>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p:nvPr/>
            </p:nvCxnSpPr>
            <p:spPr>
              <a:xfrm flipV="1">
                <a:off x="1981200" y="5715000"/>
                <a:ext cx="0" cy="83820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377309" y="6504801"/>
                    <a:ext cx="125521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1" i="0" smtClean="0">
                              <a:latin typeface="Cambria Math"/>
                            </a:rPr>
                            <m:t>−</m:t>
                          </m:r>
                          <m:r>
                            <a:rPr lang="en-US" sz="1200" b="1" i="0" smtClean="0">
                              <a:latin typeface="Cambria Math"/>
                            </a:rPr>
                            <m:t>𝐪</m:t>
                          </m:r>
                          <m:r>
                            <a:rPr lang="en-US" sz="1200">
                              <a:latin typeface="Cambria Math"/>
                            </a:rPr>
                            <m:t>=</m:t>
                          </m:r>
                          <m:d>
                            <m:dPr>
                              <m:ctrlPr>
                                <a:rPr lang="en-US" sz="1200" i="1">
                                  <a:latin typeface="Cambria Math" panose="02040503050406030204" pitchFamily="18" charset="0"/>
                                </a:rPr>
                              </m:ctrlPr>
                            </m:dPr>
                            <m:e>
                              <m:r>
                                <a:rPr lang="en-US" sz="1200" b="0" i="1" smtClean="0">
                                  <a:latin typeface="Cambria Math"/>
                                </a:rPr>
                                <m:t>−</m:t>
                              </m:r>
                              <m:r>
                                <a:rPr lang="en-US" sz="1200" i="1">
                                  <a:latin typeface="Cambria Math"/>
                                </a:rPr>
                                <m:t>𝑤</m:t>
                              </m:r>
                              <m:r>
                                <a:rPr lang="en-US" sz="1200">
                                  <a:latin typeface="Cambria Math"/>
                                </a:rPr>
                                <m:t>,</m:t>
                              </m:r>
                              <m:r>
                                <a:rPr lang="en-US" sz="1200" b="0" i="0" smtClean="0">
                                  <a:latin typeface="Cambria Math"/>
                                </a:rPr>
                                <m:t>−</m:t>
                              </m:r>
                              <m:r>
                                <a:rPr lang="en-US" sz="1200" b="1">
                                  <a:latin typeface="Cambria Math"/>
                                </a:rPr>
                                <m:t>𝐯</m:t>
                              </m:r>
                            </m:e>
                          </m:d>
                        </m:oMath>
                      </m:oMathPara>
                    </a14:m>
                    <a:endParaRPr lang="en-US" sz="1200"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1377309" y="6504801"/>
                    <a:ext cx="1255215" cy="276999"/>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950093" y="5819001"/>
                    <a:ext cx="68243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ea typeface="Cambria Math"/>
                            </a:rPr>
                            <m:t>2</m:t>
                          </m:r>
                          <m:r>
                            <a:rPr lang="en-US" sz="1200" b="0" i="1" smtClean="0">
                              <a:latin typeface="Cambria Math"/>
                              <a:ea typeface="Cambria Math"/>
                            </a:rPr>
                            <m:t>𝜋</m:t>
                          </m:r>
                          <m:r>
                            <a:rPr lang="en-US" sz="1200" b="0" i="1" smtClean="0">
                              <a:latin typeface="Cambria Math"/>
                              <a:ea typeface="Cambria Math"/>
                            </a:rPr>
                            <m:t>−</m:t>
                          </m:r>
                          <m:r>
                            <a:rPr lang="en-US" sz="1200" b="0" i="1" smtClean="0">
                              <a:latin typeface="Cambria Math"/>
                              <a:ea typeface="Cambria Math"/>
                            </a:rPr>
                            <m:t>𝜃</m:t>
                          </m:r>
                        </m:oMath>
                      </m:oMathPara>
                    </a14:m>
                    <a:endParaRPr lang="en-US" sz="1200" i="1" dirty="0"/>
                  </a:p>
                </p:txBody>
              </p:sp>
            </mc:Choice>
            <mc:Fallback xmlns="">
              <p:sp>
                <p:nvSpPr>
                  <p:cNvPr id="26" name="TextBox 25"/>
                  <p:cNvSpPr txBox="1">
                    <a:spLocks noRot="1" noChangeAspect="1" noMove="1" noResize="1" noEditPoints="1" noAdjustHandles="1" noChangeArrowheads="1" noChangeShapeType="1" noTextEdit="1"/>
                  </p:cNvSpPr>
                  <p:nvPr/>
                </p:nvSpPr>
                <p:spPr>
                  <a:xfrm>
                    <a:off x="1950093" y="5819001"/>
                    <a:ext cx="682431" cy="276999"/>
                  </a:xfrm>
                  <a:prstGeom prst="rect">
                    <a:avLst/>
                  </a:prstGeom>
                  <a:blipFill rotWithShape="1">
                    <a:blip r:embed="rId9"/>
                    <a:stretch>
                      <a:fillRect/>
                    </a:stretch>
                  </a:blipFill>
                </p:spPr>
                <p:txBody>
                  <a:bodyPr/>
                  <a:lstStyle/>
                  <a:p>
                    <a:r>
                      <a:rPr lang="en-US">
                        <a:noFill/>
                      </a:rPr>
                      <a:t> </a:t>
                    </a:r>
                  </a:p>
                </p:txBody>
              </p:sp>
            </mc:Fallback>
          </mc:AlternateContent>
        </p:grpSp>
        <p:grpSp>
          <p:nvGrpSpPr>
            <p:cNvPr id="27" name="Group 26"/>
            <p:cNvGrpSpPr/>
            <p:nvPr/>
          </p:nvGrpSpPr>
          <p:grpSpPr>
            <a:xfrm>
              <a:off x="5562600" y="5480050"/>
              <a:ext cx="1179875" cy="1070968"/>
              <a:chOff x="1567113" y="5715000"/>
              <a:chExt cx="1179875" cy="1070968"/>
            </a:xfrm>
          </p:grpSpPr>
          <p:cxnSp>
            <p:nvCxnSpPr>
              <p:cNvPr id="28" name="Straight Arrow Connector 27"/>
              <p:cNvCxnSpPr/>
              <p:nvPr/>
            </p:nvCxnSpPr>
            <p:spPr>
              <a:xfrm flipV="1">
                <a:off x="2057400" y="5715000"/>
                <a:ext cx="0" cy="838200"/>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1567113" y="6504801"/>
                    <a:ext cx="1179875" cy="2811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a:latin typeface="Cambria Math"/>
                                </a:rPr>
                                <m:t>𝐪</m:t>
                              </m:r>
                            </m:e>
                            <m:sup>
                              <m:r>
                                <a:rPr lang="en-US" sz="1200" b="1" i="1" smtClean="0">
                                  <a:latin typeface="Cambria Math"/>
                                </a:rPr>
                                <m:t>−</m:t>
                              </m:r>
                              <m:r>
                                <a:rPr lang="en-US" sz="1200" b="1" i="1" smtClean="0">
                                  <a:latin typeface="Cambria Math"/>
                                </a:rPr>
                                <m:t>𝟏</m:t>
                              </m:r>
                            </m:sup>
                          </m:sSup>
                          <m:r>
                            <a:rPr lang="en-US" sz="1200">
                              <a:latin typeface="Cambria Math"/>
                            </a:rPr>
                            <m:t>=</m:t>
                          </m:r>
                          <m:d>
                            <m:dPr>
                              <m:ctrlPr>
                                <a:rPr lang="en-US" sz="1200" i="1">
                                  <a:latin typeface="Cambria Math" panose="02040503050406030204" pitchFamily="18" charset="0"/>
                                </a:rPr>
                              </m:ctrlPr>
                            </m:dPr>
                            <m:e>
                              <m:r>
                                <a:rPr lang="en-US" sz="1200" i="1">
                                  <a:latin typeface="Cambria Math"/>
                                </a:rPr>
                                <m:t>𝑤</m:t>
                              </m:r>
                              <m:r>
                                <a:rPr lang="en-US" sz="1200">
                                  <a:latin typeface="Cambria Math"/>
                                </a:rPr>
                                <m:t>,</m:t>
                              </m:r>
                              <m:r>
                                <a:rPr lang="en-US" sz="1200" b="1" i="0" smtClean="0">
                                  <a:latin typeface="Cambria Math"/>
                                </a:rPr>
                                <m:t>−</m:t>
                              </m:r>
                              <m:r>
                                <a:rPr lang="en-US" sz="1200" b="1">
                                  <a:latin typeface="Cambria Math"/>
                                </a:rPr>
                                <m:t>𝐯</m:t>
                              </m:r>
                            </m:e>
                          </m:d>
                        </m:oMath>
                      </m:oMathPara>
                    </a14:m>
                    <a:endParaRPr lang="en-US" sz="12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1567113" y="6504801"/>
                    <a:ext cx="1179875" cy="281167"/>
                  </a:xfrm>
                  <a:prstGeom prst="rect">
                    <a:avLst/>
                  </a:prstGeom>
                  <a:blipFill rotWithShape="1">
                    <a:blip r:embed="rId10"/>
                    <a:stretch>
                      <a:fillRect/>
                    </a:stretch>
                  </a:blipFill>
                </p:spPr>
                <p:txBody>
                  <a:bodyPr/>
                  <a:lstStyle/>
                  <a:p>
                    <a:r>
                      <a:rPr lang="en-US">
                        <a:noFill/>
                      </a:rPr>
                      <a:t> </a:t>
                    </a:r>
                  </a:p>
                </p:txBody>
              </p:sp>
            </mc:Fallback>
          </mc:AlternateContent>
          <p:sp>
            <p:nvSpPr>
              <p:cNvPr id="30" name="Arc 29"/>
              <p:cNvSpPr/>
              <p:nvPr/>
            </p:nvSpPr>
            <p:spPr>
              <a:xfrm>
                <a:off x="1863276" y="6010275"/>
                <a:ext cx="388248" cy="266700"/>
              </a:xfrm>
              <a:prstGeom prst="arc">
                <a:avLst>
                  <a:gd name="adj1" fmla="val 1207083"/>
                  <a:gd name="adj2" fmla="val 13583371"/>
                </a:avLst>
              </a:prstGeom>
              <a:ln>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1738403" y="6200001"/>
                    <a:ext cx="31899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ea typeface="Cambria Math"/>
                            </a:rPr>
                            <m:t>𝜃</m:t>
                          </m:r>
                        </m:oMath>
                      </m:oMathPara>
                    </a14:m>
                    <a:endParaRPr lang="en-US" sz="1200" i="1" dirty="0"/>
                  </a:p>
                </p:txBody>
              </p:sp>
            </mc:Choice>
            <mc:Fallback xmlns="">
              <p:sp>
                <p:nvSpPr>
                  <p:cNvPr id="31" name="TextBox 30"/>
                  <p:cNvSpPr txBox="1">
                    <a:spLocks noRot="1" noChangeAspect="1" noMove="1" noResize="1" noEditPoints="1" noAdjustHandles="1" noChangeArrowheads="1" noChangeShapeType="1" noTextEdit="1"/>
                  </p:cNvSpPr>
                  <p:nvPr/>
                </p:nvSpPr>
                <p:spPr>
                  <a:xfrm>
                    <a:off x="1738403" y="6200001"/>
                    <a:ext cx="318997" cy="276999"/>
                  </a:xfrm>
                  <a:prstGeom prst="rect">
                    <a:avLst/>
                  </a:prstGeom>
                  <a:blipFill rotWithShape="1">
                    <a:blip r:embed="rId11"/>
                    <a:stretch>
                      <a:fillRect/>
                    </a:stretch>
                  </a:blipFill>
                </p:spPr>
                <p:txBody>
                  <a:bodyPr/>
                  <a:lstStyle/>
                  <a:p>
                    <a:r>
                      <a:rPr lang="en-US">
                        <a:noFill/>
                      </a:rPr>
                      <a:t> </a:t>
                    </a:r>
                  </a:p>
                </p:txBody>
              </p:sp>
            </mc:Fallback>
          </mc:AlternateContent>
        </p:grpSp>
      </p:grpSp>
      <p:sp>
        <p:nvSpPr>
          <p:cNvPr id="32" name="Rounded Rectangle 31"/>
          <p:cNvSpPr/>
          <p:nvPr/>
        </p:nvSpPr>
        <p:spPr>
          <a:xfrm>
            <a:off x="6782767" y="3220108"/>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Times New Roman" panose="02020603050405020304" pitchFamily="18" charset="0"/>
                <a:cs typeface="Times New Roman" panose="02020603050405020304" pitchFamily="18" charset="0"/>
              </a:rPr>
              <a:t>See also </a:t>
            </a:r>
            <a:r>
              <a:rPr lang="en-US" sz="1400" i="1" dirty="0" smtClean="0">
                <a:solidFill>
                  <a:schemeClr val="tx1"/>
                </a:solidFill>
                <a:latin typeface="Times New Roman" panose="02020603050405020304" pitchFamily="18" charset="0"/>
                <a:cs typeface="Times New Roman" panose="02020603050405020304" pitchFamily="18" charset="0"/>
                <a:hlinkClick r:id="rId12"/>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52167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0" dur="500"/>
                                        <p:tgtEl>
                                          <p:spTgt spid="4">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randombar(horizont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randombar(horizontal)">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randombar(horizontal)">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xit" presetSubtype="10" fill="hold" grpId="1" nodeType="click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ntr" presetSubtype="10" fill="hold" grpId="0" nodeType="with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61" dur="500"/>
                                        <p:tgtEl>
                                          <p:spTgt spid="4">
                                            <p:txEl>
                                              <p:pRg st="11" end="11"/>
                                            </p:txEl>
                                          </p:spTgt>
                                        </p:tgtEl>
                                      </p:cBhvr>
                                    </p:animEffect>
                                  </p:childTnLst>
                                </p:cTn>
                              </p:par>
                              <p:par>
                                <p:cTn id="62" presetID="14" presetClass="entr" presetSubtype="10" fill="hold" nodeType="withEffect">
                                  <p:stCondLst>
                                    <p:cond delay="0"/>
                                  </p:stCondLst>
                                  <p:childTnLst>
                                    <p:set>
                                      <p:cBhvr>
                                        <p:cTn id="63" dur="1" fill="hold">
                                          <p:stCondLst>
                                            <p:cond delay="0"/>
                                          </p:stCondLst>
                                        </p:cTn>
                                        <p:tgtEl>
                                          <p:spTgt spid="1024"/>
                                        </p:tgtEl>
                                        <p:attrNameLst>
                                          <p:attrName>style.visibility</p:attrName>
                                        </p:attrNameLst>
                                      </p:cBhvr>
                                      <p:to>
                                        <p:strVal val="visible"/>
                                      </p:to>
                                    </p:set>
                                    <p:animEffect transition="in" filter="randombar(horizontal)">
                                      <p:cBhvr>
                                        <p:cTn id="64" dur="500"/>
                                        <p:tgtEl>
                                          <p:spTgt spid="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7" grpId="0"/>
      <p:bldP spid="9" grpId="0"/>
      <p:bldP spid="10" grpId="0" animBg="1"/>
      <p:bldP spid="10" grpId="1"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Rotating Vectors Using Quaternions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Given a unit quaternion </a:t>
                </a:r>
                <a:r>
                  <a:rPr lang="en-US" b="1" dirty="0" smtClean="0"/>
                  <a:t>q</a:t>
                </a:r>
                <a:r>
                  <a:rPr lang="en-US" i="1" dirty="0"/>
                  <a:t> </a:t>
                </a:r>
                <a:r>
                  <a:rPr lang="en-US" dirty="0" smtClean="0"/>
                  <a:t>and a vector </a:t>
                </a:r>
                <a:r>
                  <a:rPr lang="en-US" b="1" dirty="0" smtClean="0"/>
                  <a:t>p</a:t>
                </a:r>
                <a:r>
                  <a:rPr lang="en-US" dirty="0" smtClean="0"/>
                  <a:t>, what is the transform such that</a:t>
                </a:r>
              </a:p>
              <a:p>
                <a:pPr marL="0" indent="0" algn="ctr">
                  <a:buNone/>
                </a:pP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𝑅</m:t>
                        </m:r>
                      </m:e>
                      <m:sub>
                        <m:r>
                          <a:rPr lang="en-US" sz="1800" b="1" i="0" smtClean="0">
                            <a:latin typeface="Cambria Math"/>
                          </a:rPr>
                          <m:t>𝐪</m:t>
                        </m:r>
                      </m:sub>
                    </m:sSub>
                    <m:d>
                      <m:dPr>
                        <m:ctrlPr>
                          <a:rPr lang="en-US" sz="1800" b="1" i="1" smtClean="0">
                            <a:latin typeface="Cambria Math" panose="02040503050406030204" pitchFamily="18" charset="0"/>
                          </a:rPr>
                        </m:ctrlPr>
                      </m:dPr>
                      <m:e>
                        <m:r>
                          <a:rPr lang="en-US" sz="1800" b="1" i="0" smtClean="0">
                            <a:latin typeface="Cambria Math"/>
                          </a:rPr>
                          <m:t>𝐩</m:t>
                        </m:r>
                      </m:e>
                    </m:d>
                    <m:r>
                      <a:rPr lang="en-US" sz="1800" b="1" i="1" smtClean="0">
                        <a:latin typeface="Cambria Math"/>
                      </a:rPr>
                      <m:t>=</m:t>
                    </m:r>
                    <m:r>
                      <a:rPr lang="en-US" sz="1800" b="1" i="0" smtClean="0">
                        <a:latin typeface="Cambria Math"/>
                      </a:rPr>
                      <m:t>𝐩</m:t>
                    </m:r>
                    <m:r>
                      <a:rPr lang="en-US" sz="1800" b="1" i="0" smtClean="0">
                        <a:latin typeface="Cambria Math"/>
                      </a:rPr>
                      <m:t>′</m:t>
                    </m:r>
                  </m:oMath>
                </a14:m>
                <a:r>
                  <a:rPr lang="en-US" sz="1800" b="1" i="1" dirty="0" smtClean="0"/>
                  <a:t> </a:t>
                </a:r>
                <a:r>
                  <a:rPr lang="en-US" sz="1800" dirty="0" smtClean="0"/>
                  <a:t>where </a:t>
                </a:r>
                <a14:m>
                  <m:oMath xmlns:m="http://schemas.openxmlformats.org/officeDocument/2006/math">
                    <m:r>
                      <a:rPr lang="en-US" sz="1800" b="1" i="0" smtClean="0">
                        <a:latin typeface="Cambria Math"/>
                      </a:rPr>
                      <m:t>𝐩</m:t>
                    </m:r>
                    <m:r>
                      <a:rPr lang="en-US" sz="1800" b="1">
                        <a:latin typeface="Cambria Math"/>
                      </a:rPr>
                      <m:t>′</m:t>
                    </m:r>
                  </m:oMath>
                </a14:m>
                <a:r>
                  <a:rPr lang="en-US" sz="1800" i="1" dirty="0" smtClean="0"/>
                  <a:t> </a:t>
                </a:r>
                <a:r>
                  <a:rPr lang="en-US" sz="1800" dirty="0" smtClean="0"/>
                  <a:t>is the rotated version of </a:t>
                </a:r>
                <a:r>
                  <a:rPr lang="en-US" sz="1800" b="1" dirty="0" smtClean="0"/>
                  <a:t>p</a:t>
                </a:r>
                <a:r>
                  <a:rPr lang="en-US" sz="1800" dirty="0" smtClean="0"/>
                  <a:t>?</a:t>
                </a:r>
              </a:p>
              <a:p>
                <a:pPr marL="293688" lvl="1" indent="0">
                  <a:buNone/>
                </a:pPr>
                <a:r>
                  <a:rPr lang="en-US" b="1" dirty="0" smtClean="0"/>
                  <a:t>Answer:</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r>
                          <a:rPr lang="en-US" b="1">
                            <a:latin typeface="Cambria Math"/>
                          </a:rPr>
                          <m:t>𝐪</m:t>
                        </m:r>
                      </m:sub>
                    </m:sSub>
                    <m:d>
                      <m:dPr>
                        <m:ctrlPr>
                          <a:rPr lang="en-US" b="1" i="1">
                            <a:latin typeface="Cambria Math" panose="02040503050406030204" pitchFamily="18" charset="0"/>
                          </a:rPr>
                        </m:ctrlPr>
                      </m:dPr>
                      <m:e>
                        <m:r>
                          <a:rPr lang="en-US" b="1" i="0" smtClean="0">
                            <a:latin typeface="Cambria Math"/>
                          </a:rPr>
                          <m:t>𝐩</m:t>
                        </m:r>
                      </m:e>
                    </m:d>
                    <m:r>
                      <a:rPr lang="en-US" b="1" i="0">
                        <a:latin typeface="Cambria Math"/>
                      </a:rPr>
                      <m:t>=</m:t>
                    </m:r>
                    <m:r>
                      <a:rPr lang="en-US" b="1" dirty="0">
                        <a:latin typeface="Cambria Math"/>
                      </a:rPr>
                      <m:t>𝐪</m:t>
                    </m:r>
                    <m:r>
                      <m:rPr>
                        <m:nor/>
                      </m:rPr>
                      <a:rPr lang="en-US" b="1" i="0" dirty="0" smtClean="0">
                        <a:latin typeface="Cambria Math"/>
                      </a:rPr>
                      <m:t>p</m:t>
                    </m:r>
                    <m:sSup>
                      <m:sSupPr>
                        <m:ctrlPr>
                          <a:rPr lang="en-US" b="1" i="1" dirty="0" smtClean="0">
                            <a:latin typeface="Cambria Math" panose="02040503050406030204" pitchFamily="18" charset="0"/>
                          </a:rPr>
                        </m:ctrlPr>
                      </m:sSupPr>
                      <m:e>
                        <m:r>
                          <a:rPr lang="en-US" b="1" i="0" dirty="0" smtClean="0">
                            <a:latin typeface="Cambria Math"/>
                          </a:rPr>
                          <m:t>𝐪</m:t>
                        </m:r>
                      </m:e>
                      <m:sup>
                        <m:r>
                          <a:rPr lang="en-US" b="1" i="0" dirty="0" smtClean="0">
                            <a:latin typeface="Cambria Math"/>
                          </a:rPr>
                          <m:t>−</m:t>
                        </m:r>
                        <m:r>
                          <a:rPr lang="en-US" b="1" i="0" dirty="0" smtClean="0">
                            <a:latin typeface="Cambria Math"/>
                          </a:rPr>
                          <m:t>𝟏</m:t>
                        </m:r>
                      </m:sup>
                    </m:sSup>
                  </m:oMath>
                </a14:m>
                <a:r>
                  <a:rPr lang="en-US" b="1" dirty="0" smtClean="0"/>
                  <a:t>      </a:t>
                </a:r>
                <a:r>
                  <a:rPr lang="en-US" i="1" dirty="0" smtClean="0"/>
                  <a:t>This </a:t>
                </a:r>
                <a:r>
                  <a:rPr lang="en-US" i="1" dirty="0"/>
                  <a:t>is not obvious in the least</a:t>
                </a:r>
                <a:endParaRPr lang="en-US" b="1" i="1" dirty="0" smtClean="0"/>
              </a:p>
              <a:p>
                <a:pPr marL="293688" lvl="1" indent="0">
                  <a:buNone/>
                </a:pPr>
                <a:endParaRPr lang="en-US" sz="800" b="1" dirty="0"/>
              </a:p>
              <a:p>
                <a:pPr marL="293688" lvl="1" indent="0">
                  <a:buNone/>
                </a:pPr>
                <a:r>
                  <a:rPr lang="en-US" dirty="0" smtClean="0"/>
                  <a:t>If you set: </a:t>
                </a:r>
                <a14:m>
                  <m:oMath xmlns:m="http://schemas.openxmlformats.org/officeDocument/2006/math">
                    <m:r>
                      <a:rPr lang="en-US" b="1">
                        <a:latin typeface="Cambria Math"/>
                      </a:rPr>
                      <m:t>𝐪</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cos</m:t>
                        </m:r>
                      </m:fName>
                      <m:e>
                        <m:f>
                          <m:fPr>
                            <m:type m:val="skw"/>
                            <m:ctrlPr>
                              <a:rPr lang="en-US" i="1">
                                <a:latin typeface="Cambria Math" panose="02040503050406030204" pitchFamily="18" charset="0"/>
                              </a:rPr>
                            </m:ctrlPr>
                          </m:fPr>
                          <m:num>
                            <m:r>
                              <a:rPr lang="en-US" i="1">
                                <a:latin typeface="Cambria Math"/>
                                <a:ea typeface="Cambria Math"/>
                              </a:rPr>
                              <m:t>𝜃</m:t>
                            </m:r>
                          </m:num>
                          <m:den>
                            <m:r>
                              <a:rPr lang="en-US" i="1">
                                <a:latin typeface="Cambria Math"/>
                              </a:rPr>
                              <m:t>2</m:t>
                            </m:r>
                          </m:den>
                        </m:f>
                      </m:e>
                    </m:func>
                    <m:r>
                      <a:rPr lang="en-US" i="1">
                        <a:latin typeface="Cambria Math"/>
                      </a:rPr>
                      <m:t>,</m:t>
                    </m:r>
                    <m:acc>
                      <m:accPr>
                        <m:chr m:val="̂"/>
                        <m:ctrlPr>
                          <a:rPr lang="en-US" b="1" i="1">
                            <a:latin typeface="Cambria Math" panose="02040503050406030204" pitchFamily="18" charset="0"/>
                          </a:rPr>
                        </m:ctrlPr>
                      </m:accPr>
                      <m:e>
                        <m:r>
                          <a:rPr lang="en-US" b="1">
                            <a:latin typeface="Cambria Math"/>
                          </a:rPr>
                          <m:t>𝐫</m:t>
                        </m:r>
                      </m:e>
                    </m:acc>
                    <m:func>
                      <m:funcPr>
                        <m:ctrlPr>
                          <a:rPr lang="en-US" i="1">
                            <a:latin typeface="Cambria Math" panose="02040503050406030204" pitchFamily="18" charset="0"/>
                          </a:rPr>
                        </m:ctrlPr>
                      </m:funcPr>
                      <m:fName>
                        <m:r>
                          <m:rPr>
                            <m:sty m:val="p"/>
                          </m:rPr>
                          <a:rPr lang="en-US">
                            <a:latin typeface="Cambria Math"/>
                          </a:rPr>
                          <m:t>sin</m:t>
                        </m:r>
                      </m:fName>
                      <m:e>
                        <m:f>
                          <m:fPr>
                            <m:type m:val="skw"/>
                            <m:ctrlPr>
                              <a:rPr lang="en-US" i="1">
                                <a:latin typeface="Cambria Math" panose="02040503050406030204" pitchFamily="18" charset="0"/>
                              </a:rPr>
                            </m:ctrlPr>
                          </m:fPr>
                          <m:num>
                            <m:r>
                              <a:rPr lang="en-US" i="1">
                                <a:latin typeface="Cambria Math"/>
                                <a:ea typeface="Cambria Math"/>
                              </a:rPr>
                              <m:t>𝜃</m:t>
                            </m:r>
                          </m:num>
                          <m:den>
                            <m:r>
                              <a:rPr lang="en-US" i="1">
                                <a:latin typeface="Cambria Math"/>
                              </a:rPr>
                              <m:t>2</m:t>
                            </m:r>
                          </m:den>
                        </m:f>
                      </m:e>
                    </m:func>
                    <m:r>
                      <a:rPr lang="en-US" i="1">
                        <a:latin typeface="Cambria Math"/>
                      </a:rPr>
                      <m:t>)</m:t>
                    </m:r>
                  </m:oMath>
                </a14:m>
                <a:r>
                  <a:rPr lang="en-US" dirty="0" smtClean="0"/>
                  <a:t> and </a:t>
                </a:r>
                <a14:m>
                  <m:oMath xmlns:m="http://schemas.openxmlformats.org/officeDocument/2006/math">
                    <m:r>
                      <a:rPr lang="en-US" b="1" i="0" smtClean="0">
                        <a:latin typeface="Cambria Math"/>
                      </a:rPr>
                      <m:t>𝐩</m:t>
                    </m:r>
                    <m:r>
                      <a:rPr lang="en-US" b="0" i="1" smtClean="0">
                        <a:latin typeface="Cambria Math"/>
                      </a:rPr>
                      <m:t>=(0</m:t>
                    </m:r>
                    <m:r>
                      <a:rPr lang="en-US" b="1" i="0" smtClean="0">
                        <a:latin typeface="Cambria Math"/>
                      </a:rPr>
                      <m:t>,</m:t>
                    </m:r>
                    <m:r>
                      <a:rPr lang="en-US" b="1" i="0" smtClean="0">
                        <a:latin typeface="Cambria Math"/>
                      </a:rPr>
                      <m:t>𝐯</m:t>
                    </m:r>
                    <m:r>
                      <a:rPr lang="en-US" b="1" i="0" smtClean="0">
                        <a:latin typeface="Cambria Math"/>
                      </a:rPr>
                      <m:t>)</m:t>
                    </m:r>
                  </m:oMath>
                </a14:m>
                <a:r>
                  <a:rPr lang="en-US" dirty="0" smtClean="0"/>
                  <a:t> </a:t>
                </a:r>
              </a:p>
              <a:p>
                <a:pPr marL="293688" lvl="1" indent="0">
                  <a:buNone/>
                </a:pPr>
                <a:r>
                  <a:rPr lang="en-US" dirty="0" smtClean="0"/>
                  <a:t>then, the full expansion (if you have the patience) of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r>
                          <a:rPr lang="en-US" b="1">
                            <a:latin typeface="Cambria Math"/>
                          </a:rPr>
                          <m:t>𝐪</m:t>
                        </m:r>
                      </m:sub>
                    </m:sSub>
                    <m:d>
                      <m:dPr>
                        <m:ctrlPr>
                          <a:rPr lang="en-US" b="1" i="1">
                            <a:latin typeface="Cambria Math" panose="02040503050406030204" pitchFamily="18" charset="0"/>
                          </a:rPr>
                        </m:ctrlPr>
                      </m:dPr>
                      <m:e>
                        <m:r>
                          <a:rPr lang="en-US" b="1">
                            <a:latin typeface="Cambria Math"/>
                          </a:rPr>
                          <m:t>𝐩</m:t>
                        </m:r>
                      </m:e>
                    </m:d>
                  </m:oMath>
                </a14:m>
                <a:r>
                  <a:rPr lang="en-US" dirty="0" smtClean="0"/>
                  <a:t> gives:</a:t>
                </a:r>
              </a:p>
              <a:p>
                <a:pPr marL="293688" lvl="1" indent="0" algn="ctr">
                  <a:buNone/>
                </a:pPr>
                <a14:m>
                  <m:oMathPara xmlns:m="http://schemas.openxmlformats.org/officeDocument/2006/math">
                    <m:oMathParaPr>
                      <m:jc m:val="centerGroup"/>
                    </m:oMathParaPr>
                    <m:oMath xmlns:m="http://schemas.openxmlformats.org/officeDocument/2006/math">
                      <m:r>
                        <a:rPr lang="en-US" b="1" dirty="0">
                          <a:latin typeface="Cambria Math"/>
                        </a:rPr>
                        <m:t>𝐪</m:t>
                      </m:r>
                      <m:r>
                        <m:rPr>
                          <m:nor/>
                        </m:rPr>
                        <a:rPr lang="en-US" b="1" i="0" dirty="0" smtClean="0">
                          <a:latin typeface="Cambria Math"/>
                        </a:rPr>
                        <m:t>p</m:t>
                      </m:r>
                      <m:sSup>
                        <m:sSupPr>
                          <m:ctrlPr>
                            <a:rPr lang="en-US" b="1" i="1" dirty="0">
                              <a:latin typeface="Cambria Math" panose="02040503050406030204" pitchFamily="18" charset="0"/>
                            </a:rPr>
                          </m:ctrlPr>
                        </m:sSupPr>
                        <m:e>
                          <m:r>
                            <a:rPr lang="en-US" b="1" dirty="0">
                              <a:latin typeface="Cambria Math"/>
                            </a:rPr>
                            <m:t>𝐪</m:t>
                          </m:r>
                        </m:e>
                        <m:sup>
                          <m:r>
                            <a:rPr lang="en-US" b="1" dirty="0">
                              <a:latin typeface="Cambria Math"/>
                            </a:rPr>
                            <m:t>−</m:t>
                          </m:r>
                          <m:r>
                            <a:rPr lang="en-US" b="1" dirty="0">
                              <a:latin typeface="Cambria Math"/>
                            </a:rPr>
                            <m:t>𝟏</m:t>
                          </m:r>
                        </m:sup>
                      </m:sSup>
                      <m:r>
                        <a:rPr lang="en-US" b="1" i="1" dirty="0" smtClean="0">
                          <a:latin typeface="Cambria Math"/>
                        </a:rPr>
                        <m:t>=(</m:t>
                      </m:r>
                      <m:r>
                        <a:rPr lang="en-US" b="0" i="1" dirty="0" smtClean="0">
                          <a:latin typeface="Cambria Math"/>
                        </a:rPr>
                        <m:t>0,</m:t>
                      </m:r>
                      <m:r>
                        <a:rPr lang="en-US" b="1">
                          <a:latin typeface="Cambria Math"/>
                        </a:rPr>
                        <m:t>𝐩</m:t>
                      </m:r>
                      <m:r>
                        <m:rPr>
                          <m:sty m:val="p"/>
                        </m:rPr>
                        <a:rPr lang="en-US">
                          <a:latin typeface="Cambria Math"/>
                          <a:ea typeface="Cambria Math"/>
                        </a:rPr>
                        <m:t>cos</m:t>
                      </m:r>
                      <m:r>
                        <a:rPr lang="en-US">
                          <a:latin typeface="Cambria Math"/>
                          <a:ea typeface="Cambria Math"/>
                        </a:rPr>
                        <m:t> </m:t>
                      </m:r>
                      <m:r>
                        <a:rPr lang="el-GR" i="1">
                          <a:latin typeface="Cambria Math"/>
                          <a:ea typeface="Cambria Math"/>
                        </a:rPr>
                        <m:t>𝜃</m:t>
                      </m:r>
                      <m:r>
                        <a:rPr lang="en-US" i="1">
                          <a:latin typeface="Cambria Math"/>
                          <a:ea typeface="Cambria Math"/>
                        </a:rPr>
                        <m:t>+</m:t>
                      </m:r>
                      <m:d>
                        <m:dPr>
                          <m:begChr m:val="["/>
                          <m:endChr m:val="]"/>
                          <m:ctrlPr>
                            <a:rPr lang="en-US" i="1">
                              <a:latin typeface="Cambria Math" panose="02040503050406030204" pitchFamily="18" charset="0"/>
                              <a:ea typeface="Cambria Math"/>
                            </a:rPr>
                          </m:ctrlPr>
                        </m:dPr>
                        <m:e>
                          <m:r>
                            <a:rPr lang="en-US" i="1">
                              <a:latin typeface="Cambria Math"/>
                              <a:ea typeface="Cambria Math"/>
                            </a:rPr>
                            <m:t>1−</m:t>
                          </m:r>
                          <m:func>
                            <m:funcPr>
                              <m:ctrlPr>
                                <a:rPr lang="en-US" i="1">
                                  <a:latin typeface="Cambria Math" panose="02040503050406030204" pitchFamily="18" charset="0"/>
                                  <a:ea typeface="Cambria Math"/>
                                </a:rPr>
                              </m:ctrlPr>
                            </m:funcPr>
                            <m:fName>
                              <m:r>
                                <m:rPr>
                                  <m:sty m:val="p"/>
                                </m:rPr>
                                <a:rPr lang="en-US">
                                  <a:latin typeface="Cambria Math"/>
                                  <a:ea typeface="Cambria Math"/>
                                </a:rPr>
                                <m:t>cos</m:t>
                              </m:r>
                            </m:fName>
                            <m:e>
                              <m:r>
                                <a:rPr lang="en-US" i="1">
                                  <a:latin typeface="Cambria Math"/>
                                  <a:ea typeface="Cambria Math"/>
                                </a:rPr>
                                <m:t>𝜃</m:t>
                              </m:r>
                            </m:e>
                          </m:func>
                        </m:e>
                      </m:d>
                      <m:d>
                        <m:dPr>
                          <m:ctrlPr>
                            <a:rPr lang="en-US" b="1" i="1">
                              <a:latin typeface="Cambria Math" panose="02040503050406030204" pitchFamily="18" charset="0"/>
                            </a:rPr>
                          </m:ctrlPr>
                        </m:dPr>
                        <m:e>
                          <m:r>
                            <a:rPr lang="en-US" b="1">
                              <a:latin typeface="Cambria Math"/>
                            </a:rPr>
                            <m:t>𝐩</m:t>
                          </m:r>
                          <m:r>
                            <a:rPr lang="en-US" b="1" i="1">
                              <a:latin typeface="Cambria Math"/>
                              <a:ea typeface="Cambria Math"/>
                            </a:rPr>
                            <m:t>∙</m:t>
                          </m:r>
                          <m:acc>
                            <m:accPr>
                              <m:chr m:val="̂"/>
                              <m:ctrlPr>
                                <a:rPr lang="en-US" b="1" i="1">
                                  <a:latin typeface="Cambria Math" panose="02040503050406030204" pitchFamily="18" charset="0"/>
                                </a:rPr>
                              </m:ctrlPr>
                            </m:accPr>
                            <m:e>
                              <m:r>
                                <a:rPr lang="en-US" b="1">
                                  <a:latin typeface="Cambria Math"/>
                                </a:rPr>
                                <m:t>𝐫</m:t>
                              </m:r>
                            </m:e>
                          </m:acc>
                        </m:e>
                      </m:d>
                      <m:r>
                        <m:rPr>
                          <m:nor/>
                        </m:rPr>
                        <a:rPr lang="en-US" b="1" dirty="0"/>
                        <m:t> </m:t>
                      </m:r>
                      <m:acc>
                        <m:accPr>
                          <m:chr m:val="̂"/>
                          <m:ctrlPr>
                            <a:rPr lang="en-US" b="1" i="1">
                              <a:latin typeface="Cambria Math" panose="02040503050406030204" pitchFamily="18" charset="0"/>
                            </a:rPr>
                          </m:ctrlPr>
                        </m:accPr>
                        <m:e>
                          <m:r>
                            <a:rPr lang="en-US" b="1">
                              <a:latin typeface="Cambria Math"/>
                            </a:rPr>
                            <m:t>𝐫</m:t>
                          </m:r>
                        </m:e>
                      </m:acc>
                      <m:r>
                        <a:rPr lang="en-US" b="1" i="1">
                          <a:latin typeface="Cambria Math"/>
                        </a:rPr>
                        <m:t>+</m:t>
                      </m:r>
                      <m:d>
                        <m:dPr>
                          <m:begChr m:val="["/>
                          <m:endChr m:val="]"/>
                          <m:ctrlPr>
                            <a:rPr lang="en-US" i="1" dirty="0">
                              <a:latin typeface="Cambria Math" panose="02040503050406030204" pitchFamily="18" charset="0"/>
                              <a:ea typeface="Cambria Math"/>
                              <a:sym typeface="Symbol"/>
                            </a:rPr>
                          </m:ctrlPr>
                        </m:dPr>
                        <m:e>
                          <m:acc>
                            <m:accPr>
                              <m:chr m:val="̂"/>
                              <m:ctrlPr>
                                <a:rPr lang="en-US" b="1" i="1">
                                  <a:latin typeface="Cambria Math" panose="02040503050406030204" pitchFamily="18" charset="0"/>
                                </a:rPr>
                              </m:ctrlPr>
                            </m:accPr>
                            <m:e>
                              <m:r>
                                <a:rPr lang="en-US" b="1">
                                  <a:latin typeface="Cambria Math"/>
                                </a:rPr>
                                <m:t>𝐫</m:t>
                              </m:r>
                            </m:e>
                          </m:acc>
                          <m:r>
                            <a:rPr lang="en-US" b="1" i="1">
                              <a:latin typeface="Cambria Math"/>
                              <a:ea typeface="Cambria Math"/>
                            </a:rPr>
                            <m:t>×</m:t>
                          </m:r>
                          <m:r>
                            <a:rPr lang="en-US" b="1">
                              <a:latin typeface="Cambria Math"/>
                            </a:rPr>
                            <m:t>𝐩</m:t>
                          </m:r>
                        </m:e>
                      </m:d>
                      <m:r>
                        <m:rPr>
                          <m:sty m:val="p"/>
                        </m:rPr>
                        <a:rPr lang="en-US">
                          <a:latin typeface="Cambria Math"/>
                          <a:ea typeface="Cambria Math"/>
                        </a:rPr>
                        <m:t>sin</m:t>
                      </m:r>
                      <m:r>
                        <a:rPr lang="en-US">
                          <a:latin typeface="Cambria Math"/>
                          <a:ea typeface="Cambria Math"/>
                        </a:rPr>
                        <m:t> </m:t>
                      </m:r>
                      <m:r>
                        <a:rPr lang="el-GR" i="1">
                          <a:latin typeface="Cambria Math"/>
                          <a:ea typeface="Cambria Math"/>
                        </a:rPr>
                        <m:t>𝜃</m:t>
                      </m:r>
                      <m:r>
                        <a:rPr lang="en-US" b="0" i="1" dirty="0" smtClean="0">
                          <a:latin typeface="Cambria Math"/>
                        </a:rPr>
                        <m:t>)</m:t>
                      </m:r>
                    </m:oMath>
                  </m:oMathPara>
                </a14:m>
                <a:endParaRPr lang="en-US" dirty="0" smtClean="0"/>
              </a:p>
              <a:p>
                <a:pPr marL="293688" lvl="1" indent="0">
                  <a:buNone/>
                </a:pPr>
                <a:endParaRPr lang="en-US" sz="800" dirty="0" smtClean="0"/>
              </a:p>
              <a:p>
                <a:pPr marL="293688" lvl="1" indent="0">
                  <a:buNone/>
                </a:pPr>
                <a:endParaRPr lang="en-US" sz="800" dirty="0" smtClean="0"/>
              </a:p>
              <a:p>
                <a:pPr marL="293688" lvl="1" indent="0">
                  <a:buNone/>
                </a:pPr>
                <a:r>
                  <a:rPr lang="en-US" dirty="0" smtClean="0"/>
                  <a:t>Therefore,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r>
                          <a:rPr lang="en-US" b="1">
                            <a:latin typeface="Cambria Math"/>
                          </a:rPr>
                          <m:t>𝐪</m:t>
                        </m:r>
                      </m:sub>
                    </m:sSub>
                    <m:d>
                      <m:dPr>
                        <m:ctrlPr>
                          <a:rPr lang="en-US" b="1" i="1">
                            <a:latin typeface="Cambria Math" panose="02040503050406030204" pitchFamily="18" charset="0"/>
                          </a:rPr>
                        </m:ctrlPr>
                      </m:dPr>
                      <m:e>
                        <m:r>
                          <a:rPr lang="en-US" b="1">
                            <a:latin typeface="Cambria Math"/>
                          </a:rPr>
                          <m:t>𝐩</m:t>
                        </m:r>
                      </m:e>
                    </m:d>
                  </m:oMath>
                </a14:m>
                <a:r>
                  <a:rPr lang="en-US" dirty="0" smtClean="0"/>
                  <a:t> returns proper vector in quaternion form (w = 0) and the vector component does correspond to the proper rotated vector.  </a:t>
                </a:r>
              </a:p>
              <a:p>
                <a:pPr marL="293688" lvl="1" indent="0">
                  <a:buNone/>
                </a:pPr>
                <a:endParaRPr lang="en-US" dirty="0"/>
              </a:p>
              <a:p>
                <a:pPr marL="0" indent="0">
                  <a:buNone/>
                </a:pPr>
                <a:endParaRPr lang="en-US" dirty="0" smtClean="0"/>
              </a:p>
              <a:p>
                <a:pPr marL="0" indent="0">
                  <a:buNone/>
                </a:pPr>
                <a:endParaRPr lang="en-US" sz="800" dirty="0"/>
              </a:p>
              <a:p>
                <a:pPr marL="293688" lvl="1" indent="0">
                  <a:buNone/>
                </a:pPr>
                <a:endParaRPr lang="en-US" sz="800"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sp>
        <p:nvSpPr>
          <p:cNvPr id="6" name="Rounded Rectangle 5"/>
          <p:cNvSpPr/>
          <p:nvPr/>
        </p:nvSpPr>
        <p:spPr>
          <a:xfrm>
            <a:off x="2819400" y="4648200"/>
            <a:ext cx="6477001" cy="838200"/>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pPr indent="-163512"/>
            <a:r>
              <a:rPr lang="en-US" sz="1200" dirty="0" smtClean="0">
                <a:solidFill>
                  <a:schemeClr val="tx1"/>
                </a:solidFill>
              </a:rPr>
              <a:t>The </a:t>
            </a:r>
            <a:r>
              <a:rPr lang="en-US" sz="1200" dirty="0">
                <a:solidFill>
                  <a:schemeClr val="tx1"/>
                </a:solidFill>
              </a:rPr>
              <a:t>book </a:t>
            </a:r>
            <a:r>
              <a:rPr lang="en-US" sz="1200" dirty="0" smtClean="0">
                <a:solidFill>
                  <a:schemeClr val="tx1"/>
                </a:solidFill>
              </a:rPr>
              <a:t>(p172-173</a:t>
            </a:r>
            <a:r>
              <a:rPr lang="en-US" sz="1200" dirty="0">
                <a:solidFill>
                  <a:schemeClr val="tx1"/>
                </a:solidFill>
              </a:rPr>
              <a:t>) </a:t>
            </a:r>
            <a:r>
              <a:rPr lang="en-US" sz="1200" dirty="0" smtClean="0">
                <a:solidFill>
                  <a:schemeClr val="tx1"/>
                </a:solidFill>
              </a:rPr>
              <a:t>tries to </a:t>
            </a:r>
            <a:r>
              <a:rPr lang="en-US" sz="1200" dirty="0">
                <a:solidFill>
                  <a:schemeClr val="tx1"/>
                </a:solidFill>
              </a:rPr>
              <a:t>explain geometrically what’s going on with this odd operation. It involves imagining the rotations on </a:t>
            </a:r>
            <a:r>
              <a:rPr lang="en-US" sz="1200" dirty="0" smtClean="0">
                <a:solidFill>
                  <a:schemeClr val="tx1"/>
                </a:solidFill>
              </a:rPr>
              <a:t>two simultaneous 2D </a:t>
            </a:r>
            <a:r>
              <a:rPr lang="en-US" sz="1200" dirty="0">
                <a:solidFill>
                  <a:schemeClr val="tx1"/>
                </a:solidFill>
              </a:rPr>
              <a:t>planes orthogonal in 4D where </a:t>
            </a:r>
            <a:r>
              <a:rPr lang="en-US" sz="1200" dirty="0" smtClean="0">
                <a:solidFill>
                  <a:schemeClr val="tx1"/>
                </a:solidFill>
              </a:rPr>
              <a:t>two half rotations </a:t>
            </a:r>
            <a:r>
              <a:rPr lang="en-US" sz="1200" dirty="0">
                <a:solidFill>
                  <a:schemeClr val="tx1"/>
                </a:solidFill>
              </a:rPr>
              <a:t>cancels out </a:t>
            </a:r>
            <a:r>
              <a:rPr lang="en-US" sz="1200" dirty="0" smtClean="0">
                <a:solidFill>
                  <a:schemeClr val="tx1"/>
                </a:solidFill>
              </a:rPr>
              <a:t>one of </a:t>
            </a:r>
            <a:r>
              <a:rPr lang="en-US" sz="1200" dirty="0">
                <a:solidFill>
                  <a:schemeClr val="tx1"/>
                </a:solidFill>
              </a:rPr>
              <a:t>the other </a:t>
            </a:r>
            <a:r>
              <a:rPr lang="en-US" sz="1200" dirty="0" smtClean="0">
                <a:solidFill>
                  <a:schemeClr val="tx1"/>
                </a:solidFill>
              </a:rPr>
              <a:t>two half rotations… </a:t>
            </a:r>
            <a:r>
              <a:rPr lang="en-US" sz="1200" dirty="0">
                <a:solidFill>
                  <a:schemeClr val="tx1"/>
                </a:solidFill>
              </a:rPr>
              <a:t> </a:t>
            </a:r>
            <a:r>
              <a:rPr lang="en-US" sz="1200" dirty="0" smtClean="0">
                <a:solidFill>
                  <a:schemeClr val="tx1"/>
                </a:solidFill>
              </a:rPr>
              <a:t>   Clear </a:t>
            </a:r>
            <a:r>
              <a:rPr lang="en-US" sz="1200" dirty="0">
                <a:solidFill>
                  <a:schemeClr val="tx1"/>
                </a:solidFill>
              </a:rPr>
              <a:t>as mud</a:t>
            </a:r>
            <a:r>
              <a:rPr lang="en-US" sz="1200" dirty="0" smtClean="0">
                <a:solidFill>
                  <a:schemeClr val="tx1"/>
                </a:solidFill>
              </a:rPr>
              <a:t>…</a:t>
            </a:r>
            <a:endParaRPr lang="en-US" sz="1200" dirty="0">
              <a:solidFill>
                <a:schemeClr val="tx1"/>
              </a:solidFill>
            </a:endParaRPr>
          </a:p>
        </p:txBody>
      </p:sp>
      <mc:AlternateContent xmlns:mc="http://schemas.openxmlformats.org/markup-compatibility/2006" xmlns:a14="http://schemas.microsoft.com/office/drawing/2010/main">
        <mc:Choice Requires="a14">
          <p:sp>
            <p:nvSpPr>
              <p:cNvPr id="5" name="TextBox 4"/>
              <p:cNvSpPr txBox="1"/>
              <p:nvPr/>
            </p:nvSpPr>
            <p:spPr>
              <a:xfrm>
                <a:off x="2447661" y="3505200"/>
                <a:ext cx="45897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cs typeface="Times New Roman" panose="02020603050405020304" pitchFamily="18" charset="0"/>
                        </a:rPr>
                        <m:t>=(</m:t>
                      </m:r>
                      <m:r>
                        <a:rPr lang="en-US" b="0" i="0" smtClean="0">
                          <a:latin typeface="Cambria Math"/>
                          <a:cs typeface="Times New Roman" panose="02020603050405020304" pitchFamily="18" charset="0"/>
                        </a:rPr>
                        <m:t>0,</m:t>
                      </m:r>
                      <m:r>
                        <m:rPr>
                          <m:nor/>
                        </m:rPr>
                        <a:rPr lang="en-US" b="0" i="0" smtClean="0">
                          <a:latin typeface="Cambria Math"/>
                          <a:cs typeface="Times New Roman" panose="02020603050405020304" pitchFamily="18" charset="0"/>
                        </a:rPr>
                        <m:t>&lt; </m:t>
                      </m:r>
                      <m:r>
                        <m:rPr>
                          <m:nor/>
                        </m:rPr>
                        <a:rPr lang="en-US" i="1" dirty="0">
                          <a:latin typeface="Times New Roman" panose="02020603050405020304" pitchFamily="18" charset="0"/>
                          <a:cs typeface="Times New Roman" panose="02020603050405020304" pitchFamily="18" charset="0"/>
                        </a:rPr>
                        <m:t>Rodrigues</m:t>
                      </m:r>
                      <m:r>
                        <m:rPr>
                          <m:nor/>
                        </m:rPr>
                        <a:rPr lang="en-US" i="1" dirty="0">
                          <a:latin typeface="Times New Roman" panose="02020603050405020304" pitchFamily="18" charset="0"/>
                          <a:cs typeface="Times New Roman" panose="02020603050405020304" pitchFamily="18" charset="0"/>
                        </a:rPr>
                        <m:t>’ </m:t>
                      </m:r>
                      <m:r>
                        <m:rPr>
                          <m:nor/>
                        </m:rPr>
                        <a:rPr lang="en-US" i="1" dirty="0">
                          <a:latin typeface="Times New Roman" panose="02020603050405020304" pitchFamily="18" charset="0"/>
                          <a:cs typeface="Times New Roman" panose="02020603050405020304" pitchFamily="18" charset="0"/>
                        </a:rPr>
                        <m:t>formula</m:t>
                      </m:r>
                      <m:r>
                        <m:rPr>
                          <m:nor/>
                        </m:rPr>
                        <a:rPr lang="en-US" i="1" dirty="0">
                          <a:latin typeface="Times New Roman" panose="02020603050405020304" pitchFamily="18" charset="0"/>
                          <a:cs typeface="Times New Roman" panose="02020603050405020304" pitchFamily="18" charset="0"/>
                        </a:rPr>
                        <m:t> </m:t>
                      </m:r>
                      <m:r>
                        <m:rPr>
                          <m:nor/>
                        </m:rPr>
                        <a:rPr lang="en-US" i="1" dirty="0">
                          <a:latin typeface="Times New Roman" panose="02020603050405020304" pitchFamily="18" charset="0"/>
                          <a:cs typeface="Times New Roman" panose="02020603050405020304" pitchFamily="18" charset="0"/>
                        </a:rPr>
                        <m:t>for</m:t>
                      </m:r>
                      <m:r>
                        <m:rPr>
                          <m:nor/>
                        </m:rPr>
                        <a:rPr lang="en-US" i="1" dirty="0">
                          <a:latin typeface="Times New Roman" panose="02020603050405020304" pitchFamily="18" charset="0"/>
                          <a:cs typeface="Times New Roman" panose="02020603050405020304" pitchFamily="18" charset="0"/>
                        </a:rPr>
                        <m:t> </m:t>
                      </m:r>
                      <m:r>
                        <m:rPr>
                          <m:nor/>
                        </m:rPr>
                        <a:rPr lang="en-US" i="1" dirty="0">
                          <a:latin typeface="Times New Roman" panose="02020603050405020304" pitchFamily="18" charset="0"/>
                          <a:cs typeface="Times New Roman" panose="02020603050405020304" pitchFamily="18" charset="0"/>
                        </a:rPr>
                        <m:t>axis</m:t>
                      </m:r>
                      <m:r>
                        <m:rPr>
                          <m:nor/>
                        </m:rPr>
                        <a:rPr lang="en-US" i="1" dirty="0">
                          <a:latin typeface="Times New Roman" panose="02020603050405020304" pitchFamily="18" charset="0"/>
                          <a:cs typeface="Times New Roman" panose="02020603050405020304" pitchFamily="18" charset="0"/>
                        </a:rPr>
                        <m:t>−</m:t>
                      </m:r>
                      <m:r>
                        <m:rPr>
                          <m:nor/>
                        </m:rPr>
                        <a:rPr lang="en-US" i="1" dirty="0">
                          <a:latin typeface="Times New Roman" panose="02020603050405020304" pitchFamily="18" charset="0"/>
                          <a:cs typeface="Times New Roman" panose="02020603050405020304" pitchFamily="18" charset="0"/>
                        </a:rPr>
                        <m:t>angle</m:t>
                      </m:r>
                      <m:r>
                        <m:rPr>
                          <m:nor/>
                        </m:rPr>
                        <a:rPr lang="en-US" b="0" i="1" dirty="0" smtClean="0">
                          <a:latin typeface="Times New Roman" panose="02020603050405020304" pitchFamily="18" charset="0"/>
                          <a:cs typeface="Times New Roman" panose="02020603050405020304" pitchFamily="18" charset="0"/>
                        </a:rPr>
                        <m:t> </m:t>
                      </m:r>
                      <m:r>
                        <m:rPr>
                          <m:nor/>
                        </m:rPr>
                        <a:rPr lang="en-US" b="0" i="0" dirty="0" smtClean="0">
                          <a:latin typeface="Times New Roman" panose="02020603050405020304" pitchFamily="18" charset="0"/>
                          <a:cs typeface="Times New Roman" panose="02020603050405020304" pitchFamily="18" charset="0"/>
                        </a:rPr>
                        <m:t>&gt;</m:t>
                      </m:r>
                      <m:r>
                        <a:rPr lang="en-US" b="0" i="1" dirty="0" smtClean="0">
                          <a:latin typeface="Cambria Math"/>
                          <a:cs typeface="Times New Roman" panose="02020603050405020304" pitchFamily="18" charset="0"/>
                        </a:rPr>
                        <m:t> </m:t>
                      </m:r>
                      <m:r>
                        <a:rPr lang="en-US" b="0" i="1" smtClean="0">
                          <a:latin typeface="Cambria Math"/>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447661" y="3505200"/>
                <a:ext cx="4589718" cy="369332"/>
              </a:xfrm>
              <a:prstGeom prst="rect">
                <a:avLst/>
              </a:prstGeom>
              <a:blipFill>
                <a:blip r:embed="rId3"/>
                <a:stretch>
                  <a:fillRect b="-13115"/>
                </a:stretch>
              </a:blipFill>
            </p:spPr>
            <p:txBody>
              <a:bodyPr/>
              <a:lstStyle/>
              <a:p>
                <a:r>
                  <a:rPr lang="en-US">
                    <a:noFill/>
                  </a:rPr>
                  <a:t> </a:t>
                </a:r>
              </a:p>
            </p:txBody>
          </p:sp>
        </mc:Fallback>
      </mc:AlternateContent>
      <p:sp>
        <p:nvSpPr>
          <p:cNvPr id="7" name="Rounded Rectangle 6"/>
          <p:cNvSpPr/>
          <p:nvPr/>
        </p:nvSpPr>
        <p:spPr>
          <a:xfrm>
            <a:off x="6629400" y="2589234"/>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Times New Roman" panose="02020603050405020304" pitchFamily="18" charset="0"/>
                <a:cs typeface="Times New Roman" panose="02020603050405020304" pitchFamily="18" charset="0"/>
              </a:rPr>
              <a:t>See also </a:t>
            </a:r>
            <a:r>
              <a:rPr lang="en-US" sz="1400" i="1" dirty="0" smtClean="0">
                <a:solidFill>
                  <a:schemeClr val="tx1"/>
                </a:solidFill>
                <a:latin typeface="Times New Roman" panose="02020603050405020304" pitchFamily="18" charset="0"/>
                <a:cs typeface="Times New Roman" panose="02020603050405020304" pitchFamily="18" charset="0"/>
                <a:hlinkClick r:id="rId4"/>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79335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0" dur="500"/>
                                        <p:tgtEl>
                                          <p:spTgt spid="4">
                                            <p:txEl>
                                              <p:pRg st="4" end="4"/>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8" dur="500"/>
                                        <p:tgtEl>
                                          <p:spTgt spid="4">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randombar(horizontal)">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randombar(horizontal)">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5" grpId="0"/>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Rotating Vectors Using Quaternions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Given a unit quaternion </a:t>
                </a:r>
                <a:r>
                  <a:rPr lang="en-US" b="1" dirty="0" smtClean="0"/>
                  <a:t>q</a:t>
                </a:r>
                <a:r>
                  <a:rPr lang="en-US" i="1" dirty="0"/>
                  <a:t> </a:t>
                </a:r>
                <a:r>
                  <a:rPr lang="en-US" dirty="0" smtClean="0"/>
                  <a:t>and a vector </a:t>
                </a:r>
                <a:r>
                  <a:rPr lang="en-US" b="1" dirty="0" smtClean="0"/>
                  <a:t>p</a:t>
                </a:r>
                <a:r>
                  <a:rPr lang="en-US" dirty="0" smtClean="0"/>
                  <a:t>, what is the transform such that</a:t>
                </a:r>
              </a:p>
              <a:p>
                <a:pPr marL="0" indent="0" algn="ctr">
                  <a:buNone/>
                </a:pP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𝑅</m:t>
                        </m:r>
                      </m:e>
                      <m:sub>
                        <m:r>
                          <a:rPr lang="en-US" sz="1800" b="1" i="0" smtClean="0">
                            <a:latin typeface="Cambria Math"/>
                          </a:rPr>
                          <m:t>𝐪</m:t>
                        </m:r>
                      </m:sub>
                    </m:sSub>
                    <m:d>
                      <m:dPr>
                        <m:ctrlPr>
                          <a:rPr lang="en-US" sz="1800" b="1" i="1" smtClean="0">
                            <a:latin typeface="Cambria Math" panose="02040503050406030204" pitchFamily="18" charset="0"/>
                          </a:rPr>
                        </m:ctrlPr>
                      </m:dPr>
                      <m:e>
                        <m:r>
                          <a:rPr lang="en-US" sz="1800" b="1" i="0" smtClean="0">
                            <a:latin typeface="Cambria Math"/>
                          </a:rPr>
                          <m:t>𝐩</m:t>
                        </m:r>
                      </m:e>
                    </m:d>
                    <m:r>
                      <a:rPr lang="en-US" sz="1800" b="1" i="1" smtClean="0">
                        <a:latin typeface="Cambria Math"/>
                      </a:rPr>
                      <m:t>=</m:t>
                    </m:r>
                    <m:r>
                      <a:rPr lang="en-US" sz="1800" b="1" i="0" smtClean="0">
                        <a:latin typeface="Cambria Math"/>
                      </a:rPr>
                      <m:t>𝐩</m:t>
                    </m:r>
                    <m:r>
                      <a:rPr lang="en-US" sz="1800" b="1" i="0" smtClean="0">
                        <a:latin typeface="Cambria Math"/>
                      </a:rPr>
                      <m:t>′</m:t>
                    </m:r>
                  </m:oMath>
                </a14:m>
                <a:r>
                  <a:rPr lang="en-US" sz="1800" b="1" i="1" dirty="0" smtClean="0"/>
                  <a:t> </a:t>
                </a:r>
                <a:r>
                  <a:rPr lang="en-US" sz="1800" dirty="0" smtClean="0"/>
                  <a:t>where </a:t>
                </a:r>
                <a14:m>
                  <m:oMath xmlns:m="http://schemas.openxmlformats.org/officeDocument/2006/math">
                    <m:r>
                      <a:rPr lang="en-US" sz="1800" b="1" i="0" smtClean="0">
                        <a:latin typeface="Cambria Math"/>
                      </a:rPr>
                      <m:t>𝐩</m:t>
                    </m:r>
                    <m:r>
                      <a:rPr lang="en-US" sz="1800" b="1">
                        <a:latin typeface="Cambria Math"/>
                      </a:rPr>
                      <m:t>′</m:t>
                    </m:r>
                  </m:oMath>
                </a14:m>
                <a:r>
                  <a:rPr lang="en-US" sz="1800" i="1" dirty="0" smtClean="0"/>
                  <a:t> </a:t>
                </a:r>
                <a:r>
                  <a:rPr lang="en-US" sz="1800" dirty="0" smtClean="0"/>
                  <a:t>is the rotated version of </a:t>
                </a:r>
                <a:r>
                  <a:rPr lang="en-US" sz="1800" b="1" dirty="0" smtClean="0"/>
                  <a:t>p</a:t>
                </a:r>
                <a:r>
                  <a:rPr lang="en-US" sz="1800" dirty="0" smtClean="0"/>
                  <a:t>?</a:t>
                </a:r>
              </a:p>
              <a:p>
                <a:pPr marL="293688" lvl="1" indent="0">
                  <a:buNone/>
                </a:pPr>
                <a:r>
                  <a:rPr lang="en-US" b="1" dirty="0" smtClean="0"/>
                  <a:t>Answer:</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r>
                          <a:rPr lang="en-US" b="1">
                            <a:latin typeface="Cambria Math"/>
                          </a:rPr>
                          <m:t>𝐪</m:t>
                        </m:r>
                      </m:sub>
                    </m:sSub>
                    <m:d>
                      <m:dPr>
                        <m:ctrlPr>
                          <a:rPr lang="en-US" b="1" i="1">
                            <a:latin typeface="Cambria Math" panose="02040503050406030204" pitchFamily="18" charset="0"/>
                          </a:rPr>
                        </m:ctrlPr>
                      </m:dPr>
                      <m:e>
                        <m:r>
                          <a:rPr lang="en-US" b="1" i="0" smtClean="0">
                            <a:latin typeface="Cambria Math"/>
                          </a:rPr>
                          <m:t>𝐩</m:t>
                        </m:r>
                      </m:e>
                    </m:d>
                    <m:r>
                      <a:rPr lang="en-US" b="1" i="0">
                        <a:latin typeface="Cambria Math"/>
                      </a:rPr>
                      <m:t>=</m:t>
                    </m:r>
                    <m:r>
                      <a:rPr lang="en-US" b="1" dirty="0">
                        <a:latin typeface="Cambria Math"/>
                      </a:rPr>
                      <m:t>𝐪</m:t>
                    </m:r>
                    <m:r>
                      <m:rPr>
                        <m:nor/>
                      </m:rPr>
                      <a:rPr lang="en-US" b="1" i="0" dirty="0" smtClean="0">
                        <a:latin typeface="Cambria Math"/>
                      </a:rPr>
                      <m:t>p</m:t>
                    </m:r>
                    <m:sSup>
                      <m:sSupPr>
                        <m:ctrlPr>
                          <a:rPr lang="en-US" b="1" i="1" dirty="0" smtClean="0">
                            <a:latin typeface="Cambria Math" panose="02040503050406030204" pitchFamily="18" charset="0"/>
                          </a:rPr>
                        </m:ctrlPr>
                      </m:sSupPr>
                      <m:e>
                        <m:r>
                          <a:rPr lang="en-US" b="1" i="0" dirty="0" smtClean="0">
                            <a:latin typeface="Cambria Math"/>
                          </a:rPr>
                          <m:t>𝐪</m:t>
                        </m:r>
                      </m:e>
                      <m:sup>
                        <m:r>
                          <a:rPr lang="en-US" b="1" i="0" dirty="0" smtClean="0">
                            <a:latin typeface="Cambria Math"/>
                          </a:rPr>
                          <m:t>−</m:t>
                        </m:r>
                        <m:r>
                          <a:rPr lang="en-US" b="1" i="0" dirty="0" smtClean="0">
                            <a:latin typeface="Cambria Math"/>
                          </a:rPr>
                          <m:t>𝟏</m:t>
                        </m:r>
                      </m:sup>
                    </m:sSup>
                  </m:oMath>
                </a14:m>
                <a:r>
                  <a:rPr lang="en-US" b="1" dirty="0" smtClean="0"/>
                  <a:t>      </a:t>
                </a:r>
                <a:r>
                  <a:rPr lang="en-US" i="1" dirty="0" smtClean="0"/>
                  <a:t>This </a:t>
                </a:r>
                <a:r>
                  <a:rPr lang="en-US" i="1" dirty="0"/>
                  <a:t>is not obvious in the least</a:t>
                </a:r>
                <a:endParaRPr lang="en-US" b="1" i="1" dirty="0" smtClean="0"/>
              </a:p>
              <a:p>
                <a:pPr marL="293688" lvl="1" indent="0">
                  <a:buNone/>
                </a:pPr>
                <a:endParaRPr lang="en-US" sz="800" b="1" dirty="0"/>
              </a:p>
              <a:p>
                <a:pPr marL="293688" lvl="1" indent="0">
                  <a:buNone/>
                </a:pPr>
                <a:r>
                  <a:rPr lang="en-US" dirty="0" smtClean="0"/>
                  <a:t>If you set: </a:t>
                </a:r>
                <a14:m>
                  <m:oMath xmlns:m="http://schemas.openxmlformats.org/officeDocument/2006/math">
                    <m:r>
                      <a:rPr lang="en-US" b="1">
                        <a:latin typeface="Cambria Math"/>
                      </a:rPr>
                      <m:t>𝐪</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cos</m:t>
                        </m:r>
                      </m:fName>
                      <m:e>
                        <m:f>
                          <m:fPr>
                            <m:type m:val="skw"/>
                            <m:ctrlPr>
                              <a:rPr lang="en-US" i="1">
                                <a:latin typeface="Cambria Math" panose="02040503050406030204" pitchFamily="18" charset="0"/>
                              </a:rPr>
                            </m:ctrlPr>
                          </m:fPr>
                          <m:num>
                            <m:r>
                              <a:rPr lang="en-US" i="1">
                                <a:latin typeface="Cambria Math"/>
                                <a:ea typeface="Cambria Math"/>
                              </a:rPr>
                              <m:t>𝜃</m:t>
                            </m:r>
                          </m:num>
                          <m:den>
                            <m:r>
                              <a:rPr lang="en-US" i="1">
                                <a:latin typeface="Cambria Math"/>
                              </a:rPr>
                              <m:t>2</m:t>
                            </m:r>
                          </m:den>
                        </m:f>
                      </m:e>
                    </m:func>
                    <m:r>
                      <a:rPr lang="en-US" i="1">
                        <a:latin typeface="Cambria Math"/>
                      </a:rPr>
                      <m:t>,</m:t>
                    </m:r>
                    <m:acc>
                      <m:accPr>
                        <m:chr m:val="̂"/>
                        <m:ctrlPr>
                          <a:rPr lang="en-US" b="1" i="1">
                            <a:latin typeface="Cambria Math" panose="02040503050406030204" pitchFamily="18" charset="0"/>
                          </a:rPr>
                        </m:ctrlPr>
                      </m:accPr>
                      <m:e>
                        <m:r>
                          <a:rPr lang="en-US" b="1">
                            <a:latin typeface="Cambria Math"/>
                          </a:rPr>
                          <m:t>𝐫</m:t>
                        </m:r>
                      </m:e>
                    </m:acc>
                    <m:func>
                      <m:funcPr>
                        <m:ctrlPr>
                          <a:rPr lang="en-US" i="1">
                            <a:latin typeface="Cambria Math" panose="02040503050406030204" pitchFamily="18" charset="0"/>
                          </a:rPr>
                        </m:ctrlPr>
                      </m:funcPr>
                      <m:fName>
                        <m:r>
                          <m:rPr>
                            <m:sty m:val="p"/>
                          </m:rPr>
                          <a:rPr lang="en-US">
                            <a:latin typeface="Cambria Math"/>
                          </a:rPr>
                          <m:t>sin</m:t>
                        </m:r>
                      </m:fName>
                      <m:e>
                        <m:f>
                          <m:fPr>
                            <m:type m:val="skw"/>
                            <m:ctrlPr>
                              <a:rPr lang="en-US" i="1">
                                <a:latin typeface="Cambria Math" panose="02040503050406030204" pitchFamily="18" charset="0"/>
                              </a:rPr>
                            </m:ctrlPr>
                          </m:fPr>
                          <m:num>
                            <m:r>
                              <a:rPr lang="en-US" i="1">
                                <a:latin typeface="Cambria Math"/>
                                <a:ea typeface="Cambria Math"/>
                              </a:rPr>
                              <m:t>𝜃</m:t>
                            </m:r>
                          </m:num>
                          <m:den>
                            <m:r>
                              <a:rPr lang="en-US" i="1">
                                <a:latin typeface="Cambria Math"/>
                              </a:rPr>
                              <m:t>2</m:t>
                            </m:r>
                          </m:den>
                        </m:f>
                      </m:e>
                    </m:func>
                    <m:r>
                      <a:rPr lang="en-US" i="1">
                        <a:latin typeface="Cambria Math"/>
                      </a:rPr>
                      <m:t>)</m:t>
                    </m:r>
                  </m:oMath>
                </a14:m>
                <a:r>
                  <a:rPr lang="en-US" dirty="0" smtClean="0"/>
                  <a:t> and </a:t>
                </a:r>
                <a14:m>
                  <m:oMath xmlns:m="http://schemas.openxmlformats.org/officeDocument/2006/math">
                    <m:r>
                      <a:rPr lang="en-US" b="1" i="0" smtClean="0">
                        <a:latin typeface="Cambria Math"/>
                      </a:rPr>
                      <m:t>𝐩</m:t>
                    </m:r>
                    <m:r>
                      <a:rPr lang="en-US" b="0" i="1" smtClean="0">
                        <a:latin typeface="Cambria Math"/>
                      </a:rPr>
                      <m:t>=(0</m:t>
                    </m:r>
                    <m:r>
                      <a:rPr lang="en-US" b="1" i="0" smtClean="0">
                        <a:latin typeface="Cambria Math"/>
                      </a:rPr>
                      <m:t>,</m:t>
                    </m:r>
                    <m:r>
                      <a:rPr lang="en-US" b="1" i="0" smtClean="0">
                        <a:latin typeface="Cambria Math"/>
                      </a:rPr>
                      <m:t>𝐯</m:t>
                    </m:r>
                    <m:r>
                      <a:rPr lang="en-US" b="1" i="0" smtClean="0">
                        <a:latin typeface="Cambria Math"/>
                      </a:rPr>
                      <m:t>)</m:t>
                    </m:r>
                  </m:oMath>
                </a14:m>
                <a:r>
                  <a:rPr lang="en-US" dirty="0" smtClean="0"/>
                  <a:t> </a:t>
                </a:r>
              </a:p>
              <a:p>
                <a:pPr marL="293688" lvl="1" indent="0">
                  <a:buNone/>
                </a:pPr>
                <a:r>
                  <a:rPr lang="en-US" dirty="0" smtClean="0"/>
                  <a:t>then, the full expansion (if you have the patience) of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r>
                          <a:rPr lang="en-US" b="1">
                            <a:latin typeface="Cambria Math"/>
                          </a:rPr>
                          <m:t>𝐪</m:t>
                        </m:r>
                      </m:sub>
                    </m:sSub>
                    <m:d>
                      <m:dPr>
                        <m:ctrlPr>
                          <a:rPr lang="en-US" b="1" i="1">
                            <a:latin typeface="Cambria Math" panose="02040503050406030204" pitchFamily="18" charset="0"/>
                          </a:rPr>
                        </m:ctrlPr>
                      </m:dPr>
                      <m:e>
                        <m:r>
                          <a:rPr lang="en-US" b="1">
                            <a:latin typeface="Cambria Math"/>
                          </a:rPr>
                          <m:t>𝐩</m:t>
                        </m:r>
                      </m:e>
                    </m:d>
                  </m:oMath>
                </a14:m>
                <a:r>
                  <a:rPr lang="en-US" dirty="0" smtClean="0"/>
                  <a:t> gives:</a:t>
                </a:r>
              </a:p>
              <a:p>
                <a:pPr marL="293688" lvl="1" indent="0" algn="ctr">
                  <a:buNone/>
                </a:pPr>
                <a14:m>
                  <m:oMathPara xmlns:m="http://schemas.openxmlformats.org/officeDocument/2006/math">
                    <m:oMathParaPr>
                      <m:jc m:val="centerGroup"/>
                    </m:oMathParaPr>
                    <m:oMath xmlns:m="http://schemas.openxmlformats.org/officeDocument/2006/math">
                      <m:r>
                        <a:rPr lang="en-US" b="1" dirty="0">
                          <a:latin typeface="Cambria Math"/>
                        </a:rPr>
                        <m:t>𝐪</m:t>
                      </m:r>
                      <m:r>
                        <m:rPr>
                          <m:nor/>
                        </m:rPr>
                        <a:rPr lang="en-US" b="1" i="0" dirty="0" smtClean="0">
                          <a:latin typeface="Cambria Math"/>
                        </a:rPr>
                        <m:t>p</m:t>
                      </m:r>
                      <m:sSup>
                        <m:sSupPr>
                          <m:ctrlPr>
                            <a:rPr lang="en-US" b="1" i="1" dirty="0">
                              <a:latin typeface="Cambria Math" panose="02040503050406030204" pitchFamily="18" charset="0"/>
                            </a:rPr>
                          </m:ctrlPr>
                        </m:sSupPr>
                        <m:e>
                          <m:r>
                            <a:rPr lang="en-US" b="1" dirty="0">
                              <a:latin typeface="Cambria Math"/>
                            </a:rPr>
                            <m:t>𝐪</m:t>
                          </m:r>
                        </m:e>
                        <m:sup>
                          <m:r>
                            <a:rPr lang="en-US" b="1" dirty="0">
                              <a:latin typeface="Cambria Math"/>
                            </a:rPr>
                            <m:t>−</m:t>
                          </m:r>
                          <m:r>
                            <a:rPr lang="en-US" b="1" dirty="0">
                              <a:latin typeface="Cambria Math"/>
                            </a:rPr>
                            <m:t>𝟏</m:t>
                          </m:r>
                        </m:sup>
                      </m:sSup>
                      <m:r>
                        <a:rPr lang="en-US" b="1" i="1" dirty="0" smtClean="0">
                          <a:latin typeface="Cambria Math"/>
                        </a:rPr>
                        <m:t>=(</m:t>
                      </m:r>
                      <m:r>
                        <a:rPr lang="en-US" b="0" i="1" dirty="0" smtClean="0">
                          <a:latin typeface="Cambria Math"/>
                        </a:rPr>
                        <m:t>0,</m:t>
                      </m:r>
                      <m:r>
                        <a:rPr lang="en-US" b="1">
                          <a:latin typeface="Cambria Math"/>
                        </a:rPr>
                        <m:t>𝐩</m:t>
                      </m:r>
                      <m:r>
                        <m:rPr>
                          <m:sty m:val="p"/>
                        </m:rPr>
                        <a:rPr lang="en-US">
                          <a:latin typeface="Cambria Math"/>
                          <a:ea typeface="Cambria Math"/>
                        </a:rPr>
                        <m:t>cos</m:t>
                      </m:r>
                      <m:r>
                        <a:rPr lang="en-US">
                          <a:latin typeface="Cambria Math"/>
                          <a:ea typeface="Cambria Math"/>
                        </a:rPr>
                        <m:t> </m:t>
                      </m:r>
                      <m:r>
                        <a:rPr lang="el-GR" i="1">
                          <a:latin typeface="Cambria Math"/>
                          <a:ea typeface="Cambria Math"/>
                        </a:rPr>
                        <m:t>𝜃</m:t>
                      </m:r>
                      <m:r>
                        <a:rPr lang="en-US" i="1">
                          <a:latin typeface="Cambria Math"/>
                          <a:ea typeface="Cambria Math"/>
                        </a:rPr>
                        <m:t>+</m:t>
                      </m:r>
                      <m:d>
                        <m:dPr>
                          <m:begChr m:val="["/>
                          <m:endChr m:val="]"/>
                          <m:ctrlPr>
                            <a:rPr lang="en-US" i="1">
                              <a:latin typeface="Cambria Math" panose="02040503050406030204" pitchFamily="18" charset="0"/>
                              <a:ea typeface="Cambria Math"/>
                            </a:rPr>
                          </m:ctrlPr>
                        </m:dPr>
                        <m:e>
                          <m:r>
                            <a:rPr lang="en-US" i="1">
                              <a:latin typeface="Cambria Math"/>
                              <a:ea typeface="Cambria Math"/>
                            </a:rPr>
                            <m:t>1−</m:t>
                          </m:r>
                          <m:func>
                            <m:funcPr>
                              <m:ctrlPr>
                                <a:rPr lang="en-US" i="1">
                                  <a:latin typeface="Cambria Math" panose="02040503050406030204" pitchFamily="18" charset="0"/>
                                  <a:ea typeface="Cambria Math"/>
                                </a:rPr>
                              </m:ctrlPr>
                            </m:funcPr>
                            <m:fName>
                              <m:r>
                                <m:rPr>
                                  <m:sty m:val="p"/>
                                </m:rPr>
                                <a:rPr lang="en-US">
                                  <a:latin typeface="Cambria Math"/>
                                  <a:ea typeface="Cambria Math"/>
                                </a:rPr>
                                <m:t>cos</m:t>
                              </m:r>
                            </m:fName>
                            <m:e>
                              <m:r>
                                <a:rPr lang="en-US" i="1">
                                  <a:latin typeface="Cambria Math"/>
                                  <a:ea typeface="Cambria Math"/>
                                </a:rPr>
                                <m:t>𝜃</m:t>
                              </m:r>
                            </m:e>
                          </m:func>
                        </m:e>
                      </m:d>
                      <m:d>
                        <m:dPr>
                          <m:ctrlPr>
                            <a:rPr lang="en-US" b="1" i="1">
                              <a:latin typeface="Cambria Math" panose="02040503050406030204" pitchFamily="18" charset="0"/>
                            </a:rPr>
                          </m:ctrlPr>
                        </m:dPr>
                        <m:e>
                          <m:r>
                            <a:rPr lang="en-US" b="1">
                              <a:latin typeface="Cambria Math"/>
                            </a:rPr>
                            <m:t>𝐩</m:t>
                          </m:r>
                          <m:r>
                            <a:rPr lang="en-US" b="1" i="1">
                              <a:latin typeface="Cambria Math"/>
                              <a:ea typeface="Cambria Math"/>
                            </a:rPr>
                            <m:t>∙</m:t>
                          </m:r>
                          <m:acc>
                            <m:accPr>
                              <m:chr m:val="̂"/>
                              <m:ctrlPr>
                                <a:rPr lang="en-US" b="1" i="1">
                                  <a:latin typeface="Cambria Math" panose="02040503050406030204" pitchFamily="18" charset="0"/>
                                </a:rPr>
                              </m:ctrlPr>
                            </m:accPr>
                            <m:e>
                              <m:r>
                                <a:rPr lang="en-US" b="1">
                                  <a:latin typeface="Cambria Math"/>
                                </a:rPr>
                                <m:t>𝐫</m:t>
                              </m:r>
                            </m:e>
                          </m:acc>
                        </m:e>
                      </m:d>
                      <m:r>
                        <m:rPr>
                          <m:nor/>
                        </m:rPr>
                        <a:rPr lang="en-US" b="1" dirty="0"/>
                        <m:t> </m:t>
                      </m:r>
                      <m:acc>
                        <m:accPr>
                          <m:chr m:val="̂"/>
                          <m:ctrlPr>
                            <a:rPr lang="en-US" b="1" i="1">
                              <a:latin typeface="Cambria Math" panose="02040503050406030204" pitchFamily="18" charset="0"/>
                            </a:rPr>
                          </m:ctrlPr>
                        </m:accPr>
                        <m:e>
                          <m:r>
                            <a:rPr lang="en-US" b="1">
                              <a:latin typeface="Cambria Math"/>
                            </a:rPr>
                            <m:t>𝐫</m:t>
                          </m:r>
                        </m:e>
                      </m:acc>
                      <m:r>
                        <a:rPr lang="en-US" b="1" i="1">
                          <a:latin typeface="Cambria Math"/>
                        </a:rPr>
                        <m:t>+</m:t>
                      </m:r>
                      <m:d>
                        <m:dPr>
                          <m:begChr m:val="["/>
                          <m:endChr m:val="]"/>
                          <m:ctrlPr>
                            <a:rPr lang="en-US" i="1" dirty="0">
                              <a:latin typeface="Cambria Math" panose="02040503050406030204" pitchFamily="18" charset="0"/>
                              <a:ea typeface="Cambria Math"/>
                              <a:sym typeface="Symbol"/>
                            </a:rPr>
                          </m:ctrlPr>
                        </m:dPr>
                        <m:e>
                          <m:acc>
                            <m:accPr>
                              <m:chr m:val="̂"/>
                              <m:ctrlPr>
                                <a:rPr lang="en-US" b="1" i="1">
                                  <a:latin typeface="Cambria Math" panose="02040503050406030204" pitchFamily="18" charset="0"/>
                                </a:rPr>
                              </m:ctrlPr>
                            </m:accPr>
                            <m:e>
                              <m:r>
                                <a:rPr lang="en-US" b="1">
                                  <a:latin typeface="Cambria Math"/>
                                </a:rPr>
                                <m:t>𝐫</m:t>
                              </m:r>
                            </m:e>
                          </m:acc>
                          <m:r>
                            <a:rPr lang="en-US" b="1" i="1">
                              <a:latin typeface="Cambria Math"/>
                              <a:ea typeface="Cambria Math"/>
                            </a:rPr>
                            <m:t>×</m:t>
                          </m:r>
                          <m:r>
                            <a:rPr lang="en-US" b="1">
                              <a:latin typeface="Cambria Math"/>
                            </a:rPr>
                            <m:t>𝐩</m:t>
                          </m:r>
                        </m:e>
                      </m:d>
                      <m:r>
                        <m:rPr>
                          <m:sty m:val="p"/>
                        </m:rPr>
                        <a:rPr lang="en-US">
                          <a:latin typeface="Cambria Math"/>
                          <a:ea typeface="Cambria Math"/>
                        </a:rPr>
                        <m:t>sin</m:t>
                      </m:r>
                      <m:r>
                        <a:rPr lang="en-US">
                          <a:latin typeface="Cambria Math"/>
                          <a:ea typeface="Cambria Math"/>
                        </a:rPr>
                        <m:t> </m:t>
                      </m:r>
                      <m:r>
                        <a:rPr lang="el-GR" i="1">
                          <a:latin typeface="Cambria Math"/>
                          <a:ea typeface="Cambria Math"/>
                        </a:rPr>
                        <m:t>𝜃</m:t>
                      </m:r>
                      <m:r>
                        <a:rPr lang="en-US" b="0" i="1" dirty="0" smtClean="0">
                          <a:latin typeface="Cambria Math"/>
                        </a:rPr>
                        <m:t>)</m:t>
                      </m:r>
                    </m:oMath>
                  </m:oMathPara>
                </a14:m>
                <a:endParaRPr lang="en-US" dirty="0" smtClean="0"/>
              </a:p>
              <a:p>
                <a:pPr marL="293688" lvl="1" indent="0">
                  <a:buNone/>
                </a:pPr>
                <a:endParaRPr lang="en-US" sz="800" dirty="0" smtClean="0"/>
              </a:p>
              <a:p>
                <a:pPr marL="293688" lvl="1" indent="0">
                  <a:buNone/>
                </a:pPr>
                <a:endParaRPr lang="en-US" sz="800" dirty="0" smtClean="0"/>
              </a:p>
              <a:p>
                <a:pPr marL="293688" lvl="1" indent="0">
                  <a:buNone/>
                </a:pPr>
                <a:r>
                  <a:rPr lang="en-US" dirty="0" smtClean="0"/>
                  <a:t>Therefore,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r>
                          <a:rPr lang="en-US" b="1">
                            <a:latin typeface="Cambria Math"/>
                          </a:rPr>
                          <m:t>𝐪</m:t>
                        </m:r>
                      </m:sub>
                    </m:sSub>
                    <m:d>
                      <m:dPr>
                        <m:ctrlPr>
                          <a:rPr lang="en-US" b="1" i="1">
                            <a:latin typeface="Cambria Math" panose="02040503050406030204" pitchFamily="18" charset="0"/>
                          </a:rPr>
                        </m:ctrlPr>
                      </m:dPr>
                      <m:e>
                        <m:r>
                          <a:rPr lang="en-US" b="1">
                            <a:latin typeface="Cambria Math"/>
                          </a:rPr>
                          <m:t>𝐩</m:t>
                        </m:r>
                      </m:e>
                    </m:d>
                  </m:oMath>
                </a14:m>
                <a:r>
                  <a:rPr lang="en-US" dirty="0" smtClean="0"/>
                  <a:t> returns proper vector in quaternion form (w = 0) and the vector component does correspond to the proper rotated vector.  </a:t>
                </a:r>
              </a:p>
              <a:p>
                <a:pPr marL="0" indent="0">
                  <a:buNone/>
                </a:pPr>
                <a:endParaRPr lang="en-US" sz="800" dirty="0"/>
              </a:p>
              <a:p>
                <a:pPr marL="0" indent="0">
                  <a:buNone/>
                </a:pPr>
                <a:r>
                  <a:rPr lang="en-US" dirty="0" smtClean="0"/>
                  <a:t>Performance Consideration: </a:t>
                </a:r>
              </a:p>
              <a:p>
                <a:pPr marL="457200" lvl="1" indent="-163513"/>
                <a:r>
                  <a:rPr lang="en-US" dirty="0" smtClean="0"/>
                  <a:t>As shown above,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r>
                          <a:rPr lang="en-US" b="1">
                            <a:latin typeface="Cambria Math"/>
                          </a:rPr>
                          <m:t>𝐪</m:t>
                        </m:r>
                      </m:sub>
                    </m:sSub>
                  </m:oMath>
                </a14:m>
                <a:r>
                  <a:rPr lang="en-US" dirty="0" smtClean="0"/>
                  <a:t> is expensive (requires computing trig values).</a:t>
                </a:r>
              </a:p>
              <a:p>
                <a:pPr marL="457200" lvl="1" indent="-163513"/>
                <a:r>
                  <a:rPr lang="en-US" dirty="0" smtClean="0"/>
                  <a:t>As two successive quaternion </a:t>
                </a:r>
                <a:r>
                  <a:rPr lang="en-US" dirty="0" err="1" smtClean="0"/>
                  <a:t>mult</a:t>
                </a:r>
                <a:r>
                  <a:rPr lang="en-US" dirty="0" smtClean="0"/>
                  <a:t> for </a:t>
                </a:r>
                <a14:m>
                  <m:oMath xmlns:m="http://schemas.openxmlformats.org/officeDocument/2006/math">
                    <m:r>
                      <a:rPr lang="en-US" b="1" dirty="0">
                        <a:latin typeface="Cambria Math"/>
                      </a:rPr>
                      <m:t>𝐪</m:t>
                    </m:r>
                    <m:r>
                      <m:rPr>
                        <m:nor/>
                      </m:rPr>
                      <a:rPr lang="en-US" b="1" dirty="0">
                        <a:latin typeface="Cambria Math"/>
                      </a:rPr>
                      <m:t>p</m:t>
                    </m:r>
                    <m:sSup>
                      <m:sSupPr>
                        <m:ctrlPr>
                          <a:rPr lang="en-US" b="1" i="1" dirty="0">
                            <a:latin typeface="Cambria Math" panose="02040503050406030204" pitchFamily="18" charset="0"/>
                          </a:rPr>
                        </m:ctrlPr>
                      </m:sSupPr>
                      <m:e>
                        <m:r>
                          <a:rPr lang="en-US" b="1" dirty="0">
                            <a:latin typeface="Cambria Math"/>
                          </a:rPr>
                          <m:t>𝐪</m:t>
                        </m:r>
                      </m:e>
                      <m:sup>
                        <m:r>
                          <a:rPr lang="en-US" b="1" dirty="0">
                            <a:latin typeface="Cambria Math"/>
                          </a:rPr>
                          <m:t>−</m:t>
                        </m:r>
                        <m:r>
                          <a:rPr lang="en-US" b="1" dirty="0">
                            <a:latin typeface="Cambria Math"/>
                          </a:rPr>
                          <m:t>𝟏</m:t>
                        </m:r>
                      </m:sup>
                    </m:sSup>
                  </m:oMath>
                </a14:m>
                <a:r>
                  <a:rPr lang="en-US" dirty="0" smtClean="0"/>
                  <a:t>: better as it avoids trig.</a:t>
                </a:r>
              </a:p>
              <a:p>
                <a:pPr marL="457200" lvl="1" indent="-163513"/>
                <a:r>
                  <a:rPr lang="en-US" dirty="0" smtClean="0"/>
                  <a:t>There is an alternate form (p173) which is fine to use on a few vectors, but again we use </a:t>
                </a:r>
                <a:r>
                  <a:rPr lang="en-US" dirty="0"/>
                  <a:t>the matrix form </a:t>
                </a:r>
                <a:r>
                  <a:rPr lang="en-US" dirty="0" smtClean="0"/>
                  <a:t>of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r>
                          <a:rPr lang="en-US" b="1">
                            <a:latin typeface="Cambria Math"/>
                          </a:rPr>
                          <m:t>𝐪</m:t>
                        </m:r>
                      </m:sub>
                    </m:sSub>
                  </m:oMath>
                </a14:m>
                <a:r>
                  <a:rPr lang="en-US" dirty="0" smtClean="0"/>
                  <a:t> when processing a many vectors</a:t>
                </a:r>
              </a:p>
              <a:p>
                <a:pPr marL="293688" lvl="1" indent="0">
                  <a:buNone/>
                </a:pPr>
                <a:endParaRPr lang="en-US" sz="800"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b="-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447661" y="3505200"/>
                <a:ext cx="45897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cs typeface="Times New Roman" panose="02020603050405020304" pitchFamily="18" charset="0"/>
                        </a:rPr>
                        <m:t>=(</m:t>
                      </m:r>
                      <m:r>
                        <a:rPr lang="en-US" b="0" i="0" smtClean="0">
                          <a:latin typeface="Cambria Math"/>
                          <a:cs typeface="Times New Roman" panose="02020603050405020304" pitchFamily="18" charset="0"/>
                        </a:rPr>
                        <m:t>0,</m:t>
                      </m:r>
                      <m:r>
                        <m:rPr>
                          <m:nor/>
                        </m:rPr>
                        <a:rPr lang="en-US" b="0" i="0" smtClean="0">
                          <a:latin typeface="Cambria Math"/>
                          <a:cs typeface="Times New Roman" panose="02020603050405020304" pitchFamily="18" charset="0"/>
                        </a:rPr>
                        <m:t>&lt; </m:t>
                      </m:r>
                      <m:r>
                        <m:rPr>
                          <m:nor/>
                        </m:rPr>
                        <a:rPr lang="en-US" i="1" dirty="0">
                          <a:latin typeface="Times New Roman" panose="02020603050405020304" pitchFamily="18" charset="0"/>
                          <a:cs typeface="Times New Roman" panose="02020603050405020304" pitchFamily="18" charset="0"/>
                        </a:rPr>
                        <m:t>Rodrigues</m:t>
                      </m:r>
                      <m:r>
                        <m:rPr>
                          <m:nor/>
                        </m:rPr>
                        <a:rPr lang="en-US" i="1" dirty="0">
                          <a:latin typeface="Times New Roman" panose="02020603050405020304" pitchFamily="18" charset="0"/>
                          <a:cs typeface="Times New Roman" panose="02020603050405020304" pitchFamily="18" charset="0"/>
                        </a:rPr>
                        <m:t>’ </m:t>
                      </m:r>
                      <m:r>
                        <m:rPr>
                          <m:nor/>
                        </m:rPr>
                        <a:rPr lang="en-US" i="1" dirty="0">
                          <a:latin typeface="Times New Roman" panose="02020603050405020304" pitchFamily="18" charset="0"/>
                          <a:cs typeface="Times New Roman" panose="02020603050405020304" pitchFamily="18" charset="0"/>
                        </a:rPr>
                        <m:t>formula</m:t>
                      </m:r>
                      <m:r>
                        <m:rPr>
                          <m:nor/>
                        </m:rPr>
                        <a:rPr lang="en-US" i="1" dirty="0">
                          <a:latin typeface="Times New Roman" panose="02020603050405020304" pitchFamily="18" charset="0"/>
                          <a:cs typeface="Times New Roman" panose="02020603050405020304" pitchFamily="18" charset="0"/>
                        </a:rPr>
                        <m:t> </m:t>
                      </m:r>
                      <m:r>
                        <m:rPr>
                          <m:nor/>
                        </m:rPr>
                        <a:rPr lang="en-US" i="1" dirty="0">
                          <a:latin typeface="Times New Roman" panose="02020603050405020304" pitchFamily="18" charset="0"/>
                          <a:cs typeface="Times New Roman" panose="02020603050405020304" pitchFamily="18" charset="0"/>
                        </a:rPr>
                        <m:t>for</m:t>
                      </m:r>
                      <m:r>
                        <m:rPr>
                          <m:nor/>
                        </m:rPr>
                        <a:rPr lang="en-US" i="1" dirty="0">
                          <a:latin typeface="Times New Roman" panose="02020603050405020304" pitchFamily="18" charset="0"/>
                          <a:cs typeface="Times New Roman" panose="02020603050405020304" pitchFamily="18" charset="0"/>
                        </a:rPr>
                        <m:t> </m:t>
                      </m:r>
                      <m:r>
                        <m:rPr>
                          <m:nor/>
                        </m:rPr>
                        <a:rPr lang="en-US" i="1" dirty="0">
                          <a:latin typeface="Times New Roman" panose="02020603050405020304" pitchFamily="18" charset="0"/>
                          <a:cs typeface="Times New Roman" panose="02020603050405020304" pitchFamily="18" charset="0"/>
                        </a:rPr>
                        <m:t>axis</m:t>
                      </m:r>
                      <m:r>
                        <m:rPr>
                          <m:nor/>
                        </m:rPr>
                        <a:rPr lang="en-US" i="1" dirty="0">
                          <a:latin typeface="Times New Roman" panose="02020603050405020304" pitchFamily="18" charset="0"/>
                          <a:cs typeface="Times New Roman" panose="02020603050405020304" pitchFamily="18" charset="0"/>
                        </a:rPr>
                        <m:t>−</m:t>
                      </m:r>
                      <m:r>
                        <m:rPr>
                          <m:nor/>
                        </m:rPr>
                        <a:rPr lang="en-US" i="1" dirty="0">
                          <a:latin typeface="Times New Roman" panose="02020603050405020304" pitchFamily="18" charset="0"/>
                          <a:cs typeface="Times New Roman" panose="02020603050405020304" pitchFamily="18" charset="0"/>
                        </a:rPr>
                        <m:t>angle</m:t>
                      </m:r>
                      <m:r>
                        <m:rPr>
                          <m:nor/>
                        </m:rPr>
                        <a:rPr lang="en-US" b="0" i="1" dirty="0" smtClean="0">
                          <a:latin typeface="Times New Roman" panose="02020603050405020304" pitchFamily="18" charset="0"/>
                          <a:cs typeface="Times New Roman" panose="02020603050405020304" pitchFamily="18" charset="0"/>
                        </a:rPr>
                        <m:t> </m:t>
                      </m:r>
                      <m:r>
                        <m:rPr>
                          <m:nor/>
                        </m:rPr>
                        <a:rPr lang="en-US" b="0" i="0" dirty="0" smtClean="0">
                          <a:latin typeface="Times New Roman" panose="02020603050405020304" pitchFamily="18" charset="0"/>
                          <a:cs typeface="Times New Roman" panose="02020603050405020304" pitchFamily="18" charset="0"/>
                        </a:rPr>
                        <m:t>&gt;</m:t>
                      </m:r>
                      <m:r>
                        <a:rPr lang="en-US" b="0" i="1" dirty="0" smtClean="0">
                          <a:latin typeface="Cambria Math"/>
                          <a:cs typeface="Times New Roman" panose="02020603050405020304" pitchFamily="18" charset="0"/>
                        </a:rPr>
                        <m:t> </m:t>
                      </m:r>
                      <m:r>
                        <a:rPr lang="en-US" b="0" i="1" smtClean="0">
                          <a:latin typeface="Cambria Math"/>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447661" y="3505200"/>
                <a:ext cx="4589718" cy="369332"/>
              </a:xfrm>
              <a:prstGeom prst="rect">
                <a:avLst/>
              </a:prstGeom>
              <a:blipFill>
                <a:blip r:embed="rId3"/>
                <a:stretch>
                  <a:fillRect b="-13115"/>
                </a:stretch>
              </a:blipFill>
            </p:spPr>
            <p:txBody>
              <a:bodyPr/>
              <a:lstStyle/>
              <a:p>
                <a:r>
                  <a:rPr lang="en-US">
                    <a:noFill/>
                  </a:rPr>
                  <a:t> </a:t>
                </a:r>
              </a:p>
            </p:txBody>
          </p:sp>
        </mc:Fallback>
      </mc:AlternateContent>
      <p:sp>
        <p:nvSpPr>
          <p:cNvPr id="7" name="Rounded Rectangle 6"/>
          <p:cNvSpPr/>
          <p:nvPr/>
        </p:nvSpPr>
        <p:spPr>
          <a:xfrm>
            <a:off x="6629400" y="2589234"/>
            <a:ext cx="2285033" cy="294698"/>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Times New Roman" panose="02020603050405020304" pitchFamily="18" charset="0"/>
                <a:cs typeface="Times New Roman" panose="02020603050405020304" pitchFamily="18" charset="0"/>
              </a:rPr>
              <a:t>See also </a:t>
            </a:r>
            <a:r>
              <a:rPr lang="en-US" sz="1400" i="1" dirty="0" smtClean="0">
                <a:solidFill>
                  <a:schemeClr val="tx1"/>
                </a:solidFill>
                <a:latin typeface="Times New Roman" panose="02020603050405020304" pitchFamily="18" charset="0"/>
                <a:cs typeface="Times New Roman" panose="02020603050405020304" pitchFamily="18" charset="0"/>
                <a:hlinkClick r:id="rId4"/>
              </a:rPr>
              <a:t>Dynamic Examples</a:t>
            </a:r>
            <a:endParaRPr lang="en-US"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95340"/>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7" dur="500"/>
                                        <p:tgtEl>
                                          <p:spTgt spid="4">
                                            <p:txEl>
                                              <p:pRg st="11"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12" dur="500"/>
                                        <p:tgtEl>
                                          <p:spTgt spid="4">
                                            <p:txEl>
                                              <p:pRg st="12"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17" dur="500"/>
                                        <p:tgtEl>
                                          <p:spTgt spid="4">
                                            <p:txEl>
                                              <p:pRg st="13" end="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22"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Quaternion And Transformations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29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When dealing with game objects continually updating their world matrix, we saw (last week) how we could  avoid matrix decomposition by keeping track of:</a:t>
                </a:r>
                <a:endParaRPr lang="en-US" dirty="0"/>
              </a:p>
              <a:p>
                <a:pPr marL="457200" lvl="1" indent="-184150"/>
                <a:r>
                  <a:rPr lang="en-US" dirty="0"/>
                  <a:t>Changes to the (uniform) scale factor </a:t>
                </a:r>
                <a:r>
                  <a:rPr lang="en-US" i="1" dirty="0"/>
                  <a:t>s</a:t>
                </a:r>
                <a:endParaRPr lang="en-US" dirty="0"/>
              </a:p>
              <a:p>
                <a:pPr marL="457200" lvl="1" indent="-184150"/>
                <a:r>
                  <a:rPr lang="en-US" dirty="0"/>
                  <a:t>Current rotation </a:t>
                </a:r>
                <a:r>
                  <a:rPr lang="en-US" b="1" dirty="0"/>
                  <a:t>R</a:t>
                </a:r>
                <a:endParaRPr lang="en-US" dirty="0"/>
              </a:p>
              <a:p>
                <a:pPr marL="457200" lvl="1" indent="-184150"/>
                <a:r>
                  <a:rPr lang="en-US" dirty="0"/>
                  <a:t>Current translation vector </a:t>
                </a:r>
                <a:r>
                  <a:rPr lang="en-US" b="1" dirty="0" smtClean="0"/>
                  <a:t>t </a:t>
                </a:r>
                <a:endParaRPr lang="en-US" b="1" i="1" dirty="0"/>
              </a:p>
              <a:p>
                <a:pPr marL="457200" lvl="1" indent="-184150"/>
                <a:r>
                  <a:rPr lang="en-US" dirty="0"/>
                  <a:t>Update the above values as necessary</a:t>
                </a:r>
              </a:p>
              <a:p>
                <a:pPr marL="457200" lvl="1" indent="-184150"/>
                <a:r>
                  <a:rPr lang="en-US" dirty="0"/>
                  <a:t>When the world matrix </a:t>
                </a:r>
                <a:r>
                  <a:rPr lang="en-US" b="1" dirty="0"/>
                  <a:t>W </a:t>
                </a:r>
                <a:r>
                  <a:rPr lang="en-US" dirty="0"/>
                  <a:t>is needed, reconstruct it in </a:t>
                </a:r>
                <a:r>
                  <a:rPr lang="en-US" b="1" dirty="0"/>
                  <a:t>TRS </a:t>
                </a:r>
                <a:r>
                  <a:rPr lang="en-US" dirty="0"/>
                  <a:t>form using the following transforms:</a:t>
                </a:r>
              </a:p>
              <a:p>
                <a:pPr marL="0" indent="-20638" algn="ctr">
                  <a:buNone/>
                </a:pPr>
                <a14:m>
                  <m:oMathPara xmlns:m="http://schemas.openxmlformats.org/officeDocument/2006/math">
                    <m:oMathParaPr>
                      <m:jc m:val="centerGroup"/>
                    </m:oMathParaPr>
                    <m:oMath xmlns:m="http://schemas.openxmlformats.org/officeDocument/2006/math">
                      <m:r>
                        <a:rPr lang="en-US" b="1">
                          <a:latin typeface="Cambria Math"/>
                        </a:rPr>
                        <m:t>𝐖</m:t>
                      </m:r>
                      <m:r>
                        <a:rPr lang="en-US" b="1">
                          <a:latin typeface="Cambria Math"/>
                        </a:rPr>
                        <m:t>=</m:t>
                      </m:r>
                      <m:d>
                        <m:dPr>
                          <m:begChr m:val="["/>
                          <m:endChr m:val="]"/>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m:rPr>
                                    <m:brk m:alnAt="7"/>
                                  </m:rPr>
                                  <a:rPr lang="en-US" b="1">
                                    <a:latin typeface="Cambria Math"/>
                                  </a:rPr>
                                  <m:t>𝐈</m:t>
                                </m:r>
                              </m:e>
                              <m:e>
                                <m:r>
                                  <a:rPr lang="en-US" b="1">
                                    <a:latin typeface="Cambria Math"/>
                                  </a:rPr>
                                  <m:t>𝐭</m:t>
                                </m:r>
                              </m:e>
                            </m:mr>
                            <m:mr>
                              <m:e>
                                <m:sSup>
                                  <m:sSupPr>
                                    <m:ctrlPr>
                                      <a:rPr lang="en-US" b="1" i="1">
                                        <a:latin typeface="Cambria Math" panose="02040503050406030204" pitchFamily="18" charset="0"/>
                                      </a:rPr>
                                    </m:ctrlPr>
                                  </m:sSupPr>
                                  <m:e>
                                    <m:r>
                                      <a:rPr lang="en-US" b="1" i="1">
                                        <a:latin typeface="Cambria Math"/>
                                      </a:rPr>
                                      <m:t>𝟎</m:t>
                                    </m:r>
                                  </m:e>
                                  <m:sup>
                                    <m:r>
                                      <a:rPr lang="en-US" i="1">
                                        <a:latin typeface="Cambria Math"/>
                                      </a:rPr>
                                      <m:t>𝑇</m:t>
                                    </m:r>
                                  </m:sup>
                                </m:sSup>
                              </m:e>
                              <m:e>
                                <m:r>
                                  <a:rPr lang="en-US" b="1">
                                    <a:latin typeface="Cambria Math"/>
                                  </a:rPr>
                                  <m:t>𝟏</m:t>
                                </m:r>
                              </m:e>
                            </m:mr>
                          </m:m>
                        </m:e>
                      </m:d>
                      <m:d>
                        <m:dPr>
                          <m:begChr m:val="["/>
                          <m:endChr m:val="]"/>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m:rPr>
                                    <m:brk m:alnAt="7"/>
                                  </m:rPr>
                                  <a:rPr lang="en-US" b="1">
                                    <a:latin typeface="Cambria Math"/>
                                  </a:rPr>
                                  <m:t>𝐑</m:t>
                                </m:r>
                              </m:e>
                              <m:e>
                                <m:r>
                                  <a:rPr lang="en-US" b="1">
                                    <a:latin typeface="Cambria Math"/>
                                  </a:rPr>
                                  <m:t>𝟎</m:t>
                                </m:r>
                              </m:e>
                            </m:mr>
                            <m:mr>
                              <m:e>
                                <m:sSup>
                                  <m:sSupPr>
                                    <m:ctrlPr>
                                      <a:rPr lang="en-US" b="1" i="1">
                                        <a:latin typeface="Cambria Math" panose="02040503050406030204" pitchFamily="18" charset="0"/>
                                      </a:rPr>
                                    </m:ctrlPr>
                                  </m:sSupPr>
                                  <m:e>
                                    <m:r>
                                      <a:rPr lang="en-US" b="1" i="1">
                                        <a:latin typeface="Cambria Math"/>
                                      </a:rPr>
                                      <m:t>𝟎</m:t>
                                    </m:r>
                                  </m:e>
                                  <m:sup>
                                    <m:r>
                                      <a:rPr lang="en-US" i="1">
                                        <a:latin typeface="Cambria Math"/>
                                      </a:rPr>
                                      <m:t>𝑇</m:t>
                                    </m:r>
                                  </m:sup>
                                </m:sSup>
                              </m:e>
                              <m:e>
                                <m:r>
                                  <a:rPr lang="en-US">
                                    <a:latin typeface="Cambria Math"/>
                                  </a:rPr>
                                  <m:t>1</m:t>
                                </m:r>
                              </m:e>
                            </m:mr>
                          </m:m>
                        </m:e>
                      </m:d>
                      <m:d>
                        <m:dPr>
                          <m:begChr m:val="["/>
                          <m:endChr m:val="]"/>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m:rPr>
                                    <m:brk m:alnAt="7"/>
                                  </m:rPr>
                                  <a:rPr lang="en-US" i="1">
                                    <a:latin typeface="Cambria Math"/>
                                  </a:rPr>
                                  <m:t>𝑠</m:t>
                                </m:r>
                                <m:r>
                                  <m:rPr>
                                    <m:brk m:alnAt="7"/>
                                  </m:rPr>
                                  <a:rPr lang="en-US" b="1">
                                    <a:latin typeface="Cambria Math"/>
                                  </a:rPr>
                                  <m:t>𝐈</m:t>
                                </m:r>
                              </m:e>
                              <m:e>
                                <m:r>
                                  <a:rPr lang="en-US" b="1" i="1">
                                    <a:latin typeface="Cambria Math"/>
                                  </a:rPr>
                                  <m:t>𝟎</m:t>
                                </m:r>
                              </m:e>
                            </m:mr>
                            <m:mr>
                              <m:e>
                                <m:sSup>
                                  <m:sSupPr>
                                    <m:ctrlPr>
                                      <a:rPr lang="en-US" b="1" i="1">
                                        <a:latin typeface="Cambria Math" panose="02040503050406030204" pitchFamily="18" charset="0"/>
                                      </a:rPr>
                                    </m:ctrlPr>
                                  </m:sSupPr>
                                  <m:e>
                                    <m:r>
                                      <a:rPr lang="en-US" b="1" i="1">
                                        <a:latin typeface="Cambria Math"/>
                                      </a:rPr>
                                      <m:t>𝟎</m:t>
                                    </m:r>
                                  </m:e>
                                  <m:sup>
                                    <m:r>
                                      <a:rPr lang="en-US" i="1">
                                        <a:latin typeface="Cambria Math"/>
                                      </a:rPr>
                                      <m:t>𝑇</m:t>
                                    </m:r>
                                  </m:sup>
                                </m:sSup>
                              </m:e>
                              <m:e>
                                <m:r>
                                  <a:rPr lang="en-US" i="1">
                                    <a:latin typeface="Cambria Math"/>
                                  </a:rPr>
                                  <m:t>1</m:t>
                                </m:r>
                              </m:e>
                            </m:mr>
                          </m:m>
                        </m:e>
                      </m:d>
                      <m:r>
                        <a:rPr lang="en-US" i="1">
                          <a:latin typeface="Cambria Math"/>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a:rPr>
                                  <m:t>𝑠</m:t>
                                </m:r>
                                <m:r>
                                  <m:rPr>
                                    <m:brk m:alnAt="7"/>
                                  </m:rPr>
                                  <a:rPr lang="en-US" b="1">
                                    <a:latin typeface="Cambria Math"/>
                                  </a:rPr>
                                  <m:t>𝐑</m:t>
                                </m:r>
                              </m:e>
                              <m:e>
                                <m:r>
                                  <a:rPr lang="en-US" b="1">
                                    <a:latin typeface="Cambria Math"/>
                                  </a:rPr>
                                  <m:t>𝐭</m:t>
                                </m:r>
                              </m:e>
                            </m:mr>
                            <m:mr>
                              <m:e>
                                <m:sSup>
                                  <m:sSupPr>
                                    <m:ctrlPr>
                                      <a:rPr lang="en-US" b="1" i="1">
                                        <a:latin typeface="Cambria Math" panose="02040503050406030204" pitchFamily="18" charset="0"/>
                                      </a:rPr>
                                    </m:ctrlPr>
                                  </m:sSupPr>
                                  <m:e>
                                    <m:r>
                                      <a:rPr lang="en-US" b="1" i="1">
                                        <a:latin typeface="Cambria Math"/>
                                      </a:rPr>
                                      <m:t>𝟎</m:t>
                                    </m:r>
                                  </m:e>
                                  <m:sup>
                                    <m:r>
                                      <a:rPr lang="en-US" i="1">
                                        <a:latin typeface="Cambria Math"/>
                                      </a:rPr>
                                      <m:t>𝑇</m:t>
                                    </m:r>
                                  </m:sup>
                                </m:sSup>
                              </m:e>
                              <m:e>
                                <m:r>
                                  <a:rPr lang="en-US" i="1">
                                    <a:latin typeface="Cambria Math"/>
                                  </a:rPr>
                                  <m:t>1</m:t>
                                </m:r>
                              </m:e>
                            </m:mr>
                          </m:m>
                        </m:e>
                      </m:d>
                    </m:oMath>
                  </m:oMathPara>
                </a14:m>
                <a:endParaRPr lang="en-US" dirty="0"/>
              </a:p>
              <a:p>
                <a:pPr marL="0" indent="0">
                  <a:buNone/>
                </a:pPr>
                <a:endParaRPr lang="en-US" sz="800" dirty="0" smtClean="0"/>
              </a:p>
              <a:p>
                <a:pPr marL="0" indent="0">
                  <a:buNone/>
                </a:pPr>
                <a:r>
                  <a:rPr lang="en-US" dirty="0" smtClean="0"/>
                  <a:t>The technique works just as well if  you replace the rotation matrix with quaternion operations.</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spTree>
    <p:extLst>
      <p:ext uri="{BB962C8B-B14F-4D97-AF65-F5344CB8AC3E}">
        <p14:creationId xmlns:p14="http://schemas.microsoft.com/office/powerpoint/2010/main" val="82183712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4" dur="500"/>
                                        <p:tgtEl>
                                          <p:spTgt spid="4">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GAM 325/425: </a:t>
            </a:r>
            <a:br>
              <a:rPr lang="en-US" dirty="0"/>
            </a:br>
            <a:r>
              <a:rPr lang="en-US" dirty="0"/>
              <a:t>Applied 3D Geometry</a:t>
            </a:r>
          </a:p>
        </p:txBody>
      </p:sp>
      <p:sp>
        <p:nvSpPr>
          <p:cNvPr id="3" name="Subtitle 2"/>
          <p:cNvSpPr>
            <a:spLocks noGrp="1"/>
          </p:cNvSpPr>
          <p:nvPr>
            <p:ph type="subTitle" idx="1"/>
          </p:nvPr>
        </p:nvSpPr>
        <p:spPr/>
        <p:txBody>
          <a:bodyPr/>
          <a:lstStyle/>
          <a:p>
            <a:r>
              <a:rPr lang="en-US" dirty="0" smtClean="0"/>
              <a:t>Orientation Representation #1:</a:t>
            </a:r>
          </a:p>
          <a:p>
            <a:r>
              <a:rPr lang="en-US" dirty="0" smtClean="0"/>
              <a:t>Matrices</a:t>
            </a:r>
            <a:endParaRPr lang="en-US" dirty="0"/>
          </a:p>
        </p:txBody>
      </p:sp>
      <p:sp>
        <p:nvSpPr>
          <p:cNvPr id="4" name="Slide Number Placeholder 3"/>
          <p:cNvSpPr>
            <a:spLocks noGrp="1"/>
          </p:cNvSpPr>
          <p:nvPr>
            <p:ph type="sldNum" sz="quarter" idx="12"/>
          </p:nvPr>
        </p:nvSpPr>
        <p:spPr/>
        <p:txBody>
          <a:bodyPr/>
          <a:lstStyle/>
          <a:p>
            <a:fld id="{2DD2A927-C669-46EB-947E-64BB8CE6050D}" type="slidenum">
              <a:rPr lang="en-US" smtClean="0"/>
              <a:t>3</a:t>
            </a:fld>
            <a:endParaRPr lang="en-US" dirty="0"/>
          </a:p>
        </p:txBody>
      </p:sp>
    </p:spTree>
    <p:extLst>
      <p:ext uri="{BB962C8B-B14F-4D97-AF65-F5344CB8AC3E}">
        <p14:creationId xmlns:p14="http://schemas.microsoft.com/office/powerpoint/2010/main" val="308805080"/>
      </p:ext>
    </p:extLst>
  </p:cSld>
  <p:clrMapOvr>
    <a:masterClrMapping/>
  </p:clrMapOvr>
  <p:transition spd="slow">
    <p:randomBa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Quaternions:</a:t>
            </a:r>
            <a:r>
              <a:rPr lang="en-US" dirty="0"/>
              <a:t/>
            </a:r>
            <a:br>
              <a:rPr lang="en-US" dirty="0"/>
            </a:br>
            <a:r>
              <a:rPr lang="en-US" dirty="0" smtClean="0"/>
              <a:t>Converting Between Formats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30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169863" lvl="1" indent="-169863">
                  <a:spcBef>
                    <a:spcPts val="600"/>
                  </a:spcBef>
                </a:pPr>
                <a:r>
                  <a:rPr lang="en-US" sz="2000" dirty="0" smtClean="0"/>
                  <a:t>Axis-Angle </a:t>
                </a:r>
                <a14:m>
                  <m:oMath xmlns:m="http://schemas.openxmlformats.org/officeDocument/2006/math">
                    <m:acc>
                      <m:accPr>
                        <m:chr m:val="̂"/>
                        <m:ctrlPr>
                          <a:rPr lang="en-US" sz="2000" b="1" i="1">
                            <a:latin typeface="Cambria Math" panose="02040503050406030204" pitchFamily="18" charset="0"/>
                          </a:rPr>
                        </m:ctrlPr>
                      </m:accPr>
                      <m:e>
                        <m:r>
                          <a:rPr lang="en-US" sz="2000" b="1">
                            <a:latin typeface="Cambria Math"/>
                          </a:rPr>
                          <m:t>𝐫</m:t>
                        </m:r>
                      </m:e>
                    </m:acc>
                  </m:oMath>
                </a14:m>
                <a:r>
                  <a:rPr lang="en-US" sz="2000" b="1" dirty="0"/>
                  <a:t> </a:t>
                </a:r>
                <a:r>
                  <a:rPr lang="en-US" sz="2000" dirty="0"/>
                  <a:t>and </a:t>
                </a:r>
                <a14:m>
                  <m:oMath xmlns:m="http://schemas.openxmlformats.org/officeDocument/2006/math">
                    <m:r>
                      <a:rPr lang="en-US" sz="2000" i="1">
                        <a:latin typeface="Cambria Math"/>
                        <a:ea typeface="Cambria Math"/>
                      </a:rPr>
                      <m:t>𝜃</m:t>
                    </m:r>
                  </m:oMath>
                </a14:m>
                <a:r>
                  <a:rPr lang="en-US" sz="2000" dirty="0" smtClean="0"/>
                  <a:t> to unit </a:t>
                </a:r>
                <a:r>
                  <a:rPr lang="en-US" sz="2000" dirty="0" err="1" smtClean="0"/>
                  <a:t>quat</a:t>
                </a:r>
                <a:r>
                  <a:rPr lang="en-US" sz="2000" dirty="0" smtClean="0"/>
                  <a:t>:  </a:t>
                </a:r>
                <a14:m>
                  <m:oMath xmlns:m="http://schemas.openxmlformats.org/officeDocument/2006/math">
                    <m:r>
                      <a:rPr lang="en-US" sz="2000" b="1">
                        <a:latin typeface="Cambria Math"/>
                      </a:rPr>
                      <m:t>𝐪</m:t>
                    </m:r>
                    <m:r>
                      <a:rPr lang="en-US" sz="2000" i="1">
                        <a:latin typeface="Cambria Math"/>
                      </a:rPr>
                      <m:t>=(</m:t>
                    </m:r>
                    <m:func>
                      <m:funcPr>
                        <m:ctrlPr>
                          <a:rPr lang="en-US" sz="2000" i="1">
                            <a:latin typeface="Cambria Math" panose="02040503050406030204" pitchFamily="18" charset="0"/>
                          </a:rPr>
                        </m:ctrlPr>
                      </m:funcPr>
                      <m:fName>
                        <m:r>
                          <m:rPr>
                            <m:sty m:val="p"/>
                          </m:rPr>
                          <a:rPr lang="en-US" sz="2000">
                            <a:latin typeface="Cambria Math"/>
                          </a:rPr>
                          <m:t>cos</m:t>
                        </m:r>
                      </m:fName>
                      <m:e>
                        <m:f>
                          <m:fPr>
                            <m:type m:val="skw"/>
                            <m:ctrlPr>
                              <a:rPr lang="en-US" sz="2000" i="1">
                                <a:latin typeface="Cambria Math" panose="02040503050406030204" pitchFamily="18" charset="0"/>
                              </a:rPr>
                            </m:ctrlPr>
                          </m:fPr>
                          <m:num>
                            <m:r>
                              <a:rPr lang="en-US" sz="2000" i="1">
                                <a:latin typeface="Cambria Math"/>
                                <a:ea typeface="Cambria Math"/>
                              </a:rPr>
                              <m:t>𝜃</m:t>
                            </m:r>
                          </m:num>
                          <m:den>
                            <m:r>
                              <a:rPr lang="en-US" sz="2000" i="1">
                                <a:latin typeface="Cambria Math"/>
                              </a:rPr>
                              <m:t>2</m:t>
                            </m:r>
                          </m:den>
                        </m:f>
                      </m:e>
                    </m:func>
                    <m:r>
                      <a:rPr lang="en-US" sz="2000" i="1">
                        <a:latin typeface="Cambria Math"/>
                      </a:rPr>
                      <m:t>,</m:t>
                    </m:r>
                    <m:acc>
                      <m:accPr>
                        <m:chr m:val="̂"/>
                        <m:ctrlPr>
                          <a:rPr lang="en-US" sz="2000" b="1" i="1">
                            <a:latin typeface="Cambria Math" panose="02040503050406030204" pitchFamily="18" charset="0"/>
                          </a:rPr>
                        </m:ctrlPr>
                      </m:accPr>
                      <m:e>
                        <m:r>
                          <a:rPr lang="en-US" sz="2000" b="1">
                            <a:latin typeface="Cambria Math"/>
                          </a:rPr>
                          <m:t>𝐫</m:t>
                        </m:r>
                      </m:e>
                    </m:acc>
                    <m:func>
                      <m:funcPr>
                        <m:ctrlPr>
                          <a:rPr lang="en-US" sz="2000" i="1">
                            <a:latin typeface="Cambria Math" panose="02040503050406030204" pitchFamily="18" charset="0"/>
                          </a:rPr>
                        </m:ctrlPr>
                      </m:funcPr>
                      <m:fName>
                        <m:r>
                          <m:rPr>
                            <m:sty m:val="p"/>
                          </m:rPr>
                          <a:rPr lang="en-US" sz="2000">
                            <a:latin typeface="Cambria Math"/>
                          </a:rPr>
                          <m:t>sin</m:t>
                        </m:r>
                      </m:fName>
                      <m:e>
                        <m:f>
                          <m:fPr>
                            <m:type m:val="skw"/>
                            <m:ctrlPr>
                              <a:rPr lang="en-US" sz="2000" i="1">
                                <a:latin typeface="Cambria Math" panose="02040503050406030204" pitchFamily="18" charset="0"/>
                              </a:rPr>
                            </m:ctrlPr>
                          </m:fPr>
                          <m:num>
                            <m:r>
                              <a:rPr lang="en-US" sz="2000" i="1">
                                <a:latin typeface="Cambria Math"/>
                                <a:ea typeface="Cambria Math"/>
                              </a:rPr>
                              <m:t>𝜃</m:t>
                            </m:r>
                          </m:num>
                          <m:den>
                            <m:r>
                              <a:rPr lang="en-US" sz="2000" i="1">
                                <a:latin typeface="Cambria Math"/>
                              </a:rPr>
                              <m:t>2</m:t>
                            </m:r>
                          </m:den>
                        </m:f>
                      </m:e>
                    </m:func>
                    <m:r>
                      <a:rPr lang="en-US" sz="2000" i="1">
                        <a:latin typeface="Cambria Math"/>
                      </a:rPr>
                      <m:t>)</m:t>
                    </m:r>
                  </m:oMath>
                </a14:m>
                <a:endParaRPr lang="en-US" sz="800" dirty="0" smtClean="0"/>
              </a:p>
              <a:p>
                <a:r>
                  <a:rPr lang="en-US" dirty="0" smtClean="0"/>
                  <a:t>Unit </a:t>
                </a:r>
                <a:r>
                  <a:rPr lang="en-US" dirty="0" err="1" smtClean="0"/>
                  <a:t>quat</a:t>
                </a:r>
                <a:r>
                  <a:rPr lang="en-US" dirty="0" smtClean="0"/>
                  <a:t> </a:t>
                </a:r>
                <a14:m>
                  <m:oMath xmlns:m="http://schemas.openxmlformats.org/officeDocument/2006/math">
                    <m:r>
                      <a:rPr lang="en-US" b="1">
                        <a:latin typeface="Cambria Math"/>
                      </a:rPr>
                      <m:t>𝐪</m:t>
                    </m:r>
                    <m:r>
                      <a:rPr lang="en-US" i="1">
                        <a:latin typeface="Cambria Math"/>
                      </a:rPr>
                      <m:t>=</m:t>
                    </m:r>
                    <m:r>
                      <a:rPr lang="en-US" b="0" i="1" smtClean="0">
                        <a:latin typeface="Cambria Math"/>
                      </a:rPr>
                      <m:t>(</m:t>
                    </m:r>
                    <m:r>
                      <a:rPr lang="en-US" b="0" i="1" smtClean="0">
                        <a:latin typeface="Cambria Math"/>
                      </a:rPr>
                      <m:t>𝑤</m:t>
                    </m:r>
                    <m:r>
                      <a:rPr lang="en-US" b="0" i="0" smtClean="0">
                        <a:latin typeface="Cambria Math"/>
                      </a:rPr>
                      <m:t>,</m:t>
                    </m:r>
                    <m:r>
                      <a:rPr lang="en-US" b="1" i="0" smtClean="0">
                        <a:latin typeface="Cambria Math"/>
                      </a:rPr>
                      <m:t>𝐯</m:t>
                    </m:r>
                    <m:r>
                      <a:rPr lang="en-US" b="0" i="0" smtClean="0">
                        <a:latin typeface="Cambria Math"/>
                      </a:rPr>
                      <m:t>)</m:t>
                    </m:r>
                  </m:oMath>
                </a14:m>
                <a:r>
                  <a:rPr lang="en-US" dirty="0" smtClean="0"/>
                  <a:t> to Axis-Angle: </a:t>
                </a:r>
                <a14:m>
                  <m:oMath xmlns:m="http://schemas.openxmlformats.org/officeDocument/2006/math">
                    <m:r>
                      <a:rPr lang="en-US" sz="1800" i="1">
                        <a:latin typeface="Cambria Math"/>
                        <a:ea typeface="Cambria Math"/>
                      </a:rPr>
                      <m:t>𝜃</m:t>
                    </m:r>
                    <m:r>
                      <a:rPr lang="en-US" sz="1800" b="0" i="0" smtClean="0">
                        <a:latin typeface="Cambria Math"/>
                        <a:ea typeface="Cambria Math"/>
                      </a:rPr>
                      <m:t>=</m:t>
                    </m:r>
                    <m:r>
                      <a:rPr lang="en-US" sz="1800" b="0" i="1" smtClean="0">
                        <a:latin typeface="Cambria Math"/>
                        <a:ea typeface="Cambria Math"/>
                      </a:rPr>
                      <m:t>2</m:t>
                    </m:r>
                    <m:func>
                      <m:funcPr>
                        <m:ctrlPr>
                          <a:rPr lang="en-US" sz="1800" b="0" i="1" smtClean="0">
                            <a:latin typeface="Cambria Math" panose="02040503050406030204" pitchFamily="18" charset="0"/>
                            <a:ea typeface="Cambria Math"/>
                          </a:rPr>
                        </m:ctrlPr>
                      </m:funcPr>
                      <m:fName>
                        <m:sSup>
                          <m:sSupPr>
                            <m:ctrlPr>
                              <a:rPr lang="en-US" sz="1800" b="0" i="1" smtClean="0">
                                <a:latin typeface="Cambria Math" panose="02040503050406030204" pitchFamily="18" charset="0"/>
                                <a:ea typeface="Cambria Math"/>
                              </a:rPr>
                            </m:ctrlPr>
                          </m:sSupPr>
                          <m:e>
                            <m:r>
                              <m:rPr>
                                <m:sty m:val="p"/>
                              </m:rPr>
                              <a:rPr lang="en-US" sz="1800" b="0" i="0" smtClean="0">
                                <a:latin typeface="Cambria Math"/>
                                <a:ea typeface="Cambria Math"/>
                              </a:rPr>
                              <m:t>cos</m:t>
                            </m:r>
                          </m:e>
                          <m:sup>
                            <m:r>
                              <a:rPr lang="en-US" sz="1800" b="0" i="1" smtClean="0">
                                <a:latin typeface="Cambria Math"/>
                                <a:ea typeface="Cambria Math"/>
                              </a:rPr>
                              <m:t>−1</m:t>
                            </m:r>
                          </m:sup>
                        </m:sSup>
                      </m:fName>
                      <m:e>
                        <m:r>
                          <a:rPr lang="en-US" sz="1800" b="0" i="1" smtClean="0">
                            <a:latin typeface="Cambria Math"/>
                            <a:ea typeface="Cambria Math"/>
                          </a:rPr>
                          <m:t>(</m:t>
                        </m:r>
                        <m:r>
                          <a:rPr lang="en-US" sz="1800" b="0" i="1" smtClean="0">
                            <a:latin typeface="Cambria Math"/>
                            <a:ea typeface="Cambria Math"/>
                          </a:rPr>
                          <m:t>𝑤</m:t>
                        </m:r>
                      </m:e>
                    </m:func>
                    <m:r>
                      <a:rPr lang="en-US" sz="1800" b="0" i="1" smtClean="0">
                        <a:latin typeface="Cambria Math"/>
                        <a:ea typeface="Cambria Math"/>
                      </a:rPr>
                      <m:t>)</m:t>
                    </m:r>
                    <m:r>
                      <a:rPr lang="en-US" sz="1800" b="1" i="1" smtClean="0">
                        <a:latin typeface="Cambria Math"/>
                        <a:ea typeface="Cambria Math"/>
                      </a:rPr>
                      <m:t>,  </m:t>
                    </m:r>
                    <m:d>
                      <m:dPr>
                        <m:begChr m:val="‖"/>
                        <m:endChr m:val="‖"/>
                        <m:ctrlPr>
                          <a:rPr lang="en-US" sz="1800" b="1" i="1">
                            <a:latin typeface="Cambria Math" panose="02040503050406030204" pitchFamily="18" charset="0"/>
                          </a:rPr>
                        </m:ctrlPr>
                      </m:dPr>
                      <m:e>
                        <m:r>
                          <a:rPr lang="en-US" sz="1800" b="1" i="0" smtClean="0">
                            <a:latin typeface="Cambria Math"/>
                          </a:rPr>
                          <m:t>𝐯</m:t>
                        </m:r>
                      </m:e>
                    </m:d>
                    <m:r>
                      <a:rPr lang="en-US" sz="1800" b="1" i="1">
                        <a:latin typeface="Cambria Math"/>
                      </a:rPr>
                      <m:t>=</m:t>
                    </m:r>
                    <m:rad>
                      <m:radPr>
                        <m:degHide m:val="on"/>
                        <m:ctrlPr>
                          <a:rPr lang="en-US" sz="1800" b="1" i="1">
                            <a:latin typeface="Cambria Math" panose="02040503050406030204" pitchFamily="18" charset="0"/>
                          </a:rPr>
                        </m:ctrlPr>
                      </m:radPr>
                      <m:deg/>
                      <m:e>
                        <m:r>
                          <a:rPr lang="en-US" sz="1800" b="0" i="1" smtClean="0">
                            <a:latin typeface="Cambria Math"/>
                          </a:rPr>
                          <m:t>1−</m:t>
                        </m:r>
                        <m:sSup>
                          <m:sSupPr>
                            <m:ctrlPr>
                              <a:rPr lang="en-US" sz="1800" i="1" smtClean="0">
                                <a:latin typeface="Cambria Math" panose="02040503050406030204" pitchFamily="18" charset="0"/>
                              </a:rPr>
                            </m:ctrlPr>
                          </m:sSupPr>
                          <m:e>
                            <m:r>
                              <a:rPr lang="en-US" sz="1800" b="0" i="1" smtClean="0">
                                <a:latin typeface="Cambria Math"/>
                              </a:rPr>
                              <m:t>𝑤</m:t>
                            </m:r>
                          </m:e>
                          <m:sup>
                            <m:r>
                              <a:rPr lang="en-US" sz="1800" b="0" i="1" smtClean="0">
                                <a:latin typeface="Cambria Math"/>
                              </a:rPr>
                              <m:t>2</m:t>
                            </m:r>
                          </m:sup>
                        </m:sSup>
                      </m:e>
                    </m:rad>
                    <m:r>
                      <a:rPr lang="en-US" sz="1800" b="1" i="1" smtClean="0">
                        <a:latin typeface="Cambria Math"/>
                      </a:rPr>
                      <m:t>,    </m:t>
                    </m:r>
                    <m:acc>
                      <m:accPr>
                        <m:chr m:val="̂"/>
                        <m:ctrlPr>
                          <a:rPr lang="en-US" sz="1800" i="1" smtClean="0">
                            <a:latin typeface="Cambria Math" panose="02040503050406030204" pitchFamily="18" charset="0"/>
                            <a:ea typeface="Cambria Math"/>
                          </a:rPr>
                        </m:ctrlPr>
                      </m:accPr>
                      <m:e>
                        <m:r>
                          <m:rPr>
                            <m:sty m:val="p"/>
                          </m:rPr>
                          <a:rPr lang="en-US" sz="1800" b="0" i="0" smtClean="0">
                            <a:latin typeface="Cambria Math"/>
                            <a:ea typeface="Cambria Math"/>
                          </a:rPr>
                          <m:t>r</m:t>
                        </m:r>
                      </m:e>
                    </m:acc>
                    <m:r>
                      <a:rPr lang="en-US" sz="1800" b="1" i="0" smtClean="0">
                        <a:latin typeface="Cambria Math"/>
                        <a:ea typeface="Cambria Math"/>
                      </a:rPr>
                      <m:t>=</m:t>
                    </m:r>
                    <m:f>
                      <m:fPr>
                        <m:type m:val="skw"/>
                        <m:ctrlPr>
                          <a:rPr lang="en-US" sz="1800" b="1" i="1" smtClean="0">
                            <a:latin typeface="Cambria Math" panose="02040503050406030204" pitchFamily="18" charset="0"/>
                            <a:ea typeface="Cambria Math"/>
                          </a:rPr>
                        </m:ctrlPr>
                      </m:fPr>
                      <m:num>
                        <m:r>
                          <a:rPr lang="en-US" sz="1800" b="1" i="0" smtClean="0">
                            <a:latin typeface="Cambria Math"/>
                            <a:ea typeface="Cambria Math"/>
                          </a:rPr>
                          <m:t>𝐯</m:t>
                        </m:r>
                      </m:num>
                      <m:den>
                        <m:d>
                          <m:dPr>
                            <m:begChr m:val="‖"/>
                            <m:endChr m:val="‖"/>
                            <m:ctrlPr>
                              <a:rPr lang="en-US" sz="1800" b="1" i="1">
                                <a:latin typeface="Cambria Math" panose="02040503050406030204" pitchFamily="18" charset="0"/>
                              </a:rPr>
                            </m:ctrlPr>
                          </m:dPr>
                          <m:e>
                            <m:r>
                              <a:rPr lang="en-US" sz="1800" b="1">
                                <a:latin typeface="Cambria Math"/>
                              </a:rPr>
                              <m:t>𝐯</m:t>
                            </m:r>
                          </m:e>
                        </m:d>
                      </m:den>
                    </m:f>
                  </m:oMath>
                </a14:m>
                <a:endParaRPr lang="en-US" b="1" dirty="0" smtClean="0"/>
              </a:p>
              <a:p>
                <a:pPr marL="0" indent="0">
                  <a:buNone/>
                </a:pPr>
                <a:endParaRPr lang="en-US" sz="800" b="1" dirty="0"/>
              </a:p>
              <a:p>
                <a:r>
                  <a:rPr lang="en-US" dirty="0" smtClean="0"/>
                  <a:t>Unit </a:t>
                </a:r>
                <a:r>
                  <a:rPr lang="en-US" dirty="0" err="1" smtClean="0"/>
                  <a:t>quat</a:t>
                </a:r>
                <a:r>
                  <a:rPr lang="en-US" dirty="0" smtClean="0"/>
                  <a:t> </a:t>
                </a:r>
                <a14:m>
                  <m:oMath xmlns:m="http://schemas.openxmlformats.org/officeDocument/2006/math">
                    <m:r>
                      <a:rPr lang="en-US" b="1">
                        <a:latin typeface="Cambria Math"/>
                      </a:rPr>
                      <m:t>𝐪</m:t>
                    </m:r>
                    <m:r>
                      <a:rPr lang="en-US" i="1">
                        <a:latin typeface="Cambria Math"/>
                      </a:rPr>
                      <m:t>=(</m:t>
                    </m:r>
                    <m:r>
                      <a:rPr lang="en-US" i="1">
                        <a:latin typeface="Cambria Math"/>
                      </a:rPr>
                      <m:t>𝑤</m:t>
                    </m:r>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m:t>
                    </m:r>
                    <m:r>
                      <a:rPr lang="en-US" b="0" i="1" smtClean="0">
                        <a:latin typeface="Cambria Math"/>
                      </a:rPr>
                      <m:t>𝑧</m:t>
                    </m:r>
                    <m:r>
                      <a:rPr lang="en-US" i="1">
                        <a:latin typeface="Cambria Math"/>
                      </a:rPr>
                      <m:t>)</m:t>
                    </m:r>
                  </m:oMath>
                </a14:m>
                <a:r>
                  <a:rPr lang="en-US" dirty="0"/>
                  <a:t> </a:t>
                </a:r>
                <a:r>
                  <a:rPr lang="en-US" dirty="0" smtClean="0"/>
                  <a:t>to 3x3 rotation matrix (applying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r>
                          <a:rPr lang="en-US" b="1">
                            <a:latin typeface="Cambria Math"/>
                          </a:rPr>
                          <m:t>𝐪</m:t>
                        </m:r>
                      </m:sub>
                    </m:sSub>
                  </m:oMath>
                </a14:m>
                <a:r>
                  <a:rPr lang="en-US" dirty="0" smtClean="0"/>
                  <a:t> to basis vectors) </a:t>
                </a:r>
              </a:p>
              <a:p>
                <a:pPr marL="0" indent="0" algn="ctr">
                  <a:buNone/>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0" smtClean="0">
                              <a:latin typeface="Cambria Math"/>
                            </a:rPr>
                            <m:t>𝐌</m:t>
                          </m:r>
                        </m:e>
                        <m:sub>
                          <m:r>
                            <a:rPr lang="en-US" sz="1600" b="1" i="0" smtClean="0">
                              <a:latin typeface="Cambria Math"/>
                            </a:rPr>
                            <m:t>𝐪</m:t>
                          </m:r>
                        </m:sub>
                      </m:sSub>
                      <m:r>
                        <a:rPr lang="en-US" sz="1600" b="1" i="0" smtClean="0">
                          <a:latin typeface="Cambria Math"/>
                        </a:rPr>
                        <m:t>=</m:t>
                      </m:r>
                      <m:d>
                        <m:dPr>
                          <m:ctrlPr>
                            <a:rPr lang="en-US" sz="1600" b="1" i="1" smtClean="0">
                              <a:latin typeface="Cambria Math" panose="02040503050406030204" pitchFamily="18" charset="0"/>
                            </a:rPr>
                          </m:ctrlPr>
                        </m:dPr>
                        <m:e>
                          <m:m>
                            <m:mPr>
                              <m:mcs>
                                <m:mc>
                                  <m:mcPr>
                                    <m:count m:val="3"/>
                                    <m:mcJc m:val="center"/>
                                  </m:mcPr>
                                </m:mc>
                              </m:mcs>
                              <m:ctrlPr>
                                <a:rPr lang="en-US" sz="1600" i="1" smtClean="0">
                                  <a:latin typeface="Cambria Math" panose="02040503050406030204" pitchFamily="18" charset="0"/>
                                </a:rPr>
                              </m:ctrlPr>
                            </m:mPr>
                            <m:mr>
                              <m:e>
                                <m:r>
                                  <m:rPr>
                                    <m:brk m:alnAt="7"/>
                                  </m:rPr>
                                  <a:rPr lang="en-US" sz="1600" b="0" i="1" smtClean="0">
                                    <a:latin typeface="Cambria Math"/>
                                  </a:rPr>
                                  <m:t>1</m:t>
                                </m:r>
                                <m:r>
                                  <a:rPr lang="en-US" sz="1600" b="0" i="1" smtClean="0">
                                    <a:latin typeface="Cambria Math"/>
                                  </a:rPr>
                                  <m:t>−2</m:t>
                                </m:r>
                                <m:sSup>
                                  <m:sSupPr>
                                    <m:ctrlPr>
                                      <a:rPr lang="en-US" sz="1600" b="0" i="1" smtClean="0">
                                        <a:latin typeface="Cambria Math" panose="02040503050406030204" pitchFamily="18" charset="0"/>
                                      </a:rPr>
                                    </m:ctrlPr>
                                  </m:sSupPr>
                                  <m:e>
                                    <m:r>
                                      <a:rPr lang="en-US" sz="1600" b="0" i="1" smtClean="0">
                                        <a:latin typeface="Cambria Math"/>
                                      </a:rPr>
                                      <m:t>𝑦</m:t>
                                    </m:r>
                                  </m:e>
                                  <m:sup>
                                    <m:r>
                                      <a:rPr lang="en-US" sz="1600" b="0" i="1" smtClean="0">
                                        <a:latin typeface="Cambria Math"/>
                                      </a:rPr>
                                      <m:t>2</m:t>
                                    </m:r>
                                  </m:sup>
                                </m:sSup>
                                <m:r>
                                  <m:rPr>
                                    <m:brk m:alnAt="7"/>
                                  </m:rPr>
                                  <a:rPr lang="en-US" sz="1600" i="1">
                                    <a:latin typeface="Cambria Math"/>
                                  </a:rPr>
                                  <m:t>−</m:t>
                                </m:r>
                                <m:r>
                                  <a:rPr lang="en-US" sz="1600" i="1">
                                    <a:latin typeface="Cambria Math"/>
                                  </a:rPr>
                                  <m:t>2</m:t>
                                </m:r>
                                <m:sSup>
                                  <m:sSupPr>
                                    <m:ctrlPr>
                                      <a:rPr lang="en-US" sz="1600" i="1">
                                        <a:latin typeface="Cambria Math" panose="02040503050406030204" pitchFamily="18" charset="0"/>
                                      </a:rPr>
                                    </m:ctrlPr>
                                  </m:sSupPr>
                                  <m:e>
                                    <m:r>
                                      <a:rPr lang="en-US" sz="1600" b="0" i="1" smtClean="0">
                                        <a:latin typeface="Cambria Math"/>
                                      </a:rPr>
                                      <m:t>𝑧</m:t>
                                    </m:r>
                                  </m:e>
                                  <m:sup>
                                    <m:r>
                                      <a:rPr lang="en-US" sz="1600" i="1">
                                        <a:latin typeface="Cambria Math"/>
                                      </a:rPr>
                                      <m:t>2</m:t>
                                    </m:r>
                                  </m:sup>
                                </m:sSup>
                              </m:e>
                              <m:e>
                                <m:r>
                                  <a:rPr lang="en-US" sz="1600" b="0" i="1" smtClean="0">
                                    <a:latin typeface="Cambria Math"/>
                                  </a:rPr>
                                  <m:t>2</m:t>
                                </m:r>
                                <m:r>
                                  <a:rPr lang="en-US" sz="1600" b="0" i="1" smtClean="0">
                                    <a:latin typeface="Cambria Math"/>
                                  </a:rPr>
                                  <m:t>𝑥𝑦</m:t>
                                </m:r>
                                <m:r>
                                  <a:rPr lang="en-US" sz="1600" b="0" i="1" smtClean="0">
                                    <a:latin typeface="Cambria Math"/>
                                  </a:rPr>
                                  <m:t>−2</m:t>
                                </m:r>
                                <m:r>
                                  <a:rPr lang="en-US" sz="1600" b="0" i="1" smtClean="0">
                                    <a:latin typeface="Cambria Math"/>
                                  </a:rPr>
                                  <m:t>𝑤𝑧</m:t>
                                </m:r>
                              </m:e>
                              <m:e>
                                <m:r>
                                  <a:rPr lang="en-US" sz="1600" b="0" i="1" smtClean="0">
                                    <a:latin typeface="Cambria Math"/>
                                  </a:rPr>
                                  <m:t>2</m:t>
                                </m:r>
                                <m:r>
                                  <a:rPr lang="en-US" sz="1600" b="0" i="1" smtClean="0">
                                    <a:latin typeface="Cambria Math"/>
                                  </a:rPr>
                                  <m:t>𝑥𝑧</m:t>
                                </m:r>
                                <m:r>
                                  <a:rPr lang="en-US" sz="1600" b="0" i="1" smtClean="0">
                                    <a:latin typeface="Cambria Math"/>
                                  </a:rPr>
                                  <m:t>−2</m:t>
                                </m:r>
                                <m:r>
                                  <a:rPr lang="en-US" sz="1600" b="0" i="1" smtClean="0">
                                    <a:latin typeface="Cambria Math"/>
                                  </a:rPr>
                                  <m:t>𝑤𝑦</m:t>
                                </m:r>
                              </m:e>
                            </m:mr>
                            <m:mr>
                              <m:e>
                                <m:r>
                                  <a:rPr lang="en-US" sz="1600" b="0" i="1" smtClean="0">
                                    <a:latin typeface="Cambria Math"/>
                                  </a:rPr>
                                  <m:t>2</m:t>
                                </m:r>
                                <m:r>
                                  <a:rPr lang="en-US" sz="1600" b="0" i="1" smtClean="0">
                                    <a:latin typeface="Cambria Math"/>
                                  </a:rPr>
                                  <m:t>𝑥𝑦</m:t>
                                </m:r>
                                <m:r>
                                  <a:rPr lang="en-US" sz="1600" b="0" i="1" smtClean="0">
                                    <a:latin typeface="Cambria Math"/>
                                  </a:rPr>
                                  <m:t>+2</m:t>
                                </m:r>
                                <m:r>
                                  <a:rPr lang="en-US" sz="1600" b="0" i="1" smtClean="0">
                                    <a:latin typeface="Cambria Math"/>
                                  </a:rPr>
                                  <m:t>𝑤𝑧</m:t>
                                </m:r>
                              </m:e>
                              <m:e>
                                <m:r>
                                  <m:rPr>
                                    <m:brk m:alnAt="7"/>
                                  </m:rPr>
                                  <a:rPr lang="en-US" sz="1600" i="1">
                                    <a:latin typeface="Cambria Math"/>
                                  </a:rPr>
                                  <m:t>1</m:t>
                                </m:r>
                                <m:r>
                                  <a:rPr lang="en-US" sz="1600" i="1">
                                    <a:latin typeface="Cambria Math"/>
                                  </a:rPr>
                                  <m:t>−2</m:t>
                                </m:r>
                                <m:sSup>
                                  <m:sSupPr>
                                    <m:ctrlPr>
                                      <a:rPr lang="en-US" sz="1600" i="1">
                                        <a:latin typeface="Cambria Math" panose="02040503050406030204" pitchFamily="18" charset="0"/>
                                      </a:rPr>
                                    </m:ctrlPr>
                                  </m:sSupPr>
                                  <m:e>
                                    <m:r>
                                      <a:rPr lang="en-US" sz="1600" b="0" i="1" smtClean="0">
                                        <a:latin typeface="Cambria Math"/>
                                      </a:rPr>
                                      <m:t>𝑥</m:t>
                                    </m:r>
                                  </m:e>
                                  <m:sup>
                                    <m:r>
                                      <a:rPr lang="en-US" sz="1600" i="1">
                                        <a:latin typeface="Cambria Math"/>
                                      </a:rPr>
                                      <m:t>2</m:t>
                                    </m:r>
                                  </m:sup>
                                </m:sSup>
                                <m:r>
                                  <m:rPr>
                                    <m:brk m:alnAt="7"/>
                                  </m:rPr>
                                  <a:rPr lang="en-US" sz="1600" i="1">
                                    <a:latin typeface="Cambria Math"/>
                                  </a:rPr>
                                  <m:t>−</m:t>
                                </m:r>
                                <m:r>
                                  <a:rPr lang="en-US" sz="1600" i="1">
                                    <a:latin typeface="Cambria Math"/>
                                  </a:rPr>
                                  <m:t>2</m:t>
                                </m:r>
                                <m:sSup>
                                  <m:sSupPr>
                                    <m:ctrlPr>
                                      <a:rPr lang="en-US" sz="1600" i="1">
                                        <a:latin typeface="Cambria Math" panose="02040503050406030204" pitchFamily="18" charset="0"/>
                                      </a:rPr>
                                    </m:ctrlPr>
                                  </m:sSupPr>
                                  <m:e>
                                    <m:r>
                                      <a:rPr lang="en-US" sz="1600" i="1">
                                        <a:latin typeface="Cambria Math"/>
                                      </a:rPr>
                                      <m:t>𝑧</m:t>
                                    </m:r>
                                  </m:e>
                                  <m:sup>
                                    <m:r>
                                      <a:rPr lang="en-US" sz="1600" i="1">
                                        <a:latin typeface="Cambria Math"/>
                                      </a:rPr>
                                      <m:t>2</m:t>
                                    </m:r>
                                  </m:sup>
                                </m:sSup>
                              </m:e>
                              <m:e>
                                <m:r>
                                  <a:rPr lang="en-US" sz="1600" b="0" i="1" smtClean="0">
                                    <a:latin typeface="Cambria Math"/>
                                  </a:rPr>
                                  <m:t>2</m:t>
                                </m:r>
                                <m:r>
                                  <a:rPr lang="en-US" sz="1600" b="0" i="1" smtClean="0">
                                    <a:latin typeface="Cambria Math"/>
                                  </a:rPr>
                                  <m:t>𝑦𝑧</m:t>
                                </m:r>
                                <m:r>
                                  <a:rPr lang="en-US" sz="1600" b="0" i="1" smtClean="0">
                                    <a:latin typeface="Cambria Math"/>
                                  </a:rPr>
                                  <m:t>−2</m:t>
                                </m:r>
                                <m:r>
                                  <a:rPr lang="en-US" sz="1600" b="0" i="1" smtClean="0">
                                    <a:latin typeface="Cambria Math"/>
                                  </a:rPr>
                                  <m:t>𝑤𝑥</m:t>
                                </m:r>
                              </m:e>
                            </m:mr>
                            <m:mr>
                              <m:e>
                                <m:r>
                                  <a:rPr lang="en-US" sz="1600" b="0" i="1" smtClean="0">
                                    <a:latin typeface="Cambria Math"/>
                                  </a:rPr>
                                  <m:t>2</m:t>
                                </m:r>
                                <m:r>
                                  <a:rPr lang="en-US" sz="1600" b="0" i="1" smtClean="0">
                                    <a:latin typeface="Cambria Math"/>
                                  </a:rPr>
                                  <m:t>𝑥𝑧</m:t>
                                </m:r>
                                <m:r>
                                  <a:rPr lang="en-US" sz="1600" b="0" i="1" smtClean="0">
                                    <a:latin typeface="Cambria Math"/>
                                  </a:rPr>
                                  <m:t>−2</m:t>
                                </m:r>
                                <m:r>
                                  <a:rPr lang="en-US" sz="1600" b="0" i="1" smtClean="0">
                                    <a:latin typeface="Cambria Math"/>
                                  </a:rPr>
                                  <m:t>𝑤𝑦</m:t>
                                </m:r>
                              </m:e>
                              <m:e>
                                <m:r>
                                  <a:rPr lang="en-US" sz="1600" b="0" i="1" smtClean="0">
                                    <a:latin typeface="Cambria Math"/>
                                  </a:rPr>
                                  <m:t>2</m:t>
                                </m:r>
                                <m:r>
                                  <a:rPr lang="en-US" sz="1600" b="0" i="1" smtClean="0">
                                    <a:latin typeface="Cambria Math"/>
                                  </a:rPr>
                                  <m:t>𝑦𝑧</m:t>
                                </m:r>
                                <m:r>
                                  <a:rPr lang="en-US" sz="1600" b="0" i="1" smtClean="0">
                                    <a:latin typeface="Cambria Math"/>
                                  </a:rPr>
                                  <m:t>+2</m:t>
                                </m:r>
                                <m:r>
                                  <a:rPr lang="en-US" sz="1600" b="0" i="1" smtClean="0">
                                    <a:latin typeface="Cambria Math"/>
                                  </a:rPr>
                                  <m:t>𝑤𝑥</m:t>
                                </m:r>
                              </m:e>
                              <m:e>
                                <m:r>
                                  <m:rPr>
                                    <m:brk m:alnAt="7"/>
                                  </m:rPr>
                                  <a:rPr lang="en-US" sz="1600" i="1">
                                    <a:latin typeface="Cambria Math"/>
                                  </a:rPr>
                                  <m:t>1</m:t>
                                </m:r>
                                <m:r>
                                  <a:rPr lang="en-US" sz="1600" i="1">
                                    <a:latin typeface="Cambria Math"/>
                                  </a:rPr>
                                  <m:t>−2</m:t>
                                </m:r>
                                <m:sSup>
                                  <m:sSupPr>
                                    <m:ctrlPr>
                                      <a:rPr lang="en-US" sz="1600" i="1">
                                        <a:latin typeface="Cambria Math" panose="02040503050406030204" pitchFamily="18" charset="0"/>
                                      </a:rPr>
                                    </m:ctrlPr>
                                  </m:sSupPr>
                                  <m:e>
                                    <m:r>
                                      <a:rPr lang="en-US" sz="1600" b="0" i="1" smtClean="0">
                                        <a:latin typeface="Cambria Math"/>
                                      </a:rPr>
                                      <m:t>𝑥</m:t>
                                    </m:r>
                                  </m:e>
                                  <m:sup>
                                    <m:r>
                                      <a:rPr lang="en-US" sz="1600" i="1">
                                        <a:latin typeface="Cambria Math"/>
                                      </a:rPr>
                                      <m:t>2</m:t>
                                    </m:r>
                                  </m:sup>
                                </m:sSup>
                                <m:r>
                                  <m:rPr>
                                    <m:brk m:alnAt="7"/>
                                  </m:rPr>
                                  <a:rPr lang="en-US" sz="1600" i="1">
                                    <a:latin typeface="Cambria Math"/>
                                  </a:rPr>
                                  <m:t>−</m:t>
                                </m:r>
                                <m:r>
                                  <a:rPr lang="en-US" sz="1600" i="1">
                                    <a:latin typeface="Cambria Math"/>
                                  </a:rPr>
                                  <m:t>2</m:t>
                                </m:r>
                                <m:sSup>
                                  <m:sSupPr>
                                    <m:ctrlPr>
                                      <a:rPr lang="en-US" sz="1600" i="1">
                                        <a:latin typeface="Cambria Math" panose="02040503050406030204" pitchFamily="18" charset="0"/>
                                      </a:rPr>
                                    </m:ctrlPr>
                                  </m:sSupPr>
                                  <m:e>
                                    <m:r>
                                      <a:rPr lang="en-US" sz="1600" b="0" i="1" smtClean="0">
                                        <a:latin typeface="Cambria Math"/>
                                      </a:rPr>
                                      <m:t>𝑦</m:t>
                                    </m:r>
                                  </m:e>
                                  <m:sup>
                                    <m:r>
                                      <a:rPr lang="en-US" sz="1600" i="1">
                                        <a:latin typeface="Cambria Math"/>
                                      </a:rPr>
                                      <m:t>2</m:t>
                                    </m:r>
                                  </m:sup>
                                </m:sSup>
                              </m:e>
                            </m:mr>
                          </m:m>
                        </m:e>
                      </m:d>
                    </m:oMath>
                  </m:oMathPara>
                </a14:m>
                <a:endParaRPr lang="en-US" b="1" dirty="0" smtClean="0"/>
              </a:p>
              <a:p>
                <a:pPr marL="577850" lvl="2" indent="0">
                  <a:buNone/>
                </a:pPr>
                <a:r>
                  <a:rPr lang="en-US" i="1" dirty="0" smtClean="0"/>
                  <a:t>Note: a good implementation makes use of the duplication of terms…</a:t>
                </a:r>
                <a:endParaRPr lang="en-US" sz="800" i="1" dirty="0" smtClean="0"/>
              </a:p>
              <a:p>
                <a:r>
                  <a:rPr lang="en-US" dirty="0" smtClean="0"/>
                  <a:t>Rotation matrix to unit quaternion:</a:t>
                </a:r>
              </a:p>
              <a:p>
                <a:pPr marL="293688" lvl="1" indent="0">
                  <a:buNone/>
                </a:pPr>
                <a:r>
                  <a:rPr lang="en-US" i="1" dirty="0" smtClean="0"/>
                  <a:t>See book p166-168… It’s something you look up once when you need to code it…</a:t>
                </a:r>
              </a:p>
              <a:p>
                <a:pPr marL="293688" lvl="1" indent="0">
                  <a:buNone/>
                </a:pPr>
                <a:endParaRPr lang="en-US" b="1" i="1" dirty="0" smtClean="0"/>
              </a:p>
              <a:p>
                <a:r>
                  <a:rPr lang="en-US" dirty="0" smtClean="0"/>
                  <a:t>Converting Euler angles to quaternion:</a:t>
                </a:r>
                <a:r>
                  <a:rPr lang="en-US" dirty="0"/>
                  <a:t> </a:t>
                </a:r>
                <a:r>
                  <a:rPr lang="en-US" i="1" dirty="0"/>
                  <a:t>Quoting the </a:t>
                </a:r>
                <a:r>
                  <a:rPr lang="en-US" i="1" dirty="0" smtClean="0"/>
                  <a:t>book, p168:</a:t>
                </a:r>
                <a:r>
                  <a:rPr lang="en-US" dirty="0" smtClean="0"/>
                  <a:t> </a:t>
                </a:r>
              </a:p>
              <a:p>
                <a:pPr marL="293688" lvl="1" indent="0">
                  <a:buNone/>
                </a:pPr>
                <a:r>
                  <a:rPr lang="en-US" dirty="0" smtClean="0"/>
                  <a:t>“</a:t>
                </a:r>
                <a:r>
                  <a:rPr lang="en-US" i="1" dirty="0" smtClean="0"/>
                  <a:t>Converting a quaternion to Euler angles is, quite frankly, an awful thing to do. If it’s truly necessary (e.g.: for an interface), the simplest method is to convert the quaternion to matrix and extract the Euler angles from the matrix.</a:t>
                </a:r>
                <a:r>
                  <a:rPr lang="en-US" dirty="0" smtClean="0"/>
                  <a:t>”</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212" t="-8806" r="-2052"/>
                </a:stretch>
              </a:blipFill>
            </p:spPr>
            <p:txBody>
              <a:bodyPr/>
              <a:lstStyle/>
              <a:p>
                <a:r>
                  <a:rPr lang="en-US">
                    <a:noFill/>
                  </a:rPr>
                  <a:t> </a:t>
                </a:r>
              </a:p>
            </p:txBody>
          </p:sp>
        </mc:Fallback>
      </mc:AlternateContent>
    </p:spTree>
    <p:extLst>
      <p:ext uri="{BB962C8B-B14F-4D97-AF65-F5344CB8AC3E}">
        <p14:creationId xmlns:p14="http://schemas.microsoft.com/office/powerpoint/2010/main" val="134019081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2" dur="500"/>
                                        <p:tgtEl>
                                          <p:spTgt spid="4">
                                            <p:txEl>
                                              <p:pRg st="4" end="4"/>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0" dur="500"/>
                                        <p:tgtEl>
                                          <p:spTgt spid="4">
                                            <p:txEl>
                                              <p:pRg st="6" end="6"/>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8" dur="500"/>
                                        <p:tgtEl>
                                          <p:spTgt spid="4">
                                            <p:txEl>
                                              <p:pRg st="9" end="9"/>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1"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Quaternions: Assessment</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31</a:t>
            </a:fld>
            <a:endParaRPr lang="en-US" dirty="0"/>
          </a:p>
        </p:txBody>
      </p:sp>
      <p:sp>
        <p:nvSpPr>
          <p:cNvPr id="4" name="Content Placeholder 3"/>
          <p:cNvSpPr>
            <a:spLocks noGrp="1"/>
          </p:cNvSpPr>
          <p:nvPr>
            <p:ph sz="quarter" idx="1"/>
          </p:nvPr>
        </p:nvSpPr>
        <p:spPr/>
        <p:txBody>
          <a:bodyPr/>
          <a:lstStyle/>
          <a:p>
            <a:pPr marL="0" indent="-20638">
              <a:buNone/>
            </a:pPr>
            <a:r>
              <a:rPr lang="en-US" dirty="0" smtClean="0"/>
              <a:t>So how do Quaternion fare?</a:t>
            </a:r>
          </a:p>
          <a:p>
            <a:pPr lvl="1"/>
            <a:endParaRPr lang="en-US" sz="800" dirty="0" smtClean="0"/>
          </a:p>
          <a:p>
            <a:r>
              <a:rPr lang="en-US" b="1" dirty="0" smtClean="0"/>
              <a:t>Small footprint:</a:t>
            </a:r>
            <a:r>
              <a:rPr lang="en-US" dirty="0" smtClean="0"/>
              <a:t>  only 4 values, like axis-angles</a:t>
            </a:r>
            <a:endParaRPr lang="en-US" b="1" dirty="0"/>
          </a:p>
          <a:p>
            <a:r>
              <a:rPr lang="en-US" b="1" dirty="0"/>
              <a:t>Efficient </a:t>
            </a:r>
            <a:r>
              <a:rPr lang="en-US" b="1" dirty="0" smtClean="0"/>
              <a:t>concatenation: </a:t>
            </a:r>
            <a:r>
              <a:rPr lang="en-US" dirty="0" smtClean="0"/>
              <a:t>Efficient. A bit better than matrix even</a:t>
            </a:r>
            <a:endParaRPr lang="en-US" b="1" dirty="0"/>
          </a:p>
          <a:p>
            <a:r>
              <a:rPr lang="en-US" b="1" dirty="0" smtClean="0"/>
              <a:t>Efficient rotations: </a:t>
            </a:r>
            <a:r>
              <a:rPr lang="en-US" dirty="0" smtClean="0"/>
              <a:t>second only to matrix on most realistic situation.</a:t>
            </a:r>
          </a:p>
          <a:p>
            <a:pPr lvl="1"/>
            <a:r>
              <a:rPr lang="en-US" dirty="0" smtClean="0"/>
              <a:t>Matrix still a better performer on high volumes</a:t>
            </a:r>
          </a:p>
          <a:p>
            <a:pPr lvl="1"/>
            <a:endParaRPr lang="en-US" sz="800" dirty="0"/>
          </a:p>
          <a:p>
            <a:pPr marL="0" indent="0">
              <a:buNone/>
            </a:pPr>
            <a:r>
              <a:rPr lang="en-US" dirty="0" smtClean="0"/>
              <a:t>The real appeal of quaternions is their ability to smoothly interpolate between two rotations, which is absolutely crucial for good animation processing.</a:t>
            </a:r>
          </a:p>
          <a:p>
            <a:pPr lvl="1"/>
            <a:r>
              <a:rPr lang="en-US" dirty="0" smtClean="0"/>
              <a:t>We’ll cover rotation interpolation later in the quarter</a:t>
            </a:r>
          </a:p>
          <a:p>
            <a:pPr lvl="1"/>
            <a:r>
              <a:rPr lang="en-US" dirty="0" smtClean="0"/>
              <a:t>Note:</a:t>
            </a:r>
          </a:p>
          <a:p>
            <a:pPr lvl="2"/>
            <a:r>
              <a:rPr lang="en-US" dirty="0" smtClean="0"/>
              <a:t>Animation software GUIs all use Euler angles to make it easy on artists</a:t>
            </a:r>
          </a:p>
          <a:p>
            <a:pPr lvl="2"/>
            <a:r>
              <a:rPr lang="en-US" dirty="0"/>
              <a:t>Euler angles in </a:t>
            </a:r>
            <a:r>
              <a:rPr lang="en-US" dirty="0" err="1" smtClean="0"/>
              <a:t>keyframe</a:t>
            </a:r>
            <a:r>
              <a:rPr lang="en-US" dirty="0" smtClean="0"/>
              <a:t> animation must be converted into quaternions for better quality</a:t>
            </a:r>
          </a:p>
          <a:p>
            <a:pPr lvl="2"/>
            <a:r>
              <a:rPr lang="en-US" dirty="0" smtClean="0"/>
              <a:t>The quaternions must be converted to matrices for better performance</a:t>
            </a:r>
          </a:p>
          <a:p>
            <a:pPr marL="593725" lvl="2" indent="0">
              <a:buNone/>
            </a:pPr>
            <a:r>
              <a:rPr lang="en-US" i="1" dirty="0" smtClean="0"/>
              <a:t>Such is the life of a game systems programmer</a:t>
            </a:r>
            <a:r>
              <a:rPr lang="en-US" dirty="0" smtClean="0"/>
              <a:t>…</a:t>
            </a:r>
          </a:p>
          <a:p>
            <a:pPr marL="0" indent="0">
              <a:buNone/>
            </a:pPr>
            <a:endParaRPr lang="en-US" dirty="0"/>
          </a:p>
        </p:txBody>
      </p:sp>
      <p:sp>
        <p:nvSpPr>
          <p:cNvPr id="5" name="Rounded Rectangle 4"/>
          <p:cNvSpPr/>
          <p:nvPr/>
        </p:nvSpPr>
        <p:spPr>
          <a:xfrm>
            <a:off x="3581400" y="6044768"/>
            <a:ext cx="5715000" cy="660832"/>
          </a:xfrm>
          <a:prstGeom prst="roundRect">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pPr indent="-163512"/>
            <a:r>
              <a:rPr lang="en-US" sz="1200" dirty="0" smtClean="0">
                <a:solidFill>
                  <a:schemeClr val="tx1"/>
                </a:solidFill>
              </a:rPr>
              <a:t>For another introduction to quaternion, I recommend </a:t>
            </a:r>
            <a:r>
              <a:rPr lang="en-US" sz="1200" dirty="0" smtClean="0">
                <a:solidFill>
                  <a:schemeClr val="tx1"/>
                </a:solidFill>
                <a:hlinkClick r:id="rId2"/>
              </a:rPr>
              <a:t>3Blue1Brown’s YouTube series</a:t>
            </a:r>
            <a:r>
              <a:rPr lang="en-US" sz="1200" dirty="0" smtClean="0">
                <a:solidFill>
                  <a:schemeClr val="tx1"/>
                </a:solidFill>
              </a:rPr>
              <a:t>. Also: </a:t>
            </a:r>
            <a:r>
              <a:rPr lang="en-US" sz="1200" dirty="0" smtClean="0">
                <a:solidFill>
                  <a:schemeClr val="tx1"/>
                </a:solidFill>
                <a:hlinkClick r:id="rId3"/>
              </a:rPr>
              <a:t>video 2</a:t>
            </a:r>
            <a:r>
              <a:rPr lang="en-US" sz="1200" dirty="0" smtClean="0">
                <a:solidFill>
                  <a:schemeClr val="tx1"/>
                </a:solidFill>
              </a:rPr>
              <a:t> and </a:t>
            </a:r>
            <a:r>
              <a:rPr lang="en-US" sz="1200" dirty="0" smtClean="0">
                <a:solidFill>
                  <a:schemeClr val="tx1"/>
                </a:solidFill>
                <a:hlinkClick r:id="rId4"/>
              </a:rPr>
              <a:t>website</a:t>
            </a:r>
            <a:r>
              <a:rPr lang="en-US" sz="1200" dirty="0" smtClean="0">
                <a:solidFill>
                  <a:schemeClr val="tx1"/>
                </a:solidFill>
              </a:rPr>
              <a:t> </a:t>
            </a:r>
            <a:endParaRPr lang="en-US" sz="1200" dirty="0">
              <a:solidFill>
                <a:schemeClr val="tx1"/>
              </a:solidFill>
            </a:endParaRPr>
          </a:p>
        </p:txBody>
      </p:sp>
    </p:spTree>
    <p:extLst>
      <p:ext uri="{BB962C8B-B14F-4D97-AF65-F5344CB8AC3E}">
        <p14:creationId xmlns:p14="http://schemas.microsoft.com/office/powerpoint/2010/main" val="122963749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0" dur="500"/>
                                        <p:tgtEl>
                                          <p:spTgt spid="4">
                                            <p:txEl>
                                              <p:pRg st="3" end="3"/>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3" dur="500"/>
                                        <p:tgtEl>
                                          <p:spTgt spid="4">
                                            <p:txEl>
                                              <p:pRg st="4" end="4"/>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1" dur="500"/>
                                        <p:tgtEl>
                                          <p:spTgt spid="4">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6" dur="500"/>
                                        <p:tgtEl>
                                          <p:spTgt spid="4">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1" dur="500"/>
                                        <p:tgtEl>
                                          <p:spTgt spid="4">
                                            <p:txEl>
                                              <p:pRg st="9" end="9"/>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4" dur="500"/>
                                        <p:tgtEl>
                                          <p:spTgt spid="4">
                                            <p:txEl>
                                              <p:pRg st="10" end="10"/>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7" dur="500"/>
                                        <p:tgtEl>
                                          <p:spTgt spid="4">
                                            <p:txEl>
                                              <p:pRg st="11" end="11"/>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0" dur="500"/>
                                        <p:tgtEl>
                                          <p:spTgt spid="4">
                                            <p:txEl>
                                              <p:pRg st="12" end="12"/>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43" dur="500"/>
                                        <p:tgtEl>
                                          <p:spTgt spid="4">
                                            <p:txEl>
                                              <p:pRg st="13" end="1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randombar(horizontal)">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Conclusions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32</a:t>
            </a:fld>
            <a:endParaRPr lang="en-US" dirty="0"/>
          </a:p>
        </p:txBody>
      </p:sp>
      <p:sp>
        <p:nvSpPr>
          <p:cNvPr id="4" name="Content Placeholder 3"/>
          <p:cNvSpPr>
            <a:spLocks noGrp="1"/>
          </p:cNvSpPr>
          <p:nvPr>
            <p:ph sz="quarter" idx="1"/>
          </p:nvPr>
        </p:nvSpPr>
        <p:spPr/>
        <p:txBody>
          <a:bodyPr/>
          <a:lstStyle/>
          <a:p>
            <a:pPr marL="0" indent="0">
              <a:buNone/>
            </a:pPr>
            <a:r>
              <a:rPr lang="en-US" dirty="0" smtClean="0"/>
              <a:t>Euler Angles are terrible as a representation but often used in GUI and model files. </a:t>
            </a:r>
          </a:p>
          <a:p>
            <a:pPr marL="293688" lvl="1" indent="0">
              <a:buNone/>
            </a:pPr>
            <a:r>
              <a:rPr lang="en-US" i="1" dirty="0" smtClean="0"/>
              <a:t>You may need to deal with them occasionally, but avoid at all cost</a:t>
            </a:r>
            <a:endParaRPr lang="en-US" dirty="0" smtClean="0"/>
          </a:p>
          <a:p>
            <a:pPr marL="293688" lvl="1" indent="0">
              <a:buNone/>
            </a:pPr>
            <a:endParaRPr lang="en-US" i="1" dirty="0"/>
          </a:p>
          <a:p>
            <a:pPr marL="0" indent="0">
              <a:buNone/>
            </a:pPr>
            <a:r>
              <a:rPr lang="en-US" dirty="0" smtClean="0"/>
              <a:t>Axis-Angle is not really suitable as a representation but the underlying math comes in handy with quaternion operations.</a:t>
            </a:r>
          </a:p>
          <a:p>
            <a:pPr marL="0" indent="0">
              <a:buNone/>
            </a:pPr>
            <a:endParaRPr lang="en-US" dirty="0"/>
          </a:p>
          <a:p>
            <a:pPr marL="0" indent="0">
              <a:buNone/>
            </a:pPr>
            <a:r>
              <a:rPr lang="en-US" dirty="0" smtClean="0"/>
              <a:t>Quaternions are efficient at concatenation and computing rotations</a:t>
            </a:r>
          </a:p>
          <a:p>
            <a:pPr marL="293688" lvl="1" indent="0">
              <a:buNone/>
            </a:pPr>
            <a:r>
              <a:rPr lang="en-US" i="1" dirty="0" smtClean="0"/>
              <a:t>Also solve many problems with interpolation, but we haven’t covered that yet</a:t>
            </a:r>
            <a:r>
              <a:rPr lang="en-US" dirty="0" smtClean="0"/>
              <a:t> </a:t>
            </a:r>
          </a:p>
          <a:p>
            <a:pPr marL="293688" lvl="1" indent="0">
              <a:buNone/>
            </a:pPr>
            <a:endParaRPr lang="en-US" dirty="0"/>
          </a:p>
          <a:p>
            <a:pPr marL="0" indent="0">
              <a:buNone/>
            </a:pPr>
            <a:r>
              <a:rPr lang="en-US" dirty="0" smtClean="0"/>
              <a:t>Matrix representation is a bit unwieldy on space, but since we always need to convert to it in the final stage (to send to the GPU) it’s quite serviceable as a rotation representation.</a:t>
            </a:r>
          </a:p>
          <a:p>
            <a:pPr marL="293688" lvl="1" indent="0">
              <a:buNone/>
            </a:pPr>
            <a:r>
              <a:rPr lang="en-US" i="1" dirty="0" smtClean="0"/>
              <a:t>Use quaternion representation only when doing something fancy with rotation</a:t>
            </a:r>
            <a:endParaRPr lang="en-US" i="1" dirty="0"/>
          </a:p>
        </p:txBody>
      </p:sp>
    </p:spTree>
    <p:extLst>
      <p:ext uri="{BB962C8B-B14F-4D97-AF65-F5344CB8AC3E}">
        <p14:creationId xmlns:p14="http://schemas.microsoft.com/office/powerpoint/2010/main" val="23950696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0" dur="500"/>
                                        <p:tgtEl>
                                          <p:spTgt spid="4">
                                            <p:txEl>
                                              <p:pRg st="5" end="5"/>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8" dur="500"/>
                                        <p:tgtEl>
                                          <p:spTgt spid="4">
                                            <p:txEl>
                                              <p:pRg st="8" end="8"/>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1"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DD2A927-C669-46EB-947E-64BB8CE6050D}" type="slidenum">
              <a:rPr lang="en-US" smtClean="0"/>
              <a:pPr/>
              <a:t>33</a:t>
            </a:fld>
            <a:endParaRPr lang="en-US" dirty="0"/>
          </a:p>
        </p:txBody>
      </p:sp>
      <p:sp>
        <p:nvSpPr>
          <p:cNvPr id="4" name="Content Placeholder 3"/>
          <p:cNvSpPr>
            <a:spLocks noGrp="1"/>
          </p:cNvSpPr>
          <p:nvPr>
            <p:ph sz="quarter" idx="1"/>
          </p:nvPr>
        </p:nvSpPr>
        <p:spPr/>
        <p:txBody>
          <a:bodyPr/>
          <a:lstStyle/>
          <a:p>
            <a:endParaRPr lang="en-US"/>
          </a:p>
        </p:txBody>
      </p:sp>
    </p:spTree>
    <p:extLst>
      <p:ext uri="{BB962C8B-B14F-4D97-AF65-F5344CB8AC3E}">
        <p14:creationId xmlns:p14="http://schemas.microsoft.com/office/powerpoint/2010/main" val="2384879455"/>
      </p:ext>
    </p:extLst>
  </p:cSld>
  <p:clrMapOvr>
    <a:masterClrMapping/>
  </p:clrMapOvr>
  <p:transition spd="slow">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 Matrices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4</a:t>
            </a:fld>
            <a:endParaRPr lang="en-US" dirty="0"/>
          </a:p>
        </p:txBody>
      </p:sp>
      <p:sp>
        <p:nvSpPr>
          <p:cNvPr id="4" name="Content Placeholder 3"/>
          <p:cNvSpPr>
            <a:spLocks noGrp="1"/>
          </p:cNvSpPr>
          <p:nvPr>
            <p:ph sz="quarter" idx="1"/>
          </p:nvPr>
        </p:nvSpPr>
        <p:spPr/>
        <p:txBody>
          <a:bodyPr/>
          <a:lstStyle/>
          <a:p>
            <a:pPr marL="0" indent="0">
              <a:buNone/>
            </a:pPr>
            <a:r>
              <a:rPr lang="en-US" dirty="0" smtClean="0"/>
              <a:t>How good are rotation matrices based on our criteria?</a:t>
            </a:r>
          </a:p>
          <a:p>
            <a:r>
              <a:rPr lang="en-US" b="1" dirty="0" smtClean="0"/>
              <a:t>Small Footprint</a:t>
            </a:r>
            <a:r>
              <a:rPr lang="en-US" dirty="0" smtClean="0"/>
              <a:t>: Not so much…</a:t>
            </a:r>
          </a:p>
          <a:p>
            <a:pPr lvl="1"/>
            <a:r>
              <a:rPr lang="en-US" dirty="0" smtClean="0"/>
              <a:t>At minimum, a general 3x3 rotation matrix needs 9 values.</a:t>
            </a:r>
          </a:p>
          <a:p>
            <a:pPr lvl="1"/>
            <a:endParaRPr lang="en-US" dirty="0"/>
          </a:p>
          <a:p>
            <a:pPr lvl="1"/>
            <a:endParaRPr lang="en-US" dirty="0" smtClean="0"/>
          </a:p>
          <a:p>
            <a:pPr lvl="1"/>
            <a:endParaRPr lang="en-US" dirty="0"/>
          </a:p>
          <a:p>
            <a:pPr lvl="1"/>
            <a:endParaRPr lang="en-US" dirty="0" smtClean="0"/>
          </a:p>
          <a:p>
            <a:pPr lvl="1"/>
            <a:endParaRPr lang="en-US" dirty="0" smtClean="0"/>
          </a:p>
          <a:p>
            <a:r>
              <a:rPr lang="en-US" b="1" dirty="0" smtClean="0"/>
              <a:t>Efficient Concatenation:</a:t>
            </a:r>
            <a:r>
              <a:rPr lang="en-US" dirty="0" smtClean="0"/>
              <a:t> </a:t>
            </a:r>
          </a:p>
          <a:p>
            <a:pPr lvl="1"/>
            <a:r>
              <a:rPr lang="en-US" dirty="0" smtClean="0"/>
              <a:t>Done through matrix multiplication (efficient enough on modern CPU)</a:t>
            </a:r>
          </a:p>
          <a:p>
            <a:r>
              <a:rPr lang="en-US" b="1" dirty="0" smtClean="0"/>
              <a:t>Efficient Rotation:</a:t>
            </a:r>
            <a:endParaRPr lang="en-US" dirty="0" smtClean="0"/>
          </a:p>
          <a:p>
            <a:pPr lvl="1"/>
            <a:r>
              <a:rPr lang="en-US" dirty="0" smtClean="0"/>
              <a:t>Extremely efficient, particularly when the same matrix is use for multiple points/vectors. Parallel/Multicore GPUs are specifically designed for this case</a:t>
            </a: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5" name="Rounded Rectangle 4"/>
              <p:cNvSpPr/>
              <p:nvPr/>
            </p:nvSpPr>
            <p:spPr>
              <a:xfrm>
                <a:off x="3124200" y="2362200"/>
                <a:ext cx="6105525" cy="1314450"/>
              </a:xfrm>
              <a:prstGeom prst="roundRect">
                <a:avLst>
                  <a:gd name="adj" fmla="val 7302"/>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pPr indent="-357188"/>
                <a:r>
                  <a:rPr lang="en-US" sz="1200" b="1" i="1" dirty="0" smtClean="0">
                    <a:solidFill>
                      <a:schemeClr val="tx1"/>
                    </a:solidFill>
                    <a:ea typeface="Cambria Math"/>
                    <a:hlinkClick r:id="rId2"/>
                  </a:rPr>
                  <a:t>Euler’s Rotation Theorem</a:t>
                </a:r>
                <a:r>
                  <a:rPr lang="en-US" sz="1200" b="1" i="1" dirty="0" smtClean="0">
                    <a:solidFill>
                      <a:schemeClr val="tx1"/>
                    </a:solidFill>
                    <a:ea typeface="Cambria Math"/>
                  </a:rPr>
                  <a:t>:</a:t>
                </a:r>
                <a:r>
                  <a:rPr lang="en-US" sz="1200" dirty="0">
                    <a:solidFill>
                      <a:schemeClr val="tx1"/>
                    </a:solidFill>
                  </a:rPr>
                  <a:t> in </a:t>
                </a:r>
                <a:r>
                  <a:rPr lang="en-US" sz="1200" dirty="0" smtClean="0">
                    <a:solidFill>
                      <a:schemeClr val="tx1"/>
                    </a:solidFill>
                  </a:rPr>
                  <a:t>3D space, </a:t>
                </a:r>
                <a:r>
                  <a:rPr lang="en-US" sz="1200" dirty="0">
                    <a:solidFill>
                      <a:schemeClr val="tx1"/>
                    </a:solidFill>
                  </a:rPr>
                  <a:t>any displacement of a rigid body such that a point on the rigid body remains fixed, is equivalent to a single rotation about some axis that runs through </a:t>
                </a:r>
                <a:r>
                  <a:rPr lang="en-US" sz="1200" dirty="0" smtClean="0">
                    <a:solidFill>
                      <a:schemeClr val="tx1"/>
                    </a:solidFill>
                  </a:rPr>
                  <a:t>the fixed point.</a:t>
                </a:r>
              </a:p>
              <a:p>
                <a:pPr indent="-357188"/>
                <a:endParaRPr lang="en-US" sz="800" dirty="0">
                  <a:solidFill>
                    <a:schemeClr val="tx1"/>
                  </a:solidFill>
                  <a:ea typeface="Cambria Math"/>
                </a:endParaRPr>
              </a:p>
              <a:p>
                <a:pPr indent="-357188"/>
                <a:r>
                  <a:rPr lang="en-US" sz="1200" dirty="0" smtClean="0">
                    <a:solidFill>
                      <a:schemeClr val="tx1"/>
                    </a:solidFill>
                    <a:ea typeface="Cambria Math"/>
                  </a:rPr>
                  <a:t>If the axis </a:t>
                </a:r>
                <a:r>
                  <a:rPr lang="en-US" sz="1200" b="1" dirty="0" smtClean="0">
                    <a:solidFill>
                      <a:schemeClr val="tx1"/>
                    </a:solidFill>
                    <a:ea typeface="Cambria Math"/>
                  </a:rPr>
                  <a:t>r</a:t>
                </a:r>
                <a:r>
                  <a:rPr lang="en-US" sz="1200" dirty="0" smtClean="0">
                    <a:solidFill>
                      <a:schemeClr val="tx1"/>
                    </a:solidFill>
                    <a:ea typeface="Cambria Math"/>
                  </a:rPr>
                  <a:t> is normalized, then </a:t>
                </a:r>
                <a14:m>
                  <m:oMath xmlns:m="http://schemas.openxmlformats.org/officeDocument/2006/math">
                    <m:r>
                      <a:rPr lang="en-US" sz="1200" b="1" i="0" smtClean="0">
                        <a:solidFill>
                          <a:schemeClr val="tx1"/>
                        </a:solidFill>
                        <a:latin typeface="Cambria Math"/>
                        <a:ea typeface="Cambria Math"/>
                      </a:rPr>
                      <m:t>𝐫</m:t>
                    </m:r>
                    <m:r>
                      <a:rPr lang="en-US" sz="1200" b="0" i="1" smtClean="0">
                        <a:solidFill>
                          <a:schemeClr val="tx1"/>
                        </a:solidFill>
                        <a:latin typeface="Cambria Math"/>
                        <a:ea typeface="Cambria Math"/>
                      </a:rPr>
                      <m:t>=(</m:t>
                    </m:r>
                    <m:r>
                      <a:rPr lang="en-US" sz="1200" b="0" i="1" smtClean="0">
                        <a:solidFill>
                          <a:schemeClr val="tx1"/>
                        </a:solidFill>
                        <a:latin typeface="Cambria Math"/>
                        <a:ea typeface="Cambria Math"/>
                      </a:rPr>
                      <m:t>𝑥</m:t>
                    </m:r>
                    <m:r>
                      <a:rPr lang="en-US" sz="1200" b="0" i="1" smtClean="0">
                        <a:solidFill>
                          <a:schemeClr val="tx1"/>
                        </a:solidFill>
                        <a:latin typeface="Cambria Math"/>
                        <a:ea typeface="Cambria Math"/>
                      </a:rPr>
                      <m:t>,</m:t>
                    </m:r>
                    <m:r>
                      <a:rPr lang="en-US" sz="1200" b="0" i="1" smtClean="0">
                        <a:solidFill>
                          <a:schemeClr val="tx1"/>
                        </a:solidFill>
                        <a:latin typeface="Cambria Math"/>
                        <a:ea typeface="Cambria Math"/>
                      </a:rPr>
                      <m:t>𝑦</m:t>
                    </m:r>
                    <m:r>
                      <a:rPr lang="en-US" sz="1200" b="0" i="1" smtClean="0">
                        <a:solidFill>
                          <a:schemeClr val="tx1"/>
                        </a:solidFill>
                        <a:latin typeface="Cambria Math"/>
                        <a:ea typeface="Cambria Math"/>
                      </a:rPr>
                      <m:t>, </m:t>
                    </m:r>
                    <m:rad>
                      <m:radPr>
                        <m:degHide m:val="on"/>
                        <m:ctrlPr>
                          <a:rPr lang="en-US" sz="1200" b="0" i="1" smtClean="0">
                            <a:solidFill>
                              <a:schemeClr val="tx1"/>
                            </a:solidFill>
                            <a:latin typeface="Cambria Math" panose="02040503050406030204" pitchFamily="18" charset="0"/>
                            <a:ea typeface="Cambria Math"/>
                          </a:rPr>
                        </m:ctrlPr>
                      </m:radPr>
                      <m:deg/>
                      <m:e>
                        <m:sSup>
                          <m:sSupPr>
                            <m:ctrlPr>
                              <a:rPr lang="en-US" sz="1200" b="0" i="1" smtClean="0">
                                <a:solidFill>
                                  <a:schemeClr val="tx1"/>
                                </a:solidFill>
                                <a:latin typeface="Cambria Math" panose="02040503050406030204" pitchFamily="18" charset="0"/>
                                <a:ea typeface="Cambria Math"/>
                              </a:rPr>
                            </m:ctrlPr>
                          </m:sSupPr>
                          <m:e>
                            <m:r>
                              <a:rPr lang="en-US" sz="1200" b="0" i="1" smtClean="0">
                                <a:solidFill>
                                  <a:schemeClr val="tx1"/>
                                </a:solidFill>
                                <a:latin typeface="Cambria Math"/>
                                <a:ea typeface="Cambria Math"/>
                              </a:rPr>
                              <m:t>1−</m:t>
                            </m:r>
                            <m:r>
                              <a:rPr lang="en-US" sz="1200" b="0" i="1" smtClean="0">
                                <a:solidFill>
                                  <a:schemeClr val="tx1"/>
                                </a:solidFill>
                                <a:latin typeface="Cambria Math"/>
                                <a:ea typeface="Cambria Math"/>
                              </a:rPr>
                              <m:t>𝑥</m:t>
                            </m:r>
                          </m:e>
                          <m:sup>
                            <m:r>
                              <a:rPr lang="en-US" sz="1200" b="0" i="1" smtClean="0">
                                <a:solidFill>
                                  <a:schemeClr val="tx1"/>
                                </a:solidFill>
                                <a:latin typeface="Cambria Math"/>
                                <a:ea typeface="Cambria Math"/>
                              </a:rPr>
                              <m:t>2</m:t>
                            </m:r>
                          </m:sup>
                        </m:sSup>
                        <m:r>
                          <a:rPr lang="en-US" sz="1200" b="0" i="1" smtClean="0">
                            <a:solidFill>
                              <a:schemeClr val="tx1"/>
                            </a:solidFill>
                            <a:latin typeface="Cambria Math"/>
                            <a:ea typeface="Cambria Math"/>
                          </a:rPr>
                          <m:t>−</m:t>
                        </m:r>
                        <m:sSup>
                          <m:sSupPr>
                            <m:ctrlPr>
                              <a:rPr lang="en-US" sz="1200" b="0" i="1" smtClean="0">
                                <a:solidFill>
                                  <a:schemeClr val="tx1"/>
                                </a:solidFill>
                                <a:latin typeface="Cambria Math" panose="02040503050406030204" pitchFamily="18" charset="0"/>
                                <a:ea typeface="Cambria Math"/>
                              </a:rPr>
                            </m:ctrlPr>
                          </m:sSupPr>
                          <m:e>
                            <m:r>
                              <a:rPr lang="en-US" sz="1200" b="0" i="1" smtClean="0">
                                <a:solidFill>
                                  <a:schemeClr val="tx1"/>
                                </a:solidFill>
                                <a:latin typeface="Cambria Math"/>
                                <a:ea typeface="Cambria Math"/>
                              </a:rPr>
                              <m:t>𝑦</m:t>
                            </m:r>
                          </m:e>
                          <m:sup>
                            <m:r>
                              <a:rPr lang="en-US" sz="1200" b="0" i="1" smtClean="0">
                                <a:solidFill>
                                  <a:schemeClr val="tx1"/>
                                </a:solidFill>
                                <a:latin typeface="Cambria Math"/>
                                <a:ea typeface="Cambria Math"/>
                              </a:rPr>
                              <m:t>2</m:t>
                            </m:r>
                          </m:sup>
                        </m:sSup>
                      </m:e>
                    </m:rad>
                    <m:r>
                      <a:rPr lang="en-US" sz="1200" b="0" i="1" smtClean="0">
                        <a:solidFill>
                          <a:schemeClr val="tx1"/>
                        </a:solidFill>
                        <a:latin typeface="Cambria Math"/>
                        <a:ea typeface="Cambria Math"/>
                      </a:rPr>
                      <m:t>)</m:t>
                    </m:r>
                  </m:oMath>
                </a14:m>
                <a:r>
                  <a:rPr lang="en-US" sz="1200" b="1" dirty="0" smtClean="0">
                    <a:solidFill>
                      <a:schemeClr val="tx1"/>
                    </a:solidFill>
                    <a:ea typeface="Cambria Math"/>
                  </a:rPr>
                  <a:t> </a:t>
                </a:r>
                <a:r>
                  <a:rPr lang="en-US" sz="1200" dirty="0" smtClean="0">
                    <a:solidFill>
                      <a:schemeClr val="tx1"/>
                    </a:solidFill>
                    <a:ea typeface="Cambria Math"/>
                  </a:rPr>
                  <a:t>Therefore,  only 3 values are needed to specify any rotation: x, y and the angle </a:t>
                </a:r>
                <a:r>
                  <a:rPr lang="en-US" sz="1200" i="1" dirty="0" smtClean="0">
                    <a:solidFill>
                      <a:schemeClr val="tx1"/>
                    </a:solidFill>
                    <a:ea typeface="Cambria Math"/>
                    <a:sym typeface="Symbol"/>
                  </a:rPr>
                  <a:t></a:t>
                </a:r>
                <a:r>
                  <a:rPr lang="en-US" sz="1200" dirty="0" smtClean="0">
                    <a:solidFill>
                      <a:schemeClr val="tx1"/>
                    </a:solidFill>
                    <a:ea typeface="Cambria Math"/>
                    <a:sym typeface="Symbol"/>
                  </a:rPr>
                  <a:t>.</a:t>
                </a:r>
                <a:endParaRPr lang="en-US" sz="1200" b="1" i="1" dirty="0">
                  <a:solidFill>
                    <a:schemeClr val="tx1"/>
                  </a:solidFill>
                  <a:ea typeface="Cambria Math"/>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3124200" y="2362200"/>
                <a:ext cx="6105525" cy="1314450"/>
              </a:xfrm>
              <a:prstGeom prst="roundRect">
                <a:avLst>
                  <a:gd name="adj" fmla="val 7302"/>
                </a:avLst>
              </a:prstGeom>
              <a:blipFill>
                <a:blip r:embed="rId3"/>
                <a:stretch>
                  <a:fillRect t="-913" b="-4110"/>
                </a:stretch>
              </a:blipFill>
              <a:ln w="254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169318755"/>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5" dur="500"/>
                                        <p:tgtEl>
                                          <p:spTgt spid="4">
                                            <p:txEl>
                                              <p:pRg st="8" end="8"/>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randombar(horizontal)">
                                      <p:cBhvr>
                                        <p:cTn id="28" dur="500"/>
                                        <p:tgtEl>
                                          <p:spTgt spid="4">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3" dur="500"/>
                                        <p:tgtEl>
                                          <p:spTgt spid="4">
                                            <p:txEl>
                                              <p:pRg st="10" end="10"/>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GAM 325/425: </a:t>
            </a:r>
            <a:br>
              <a:rPr lang="en-US" dirty="0"/>
            </a:br>
            <a:r>
              <a:rPr lang="en-US" dirty="0"/>
              <a:t>Applied 3D Geometry</a:t>
            </a:r>
          </a:p>
        </p:txBody>
      </p:sp>
      <p:sp>
        <p:nvSpPr>
          <p:cNvPr id="3" name="Subtitle 2"/>
          <p:cNvSpPr>
            <a:spLocks noGrp="1"/>
          </p:cNvSpPr>
          <p:nvPr>
            <p:ph type="subTitle" idx="1"/>
          </p:nvPr>
        </p:nvSpPr>
        <p:spPr/>
        <p:txBody>
          <a:bodyPr/>
          <a:lstStyle/>
          <a:p>
            <a:r>
              <a:rPr lang="en-US" dirty="0"/>
              <a:t>Orientation </a:t>
            </a:r>
            <a:r>
              <a:rPr lang="en-US" dirty="0" smtClean="0"/>
              <a:t>Representation #2:</a:t>
            </a:r>
            <a:endParaRPr lang="en-US" dirty="0"/>
          </a:p>
          <a:p>
            <a:r>
              <a:rPr lang="en-US" dirty="0" smtClean="0"/>
              <a:t>Euler Angles</a:t>
            </a:r>
            <a:endParaRPr lang="en-US" dirty="0"/>
          </a:p>
        </p:txBody>
      </p:sp>
      <p:sp>
        <p:nvSpPr>
          <p:cNvPr id="4" name="Slide Number Placeholder 3"/>
          <p:cNvSpPr>
            <a:spLocks noGrp="1"/>
          </p:cNvSpPr>
          <p:nvPr>
            <p:ph type="sldNum" sz="quarter" idx="12"/>
          </p:nvPr>
        </p:nvSpPr>
        <p:spPr/>
        <p:txBody>
          <a:bodyPr/>
          <a:lstStyle/>
          <a:p>
            <a:fld id="{2DD2A927-C669-46EB-947E-64BB8CE6050D}" type="slidenum">
              <a:rPr lang="en-US" smtClean="0"/>
              <a:t>5</a:t>
            </a:fld>
            <a:endParaRPr lang="en-US" dirty="0"/>
          </a:p>
        </p:txBody>
      </p:sp>
    </p:spTree>
    <p:extLst>
      <p:ext uri="{BB962C8B-B14F-4D97-AF65-F5344CB8AC3E}">
        <p14:creationId xmlns:p14="http://schemas.microsoft.com/office/powerpoint/2010/main" val="507678478"/>
      </p:ext>
    </p:extLst>
  </p:cSld>
  <p:clrMapOvr>
    <a:masterClrMapping/>
  </p:clrMapOvr>
  <p:transition spd="slow">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Angles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6</a:t>
            </a:fld>
            <a:endParaRPr lang="en-US" dirty="0"/>
          </a:p>
        </p:txBody>
      </p:sp>
      <p:sp>
        <p:nvSpPr>
          <p:cNvPr id="4" name="Content Placeholder 3"/>
          <p:cNvSpPr>
            <a:spLocks noGrp="1"/>
          </p:cNvSpPr>
          <p:nvPr>
            <p:ph sz="quarter" idx="1"/>
          </p:nvPr>
        </p:nvSpPr>
        <p:spPr/>
        <p:txBody>
          <a:bodyPr/>
          <a:lstStyle/>
          <a:p>
            <a:pPr marL="0" indent="0">
              <a:buNone/>
            </a:pPr>
            <a:r>
              <a:rPr lang="en-US" dirty="0" smtClean="0"/>
              <a:t>Going Back to Euler’s Rotation theorem: </a:t>
            </a:r>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Problems:</a:t>
            </a:r>
          </a:p>
          <a:p>
            <a:pPr marL="514350" lvl="1" indent="-220663">
              <a:buFont typeface="+mj-lt"/>
              <a:buAutoNum type="arabicPeriod"/>
            </a:pPr>
            <a:r>
              <a:rPr lang="en-US" dirty="0" smtClean="0"/>
              <a:t>Which axes do we use?</a:t>
            </a:r>
          </a:p>
          <a:p>
            <a:pPr marL="747713" lvl="2" indent="-171450"/>
            <a:r>
              <a:rPr lang="en-US" sz="1800" dirty="0" smtClean="0"/>
              <a:t>Local/object axes (as in the sidebar above). These are called </a:t>
            </a:r>
            <a:r>
              <a:rPr lang="en-US" sz="1800" i="1" dirty="0" smtClean="0"/>
              <a:t>intrinsic rotations</a:t>
            </a:r>
          </a:p>
          <a:p>
            <a:pPr marL="747713" lvl="2" indent="-171450"/>
            <a:r>
              <a:rPr lang="en-US" sz="1800" dirty="0" smtClean="0"/>
              <a:t>World axes. These are called </a:t>
            </a:r>
            <a:r>
              <a:rPr lang="en-US" sz="1800" i="1" dirty="0" smtClean="0"/>
              <a:t>extrinsic rotations.</a:t>
            </a:r>
            <a:endParaRPr lang="en-US" sz="1800" dirty="0" smtClean="0"/>
          </a:p>
          <a:p>
            <a:pPr marL="514350" lvl="1" indent="-220663">
              <a:buFont typeface="+mj-lt"/>
              <a:buAutoNum type="arabicPeriod"/>
            </a:pPr>
            <a:r>
              <a:rPr lang="en-US" dirty="0" smtClean="0"/>
              <a:t>Whether using intrinsic or extrinsic: what axis order </a:t>
            </a:r>
            <a:r>
              <a:rPr lang="en-US" dirty="0"/>
              <a:t>d</a:t>
            </a:r>
            <a:r>
              <a:rPr lang="en-US" dirty="0" smtClean="0"/>
              <a:t>o we use? </a:t>
            </a:r>
          </a:p>
          <a:p>
            <a:pPr marL="747713" lvl="2" indent="-171450"/>
            <a:r>
              <a:rPr lang="en-US" dirty="0" err="1"/>
              <a:t>y</a:t>
            </a:r>
            <a:r>
              <a:rPr lang="en-US" dirty="0" err="1" smtClean="0"/>
              <a:t>xz</a:t>
            </a:r>
            <a:r>
              <a:rPr lang="en-US" dirty="0" smtClean="0"/>
              <a:t>? xyz? </a:t>
            </a:r>
            <a:r>
              <a:rPr lang="en-US" dirty="0" err="1" smtClean="0"/>
              <a:t>yzx</a:t>
            </a:r>
            <a:r>
              <a:rPr lang="en-US" dirty="0" smtClean="0"/>
              <a:t>? Allow repeated axes (</a:t>
            </a:r>
            <a:r>
              <a:rPr lang="en-US" i="1" dirty="0" smtClean="0"/>
              <a:t>classic Euler Angles</a:t>
            </a:r>
            <a:r>
              <a:rPr lang="en-US" dirty="0" smtClean="0"/>
              <a:t>) or not (</a:t>
            </a:r>
            <a:r>
              <a:rPr lang="en-US" i="1" dirty="0" smtClean="0"/>
              <a:t>Tait-Bryan Angles</a:t>
            </a:r>
            <a:r>
              <a:rPr lang="en-US" dirty="0" smtClean="0"/>
              <a:t>)?</a:t>
            </a:r>
            <a:endParaRPr lang="en-US" dirty="0"/>
          </a:p>
          <a:p>
            <a:pPr marL="747713" lvl="2" indent="-171450"/>
            <a:r>
              <a:rPr lang="en-US" dirty="0" smtClean="0"/>
              <a:t>In general, different orders give very different final rotations (see also </a:t>
            </a:r>
            <a:r>
              <a:rPr lang="en-US" dirty="0" smtClean="0">
                <a:hlinkClick r:id="rId2"/>
              </a:rPr>
              <a:t>Wikipedia</a:t>
            </a:r>
            <a:r>
              <a:rPr lang="en-US" dirty="0" smtClean="0"/>
              <a:t>)</a:t>
            </a:r>
          </a:p>
          <a:p>
            <a:pPr marL="514350" lvl="1" indent="-222250">
              <a:buFont typeface="+mj-lt"/>
              <a:buAutoNum type="arabicPeriod"/>
            </a:pPr>
            <a:r>
              <a:rPr lang="en-US" dirty="0" smtClean="0"/>
              <a:t>The dreaded </a:t>
            </a:r>
            <a:r>
              <a:rPr lang="en-US" i="1" dirty="0" smtClean="0"/>
              <a:t>gimbal lock</a:t>
            </a:r>
          </a:p>
          <a:p>
            <a:pPr marL="747713" lvl="2" indent="-173038"/>
            <a:r>
              <a:rPr lang="en-US" dirty="0" smtClean="0"/>
              <a:t>More on this soon…</a:t>
            </a:r>
          </a:p>
          <a:p>
            <a:pPr marL="0" indent="0">
              <a:buNone/>
            </a:pPr>
            <a:endParaRPr lang="en-US" dirty="0"/>
          </a:p>
        </p:txBody>
      </p:sp>
      <mc:AlternateContent xmlns:mc="http://schemas.openxmlformats.org/markup-compatibility/2006" xmlns:a14="http://schemas.microsoft.com/office/drawing/2010/main">
        <mc:Choice Requires="a14">
          <p:sp>
            <p:nvSpPr>
              <p:cNvPr id="5" name="Rounded Rectangle 4"/>
              <p:cNvSpPr/>
              <p:nvPr/>
            </p:nvSpPr>
            <p:spPr>
              <a:xfrm>
                <a:off x="3124200" y="1657350"/>
                <a:ext cx="6105525" cy="1924050"/>
              </a:xfrm>
              <a:prstGeom prst="roundRect">
                <a:avLst>
                  <a:gd name="adj" fmla="val 3872"/>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pPr indent="-357188"/>
                <a:r>
                  <a:rPr lang="en-US" sz="1200" b="1" i="1" dirty="0" smtClean="0">
                    <a:solidFill>
                      <a:schemeClr val="tx1"/>
                    </a:solidFill>
                    <a:ea typeface="Cambria Math"/>
                    <a:hlinkClick r:id="rId3"/>
                  </a:rPr>
                  <a:t>Euler’s Rotation Theorem</a:t>
                </a:r>
                <a:r>
                  <a:rPr lang="en-US" sz="1200" b="1" i="1" dirty="0" smtClean="0">
                    <a:solidFill>
                      <a:schemeClr val="tx1"/>
                    </a:solidFill>
                    <a:ea typeface="Cambria Math"/>
                  </a:rPr>
                  <a:t>:</a:t>
                </a:r>
                <a:r>
                  <a:rPr lang="en-US" sz="1200" dirty="0">
                    <a:solidFill>
                      <a:schemeClr val="tx1"/>
                    </a:solidFill>
                  </a:rPr>
                  <a:t> in </a:t>
                </a:r>
                <a:r>
                  <a:rPr lang="en-US" sz="1200" dirty="0" smtClean="0">
                    <a:solidFill>
                      <a:schemeClr val="tx1"/>
                    </a:solidFill>
                  </a:rPr>
                  <a:t>3D space, </a:t>
                </a:r>
                <a:r>
                  <a:rPr lang="en-US" sz="1200" dirty="0">
                    <a:solidFill>
                      <a:schemeClr val="tx1"/>
                    </a:solidFill>
                  </a:rPr>
                  <a:t>any displacement of a rigid body such that a point on the rigid body remains fixed, is equivalent to a single rotation about some axis that runs through </a:t>
                </a:r>
                <a:r>
                  <a:rPr lang="en-US" sz="1200" dirty="0" smtClean="0">
                    <a:solidFill>
                      <a:schemeClr val="tx1"/>
                    </a:solidFill>
                  </a:rPr>
                  <a:t>the fixed.</a:t>
                </a:r>
              </a:p>
              <a:p>
                <a:pPr indent="-357188"/>
                <a:endParaRPr lang="en-US" sz="800" dirty="0">
                  <a:solidFill>
                    <a:schemeClr val="tx1"/>
                  </a:solidFill>
                  <a:ea typeface="Cambria Math"/>
                </a:endParaRPr>
              </a:p>
              <a:p>
                <a:pPr indent="-357188"/>
                <a:r>
                  <a:rPr lang="en-US" sz="1200" dirty="0" smtClean="0">
                    <a:solidFill>
                      <a:schemeClr val="tx1"/>
                    </a:solidFill>
                    <a:ea typeface="Cambria Math"/>
                  </a:rPr>
                  <a:t>If the axis </a:t>
                </a:r>
                <a:r>
                  <a:rPr lang="en-US" sz="1200" b="1" dirty="0" smtClean="0">
                    <a:solidFill>
                      <a:schemeClr val="tx1"/>
                    </a:solidFill>
                    <a:ea typeface="Cambria Math"/>
                  </a:rPr>
                  <a:t>r</a:t>
                </a:r>
                <a:r>
                  <a:rPr lang="en-US" sz="1200" dirty="0" smtClean="0">
                    <a:solidFill>
                      <a:schemeClr val="tx1"/>
                    </a:solidFill>
                    <a:ea typeface="Cambria Math"/>
                  </a:rPr>
                  <a:t> is normalized, then </a:t>
                </a:r>
                <a14:m>
                  <m:oMath xmlns:m="http://schemas.openxmlformats.org/officeDocument/2006/math">
                    <m:r>
                      <a:rPr lang="en-US" sz="1200" b="1" i="0" smtClean="0">
                        <a:solidFill>
                          <a:schemeClr val="tx1"/>
                        </a:solidFill>
                        <a:latin typeface="Cambria Math"/>
                        <a:ea typeface="Cambria Math"/>
                      </a:rPr>
                      <m:t>𝐫</m:t>
                    </m:r>
                    <m:r>
                      <a:rPr lang="en-US" sz="1200" b="0" i="1" smtClean="0">
                        <a:solidFill>
                          <a:schemeClr val="tx1"/>
                        </a:solidFill>
                        <a:latin typeface="Cambria Math"/>
                        <a:ea typeface="Cambria Math"/>
                      </a:rPr>
                      <m:t>=(</m:t>
                    </m:r>
                    <m:r>
                      <a:rPr lang="en-US" sz="1200" b="0" i="1" smtClean="0">
                        <a:solidFill>
                          <a:schemeClr val="tx1"/>
                        </a:solidFill>
                        <a:latin typeface="Cambria Math"/>
                        <a:ea typeface="Cambria Math"/>
                      </a:rPr>
                      <m:t>𝑥</m:t>
                    </m:r>
                    <m:r>
                      <a:rPr lang="en-US" sz="1200" b="0" i="1" smtClean="0">
                        <a:solidFill>
                          <a:schemeClr val="tx1"/>
                        </a:solidFill>
                        <a:latin typeface="Cambria Math"/>
                        <a:ea typeface="Cambria Math"/>
                      </a:rPr>
                      <m:t>,</m:t>
                    </m:r>
                    <m:r>
                      <a:rPr lang="en-US" sz="1200" b="0" i="1" smtClean="0">
                        <a:solidFill>
                          <a:schemeClr val="tx1"/>
                        </a:solidFill>
                        <a:latin typeface="Cambria Math"/>
                        <a:ea typeface="Cambria Math"/>
                      </a:rPr>
                      <m:t>𝑦</m:t>
                    </m:r>
                    <m:r>
                      <a:rPr lang="en-US" sz="1200" b="0" i="1" smtClean="0">
                        <a:solidFill>
                          <a:schemeClr val="tx1"/>
                        </a:solidFill>
                        <a:latin typeface="Cambria Math"/>
                        <a:ea typeface="Cambria Math"/>
                      </a:rPr>
                      <m:t>, </m:t>
                    </m:r>
                    <m:rad>
                      <m:radPr>
                        <m:degHide m:val="on"/>
                        <m:ctrlPr>
                          <a:rPr lang="en-US" sz="1200" b="0" i="1" smtClean="0">
                            <a:solidFill>
                              <a:schemeClr val="tx1"/>
                            </a:solidFill>
                            <a:latin typeface="Cambria Math" panose="02040503050406030204" pitchFamily="18" charset="0"/>
                            <a:ea typeface="Cambria Math"/>
                          </a:rPr>
                        </m:ctrlPr>
                      </m:radPr>
                      <m:deg/>
                      <m:e>
                        <m:sSup>
                          <m:sSupPr>
                            <m:ctrlPr>
                              <a:rPr lang="en-US" sz="1200" b="0" i="1" smtClean="0">
                                <a:solidFill>
                                  <a:schemeClr val="tx1"/>
                                </a:solidFill>
                                <a:latin typeface="Cambria Math" panose="02040503050406030204" pitchFamily="18" charset="0"/>
                                <a:ea typeface="Cambria Math"/>
                              </a:rPr>
                            </m:ctrlPr>
                          </m:sSupPr>
                          <m:e>
                            <m:r>
                              <a:rPr lang="en-US" sz="1200" b="0" i="1" smtClean="0">
                                <a:solidFill>
                                  <a:schemeClr val="tx1"/>
                                </a:solidFill>
                                <a:latin typeface="Cambria Math"/>
                                <a:ea typeface="Cambria Math"/>
                              </a:rPr>
                              <m:t>1−</m:t>
                            </m:r>
                            <m:r>
                              <a:rPr lang="en-US" sz="1200" b="0" i="1" smtClean="0">
                                <a:solidFill>
                                  <a:schemeClr val="tx1"/>
                                </a:solidFill>
                                <a:latin typeface="Cambria Math"/>
                                <a:ea typeface="Cambria Math"/>
                              </a:rPr>
                              <m:t>𝑥</m:t>
                            </m:r>
                          </m:e>
                          <m:sup>
                            <m:r>
                              <a:rPr lang="en-US" sz="1200" b="0" i="1" smtClean="0">
                                <a:solidFill>
                                  <a:schemeClr val="tx1"/>
                                </a:solidFill>
                                <a:latin typeface="Cambria Math"/>
                                <a:ea typeface="Cambria Math"/>
                              </a:rPr>
                              <m:t>2</m:t>
                            </m:r>
                          </m:sup>
                        </m:sSup>
                        <m:r>
                          <a:rPr lang="en-US" sz="1200" b="0" i="1" smtClean="0">
                            <a:solidFill>
                              <a:schemeClr val="tx1"/>
                            </a:solidFill>
                            <a:latin typeface="Cambria Math"/>
                            <a:ea typeface="Cambria Math"/>
                          </a:rPr>
                          <m:t>−</m:t>
                        </m:r>
                        <m:sSup>
                          <m:sSupPr>
                            <m:ctrlPr>
                              <a:rPr lang="en-US" sz="1200" b="0" i="1" smtClean="0">
                                <a:solidFill>
                                  <a:schemeClr val="tx1"/>
                                </a:solidFill>
                                <a:latin typeface="Cambria Math" panose="02040503050406030204" pitchFamily="18" charset="0"/>
                                <a:ea typeface="Cambria Math"/>
                              </a:rPr>
                            </m:ctrlPr>
                          </m:sSupPr>
                          <m:e>
                            <m:r>
                              <a:rPr lang="en-US" sz="1200" b="0" i="1" smtClean="0">
                                <a:solidFill>
                                  <a:schemeClr val="tx1"/>
                                </a:solidFill>
                                <a:latin typeface="Cambria Math"/>
                                <a:ea typeface="Cambria Math"/>
                              </a:rPr>
                              <m:t>𝑦</m:t>
                            </m:r>
                          </m:e>
                          <m:sup>
                            <m:r>
                              <a:rPr lang="en-US" sz="1200" b="0" i="1" smtClean="0">
                                <a:solidFill>
                                  <a:schemeClr val="tx1"/>
                                </a:solidFill>
                                <a:latin typeface="Cambria Math"/>
                                <a:ea typeface="Cambria Math"/>
                              </a:rPr>
                              <m:t>2</m:t>
                            </m:r>
                          </m:sup>
                        </m:sSup>
                      </m:e>
                    </m:rad>
                    <m:r>
                      <a:rPr lang="en-US" sz="1200" b="0" i="1" smtClean="0">
                        <a:solidFill>
                          <a:schemeClr val="tx1"/>
                        </a:solidFill>
                        <a:latin typeface="Cambria Math"/>
                        <a:ea typeface="Cambria Math"/>
                      </a:rPr>
                      <m:t>)</m:t>
                    </m:r>
                  </m:oMath>
                </a14:m>
                <a:r>
                  <a:rPr lang="en-US" sz="1200" b="1" dirty="0" smtClean="0">
                    <a:solidFill>
                      <a:schemeClr val="tx1"/>
                    </a:solidFill>
                    <a:ea typeface="Cambria Math"/>
                  </a:rPr>
                  <a:t> </a:t>
                </a:r>
                <a:r>
                  <a:rPr lang="en-US" sz="1200" dirty="0" smtClean="0">
                    <a:solidFill>
                      <a:schemeClr val="tx1"/>
                    </a:solidFill>
                    <a:ea typeface="Cambria Math"/>
                  </a:rPr>
                  <a:t>Therefore,  only 3 values are needed to specify any rotation: x, y and the angle </a:t>
                </a:r>
                <a:r>
                  <a:rPr lang="en-US" sz="1200" i="1" dirty="0" smtClean="0">
                    <a:solidFill>
                      <a:schemeClr val="tx1"/>
                    </a:solidFill>
                    <a:ea typeface="Cambria Math"/>
                    <a:sym typeface="Symbol"/>
                  </a:rPr>
                  <a:t></a:t>
                </a:r>
                <a:r>
                  <a:rPr lang="en-US" sz="1200" dirty="0" smtClean="0">
                    <a:solidFill>
                      <a:schemeClr val="tx1"/>
                    </a:solidFill>
                    <a:ea typeface="Cambria Math"/>
                    <a:sym typeface="Symbol"/>
                  </a:rPr>
                  <a:t>.</a:t>
                </a:r>
              </a:p>
              <a:p>
                <a:pPr indent="-357188"/>
                <a:endParaRPr lang="en-US" sz="1200" b="1" i="1" dirty="0">
                  <a:solidFill>
                    <a:schemeClr val="tx1"/>
                  </a:solidFill>
                  <a:ea typeface="Cambria Math"/>
                  <a:sym typeface="Symbol"/>
                </a:endParaRPr>
              </a:p>
              <a:p>
                <a:pPr indent="-357188"/>
                <a:r>
                  <a:rPr lang="en-US" sz="1200" dirty="0" smtClean="0">
                    <a:solidFill>
                      <a:schemeClr val="tx1"/>
                    </a:solidFill>
                    <a:ea typeface="Cambria Math"/>
                    <a:sym typeface="Symbol"/>
                  </a:rPr>
                  <a:t>Alternatively:  rotate a unit vector, say z=(0,0,1), by three successive angles: two to align the axis and one to rotate around the vector.  Those are the </a:t>
                </a:r>
                <a:r>
                  <a:rPr lang="en-US" sz="1200" i="1" dirty="0" smtClean="0">
                    <a:solidFill>
                      <a:schemeClr val="tx1"/>
                    </a:solidFill>
                    <a:ea typeface="Cambria Math"/>
                    <a:sym typeface="Symbol"/>
                  </a:rPr>
                  <a:t>Euler angles</a:t>
                </a:r>
                <a:r>
                  <a:rPr lang="en-US" sz="1200" dirty="0" smtClean="0">
                    <a:solidFill>
                      <a:schemeClr val="tx1"/>
                    </a:solidFill>
                    <a:ea typeface="Cambria Math"/>
                    <a:sym typeface="Symbol"/>
                  </a:rPr>
                  <a:t>.</a:t>
                </a:r>
                <a:endParaRPr lang="en-US" sz="1200" dirty="0">
                  <a:solidFill>
                    <a:schemeClr val="tx1"/>
                  </a:solidFill>
                  <a:ea typeface="Cambria Math"/>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3124200" y="1657350"/>
                <a:ext cx="6105525" cy="1924050"/>
              </a:xfrm>
              <a:prstGeom prst="roundRect">
                <a:avLst>
                  <a:gd name="adj" fmla="val 3872"/>
                </a:avLst>
              </a:prstGeom>
              <a:blipFill>
                <a:blip r:embed="rId4"/>
                <a:stretch>
                  <a:fillRect b="-938"/>
                </a:stretch>
              </a:blipFill>
              <a:ln w="254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8539926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randombar(horizontal)">
                                      <p:cBhvr>
                                        <p:cTn id="12" dur="500"/>
                                        <p:tgtEl>
                                          <p:spTgt spid="5">
                                            <p:bg/>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5" dur="500"/>
                                        <p:tgtEl>
                                          <p:spTgt spid="5">
                                            <p:txEl>
                                              <p:pRg st="0" end="0"/>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8" dur="500"/>
                                        <p:tgtEl>
                                          <p:spTgt spid="5">
                                            <p:txEl>
                                              <p:pRg st="1" end="1"/>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6" dur="500"/>
                                        <p:tgtEl>
                                          <p:spTgt spid="4">
                                            <p:txEl>
                                              <p:pRg st="7" end="7"/>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9" dur="500"/>
                                        <p:tgtEl>
                                          <p:spTgt spid="4">
                                            <p:txEl>
                                              <p:pRg st="8" end="8"/>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7" dur="500"/>
                                        <p:tgtEl>
                                          <p:spTgt spid="4">
                                            <p:txEl>
                                              <p:pRg st="10" end="10"/>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0" dur="500"/>
                                        <p:tgtEl>
                                          <p:spTgt spid="4">
                                            <p:txEl>
                                              <p:pRg st="11" end="11"/>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3" dur="500"/>
                                        <p:tgtEl>
                                          <p:spTgt spid="4">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58" dur="500"/>
                                        <p:tgtEl>
                                          <p:spTgt spid="4">
                                            <p:txEl>
                                              <p:pRg st="13" end="13"/>
                                            </p:txEl>
                                          </p:spTgt>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61"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bldLvl="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a:t>
            </a:r>
            <a:r>
              <a:rPr lang="en-US" dirty="0" smtClean="0"/>
              <a:t>Angles:</a:t>
            </a:r>
            <a:br>
              <a:rPr lang="en-US" dirty="0" smtClean="0"/>
            </a:br>
            <a:r>
              <a:rPr lang="en-US" dirty="0" smtClean="0"/>
              <a:t>Extrinsic Rotation</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7</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Easiest to implement:</a:t>
                </a:r>
              </a:p>
              <a:p>
                <a:pPr lvl="1"/>
                <a:r>
                  <a:rPr lang="en-US" dirty="0" smtClean="0"/>
                  <a:t>Create the three axes rotation matrices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a:rPr>
                          <m:t>𝐑</m:t>
                        </m:r>
                      </m:e>
                      <m:sub>
                        <m:r>
                          <a:rPr lang="en-US" b="0" i="1" smtClean="0">
                            <a:latin typeface="Cambria Math"/>
                          </a:rPr>
                          <m:t>𝑥</m:t>
                        </m:r>
                      </m:sub>
                    </m:sSub>
                  </m:oMath>
                </a14:m>
                <a:r>
                  <a:rPr lang="en-US" dirty="0" smtClean="0"/>
                  <a:t>, </a:t>
                </a: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r>
                          <a:rPr lang="en-US" b="0" i="1" smtClean="0">
                            <a:latin typeface="Cambria Math"/>
                          </a:rPr>
                          <m:t>𝑦</m:t>
                        </m:r>
                      </m:sub>
                    </m:sSub>
                  </m:oMath>
                </a14:m>
                <a:r>
                  <a:rPr lang="en-US" dirty="0" smtClean="0"/>
                  <a:t> and </a:t>
                </a: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r>
                          <a:rPr lang="en-US" b="0" i="1" smtClean="0">
                            <a:latin typeface="Cambria Math"/>
                          </a:rPr>
                          <m:t>𝑧</m:t>
                        </m:r>
                      </m:sub>
                    </m:sSub>
                  </m:oMath>
                </a14:m>
                <a:r>
                  <a:rPr lang="en-US" dirty="0" smtClean="0"/>
                  <a:t> (see lecture 3 for details)</a:t>
                </a:r>
                <a:endParaRPr lang="en-US" dirty="0"/>
              </a:p>
              <a:p>
                <a:pPr lvl="1"/>
                <a:r>
                  <a:rPr lang="en-US" dirty="0" smtClean="0"/>
                  <a:t>Determine the needed order (depends on context). For example: y-z-x</a:t>
                </a:r>
              </a:p>
              <a:p>
                <a:pPr lvl="2"/>
                <a:r>
                  <a:rPr lang="en-US" dirty="0" smtClean="0"/>
                  <a:t>Meaning: rotate around y first, then around z, and finally around x</a:t>
                </a:r>
              </a:p>
              <a:p>
                <a:pPr lvl="1"/>
                <a:r>
                  <a:rPr lang="en-US" dirty="0" smtClean="0"/>
                  <a:t>In Matrix form: </a:t>
                </a:r>
                <a:r>
                  <a:rPr lang="en-US" u="sng" dirty="0" smtClean="0"/>
                  <a:t>Don’t forget the right-to-left arrangement</a:t>
                </a:r>
                <a:r>
                  <a:rPr lang="en-US" dirty="0" smtClean="0"/>
                  <a:t>:</a:t>
                </a:r>
                <a:endParaRPr lang="en-US" dirty="0"/>
              </a:p>
              <a:p>
                <a:pPr lvl="1" algn="ctr"/>
                <a14:m>
                  <m:oMath xmlns:m="http://schemas.openxmlformats.org/officeDocument/2006/math">
                    <m:r>
                      <a:rPr lang="en-US" b="1" i="0" smtClean="0">
                        <a:latin typeface="Cambria Math"/>
                      </a:rPr>
                      <m:t>𝐑</m:t>
                    </m:r>
                    <m:r>
                      <a:rPr lang="en-US" b="0" i="1" smtClean="0">
                        <a:latin typeface="Cambria Math"/>
                      </a:rPr>
                      <m:t>=</m:t>
                    </m:r>
                    <m:sSub>
                      <m:sSubPr>
                        <m:ctrlPr>
                          <a:rPr lang="en-US" b="1" i="1">
                            <a:latin typeface="Cambria Math" panose="02040503050406030204" pitchFamily="18" charset="0"/>
                          </a:rPr>
                        </m:ctrlPr>
                      </m:sSubPr>
                      <m:e>
                        <m:r>
                          <a:rPr lang="en-US" b="1">
                            <a:latin typeface="Cambria Math"/>
                          </a:rPr>
                          <m:t>𝐑</m:t>
                        </m:r>
                      </m:e>
                      <m:sub>
                        <m:r>
                          <a:rPr lang="en-US" i="1">
                            <a:latin typeface="Cambria Math"/>
                          </a:rPr>
                          <m:t>𝑥</m:t>
                        </m:r>
                      </m:sub>
                    </m:sSub>
                    <m:sSub>
                      <m:sSubPr>
                        <m:ctrlPr>
                          <a:rPr lang="en-US" b="1" i="1">
                            <a:latin typeface="Cambria Math" panose="02040503050406030204" pitchFamily="18" charset="0"/>
                          </a:rPr>
                        </m:ctrlPr>
                      </m:sSubPr>
                      <m:e>
                        <m:r>
                          <a:rPr lang="en-US" b="1">
                            <a:latin typeface="Cambria Math"/>
                          </a:rPr>
                          <m:t>𝐑</m:t>
                        </m:r>
                      </m:e>
                      <m:sub>
                        <m:r>
                          <a:rPr lang="en-US" b="0" i="1" smtClean="0">
                            <a:latin typeface="Cambria Math"/>
                          </a:rPr>
                          <m:t>𝑧</m:t>
                        </m:r>
                      </m:sub>
                    </m:sSub>
                    <m:sSub>
                      <m:sSubPr>
                        <m:ctrlPr>
                          <a:rPr lang="en-US" b="1" i="1">
                            <a:latin typeface="Cambria Math" panose="02040503050406030204" pitchFamily="18" charset="0"/>
                          </a:rPr>
                        </m:ctrlPr>
                      </m:sSubPr>
                      <m:e>
                        <m:r>
                          <a:rPr lang="en-US" b="1">
                            <a:latin typeface="Cambria Math"/>
                          </a:rPr>
                          <m:t>𝐑</m:t>
                        </m:r>
                      </m:e>
                      <m:sub>
                        <m:r>
                          <a:rPr lang="en-US" b="0" i="1" smtClean="0">
                            <a:latin typeface="Cambria Math"/>
                          </a:rPr>
                          <m:t>𝑦</m:t>
                        </m:r>
                      </m:sub>
                    </m:sSub>
                  </m:oMath>
                </a14:m>
                <a:endParaRPr lang="en-US" dirty="0"/>
              </a:p>
              <a:p>
                <a:pPr marL="273050" lvl="1" indent="0" algn="ctr">
                  <a:buNone/>
                </a:pPr>
                <a:endParaRPr lang="en-US" dirty="0"/>
              </a:p>
              <a:p>
                <a:pPr lvl="1" algn="ctr"/>
                <a:endParaRPr lang="en-US" b="1"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429000"/>
            <a:ext cx="3225798" cy="2698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58270" y="3581400"/>
            <a:ext cx="5392270" cy="914400"/>
          </a:xfrm>
          <a:prstGeom prst="roundRect">
            <a:avLst>
              <a:gd name="adj" fmla="val 7814"/>
            </a:avLst>
          </a:prstGeom>
          <a:solidFill>
            <a:schemeClr val="bg2">
              <a:lumMod val="9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smtClean="0">
                <a:solidFill>
                  <a:schemeClr val="tx1"/>
                </a:solidFill>
              </a:rPr>
              <a:t>Sidebar: </a:t>
            </a:r>
          </a:p>
          <a:p>
            <a:pPr indent="-357188"/>
            <a:r>
              <a:rPr lang="en-US" sz="1200" dirty="0" smtClean="0">
                <a:solidFill>
                  <a:schemeClr val="tx1"/>
                </a:solidFill>
                <a:ea typeface="Cambria Math"/>
              </a:rPr>
              <a:t>Yes, this means that while the </a:t>
            </a:r>
            <a:r>
              <a:rPr lang="en-US" sz="1200" i="1" dirty="0" smtClean="0">
                <a:solidFill>
                  <a:schemeClr val="tx1"/>
                </a:solidFill>
                <a:ea typeface="Cambria Math"/>
              </a:rPr>
              <a:t>representation</a:t>
            </a:r>
            <a:r>
              <a:rPr lang="en-US" sz="1200" dirty="0" smtClean="0">
                <a:solidFill>
                  <a:schemeClr val="tx1"/>
                </a:solidFill>
                <a:ea typeface="Cambria Math"/>
              </a:rPr>
              <a:t> of Euler angles only require 3 angles, actually </a:t>
            </a:r>
            <a:r>
              <a:rPr lang="en-US" sz="1200" i="1" dirty="0" smtClean="0">
                <a:solidFill>
                  <a:schemeClr val="tx1"/>
                </a:solidFill>
                <a:ea typeface="Cambria Math"/>
              </a:rPr>
              <a:t>working</a:t>
            </a:r>
            <a:r>
              <a:rPr lang="en-US" sz="1200" dirty="0" smtClean="0">
                <a:solidFill>
                  <a:schemeClr val="tx1"/>
                </a:solidFill>
                <a:ea typeface="Cambria Math"/>
              </a:rPr>
              <a:t> with these angles (usually) means using standard matrix operations. (admittedly,  these are limited to the simpler rotation matrices)</a:t>
            </a:r>
            <a:endParaRPr lang="en-US" sz="1200" dirty="0">
              <a:solidFill>
                <a:schemeClr val="tx1"/>
              </a:solidFill>
              <a:ea typeface="Cambria Math"/>
            </a:endParaRPr>
          </a:p>
        </p:txBody>
      </p:sp>
    </p:spTree>
    <p:extLst>
      <p:ext uri="{BB962C8B-B14F-4D97-AF65-F5344CB8AC3E}">
        <p14:creationId xmlns:p14="http://schemas.microsoft.com/office/powerpoint/2010/main" val="196980201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0" dur="500"/>
                                        <p:tgtEl>
                                          <p:spTgt spid="4">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8" dur="500"/>
                                        <p:tgtEl>
                                          <p:spTgt spid="4">
                                            <p:txEl>
                                              <p:pRg st="4" end="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bldLvl="2"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lifford.readthedocs.io/en/v1.1.2/_static/Euler2a.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31690" y="0"/>
            <a:ext cx="1712310" cy="1619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Euler Angles:</a:t>
            </a:r>
            <a:br>
              <a:rPr lang="en-US" dirty="0" smtClean="0"/>
            </a:br>
            <a:r>
              <a:rPr lang="en-US" dirty="0" smtClean="0"/>
              <a:t>Intrinsic Rotations</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8</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With intrinsic rotations, each rotation changes the local frame of reference</a:t>
                </a:r>
              </a:p>
              <a:p>
                <a:pPr marL="0" indent="0">
                  <a:buNone/>
                </a:pPr>
                <a:r>
                  <a:rPr lang="en-US" dirty="0" smtClean="0"/>
                  <a:t>Typically, these angles are referred as:</a:t>
                </a:r>
              </a:p>
              <a:p>
                <a:pPr lvl="1"/>
                <a:r>
                  <a:rPr lang="en-US" i="1" dirty="0" smtClean="0"/>
                  <a:t>Yaw</a:t>
                </a:r>
                <a:r>
                  <a:rPr lang="en-US" dirty="0"/>
                  <a:t> </a:t>
                </a:r>
                <a:r>
                  <a:rPr lang="en-US" dirty="0" smtClean="0"/>
                  <a:t>(or </a:t>
                </a:r>
                <a:r>
                  <a:rPr lang="en-US" i="1" dirty="0" smtClean="0"/>
                  <a:t>Heading</a:t>
                </a:r>
                <a:r>
                  <a:rPr lang="en-US" dirty="0" smtClean="0"/>
                  <a:t>): around the up axis</a:t>
                </a:r>
              </a:p>
              <a:p>
                <a:pPr lvl="1"/>
                <a:r>
                  <a:rPr lang="en-US" i="1" dirty="0" smtClean="0"/>
                  <a:t>Roll</a:t>
                </a:r>
                <a:r>
                  <a:rPr lang="en-US" dirty="0" smtClean="0"/>
                  <a:t>: around the forward axis.</a:t>
                </a:r>
              </a:p>
              <a:p>
                <a:pPr lvl="1"/>
                <a:r>
                  <a:rPr lang="en-US" i="1" dirty="0" smtClean="0"/>
                  <a:t>Pitch</a:t>
                </a:r>
                <a:r>
                  <a:rPr lang="en-US" dirty="0" smtClean="0"/>
                  <a:t>: around the side axis.</a:t>
                </a:r>
              </a:p>
              <a:p>
                <a:pPr marL="0" indent="0">
                  <a:buNone/>
                </a:pPr>
                <a:endParaRPr lang="en-US" sz="800" dirty="0" smtClean="0"/>
              </a:p>
              <a:p>
                <a:pPr marL="0" indent="0">
                  <a:buNone/>
                </a:pPr>
                <a:endParaRPr lang="en-US" sz="800" dirty="0"/>
              </a:p>
              <a:p>
                <a:pPr marL="0" indent="0">
                  <a:buNone/>
                </a:pPr>
                <a:endParaRPr lang="en-US" sz="800" dirty="0" smtClean="0"/>
              </a:p>
              <a:p>
                <a:pPr marL="0" indent="0">
                  <a:buNone/>
                </a:pPr>
                <a:endParaRPr lang="en-US" sz="800" dirty="0" smtClean="0"/>
              </a:p>
              <a:p>
                <a:pPr marL="0" indent="0">
                  <a:buNone/>
                </a:pPr>
                <a:r>
                  <a:rPr lang="en-US" dirty="0" smtClean="0"/>
                  <a:t>In general, we need to specify the axis order. </a:t>
                </a:r>
              </a:p>
              <a:p>
                <a:pPr marL="273050" lvl="1" indent="0">
                  <a:buNone/>
                </a:pPr>
                <a:r>
                  <a:rPr lang="en-US" dirty="0"/>
                  <a:t>The plane example here changes yaw (x) first, then roll (y) and finally pitch (z)</a:t>
                </a:r>
              </a:p>
              <a:p>
                <a:pPr marL="0" indent="0">
                  <a:buNone/>
                </a:pPr>
                <a:r>
                  <a:rPr lang="en-US" dirty="0" smtClean="0"/>
                  <a:t>Implementing the rotation using </a:t>
                </a: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r>
                          <a:rPr lang="en-US" i="1">
                            <a:latin typeface="Cambria Math"/>
                          </a:rPr>
                          <m:t>𝑥</m:t>
                        </m:r>
                      </m:sub>
                    </m:sSub>
                  </m:oMath>
                </a14:m>
                <a:r>
                  <a:rPr lang="en-US" dirty="0"/>
                  <a:t>, </a:t>
                </a: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r>
                          <a:rPr lang="en-US" i="1">
                            <a:latin typeface="Cambria Math"/>
                          </a:rPr>
                          <m:t>𝑦</m:t>
                        </m:r>
                      </m:sub>
                    </m:sSub>
                  </m:oMath>
                </a14:m>
                <a:r>
                  <a:rPr lang="en-US" dirty="0"/>
                  <a:t> and </a:t>
                </a: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r>
                          <a:rPr lang="en-US" i="1">
                            <a:latin typeface="Cambria Math"/>
                          </a:rPr>
                          <m:t>𝑧</m:t>
                        </m:r>
                      </m:sub>
                    </m:sSub>
                  </m:oMath>
                </a14:m>
                <a:r>
                  <a:rPr lang="en-US" dirty="0" smtClean="0"/>
                  <a:t> is a little different however:</a:t>
                </a:r>
              </a:p>
              <a:p>
                <a:pPr lvl="1"/>
                <a:r>
                  <a:rPr lang="en-US" dirty="0" smtClean="0"/>
                  <a:t>In the previous slide (xyz from right to left): </a:t>
                </a:r>
                <a14:m>
                  <m:oMath xmlns:m="http://schemas.openxmlformats.org/officeDocument/2006/math">
                    <m:r>
                      <a:rPr lang="en-US" b="1">
                        <a:latin typeface="Cambria Math"/>
                      </a:rPr>
                      <m:t>𝐑</m:t>
                    </m:r>
                    <m:r>
                      <a:rPr lang="en-US" i="1">
                        <a:latin typeface="Cambria Math"/>
                      </a:rPr>
                      <m:t>=</m:t>
                    </m:r>
                    <m:sSub>
                      <m:sSubPr>
                        <m:ctrlPr>
                          <a:rPr lang="en-US" b="1" i="1">
                            <a:latin typeface="Cambria Math" panose="02040503050406030204" pitchFamily="18" charset="0"/>
                          </a:rPr>
                        </m:ctrlPr>
                      </m:sSubPr>
                      <m:e>
                        <m:r>
                          <a:rPr lang="en-US" b="1">
                            <a:latin typeface="Cambria Math"/>
                          </a:rPr>
                          <m:t>𝐑</m:t>
                        </m:r>
                      </m:e>
                      <m:sub>
                        <m:r>
                          <a:rPr lang="en-US" b="0" i="1" smtClean="0">
                            <a:latin typeface="Cambria Math"/>
                          </a:rPr>
                          <m:t>𝑧</m:t>
                        </m:r>
                      </m:sub>
                    </m:sSub>
                    <m:sSub>
                      <m:sSubPr>
                        <m:ctrlPr>
                          <a:rPr lang="en-US" b="1" i="1">
                            <a:latin typeface="Cambria Math" panose="02040503050406030204" pitchFamily="18" charset="0"/>
                          </a:rPr>
                        </m:ctrlPr>
                      </m:sSubPr>
                      <m:e>
                        <m:r>
                          <a:rPr lang="en-US" b="1">
                            <a:latin typeface="Cambria Math"/>
                          </a:rPr>
                          <m:t>𝐑</m:t>
                        </m:r>
                      </m:e>
                      <m:sub>
                        <m:r>
                          <a:rPr lang="en-US" b="0" i="1" smtClean="0">
                            <a:latin typeface="Cambria Math"/>
                          </a:rPr>
                          <m:t>𝑦</m:t>
                        </m:r>
                      </m:sub>
                    </m:sSub>
                    <m:sSub>
                      <m:sSubPr>
                        <m:ctrlPr>
                          <a:rPr lang="en-US" b="1" i="1">
                            <a:latin typeface="Cambria Math" panose="02040503050406030204" pitchFamily="18" charset="0"/>
                          </a:rPr>
                        </m:ctrlPr>
                      </m:sSubPr>
                      <m:e>
                        <m:r>
                          <a:rPr lang="en-US" b="1">
                            <a:latin typeface="Cambria Math"/>
                          </a:rPr>
                          <m:t>𝐑</m:t>
                        </m:r>
                      </m:e>
                      <m:sub>
                        <m:r>
                          <a:rPr lang="en-US" b="0" i="1" smtClean="0">
                            <a:latin typeface="Cambria Math"/>
                          </a:rPr>
                          <m:t>𝑥</m:t>
                        </m:r>
                      </m:sub>
                    </m:sSub>
                  </m:oMath>
                </a14:m>
                <a:r>
                  <a:rPr lang="en-US" dirty="0" smtClean="0"/>
                  <a:t>. But this won’t work here: </a:t>
                </a:r>
                <a:r>
                  <a:rPr lang="en-US" dirty="0"/>
                  <a:t>A</a:t>
                </a:r>
                <a:r>
                  <a:rPr lang="en-US" dirty="0" smtClean="0"/>
                  <a:t>fter </a:t>
                </a: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r>
                          <a:rPr lang="en-US" i="1">
                            <a:latin typeface="Cambria Math"/>
                          </a:rPr>
                          <m:t>𝑥</m:t>
                        </m:r>
                      </m:sub>
                    </m:sSub>
                  </m:oMath>
                </a14:m>
                <a:r>
                  <a:rPr lang="en-US" dirty="0" smtClean="0"/>
                  <a:t> is applied, the ‘nose’ of the plane isn’t along the y axis anymore. Therefore, applying </a:t>
                </a: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r>
                          <a:rPr lang="en-US" i="1">
                            <a:latin typeface="Cambria Math"/>
                          </a:rPr>
                          <m:t>𝑦</m:t>
                        </m:r>
                      </m:sub>
                    </m:sSub>
                  </m:oMath>
                </a14:m>
                <a:r>
                  <a:rPr lang="en-US" dirty="0" smtClean="0"/>
                  <a:t> next will not give the intended rotation</a:t>
                </a:r>
              </a:p>
              <a:p>
                <a:pPr lvl="1"/>
                <a:r>
                  <a:rPr lang="en-US" b="1" dirty="0" smtClean="0"/>
                  <a:t>Solution:</a:t>
                </a:r>
                <a:r>
                  <a:rPr lang="en-US" dirty="0" smtClean="0"/>
                  <a:t> Reverse the order: </a:t>
                </a:r>
                <a14:m>
                  <m:oMath xmlns:m="http://schemas.openxmlformats.org/officeDocument/2006/math">
                    <m:r>
                      <a:rPr lang="en-US" b="1">
                        <a:latin typeface="Cambria Math"/>
                      </a:rPr>
                      <m:t>𝐑</m:t>
                    </m:r>
                    <m:r>
                      <a:rPr lang="en-US" i="1">
                        <a:latin typeface="Cambria Math"/>
                      </a:rPr>
                      <m:t>=</m:t>
                    </m:r>
                    <m:sSub>
                      <m:sSubPr>
                        <m:ctrlPr>
                          <a:rPr lang="en-US" b="1" i="1">
                            <a:latin typeface="Cambria Math" panose="02040503050406030204" pitchFamily="18" charset="0"/>
                          </a:rPr>
                        </m:ctrlPr>
                      </m:sSubPr>
                      <m:e>
                        <m:r>
                          <a:rPr lang="en-US" b="1">
                            <a:latin typeface="Cambria Math"/>
                          </a:rPr>
                          <m:t>𝐑</m:t>
                        </m:r>
                      </m:e>
                      <m:sub>
                        <m:r>
                          <a:rPr lang="en-US" b="0" i="1" smtClean="0">
                            <a:latin typeface="Cambria Math"/>
                          </a:rPr>
                          <m:t>𝑥</m:t>
                        </m:r>
                      </m:sub>
                    </m:sSub>
                    <m:sSub>
                      <m:sSubPr>
                        <m:ctrlPr>
                          <a:rPr lang="en-US" b="1" i="1">
                            <a:latin typeface="Cambria Math" panose="02040503050406030204" pitchFamily="18" charset="0"/>
                          </a:rPr>
                        </m:ctrlPr>
                      </m:sSubPr>
                      <m:e>
                        <m:r>
                          <a:rPr lang="en-US" b="1">
                            <a:latin typeface="Cambria Math"/>
                          </a:rPr>
                          <m:t>𝐑</m:t>
                        </m:r>
                      </m:e>
                      <m:sub>
                        <m:r>
                          <a:rPr lang="en-US" i="1">
                            <a:latin typeface="Cambria Math"/>
                          </a:rPr>
                          <m:t>𝑦</m:t>
                        </m:r>
                      </m:sub>
                    </m:sSub>
                    <m:sSub>
                      <m:sSubPr>
                        <m:ctrlPr>
                          <a:rPr lang="en-US" b="1" i="1">
                            <a:latin typeface="Cambria Math" panose="02040503050406030204" pitchFamily="18" charset="0"/>
                          </a:rPr>
                        </m:ctrlPr>
                      </m:sSubPr>
                      <m:e>
                        <m:r>
                          <a:rPr lang="en-US" b="1">
                            <a:latin typeface="Cambria Math"/>
                          </a:rPr>
                          <m:t>𝐑</m:t>
                        </m:r>
                      </m:e>
                      <m:sub>
                        <m:r>
                          <a:rPr lang="en-US" b="0" i="1" smtClean="0">
                            <a:latin typeface="Cambria Math"/>
                          </a:rPr>
                          <m:t>𝑧</m:t>
                        </m:r>
                      </m:sub>
                    </m:sSub>
                  </m:oMath>
                </a14:m>
                <a:endParaRPr lang="en-US" b="1" dirty="0" smtClean="0"/>
              </a:p>
              <a:p>
                <a:pPr lvl="2"/>
                <a:r>
                  <a:rPr lang="en-US" i="1" dirty="0" smtClean="0"/>
                  <a:t>Convince yourself by book example and pantomime</a:t>
                </a:r>
              </a:p>
              <a:p>
                <a:pPr marL="0" indent="0">
                  <a:buNone/>
                </a:pPr>
                <a:endParaRPr lang="en-US" dirty="0"/>
              </a:p>
              <a:p>
                <a:pPr marL="0" indent="0">
                  <a:buNone/>
                </a:pPr>
                <a:endParaRPr lang="en-US" dirty="0" smtClean="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8" t="-579" b="-2317"/>
                </a:stretch>
              </a:blipFill>
            </p:spPr>
            <p:txBody>
              <a:bodyPr/>
              <a:lstStyle/>
              <a:p>
                <a:r>
                  <a:rPr lang="en-US">
                    <a:noFill/>
                  </a:rPr>
                  <a:t> </a:t>
                </a:r>
              </a:p>
            </p:txBody>
          </p:sp>
        </mc:Fallback>
      </mc:AlternateContent>
      <p:pic>
        <p:nvPicPr>
          <p:cNvPr id="2050" name="Picture 2" descr="http://what-when-how.com/wp-content/uploads/2012/07/tmpc2f9216_thumb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167" y="1657350"/>
            <a:ext cx="4522833" cy="13144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800600" y="2971800"/>
            <a:ext cx="3962400" cy="6858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WARNING! Suspicious image…</a:t>
            </a:r>
          </a:p>
          <a:p>
            <a:pPr marL="176213" indent="-176213">
              <a:buFont typeface="Arial" panose="020B0604020202020204" pitchFamily="34" charset="0"/>
              <a:buChar char="•"/>
            </a:pPr>
            <a:r>
              <a:rPr lang="en-US" sz="1400" dirty="0" smtClean="0">
                <a:solidFill>
                  <a:schemeClr val="tx1"/>
                </a:solidFill>
              </a:rPr>
              <a:t>Right-hand space: Check…</a:t>
            </a:r>
          </a:p>
          <a:p>
            <a:pPr marL="176213" indent="-176213">
              <a:buFont typeface="Arial" panose="020B0604020202020204" pitchFamily="34" charset="0"/>
              <a:buChar char="•"/>
            </a:pPr>
            <a:r>
              <a:rPr lang="en-US" sz="1400" dirty="0" smtClean="0">
                <a:solidFill>
                  <a:schemeClr val="tx1"/>
                </a:solidFill>
              </a:rPr>
              <a:t>Model’s forward/up alignment:  Not our standard</a:t>
            </a:r>
            <a:endParaRPr lang="en-US" sz="1400" dirty="0">
              <a:solidFill>
                <a:schemeClr val="tx1"/>
              </a:solidFill>
            </a:endParaRPr>
          </a:p>
        </p:txBody>
      </p:sp>
      <p:sp>
        <p:nvSpPr>
          <p:cNvPr id="7" name="Rounded Rectangle 6"/>
          <p:cNvSpPr/>
          <p:nvPr/>
        </p:nvSpPr>
        <p:spPr>
          <a:xfrm>
            <a:off x="5867400" y="5715000"/>
            <a:ext cx="3124200" cy="800100"/>
          </a:xfrm>
          <a:prstGeom prst="roundRect">
            <a:avLst/>
          </a:prstGeom>
          <a:solidFill>
            <a:srgbClr val="FFFF66"/>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Intrinsic and extrinsic orders: </a:t>
            </a:r>
          </a:p>
          <a:p>
            <a:pPr algn="ctr"/>
            <a:r>
              <a:rPr lang="en-US" sz="1600" dirty="0" smtClean="0">
                <a:solidFill>
                  <a:schemeClr val="tx1"/>
                </a:solidFill>
                <a:latin typeface="Times New Roman" panose="02020603050405020304" pitchFamily="18" charset="0"/>
                <a:cs typeface="Times New Roman" panose="02020603050405020304" pitchFamily="18" charset="0"/>
              </a:rPr>
              <a:t>Use same set of rotation matrices. </a:t>
            </a:r>
          </a:p>
          <a:p>
            <a:pPr algn="ctr"/>
            <a:r>
              <a:rPr lang="en-US" sz="1600" dirty="0" smtClean="0">
                <a:solidFill>
                  <a:schemeClr val="tx1"/>
                </a:solidFill>
                <a:latin typeface="Times New Roman" panose="02020603050405020304" pitchFamily="18" charset="0"/>
                <a:cs typeface="Times New Roman" panose="02020603050405020304" pitchFamily="18" charset="0"/>
              </a:rPr>
              <a:t>Only the order differs</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74166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randombar(horizontal)">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randombar(horizontal)">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bg/>
                                          </p:spTgt>
                                        </p:tgtEl>
                                        <p:attrNameLst>
                                          <p:attrName>style.visibility</p:attrName>
                                        </p:attrNameLst>
                                      </p:cBhvr>
                                      <p:to>
                                        <p:strVal val="visible"/>
                                      </p:to>
                                    </p:set>
                                    <p:animEffect transition="in" filter="randombar(horizontal)">
                                      <p:cBhvr>
                                        <p:cTn id="20" dur="500"/>
                                        <p:tgtEl>
                                          <p:spTgt spid="5">
                                            <p:bg/>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8" dur="500"/>
                                        <p:tgtEl>
                                          <p:spTgt spid="4">
                                            <p:txEl>
                                              <p:pRg st="1" end="1"/>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41" dur="500"/>
                                        <p:tgtEl>
                                          <p:spTgt spid="4">
                                            <p:txEl>
                                              <p:pRg st="2" end="2"/>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randombar(horizontal)">
                                      <p:cBhvr>
                                        <p:cTn id="44" dur="500"/>
                                        <p:tgtEl>
                                          <p:spTgt spid="4">
                                            <p:txEl>
                                              <p:pRg st="3" end="3"/>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52" dur="500"/>
                                        <p:tgtEl>
                                          <p:spTgt spid="4">
                                            <p:txEl>
                                              <p:pRg st="9" end="9"/>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55" dur="500"/>
                                        <p:tgtEl>
                                          <p:spTgt spid="4">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60" dur="500"/>
                                        <p:tgtEl>
                                          <p:spTgt spid="4">
                                            <p:txEl>
                                              <p:pRg st="11" end="11"/>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63" dur="500"/>
                                        <p:tgtEl>
                                          <p:spTgt spid="4">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68" dur="500"/>
                                        <p:tgtEl>
                                          <p:spTgt spid="4">
                                            <p:txEl>
                                              <p:pRg st="13" end="13"/>
                                            </p:txEl>
                                          </p:spTgt>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71" dur="500"/>
                                        <p:tgtEl>
                                          <p:spTgt spid="4">
                                            <p:txEl>
                                              <p:pRg st="14" end="1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randombar(horizontal)">
                                      <p:cBhvr>
                                        <p:cTn id="7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Angles</a:t>
            </a:r>
            <a:r>
              <a:rPr lang="en-US" dirty="0" smtClean="0"/>
              <a:t>: A Promise</a:t>
            </a:r>
            <a:endParaRPr lang="en-US" dirty="0"/>
          </a:p>
        </p:txBody>
      </p:sp>
      <p:sp>
        <p:nvSpPr>
          <p:cNvPr id="3" name="Slide Number Placeholder 2"/>
          <p:cNvSpPr>
            <a:spLocks noGrp="1"/>
          </p:cNvSpPr>
          <p:nvPr>
            <p:ph type="sldNum" sz="quarter" idx="12"/>
          </p:nvPr>
        </p:nvSpPr>
        <p:spPr/>
        <p:txBody>
          <a:bodyPr/>
          <a:lstStyle/>
          <a:p>
            <a:fld id="{2DD2A927-C669-46EB-947E-64BB8CE6050D}"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0" indent="0">
                  <a:buNone/>
                </a:pPr>
                <a:r>
                  <a:rPr lang="en-US" dirty="0" smtClean="0"/>
                  <a:t>Keeping track of the relevant matrix order based on intrinsic vs extrinsic is just crazy. We have enough trouble as it is with the math without adding more  confusion.</a:t>
                </a:r>
              </a:p>
              <a:p>
                <a:pPr marL="0" indent="0">
                  <a:buNone/>
                </a:pPr>
                <a:endParaRPr lang="en-US" dirty="0"/>
              </a:p>
              <a:p>
                <a:pPr marL="0" indent="0">
                  <a:buNone/>
                </a:pPr>
                <a:r>
                  <a:rPr lang="en-US" dirty="0" smtClean="0"/>
                  <a:t>Therefore, I make you this promise: </a:t>
                </a:r>
              </a:p>
              <a:p>
                <a:pPr marL="0" indent="0" algn="ctr">
                  <a:buNone/>
                </a:pPr>
                <a:r>
                  <a:rPr lang="en-US" dirty="0" smtClean="0"/>
                  <a:t>I will </a:t>
                </a:r>
                <a:r>
                  <a:rPr lang="en-US" i="1" dirty="0" smtClean="0"/>
                  <a:t>always </a:t>
                </a:r>
                <a:r>
                  <a:rPr lang="en-US" dirty="0" smtClean="0"/>
                  <a:t>specify the correct matrix order </a:t>
                </a:r>
                <a:br>
                  <a:rPr lang="en-US" dirty="0" smtClean="0"/>
                </a:br>
                <a:r>
                  <a:rPr lang="en-US" dirty="0" smtClean="0"/>
                  <a:t>with </a:t>
                </a: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r>
                          <a:rPr lang="en-US" i="1">
                            <a:latin typeface="Cambria Math"/>
                          </a:rPr>
                          <m:t>𝑥</m:t>
                        </m:r>
                      </m:sub>
                    </m:sSub>
                  </m:oMath>
                </a14:m>
                <a:r>
                  <a:rPr lang="en-US" dirty="0" smtClean="0"/>
                  <a:t>, </a:t>
                </a: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r>
                          <a:rPr lang="en-US" b="0" i="1" smtClean="0">
                            <a:latin typeface="Cambria Math" panose="02040503050406030204" pitchFamily="18" charset="0"/>
                          </a:rPr>
                          <m:t>𝑦</m:t>
                        </m:r>
                      </m:sub>
                    </m:sSub>
                  </m:oMath>
                </a14:m>
                <a:r>
                  <a:rPr lang="en-US" dirty="0" smtClean="0"/>
                  <a:t> and </a:t>
                </a:r>
                <a14:m>
                  <m:oMath xmlns:m="http://schemas.openxmlformats.org/officeDocument/2006/math">
                    <m:sSub>
                      <m:sSubPr>
                        <m:ctrlPr>
                          <a:rPr lang="en-US" b="1" i="1">
                            <a:latin typeface="Cambria Math" panose="02040503050406030204" pitchFamily="18" charset="0"/>
                          </a:rPr>
                        </m:ctrlPr>
                      </m:sSubPr>
                      <m:e>
                        <m:r>
                          <a:rPr lang="en-US" b="1">
                            <a:latin typeface="Cambria Math"/>
                          </a:rPr>
                          <m:t>𝐑</m:t>
                        </m:r>
                      </m:e>
                      <m:sub>
                        <m:r>
                          <a:rPr lang="en-US" b="0" i="1" smtClean="0">
                            <a:latin typeface="Cambria Math" panose="02040503050406030204" pitchFamily="18" charset="0"/>
                          </a:rPr>
                          <m:t>𝑧</m:t>
                        </m:r>
                      </m:sub>
                    </m:sSub>
                  </m:oMath>
                </a14:m>
                <a:r>
                  <a:rPr lang="en-US" dirty="0" smtClean="0"/>
                  <a:t> as part of the questions.</a:t>
                </a:r>
              </a:p>
              <a:p>
                <a:pPr marL="0" indent="0">
                  <a:buNone/>
                </a:pPr>
                <a:endParaRPr lang="en-US" u="sng" dirty="0" smtClean="0"/>
              </a:p>
              <a:p>
                <a:pPr marL="0" indent="0">
                  <a:buNone/>
                </a:pPr>
                <a:r>
                  <a:rPr lang="en-US" dirty="0" smtClean="0"/>
                  <a:t>Your future jobs might need to you to be aware of the subtleties involved with the different types of rotations and associated ordering, but for now, let’s just focus developing some intuition with the linear algebra involved….</a:t>
                </a:r>
                <a:endParaRPr lang="en-US" dirty="0"/>
              </a:p>
              <a:p>
                <a:pPr marL="0" indent="0">
                  <a:buNone/>
                </a:pPr>
                <a:endParaRPr lang="en-US" u="sng"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08" t="-579"/>
                </a:stretch>
              </a:blipFill>
            </p:spPr>
            <p:txBody>
              <a:bodyPr/>
              <a:lstStyle/>
              <a:p>
                <a:r>
                  <a:rPr lang="en-US">
                    <a:noFill/>
                  </a:rPr>
                  <a:t> </a:t>
                </a:r>
              </a:p>
            </p:txBody>
          </p:sp>
        </mc:Fallback>
      </mc:AlternateContent>
    </p:spTree>
    <p:extLst>
      <p:ext uri="{BB962C8B-B14F-4D97-AF65-F5344CB8AC3E}">
        <p14:creationId xmlns:p14="http://schemas.microsoft.com/office/powerpoint/2010/main" val="557657093"/>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70C0"/>
      </a:hlink>
      <a:folHlink>
        <a:srgbClr val="638BAD"/>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solidFill>
          <a:srgbClr val="FFFF00"/>
        </a:solidFill>
        <a:ln w="25400">
          <a:solidFill>
            <a:srgbClr val="FF0000"/>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28026</TotalTime>
  <Words>2172</Words>
  <Application>Microsoft Office PowerPoint</Application>
  <PresentationFormat>On-screen Show (4:3)</PresentationFormat>
  <Paragraphs>454</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Black</vt:lpstr>
      <vt:lpstr>Calibri</vt:lpstr>
      <vt:lpstr>Cambria Math</vt:lpstr>
      <vt:lpstr>Gill Sans MT</vt:lpstr>
      <vt:lpstr>Symbol</vt:lpstr>
      <vt:lpstr>Times New Roman</vt:lpstr>
      <vt:lpstr>Wingdings</vt:lpstr>
      <vt:lpstr>Wingdings 3</vt:lpstr>
      <vt:lpstr>Origin</vt:lpstr>
      <vt:lpstr>GAM 325/425:  Applied 3D Geometry</vt:lpstr>
      <vt:lpstr>Rotation Representation</vt:lpstr>
      <vt:lpstr>GAM 325/425:  Applied 3D Geometry</vt:lpstr>
      <vt:lpstr>Rotation Matrices</vt:lpstr>
      <vt:lpstr>GAM 325/425:  Applied 3D Geometry</vt:lpstr>
      <vt:lpstr>Euler Angles</vt:lpstr>
      <vt:lpstr>Euler Angles: Extrinsic Rotation</vt:lpstr>
      <vt:lpstr>Euler Angles: Intrinsic Rotations</vt:lpstr>
      <vt:lpstr>Euler Angles: A Promise</vt:lpstr>
      <vt:lpstr> Converting Between  Matrix Format and Angles</vt:lpstr>
      <vt:lpstr>Euler Angles:  Gimbal Lock</vt:lpstr>
      <vt:lpstr>Euler Angles: Assessment</vt:lpstr>
      <vt:lpstr>GAM 325/425:  Applied 3D Geometry</vt:lpstr>
      <vt:lpstr>Axis-Angle</vt:lpstr>
      <vt:lpstr>Conversion From Matrix to Axis-Angle</vt:lpstr>
      <vt:lpstr>Conversion From Matrix to Axis-Angle</vt:lpstr>
      <vt:lpstr>Axis-Angle Rotations: Concatenation and Vector Rotation</vt:lpstr>
      <vt:lpstr>Axis-Angle: Assessment</vt:lpstr>
      <vt:lpstr>GAM 325/425:  Applied 3D Geometry</vt:lpstr>
      <vt:lpstr>Quaternions</vt:lpstr>
      <vt:lpstr>Quaternions:  Limited Usage</vt:lpstr>
      <vt:lpstr>Quaternion Operations: Addition and Scalar</vt:lpstr>
      <vt:lpstr>Quaternion Operations: Addition and Scalar</vt:lpstr>
      <vt:lpstr>Quaternion Operations: Dot Product and Magnitude</vt:lpstr>
      <vt:lpstr>Concatenating Quaternions: Multiplication</vt:lpstr>
      <vt:lpstr>Quaternion Identity and Inverse</vt:lpstr>
      <vt:lpstr>Rotating Vectors Using Quaternions</vt:lpstr>
      <vt:lpstr>Rotating Vectors Using Quaternions</vt:lpstr>
      <vt:lpstr>Quaternion And Transformations</vt:lpstr>
      <vt:lpstr>Quaternions: Converting Between Formats</vt:lpstr>
      <vt:lpstr>Quaternions: Assessment</vt:lpstr>
      <vt:lpstr>Overall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dc:creator>
  <cp:lastModifiedBy>Andre</cp:lastModifiedBy>
  <cp:revision>1559</cp:revision>
  <dcterms:created xsi:type="dcterms:W3CDTF">2013-03-17T23:02:21Z</dcterms:created>
  <dcterms:modified xsi:type="dcterms:W3CDTF">2020-10-02T09:37:44Z</dcterms:modified>
</cp:coreProperties>
</file>