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9" r:id="rId2"/>
    <p:sldId id="451" r:id="rId3"/>
    <p:sldId id="445" r:id="rId4"/>
    <p:sldId id="402" r:id="rId5"/>
    <p:sldId id="403" r:id="rId6"/>
    <p:sldId id="404" r:id="rId7"/>
    <p:sldId id="443" r:id="rId8"/>
    <p:sldId id="405" r:id="rId9"/>
    <p:sldId id="407" r:id="rId10"/>
    <p:sldId id="446" r:id="rId11"/>
    <p:sldId id="408" r:id="rId12"/>
    <p:sldId id="409" r:id="rId13"/>
    <p:sldId id="410" r:id="rId14"/>
    <p:sldId id="411" r:id="rId15"/>
    <p:sldId id="462" r:id="rId16"/>
    <p:sldId id="412" r:id="rId17"/>
    <p:sldId id="413" r:id="rId18"/>
    <p:sldId id="414" r:id="rId19"/>
    <p:sldId id="447" r:id="rId20"/>
    <p:sldId id="415" r:id="rId21"/>
    <p:sldId id="416" r:id="rId22"/>
    <p:sldId id="417" r:id="rId23"/>
    <p:sldId id="418" r:id="rId24"/>
    <p:sldId id="419" r:id="rId25"/>
    <p:sldId id="420" r:id="rId26"/>
    <p:sldId id="421" r:id="rId27"/>
    <p:sldId id="422" r:id="rId28"/>
    <p:sldId id="423" r:id="rId29"/>
    <p:sldId id="424" r:id="rId30"/>
    <p:sldId id="425" r:id="rId31"/>
    <p:sldId id="448" r:id="rId32"/>
    <p:sldId id="426" r:id="rId33"/>
    <p:sldId id="427" r:id="rId34"/>
    <p:sldId id="428" r:id="rId35"/>
    <p:sldId id="429" r:id="rId36"/>
    <p:sldId id="449" r:id="rId37"/>
    <p:sldId id="450" r:id="rId38"/>
    <p:sldId id="439" r:id="rId39"/>
    <p:sldId id="452" r:id="rId40"/>
    <p:sldId id="431" r:id="rId41"/>
    <p:sldId id="432" r:id="rId42"/>
    <p:sldId id="453" r:id="rId43"/>
    <p:sldId id="454" r:id="rId44"/>
    <p:sldId id="457" r:id="rId45"/>
    <p:sldId id="458" r:id="rId46"/>
    <p:sldId id="459" r:id="rId47"/>
    <p:sldId id="461" r:id="rId48"/>
    <p:sldId id="434" r:id="rId49"/>
    <p:sldId id="430" r:id="rId50"/>
    <p:sldId id="438" r:id="rId51"/>
    <p:sldId id="440" r:id="rId52"/>
    <p:sldId id="441" r:id="rId53"/>
    <p:sldId id="43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A62680-0414-4712-8BF3-54F401BCEA39}">
          <p14:sldIdLst>
            <p14:sldId id="259"/>
            <p14:sldId id="451"/>
            <p14:sldId id="445"/>
            <p14:sldId id="402"/>
            <p14:sldId id="403"/>
            <p14:sldId id="404"/>
            <p14:sldId id="443"/>
            <p14:sldId id="405"/>
            <p14:sldId id="407"/>
            <p14:sldId id="446"/>
            <p14:sldId id="408"/>
            <p14:sldId id="409"/>
            <p14:sldId id="410"/>
            <p14:sldId id="411"/>
            <p14:sldId id="462"/>
            <p14:sldId id="412"/>
            <p14:sldId id="413"/>
            <p14:sldId id="414"/>
            <p14:sldId id="447"/>
            <p14:sldId id="415"/>
            <p14:sldId id="416"/>
            <p14:sldId id="417"/>
            <p14:sldId id="418"/>
            <p14:sldId id="419"/>
            <p14:sldId id="420"/>
            <p14:sldId id="421"/>
            <p14:sldId id="422"/>
            <p14:sldId id="423"/>
            <p14:sldId id="424"/>
            <p14:sldId id="425"/>
            <p14:sldId id="448"/>
            <p14:sldId id="426"/>
            <p14:sldId id="427"/>
            <p14:sldId id="428"/>
            <p14:sldId id="429"/>
            <p14:sldId id="449"/>
            <p14:sldId id="450"/>
            <p14:sldId id="439"/>
            <p14:sldId id="452"/>
            <p14:sldId id="431"/>
            <p14:sldId id="432"/>
            <p14:sldId id="453"/>
            <p14:sldId id="454"/>
            <p14:sldId id="457"/>
            <p14:sldId id="458"/>
            <p14:sldId id="459"/>
            <p14:sldId id="461"/>
            <p14:sldId id="434"/>
            <p14:sldId id="430"/>
            <p14:sldId id="438"/>
            <p14:sldId id="440"/>
            <p14:sldId id="441"/>
            <p14:sldId id="4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F2B7A-208D-4E85-9624-5183E85874BA}" v="1" dt="2020-10-28T22:34:33.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1" autoAdjust="0"/>
    <p:restoredTop sz="96639" autoAdjust="0"/>
  </p:normalViewPr>
  <p:slideViewPr>
    <p:cSldViewPr>
      <p:cViewPr varScale="1">
        <p:scale>
          <a:sx n="110" d="100"/>
          <a:sy n="110" d="100"/>
        </p:scale>
        <p:origin x="17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el Marin" userId="b8d3f448acd53290" providerId="LiveId" clId="{05FF2B7A-208D-4E85-9624-5183E85874BA}"/>
    <pc:docChg chg="modSld">
      <pc:chgData name="Abel Marin" userId="b8d3f448acd53290" providerId="LiveId" clId="{05FF2B7A-208D-4E85-9624-5183E85874BA}" dt="2020-10-28T22:34:33.437" v="0" actId="20577"/>
      <pc:docMkLst>
        <pc:docMk/>
      </pc:docMkLst>
      <pc:sldChg chg="modSp">
        <pc:chgData name="Abel Marin" userId="b8d3f448acd53290" providerId="LiveId" clId="{05FF2B7A-208D-4E85-9624-5183E85874BA}" dt="2020-10-28T22:34:33.437" v="0" actId="20577"/>
        <pc:sldMkLst>
          <pc:docMk/>
          <pc:sldMk cId="1324673949" sldId="443"/>
        </pc:sldMkLst>
        <pc:spChg chg="mod">
          <ac:chgData name="Abel Marin" userId="b8d3f448acd53290" providerId="LiveId" clId="{05FF2B7A-208D-4E85-9624-5183E85874BA}" dt="2020-10-28T22:34:33.437" v="0" actId="20577"/>
          <ac:spMkLst>
            <pc:docMk/>
            <pc:sldMk cId="1324673949" sldId="443"/>
            <ac:spMk id="21" creationId="{00000000-0000-0000-0000-000000000000}"/>
          </ac:spMkLst>
        </pc:spChg>
        <pc:grpChg chg="mod">
          <ac:chgData name="Abel Marin" userId="b8d3f448acd53290" providerId="LiveId" clId="{05FF2B7A-208D-4E85-9624-5183E85874BA}" dt="2020-10-28T22:34:33.437" v="0" actId="20577"/>
          <ac:grpSpMkLst>
            <pc:docMk/>
            <pc:sldMk cId="1324673949" sldId="443"/>
            <ac:grpSpMk id="19" creationId="{00000000-0000-0000-0000-000000000000}"/>
          </ac:grpSpMkLst>
        </pc:grpChg>
        <pc:cxnChg chg="mod">
          <ac:chgData name="Abel Marin" userId="b8d3f448acd53290" providerId="LiveId" clId="{05FF2B7A-208D-4E85-9624-5183E85874BA}" dt="2020-10-28T22:34:33.437" v="0" actId="20577"/>
          <ac:cxnSpMkLst>
            <pc:docMk/>
            <pc:sldMk cId="1324673949" sldId="443"/>
            <ac:cxnSpMk id="20"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84DBB-6228-42E2-8BE2-B5B89DE36B0A}" type="datetimeFigureOut">
              <a:rPr lang="en-US" smtClean="0"/>
              <a:t>10/28/2020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6F42D-BF06-49B9-B552-461889774ED7}" type="slidenum">
              <a:rPr lang="en-US" smtClean="0"/>
              <a:t>‹#›</a:t>
            </a:fld>
            <a:endParaRPr lang="en-US"/>
          </a:p>
        </p:txBody>
      </p:sp>
    </p:spTree>
    <p:extLst>
      <p:ext uri="{BB962C8B-B14F-4D97-AF65-F5344CB8AC3E}">
        <p14:creationId xmlns:p14="http://schemas.microsoft.com/office/powerpoint/2010/main" val="100285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304800" y="304800"/>
            <a:ext cx="8610600" cy="1295400"/>
          </a:xfrm>
        </p:spPr>
        <p:txBody>
          <a:bodyPr anchor="t" anchorCtr="0">
            <a:noAutofit/>
          </a:bodyPr>
          <a:lstStyle>
            <a:lvl1pPr algn="l">
              <a:defRPr sz="3200">
                <a:solidFill>
                  <a:srgbClr val="0070C0"/>
                </a:solidFill>
              </a:defRPr>
            </a:lvl1pPr>
          </a:lstStyle>
          <a:p>
            <a:r>
              <a:rPr kumimoji="0" lang="en-US" dirty="0"/>
              <a:t>Click to edit Master title style</a:t>
            </a:r>
          </a:p>
        </p:txBody>
      </p:sp>
      <p:sp>
        <p:nvSpPr>
          <p:cNvPr id="9" name="Subtitle 8"/>
          <p:cNvSpPr>
            <a:spLocks noGrp="1"/>
          </p:cNvSpPr>
          <p:nvPr>
            <p:ph type="subTitle" idx="1"/>
          </p:nvPr>
        </p:nvSpPr>
        <p:spPr>
          <a:xfrm>
            <a:off x="2362200" y="3790950"/>
            <a:ext cx="5715000" cy="1847850"/>
          </a:xfrm>
        </p:spPr>
        <p:txBody>
          <a:bodyPr>
            <a:noAutofit/>
          </a:bodyPr>
          <a:lstStyle>
            <a:lvl1pPr marL="0" indent="0" algn="l">
              <a:buNone/>
              <a:defRPr sz="2400">
                <a:solidFill>
                  <a:schemeClr val="tx1"/>
                </a:solidFill>
                <a:latin typeface="Arial Black"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14"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10/28/2020</a:t>
            </a:fld>
            <a:endParaRPr lang="en-US"/>
          </a:p>
        </p:txBody>
      </p:sp>
      <p:sp>
        <p:nvSpPr>
          <p:cNvPr id="15"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6"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10/28/2020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10/28/2020</a:t>
            </a:fld>
            <a:endParaRPr lang="en-US" dirty="0"/>
          </a:p>
        </p:txBody>
      </p:sp>
      <p:sp>
        <p:nvSpPr>
          <p:cNvPr id="11"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2"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10600" cy="990600"/>
          </a:xfrm>
        </p:spPr>
        <p:txBody>
          <a:bodyPr/>
          <a:lstStyle/>
          <a:p>
            <a:r>
              <a:rPr kumimoji="0" lang="en-US"/>
              <a:t>Click to edit Master title style</a:t>
            </a:r>
          </a:p>
        </p:txBody>
      </p:sp>
      <p:sp>
        <p:nvSpPr>
          <p:cNvPr id="4" name="Date Placeholder 3"/>
          <p:cNvSpPr>
            <a:spLocks noGrp="1"/>
          </p:cNvSpPr>
          <p:nvPr>
            <p:ph type="dt" sz="half" idx="10"/>
          </p:nvPr>
        </p:nvSpPr>
        <p:spPr>
          <a:xfrm>
            <a:off x="533400" y="6501968"/>
            <a:ext cx="2289048" cy="365760"/>
          </a:xfrm>
          <a:prstGeom prst="rect">
            <a:avLst/>
          </a:prstGeom>
        </p:spPr>
        <p:txBody>
          <a:bodyPr/>
          <a:lstStyle>
            <a:lvl1pPr>
              <a:defRPr sz="1400"/>
            </a:lvl1pPr>
          </a:lstStyle>
          <a:p>
            <a:fld id="{9793815C-EA6D-40C7-9E91-479112874C2D}" type="datetime1">
              <a:rPr lang="en-US" smtClean="0"/>
              <a:pPr/>
              <a:t>10/28/2020</a:t>
            </a:fld>
            <a:endParaRPr lang="en-US"/>
          </a:p>
        </p:txBody>
      </p:sp>
      <p:sp>
        <p:nvSpPr>
          <p:cNvPr id="5" name="Footer Placeholder 4"/>
          <p:cNvSpPr>
            <a:spLocks noGrp="1"/>
          </p:cNvSpPr>
          <p:nvPr>
            <p:ph type="ftr" sz="quarter" idx="11"/>
          </p:nvPr>
        </p:nvSpPr>
        <p:spPr>
          <a:xfrm>
            <a:off x="2898648" y="6496430"/>
            <a:ext cx="4797552" cy="365760"/>
          </a:xfrm>
          <a:prstGeom prst="rect">
            <a:avLst/>
          </a:prstGeom>
        </p:spPr>
        <p:txBody>
          <a:bodyPr/>
          <a:lstStyle>
            <a:lvl1pPr>
              <a:defRPr sz="1400"/>
            </a:lvl1pPr>
          </a:lstStyle>
          <a:p>
            <a:endParaRPr lang="en-US" dirty="0"/>
          </a:p>
        </p:txBody>
      </p:sp>
      <p:sp>
        <p:nvSpPr>
          <p:cNvPr id="6" name="Slide Number Placeholder 5"/>
          <p:cNvSpPr>
            <a:spLocks noGrp="1"/>
          </p:cNvSpPr>
          <p:nvPr>
            <p:ph type="sldNum" sz="quarter" idx="12"/>
          </p:nvPr>
        </p:nvSpPr>
        <p:spPr>
          <a:xfrm>
            <a:off x="8077200" y="6501968"/>
            <a:ext cx="609600" cy="365760"/>
          </a:xfrm>
          <a:prstGeom prst="rect">
            <a:avLst/>
          </a:prstGeom>
        </p:spPr>
        <p:txBody>
          <a:bodyPr/>
          <a:lstStyle>
            <a:lvl1pPr>
              <a:defRPr sz="1400"/>
            </a:lvl1pPr>
          </a:lstStyle>
          <a:p>
            <a:fld id="{2DD2A927-C669-46EB-947E-64BB8CE6050D}" type="slidenum">
              <a:rPr lang="en-US" smtClean="0"/>
              <a:pPr/>
              <a:t>‹#›</a:t>
            </a:fld>
            <a:endParaRPr lang="en-US" dirty="0"/>
          </a:p>
        </p:txBody>
      </p:sp>
      <p:sp>
        <p:nvSpPr>
          <p:cNvPr id="8" name="Content Placeholder 7"/>
          <p:cNvSpPr>
            <a:spLocks noGrp="1"/>
          </p:cNvSpPr>
          <p:nvPr>
            <p:ph sz="quarter" idx="1"/>
          </p:nvPr>
        </p:nvSpPr>
        <p:spPr>
          <a:xfrm>
            <a:off x="457200" y="1219200"/>
            <a:ext cx="8610600" cy="5257800"/>
          </a:xfrm>
        </p:spPr>
        <p:txBody>
          <a:bodyPr/>
          <a:lstStyle>
            <a:lvl1pPr marL="168275" indent="-168275">
              <a:defRPr sz="2000">
                <a:latin typeface="Times New Roman" pitchFamily="18" charset="0"/>
                <a:cs typeface="Times New Roman" pitchFamily="18" charset="0"/>
              </a:defRPr>
            </a:lvl1pPr>
            <a:lvl2pPr marL="461963" indent="-188913">
              <a:defRPr sz="1800">
                <a:latin typeface="Times New Roman" pitchFamily="18" charset="0"/>
                <a:cs typeface="Times New Roman" pitchFamily="18" charset="0"/>
              </a:defRPr>
            </a:lvl2pPr>
            <a:lvl3pPr marL="746125" indent="-152400">
              <a:defRPr sz="1600">
                <a:latin typeface="Times New Roman" pitchFamily="18" charset="0"/>
                <a:cs typeface="Times New Roman" pitchFamily="18" charset="0"/>
              </a:defRPr>
            </a:lvl3pPr>
            <a:lvl4pPr marL="1031875" indent="-163513">
              <a:defRPr sz="1400">
                <a:latin typeface="Times New Roman" pitchFamily="18" charset="0"/>
                <a:cs typeface="Times New Roman" pitchFamily="18" charset="0"/>
              </a:defRPr>
            </a:lvl4pPr>
            <a:lvl5pPr marL="1317625" indent="-174625">
              <a:buFont typeface="Arial" panose="020B0604020202020204" pitchFamily="34" charset="0"/>
              <a:buChar char="•"/>
              <a:defRPr sz="1200">
                <a:latin typeface="Times New Roman" pitchFamily="18" charset="0"/>
                <a:cs typeface="Times New Roman" pitchFamily="18"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transition spd="slow">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6DF0B6F7-A95D-415F-AB9C-947ED3F9C7B2}" type="datetime1">
              <a:rPr lang="en-US" smtClean="0"/>
              <a:t>10/28/2020</a:t>
            </a:fld>
            <a:endParaRPr lang="en-US"/>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2DD2A927-C669-46EB-947E-64BB8CE6050D}"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5257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52608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10/28/2020</a:t>
            </a:fld>
            <a:endParaRPr lang="en-US"/>
          </a:p>
        </p:txBody>
      </p:sp>
      <p:sp>
        <p:nvSpPr>
          <p:cNvPr id="10"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2"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343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343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10/28/2020</a:t>
            </a:fld>
            <a:endParaRPr lang="en-US" dirty="0"/>
          </a:p>
        </p:txBody>
      </p:sp>
      <p:sp>
        <p:nvSpPr>
          <p:cNvPr id="12"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4"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10/28/2020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10/28/2020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5257800"/>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477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6172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10/28/2020</a:t>
            </a:fld>
            <a:endParaRPr lang="en-US" dirty="0"/>
          </a:p>
        </p:txBody>
      </p:sp>
      <p:sp>
        <p:nvSpPr>
          <p:cNvPr id="13"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4"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DBA0D2F6-DF7A-40A9-B654-D40E4E483C8E}" type="datetime1">
              <a:rPr lang="en-US" smtClean="0"/>
              <a:t>10/28/2020</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2DD2A927-C669-46EB-947E-64BB8CE6050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5257800"/>
          </a:xfrm>
          <a:prstGeom prst="rect">
            <a:avLst/>
          </a:prstGeom>
        </p:spPr>
        <p:txBody>
          <a:bodyPr vert="horz">
            <a:no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9" name="Straight Connector 28"/>
          <p:cNvSpPr>
            <a:spLocks noChangeShapeType="1"/>
          </p:cNvSpPr>
          <p:nvPr/>
        </p:nvSpPr>
        <p:spPr bwMode="auto">
          <a:xfrm>
            <a:off x="457200" y="1143000"/>
            <a:ext cx="8229600" cy="0"/>
          </a:xfrm>
          <a:prstGeom prst="line">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ate Placeholder 3"/>
          <p:cNvSpPr>
            <a:spLocks noGrp="1"/>
          </p:cNvSpPr>
          <p:nvPr>
            <p:ph type="dt" sz="half" idx="2"/>
          </p:nvPr>
        </p:nvSpPr>
        <p:spPr>
          <a:xfrm>
            <a:off x="533400" y="6501968"/>
            <a:ext cx="2289048" cy="365760"/>
          </a:xfrm>
          <a:prstGeom prst="rect">
            <a:avLst/>
          </a:prstGeom>
        </p:spPr>
        <p:txBody>
          <a:bodyPr/>
          <a:lstStyle>
            <a:lvl1pPr>
              <a:defRPr sz="1400"/>
            </a:lvl1pPr>
          </a:lstStyle>
          <a:p>
            <a:fld id="{9793815C-EA6D-40C7-9E91-479112874C2D}" type="datetime1">
              <a:rPr lang="en-US" smtClean="0"/>
              <a:pPr/>
              <a:t>10/28/2020</a:t>
            </a:fld>
            <a:endParaRPr lang="en-US"/>
          </a:p>
        </p:txBody>
      </p:sp>
      <p:sp>
        <p:nvSpPr>
          <p:cNvPr id="20" name="Footer Placeholder 4"/>
          <p:cNvSpPr>
            <a:spLocks noGrp="1"/>
          </p:cNvSpPr>
          <p:nvPr>
            <p:ph type="ftr" sz="quarter" idx="3"/>
          </p:nvPr>
        </p:nvSpPr>
        <p:spPr>
          <a:xfrm>
            <a:off x="2898648" y="6496430"/>
            <a:ext cx="4797552" cy="365760"/>
          </a:xfrm>
          <a:prstGeom prst="rect">
            <a:avLst/>
          </a:prstGeom>
        </p:spPr>
        <p:txBody>
          <a:bodyPr/>
          <a:lstStyle>
            <a:lvl1pPr>
              <a:defRPr sz="1400"/>
            </a:lvl1pPr>
          </a:lstStyle>
          <a:p>
            <a:endParaRPr lang="en-US" dirty="0"/>
          </a:p>
        </p:txBody>
      </p:sp>
      <p:sp>
        <p:nvSpPr>
          <p:cNvPr id="21" name="Slide Number Placeholder 5"/>
          <p:cNvSpPr>
            <a:spLocks noGrp="1"/>
          </p:cNvSpPr>
          <p:nvPr>
            <p:ph type="sldNum" sz="quarter" idx="4"/>
          </p:nvPr>
        </p:nvSpPr>
        <p:spPr>
          <a:xfrm>
            <a:off x="8077200" y="6501968"/>
            <a:ext cx="609600" cy="365760"/>
          </a:xfrm>
          <a:prstGeom prst="rect">
            <a:avLst/>
          </a:prstGeom>
        </p:spPr>
        <p:txBody>
          <a:bodyPr/>
          <a:lstStyle>
            <a:lvl1pPr>
              <a:defRPr sz="1400"/>
            </a:lvl1pPr>
          </a:lstStyle>
          <a:p>
            <a:fld id="{2DD2A927-C669-46EB-947E-64BB8CE605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randomBar/>
  </p:transition>
  <p:hf hdr="0" ftr="0" dt="0"/>
  <p:txStyles>
    <p:titleStyle>
      <a:lvl1pPr algn="l" rtl="0" eaLnBrk="1" latinLnBrk="0" hangingPunct="1">
        <a:spcBef>
          <a:spcPct val="0"/>
        </a:spcBef>
        <a:buNone/>
        <a:defRPr kumimoji="0" sz="3200" b="1" kern="1200">
          <a:solidFill>
            <a:srgbClr val="0070C0"/>
          </a:solidFill>
          <a:latin typeface="Arial Black" pitchFamily="34" charset="0"/>
          <a:ea typeface="+mj-ea"/>
          <a:cs typeface="+mj-cs"/>
        </a:defRPr>
      </a:lvl1pPr>
    </p:titleStyle>
    <p:bodyStyle>
      <a:lvl1pPr marL="274320" indent="-274320" algn="l" rtl="0" eaLnBrk="1" latinLnBrk="0" hangingPunct="1">
        <a:spcBef>
          <a:spcPts val="600"/>
        </a:spcBef>
        <a:buClr>
          <a:schemeClr val="tx1"/>
        </a:buClr>
        <a:buSzPct val="76000"/>
        <a:buFont typeface="Arial" pitchFamily="34" charset="0"/>
        <a:buChar char="•"/>
        <a:defRPr kumimoji="0" sz="2400" kern="1200">
          <a:solidFill>
            <a:schemeClr val="tx1"/>
          </a:solidFill>
          <a:latin typeface="+mn-lt"/>
          <a:ea typeface="+mn-ea"/>
          <a:cs typeface="+mn-cs"/>
        </a:defRPr>
      </a:lvl1pPr>
      <a:lvl2pPr marL="457200" indent="-184150" algn="l" rtl="0" eaLnBrk="1" latinLnBrk="0" hangingPunct="1">
        <a:spcBef>
          <a:spcPts val="500"/>
        </a:spcBef>
        <a:buClr>
          <a:schemeClr val="tx1"/>
        </a:buClr>
        <a:buSzPct val="76000"/>
        <a:buFont typeface="Arial" pitchFamily="34" charset="0"/>
        <a:buChar char="•"/>
        <a:defRPr kumimoji="0" sz="2000" kern="1200">
          <a:solidFill>
            <a:schemeClr val="tx1"/>
          </a:solidFill>
          <a:latin typeface="+mn-lt"/>
          <a:ea typeface="+mn-ea"/>
          <a:cs typeface="+mn-cs"/>
        </a:defRPr>
      </a:lvl2pPr>
      <a:lvl3pPr marL="742950" indent="-149225" algn="l" rtl="0" eaLnBrk="1" latinLnBrk="0" hangingPunct="1">
        <a:spcBef>
          <a:spcPts val="500"/>
        </a:spcBef>
        <a:buClr>
          <a:schemeClr val="tx1"/>
        </a:buClr>
        <a:buSzPct val="76000"/>
        <a:buFont typeface="Arial" pitchFamily="34" charset="0"/>
        <a:buChar char="•"/>
        <a:defRPr kumimoji="0" sz="1800" kern="1200">
          <a:solidFill>
            <a:schemeClr val="tx1"/>
          </a:solidFill>
          <a:latin typeface="+mn-lt"/>
          <a:ea typeface="+mn-ea"/>
          <a:cs typeface="+mn-cs"/>
        </a:defRPr>
      </a:lvl3pPr>
      <a:lvl4pPr marL="1028700" indent="-160338" algn="l" rtl="0" eaLnBrk="1" latinLnBrk="0" hangingPunct="1">
        <a:spcBef>
          <a:spcPts val="400"/>
        </a:spcBef>
        <a:buClr>
          <a:schemeClr val="tx1"/>
        </a:buClr>
        <a:buSzPct val="70000"/>
        <a:buFont typeface="Arial" pitchFamily="34" charset="0"/>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tx1"/>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Frustu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hyperlink" Target="http://www.gamedev.net/page/resources/_/technical/graphics-programming-and-theory/perspective-projections-in-lh-and-rh-systems-r3598" TargetMode="External"/><Relationship Id="rId2" Type="http://schemas.openxmlformats.org/officeDocument/2006/relationships/hyperlink" Target="http://www.songho.ca/opengl/gl_projectionmatrix.html"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songho.ca/opengl/gl_projectionmatrix.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facweb.cs.depaul.edu/andre/gam325/week7.htm"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231.png"/><Relationship Id="rId3" Type="http://schemas.openxmlformats.org/officeDocument/2006/relationships/image" Target="../media/image131.png"/><Relationship Id="rId7"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songho.ca/opengl/gl_projectionmatri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10.png"/><Relationship Id="rId4" Type="http://schemas.openxmlformats.org/officeDocument/2006/relationships/image" Target="../media/image270.pn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0.png"/><Relationship Id="rId7"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40.png"/><Relationship Id="rId4" Type="http://schemas.openxmlformats.org/officeDocument/2006/relationships/image" Target="../media/image210.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42.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31.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hyperlink" Target="https://en.wikipedia.org/wiki/Homogeneous_coordinat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hyperlink" Target="http://facweb.cs.depaul.edu/andre/gam325/week7.htm" TargetMode="External"/><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31.png"/><Relationship Id="rId7" Type="http://schemas.openxmlformats.org/officeDocument/2006/relationships/image" Target="../media/image20.png"/><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7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400.png"/></Relationships>
</file>

<file path=ppt/slides/_rels/slide3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hyperlink" Target="http://facweb.cs.depaul.edu/andre/gam325/week7.htm" TargetMode="External"/><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31.png"/><Relationship Id="rId9"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hyperlink" Target="http://facweb.cs.depaul.edu/andre/gam325/week7.htm"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facweb.cs.depaul.edu/andre/gam325/linearalgebrasafetyrules.html" TargetMode="Externa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4.png"/><Relationship Id="rId7" Type="http://schemas.openxmlformats.org/officeDocument/2006/relationships/image" Target="../media/image62.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5.png"/><Relationship Id="rId4" Type="http://schemas.openxmlformats.org/officeDocument/2006/relationships/image" Target="../media/image60.png"/><Relationship Id="rId9" Type="http://schemas.openxmlformats.org/officeDocument/2006/relationships/image" Target="../media/image67.png"/></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5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hyperlink" Target="http://facweb.cs.depaul.edu/andre/gam325/linearalgebrasafetyrul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facweb.cs.depaul.edu/andre/gam325/week7.htm" TargetMode="External"/><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facweb.cs.depaul.edu/andre/gam325/week7.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GAM 325/425: </a:t>
            </a:r>
            <a:br>
              <a:rPr lang="en-US" dirty="0"/>
            </a:br>
            <a:r>
              <a:rPr lang="en-US" dirty="0"/>
              <a:t>Applied 3D Geometry</a:t>
            </a:r>
          </a:p>
        </p:txBody>
      </p:sp>
      <p:sp>
        <p:nvSpPr>
          <p:cNvPr id="6" name="Subtitle 5"/>
          <p:cNvSpPr>
            <a:spLocks noGrp="1"/>
          </p:cNvSpPr>
          <p:nvPr>
            <p:ph type="subTitle" idx="1"/>
          </p:nvPr>
        </p:nvSpPr>
        <p:spPr/>
        <p:txBody>
          <a:bodyPr/>
          <a:lstStyle/>
          <a:p>
            <a:r>
              <a:rPr lang="en-US" dirty="0"/>
              <a:t>Lecture 7:</a:t>
            </a:r>
          </a:p>
          <a:p>
            <a:r>
              <a:rPr lang="en-US" dirty="0"/>
              <a:t>Viewing and Projection</a:t>
            </a:r>
          </a:p>
        </p:txBody>
      </p:sp>
      <p:sp>
        <p:nvSpPr>
          <p:cNvPr id="3" name="Slide Number Placeholder 2"/>
          <p:cNvSpPr>
            <a:spLocks noGrp="1"/>
          </p:cNvSpPr>
          <p:nvPr>
            <p:ph type="sldNum" sz="quarter" idx="12"/>
          </p:nvPr>
        </p:nvSpPr>
        <p:spPr/>
        <p:txBody>
          <a:bodyPr/>
          <a:lstStyle/>
          <a:p>
            <a:fld id="{2DD2A927-C669-46EB-947E-64BB8CE6050D}" type="slidenum">
              <a:rPr lang="en-US" smtClean="0"/>
              <a:t>1</a:t>
            </a:fld>
            <a:endParaRPr lang="en-US" dirty="0"/>
          </a:p>
        </p:txBody>
      </p:sp>
    </p:spTree>
    <p:extLst>
      <p:ext uri="{BB962C8B-B14F-4D97-AF65-F5344CB8AC3E}">
        <p14:creationId xmlns:p14="http://schemas.microsoft.com/office/powerpoint/2010/main" val="915093673"/>
      </p:ext>
    </p:extLst>
  </p:cSld>
  <p:clrMapOvr>
    <a:masterClrMapping/>
  </p:clrMapOvr>
  <p:transition spd="slow">
    <p:randomBa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10</a:t>
            </a:fld>
            <a:endParaRPr lang="en-US" dirty="0"/>
          </a:p>
        </p:txBody>
      </p:sp>
      <p:sp>
        <p:nvSpPr>
          <p:cNvPr id="4" name="Content Placeholder 3"/>
          <p:cNvSpPr>
            <a:spLocks noGrp="1"/>
          </p:cNvSpPr>
          <p:nvPr>
            <p:ph sz="quarter" idx="1"/>
          </p:nvPr>
        </p:nvSpPr>
        <p:spPr/>
        <p:txBody>
          <a:bodyPr/>
          <a:lstStyle/>
          <a:p>
            <a:pPr marL="0" indent="0">
              <a:buNone/>
            </a:pPr>
            <a:r>
              <a:rPr lang="en-US" dirty="0"/>
              <a:t>In order to render a 3D scene to the screen:</a:t>
            </a:r>
          </a:p>
        </p:txBody>
      </p:sp>
      <p:grpSp>
        <p:nvGrpSpPr>
          <p:cNvPr id="8" name="Group 7"/>
          <p:cNvGrpSpPr/>
          <p:nvPr/>
        </p:nvGrpSpPr>
        <p:grpSpPr>
          <a:xfrm>
            <a:off x="4572000" y="1676400"/>
            <a:ext cx="1916980" cy="2039273"/>
            <a:chOff x="2506880" y="1905000"/>
            <a:chExt cx="1916980" cy="2039273"/>
          </a:xfrm>
        </p:grpSpPr>
        <p:pic>
          <p:nvPicPr>
            <p:cNvPr id="10" name="Picture 2" descr="http://common.ziffdavisinternet.com/encyclopedia_images/_FRUSTU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880" y="2420273"/>
              <a:ext cx="1916980" cy="1524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587342" y="1905000"/>
              <a:ext cx="1756058" cy="523220"/>
            </a:xfrm>
            <a:prstGeom prst="rect">
              <a:avLst/>
            </a:prstGeom>
            <a:noFill/>
          </p:spPr>
          <p:txBody>
            <a:bodyPr wrap="none" rtlCol="0">
              <a:spAutoFit/>
            </a:bodyPr>
            <a:lstStyle/>
            <a:p>
              <a:pPr algn="ctr"/>
              <a:r>
                <a:rPr lang="en-US" sz="1400" dirty="0"/>
                <a:t>View (Camera) Space</a:t>
              </a:r>
            </a:p>
            <a:p>
              <a:pPr algn="ctr"/>
              <a:r>
                <a:rPr lang="en-US" sz="1400" dirty="0"/>
                <a:t>3D, infinite</a:t>
              </a:r>
            </a:p>
          </p:txBody>
        </p:sp>
      </p:grpSp>
      <p:grpSp>
        <p:nvGrpSpPr>
          <p:cNvPr id="21" name="Group 20"/>
          <p:cNvGrpSpPr/>
          <p:nvPr/>
        </p:nvGrpSpPr>
        <p:grpSpPr>
          <a:xfrm>
            <a:off x="5791200" y="3775709"/>
            <a:ext cx="1701556" cy="792916"/>
            <a:chOff x="1434970" y="4038600"/>
            <a:chExt cx="1701556" cy="792916"/>
          </a:xfrm>
        </p:grpSpPr>
        <p:sp>
          <p:nvSpPr>
            <p:cNvPr id="6" name="Curved Up Arrow 5"/>
            <p:cNvSpPr/>
            <p:nvPr/>
          </p:nvSpPr>
          <p:spPr>
            <a:xfrm flipH="1">
              <a:off x="1600720" y="4038600"/>
              <a:ext cx="1370055" cy="457200"/>
            </a:xfrm>
            <a:prstGeom prst="curvedUpArrow">
              <a:avLst>
                <a:gd name="adj1" fmla="val 42975"/>
                <a:gd name="adj2" fmla="val 105650"/>
                <a:gd name="adj3" fmla="val 40625"/>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1434970" y="4462184"/>
                  <a:ext cx="170155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434970" y="4462184"/>
                  <a:ext cx="1701556" cy="369332"/>
                </a:xfrm>
                <a:prstGeom prst="rect">
                  <a:avLst/>
                </a:prstGeom>
                <a:blipFill rotWithShape="1">
                  <a:blip r:embed="rId3"/>
                  <a:stretch>
                    <a:fillRect b="-3333"/>
                  </a:stretch>
                </a:blipFill>
              </p:spPr>
              <p:txBody>
                <a:bodyPr/>
                <a:lstStyle/>
                <a:p>
                  <a:r>
                    <a:rPr lang="en-US">
                      <a:noFill/>
                    </a:rPr>
                    <a:t> </a:t>
                  </a:r>
                </a:p>
              </p:txBody>
            </p:sp>
          </mc:Fallback>
        </mc:AlternateContent>
      </p:grpSp>
      <p:grpSp>
        <p:nvGrpSpPr>
          <p:cNvPr id="26" name="Group 25"/>
          <p:cNvGrpSpPr/>
          <p:nvPr/>
        </p:nvGrpSpPr>
        <p:grpSpPr>
          <a:xfrm>
            <a:off x="6781800" y="1695630"/>
            <a:ext cx="2334902" cy="2045925"/>
            <a:chOff x="6781800" y="1695630"/>
            <a:chExt cx="2334902" cy="2045925"/>
          </a:xfrm>
        </p:grpSpPr>
        <p:sp>
          <p:nvSpPr>
            <p:cNvPr id="5" name="TextBox 4"/>
            <p:cNvSpPr txBox="1"/>
            <p:nvPr/>
          </p:nvSpPr>
          <p:spPr>
            <a:xfrm>
              <a:off x="7388905" y="1695630"/>
              <a:ext cx="1120691" cy="523220"/>
            </a:xfrm>
            <a:prstGeom prst="rect">
              <a:avLst/>
            </a:prstGeom>
            <a:noFill/>
          </p:spPr>
          <p:txBody>
            <a:bodyPr wrap="none" rtlCol="0">
              <a:spAutoFit/>
            </a:bodyPr>
            <a:lstStyle/>
            <a:p>
              <a:pPr algn="ctr"/>
              <a:r>
                <a:rPr lang="en-US" sz="1400" dirty="0"/>
                <a:t>World Space</a:t>
              </a:r>
            </a:p>
            <a:p>
              <a:pPr algn="ctr"/>
              <a:r>
                <a:rPr lang="en-US" sz="1400" dirty="0"/>
                <a:t>3D, Infinite</a:t>
              </a:r>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191033"/>
              <a:ext cx="2334902" cy="155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Group 26"/>
          <p:cNvGrpSpPr/>
          <p:nvPr/>
        </p:nvGrpSpPr>
        <p:grpSpPr>
          <a:xfrm>
            <a:off x="307203" y="1695630"/>
            <a:ext cx="2019285" cy="2027991"/>
            <a:chOff x="518838" y="1695630"/>
            <a:chExt cx="2019285" cy="2027991"/>
          </a:xfrm>
        </p:grpSpPr>
        <p:grpSp>
          <p:nvGrpSpPr>
            <p:cNvPr id="15" name="Group 14"/>
            <p:cNvGrpSpPr/>
            <p:nvPr/>
          </p:nvGrpSpPr>
          <p:grpSpPr>
            <a:xfrm>
              <a:off x="518838" y="1695630"/>
              <a:ext cx="2019285" cy="2027991"/>
              <a:chOff x="6731387" y="1905000"/>
              <a:chExt cx="2019285" cy="2027991"/>
            </a:xfrm>
          </p:grpSpPr>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1387" y="2428220"/>
                <a:ext cx="1974517" cy="150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781800" y="1905000"/>
                <a:ext cx="1968872" cy="523220"/>
              </a:xfrm>
              <a:prstGeom prst="rect">
                <a:avLst/>
              </a:prstGeom>
              <a:noFill/>
            </p:spPr>
            <p:txBody>
              <a:bodyPr wrap="none" rtlCol="0">
                <a:spAutoFit/>
              </a:bodyPr>
              <a:lstStyle/>
              <a:p>
                <a:pPr algn="ctr"/>
                <a:r>
                  <a:rPr lang="en-US" sz="1400" dirty="0"/>
                  <a:t>World Space</a:t>
                </a:r>
              </a:p>
              <a:p>
                <a:pPr algn="ctr"/>
                <a:r>
                  <a:rPr lang="en-US" sz="1400" dirty="0"/>
                  <a:t>2D, width x height pixels</a:t>
                </a:r>
              </a:p>
            </p:txBody>
          </p:sp>
        </p:grpSp>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385165"/>
              <a:ext cx="1792994" cy="119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 name="Right Arrow 27"/>
          <p:cNvSpPr/>
          <p:nvPr/>
        </p:nvSpPr>
        <p:spPr>
          <a:xfrm flipH="1">
            <a:off x="2667000" y="2725073"/>
            <a:ext cx="1370055" cy="457200"/>
          </a:xfrm>
          <a:prstGeom prst="rightArrow">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9" name="Rounded Rectangle 28"/>
          <p:cNvSpPr/>
          <p:nvPr/>
        </p:nvSpPr>
        <p:spPr>
          <a:xfrm>
            <a:off x="685800" y="4002000"/>
            <a:ext cx="4737490" cy="9906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Why convert everything to Camera Space?</a:t>
            </a:r>
          </a:p>
          <a:p>
            <a:pPr algn="ctr"/>
            <a:r>
              <a:rPr lang="en-US" dirty="0">
                <a:solidFill>
                  <a:schemeClr val="tx1"/>
                </a:solidFill>
                <a:latin typeface="Times New Roman" panose="02020603050405020304" pitchFamily="18" charset="0"/>
                <a:cs typeface="Times New Roman" panose="02020603050405020304" pitchFamily="18" charset="0"/>
              </a:rPr>
              <a:t>Because it simplifies the math for the next step: projective transformation</a:t>
            </a:r>
          </a:p>
        </p:txBody>
      </p:sp>
    </p:spTree>
    <p:extLst>
      <p:ext uri="{BB962C8B-B14F-4D97-AF65-F5344CB8AC3E}">
        <p14:creationId xmlns:p14="http://schemas.microsoft.com/office/powerpoint/2010/main" val="309902771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14" presetClass="entr" presetSubtype="1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par>
                                <p:cTn id="22" presetID="14" presetClass="entr" presetSubtype="1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randombar(horizontal)">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Projective Transformation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11</a:t>
            </a:fld>
            <a:endParaRPr lang="en-US" dirty="0"/>
          </a:p>
        </p:txBody>
      </p:sp>
      <p:sp>
        <p:nvSpPr>
          <p:cNvPr id="4" name="Content Placeholder 3"/>
          <p:cNvSpPr>
            <a:spLocks noGrp="1"/>
          </p:cNvSpPr>
          <p:nvPr>
            <p:ph sz="quarter" idx="1"/>
          </p:nvPr>
        </p:nvSpPr>
        <p:spPr/>
        <p:txBody>
          <a:bodyPr/>
          <a:lstStyle/>
          <a:p>
            <a:pPr marL="0" indent="0">
              <a:buNone/>
            </a:pPr>
            <a:r>
              <a:rPr lang="en-US" dirty="0"/>
              <a:t>Converting the 3D scene onto a 2D plane requires a </a:t>
            </a:r>
            <a:r>
              <a:rPr lang="en-US" i="1" dirty="0"/>
              <a:t>projection</a:t>
            </a:r>
            <a:r>
              <a:rPr lang="en-US" dirty="0"/>
              <a:t>. </a:t>
            </a:r>
          </a:p>
          <a:p>
            <a:pPr marL="0" indent="0">
              <a:buNone/>
            </a:pPr>
            <a:r>
              <a:rPr lang="en-US" dirty="0"/>
              <a:t>The two most commonly used projections are:</a:t>
            </a:r>
          </a:p>
          <a:p>
            <a:pPr lvl="1"/>
            <a:r>
              <a:rPr lang="en-US" b="1" dirty="0"/>
              <a:t>Perspective: </a:t>
            </a:r>
            <a:r>
              <a:rPr lang="en-US" dirty="0"/>
              <a:t>Size changes with distance; correspond to our view of the world</a:t>
            </a:r>
          </a:p>
          <a:p>
            <a:pPr lvl="1"/>
            <a:r>
              <a:rPr lang="en-US" b="1" dirty="0"/>
              <a:t>Orthographic:</a:t>
            </a:r>
            <a:r>
              <a:rPr lang="en-US" dirty="0"/>
              <a:t> No converging lines;  great for HUD (and CAD)</a:t>
            </a:r>
            <a:endParaRPr lang="en-US" b="1" dirty="0"/>
          </a:p>
          <a:p>
            <a:pPr lvl="1"/>
            <a:endParaRPr lang="en-US" dirty="0"/>
          </a:p>
        </p:txBody>
      </p:sp>
      <p:pic>
        <p:nvPicPr>
          <p:cNvPr id="2050" name="Picture 2" descr="http://www.labri.fr/perso/nrougier/teaching/opengl/images/ViewFrust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19831"/>
            <a:ext cx="7696200" cy="3709569"/>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3200400" y="3124200"/>
            <a:ext cx="2590800" cy="5700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The red and yellow spheres are the same size in World</a:t>
            </a:r>
          </a:p>
        </p:txBody>
      </p:sp>
      <p:sp>
        <p:nvSpPr>
          <p:cNvPr id="7" name="Rounded Rectangle 6"/>
          <p:cNvSpPr/>
          <p:nvPr/>
        </p:nvSpPr>
        <p:spPr>
          <a:xfrm>
            <a:off x="1295400" y="5486400"/>
            <a:ext cx="2362200" cy="5700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Red appears smaller since its further away</a:t>
            </a:r>
          </a:p>
        </p:txBody>
      </p:sp>
      <p:sp>
        <p:nvSpPr>
          <p:cNvPr id="8" name="Rounded Rectangle 7"/>
          <p:cNvSpPr/>
          <p:nvPr/>
        </p:nvSpPr>
        <p:spPr>
          <a:xfrm>
            <a:off x="5943600" y="5486400"/>
            <a:ext cx="2362200" cy="5700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Distance does not affect apparent size</a:t>
            </a:r>
          </a:p>
        </p:txBody>
      </p:sp>
    </p:spTree>
    <p:extLst>
      <p:ext uri="{BB962C8B-B14F-4D97-AF65-F5344CB8AC3E}">
        <p14:creationId xmlns:p14="http://schemas.microsoft.com/office/powerpoint/2010/main" val="194994099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randombar(horizontal)">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randombar(horizont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Projective Transformation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12</a:t>
            </a:fld>
            <a:endParaRPr lang="en-US" dirty="0"/>
          </a:p>
        </p:txBody>
      </p:sp>
      <p:sp>
        <p:nvSpPr>
          <p:cNvPr id="4" name="Content Placeholder 3"/>
          <p:cNvSpPr>
            <a:spLocks noGrp="1"/>
          </p:cNvSpPr>
          <p:nvPr>
            <p:ph sz="quarter" idx="1"/>
          </p:nvPr>
        </p:nvSpPr>
        <p:spPr/>
        <p:txBody>
          <a:bodyPr/>
          <a:lstStyle/>
          <a:p>
            <a:pPr marL="0" indent="0">
              <a:buNone/>
            </a:pPr>
            <a:r>
              <a:rPr lang="en-US" dirty="0"/>
              <a:t>Both perspective and orthographic projections can be done either in </a:t>
            </a:r>
            <a:r>
              <a:rPr lang="en-US" i="1" dirty="0"/>
              <a:t>perpendicular</a:t>
            </a:r>
            <a:r>
              <a:rPr lang="en-US" dirty="0"/>
              <a:t> or </a:t>
            </a:r>
            <a:r>
              <a:rPr lang="en-US" i="1" dirty="0"/>
              <a:t>oblique</a:t>
            </a:r>
            <a:r>
              <a:rPr lang="en-US" dirty="0"/>
              <a:t> form:</a:t>
            </a:r>
          </a:p>
          <a:p>
            <a:pPr lvl="1"/>
            <a:r>
              <a:rPr lang="en-US" b="1" dirty="0"/>
              <a:t>Perpendicular: </a:t>
            </a:r>
            <a:r>
              <a:rPr lang="en-US" dirty="0"/>
              <a:t>the projection plane is perpendicular to the center viewing line. This is the most common type.</a:t>
            </a:r>
          </a:p>
          <a:p>
            <a:pPr lvl="1"/>
            <a:r>
              <a:rPr lang="en-US" b="1" dirty="0"/>
              <a:t>Oblique: </a:t>
            </a:r>
            <a:r>
              <a:rPr lang="en-US" dirty="0"/>
              <a:t>the center view line is at an angle relative to the projection plane.</a:t>
            </a:r>
          </a:p>
        </p:txBody>
      </p:sp>
      <p:sp>
        <p:nvSpPr>
          <p:cNvPr id="7" name="Rounded Rectangle 6"/>
          <p:cNvSpPr/>
          <p:nvPr/>
        </p:nvSpPr>
        <p:spPr>
          <a:xfrm>
            <a:off x="2667000" y="1600200"/>
            <a:ext cx="6629400" cy="3048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Note:  </a:t>
            </a:r>
            <a:r>
              <a:rPr lang="en-US" sz="1200" dirty="0">
                <a:solidFill>
                  <a:schemeClr val="tx1"/>
                </a:solidFill>
              </a:rPr>
              <a:t>We’ll only cover perpendicular projections here.  The book also includes some oblique ones</a:t>
            </a:r>
            <a:r>
              <a:rPr lang="en-US" sz="1200" b="1" dirty="0">
                <a:solidFill>
                  <a:schemeClr val="tx1"/>
                </a:solidFill>
              </a:rPr>
              <a:t> </a:t>
            </a:r>
            <a:endParaRPr lang="en-US" sz="1200" dirty="0">
              <a:solidFill>
                <a:schemeClr val="tx1"/>
              </a:solidFill>
            </a:endParaRPr>
          </a:p>
        </p:txBody>
      </p:sp>
      <p:grpSp>
        <p:nvGrpSpPr>
          <p:cNvPr id="6" name="Group 5"/>
          <p:cNvGrpSpPr/>
          <p:nvPr/>
        </p:nvGrpSpPr>
        <p:grpSpPr>
          <a:xfrm>
            <a:off x="4133151" y="3048000"/>
            <a:ext cx="4273169" cy="3028600"/>
            <a:chOff x="984631" y="3124200"/>
            <a:chExt cx="4273169" cy="3028600"/>
          </a:xfrm>
        </p:grpSpPr>
        <p:pic>
          <p:nvPicPr>
            <p:cNvPr id="6148" name="Picture 4" descr="https://s-media-cache-ak0.pinimg.com/736x/4e/db/88/4edb88cb76f0b3e129882c6699d681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631" y="3124200"/>
              <a:ext cx="4273169" cy="242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51330" y="5568025"/>
              <a:ext cx="375354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Oblique orthographic projection is great of isometric views, CAD plans, etc.</a:t>
              </a:r>
            </a:p>
          </p:txBody>
        </p:sp>
      </p:grpSp>
      <p:grpSp>
        <p:nvGrpSpPr>
          <p:cNvPr id="8" name="Group 7"/>
          <p:cNvGrpSpPr/>
          <p:nvPr/>
        </p:nvGrpSpPr>
        <p:grpSpPr>
          <a:xfrm>
            <a:off x="914400" y="3048000"/>
            <a:ext cx="2854516" cy="3013360"/>
            <a:chOff x="5597716" y="3124200"/>
            <a:chExt cx="2854516" cy="3013360"/>
          </a:xfrm>
        </p:grpSpPr>
        <p:sp>
          <p:nvSpPr>
            <p:cNvPr id="9" name="TextBox 8"/>
            <p:cNvSpPr txBox="1"/>
            <p:nvPr/>
          </p:nvSpPr>
          <p:spPr>
            <a:xfrm>
              <a:off x="5597716" y="5552785"/>
              <a:ext cx="2854516"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Oblique perspective projection can be used for mirror rendering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069" y="3124200"/>
              <a:ext cx="256222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3278456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Near / Far Clip Planes and</a:t>
            </a:r>
            <a:br>
              <a:rPr lang="en-US" dirty="0"/>
            </a:br>
            <a:r>
              <a:rPr lang="en-US" dirty="0"/>
              <a:t>View Frustum</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13</a:t>
            </a:fld>
            <a:endParaRPr lang="en-US" dirty="0"/>
          </a:p>
        </p:txBody>
      </p:sp>
      <p:sp>
        <p:nvSpPr>
          <p:cNvPr id="4" name="Content Placeholder 3"/>
          <p:cNvSpPr>
            <a:spLocks noGrp="1"/>
          </p:cNvSpPr>
          <p:nvPr>
            <p:ph sz="quarter" idx="1"/>
          </p:nvPr>
        </p:nvSpPr>
        <p:spPr/>
        <p:txBody>
          <a:bodyPr/>
          <a:lstStyle/>
          <a:p>
            <a:pPr marL="0" indent="0">
              <a:buNone/>
            </a:pPr>
            <a:r>
              <a:rPr lang="en-US" i="1" dirty="0"/>
              <a:t>Near</a:t>
            </a:r>
            <a:r>
              <a:rPr lang="en-US" dirty="0"/>
              <a:t>/</a:t>
            </a:r>
            <a:r>
              <a:rPr lang="en-US" i="1" dirty="0"/>
              <a:t>far clip planes </a:t>
            </a:r>
            <a:r>
              <a:rPr lang="en-US" dirty="0"/>
              <a:t>are planes parallel to the projection plane but near/far from it. </a:t>
            </a:r>
          </a:p>
          <a:p>
            <a:pPr lvl="1"/>
            <a:r>
              <a:rPr lang="en-US" dirty="0"/>
              <a:t>The presence of clip planes simplify the project math. but also:</a:t>
            </a:r>
          </a:p>
          <a:p>
            <a:pPr lvl="2"/>
            <a:r>
              <a:rPr lang="en-US" dirty="0"/>
              <a:t>Far clip plane: why waste computation time on objects too far away to matter</a:t>
            </a:r>
          </a:p>
          <a:p>
            <a:pPr lvl="2"/>
            <a:r>
              <a:rPr lang="en-US" dirty="0"/>
              <a:t>Near clip plane: visually avoids rendering from inside objects </a:t>
            </a:r>
          </a:p>
          <a:p>
            <a:pPr marL="0" indent="0">
              <a:buNone/>
            </a:pPr>
            <a:endParaRPr lang="en-US" sz="800" dirty="0">
              <a:hlinkClick r:id="rId2"/>
            </a:endParaRPr>
          </a:p>
          <a:p>
            <a:pPr marL="0" indent="0">
              <a:buNone/>
            </a:pPr>
            <a:r>
              <a:rPr lang="en-US" sz="1800" dirty="0">
                <a:hlinkClick r:id="rId2"/>
              </a:rPr>
              <a:t>Frustum (Wikipedia)</a:t>
            </a:r>
            <a:r>
              <a:rPr lang="en-US" sz="1800" dirty="0"/>
              <a:t>: In geometry, a frustum (plural: frusta or frustums) is the portion of a solid (normally a cone or pyramid) that lies between two parallel planes cutting it. </a:t>
            </a:r>
          </a:p>
          <a:p>
            <a:pPr marL="0" indent="0">
              <a:buNone/>
            </a:pPr>
            <a:endParaRPr lang="en-US" sz="700" dirty="0"/>
          </a:p>
          <a:p>
            <a:pPr marL="0" indent="0">
              <a:buNone/>
            </a:pPr>
            <a:r>
              <a:rPr lang="en-US" sz="1800" dirty="0"/>
              <a:t>The </a:t>
            </a:r>
            <a:r>
              <a:rPr lang="en-US" sz="1800" i="1" dirty="0"/>
              <a:t>view frustum</a:t>
            </a:r>
            <a:r>
              <a:rPr lang="en-US" sz="1800" dirty="0"/>
              <a:t> is the volume of space being projected on the view plane:</a:t>
            </a:r>
          </a:p>
          <a:p>
            <a:pPr marL="293688" lvl="1" indent="0">
              <a:buNone/>
            </a:pPr>
            <a:r>
              <a:rPr lang="en-US" sz="1600" i="1" dirty="0"/>
              <a:t>Objects outside the frustum will not be visible and therefore (should not?) be rendered. </a:t>
            </a:r>
          </a:p>
          <a:p>
            <a:pPr marL="0" indent="0">
              <a:buNone/>
            </a:pPr>
            <a:endParaRPr lang="en-US" sz="1800" dirty="0"/>
          </a:p>
          <a:p>
            <a:pPr marL="0" indent="0">
              <a:buNone/>
            </a:pPr>
            <a:endParaRPr lang="en-US" dirty="0"/>
          </a:p>
        </p:txBody>
      </p:sp>
      <p:pic>
        <p:nvPicPr>
          <p:cNvPr id="6" name="Picture 2" descr="http://www.labri.fr/perso/nrougier/teaching/opengl/images/ViewFrust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238702"/>
            <a:ext cx="5401031" cy="260329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2185988" y="4310063"/>
            <a:ext cx="4895850" cy="1938337"/>
            <a:chOff x="2185988" y="4310063"/>
            <a:chExt cx="4895850" cy="1938337"/>
          </a:xfrm>
        </p:grpSpPr>
        <p:sp>
          <p:nvSpPr>
            <p:cNvPr id="5" name="Freeform 4"/>
            <p:cNvSpPr/>
            <p:nvPr/>
          </p:nvSpPr>
          <p:spPr>
            <a:xfrm>
              <a:off x="2185988" y="4324350"/>
              <a:ext cx="1800225" cy="1743075"/>
            </a:xfrm>
            <a:custGeom>
              <a:avLst/>
              <a:gdLst>
                <a:gd name="connsiteX0" fmla="*/ 0 w 1800225"/>
                <a:gd name="connsiteY0" fmla="*/ 1209675 h 1743075"/>
                <a:gd name="connsiteX1" fmla="*/ 1347787 w 1800225"/>
                <a:gd name="connsiteY1" fmla="*/ 1743075 h 1743075"/>
                <a:gd name="connsiteX2" fmla="*/ 1347787 w 1800225"/>
                <a:gd name="connsiteY2" fmla="*/ 1423988 h 1743075"/>
                <a:gd name="connsiteX3" fmla="*/ 1800225 w 1800225"/>
                <a:gd name="connsiteY3" fmla="*/ 1138238 h 1743075"/>
                <a:gd name="connsiteX4" fmla="*/ 909637 w 1800225"/>
                <a:gd name="connsiteY4" fmla="*/ 0 h 1743075"/>
                <a:gd name="connsiteX5" fmla="*/ 9525 w 1800225"/>
                <a:gd name="connsiteY5" fmla="*/ 547688 h 1743075"/>
                <a:gd name="connsiteX6" fmla="*/ 0 w 1800225"/>
                <a:gd name="connsiteY6" fmla="*/ 1209675 h 17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225" h="1743075">
                  <a:moveTo>
                    <a:pt x="0" y="1209675"/>
                  </a:moveTo>
                  <a:lnTo>
                    <a:pt x="1347787" y="1743075"/>
                  </a:lnTo>
                  <a:lnTo>
                    <a:pt x="1347787" y="1423988"/>
                  </a:lnTo>
                  <a:lnTo>
                    <a:pt x="1800225" y="1138238"/>
                  </a:lnTo>
                  <a:lnTo>
                    <a:pt x="909637" y="0"/>
                  </a:lnTo>
                  <a:lnTo>
                    <a:pt x="9525" y="547688"/>
                  </a:lnTo>
                  <a:lnTo>
                    <a:pt x="0" y="1209675"/>
                  </a:lnTo>
                  <a:close/>
                </a:path>
              </a:pathLst>
            </a:custGeom>
            <a:solidFill>
              <a:srgbClr val="7030A0">
                <a:alpha val="50000"/>
              </a:srgbClr>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Freeform 7"/>
            <p:cNvSpPr/>
            <p:nvPr/>
          </p:nvSpPr>
          <p:spPr>
            <a:xfrm>
              <a:off x="4976813" y="4310063"/>
              <a:ext cx="2105025" cy="1938337"/>
            </a:xfrm>
            <a:custGeom>
              <a:avLst/>
              <a:gdLst>
                <a:gd name="connsiteX0" fmla="*/ 0 w 2105025"/>
                <a:gd name="connsiteY0" fmla="*/ 1214437 h 1938337"/>
                <a:gd name="connsiteX1" fmla="*/ 1181100 w 2105025"/>
                <a:gd name="connsiteY1" fmla="*/ 1938337 h 1938337"/>
                <a:gd name="connsiteX2" fmla="*/ 1166812 w 2105025"/>
                <a:gd name="connsiteY2" fmla="*/ 1262062 h 1938337"/>
                <a:gd name="connsiteX3" fmla="*/ 2105025 w 2105025"/>
                <a:gd name="connsiteY3" fmla="*/ 704850 h 1938337"/>
                <a:gd name="connsiteX4" fmla="*/ 909637 w 2105025"/>
                <a:gd name="connsiteY4" fmla="*/ 0 h 1938337"/>
                <a:gd name="connsiteX5" fmla="*/ 4762 w 2105025"/>
                <a:gd name="connsiteY5" fmla="*/ 561975 h 1938337"/>
                <a:gd name="connsiteX6" fmla="*/ 0 w 2105025"/>
                <a:gd name="connsiteY6" fmla="*/ 1214437 h 193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1938337">
                  <a:moveTo>
                    <a:pt x="0" y="1214437"/>
                  </a:moveTo>
                  <a:lnTo>
                    <a:pt x="1181100" y="1938337"/>
                  </a:lnTo>
                  <a:lnTo>
                    <a:pt x="1166812" y="1262062"/>
                  </a:lnTo>
                  <a:lnTo>
                    <a:pt x="2105025" y="704850"/>
                  </a:lnTo>
                  <a:lnTo>
                    <a:pt x="909637" y="0"/>
                  </a:lnTo>
                  <a:lnTo>
                    <a:pt x="4762" y="561975"/>
                  </a:lnTo>
                  <a:cubicBezTo>
                    <a:pt x="3175" y="779462"/>
                    <a:pt x="1587" y="996950"/>
                    <a:pt x="0" y="1214437"/>
                  </a:cubicBezTo>
                  <a:close/>
                </a:path>
              </a:pathLst>
            </a:custGeom>
            <a:solidFill>
              <a:srgbClr val="7030A0">
                <a:alpha val="50000"/>
              </a:srgbClr>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spTree>
    <p:extLst>
      <p:ext uri="{BB962C8B-B14F-4D97-AF65-F5344CB8AC3E}">
        <p14:creationId xmlns:p14="http://schemas.microsoft.com/office/powerpoint/2010/main" val="398699959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1" dur="500"/>
                                        <p:tgtEl>
                                          <p:spTgt spid="4">
                                            <p:txEl>
                                              <p:pRg st="7" end="7"/>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4" dur="500"/>
                                        <p:tgtEl>
                                          <p:spTgt spid="4">
                                            <p:txEl>
                                              <p:pRg st="8" end="8"/>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randombar(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Device Coordinates:</a:t>
            </a:r>
            <a:br>
              <a:rPr lang="en-US" dirty="0"/>
            </a:br>
            <a:r>
              <a:rPr lang="en-US" dirty="0"/>
              <a:t>General idea</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14</a:t>
            </a:fld>
            <a:endParaRPr lang="en-US" dirty="0"/>
          </a:p>
        </p:txBody>
      </p:sp>
      <p:sp>
        <p:nvSpPr>
          <p:cNvPr id="4" name="Content Placeholder 3"/>
          <p:cNvSpPr>
            <a:spLocks noGrp="1"/>
          </p:cNvSpPr>
          <p:nvPr>
            <p:ph sz="quarter" idx="1"/>
          </p:nvPr>
        </p:nvSpPr>
        <p:spPr/>
        <p:txBody>
          <a:bodyPr/>
          <a:lstStyle/>
          <a:p>
            <a:pPr marL="0" indent="0">
              <a:buNone/>
            </a:pPr>
            <a:r>
              <a:rPr lang="en-US" dirty="0"/>
              <a:t>Different screens have different aspect ratios, pixel resolution, etc., all of which affects how a scene is projected on the view plane.</a:t>
            </a:r>
            <a:endParaRPr lang="en-US" sz="800" dirty="0"/>
          </a:p>
          <a:p>
            <a:pPr marL="293688" lvl="1" indent="0">
              <a:buNone/>
            </a:pPr>
            <a:r>
              <a:rPr lang="en-US" sz="1600" dirty="0"/>
              <a:t>i.e.: Given a camera’s position, orientation and type of projection, the mathematical projection would </a:t>
            </a:r>
            <a:r>
              <a:rPr lang="en-US" sz="1600" i="1" u="sng" dirty="0"/>
              <a:t>still</a:t>
            </a:r>
            <a:r>
              <a:rPr lang="en-US" sz="1600" dirty="0"/>
              <a:t> depend on whether the image is rendered on a small window or a 4k screen. </a:t>
            </a:r>
          </a:p>
          <a:p>
            <a:pPr marL="293688" lvl="1" indent="0">
              <a:buNone/>
            </a:pPr>
            <a:endParaRPr lang="en-US" sz="800" dirty="0"/>
          </a:p>
          <a:p>
            <a:pPr marL="0" indent="0">
              <a:buNone/>
            </a:pPr>
            <a:r>
              <a:rPr lang="en-US" dirty="0"/>
              <a:t>To simplify: we break this own into two steps: </a:t>
            </a:r>
          </a:p>
          <a:p>
            <a:pPr marL="457200" lvl="1" indent="-163513">
              <a:buFont typeface="+mj-lt"/>
              <a:buAutoNum type="arabicPeriod"/>
            </a:pPr>
            <a:r>
              <a:rPr lang="en-US" dirty="0"/>
              <a:t>Project the World into a standard space, the </a:t>
            </a:r>
            <a:r>
              <a:rPr lang="en-US" i="1" dirty="0"/>
              <a:t>Normalized Device Coordinates </a:t>
            </a:r>
            <a:r>
              <a:rPr lang="en-US" dirty="0"/>
              <a:t>(NDC).</a:t>
            </a:r>
          </a:p>
          <a:p>
            <a:pPr marL="577849" lvl="2" indent="0">
              <a:buNone/>
            </a:pPr>
            <a:r>
              <a:rPr lang="en-US" i="1" dirty="0"/>
              <a:t>This projection only depends on camera settings</a:t>
            </a:r>
          </a:p>
          <a:p>
            <a:pPr marL="457200" lvl="1" indent="-163513">
              <a:buFont typeface="+mj-lt"/>
              <a:buAutoNum type="arabicPeriod"/>
            </a:pPr>
            <a:r>
              <a:rPr lang="en-US" dirty="0"/>
              <a:t>Then convert from NDC to screen</a:t>
            </a:r>
          </a:p>
          <a:p>
            <a:pPr marL="577849" lvl="2" indent="0">
              <a:buNone/>
            </a:pPr>
            <a:r>
              <a:rPr lang="en-US" i="1" dirty="0"/>
              <a:t>This projection only depends on screen details.</a:t>
            </a:r>
          </a:p>
        </p:txBody>
      </p:sp>
      <p:grpSp>
        <p:nvGrpSpPr>
          <p:cNvPr id="7" name="Group 6"/>
          <p:cNvGrpSpPr/>
          <p:nvPr/>
        </p:nvGrpSpPr>
        <p:grpSpPr>
          <a:xfrm>
            <a:off x="4408732" y="4346848"/>
            <a:ext cx="2449268" cy="2338000"/>
            <a:chOff x="6228007" y="316899"/>
            <a:chExt cx="2449268" cy="2338000"/>
          </a:xfrm>
        </p:grpSpPr>
        <p:grpSp>
          <p:nvGrpSpPr>
            <p:cNvPr id="15" name="Group 14"/>
            <p:cNvGrpSpPr/>
            <p:nvPr/>
          </p:nvGrpSpPr>
          <p:grpSpPr>
            <a:xfrm>
              <a:off x="6228007" y="316899"/>
              <a:ext cx="1610868" cy="1804601"/>
              <a:chOff x="4727146" y="2120444"/>
              <a:chExt cx="1610868" cy="1804601"/>
            </a:xfrm>
          </p:grpSpPr>
          <p:pic>
            <p:nvPicPr>
              <p:cNvPr id="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146" y="2428221"/>
                <a:ext cx="1610868" cy="149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008237" y="2120444"/>
                <a:ext cx="1048685" cy="307777"/>
              </a:xfrm>
              <a:prstGeom prst="rect">
                <a:avLst/>
              </a:prstGeom>
              <a:noFill/>
            </p:spPr>
            <p:txBody>
              <a:bodyPr wrap="none" rtlCol="0">
                <a:spAutoFit/>
              </a:bodyPr>
              <a:lstStyle/>
              <a:p>
                <a:pPr algn="ctr"/>
                <a:r>
                  <a:rPr lang="en-US" sz="1400" dirty="0"/>
                  <a:t>NDC Space</a:t>
                </a:r>
              </a:p>
            </p:txBody>
          </p:sp>
        </p:grpSp>
        <p:sp>
          <p:nvSpPr>
            <p:cNvPr id="19" name="Curved Up Arrow 18"/>
            <p:cNvSpPr/>
            <p:nvPr/>
          </p:nvSpPr>
          <p:spPr>
            <a:xfrm flipH="1">
              <a:off x="7307220" y="2197699"/>
              <a:ext cx="1370055" cy="457200"/>
            </a:xfrm>
            <a:prstGeom prst="curvedUpArrow">
              <a:avLst>
                <a:gd name="adj1" fmla="val 42975"/>
                <a:gd name="adj2" fmla="val 105650"/>
                <a:gd name="adj3" fmla="val 40625"/>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 name="Group 5"/>
          <p:cNvGrpSpPr/>
          <p:nvPr/>
        </p:nvGrpSpPr>
        <p:grpSpPr>
          <a:xfrm>
            <a:off x="1134038" y="4114800"/>
            <a:ext cx="7705162" cy="2175509"/>
            <a:chOff x="1134038" y="4114800"/>
            <a:chExt cx="7705162" cy="2175509"/>
          </a:xfrm>
        </p:grpSpPr>
        <p:grpSp>
          <p:nvGrpSpPr>
            <p:cNvPr id="9" name="Group 8"/>
            <p:cNvGrpSpPr/>
            <p:nvPr/>
          </p:nvGrpSpPr>
          <p:grpSpPr>
            <a:xfrm>
              <a:off x="1134038" y="4585147"/>
              <a:ext cx="2192836" cy="1530284"/>
              <a:chOff x="209758" y="2052420"/>
              <a:chExt cx="2192836" cy="1530284"/>
            </a:xfrm>
          </p:grpSpPr>
          <p:sp>
            <p:nvSpPr>
              <p:cNvPr id="14" name="TextBox 13"/>
              <p:cNvSpPr txBox="1"/>
              <p:nvPr/>
            </p:nvSpPr>
            <p:spPr>
              <a:xfrm>
                <a:off x="321740" y="2052420"/>
                <a:ext cx="1968872" cy="307777"/>
              </a:xfrm>
              <a:prstGeom prst="rect">
                <a:avLst/>
              </a:prstGeom>
              <a:noFill/>
            </p:spPr>
            <p:txBody>
              <a:bodyPr wrap="none" rtlCol="0">
                <a:spAutoFit/>
              </a:bodyPr>
              <a:lstStyle/>
              <a:p>
                <a:pPr algn="ctr"/>
                <a:r>
                  <a:rPr lang="en-US" sz="1400" dirty="0"/>
                  <a:t>2D, width x height pixels</a:t>
                </a:r>
              </a:p>
            </p:txBody>
          </p:sp>
          <p:pic>
            <p:nvPicPr>
              <p:cNvPr id="1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58" y="2385165"/>
                <a:ext cx="2192836" cy="119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 name="Picture 4"/>
            <p:cNvPicPr>
              <a:picLocks noChangeAspect="1"/>
            </p:cNvPicPr>
            <p:nvPr/>
          </p:nvPicPr>
          <p:blipFill>
            <a:blip r:embed="rId4"/>
            <a:stretch>
              <a:fillRect/>
            </a:stretch>
          </p:blipFill>
          <p:spPr>
            <a:xfrm>
              <a:off x="6169489" y="4114800"/>
              <a:ext cx="2669711" cy="2175509"/>
            </a:xfrm>
            <a:prstGeom prst="rect">
              <a:avLst/>
            </a:prstGeom>
          </p:spPr>
        </p:pic>
        <p:sp>
          <p:nvSpPr>
            <p:cNvPr id="21" name="Right Arrow 20"/>
            <p:cNvSpPr/>
            <p:nvPr/>
          </p:nvSpPr>
          <p:spPr>
            <a:xfrm flipH="1">
              <a:off x="3429000" y="5181600"/>
              <a:ext cx="838200" cy="457200"/>
            </a:xfrm>
            <a:prstGeom prst="rightArrow">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66253199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4" dur="500"/>
                                        <p:tgtEl>
                                          <p:spTgt spid="4">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2" dur="500"/>
                                        <p:tgtEl>
                                          <p:spTgt spid="4">
                                            <p:txEl>
                                              <p:pRg st="6" end="6"/>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Device Coordinates</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15</a:t>
            </a:fld>
            <a:endParaRPr lang="en-US" dirty="0"/>
          </a:p>
        </p:txBody>
      </p:sp>
      <p:sp>
        <p:nvSpPr>
          <p:cNvPr id="4" name="Content Placeholder 3"/>
          <p:cNvSpPr>
            <a:spLocks noGrp="1"/>
          </p:cNvSpPr>
          <p:nvPr>
            <p:ph sz="quarter" idx="1"/>
          </p:nvPr>
        </p:nvSpPr>
        <p:spPr/>
        <p:txBody>
          <a:bodyPr/>
          <a:lstStyle/>
          <a:p>
            <a:pPr marL="0" indent="0">
              <a:buNone/>
            </a:pPr>
            <a:r>
              <a:rPr lang="en-US" dirty="0"/>
              <a:t>Different screens have different aspect ratios, pixel resolution, etc., all of which affects how a scene is projected on the view plane.</a:t>
            </a:r>
          </a:p>
          <a:p>
            <a:pPr marL="0" indent="0">
              <a:buNone/>
            </a:pPr>
            <a:r>
              <a:rPr lang="en-US" dirty="0"/>
              <a:t>To simplify, most graphic systems will project all view frustum into </a:t>
            </a:r>
            <a:r>
              <a:rPr lang="en-US" i="1" dirty="0"/>
              <a:t>normalized device coordinate </a:t>
            </a:r>
            <a:r>
              <a:rPr lang="en-US" dirty="0"/>
              <a:t>(NDC):</a:t>
            </a:r>
          </a:p>
          <a:p>
            <a:pPr lvl="1"/>
            <a:r>
              <a:rPr lang="en-US" dirty="0"/>
              <a:t>A fixed volume where x and y range from -1 to 1</a:t>
            </a:r>
          </a:p>
          <a:p>
            <a:pPr lvl="1"/>
            <a:r>
              <a:rPr lang="en-US" dirty="0"/>
              <a:t>As for the z axis: standards are many…again… </a:t>
            </a:r>
          </a:p>
          <a:p>
            <a:pPr lvl="2"/>
            <a:r>
              <a:rPr lang="en-US" dirty="0"/>
              <a:t>Book: NDC is only 2D, no z axis…</a:t>
            </a:r>
          </a:p>
          <a:p>
            <a:pPr lvl="2"/>
            <a:r>
              <a:rPr lang="en-US" dirty="0">
                <a:hlinkClick r:id="rId2"/>
              </a:rPr>
              <a:t>OpenGL</a:t>
            </a:r>
            <a:r>
              <a:rPr lang="en-US" dirty="0"/>
              <a:t>: has z axis range from -1 to 1</a:t>
            </a:r>
          </a:p>
          <a:p>
            <a:pPr lvl="2"/>
            <a:r>
              <a:rPr lang="en-US" dirty="0">
                <a:hlinkClick r:id="rId3"/>
              </a:rPr>
              <a:t>Direct X</a:t>
            </a:r>
            <a:r>
              <a:rPr lang="en-US" dirty="0"/>
              <a:t>: has z axis range from 0 to 1</a:t>
            </a:r>
          </a:p>
          <a:p>
            <a:pPr marL="0" indent="0">
              <a:buNone/>
            </a:pPr>
            <a:endParaRPr lang="en-US" sz="800" dirty="0"/>
          </a:p>
          <a:p>
            <a:pPr marL="0" indent="0">
              <a:buNone/>
            </a:pPr>
            <a:endParaRPr lang="en-US" sz="800" dirty="0"/>
          </a:p>
          <a:p>
            <a:pPr marL="0" indent="0">
              <a:buNone/>
            </a:pPr>
            <a:endParaRPr lang="en-US" sz="800" dirty="0"/>
          </a:p>
          <a:p>
            <a:pPr marL="0" indent="0">
              <a:buNone/>
            </a:pPr>
            <a:r>
              <a:rPr lang="en-US" dirty="0"/>
              <a:t>Once projected on the NDC:</a:t>
            </a:r>
          </a:p>
          <a:p>
            <a:pPr lvl="1"/>
            <a:r>
              <a:rPr lang="en-US" dirty="0"/>
              <a:t>Project on </a:t>
            </a:r>
            <a:r>
              <a:rPr lang="en-US" dirty="0" err="1"/>
              <a:t>xy</a:t>
            </a:r>
            <a:r>
              <a:rPr lang="en-US" dirty="0"/>
              <a:t> plane (drop the z coordinate)</a:t>
            </a:r>
          </a:p>
          <a:p>
            <a:pPr lvl="1"/>
            <a:r>
              <a:rPr lang="en-US" dirty="0"/>
              <a:t>Stretch to proper screen/window aspect ratio</a:t>
            </a:r>
          </a:p>
          <a:p>
            <a:pPr lvl="1"/>
            <a:r>
              <a:rPr lang="en-US" dirty="0"/>
              <a:t>Use the z coordinate for fancy layering control </a:t>
            </a:r>
          </a:p>
          <a:p>
            <a:pPr lvl="2"/>
            <a:r>
              <a:rPr lang="en-US" dirty="0"/>
              <a:t>Outside the scope of the lecture</a:t>
            </a:r>
          </a:p>
          <a:p>
            <a:pPr marL="0" indent="0">
              <a:buNone/>
            </a:pPr>
            <a:endParaRPr lang="en-US" dirty="0"/>
          </a:p>
        </p:txBody>
      </p:sp>
      <p:pic>
        <p:nvPicPr>
          <p:cNvPr id="1028" name="Picture 4" descr="http://uploads.gamedev.net/monthly_03_2014/ccs-195949-0-13471900-13945319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4787" y="4648200"/>
            <a:ext cx="3532632" cy="18730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6128" y="2362200"/>
            <a:ext cx="3409950" cy="188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le 11"/>
          <p:cNvSpPr/>
          <p:nvPr/>
        </p:nvSpPr>
        <p:spPr>
          <a:xfrm>
            <a:off x="990600" y="4191000"/>
            <a:ext cx="4114800" cy="628987"/>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WARNING:</a:t>
            </a:r>
            <a:r>
              <a:rPr lang="en-US" dirty="0">
                <a:solidFill>
                  <a:schemeClr val="tx1"/>
                </a:solidFill>
                <a:latin typeface="Times New Roman" panose="02020603050405020304" pitchFamily="18" charset="0"/>
                <a:cs typeface="Times New Roman" panose="02020603050405020304" pitchFamily="18" charset="0"/>
              </a:rPr>
              <a:t> Both OpenGL and DirectX use a </a:t>
            </a:r>
            <a:r>
              <a:rPr lang="en-US" b="1" u="sng" dirty="0">
                <a:solidFill>
                  <a:schemeClr val="tx1"/>
                </a:solidFill>
                <a:latin typeface="Times New Roman" panose="02020603050405020304" pitchFamily="18" charset="0"/>
                <a:cs typeface="Times New Roman" panose="02020603050405020304" pitchFamily="18" charset="0"/>
              </a:rPr>
              <a:t>Left-Handed</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NDC space</a:t>
            </a:r>
          </a:p>
        </p:txBody>
      </p:sp>
    </p:spTree>
    <p:extLst>
      <p:ext uri="{BB962C8B-B14F-4D97-AF65-F5344CB8AC3E}">
        <p14:creationId xmlns:p14="http://schemas.microsoft.com/office/powerpoint/2010/main" val="162620864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randombar(horizontal)">
                                      <p:cBhvr>
                                        <p:cTn id="23" dur="500"/>
                                        <p:tgtEl>
                                          <p:spTgt spid="102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6" dur="500"/>
                                        <p:tgtEl>
                                          <p:spTgt spid="4">
                                            <p:txEl>
                                              <p:pRg st="4" end="4"/>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9" dur="500"/>
                                        <p:tgtEl>
                                          <p:spTgt spid="4">
                                            <p:txEl>
                                              <p:pRg st="5" end="5"/>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2" dur="500"/>
                                        <p:tgtEl>
                                          <p:spTgt spid="4">
                                            <p:txEl>
                                              <p:pRg st="10" end="10"/>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5" dur="500"/>
                                        <p:tgtEl>
                                          <p:spTgt spid="4">
                                            <p:txEl>
                                              <p:pRg st="11" end="11"/>
                                            </p:txEl>
                                          </p:spTgt>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8" dur="500"/>
                                        <p:tgtEl>
                                          <p:spTgt spid="4">
                                            <p:txEl>
                                              <p:pRg st="12" end="12"/>
                                            </p:txEl>
                                          </p:spTgt>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1" dur="500"/>
                                        <p:tgtEl>
                                          <p:spTgt spid="4">
                                            <p:txEl>
                                              <p:pRg st="13" end="13"/>
                                            </p:tx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54"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Orthographic Projection To NDC</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16</a:t>
            </a:fld>
            <a:endParaRPr lang="en-US" dirty="0"/>
          </a:p>
        </p:txBody>
      </p:sp>
      <p:sp>
        <p:nvSpPr>
          <p:cNvPr id="4" name="Content Placeholder 3"/>
          <p:cNvSpPr>
            <a:spLocks noGrp="1"/>
          </p:cNvSpPr>
          <p:nvPr>
            <p:ph sz="quarter" idx="1"/>
          </p:nvPr>
        </p:nvSpPr>
        <p:spPr/>
        <p:txBody>
          <a:bodyPr/>
          <a:lstStyle/>
          <a:p>
            <a:pPr marL="0" indent="0">
              <a:buNone/>
            </a:pPr>
            <a:r>
              <a:rPr lang="en-US" dirty="0"/>
              <a:t>To specify an the view volume </a:t>
            </a:r>
            <a:r>
              <a:rPr lang="en-US" i="1" dirty="0"/>
              <a:t>in camera space</a:t>
            </a:r>
            <a:r>
              <a:rPr lang="en-US" dirty="0"/>
              <a:t>, we need six values:</a:t>
            </a:r>
          </a:p>
          <a:p>
            <a:pPr lvl="1"/>
            <a:r>
              <a:rPr lang="en-US" i="1" dirty="0"/>
              <a:t>n</a:t>
            </a:r>
            <a:r>
              <a:rPr lang="en-US" dirty="0"/>
              <a:t> and </a:t>
            </a:r>
            <a:r>
              <a:rPr lang="en-US" i="1" dirty="0"/>
              <a:t>f</a:t>
            </a:r>
            <a:r>
              <a:rPr lang="en-US" dirty="0"/>
              <a:t> along the </a:t>
            </a:r>
            <a:r>
              <a:rPr lang="en-US" dirty="0">
                <a:solidFill>
                  <a:srgbClr val="0070C0"/>
                </a:solidFill>
              </a:rPr>
              <a:t>z axis </a:t>
            </a:r>
            <a:r>
              <a:rPr lang="en-US" dirty="0"/>
              <a:t>for near and far clip planes in the camera space.</a:t>
            </a:r>
          </a:p>
          <a:p>
            <a:pPr lvl="1"/>
            <a:r>
              <a:rPr lang="en-US" i="1" dirty="0"/>
              <a:t>t</a:t>
            </a:r>
            <a:r>
              <a:rPr lang="en-US" dirty="0"/>
              <a:t> and </a:t>
            </a:r>
            <a:r>
              <a:rPr lang="en-US" i="1" dirty="0"/>
              <a:t>b</a:t>
            </a:r>
            <a:r>
              <a:rPr lang="en-US" dirty="0"/>
              <a:t> along the </a:t>
            </a:r>
            <a:r>
              <a:rPr lang="en-US" dirty="0">
                <a:solidFill>
                  <a:srgbClr val="00B050"/>
                </a:solidFill>
              </a:rPr>
              <a:t>y axis </a:t>
            </a:r>
            <a:r>
              <a:rPr lang="en-US" dirty="0"/>
              <a:t>for the top and bottom clip planes in the camera space.</a:t>
            </a:r>
          </a:p>
          <a:p>
            <a:pPr lvl="1"/>
            <a:r>
              <a:rPr lang="en-US" i="1" dirty="0"/>
              <a:t>l</a:t>
            </a:r>
            <a:r>
              <a:rPr lang="en-US" dirty="0"/>
              <a:t> and </a:t>
            </a:r>
            <a:r>
              <a:rPr lang="en-US" i="1" dirty="0"/>
              <a:t>r</a:t>
            </a:r>
            <a:r>
              <a:rPr lang="en-US" dirty="0"/>
              <a:t> along the </a:t>
            </a:r>
            <a:r>
              <a:rPr lang="en-US" dirty="0">
                <a:solidFill>
                  <a:srgbClr val="C00000"/>
                </a:solidFill>
              </a:rPr>
              <a:t>x axis </a:t>
            </a:r>
            <a:r>
              <a:rPr lang="en-US" dirty="0"/>
              <a:t>for the left and right clip planes in the camera space.</a:t>
            </a:r>
          </a:p>
          <a:p>
            <a:pPr marL="0" indent="-20638">
              <a:buNone/>
            </a:pPr>
            <a:endParaRPr lang="en-US" sz="800" i="1" dirty="0"/>
          </a:p>
          <a:p>
            <a:pPr marL="0" indent="-20638">
              <a:buNone/>
            </a:pPr>
            <a:r>
              <a:rPr lang="en-US" dirty="0"/>
              <a:t>We need to convert the view volume defined by the 6 planes into the NDC.</a:t>
            </a:r>
          </a:p>
          <a:p>
            <a:pPr lvl="1"/>
            <a:r>
              <a:rPr lang="en-US" dirty="0"/>
              <a:t>We only need to scale and translate a large rectangular volume into the NDC cube</a:t>
            </a:r>
          </a:p>
          <a:p>
            <a:pPr lvl="1"/>
            <a:r>
              <a:rPr lang="en-US" dirty="0"/>
              <a:t>We’re using a </a:t>
            </a:r>
            <a:r>
              <a:rPr lang="en-US" u="sng" dirty="0"/>
              <a:t>RH</a:t>
            </a:r>
            <a:r>
              <a:rPr lang="en-US" dirty="0"/>
              <a:t> camera but a </a:t>
            </a:r>
            <a:r>
              <a:rPr lang="en-US" u="sng" dirty="0"/>
              <a:t>LH</a:t>
            </a:r>
            <a:r>
              <a:rPr lang="en-US" dirty="0"/>
              <a:t> NDC so </a:t>
            </a:r>
            <a:r>
              <a:rPr lang="en-US" u="sng" dirty="0"/>
              <a:t>remember to flip the z axis</a:t>
            </a:r>
            <a:r>
              <a:rPr lang="en-US" dirty="0"/>
              <a:t> </a:t>
            </a:r>
          </a:p>
          <a:p>
            <a:pPr lvl="2"/>
            <a:r>
              <a:rPr lang="en-US" dirty="0"/>
              <a:t>(See </a:t>
            </a:r>
            <a:r>
              <a:rPr lang="en-US" dirty="0">
                <a:hlinkClick r:id="rId2"/>
              </a:rPr>
              <a:t>OpenGL </a:t>
            </a:r>
            <a:r>
              <a:rPr lang="en-US" dirty="0" err="1">
                <a:hlinkClick r:id="rId2"/>
              </a:rPr>
              <a:t>Proj</a:t>
            </a:r>
            <a:r>
              <a:rPr lang="en-US" dirty="0">
                <a:hlinkClick r:id="rId2"/>
              </a:rPr>
              <a:t> Matrix</a:t>
            </a:r>
            <a:r>
              <a:rPr lang="en-US" dirty="0"/>
              <a:t>)</a:t>
            </a:r>
          </a:p>
          <a:p>
            <a:pPr marL="0" indent="-20638">
              <a:buNone/>
            </a:pPr>
            <a:endParaRPr lang="en-US" sz="800" dirty="0"/>
          </a:p>
          <a:p>
            <a:pPr marL="0" indent="-20638">
              <a:buNone/>
            </a:pPr>
            <a:r>
              <a:rPr lang="en-US" dirty="0"/>
              <a:t>Let’s compute the orthographic projection transform</a:t>
            </a:r>
          </a:p>
        </p:txBody>
      </p:sp>
      <p:pic>
        <p:nvPicPr>
          <p:cNvPr id="2052" name="Picture 4" descr="OpenGL Orthographic Volume and ND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356" y="4779206"/>
            <a:ext cx="4433656" cy="199949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2375500" y="4846284"/>
            <a:ext cx="2667000" cy="312938"/>
            <a:chOff x="2936288" y="4549068"/>
            <a:chExt cx="2667000" cy="312938"/>
          </a:xfrm>
        </p:grpSpPr>
        <p:sp>
          <p:nvSpPr>
            <p:cNvPr id="5" name="Rounded Rectangle 4"/>
            <p:cNvSpPr/>
            <p:nvPr/>
          </p:nvSpPr>
          <p:spPr>
            <a:xfrm>
              <a:off x="2936288" y="4557206"/>
              <a:ext cx="1371600" cy="304800"/>
            </a:xfrm>
            <a:prstGeom prst="roundRect">
              <a:avLst/>
            </a:prstGeom>
            <a:solidFill>
              <a:schemeClr val="bg2">
                <a:lumMod val="75000"/>
              </a:schemeClr>
            </a:solid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Camera space</a:t>
              </a:r>
            </a:p>
          </p:txBody>
        </p:sp>
        <p:sp>
          <p:nvSpPr>
            <p:cNvPr id="7" name="Rounded Rectangle 6"/>
            <p:cNvSpPr/>
            <p:nvPr/>
          </p:nvSpPr>
          <p:spPr>
            <a:xfrm>
              <a:off x="4993688" y="4549068"/>
              <a:ext cx="609600" cy="304800"/>
            </a:xfrm>
            <a:prstGeom prst="roundRect">
              <a:avLst/>
            </a:prstGeom>
            <a:solidFill>
              <a:schemeClr val="bg2">
                <a:lumMod val="75000"/>
              </a:schemeClr>
            </a:solid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NDC</a:t>
              </a:r>
            </a:p>
          </p:txBody>
        </p:sp>
        <p:sp>
          <p:nvSpPr>
            <p:cNvPr id="6" name="Right Arrow 5"/>
            <p:cNvSpPr/>
            <p:nvPr/>
          </p:nvSpPr>
          <p:spPr>
            <a:xfrm>
              <a:off x="4460288" y="4557206"/>
              <a:ext cx="381000" cy="228600"/>
            </a:xfrm>
            <a:prstGeom prst="rightArrow">
              <a:avLst/>
            </a:prstGeom>
            <a:solidFill>
              <a:schemeClr val="bg2">
                <a:lumMod val="2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412694205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nodeType="with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randombar(horizontal)">
                                      <p:cBhvr>
                                        <p:cTn id="22" dur="500"/>
                                        <p:tgtEl>
                                          <p:spTgt spid="205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7" dur="500"/>
                                        <p:tgtEl>
                                          <p:spTgt spid="4">
                                            <p:txEl>
                                              <p:pRg st="5" end="5"/>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5" dur="500"/>
                                        <p:tgtEl>
                                          <p:spTgt spid="4">
                                            <p:txEl>
                                              <p:pRg st="7" end="7"/>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Orthographic Projection:</a:t>
            </a:r>
            <a:br>
              <a:rPr lang="en-US" dirty="0"/>
            </a:br>
            <a:r>
              <a:rPr lang="en-US" dirty="0"/>
              <a:t>Transform</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Pick a point </a:t>
                </a:r>
                <a14:m>
                  <m:oMath xmlns:m="http://schemas.openxmlformats.org/officeDocument/2006/math">
                    <m:r>
                      <a:rPr lang="en-US" b="0" i="1" smtClean="0">
                        <a:latin typeface="Cambria Math"/>
                      </a:rPr>
                      <m:t>𝑃</m:t>
                    </m:r>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𝑧</m:t>
                    </m:r>
                    <m:r>
                      <a:rPr lang="en-US" b="0" i="1" smtClean="0">
                        <a:latin typeface="Cambria Math"/>
                      </a:rPr>
                      <m:t>)</m:t>
                    </m:r>
                  </m:oMath>
                </a14:m>
                <a:r>
                  <a:rPr lang="en-US" dirty="0"/>
                  <a:t> inside the view frustum</a:t>
                </a:r>
              </a:p>
              <a:p>
                <a:pPr marL="293688" lvl="1" indent="0">
                  <a:buNone/>
                </a:pPr>
                <a:r>
                  <a:rPr lang="en-US" i="1" dirty="0"/>
                  <a:t>Note that since there is no perspective, all three axis are independent.</a:t>
                </a:r>
              </a:p>
              <a:p>
                <a:pPr marL="0" indent="0">
                  <a:buNone/>
                </a:pPr>
                <a:r>
                  <a:rPr lang="en-US" dirty="0"/>
                  <a:t>We want to scale/transpose all axes to have values in the range [-1, 1].</a:t>
                </a:r>
              </a:p>
              <a:p>
                <a:pPr marL="0" indent="0">
                  <a:buNone/>
                </a:pPr>
                <a:r>
                  <a:rPr lang="en-US" dirty="0"/>
                  <a:t>We consider the y axis first:</a:t>
                </a:r>
              </a:p>
              <a:p>
                <a:pPr marL="293688" lvl="1" indent="0">
                  <a:buNone/>
                </a:pPr>
                <a:r>
                  <a:rPr lang="en-US" sz="1600" dirty="0"/>
                  <a:t>Step 0: </a:t>
                </a:r>
                <a:r>
                  <a:rPr lang="en-US" sz="1600" i="1" dirty="0"/>
                  <a:t>y</a:t>
                </a:r>
                <a:r>
                  <a:rPr lang="en-US" sz="1600" dirty="0"/>
                  <a:t> is in the range </a:t>
                </a:r>
                <a14:m>
                  <m:oMath xmlns:m="http://schemas.openxmlformats.org/officeDocument/2006/math">
                    <m:r>
                      <a:rPr lang="en-US" sz="1600" b="0" i="1" smtClean="0">
                        <a:latin typeface="Cambria Math"/>
                        <a:ea typeface="Cambria Math"/>
                      </a:rPr>
                      <m:t>[</m:t>
                    </m:r>
                    <m:r>
                      <a:rPr lang="en-US" sz="1600" b="0" i="1" smtClean="0">
                        <a:latin typeface="Cambria Math"/>
                        <a:ea typeface="Cambria Math"/>
                      </a:rPr>
                      <m:t>𝑏</m:t>
                    </m:r>
                    <m:r>
                      <a:rPr lang="en-US" sz="1600" b="0" i="1" smtClean="0">
                        <a:latin typeface="Cambria Math"/>
                        <a:ea typeface="Cambria Math"/>
                      </a:rPr>
                      <m:t>,</m:t>
                    </m:r>
                    <m:r>
                      <a:rPr lang="en-US" sz="1600" b="0" i="1" smtClean="0">
                        <a:latin typeface="Cambria Math"/>
                        <a:ea typeface="Cambria Math"/>
                      </a:rPr>
                      <m:t>𝑡</m:t>
                    </m:r>
                    <m:r>
                      <a:rPr lang="en-US" sz="1600" b="0" i="1" smtClean="0">
                        <a:latin typeface="Cambria Math"/>
                        <a:ea typeface="Cambria Math"/>
                      </a:rPr>
                      <m:t>]</m:t>
                    </m:r>
                  </m:oMath>
                </a14:m>
                <a:r>
                  <a:rPr lang="en-US" sz="1600" dirty="0"/>
                  <a:t>. We want to convert it to a [-1,1].</a:t>
                </a:r>
              </a:p>
              <a:p>
                <a:pPr marL="293688" lvl="1" indent="0">
                  <a:buNone/>
                </a:pPr>
                <a:r>
                  <a:rPr lang="en-US" sz="1600" dirty="0"/>
                  <a:t>Step 1: Let’s shift y about its range’s midpoint: Compute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a:rPr>
                          <m:t>𝑦</m:t>
                        </m:r>
                      </m:e>
                      <m:sup>
                        <m:r>
                          <a:rPr lang="en-US" sz="1600" b="0" i="1" smtClean="0">
                            <a:latin typeface="Cambria Math"/>
                          </a:rPr>
                          <m:t>′</m:t>
                        </m:r>
                      </m:sup>
                    </m:sSup>
                    <m:r>
                      <a:rPr lang="en-US" sz="1600" b="0" i="1" smtClean="0">
                        <a:latin typeface="Cambria Math"/>
                      </a:rPr>
                      <m:t>=</m:t>
                    </m:r>
                    <m:r>
                      <a:rPr lang="en-US" sz="1600" b="0" i="1" smtClean="0">
                        <a:latin typeface="Cambria Math"/>
                      </a:rPr>
                      <m:t>𝑦</m:t>
                    </m:r>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𝑡</m:t>
                        </m:r>
                        <m:r>
                          <a:rPr lang="en-US" sz="1600" b="0" i="1" smtClean="0">
                            <a:latin typeface="Cambria Math"/>
                          </a:rPr>
                          <m:t>+</m:t>
                        </m:r>
                        <m:r>
                          <a:rPr lang="en-US" sz="1600" b="0" i="1" smtClean="0">
                            <a:latin typeface="Cambria Math"/>
                          </a:rPr>
                          <m:t>𝑏</m:t>
                        </m:r>
                      </m:num>
                      <m:den>
                        <m:r>
                          <a:rPr lang="en-US" sz="1600" b="0" i="1" smtClean="0">
                            <a:latin typeface="Cambria Math"/>
                          </a:rPr>
                          <m:t>2</m:t>
                        </m:r>
                      </m:den>
                    </m:f>
                  </m:oMath>
                </a14:m>
                <a:endParaRPr lang="en-US" sz="1600" dirty="0"/>
              </a:p>
              <a:p>
                <a:pPr marL="293688" lvl="1" indent="0">
                  <a:buNone/>
                </a:pPr>
                <a:r>
                  <a:rPr lang="en-US" sz="1600" dirty="0"/>
                  <a:t>            What is </a:t>
                </a:r>
                <a:r>
                  <a:rPr lang="en-US" sz="1600" i="1" dirty="0"/>
                  <a:t>y’</a:t>
                </a:r>
                <a:r>
                  <a:rPr lang="en-US" sz="1600" dirty="0"/>
                  <a:t> range?</a:t>
                </a:r>
              </a:p>
              <a:p>
                <a:pPr marL="293688" lvl="1" indent="0">
                  <a:buNone/>
                </a:pPr>
                <a:r>
                  <a:rPr lang="en-US" sz="1600" dirty="0"/>
                  <a:t>	      if </a:t>
                </a:r>
                <a:r>
                  <a:rPr lang="en-US" sz="1600" i="1" dirty="0"/>
                  <a:t>y</a:t>
                </a:r>
                <a:r>
                  <a:rPr lang="en-US" sz="1600" dirty="0"/>
                  <a:t> = </a:t>
                </a:r>
                <a:r>
                  <a:rPr lang="en-US" sz="1600" i="1" dirty="0"/>
                  <a:t>t</a:t>
                </a:r>
                <a:r>
                  <a:rPr lang="en-US" sz="1600" dirty="0"/>
                  <a:t> then </a:t>
                </a:r>
                <a14:m>
                  <m:oMath xmlns:m="http://schemas.openxmlformats.org/officeDocument/2006/math">
                    <m:sSup>
                      <m:sSupPr>
                        <m:ctrlPr>
                          <a:rPr lang="en-US" sz="1600" i="1">
                            <a:latin typeface="Cambria Math" panose="02040503050406030204" pitchFamily="18" charset="0"/>
                          </a:rPr>
                        </m:ctrlPr>
                      </m:sSupPr>
                      <m:e>
                        <m:r>
                          <a:rPr lang="en-US" sz="1600" i="1">
                            <a:latin typeface="Cambria Math"/>
                          </a:rPr>
                          <m:t>𝑦</m:t>
                        </m:r>
                      </m:e>
                      <m:sup>
                        <m:r>
                          <a:rPr lang="en-US" sz="1600" i="1">
                            <a:latin typeface="Cambria Math"/>
                          </a:rPr>
                          <m:t>′</m:t>
                        </m:r>
                      </m:sup>
                    </m:sSup>
                    <m:r>
                      <a:rPr lang="en-US" sz="1600" i="1">
                        <a:latin typeface="Cambria Math"/>
                      </a:rPr>
                      <m:t>=</m:t>
                    </m:r>
                    <m:r>
                      <a:rPr lang="en-US" sz="1600" i="1">
                        <a:latin typeface="Cambria Math"/>
                      </a:rPr>
                      <m:t>𝑡</m:t>
                    </m:r>
                    <m:r>
                      <a:rPr lang="en-US" sz="1600" i="1">
                        <a:latin typeface="Cambria Math"/>
                      </a:rPr>
                      <m:t>−</m:t>
                    </m:r>
                    <m:f>
                      <m:fPr>
                        <m:ctrlPr>
                          <a:rPr lang="en-US" sz="1600" i="1">
                            <a:latin typeface="Cambria Math" panose="02040503050406030204" pitchFamily="18" charset="0"/>
                          </a:rPr>
                        </m:ctrlPr>
                      </m:fPr>
                      <m:num>
                        <m:r>
                          <a:rPr lang="en-US" sz="1600" b="0" i="1" smtClean="0">
                            <a:latin typeface="Cambria Math"/>
                          </a:rPr>
                          <m:t>𝑡</m:t>
                        </m:r>
                        <m:r>
                          <a:rPr lang="en-US" sz="1600" i="1">
                            <a:latin typeface="Cambria Math"/>
                          </a:rPr>
                          <m:t>+</m:t>
                        </m:r>
                        <m:r>
                          <a:rPr lang="en-US" sz="1600" b="0" i="1" smtClean="0">
                            <a:latin typeface="Cambria Math"/>
                          </a:rPr>
                          <m:t>𝑏</m:t>
                        </m:r>
                      </m:num>
                      <m:den>
                        <m:r>
                          <a:rPr lang="en-US" sz="1600" i="1">
                            <a:latin typeface="Cambria Math"/>
                          </a:rPr>
                          <m:t>2</m:t>
                        </m:r>
                      </m:den>
                    </m:f>
                    <m:r>
                      <a:rPr lang="en-US" sz="1600" i="1">
                        <a:latin typeface="Cambria Math"/>
                      </a:rPr>
                      <m:t>=</m:t>
                    </m:r>
                    <m:f>
                      <m:fPr>
                        <m:ctrlPr>
                          <a:rPr lang="en-US" sz="1600" i="1">
                            <a:latin typeface="Cambria Math" panose="02040503050406030204" pitchFamily="18" charset="0"/>
                          </a:rPr>
                        </m:ctrlPr>
                      </m:fPr>
                      <m:num>
                        <m:r>
                          <a:rPr lang="en-US" sz="1600" i="1">
                            <a:latin typeface="Cambria Math"/>
                          </a:rPr>
                          <m:t>2</m:t>
                        </m:r>
                        <m:r>
                          <a:rPr lang="en-US" sz="1600" i="1">
                            <a:latin typeface="Cambria Math"/>
                          </a:rPr>
                          <m:t>𝑡</m:t>
                        </m:r>
                        <m:r>
                          <a:rPr lang="en-US" sz="1600" i="1">
                            <a:latin typeface="Cambria Math"/>
                          </a:rPr>
                          <m:t>−</m:t>
                        </m:r>
                        <m:r>
                          <a:rPr lang="en-US" sz="1600" b="0" i="1" smtClean="0">
                            <a:latin typeface="Cambria Math"/>
                          </a:rPr>
                          <m:t>𝑡</m:t>
                        </m:r>
                        <m:r>
                          <a:rPr lang="en-US" sz="1600" i="1">
                            <a:latin typeface="Cambria Math"/>
                          </a:rPr>
                          <m:t>−</m:t>
                        </m:r>
                        <m:r>
                          <a:rPr lang="en-US" sz="1600" b="0" i="1" smtClean="0">
                            <a:latin typeface="Cambria Math"/>
                          </a:rPr>
                          <m:t>𝑏</m:t>
                        </m:r>
                      </m:num>
                      <m:den>
                        <m:r>
                          <a:rPr lang="en-US" sz="1600" i="1">
                            <a:latin typeface="Cambria Math"/>
                          </a:rPr>
                          <m:t>2</m:t>
                        </m:r>
                      </m:den>
                    </m:f>
                    <m:r>
                      <a:rPr lang="en-US" sz="1600" i="1">
                        <a:latin typeface="Cambria Math"/>
                      </a:rPr>
                      <m:t>=</m:t>
                    </m:r>
                    <m:f>
                      <m:fPr>
                        <m:ctrlPr>
                          <a:rPr lang="en-US" sz="1600" i="1">
                            <a:latin typeface="Cambria Math" panose="02040503050406030204" pitchFamily="18" charset="0"/>
                          </a:rPr>
                        </m:ctrlPr>
                      </m:fPr>
                      <m:num>
                        <m:r>
                          <a:rPr lang="en-US" sz="1600" i="1">
                            <a:latin typeface="Cambria Math"/>
                          </a:rPr>
                          <m:t>𝑡</m:t>
                        </m:r>
                        <m:r>
                          <a:rPr lang="en-US" sz="1600" i="1">
                            <a:latin typeface="Cambria Math"/>
                          </a:rPr>
                          <m:t>−</m:t>
                        </m:r>
                        <m:r>
                          <a:rPr lang="en-US" sz="1600" i="1">
                            <a:latin typeface="Cambria Math"/>
                          </a:rPr>
                          <m:t>𝑏</m:t>
                        </m:r>
                      </m:num>
                      <m:den>
                        <m:r>
                          <a:rPr lang="en-US" sz="1600" i="1">
                            <a:latin typeface="Cambria Math"/>
                          </a:rPr>
                          <m:t>2</m:t>
                        </m:r>
                      </m:den>
                    </m:f>
                    <m:r>
                      <a:rPr lang="en-US" sz="1600" i="1">
                        <a:latin typeface="Cambria Math"/>
                      </a:rPr>
                      <m:t> </m:t>
                    </m:r>
                  </m:oMath>
                </a14:m>
                <a:r>
                  <a:rPr lang="en-US" sz="1600" dirty="0"/>
                  <a:t>		</a:t>
                </a:r>
              </a:p>
              <a:p>
                <a:pPr marL="293688" lvl="1" indent="0">
                  <a:buNone/>
                </a:pPr>
                <a:r>
                  <a:rPr lang="en-US" sz="1600" dirty="0"/>
                  <a:t>	      if </a:t>
                </a:r>
                <a:r>
                  <a:rPr lang="en-US" sz="1600" i="1" dirty="0"/>
                  <a:t>y</a:t>
                </a:r>
                <a:r>
                  <a:rPr lang="en-US" sz="1600" dirty="0"/>
                  <a:t> = </a:t>
                </a:r>
                <a:r>
                  <a:rPr lang="en-US" sz="1600" i="1" dirty="0"/>
                  <a:t>b</a:t>
                </a:r>
                <a:r>
                  <a:rPr lang="en-US" sz="1600" dirty="0"/>
                  <a:t> then </a:t>
                </a:r>
                <a14:m>
                  <m:oMath xmlns:m="http://schemas.openxmlformats.org/officeDocument/2006/math">
                    <m:sSup>
                      <m:sSupPr>
                        <m:ctrlPr>
                          <a:rPr lang="en-US" sz="1600" i="1">
                            <a:latin typeface="Cambria Math" panose="02040503050406030204" pitchFamily="18" charset="0"/>
                          </a:rPr>
                        </m:ctrlPr>
                      </m:sSupPr>
                      <m:e>
                        <m:r>
                          <a:rPr lang="en-US" sz="1600" i="1">
                            <a:latin typeface="Cambria Math"/>
                          </a:rPr>
                          <m:t>𝑦</m:t>
                        </m:r>
                      </m:e>
                      <m:sup>
                        <m:r>
                          <a:rPr lang="en-US" sz="1600" i="1">
                            <a:latin typeface="Cambria Math"/>
                          </a:rPr>
                          <m:t>′</m:t>
                        </m:r>
                      </m:sup>
                    </m:sSup>
                    <m:r>
                      <a:rPr lang="en-US" sz="1600" i="1">
                        <a:latin typeface="Cambria Math"/>
                      </a:rPr>
                      <m:t>=</m:t>
                    </m:r>
                    <m:r>
                      <a:rPr lang="en-US" sz="1600" b="0" i="1" smtClean="0">
                        <a:latin typeface="Cambria Math"/>
                      </a:rPr>
                      <m:t>𝑏</m:t>
                    </m:r>
                    <m:r>
                      <a:rPr lang="en-US" sz="1600" i="1">
                        <a:latin typeface="Cambria Math"/>
                      </a:rPr>
                      <m:t>−</m:t>
                    </m:r>
                    <m:f>
                      <m:fPr>
                        <m:ctrlPr>
                          <a:rPr lang="en-US" sz="1600" i="1">
                            <a:latin typeface="Cambria Math" panose="02040503050406030204" pitchFamily="18" charset="0"/>
                          </a:rPr>
                        </m:ctrlPr>
                      </m:fPr>
                      <m:num>
                        <m:r>
                          <a:rPr lang="en-US" sz="1600" b="0" i="1" smtClean="0">
                            <a:latin typeface="Cambria Math"/>
                          </a:rPr>
                          <m:t>𝑡</m:t>
                        </m:r>
                        <m:r>
                          <a:rPr lang="en-US" sz="1600" i="1">
                            <a:latin typeface="Cambria Math"/>
                          </a:rPr>
                          <m:t>+</m:t>
                        </m:r>
                        <m:r>
                          <a:rPr lang="en-US" sz="1600" b="0" i="1" smtClean="0">
                            <a:latin typeface="Cambria Math"/>
                          </a:rPr>
                          <m:t>𝑏</m:t>
                        </m:r>
                      </m:num>
                      <m:den>
                        <m:r>
                          <a:rPr lang="en-US" sz="1600" i="1">
                            <a:latin typeface="Cambria Math"/>
                          </a:rPr>
                          <m:t>2</m:t>
                        </m:r>
                      </m:den>
                    </m:f>
                    <m:r>
                      <a:rPr lang="en-US" sz="1600" b="0" i="1" smtClean="0">
                        <a:latin typeface="Cambria Math"/>
                      </a:rPr>
                      <m:t>=</m:t>
                    </m:r>
                    <m:f>
                      <m:fPr>
                        <m:ctrlPr>
                          <a:rPr lang="en-US" sz="1600" i="1">
                            <a:latin typeface="Cambria Math" panose="02040503050406030204" pitchFamily="18" charset="0"/>
                          </a:rPr>
                        </m:ctrlPr>
                      </m:fPr>
                      <m:num>
                        <m:r>
                          <a:rPr lang="en-US" sz="1600" b="0" i="1" smtClean="0">
                            <a:latin typeface="Cambria Math"/>
                          </a:rPr>
                          <m:t>2</m:t>
                        </m:r>
                        <m:r>
                          <a:rPr lang="en-US" sz="1600" i="1">
                            <a:latin typeface="Cambria Math"/>
                          </a:rPr>
                          <m:t>𝑏</m:t>
                        </m:r>
                        <m:r>
                          <a:rPr lang="en-US" sz="1600" b="0" i="1" smtClean="0">
                            <a:latin typeface="Cambria Math"/>
                          </a:rPr>
                          <m:t>−</m:t>
                        </m:r>
                        <m:r>
                          <a:rPr lang="en-US" sz="1600" b="0" i="1" smtClean="0">
                            <a:latin typeface="Cambria Math"/>
                          </a:rPr>
                          <m:t>𝑡</m:t>
                        </m:r>
                        <m:r>
                          <a:rPr lang="en-US" sz="1600" b="0" i="1" smtClean="0">
                            <a:latin typeface="Cambria Math"/>
                          </a:rPr>
                          <m:t>−</m:t>
                        </m:r>
                        <m:r>
                          <a:rPr lang="en-US" sz="1600" b="0" i="1" smtClean="0">
                            <a:latin typeface="Cambria Math"/>
                          </a:rPr>
                          <m:t>𝑏</m:t>
                        </m:r>
                      </m:num>
                      <m:den>
                        <m:r>
                          <a:rPr lang="en-US" sz="1600" i="1">
                            <a:latin typeface="Cambria Math"/>
                          </a:rPr>
                          <m:t>2</m:t>
                        </m:r>
                      </m:den>
                    </m:f>
                    <m:r>
                      <a:rPr lang="en-US" sz="1600" b="0" i="1" smtClean="0">
                        <a:latin typeface="Cambria Math"/>
                      </a:rPr>
                      <m:t>=</m:t>
                    </m:r>
                    <m:f>
                      <m:fPr>
                        <m:ctrlPr>
                          <a:rPr lang="en-US" sz="1600" i="1">
                            <a:latin typeface="Cambria Math" panose="02040503050406030204" pitchFamily="18" charset="0"/>
                          </a:rPr>
                        </m:ctrlPr>
                      </m:fPr>
                      <m:num>
                        <m:r>
                          <a:rPr lang="en-US" sz="1600" i="1">
                            <a:latin typeface="Cambria Math"/>
                          </a:rPr>
                          <m:t>𝑏</m:t>
                        </m:r>
                        <m:r>
                          <a:rPr lang="en-US" sz="1600" b="0" i="1" smtClean="0">
                            <a:latin typeface="Cambria Math"/>
                          </a:rPr>
                          <m:t>−</m:t>
                        </m:r>
                        <m:r>
                          <a:rPr lang="en-US" sz="1600" i="1">
                            <a:latin typeface="Cambria Math"/>
                          </a:rPr>
                          <m:t>𝑡</m:t>
                        </m:r>
                      </m:num>
                      <m:den>
                        <m:r>
                          <a:rPr lang="en-US" sz="1600" i="1">
                            <a:latin typeface="Cambria Math"/>
                          </a:rPr>
                          <m:t>2</m:t>
                        </m:r>
                      </m:den>
                    </m:f>
                    <m:r>
                      <a:rPr lang="en-US" sz="1600" b="0" i="1" smtClean="0">
                        <a:latin typeface="Cambria Math"/>
                      </a:rPr>
                      <m:t>=−</m:t>
                    </m:r>
                    <m:f>
                      <m:fPr>
                        <m:ctrlPr>
                          <a:rPr lang="en-US" sz="1600" i="1">
                            <a:latin typeface="Cambria Math" panose="02040503050406030204" pitchFamily="18" charset="0"/>
                          </a:rPr>
                        </m:ctrlPr>
                      </m:fPr>
                      <m:num>
                        <m:r>
                          <a:rPr lang="en-US" sz="1600" b="0" i="1" smtClean="0">
                            <a:latin typeface="Cambria Math"/>
                          </a:rPr>
                          <m:t>𝑡</m:t>
                        </m:r>
                        <m:r>
                          <a:rPr lang="en-US" sz="1600" i="1">
                            <a:latin typeface="Cambria Math"/>
                          </a:rPr>
                          <m:t>−</m:t>
                        </m:r>
                        <m:r>
                          <a:rPr lang="en-US" sz="1600" b="0" i="1" smtClean="0">
                            <a:latin typeface="Cambria Math"/>
                          </a:rPr>
                          <m:t>𝑏</m:t>
                        </m:r>
                      </m:num>
                      <m:den>
                        <m:r>
                          <a:rPr lang="en-US" sz="1600" i="1">
                            <a:latin typeface="Cambria Math"/>
                          </a:rPr>
                          <m:t>2</m:t>
                        </m:r>
                      </m:den>
                    </m:f>
                  </m:oMath>
                </a14:m>
                <a:endParaRPr lang="en-US" sz="1600" dirty="0"/>
              </a:p>
              <a:p>
                <a:pPr marL="293688" lvl="1" indent="0">
                  <a:buNone/>
                </a:pPr>
                <a:r>
                  <a:rPr lang="en-US" sz="1600" dirty="0"/>
                  <a:t>	So, </a:t>
                </a:r>
                <a:r>
                  <a:rPr lang="en-US" sz="1600" i="1" dirty="0"/>
                  <a:t>y’</a:t>
                </a:r>
                <a:r>
                  <a:rPr lang="en-US" sz="1600" dirty="0"/>
                  <a:t> range is </a:t>
                </a:r>
                <a14:m>
                  <m:oMath xmlns:m="http://schemas.openxmlformats.org/officeDocument/2006/math">
                    <m:r>
                      <a:rPr lang="en-US" sz="1600" b="0" i="1" smtClean="0">
                        <a:latin typeface="Cambria Math"/>
                      </a:rPr>
                      <m:t>[−</m:t>
                    </m:r>
                    <m:f>
                      <m:fPr>
                        <m:ctrlPr>
                          <a:rPr lang="en-US" sz="1600" i="1">
                            <a:latin typeface="Cambria Math" panose="02040503050406030204" pitchFamily="18" charset="0"/>
                          </a:rPr>
                        </m:ctrlPr>
                      </m:fPr>
                      <m:num>
                        <m:r>
                          <a:rPr lang="en-US" sz="1600" b="0" i="1" smtClean="0">
                            <a:latin typeface="Cambria Math"/>
                          </a:rPr>
                          <m:t>𝑡</m:t>
                        </m:r>
                        <m:r>
                          <a:rPr lang="en-US" sz="1600" b="0" i="1" smtClean="0">
                            <a:latin typeface="Cambria Math"/>
                          </a:rPr>
                          <m:t>−</m:t>
                        </m:r>
                        <m:r>
                          <a:rPr lang="en-US" sz="1600" b="0" i="1" smtClean="0">
                            <a:latin typeface="Cambria Math"/>
                          </a:rPr>
                          <m:t>𝑏</m:t>
                        </m:r>
                      </m:num>
                      <m:den>
                        <m:r>
                          <a:rPr lang="en-US" sz="1600" i="1">
                            <a:latin typeface="Cambria Math"/>
                          </a:rPr>
                          <m:t>2</m:t>
                        </m:r>
                      </m:den>
                    </m:f>
                    <m:r>
                      <a:rPr lang="en-US" sz="1600" b="0" i="1" smtClean="0">
                        <a:latin typeface="Cambria Math"/>
                      </a:rPr>
                      <m:t>,</m:t>
                    </m:r>
                    <m:f>
                      <m:fPr>
                        <m:ctrlPr>
                          <a:rPr lang="en-US" sz="1600" i="1">
                            <a:latin typeface="Cambria Math" panose="02040503050406030204" pitchFamily="18" charset="0"/>
                          </a:rPr>
                        </m:ctrlPr>
                      </m:fPr>
                      <m:num>
                        <m:r>
                          <a:rPr lang="en-US" sz="1600" b="0" i="1" smtClean="0">
                            <a:latin typeface="Cambria Math"/>
                          </a:rPr>
                          <m:t>𝑡</m:t>
                        </m:r>
                        <m:r>
                          <a:rPr lang="en-US" sz="1600" b="0" i="1" smtClean="0">
                            <a:latin typeface="Cambria Math"/>
                          </a:rPr>
                          <m:t>−</m:t>
                        </m:r>
                        <m:r>
                          <a:rPr lang="en-US" sz="1600" b="0" i="1" smtClean="0">
                            <a:latin typeface="Cambria Math"/>
                          </a:rPr>
                          <m:t>𝑏</m:t>
                        </m:r>
                      </m:num>
                      <m:den>
                        <m:r>
                          <a:rPr lang="en-US" sz="1600" i="1">
                            <a:latin typeface="Cambria Math"/>
                          </a:rPr>
                          <m:t>2</m:t>
                        </m:r>
                      </m:den>
                    </m:f>
                  </m:oMath>
                </a14:m>
                <a:r>
                  <a:rPr lang="en-US" sz="1600" dirty="0"/>
                  <a:t> ]</a:t>
                </a:r>
              </a:p>
              <a:p>
                <a:pPr marL="293688" lvl="1" indent="0">
                  <a:buNone/>
                </a:pPr>
                <a:r>
                  <a:rPr lang="en-US" sz="1600" dirty="0"/>
                  <a:t>Step 2: To convert to [-1,1], we merely need to divide (scale) </a:t>
                </a:r>
                <a:r>
                  <a:rPr lang="en-US" sz="1600" i="1" dirty="0"/>
                  <a:t>y’</a:t>
                </a:r>
                <a:r>
                  <a:rPr lang="en-US" sz="1600" dirty="0"/>
                  <a:t> by </a:t>
                </a:r>
                <a14:m>
                  <m:oMath xmlns:m="http://schemas.openxmlformats.org/officeDocument/2006/math">
                    <m:f>
                      <m:fPr>
                        <m:ctrlPr>
                          <a:rPr lang="en-US" sz="1600" i="1">
                            <a:latin typeface="Cambria Math" panose="02040503050406030204" pitchFamily="18" charset="0"/>
                          </a:rPr>
                        </m:ctrlPr>
                      </m:fPr>
                      <m:num>
                        <m:r>
                          <a:rPr lang="en-US" sz="1600" b="0" i="1" smtClean="0">
                            <a:latin typeface="Cambria Math"/>
                          </a:rPr>
                          <m:t>𝑡</m:t>
                        </m:r>
                        <m:r>
                          <a:rPr lang="en-US" sz="1600" i="1">
                            <a:latin typeface="Cambria Math"/>
                          </a:rPr>
                          <m:t>−</m:t>
                        </m:r>
                        <m:r>
                          <a:rPr lang="en-US" sz="1600" b="0" i="1" smtClean="0">
                            <a:latin typeface="Cambria Math"/>
                          </a:rPr>
                          <m:t>𝑏</m:t>
                        </m:r>
                      </m:num>
                      <m:den>
                        <m:r>
                          <a:rPr lang="en-US" sz="1600" i="1">
                            <a:latin typeface="Cambria Math"/>
                          </a:rPr>
                          <m:t>2</m:t>
                        </m:r>
                      </m:den>
                    </m:f>
                  </m:oMath>
                </a14:m>
                <a:endParaRPr lang="en-US" sz="1600" dirty="0"/>
              </a:p>
              <a:p>
                <a:pPr marL="293688" lvl="1" indent="0">
                  <a:buNone/>
                </a:pPr>
                <a:endParaRPr lang="en-US" sz="800" dirty="0"/>
              </a:p>
              <a:p>
                <a:pPr marL="293688" lvl="1" indent="0">
                  <a:buNone/>
                </a:pPr>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𝑦</m:t>
                        </m:r>
                      </m:e>
                      <m:sub>
                        <m:r>
                          <a:rPr lang="en-US" sz="1600" b="0" i="1" smtClean="0">
                            <a:latin typeface="Cambria Math"/>
                          </a:rPr>
                          <m:t>𝑛𝑑𝑐</m:t>
                        </m:r>
                      </m:sub>
                    </m:sSub>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2</m:t>
                        </m:r>
                        <m:r>
                          <a:rPr lang="en-US" sz="1600" b="0" i="1" smtClean="0">
                            <a:latin typeface="Cambria Math"/>
                          </a:rPr>
                          <m:t>𝑦</m:t>
                        </m:r>
                        <m:r>
                          <a:rPr lang="en-US" sz="1600" b="0" i="1" smtClean="0">
                            <a:latin typeface="Cambria Math"/>
                          </a:rPr>
                          <m:t>′</m:t>
                        </m:r>
                      </m:num>
                      <m:den>
                        <m:r>
                          <a:rPr lang="en-US" sz="1600" b="0" i="1" smtClean="0">
                            <a:latin typeface="Cambria Math"/>
                          </a:rPr>
                          <m:t>𝑡</m:t>
                        </m:r>
                        <m:r>
                          <a:rPr lang="en-US" sz="1600" b="0" i="1" smtClean="0">
                            <a:latin typeface="Cambria Math"/>
                          </a:rPr>
                          <m:t>−</m:t>
                        </m:r>
                        <m:r>
                          <a:rPr lang="en-US" sz="1600" b="0" i="1" smtClean="0">
                            <a:latin typeface="Cambria Math"/>
                          </a:rPr>
                          <m:t>𝑏</m:t>
                        </m:r>
                      </m:den>
                    </m:f>
                  </m:oMath>
                </a14:m>
                <a:endParaRPr lang="en-US" sz="1600" dirty="0"/>
              </a:p>
              <a:p>
                <a:pPr marL="293688" lvl="1" indent="0">
                  <a:buNone/>
                </a:pPr>
                <a:endParaRPr lang="en-US" sz="1600" i="1"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521365" y="5370576"/>
                <a:ext cx="2562946" cy="6408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m:t>
                      </m:r>
                      <m:f>
                        <m:fPr>
                          <m:ctrlPr>
                            <a:rPr lang="en-US" sz="1400" i="1">
                              <a:latin typeface="Cambria Math" panose="02040503050406030204" pitchFamily="18" charset="0"/>
                            </a:rPr>
                          </m:ctrlPr>
                        </m:fPr>
                        <m:num>
                          <m:r>
                            <a:rPr lang="en-US" sz="1400" i="1">
                              <a:latin typeface="Cambria Math"/>
                            </a:rPr>
                            <m:t>2</m:t>
                          </m:r>
                          <m:r>
                            <a:rPr lang="en-US" sz="1400" b="0" i="1" smtClean="0">
                              <a:latin typeface="Cambria Math"/>
                            </a:rPr>
                            <m:t>(</m:t>
                          </m:r>
                          <m:r>
                            <a:rPr lang="en-US" sz="1400" i="1">
                              <a:latin typeface="Cambria Math"/>
                            </a:rPr>
                            <m:t>𝑦</m:t>
                          </m:r>
                          <m:r>
                            <a:rPr lang="en-US" sz="1400" i="1">
                              <a:latin typeface="Cambria Math"/>
                            </a:rPr>
                            <m:t>−</m:t>
                          </m:r>
                          <m:f>
                            <m:fPr>
                              <m:ctrlPr>
                                <a:rPr lang="en-US" sz="1400" i="1">
                                  <a:latin typeface="Cambria Math" panose="02040503050406030204" pitchFamily="18" charset="0"/>
                                </a:rPr>
                              </m:ctrlPr>
                            </m:fPr>
                            <m:num>
                              <m:r>
                                <a:rPr lang="en-US" sz="1400" b="0" i="1" smtClean="0">
                                  <a:latin typeface="Cambria Math"/>
                                </a:rPr>
                                <m:t>𝑡</m:t>
                              </m:r>
                              <m:r>
                                <a:rPr lang="en-US" sz="1400" i="1">
                                  <a:latin typeface="Cambria Math"/>
                                </a:rPr>
                                <m:t>+</m:t>
                              </m:r>
                              <m:r>
                                <a:rPr lang="en-US" sz="1400" b="0" i="1" smtClean="0">
                                  <a:latin typeface="Cambria Math"/>
                                </a:rPr>
                                <m:t>𝑏</m:t>
                              </m:r>
                            </m:num>
                            <m:den>
                              <m:r>
                                <a:rPr lang="en-US" sz="1400" i="1">
                                  <a:latin typeface="Cambria Math"/>
                                </a:rPr>
                                <m:t>2</m:t>
                              </m:r>
                            </m:den>
                          </m:f>
                          <m:r>
                            <a:rPr lang="en-US" sz="1400" b="0" i="1" smtClean="0">
                              <a:latin typeface="Cambria Math"/>
                            </a:rPr>
                            <m:t>)</m:t>
                          </m:r>
                        </m:num>
                        <m:den>
                          <m:r>
                            <a:rPr lang="en-US" sz="1400" b="0" i="1" smtClean="0">
                              <a:latin typeface="Cambria Math"/>
                            </a:rPr>
                            <m:t>𝑡</m:t>
                          </m:r>
                          <m:r>
                            <a:rPr lang="en-US" sz="1400" i="1">
                              <a:latin typeface="Cambria Math"/>
                            </a:rPr>
                            <m:t>−</m:t>
                          </m:r>
                          <m:r>
                            <a:rPr lang="en-US" sz="1400" b="0" i="1" smtClean="0">
                              <a:latin typeface="Cambria Math"/>
                            </a:rPr>
                            <m:t>𝑏</m:t>
                          </m:r>
                        </m:den>
                      </m:f>
                      <m:r>
                        <a:rPr lang="en-US" sz="1400" b="0" i="1" smtClean="0">
                          <a:latin typeface="Cambria Math"/>
                        </a:rPr>
                        <m:t>=</m:t>
                      </m:r>
                      <m:f>
                        <m:fPr>
                          <m:ctrlPr>
                            <a:rPr lang="en-US" sz="1400" b="0" i="1" smtClean="0">
                              <a:latin typeface="Cambria Math" panose="02040503050406030204" pitchFamily="18" charset="0"/>
                            </a:rPr>
                          </m:ctrlPr>
                        </m:fPr>
                        <m:num>
                          <m:r>
                            <a:rPr lang="en-US" sz="1400" b="0" i="1" smtClean="0">
                              <a:latin typeface="Cambria Math"/>
                            </a:rPr>
                            <m:t>2</m:t>
                          </m:r>
                          <m:r>
                            <a:rPr lang="en-US" sz="1400" b="0" i="1" smtClean="0">
                              <a:latin typeface="Cambria Math"/>
                            </a:rPr>
                            <m:t>𝑦</m:t>
                          </m:r>
                          <m:r>
                            <a:rPr lang="en-US" sz="1400" b="0" i="1" smtClean="0">
                              <a:latin typeface="Cambria Math"/>
                            </a:rPr>
                            <m:t>−(</m:t>
                          </m:r>
                          <m:r>
                            <a:rPr lang="en-US" sz="1400" b="0" i="1" smtClean="0">
                              <a:latin typeface="Cambria Math"/>
                            </a:rPr>
                            <m:t>𝑡</m:t>
                          </m:r>
                          <m:r>
                            <a:rPr lang="en-US" sz="1400" b="0" i="1" smtClean="0">
                              <a:latin typeface="Cambria Math"/>
                            </a:rPr>
                            <m:t>+</m:t>
                          </m:r>
                          <m:r>
                            <a:rPr lang="en-US" sz="1400" b="0" i="1" smtClean="0">
                              <a:latin typeface="Cambria Math"/>
                            </a:rPr>
                            <m:t>𝑏</m:t>
                          </m:r>
                          <m:r>
                            <a:rPr lang="en-US" sz="1400" b="0" i="1" smtClean="0">
                              <a:latin typeface="Cambria Math"/>
                            </a:rPr>
                            <m:t>)</m:t>
                          </m:r>
                        </m:num>
                        <m:den>
                          <m:r>
                            <a:rPr lang="en-US" sz="1400" b="0" i="1" smtClean="0">
                              <a:latin typeface="Cambria Math"/>
                            </a:rPr>
                            <m:t>𝑡</m:t>
                          </m:r>
                          <m:r>
                            <a:rPr lang="en-US" sz="1400" b="0" i="1" smtClean="0">
                              <a:latin typeface="Cambria Math"/>
                            </a:rPr>
                            <m:t>−</m:t>
                          </m:r>
                          <m:r>
                            <a:rPr lang="en-US" sz="1400" b="0" i="1" smtClean="0">
                              <a:latin typeface="Cambria Math"/>
                            </a:rPr>
                            <m:t>𝑏</m:t>
                          </m:r>
                        </m:den>
                      </m:f>
                    </m:oMath>
                  </m:oMathPara>
                </a14:m>
                <a:endParaRPr lang="en-US" sz="1400" dirty="0"/>
              </a:p>
            </p:txBody>
          </p:sp>
        </mc:Choice>
        <mc:Fallback xmlns="">
          <p:sp>
            <p:nvSpPr>
              <p:cNvPr id="6" name="TextBox 5"/>
              <p:cNvSpPr txBox="1">
                <a:spLocks noRot="1" noChangeAspect="1" noMove="1" noResize="1" noEditPoints="1" noAdjustHandles="1" noChangeArrowheads="1" noChangeShapeType="1" noTextEdit="1"/>
              </p:cNvSpPr>
              <p:nvPr/>
            </p:nvSpPr>
            <p:spPr>
              <a:xfrm>
                <a:off x="2521365" y="5370576"/>
                <a:ext cx="2562946" cy="64088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953000" y="5519624"/>
                <a:ext cx="1958165" cy="5763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a:rPr>
                        <m:t>=</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a:rPr>
                                <m:t>2</m:t>
                              </m:r>
                            </m:num>
                            <m:den>
                              <m:r>
                                <a:rPr lang="en-US" sz="1400" b="0" i="1" smtClean="0">
                                  <a:latin typeface="Cambria Math"/>
                                </a:rPr>
                                <m:t>𝑡</m:t>
                              </m:r>
                              <m:r>
                                <a:rPr lang="en-US" sz="1400" b="0" i="1" smtClean="0">
                                  <a:latin typeface="Cambria Math"/>
                                </a:rPr>
                                <m:t>−</m:t>
                              </m:r>
                              <m:r>
                                <a:rPr lang="en-US" sz="1400" b="0" i="1" smtClean="0">
                                  <a:latin typeface="Cambria Math"/>
                                </a:rPr>
                                <m:t>𝑏</m:t>
                              </m:r>
                            </m:den>
                          </m:f>
                        </m:e>
                      </m:d>
                      <m:r>
                        <a:rPr lang="en-US" sz="1400" i="1">
                          <a:latin typeface="Cambria Math"/>
                        </a:rPr>
                        <m:t>𝑦</m:t>
                      </m:r>
                      <m:r>
                        <a:rPr lang="en-US" sz="1400" i="1">
                          <a:latin typeface="Cambria Math"/>
                        </a:rPr>
                        <m:t>−</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b="0" i="1" smtClean="0">
                                  <a:latin typeface="Cambria Math"/>
                                </a:rPr>
                                <m:t>𝑡</m:t>
                              </m:r>
                              <m:r>
                                <a:rPr lang="en-US" sz="1400" i="1">
                                  <a:latin typeface="Cambria Math"/>
                                </a:rPr>
                                <m:t>+</m:t>
                              </m:r>
                              <m:r>
                                <a:rPr lang="en-US" sz="1400" b="0" i="1" smtClean="0">
                                  <a:latin typeface="Cambria Math"/>
                                </a:rPr>
                                <m:t>𝑏</m:t>
                              </m:r>
                            </m:num>
                            <m:den>
                              <m:r>
                                <a:rPr lang="en-US" sz="1400" b="0" i="1" smtClean="0">
                                  <a:latin typeface="Cambria Math"/>
                                </a:rPr>
                                <m:t>𝑡</m:t>
                              </m:r>
                              <m:r>
                                <a:rPr lang="en-US" sz="1400" i="1">
                                  <a:latin typeface="Cambria Math"/>
                                </a:rPr>
                                <m:t>−</m:t>
                              </m:r>
                              <m:r>
                                <a:rPr lang="en-US" sz="1400" b="0" i="1" smtClean="0">
                                  <a:latin typeface="Cambria Math"/>
                                </a:rPr>
                                <m:t>𝑏</m:t>
                              </m:r>
                            </m:den>
                          </m:f>
                        </m:e>
                      </m:d>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4953000" y="5519624"/>
                <a:ext cx="1958165" cy="576376"/>
              </a:xfrm>
              <a:prstGeom prst="rect">
                <a:avLst/>
              </a:prstGeom>
              <a:blipFill rotWithShape="1">
                <a:blip r:embed="rId4"/>
                <a:stretch>
                  <a:fillRect/>
                </a:stretch>
              </a:blipFill>
            </p:spPr>
            <p:txBody>
              <a:bodyPr/>
              <a:lstStyle/>
              <a:p>
                <a:r>
                  <a:rPr lang="en-US">
                    <a:noFill/>
                  </a:rPr>
                  <a:t> </a:t>
                </a:r>
              </a:p>
            </p:txBody>
          </p:sp>
        </mc:Fallback>
      </mc:AlternateContent>
      <p:pic>
        <p:nvPicPr>
          <p:cNvPr id="61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0"/>
            <a:ext cx="3048000" cy="137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81365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8" dur="500"/>
                                        <p:tgtEl>
                                          <p:spTgt spid="4">
                                            <p:txEl>
                                              <p:pRg st="5" end="5"/>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6" dur="5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1" dur="500"/>
                                        <p:tgtEl>
                                          <p:spTgt spid="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6" dur="500"/>
                                        <p:tgtEl>
                                          <p:spTgt spid="4">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51" dur="500"/>
                                        <p:tgtEl>
                                          <p:spTgt spid="4">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randombar(horizontal)">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randombar(horizontal)">
                                      <p:cBhvr>
                                        <p:cTn id="6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Orthographic Projection:</a:t>
            </a:r>
            <a:br>
              <a:rPr lang="en-US" dirty="0"/>
            </a:br>
            <a:r>
              <a:rPr lang="en-US" dirty="0"/>
              <a:t>Transform</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sz="1800" dirty="0"/>
                  <a:t>So, we just computed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𝑦</m:t>
                        </m:r>
                      </m:e>
                      <m:sub>
                        <m:r>
                          <a:rPr lang="en-US" sz="1800" i="1">
                            <a:latin typeface="Cambria Math"/>
                          </a:rPr>
                          <m:t>𝑛𝑑𝑐</m:t>
                        </m:r>
                      </m:sub>
                    </m:sSub>
                    <m:r>
                      <a:rPr lang="en-US" sz="1800" i="1">
                        <a:latin typeface="Cambria Math"/>
                      </a:rPr>
                      <m:t>=</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a:rPr>
                              <m:t>2</m:t>
                            </m:r>
                          </m:num>
                          <m:den>
                            <m:r>
                              <a:rPr lang="en-US" sz="1800" i="1">
                                <a:latin typeface="Cambria Math"/>
                              </a:rPr>
                              <m:t>𝑡</m:t>
                            </m:r>
                            <m:r>
                              <a:rPr lang="en-US" sz="1800" i="1">
                                <a:latin typeface="Cambria Math"/>
                              </a:rPr>
                              <m:t>−</m:t>
                            </m:r>
                            <m:r>
                              <a:rPr lang="en-US" sz="1800" i="1">
                                <a:latin typeface="Cambria Math"/>
                              </a:rPr>
                              <m:t>𝑏</m:t>
                            </m:r>
                          </m:den>
                        </m:f>
                      </m:e>
                    </m:d>
                    <m:r>
                      <a:rPr lang="en-US" sz="1800" i="1">
                        <a:latin typeface="Cambria Math"/>
                      </a:rPr>
                      <m:t>𝑦</m:t>
                    </m:r>
                    <m:r>
                      <a:rPr lang="en-US" sz="1800" i="1">
                        <a:latin typeface="Cambria Math"/>
                      </a:rPr>
                      <m:t>−</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a:rPr>
                              <m:t>𝑡</m:t>
                            </m:r>
                            <m:r>
                              <a:rPr lang="en-US" sz="1800" i="1">
                                <a:latin typeface="Cambria Math"/>
                              </a:rPr>
                              <m:t>+</m:t>
                            </m:r>
                            <m:r>
                              <a:rPr lang="en-US" sz="1800" i="1">
                                <a:latin typeface="Cambria Math"/>
                              </a:rPr>
                              <m:t>𝑏</m:t>
                            </m:r>
                          </m:num>
                          <m:den>
                            <m:r>
                              <a:rPr lang="en-US" sz="1800" i="1">
                                <a:latin typeface="Cambria Math"/>
                              </a:rPr>
                              <m:t>𝑡</m:t>
                            </m:r>
                            <m:r>
                              <a:rPr lang="en-US" sz="1800" i="1">
                                <a:latin typeface="Cambria Math"/>
                              </a:rPr>
                              <m:t>−</m:t>
                            </m:r>
                            <m:r>
                              <a:rPr lang="en-US" sz="1800" i="1">
                                <a:latin typeface="Cambria Math"/>
                              </a:rPr>
                              <m:t>𝑏</m:t>
                            </m:r>
                          </m:den>
                        </m:f>
                      </m:e>
                    </m:d>
                  </m:oMath>
                </a14:m>
                <a:r>
                  <a:rPr lang="en-US" sz="1800" dirty="0"/>
                  <a:t> and</a:t>
                </a:r>
              </a:p>
              <a:p>
                <a:pPr marL="0" indent="0">
                  <a:buNone/>
                </a:pPr>
                <a:r>
                  <a:rPr lang="en-US" sz="1800" dirty="0"/>
                  <a:t>Similarly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a:rPr>
                          <m:t>𝑥</m:t>
                        </m:r>
                      </m:e>
                      <m:sub>
                        <m:r>
                          <a:rPr lang="en-US" sz="1800" i="1">
                            <a:latin typeface="Cambria Math"/>
                          </a:rPr>
                          <m:t>𝑛𝑑𝑐</m:t>
                        </m:r>
                      </m:sub>
                    </m:sSub>
                    <m:r>
                      <a:rPr lang="en-US" sz="1800" i="1">
                        <a:latin typeface="Cambria Math"/>
                      </a:rPr>
                      <m:t>=</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a:rPr>
                              <m:t>2</m:t>
                            </m:r>
                          </m:num>
                          <m:den>
                            <m:r>
                              <a:rPr lang="en-US" sz="1800" b="0" i="1" smtClean="0">
                                <a:latin typeface="Cambria Math"/>
                              </a:rPr>
                              <m:t>𝑟</m:t>
                            </m:r>
                            <m:r>
                              <a:rPr lang="en-US" sz="1800" b="0" i="1" smtClean="0">
                                <a:latin typeface="Cambria Math"/>
                              </a:rPr>
                              <m:t>−</m:t>
                            </m:r>
                            <m:r>
                              <a:rPr lang="en-US" sz="1800" b="0" i="1" smtClean="0">
                                <a:latin typeface="Cambria Math"/>
                              </a:rPr>
                              <m:t>𝑙</m:t>
                            </m:r>
                          </m:den>
                        </m:f>
                      </m:e>
                    </m:d>
                    <m:r>
                      <a:rPr lang="en-US" sz="1800" b="0" i="1" smtClean="0">
                        <a:latin typeface="Cambria Math"/>
                      </a:rPr>
                      <m:t>𝑥</m:t>
                    </m:r>
                    <m:r>
                      <a:rPr lang="en-US" sz="1800" i="1">
                        <a:latin typeface="Cambria Math"/>
                      </a:rPr>
                      <m:t>−</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b="0" i="1" smtClean="0">
                                <a:latin typeface="Cambria Math"/>
                              </a:rPr>
                              <m:t>𝑟</m:t>
                            </m:r>
                            <m:r>
                              <a:rPr lang="en-US" sz="1800" i="1">
                                <a:latin typeface="Cambria Math"/>
                              </a:rPr>
                              <m:t>+</m:t>
                            </m:r>
                            <m:r>
                              <a:rPr lang="en-US" sz="1800" b="0" i="1" smtClean="0">
                                <a:latin typeface="Cambria Math"/>
                              </a:rPr>
                              <m:t>𝑙</m:t>
                            </m:r>
                          </m:num>
                          <m:den>
                            <m:r>
                              <a:rPr lang="en-US" sz="1800" b="0" i="1" smtClean="0">
                                <a:latin typeface="Cambria Math"/>
                              </a:rPr>
                              <m:t>𝑟</m:t>
                            </m:r>
                            <m:r>
                              <a:rPr lang="en-US" sz="1800" i="1">
                                <a:latin typeface="Cambria Math"/>
                              </a:rPr>
                              <m:t>−</m:t>
                            </m:r>
                            <m:r>
                              <a:rPr lang="en-US" sz="1800" b="0" i="1" smtClean="0">
                                <a:latin typeface="Cambria Math"/>
                              </a:rPr>
                              <m:t>𝑙</m:t>
                            </m:r>
                          </m:den>
                        </m:f>
                      </m:e>
                    </m:d>
                  </m:oMath>
                </a14:m>
                <a:endParaRPr lang="en-US" dirty="0"/>
              </a:p>
              <a:p>
                <a:pPr marL="0" indent="0">
                  <a:buNone/>
                </a:pPr>
                <a:r>
                  <a:rPr lang="en-US" sz="1800" dirty="0"/>
                  <a:t>For the z axis: the same applies, except that we also flip to –z first (LH NDC). This means</a:t>
                </a:r>
              </a:p>
              <a:p>
                <a:pPr marL="0" indent="0" algn="ctr">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𝑧</m:t>
                          </m:r>
                        </m:e>
                        <m:sub>
                          <m:r>
                            <a:rPr lang="en-US" sz="1600" i="1">
                              <a:latin typeface="Cambria Math"/>
                            </a:rPr>
                            <m:t>𝑛𝑑𝑐</m:t>
                          </m:r>
                        </m:sub>
                      </m:sSub>
                      <m:r>
                        <a:rPr lang="en-US" sz="1600" i="1">
                          <a:latin typeface="Cambria Math"/>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a:rPr>
                                <m:t>2</m:t>
                              </m:r>
                            </m:num>
                            <m:den>
                              <m:r>
                                <a:rPr lang="en-US" sz="1600" b="0" i="1" smtClean="0">
                                  <a:latin typeface="Cambria Math"/>
                                </a:rPr>
                                <m:t>𝑓</m:t>
                              </m:r>
                              <m:r>
                                <a:rPr lang="en-US" sz="1600" b="0" i="1" smtClean="0">
                                  <a:latin typeface="Cambria Math"/>
                                </a:rPr>
                                <m:t>−</m:t>
                              </m:r>
                              <m:r>
                                <a:rPr lang="en-US" sz="1600" b="0" i="1" smtClean="0">
                                  <a:latin typeface="Cambria Math"/>
                                </a:rPr>
                                <m:t>𝑛</m:t>
                              </m:r>
                            </m:den>
                          </m:f>
                        </m:e>
                      </m:d>
                      <m:r>
                        <a:rPr lang="en-US" sz="1600" b="0" i="1" smtClean="0">
                          <a:latin typeface="Cambria Math"/>
                        </a:rPr>
                        <m:t>(−</m:t>
                      </m:r>
                      <m:r>
                        <a:rPr lang="en-US" sz="1600" b="0" i="1" smtClean="0">
                          <a:latin typeface="Cambria Math"/>
                        </a:rPr>
                        <m:t>𝑧</m:t>
                      </m:r>
                      <m:r>
                        <a:rPr lang="en-US" sz="1600" b="0" i="1" smtClean="0">
                          <a:latin typeface="Cambria Math"/>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b="0" i="1" smtClean="0">
                                  <a:latin typeface="Cambria Math"/>
                                </a:rPr>
                                <m:t>𝑓</m:t>
                              </m:r>
                              <m:r>
                                <a:rPr lang="en-US" sz="1600" i="1">
                                  <a:latin typeface="Cambria Math"/>
                                </a:rPr>
                                <m:t>+</m:t>
                              </m:r>
                              <m:r>
                                <a:rPr lang="en-US" sz="1600" b="0" i="1" smtClean="0">
                                  <a:latin typeface="Cambria Math"/>
                                </a:rPr>
                                <m:t>𝑛</m:t>
                              </m:r>
                            </m:num>
                            <m:den>
                              <m:r>
                                <a:rPr lang="en-US" sz="1600" b="0" i="1" smtClean="0">
                                  <a:latin typeface="Cambria Math"/>
                                </a:rPr>
                                <m:t>𝑓</m:t>
                              </m:r>
                              <m:r>
                                <a:rPr lang="en-US" sz="1600" i="1">
                                  <a:latin typeface="Cambria Math"/>
                                </a:rPr>
                                <m:t>−</m:t>
                              </m:r>
                              <m:r>
                                <a:rPr lang="en-US" sz="1600" b="0" i="1" smtClean="0">
                                  <a:latin typeface="Cambria Math"/>
                                </a:rPr>
                                <m:t>𝑛</m:t>
                              </m:r>
                            </m:den>
                          </m:f>
                        </m:e>
                      </m:d>
                    </m:oMath>
                  </m:oMathPara>
                </a14:m>
                <a:endParaRPr lang="en-US" sz="1800" dirty="0"/>
              </a:p>
              <a:p>
                <a:pPr marL="0" indent="0">
                  <a:buNone/>
                </a:pPr>
                <a:r>
                  <a:rPr lang="en-US" sz="1800" dirty="0"/>
                  <a:t>From there, we can compute the transform matrix </a:t>
                </a:r>
                <a14:m>
                  <m:oMath xmlns:m="http://schemas.openxmlformats.org/officeDocument/2006/math">
                    <m:sSub>
                      <m:sSubPr>
                        <m:ctrlPr>
                          <a:rPr lang="en-US" sz="1800" i="1">
                            <a:latin typeface="Cambria Math" panose="02040503050406030204" pitchFamily="18" charset="0"/>
                          </a:rPr>
                        </m:ctrlPr>
                      </m:sSubPr>
                      <m:e>
                        <m:r>
                          <a:rPr lang="en-US" sz="1800" b="1" i="0">
                            <a:latin typeface="Cambria Math"/>
                          </a:rPr>
                          <m:t>𝐌</m:t>
                        </m:r>
                      </m:e>
                      <m:sub>
                        <m:r>
                          <a:rPr lang="en-US" sz="1800" i="1">
                            <a:latin typeface="Cambria Math"/>
                          </a:rPr>
                          <m:t>𝑜𝑟𝑡h𝑜</m:t>
                        </m:r>
                      </m:sub>
                    </m:sSub>
                  </m:oMath>
                </a14:m>
                <a:r>
                  <a:rPr lang="en-US" sz="1800" dirty="0"/>
                  <a:t> the usual way and we get:</a:t>
                </a:r>
              </a:p>
              <a:p>
                <a:pPr marL="0" indent="0" algn="ctr">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i="0" smtClean="0">
                              <a:latin typeface="Cambria Math"/>
                            </a:rPr>
                            <m:t>𝐌</m:t>
                          </m:r>
                        </m:e>
                        <m:sub>
                          <m:r>
                            <a:rPr lang="en-US" sz="1600" b="0" i="1" smtClean="0">
                              <a:latin typeface="Cambria Math"/>
                            </a:rPr>
                            <m:t>𝑜𝑟𝑡h𝑜</m:t>
                          </m:r>
                        </m:sub>
                      </m:sSub>
                      <m:d>
                        <m:dPr>
                          <m:begChr m:val="["/>
                          <m:endChr m:val="]"/>
                          <m:ctrlPr>
                            <a:rPr lang="en-US" sz="1600" b="0"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a:rPr>
                                  <m:t>𝑥</m:t>
                                </m:r>
                              </m:e>
                            </m:mr>
                            <m:mr>
                              <m:e>
                                <m:r>
                                  <a:rPr lang="en-US" sz="1600" b="0" i="1" smtClean="0">
                                    <a:latin typeface="Cambria Math"/>
                                  </a:rPr>
                                  <m:t>𝑦</m:t>
                                </m:r>
                              </m:e>
                            </m:mr>
                            <m:mr>
                              <m:e>
                                <m:r>
                                  <a:rPr lang="en-US" sz="1600" b="0" i="1" smtClean="0">
                                    <a:latin typeface="Cambria Math"/>
                                  </a:rPr>
                                  <m:t>𝑧</m:t>
                                </m:r>
                              </m:e>
                            </m:mr>
                            <m:mr>
                              <m:e>
                                <m:r>
                                  <a:rPr lang="en-US" sz="1600" b="0" i="1" smtClean="0">
                                    <a:latin typeface="Cambria Math"/>
                                  </a:rPr>
                                  <m:t>1</m:t>
                                </m:r>
                              </m:e>
                            </m:mr>
                          </m:m>
                        </m:e>
                      </m:d>
                      <m:r>
                        <a:rPr lang="en-US" sz="1600" b="0" i="1" smtClean="0">
                          <a:latin typeface="Cambria Math"/>
                        </a:rPr>
                        <m:t>=</m:t>
                      </m:r>
                      <m:d>
                        <m:dPr>
                          <m:begChr m:val="["/>
                          <m:endChr m:val="]"/>
                          <m:ctrlPr>
                            <a:rPr lang="en-US" sz="1600" b="0" i="1" smtClean="0">
                              <a:latin typeface="Cambria Math" panose="02040503050406030204" pitchFamily="18" charset="0"/>
                            </a:rPr>
                          </m:ctrlPr>
                        </m:dPr>
                        <m:e>
                          <m:m>
                            <m:mPr>
                              <m:mcs>
                                <m:mc>
                                  <m:mcPr>
                                    <m:count m:val="4"/>
                                    <m:mcJc m:val="center"/>
                                  </m:mcPr>
                                </m:mc>
                              </m:mcs>
                              <m:ctrlPr>
                                <a:rPr lang="en-US" sz="1600" b="0" i="1" smtClean="0">
                                  <a:latin typeface="Cambria Math" panose="02040503050406030204" pitchFamily="18" charset="0"/>
                                </a:rPr>
                              </m:ctrlPr>
                            </m:mPr>
                            <m:mr>
                              <m:e>
                                <m:f>
                                  <m:fPr>
                                    <m:ctrlPr>
                                      <a:rPr lang="en-US" sz="1600" i="1">
                                        <a:latin typeface="Cambria Math" panose="02040503050406030204" pitchFamily="18" charset="0"/>
                                      </a:rPr>
                                    </m:ctrlPr>
                                  </m:fPr>
                                  <m:num>
                                    <m:r>
                                      <a:rPr lang="en-US" sz="1600" i="1">
                                        <a:latin typeface="Cambria Math"/>
                                      </a:rPr>
                                      <m:t>2</m:t>
                                    </m:r>
                                  </m:num>
                                  <m:den>
                                    <m:r>
                                      <a:rPr lang="en-US" sz="1600" i="1">
                                        <a:latin typeface="Cambria Math"/>
                                      </a:rPr>
                                      <m:t>𝑟</m:t>
                                    </m:r>
                                    <m:r>
                                      <a:rPr lang="en-US" sz="1600" b="0" i="1" smtClean="0">
                                        <a:latin typeface="Cambria Math"/>
                                      </a:rPr>
                                      <m:t>−</m:t>
                                    </m:r>
                                    <m:r>
                                      <a:rPr lang="en-US" sz="1600" i="1">
                                        <a:latin typeface="Cambria Math"/>
                                      </a:rPr>
                                      <m:t>𝑙</m:t>
                                    </m:r>
                                  </m:den>
                                </m:f>
                              </m:e>
                              <m:e>
                                <m:r>
                                  <a:rPr lang="en-US" sz="1600" b="0" i="1" smtClean="0">
                                    <a:latin typeface="Cambria Math"/>
                                  </a:rPr>
                                  <m:t>0</m:t>
                                </m:r>
                              </m:e>
                              <m:e>
                                <m:r>
                                  <a:rPr lang="en-US" sz="1600" b="0" i="1" smtClean="0">
                                    <a:latin typeface="Cambria Math"/>
                                  </a:rPr>
                                  <m:t>0</m:t>
                                </m:r>
                              </m:e>
                              <m:e>
                                <m:r>
                                  <a:rPr lang="en-US" sz="1600" b="0" i="1" smtClean="0">
                                    <a:latin typeface="Cambria Math"/>
                                  </a:rPr>
                                  <m:t>−</m:t>
                                </m:r>
                                <m:f>
                                  <m:fPr>
                                    <m:ctrlPr>
                                      <a:rPr lang="en-US" sz="1600" i="1">
                                        <a:latin typeface="Cambria Math" panose="02040503050406030204" pitchFamily="18" charset="0"/>
                                      </a:rPr>
                                    </m:ctrlPr>
                                  </m:fPr>
                                  <m:num>
                                    <m:r>
                                      <a:rPr lang="en-US" sz="1600" i="1">
                                        <a:latin typeface="Cambria Math"/>
                                      </a:rPr>
                                      <m:t>𝑟</m:t>
                                    </m:r>
                                    <m:r>
                                      <a:rPr lang="en-US" sz="1600" i="1">
                                        <a:latin typeface="Cambria Math"/>
                                      </a:rPr>
                                      <m:t>+</m:t>
                                    </m:r>
                                    <m:r>
                                      <a:rPr lang="en-US" sz="1600" i="1">
                                        <a:latin typeface="Cambria Math"/>
                                      </a:rPr>
                                      <m:t>𝑙</m:t>
                                    </m:r>
                                  </m:num>
                                  <m:den>
                                    <m:r>
                                      <a:rPr lang="en-US" sz="1600" i="1">
                                        <a:latin typeface="Cambria Math"/>
                                      </a:rPr>
                                      <m:t>𝑟</m:t>
                                    </m:r>
                                    <m:r>
                                      <a:rPr lang="en-US" sz="1600" i="1">
                                        <a:latin typeface="Cambria Math"/>
                                      </a:rPr>
                                      <m:t>−</m:t>
                                    </m:r>
                                    <m:r>
                                      <a:rPr lang="en-US" sz="1600" i="1">
                                        <a:latin typeface="Cambria Math"/>
                                      </a:rPr>
                                      <m:t>𝑙</m:t>
                                    </m:r>
                                  </m:den>
                                </m:f>
                              </m:e>
                            </m:mr>
                            <m:mr>
                              <m:e>
                                <m:r>
                                  <a:rPr lang="en-US" sz="1600" b="0" i="1" smtClean="0">
                                    <a:latin typeface="Cambria Math"/>
                                  </a:rPr>
                                  <m:t>0</m:t>
                                </m:r>
                              </m:e>
                              <m:e>
                                <m:f>
                                  <m:fPr>
                                    <m:ctrlPr>
                                      <a:rPr lang="en-US" sz="1600" i="1">
                                        <a:latin typeface="Cambria Math" panose="02040503050406030204" pitchFamily="18" charset="0"/>
                                      </a:rPr>
                                    </m:ctrlPr>
                                  </m:fPr>
                                  <m:num>
                                    <m:r>
                                      <a:rPr lang="en-US" sz="1600" i="1">
                                        <a:latin typeface="Cambria Math"/>
                                      </a:rPr>
                                      <m:t>2</m:t>
                                    </m:r>
                                  </m:num>
                                  <m:den>
                                    <m:r>
                                      <a:rPr lang="en-US" sz="1600" i="1">
                                        <a:latin typeface="Cambria Math"/>
                                      </a:rPr>
                                      <m:t>𝑡</m:t>
                                    </m:r>
                                    <m:r>
                                      <a:rPr lang="en-US" sz="1600" i="1">
                                        <a:latin typeface="Cambria Math"/>
                                      </a:rPr>
                                      <m:t>−</m:t>
                                    </m:r>
                                    <m:r>
                                      <a:rPr lang="en-US" sz="1600" i="1">
                                        <a:latin typeface="Cambria Math"/>
                                      </a:rPr>
                                      <m:t>𝑏</m:t>
                                    </m:r>
                                  </m:den>
                                </m:f>
                              </m:e>
                              <m:e>
                                <m:r>
                                  <a:rPr lang="en-US" sz="1600" b="0" i="1" smtClean="0">
                                    <a:latin typeface="Cambria Math"/>
                                  </a:rPr>
                                  <m:t>0</m:t>
                                </m:r>
                              </m:e>
                              <m:e>
                                <m:r>
                                  <a:rPr lang="en-US" sz="1600" b="0" i="1" smtClean="0">
                                    <a:latin typeface="Cambria Math"/>
                                  </a:rPr>
                                  <m:t>−</m:t>
                                </m:r>
                                <m:f>
                                  <m:fPr>
                                    <m:ctrlPr>
                                      <a:rPr lang="en-US" sz="1600" i="1">
                                        <a:latin typeface="Cambria Math" panose="02040503050406030204" pitchFamily="18" charset="0"/>
                                      </a:rPr>
                                    </m:ctrlPr>
                                  </m:fPr>
                                  <m:num>
                                    <m:r>
                                      <a:rPr lang="en-US" sz="1600" i="1">
                                        <a:latin typeface="Cambria Math"/>
                                      </a:rPr>
                                      <m:t>𝑡</m:t>
                                    </m:r>
                                    <m:r>
                                      <a:rPr lang="en-US" sz="1600" i="1">
                                        <a:latin typeface="Cambria Math"/>
                                      </a:rPr>
                                      <m:t>+</m:t>
                                    </m:r>
                                    <m:r>
                                      <a:rPr lang="en-US" sz="1600" i="1">
                                        <a:latin typeface="Cambria Math"/>
                                      </a:rPr>
                                      <m:t>𝑏</m:t>
                                    </m:r>
                                  </m:num>
                                  <m:den>
                                    <m:r>
                                      <a:rPr lang="en-US" sz="1600" i="1">
                                        <a:latin typeface="Cambria Math"/>
                                      </a:rPr>
                                      <m:t>𝑡</m:t>
                                    </m:r>
                                    <m:r>
                                      <a:rPr lang="en-US" sz="1600" i="1">
                                        <a:latin typeface="Cambria Math"/>
                                      </a:rPr>
                                      <m:t>−</m:t>
                                    </m:r>
                                    <m:r>
                                      <a:rPr lang="en-US" sz="1600" i="1">
                                        <a:latin typeface="Cambria Math"/>
                                      </a:rPr>
                                      <m:t>𝑏</m:t>
                                    </m:r>
                                  </m:den>
                                </m:f>
                              </m:e>
                            </m:mr>
                            <m:mr>
                              <m:e>
                                <m:r>
                                  <a:rPr lang="en-US" sz="1600" b="0" i="1" smtClean="0">
                                    <a:latin typeface="Cambria Math"/>
                                  </a:rPr>
                                  <m:t>0</m:t>
                                </m:r>
                              </m:e>
                              <m:e>
                                <m:r>
                                  <a:rPr lang="en-US" sz="1600" b="0" i="1" smtClean="0">
                                    <a:latin typeface="Cambria Math"/>
                                  </a:rPr>
                                  <m:t>0</m:t>
                                </m:r>
                              </m:e>
                              <m:e>
                                <m:r>
                                  <a:rPr lang="en-US" sz="1600" b="0" i="1" smtClean="0">
                                    <a:latin typeface="Cambria Math"/>
                                  </a:rPr>
                                  <m:t>−</m:t>
                                </m:r>
                                <m:f>
                                  <m:fPr>
                                    <m:ctrlPr>
                                      <a:rPr lang="en-US" sz="1600" i="1">
                                        <a:latin typeface="Cambria Math" panose="02040503050406030204" pitchFamily="18" charset="0"/>
                                      </a:rPr>
                                    </m:ctrlPr>
                                  </m:fPr>
                                  <m:num>
                                    <m:r>
                                      <a:rPr lang="en-US" sz="1600" i="1">
                                        <a:latin typeface="Cambria Math"/>
                                      </a:rPr>
                                      <m:t>2</m:t>
                                    </m:r>
                                  </m:num>
                                  <m:den>
                                    <m:r>
                                      <a:rPr lang="en-US" sz="1600" i="1">
                                        <a:latin typeface="Cambria Math"/>
                                      </a:rPr>
                                      <m:t>𝑓</m:t>
                                    </m:r>
                                    <m:r>
                                      <a:rPr lang="en-US" sz="1600" i="1">
                                        <a:latin typeface="Cambria Math"/>
                                      </a:rPr>
                                      <m:t>−</m:t>
                                    </m:r>
                                    <m:r>
                                      <a:rPr lang="en-US" sz="1600" i="1">
                                        <a:latin typeface="Cambria Math"/>
                                      </a:rPr>
                                      <m:t>𝑛</m:t>
                                    </m:r>
                                  </m:den>
                                </m:f>
                              </m:e>
                              <m:e>
                                <m:r>
                                  <a:rPr lang="en-US" sz="1600" b="0" i="1" smtClean="0">
                                    <a:latin typeface="Cambria Math"/>
                                  </a:rPr>
                                  <m:t>−</m:t>
                                </m:r>
                                <m:f>
                                  <m:fPr>
                                    <m:ctrlPr>
                                      <a:rPr lang="en-US" sz="1600" i="1">
                                        <a:latin typeface="Cambria Math" panose="02040503050406030204" pitchFamily="18" charset="0"/>
                                      </a:rPr>
                                    </m:ctrlPr>
                                  </m:fPr>
                                  <m:num>
                                    <m:r>
                                      <a:rPr lang="en-US" sz="1600" i="1">
                                        <a:latin typeface="Cambria Math"/>
                                      </a:rPr>
                                      <m:t>𝑓</m:t>
                                    </m:r>
                                    <m:r>
                                      <a:rPr lang="en-US" sz="1600" i="1">
                                        <a:latin typeface="Cambria Math"/>
                                      </a:rPr>
                                      <m:t>+</m:t>
                                    </m:r>
                                    <m:r>
                                      <a:rPr lang="en-US" sz="1600" i="1">
                                        <a:latin typeface="Cambria Math"/>
                                      </a:rPr>
                                      <m:t>𝑛</m:t>
                                    </m:r>
                                  </m:num>
                                  <m:den>
                                    <m:r>
                                      <a:rPr lang="en-US" sz="1600" i="1">
                                        <a:latin typeface="Cambria Math"/>
                                      </a:rPr>
                                      <m:t>𝑓</m:t>
                                    </m:r>
                                    <m:r>
                                      <a:rPr lang="en-US" sz="1600" i="1">
                                        <a:latin typeface="Cambria Math"/>
                                      </a:rPr>
                                      <m:t>−</m:t>
                                    </m:r>
                                    <m:r>
                                      <a:rPr lang="en-US" sz="1600" b="0" i="1" smtClean="0">
                                        <a:latin typeface="Cambria Math"/>
                                      </a:rPr>
                                      <m:t>𝑛</m:t>
                                    </m:r>
                                  </m:den>
                                </m:f>
                              </m:e>
                            </m:mr>
                            <m:mr>
                              <m:e>
                                <m:r>
                                  <a:rPr lang="en-US" sz="1600" b="0" i="1" smtClean="0">
                                    <a:latin typeface="Cambria Math"/>
                                  </a:rPr>
                                  <m:t>0</m:t>
                                </m:r>
                              </m:e>
                              <m:e>
                                <m:r>
                                  <a:rPr lang="en-US" sz="1600" b="0" i="1" smtClean="0">
                                    <a:latin typeface="Cambria Math"/>
                                  </a:rPr>
                                  <m:t>0</m:t>
                                </m:r>
                              </m:e>
                              <m:e>
                                <m:r>
                                  <a:rPr lang="en-US" sz="1600" b="0" i="1" smtClean="0">
                                    <a:latin typeface="Cambria Math"/>
                                  </a:rPr>
                                  <m:t>0</m:t>
                                </m:r>
                              </m:e>
                              <m:e>
                                <m:r>
                                  <a:rPr lang="en-US" sz="1600" b="0" i="1" smtClean="0">
                                    <a:latin typeface="Cambria Math"/>
                                  </a:rPr>
                                  <m:t>1</m:t>
                                </m:r>
                              </m:e>
                            </m:mr>
                          </m:m>
                        </m:e>
                      </m:d>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a:rPr>
                                  <m:t>𝑥</m:t>
                                </m:r>
                              </m:e>
                            </m:mr>
                            <m:mr>
                              <m:e>
                                <m:r>
                                  <a:rPr lang="en-US" sz="1600" i="1">
                                    <a:latin typeface="Cambria Math"/>
                                  </a:rPr>
                                  <m:t>𝑦</m:t>
                                </m:r>
                              </m:e>
                            </m:mr>
                            <m:mr>
                              <m:e>
                                <m:r>
                                  <a:rPr lang="en-US" sz="1600" i="1">
                                    <a:latin typeface="Cambria Math"/>
                                  </a:rPr>
                                  <m:t>𝑧</m:t>
                                </m:r>
                              </m:e>
                            </m:mr>
                            <m:mr>
                              <m:e>
                                <m:r>
                                  <a:rPr lang="en-US" sz="1600" i="1">
                                    <a:latin typeface="Cambria Math"/>
                                  </a:rPr>
                                  <m:t>1</m:t>
                                </m:r>
                              </m:e>
                            </m:mr>
                          </m:m>
                        </m:e>
                      </m:d>
                      <m:r>
                        <a:rPr lang="en-US" sz="1600" b="0" i="1" smtClean="0">
                          <a:latin typeface="Cambria Math"/>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a:rPr>
                                          <m:t>2</m:t>
                                        </m:r>
                                      </m:num>
                                      <m:den>
                                        <m:r>
                                          <a:rPr lang="en-US" sz="1600" i="1">
                                            <a:latin typeface="Cambria Math"/>
                                          </a:rPr>
                                          <m:t>𝑟</m:t>
                                        </m:r>
                                        <m:r>
                                          <a:rPr lang="en-US" sz="1600" i="1">
                                            <a:latin typeface="Cambria Math"/>
                                          </a:rPr>
                                          <m:t>−</m:t>
                                        </m:r>
                                        <m:r>
                                          <a:rPr lang="en-US" sz="1600" i="1">
                                            <a:latin typeface="Cambria Math"/>
                                          </a:rPr>
                                          <m:t>𝑙</m:t>
                                        </m:r>
                                      </m:den>
                                    </m:f>
                                  </m:e>
                                </m:d>
                                <m:r>
                                  <a:rPr lang="en-US" sz="1600" i="1">
                                    <a:latin typeface="Cambria Math"/>
                                  </a:rPr>
                                  <m:t>𝑥</m:t>
                                </m:r>
                                <m:r>
                                  <a:rPr lang="en-US" sz="1600" i="1">
                                    <a:latin typeface="Cambria Math"/>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a:rPr>
                                          <m:t>𝑟</m:t>
                                        </m:r>
                                        <m:r>
                                          <a:rPr lang="en-US" sz="1600" i="1">
                                            <a:latin typeface="Cambria Math"/>
                                          </a:rPr>
                                          <m:t>+</m:t>
                                        </m:r>
                                        <m:r>
                                          <a:rPr lang="en-US" sz="1600" i="1">
                                            <a:latin typeface="Cambria Math"/>
                                          </a:rPr>
                                          <m:t>𝑙</m:t>
                                        </m:r>
                                      </m:num>
                                      <m:den>
                                        <m:r>
                                          <a:rPr lang="en-US" sz="1600" i="1">
                                            <a:latin typeface="Cambria Math"/>
                                          </a:rPr>
                                          <m:t>𝑟</m:t>
                                        </m:r>
                                        <m:r>
                                          <a:rPr lang="en-US" sz="1600" i="1">
                                            <a:latin typeface="Cambria Math"/>
                                          </a:rPr>
                                          <m:t>−</m:t>
                                        </m:r>
                                        <m:r>
                                          <a:rPr lang="en-US" sz="1600" i="1">
                                            <a:latin typeface="Cambria Math"/>
                                          </a:rPr>
                                          <m:t>𝑙</m:t>
                                        </m:r>
                                      </m:den>
                                    </m:f>
                                  </m:e>
                                </m:d>
                              </m:e>
                            </m:mr>
                            <m:mr>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a:rPr>
                                          <m:t>2</m:t>
                                        </m:r>
                                      </m:num>
                                      <m:den>
                                        <m:r>
                                          <a:rPr lang="en-US" sz="1600" i="1">
                                            <a:latin typeface="Cambria Math"/>
                                          </a:rPr>
                                          <m:t>𝑡</m:t>
                                        </m:r>
                                        <m:r>
                                          <a:rPr lang="en-US" sz="1600" i="1">
                                            <a:latin typeface="Cambria Math"/>
                                          </a:rPr>
                                          <m:t>−</m:t>
                                        </m:r>
                                        <m:r>
                                          <a:rPr lang="en-US" sz="1600" i="1">
                                            <a:latin typeface="Cambria Math"/>
                                          </a:rPr>
                                          <m:t>𝑏</m:t>
                                        </m:r>
                                      </m:den>
                                    </m:f>
                                  </m:e>
                                </m:d>
                                <m:r>
                                  <a:rPr lang="en-US" sz="1600" i="1">
                                    <a:latin typeface="Cambria Math"/>
                                  </a:rPr>
                                  <m:t>𝑦</m:t>
                                </m:r>
                                <m:r>
                                  <a:rPr lang="en-US" sz="1600" i="1">
                                    <a:latin typeface="Cambria Math"/>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a:rPr>
                                          <m:t>𝑡</m:t>
                                        </m:r>
                                        <m:r>
                                          <a:rPr lang="en-US" sz="1600" i="1">
                                            <a:latin typeface="Cambria Math"/>
                                          </a:rPr>
                                          <m:t>+</m:t>
                                        </m:r>
                                        <m:r>
                                          <a:rPr lang="en-US" sz="1600" i="1">
                                            <a:latin typeface="Cambria Math"/>
                                          </a:rPr>
                                          <m:t>𝑏</m:t>
                                        </m:r>
                                      </m:num>
                                      <m:den>
                                        <m:r>
                                          <a:rPr lang="en-US" sz="1600" i="1">
                                            <a:latin typeface="Cambria Math"/>
                                          </a:rPr>
                                          <m:t>𝑡</m:t>
                                        </m:r>
                                        <m:r>
                                          <a:rPr lang="en-US" sz="1600" i="1">
                                            <a:latin typeface="Cambria Math"/>
                                          </a:rPr>
                                          <m:t>−</m:t>
                                        </m:r>
                                        <m:r>
                                          <a:rPr lang="en-US" sz="1600" i="1">
                                            <a:latin typeface="Cambria Math"/>
                                          </a:rPr>
                                          <m:t>𝑏</m:t>
                                        </m:r>
                                      </m:den>
                                    </m:f>
                                  </m:e>
                                </m:d>
                              </m:e>
                            </m:mr>
                            <m:mr>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a:rPr>
                                          <m:t>2</m:t>
                                        </m:r>
                                      </m:num>
                                      <m:den>
                                        <m:r>
                                          <a:rPr lang="en-US" sz="1600" i="1">
                                            <a:latin typeface="Cambria Math"/>
                                          </a:rPr>
                                          <m:t>𝑓</m:t>
                                        </m:r>
                                        <m:r>
                                          <a:rPr lang="en-US" sz="1600" i="1">
                                            <a:latin typeface="Cambria Math"/>
                                          </a:rPr>
                                          <m:t>−</m:t>
                                        </m:r>
                                        <m:r>
                                          <a:rPr lang="en-US" sz="1600" i="1">
                                            <a:latin typeface="Cambria Math"/>
                                          </a:rPr>
                                          <m:t>𝑛</m:t>
                                        </m:r>
                                      </m:den>
                                    </m:f>
                                  </m:e>
                                </m:d>
                                <m:r>
                                  <a:rPr lang="en-US" sz="1600" i="1">
                                    <a:latin typeface="Cambria Math"/>
                                  </a:rPr>
                                  <m:t>(−</m:t>
                                </m:r>
                                <m:r>
                                  <a:rPr lang="en-US" sz="1600" i="1">
                                    <a:latin typeface="Cambria Math"/>
                                  </a:rPr>
                                  <m:t>𝑧</m:t>
                                </m:r>
                                <m:r>
                                  <a:rPr lang="en-US" sz="1600" i="1">
                                    <a:latin typeface="Cambria Math"/>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a:rPr>
                                          <m:t>𝑓</m:t>
                                        </m:r>
                                        <m:r>
                                          <a:rPr lang="en-US" sz="1600" i="1">
                                            <a:latin typeface="Cambria Math"/>
                                          </a:rPr>
                                          <m:t>+</m:t>
                                        </m:r>
                                        <m:r>
                                          <a:rPr lang="en-US" sz="1600" i="1">
                                            <a:latin typeface="Cambria Math"/>
                                          </a:rPr>
                                          <m:t>𝑛</m:t>
                                        </m:r>
                                      </m:num>
                                      <m:den>
                                        <m:r>
                                          <a:rPr lang="en-US" sz="1600" i="1">
                                            <a:latin typeface="Cambria Math"/>
                                          </a:rPr>
                                          <m:t>𝑓</m:t>
                                        </m:r>
                                        <m:r>
                                          <a:rPr lang="en-US" sz="1600" i="1">
                                            <a:latin typeface="Cambria Math"/>
                                          </a:rPr>
                                          <m:t>−</m:t>
                                        </m:r>
                                        <m:r>
                                          <a:rPr lang="en-US" sz="1600" b="0" i="1" smtClean="0">
                                            <a:latin typeface="Cambria Math"/>
                                          </a:rPr>
                                          <m:t>𝑛</m:t>
                                        </m:r>
                                      </m:den>
                                    </m:f>
                                  </m:e>
                                </m:d>
                              </m:e>
                            </m:mr>
                            <m:mr>
                              <m:e>
                                <m:r>
                                  <a:rPr lang="en-US" sz="1600" i="1">
                                    <a:latin typeface="Cambria Math"/>
                                  </a:rPr>
                                  <m:t>1</m:t>
                                </m:r>
                              </m:e>
                            </m:mr>
                          </m:m>
                        </m:e>
                      </m:d>
                    </m:oMath>
                  </m:oMathPara>
                </a14:m>
                <a:endParaRPr lang="en-US" sz="800" dirty="0"/>
              </a:p>
              <a:p>
                <a:pPr marL="0" indent="0">
                  <a:buNone/>
                </a:pPr>
                <a:r>
                  <a:rPr lang="en-US" sz="1800" dirty="0"/>
                  <a:t>For any point </a:t>
                </a:r>
                <a:r>
                  <a:rPr lang="en-US" sz="1800" i="1" dirty="0"/>
                  <a:t>P</a:t>
                </a:r>
                <a:r>
                  <a:rPr lang="en-US" sz="1800" dirty="0"/>
                  <a:t> in the frustum, computing </a:t>
                </a:r>
                <a14:m>
                  <m:oMath xmlns:m="http://schemas.openxmlformats.org/officeDocument/2006/math">
                    <m:sSub>
                      <m:sSubPr>
                        <m:ctrlPr>
                          <a:rPr lang="en-US" sz="1800" i="1">
                            <a:latin typeface="Cambria Math" panose="02040503050406030204" pitchFamily="18" charset="0"/>
                          </a:rPr>
                        </m:ctrlPr>
                      </m:sSubPr>
                      <m:e>
                        <m:r>
                          <a:rPr lang="en-US" sz="1800" b="1" i="0">
                            <a:latin typeface="Cambria Math"/>
                          </a:rPr>
                          <m:t>𝐌</m:t>
                        </m:r>
                      </m:e>
                      <m:sub>
                        <m:r>
                          <a:rPr lang="en-US" sz="1800" i="1">
                            <a:latin typeface="Cambria Math"/>
                          </a:rPr>
                          <m:t>𝑜𝑟𝑡h𝑜</m:t>
                        </m:r>
                      </m:sub>
                    </m:sSub>
                    <m:r>
                      <a:rPr lang="en-US" sz="1800" b="0" i="1" smtClean="0">
                        <a:latin typeface="Cambria Math"/>
                      </a:rPr>
                      <m:t>𝑃</m:t>
                    </m:r>
                  </m:oMath>
                </a14:m>
                <a:r>
                  <a:rPr lang="en-US" sz="1800" dirty="0"/>
                  <a:t> returns the correct point in the NDC.</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5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p:cNvSpPr/>
              <p:nvPr/>
            </p:nvSpPr>
            <p:spPr>
              <a:xfrm>
                <a:off x="4229342" y="5727484"/>
                <a:ext cx="3733316" cy="1054316"/>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Important: </a:t>
                </a:r>
                <a:r>
                  <a:rPr lang="en-US" sz="1600" dirty="0">
                    <a:solidFill>
                      <a:schemeClr val="tx1"/>
                    </a:solidFill>
                    <a:latin typeface="Times New Roman" panose="02020603050405020304" pitchFamily="18" charset="0"/>
                    <a:cs typeface="Times New Roman" panose="02020603050405020304" pitchFamily="18" charset="0"/>
                  </a:rPr>
                  <a:t>All this is only valid for a RH camera using this NDC.</a:t>
                </a:r>
              </a:p>
              <a:p>
                <a:pPr algn="ctr"/>
                <a:r>
                  <a:rPr lang="en-US" sz="1600" dirty="0">
                    <a:solidFill>
                      <a:schemeClr val="tx1"/>
                    </a:solidFill>
                    <a:latin typeface="Times New Roman" panose="02020603050405020304" pitchFamily="18" charset="0"/>
                    <a:cs typeface="Times New Roman" panose="02020603050405020304" pitchFamily="18" charset="0"/>
                  </a:rPr>
                  <a:t>Using a different NDC volume would require a different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b="1">
                            <a:solidFill>
                              <a:schemeClr val="tx1"/>
                            </a:solidFill>
                            <a:latin typeface="Cambria Math"/>
                          </a:rPr>
                          <m:t>𝐌</m:t>
                        </m:r>
                      </m:e>
                      <m:sub>
                        <m:r>
                          <a:rPr lang="en-US" sz="1600" i="1">
                            <a:solidFill>
                              <a:schemeClr val="tx1"/>
                            </a:solidFill>
                            <a:latin typeface="Cambria Math"/>
                          </a:rPr>
                          <m:t>𝑜𝑟𝑡h𝑜</m:t>
                        </m:r>
                      </m:sub>
                    </m:sSub>
                  </m:oMath>
                </a14:m>
                <a:r>
                  <a:rPr lang="en-US" sz="1600" dirty="0">
                    <a:solidFill>
                      <a:schemeClr val="tx1"/>
                    </a:solidFill>
                    <a:latin typeface="Times New Roman" panose="02020603050405020304" pitchFamily="18" charset="0"/>
                    <a:cs typeface="Times New Roman" panose="02020603050405020304" pitchFamily="18" charset="0"/>
                  </a:rPr>
                  <a:t> matrix</a:t>
                </a:r>
              </a:p>
            </p:txBody>
          </p:sp>
        </mc:Choice>
        <mc:Fallback xmlns="">
          <p:sp>
            <p:nvSpPr>
              <p:cNvPr id="5" name="Rounded Rectangle 4"/>
              <p:cNvSpPr>
                <a:spLocks noRot="1" noChangeAspect="1" noMove="1" noResize="1" noEditPoints="1" noAdjustHandles="1" noChangeArrowheads="1" noChangeShapeType="1" noTextEdit="1"/>
              </p:cNvSpPr>
              <p:nvPr/>
            </p:nvSpPr>
            <p:spPr>
              <a:xfrm>
                <a:off x="4229342" y="5727484"/>
                <a:ext cx="3733316" cy="1054316"/>
              </a:xfrm>
              <a:prstGeom prst="roundRect">
                <a:avLst/>
              </a:prstGeom>
              <a:blipFill>
                <a:blip r:embed="rId3"/>
                <a:stretch>
                  <a:fillRect t="-1130" b="-6780"/>
                </a:stretch>
              </a:blipFill>
              <a:ln w="25400">
                <a:solidFill>
                  <a:srgbClr val="FF0000"/>
                </a:solidFill>
              </a:ln>
            </p:spPr>
            <p:txBody>
              <a:bodyPr/>
              <a:lstStyle/>
              <a:p>
                <a:r>
                  <a:rPr lang="en-US">
                    <a:noFill/>
                  </a:rPr>
                  <a:t> </a:t>
                </a:r>
              </a:p>
            </p:txBody>
          </p:sp>
        </mc:Fallback>
      </mc:AlternateContent>
      <p:sp>
        <p:nvSpPr>
          <p:cNvPr id="7" name="Rounded Rectangle 6"/>
          <p:cNvSpPr/>
          <p:nvPr/>
        </p:nvSpPr>
        <p:spPr>
          <a:xfrm>
            <a:off x="1632499" y="5728451"/>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Times New Roman" panose="02020603050405020304" pitchFamily="18" charset="0"/>
                <a:cs typeface="Times New Roman" panose="02020603050405020304" pitchFamily="18" charset="0"/>
              </a:rPr>
              <a:t>See also </a:t>
            </a:r>
            <a:r>
              <a:rPr lang="en-US" sz="1400" i="1" dirty="0">
                <a:solidFill>
                  <a:schemeClr val="tx1"/>
                </a:solidFill>
                <a:latin typeface="Times New Roman" panose="02020603050405020304" pitchFamily="18" charset="0"/>
                <a:cs typeface="Times New Roman" panose="02020603050405020304" pitchFamily="18" charset="0"/>
                <a:hlinkClick r:id="rId4"/>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0"/>
            <a:ext cx="3048000" cy="137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35864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Slide Number Placeholder 2"/>
          <p:cNvSpPr>
            <a:spLocks noGrp="1"/>
          </p:cNvSpPr>
          <p:nvPr>
            <p:ph type="sldNum" sz="quarter" idx="12"/>
          </p:nvPr>
        </p:nvSpPr>
        <p:spPr/>
        <p:txBody>
          <a:bodyPr/>
          <a:lstStyle/>
          <a:p>
            <a:fld id="{2DD2A927-C669-46EB-947E-64BB8CE6050D}" type="slidenum">
              <a:rPr lang="en-US" smtClean="0"/>
              <a:pPr/>
              <a:t>19</a:t>
            </a:fld>
            <a:endParaRPr lang="en-US" dirty="0"/>
          </a:p>
        </p:txBody>
      </p:sp>
      <p:sp>
        <p:nvSpPr>
          <p:cNvPr id="4" name="Content Placeholder 3"/>
          <p:cNvSpPr>
            <a:spLocks noGrp="1"/>
          </p:cNvSpPr>
          <p:nvPr>
            <p:ph sz="quarter" idx="1"/>
          </p:nvPr>
        </p:nvSpPr>
        <p:spPr/>
        <p:txBody>
          <a:bodyPr/>
          <a:lstStyle/>
          <a:p>
            <a:pPr marL="0" indent="0">
              <a:buNone/>
            </a:pPr>
            <a:r>
              <a:rPr lang="en-US" dirty="0"/>
              <a:t>In order to render a 3D scene to the screen: Orthographic projection version</a:t>
            </a:r>
          </a:p>
        </p:txBody>
      </p:sp>
      <p:grpSp>
        <p:nvGrpSpPr>
          <p:cNvPr id="21" name="Group 20"/>
          <p:cNvGrpSpPr/>
          <p:nvPr/>
        </p:nvGrpSpPr>
        <p:grpSpPr>
          <a:xfrm>
            <a:off x="5791200" y="3775709"/>
            <a:ext cx="1701556" cy="792916"/>
            <a:chOff x="1434970" y="4038600"/>
            <a:chExt cx="1701556" cy="792916"/>
          </a:xfrm>
        </p:grpSpPr>
        <p:sp>
          <p:nvSpPr>
            <p:cNvPr id="6" name="Curved Up Arrow 5"/>
            <p:cNvSpPr/>
            <p:nvPr/>
          </p:nvSpPr>
          <p:spPr>
            <a:xfrm flipH="1">
              <a:off x="1600720" y="4038600"/>
              <a:ext cx="1370055" cy="457200"/>
            </a:xfrm>
            <a:prstGeom prst="curvedUpArrow">
              <a:avLst>
                <a:gd name="adj1" fmla="val 42975"/>
                <a:gd name="adj2" fmla="val 105650"/>
                <a:gd name="adj3" fmla="val 40625"/>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1434970" y="4462184"/>
                  <a:ext cx="170155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434970" y="4462184"/>
                  <a:ext cx="1701556" cy="369332"/>
                </a:xfrm>
                <a:prstGeom prst="rect">
                  <a:avLst/>
                </a:prstGeom>
                <a:blipFill rotWithShape="1">
                  <a:blip r:embed="rId3"/>
                  <a:stretch>
                    <a:fillRect b="-3333"/>
                  </a:stretch>
                </a:blipFill>
              </p:spPr>
              <p:txBody>
                <a:bodyPr/>
                <a:lstStyle/>
                <a:p>
                  <a:r>
                    <a:rPr lang="en-US">
                      <a:noFill/>
                    </a:rPr>
                    <a:t> </a:t>
                  </a:r>
                </a:p>
              </p:txBody>
            </p:sp>
          </mc:Fallback>
        </mc:AlternateContent>
      </p:grpSp>
      <p:grpSp>
        <p:nvGrpSpPr>
          <p:cNvPr id="26" name="Group 25"/>
          <p:cNvGrpSpPr/>
          <p:nvPr/>
        </p:nvGrpSpPr>
        <p:grpSpPr>
          <a:xfrm>
            <a:off x="6781800" y="1695630"/>
            <a:ext cx="2334902" cy="2045925"/>
            <a:chOff x="6781800" y="1695630"/>
            <a:chExt cx="2334902" cy="2045925"/>
          </a:xfrm>
        </p:grpSpPr>
        <p:sp>
          <p:nvSpPr>
            <p:cNvPr id="5" name="TextBox 4"/>
            <p:cNvSpPr txBox="1"/>
            <p:nvPr/>
          </p:nvSpPr>
          <p:spPr>
            <a:xfrm>
              <a:off x="7388905" y="1695630"/>
              <a:ext cx="1120691" cy="523220"/>
            </a:xfrm>
            <a:prstGeom prst="rect">
              <a:avLst/>
            </a:prstGeom>
            <a:noFill/>
          </p:spPr>
          <p:txBody>
            <a:bodyPr wrap="none" rtlCol="0">
              <a:spAutoFit/>
            </a:bodyPr>
            <a:lstStyle/>
            <a:p>
              <a:pPr algn="ctr"/>
              <a:r>
                <a:rPr lang="en-US" sz="1400" dirty="0"/>
                <a:t>World Space</a:t>
              </a:r>
            </a:p>
            <a:p>
              <a:pPr algn="ctr"/>
              <a:r>
                <a:rPr lang="en-US" sz="1400" dirty="0"/>
                <a:t>3D, Infinite</a:t>
              </a:r>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191033"/>
              <a:ext cx="2334902" cy="155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Group 26"/>
          <p:cNvGrpSpPr/>
          <p:nvPr/>
        </p:nvGrpSpPr>
        <p:grpSpPr>
          <a:xfrm>
            <a:off x="307203" y="1695630"/>
            <a:ext cx="2019285" cy="2027991"/>
            <a:chOff x="518838" y="1695630"/>
            <a:chExt cx="2019285" cy="2027991"/>
          </a:xfrm>
        </p:grpSpPr>
        <p:grpSp>
          <p:nvGrpSpPr>
            <p:cNvPr id="15" name="Group 14"/>
            <p:cNvGrpSpPr/>
            <p:nvPr/>
          </p:nvGrpSpPr>
          <p:grpSpPr>
            <a:xfrm>
              <a:off x="518838" y="1695630"/>
              <a:ext cx="2019285" cy="2027991"/>
              <a:chOff x="6731387" y="1905000"/>
              <a:chExt cx="2019285" cy="2027991"/>
            </a:xfrm>
          </p:grpSpPr>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1387" y="2428220"/>
                <a:ext cx="1974517" cy="150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781800" y="1905000"/>
                <a:ext cx="1968872" cy="523220"/>
              </a:xfrm>
              <a:prstGeom prst="rect">
                <a:avLst/>
              </a:prstGeom>
              <a:noFill/>
            </p:spPr>
            <p:txBody>
              <a:bodyPr wrap="none" rtlCol="0">
                <a:spAutoFit/>
              </a:bodyPr>
              <a:lstStyle/>
              <a:p>
                <a:pPr algn="ctr"/>
                <a:r>
                  <a:rPr lang="en-US" sz="1400" dirty="0"/>
                  <a:t>World Space</a:t>
                </a:r>
              </a:p>
              <a:p>
                <a:pPr algn="ctr"/>
                <a:r>
                  <a:rPr lang="en-US" sz="1400" dirty="0"/>
                  <a:t>2D, width x height pixels</a:t>
                </a:r>
              </a:p>
            </p:txBody>
          </p:sp>
        </p:grpSp>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385165"/>
              <a:ext cx="1792994" cy="119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 name="Right Arrow 27"/>
          <p:cNvSpPr/>
          <p:nvPr/>
        </p:nvSpPr>
        <p:spPr>
          <a:xfrm flipH="1">
            <a:off x="1641460" y="3765468"/>
            <a:ext cx="1370055" cy="457200"/>
          </a:xfrm>
          <a:prstGeom prst="rightArrow">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9" name="Rounded Rectangle 28"/>
          <p:cNvSpPr/>
          <p:nvPr/>
        </p:nvSpPr>
        <p:spPr>
          <a:xfrm>
            <a:off x="2309011" y="4724400"/>
            <a:ext cx="4362984" cy="9144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This works for an orthographic projection.</a:t>
            </a:r>
          </a:p>
          <a:p>
            <a:pPr algn="ctr"/>
            <a:r>
              <a:rPr lang="en-US" dirty="0">
                <a:solidFill>
                  <a:schemeClr val="tx1"/>
                </a:solidFill>
                <a:latin typeface="Times New Roman" panose="02020603050405020304" pitchFamily="18" charset="0"/>
                <a:cs typeface="Times New Roman" panose="02020603050405020304" pitchFamily="18" charset="0"/>
              </a:rPr>
              <a:t>Unfortunately, a </a:t>
            </a:r>
            <a:r>
              <a:rPr lang="en-US" i="1" dirty="0">
                <a:solidFill>
                  <a:schemeClr val="tx1"/>
                </a:solidFill>
                <a:latin typeface="Times New Roman" panose="02020603050405020304" pitchFamily="18" charset="0"/>
                <a:cs typeface="Times New Roman" panose="02020603050405020304" pitchFamily="18" charset="0"/>
              </a:rPr>
              <a:t>perspective</a:t>
            </a:r>
            <a:r>
              <a:rPr lang="en-US" dirty="0">
                <a:solidFill>
                  <a:schemeClr val="tx1"/>
                </a:solidFill>
                <a:latin typeface="Times New Roman" panose="02020603050405020304" pitchFamily="18" charset="0"/>
                <a:cs typeface="Times New Roman" panose="02020603050405020304" pitchFamily="18" charset="0"/>
              </a:rPr>
              <a:t> projection is far more common (and more complicated)</a:t>
            </a:r>
          </a:p>
        </p:txBody>
      </p:sp>
      <p:grpSp>
        <p:nvGrpSpPr>
          <p:cNvPr id="22" name="Group 21"/>
          <p:cNvGrpSpPr/>
          <p:nvPr/>
        </p:nvGrpSpPr>
        <p:grpSpPr>
          <a:xfrm>
            <a:off x="2590800" y="1695629"/>
            <a:ext cx="1610868" cy="2020045"/>
            <a:chOff x="4727146" y="1905000"/>
            <a:chExt cx="1610868" cy="2020045"/>
          </a:xfrm>
        </p:grpSpPr>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7146" y="2428221"/>
              <a:ext cx="1610868" cy="149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5011013" y="1905000"/>
              <a:ext cx="1116588" cy="523220"/>
            </a:xfrm>
            <a:prstGeom prst="rect">
              <a:avLst/>
            </a:prstGeom>
            <a:noFill/>
          </p:spPr>
          <p:txBody>
            <a:bodyPr wrap="none" rtlCol="0">
              <a:spAutoFit/>
            </a:bodyPr>
            <a:lstStyle/>
            <a:p>
              <a:pPr algn="ctr"/>
              <a:r>
                <a:rPr lang="en-US" sz="1400" dirty="0"/>
                <a:t>NDC Space</a:t>
              </a:r>
            </a:p>
            <a:p>
              <a:pPr algn="ctr"/>
              <a:r>
                <a:rPr lang="en-US" sz="1400" dirty="0"/>
                <a:t>3D, Bounded</a:t>
              </a:r>
            </a:p>
          </p:txBody>
        </p:sp>
      </p:grpSp>
      <p:grpSp>
        <p:nvGrpSpPr>
          <p:cNvPr id="25" name="Group 24"/>
          <p:cNvGrpSpPr/>
          <p:nvPr/>
        </p:nvGrpSpPr>
        <p:grpSpPr>
          <a:xfrm>
            <a:off x="3670013" y="3791873"/>
            <a:ext cx="1370055" cy="792916"/>
            <a:chOff x="3886720" y="4038600"/>
            <a:chExt cx="1370055" cy="792916"/>
          </a:xfrm>
        </p:grpSpPr>
        <p:sp>
          <p:nvSpPr>
            <p:cNvPr id="30" name="Curved Up Arrow 29"/>
            <p:cNvSpPr/>
            <p:nvPr/>
          </p:nvSpPr>
          <p:spPr>
            <a:xfrm flipH="1">
              <a:off x="3886720" y="4038600"/>
              <a:ext cx="1370055" cy="457200"/>
            </a:xfrm>
            <a:prstGeom prst="curvedUpArrow">
              <a:avLst>
                <a:gd name="adj1" fmla="val 42975"/>
                <a:gd name="adj2" fmla="val 105650"/>
                <a:gd name="adj3" fmla="val 40625"/>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p:cNvSpPr txBox="1"/>
                <p:nvPr/>
              </p:nvSpPr>
              <p:spPr>
                <a:xfrm>
                  <a:off x="4108098" y="4462184"/>
                  <a:ext cx="927305"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a:latin typeface="Cambria Math"/>
                              </a:rPr>
                              <m:t>𝐌</m:t>
                            </m:r>
                          </m:e>
                          <m:sub>
                            <m:r>
                              <a:rPr lang="en-US" i="1">
                                <a:latin typeface="Cambria Math"/>
                              </a:rPr>
                              <m:t>𝑜𝑟𝑡h𝑜</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4108098" y="4462184"/>
                  <a:ext cx="927305" cy="369332"/>
                </a:xfrm>
                <a:prstGeom prst="rect">
                  <a:avLst/>
                </a:prstGeom>
                <a:blipFill rotWithShape="1">
                  <a:blip r:embed="rId8"/>
                  <a:stretch>
                    <a:fillRect b="-1667"/>
                  </a:stretch>
                </a:blipFill>
              </p:spPr>
              <p:txBody>
                <a:bodyPr/>
                <a:lstStyle/>
                <a:p>
                  <a:r>
                    <a:rPr lang="en-US">
                      <a:noFill/>
                    </a:rPr>
                    <a:t> </a:t>
                  </a:r>
                </a:p>
              </p:txBody>
            </p:sp>
          </mc:Fallback>
        </mc:AlternateContent>
      </p:grpSp>
      <p:grpSp>
        <p:nvGrpSpPr>
          <p:cNvPr id="12" name="Group 11"/>
          <p:cNvGrpSpPr/>
          <p:nvPr/>
        </p:nvGrpSpPr>
        <p:grpSpPr>
          <a:xfrm>
            <a:off x="4616047" y="1676400"/>
            <a:ext cx="1825785" cy="2004262"/>
            <a:chOff x="4616047" y="1676400"/>
            <a:chExt cx="1825785" cy="2004262"/>
          </a:xfrm>
        </p:grpSpPr>
        <p:sp>
          <p:nvSpPr>
            <p:cNvPr id="11" name="TextBox 10"/>
            <p:cNvSpPr txBox="1"/>
            <p:nvPr/>
          </p:nvSpPr>
          <p:spPr>
            <a:xfrm>
              <a:off x="4652462" y="1676400"/>
              <a:ext cx="1756058" cy="523220"/>
            </a:xfrm>
            <a:prstGeom prst="rect">
              <a:avLst/>
            </a:prstGeom>
            <a:noFill/>
          </p:spPr>
          <p:txBody>
            <a:bodyPr wrap="none" rtlCol="0">
              <a:spAutoFit/>
            </a:bodyPr>
            <a:lstStyle/>
            <a:p>
              <a:pPr algn="ctr"/>
              <a:r>
                <a:rPr lang="en-US" sz="1400" dirty="0"/>
                <a:t>View (Camera) Space</a:t>
              </a:r>
            </a:p>
            <a:p>
              <a:pPr algn="ctr"/>
              <a:r>
                <a:rPr lang="en-US" sz="1400" dirty="0"/>
                <a:t>3D, infinite</a:t>
              </a:r>
            </a:p>
          </p:txBody>
        </p:sp>
        <p:pic>
          <p:nvPicPr>
            <p:cNvPr id="7" name="Picture 6"/>
            <p:cNvPicPr>
              <a:picLocks noChangeAspect="1"/>
            </p:cNvPicPr>
            <p:nvPr/>
          </p:nvPicPr>
          <p:blipFill>
            <a:blip r:embed="rId9"/>
            <a:stretch>
              <a:fillRect/>
            </a:stretch>
          </p:blipFill>
          <p:spPr>
            <a:xfrm>
              <a:off x="4616047" y="2191033"/>
              <a:ext cx="1825785" cy="1489629"/>
            </a:xfrm>
            <a:prstGeom prst="rect">
              <a:avLst/>
            </a:prstGeom>
          </p:spPr>
        </p:pic>
      </p:grpSp>
    </p:spTree>
    <p:extLst>
      <p:ext uri="{BB962C8B-B14F-4D97-AF65-F5344CB8AC3E}">
        <p14:creationId xmlns:p14="http://schemas.microsoft.com/office/powerpoint/2010/main" val="212017221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14" presetClass="entr" presetSubtype="1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horizontal)">
                                      <p:cBhvr>
                                        <p:cTn id="27" dur="500"/>
                                        <p:tgtEl>
                                          <p:spTgt spid="25"/>
                                        </p:tgtEl>
                                      </p:cBhvr>
                                    </p:animEffect>
                                  </p:childTnLst>
                                </p:cTn>
                              </p:par>
                              <p:par>
                                <p:cTn id="28" presetID="14" presetClass="entr" presetSubtype="1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horizontal)">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randombar(horizontal)">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Part 1:</a:t>
            </a:r>
          </a:p>
          <a:p>
            <a:r>
              <a:rPr lang="en-US" dirty="0"/>
              <a:t>Camera Transforms</a:t>
            </a:r>
          </a:p>
        </p:txBody>
      </p:sp>
      <p:sp>
        <p:nvSpPr>
          <p:cNvPr id="4" name="Slide Number Placeholder 3"/>
          <p:cNvSpPr>
            <a:spLocks noGrp="1"/>
          </p:cNvSpPr>
          <p:nvPr>
            <p:ph type="sldNum" sz="quarter" idx="12"/>
          </p:nvPr>
        </p:nvSpPr>
        <p:spPr/>
        <p:txBody>
          <a:bodyPr/>
          <a:lstStyle/>
          <a:p>
            <a:fld id="{2DD2A927-C669-46EB-947E-64BB8CE6050D}" type="slidenum">
              <a:rPr lang="en-US" smtClean="0"/>
              <a:t>2</a:t>
            </a:fld>
            <a:endParaRPr lang="en-US" dirty="0"/>
          </a:p>
        </p:txBody>
      </p:sp>
    </p:spTree>
    <p:extLst>
      <p:ext uri="{BB962C8B-B14F-4D97-AF65-F5344CB8AC3E}">
        <p14:creationId xmlns:p14="http://schemas.microsoft.com/office/powerpoint/2010/main" val="3538337985"/>
      </p:ext>
    </p:extLst>
  </p:cSld>
  <p:clrMapOvr>
    <a:masterClrMapping/>
  </p:clrMapOvr>
  <p:transition spd="slow">
    <p:randomBa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Projection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20</a:t>
            </a:fld>
            <a:endParaRPr lang="en-US" dirty="0"/>
          </a:p>
        </p:txBody>
      </p:sp>
      <p:sp>
        <p:nvSpPr>
          <p:cNvPr id="4" name="Content Placeholder 3"/>
          <p:cNvSpPr>
            <a:spLocks noGrp="1"/>
          </p:cNvSpPr>
          <p:nvPr>
            <p:ph sz="quarter" idx="1"/>
          </p:nvPr>
        </p:nvSpPr>
        <p:spPr/>
        <p:txBody>
          <a:bodyPr/>
          <a:lstStyle/>
          <a:p>
            <a:pPr marL="0" indent="0">
              <a:buNone/>
            </a:pPr>
            <a:r>
              <a:rPr lang="en-US" dirty="0"/>
              <a:t>A perspective projection is usually specified using</a:t>
            </a:r>
          </a:p>
          <a:p>
            <a:pPr lvl="1"/>
            <a:r>
              <a:rPr lang="en-US" dirty="0"/>
              <a:t>Values for the </a:t>
            </a:r>
            <a:r>
              <a:rPr lang="en-US" i="1" dirty="0"/>
              <a:t>near</a:t>
            </a:r>
            <a:r>
              <a:rPr lang="en-US" dirty="0"/>
              <a:t> and </a:t>
            </a:r>
            <a:r>
              <a:rPr lang="en-US" i="1" dirty="0"/>
              <a:t>far clip planes</a:t>
            </a:r>
            <a:r>
              <a:rPr lang="en-US" dirty="0"/>
              <a:t> along the z axis</a:t>
            </a:r>
          </a:p>
          <a:p>
            <a:pPr lvl="1"/>
            <a:r>
              <a:rPr lang="en-US" dirty="0"/>
              <a:t>The </a:t>
            </a:r>
            <a:r>
              <a:rPr lang="en-US" i="1" dirty="0"/>
              <a:t>aspect ratio </a:t>
            </a:r>
            <a:r>
              <a:rPr lang="en-US" dirty="0"/>
              <a:t>of the viewing plane (as in width/height)</a:t>
            </a:r>
          </a:p>
          <a:p>
            <a:pPr lvl="1"/>
            <a:r>
              <a:rPr lang="en-US" dirty="0"/>
              <a:t>The </a:t>
            </a:r>
            <a:r>
              <a:rPr lang="en-US" i="1" dirty="0"/>
              <a:t>field of view</a:t>
            </a:r>
            <a:r>
              <a:rPr lang="en-US" dirty="0"/>
              <a:t>, the vertical angle between the top and bottom clip planes</a:t>
            </a:r>
          </a:p>
          <a:p>
            <a:pPr marL="0" indent="0">
              <a:buNone/>
            </a:pPr>
            <a:endParaRPr lang="en-US" sz="800" i="1" dirty="0"/>
          </a:p>
          <a:p>
            <a:pPr marL="0" indent="0">
              <a:buNone/>
            </a:pPr>
            <a:endParaRPr lang="en-US" sz="800" i="1" dirty="0"/>
          </a:p>
          <a:p>
            <a:pPr marL="0" indent="0">
              <a:buNone/>
            </a:pPr>
            <a:endParaRPr lang="en-US" sz="800" i="1" dirty="0"/>
          </a:p>
          <a:p>
            <a:pPr marL="0" indent="-20638">
              <a:buNone/>
            </a:pPr>
            <a:r>
              <a:rPr lang="en-US" dirty="0"/>
              <a:t>We can define the 6 planes bounding the view frustum and convert into the NDC.</a:t>
            </a:r>
          </a:p>
          <a:p>
            <a:pPr lvl="1"/>
            <a:r>
              <a:rPr lang="en-US" dirty="0"/>
              <a:t>This time, we go from a truncated pyramid to a cube: </a:t>
            </a:r>
          </a:p>
          <a:p>
            <a:pPr lvl="2"/>
            <a:r>
              <a:rPr lang="en-US" dirty="0"/>
              <a:t>Problem: This is not a linear transformation… unless we do some trickery…</a:t>
            </a:r>
          </a:p>
          <a:p>
            <a:pPr lvl="1"/>
            <a:r>
              <a:rPr lang="en-US" dirty="0"/>
              <a:t>Again RH camera with LH NDC, so flip the z axis (See </a:t>
            </a:r>
            <a:r>
              <a:rPr lang="en-US" dirty="0">
                <a:hlinkClick r:id="rId2"/>
              </a:rPr>
              <a:t>OpenGL </a:t>
            </a:r>
            <a:r>
              <a:rPr lang="en-US" dirty="0" err="1">
                <a:hlinkClick r:id="rId2"/>
              </a:rPr>
              <a:t>Proj</a:t>
            </a:r>
            <a:r>
              <a:rPr lang="en-US" dirty="0">
                <a:hlinkClick r:id="rId2"/>
              </a:rPr>
              <a:t> Matrix</a:t>
            </a:r>
            <a:r>
              <a:rPr lang="en-US" dirty="0"/>
              <a:t>)</a:t>
            </a:r>
          </a:p>
          <a:p>
            <a:pPr marL="0" indent="-20638">
              <a:buNone/>
            </a:pPr>
            <a:endParaRPr lang="en-US" sz="800" dirty="0"/>
          </a:p>
          <a:p>
            <a:pPr marL="0" indent="-20638">
              <a:buNone/>
            </a:pPr>
            <a:r>
              <a:rPr lang="en-US" dirty="0"/>
              <a:t>Let’s compute the perspective </a:t>
            </a:r>
          </a:p>
          <a:p>
            <a:pPr marL="0" indent="-20638">
              <a:buNone/>
            </a:pPr>
            <a:r>
              <a:rPr lang="en-US" dirty="0"/>
              <a:t>projection transform</a:t>
            </a:r>
          </a:p>
          <a:p>
            <a:pPr marL="0" indent="0">
              <a:buNone/>
            </a:pPr>
            <a:endParaRPr lang="en-US" i="1" dirty="0"/>
          </a:p>
        </p:txBody>
      </p:sp>
      <p:sp>
        <p:nvSpPr>
          <p:cNvPr id="6" name="Rounded Rectangle 5"/>
          <p:cNvSpPr/>
          <p:nvPr/>
        </p:nvSpPr>
        <p:spPr>
          <a:xfrm>
            <a:off x="2514600" y="2667000"/>
            <a:ext cx="6705600" cy="3048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Side note: </a:t>
            </a:r>
            <a:r>
              <a:rPr lang="en-US" sz="1200" dirty="0">
                <a:solidFill>
                  <a:schemeClr val="tx1"/>
                </a:solidFill>
              </a:rPr>
              <a:t> Most graphic systems actually request the </a:t>
            </a:r>
            <a:r>
              <a:rPr lang="en-US" sz="1200" i="1" dirty="0">
                <a:solidFill>
                  <a:schemeClr val="tx1"/>
                </a:solidFill>
              </a:rPr>
              <a:t>half angle</a:t>
            </a:r>
            <a:r>
              <a:rPr lang="en-US" sz="1200" dirty="0">
                <a:solidFill>
                  <a:schemeClr val="tx1"/>
                </a:solidFill>
              </a:rPr>
              <a:t>: from center line/z axis to the top plane</a:t>
            </a:r>
          </a:p>
        </p:txBody>
      </p:sp>
      <p:pic>
        <p:nvPicPr>
          <p:cNvPr id="7170" name="Picture 2" descr="OpenGL Perspective Frustum and ND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405" y="4633404"/>
            <a:ext cx="4476750" cy="219075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3985138" y="4665219"/>
            <a:ext cx="2654998" cy="312938"/>
            <a:chOff x="3125850" y="4584580"/>
            <a:chExt cx="2654998" cy="312938"/>
          </a:xfrm>
        </p:grpSpPr>
        <p:sp>
          <p:nvSpPr>
            <p:cNvPr id="9" name="Rounded Rectangle 8"/>
            <p:cNvSpPr/>
            <p:nvPr/>
          </p:nvSpPr>
          <p:spPr>
            <a:xfrm>
              <a:off x="3125850" y="4592718"/>
              <a:ext cx="1425062" cy="304800"/>
            </a:xfrm>
            <a:prstGeom prst="roundRect">
              <a:avLst/>
            </a:prstGeom>
            <a:solidFill>
              <a:schemeClr val="bg2">
                <a:lumMod val="75000"/>
              </a:schemeClr>
            </a:solid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Camera Space</a:t>
              </a:r>
            </a:p>
          </p:txBody>
        </p:sp>
        <p:sp>
          <p:nvSpPr>
            <p:cNvPr id="10" name="Rounded Rectangle 9"/>
            <p:cNvSpPr/>
            <p:nvPr/>
          </p:nvSpPr>
          <p:spPr>
            <a:xfrm>
              <a:off x="5171248" y="4584580"/>
              <a:ext cx="609600" cy="304800"/>
            </a:xfrm>
            <a:prstGeom prst="roundRect">
              <a:avLst/>
            </a:prstGeom>
            <a:solidFill>
              <a:schemeClr val="bg2">
                <a:lumMod val="75000"/>
              </a:schemeClr>
            </a:solid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NDC</a:t>
              </a:r>
            </a:p>
          </p:txBody>
        </p:sp>
        <p:sp>
          <p:nvSpPr>
            <p:cNvPr id="11" name="Right Arrow 10"/>
            <p:cNvSpPr/>
            <p:nvPr/>
          </p:nvSpPr>
          <p:spPr>
            <a:xfrm>
              <a:off x="4676678" y="4592718"/>
              <a:ext cx="381000" cy="228600"/>
            </a:xfrm>
            <a:prstGeom prst="rightArrow">
              <a:avLst/>
            </a:prstGeom>
            <a:solidFill>
              <a:schemeClr val="bg2">
                <a:lumMod val="2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45007839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3" dur="500"/>
                                        <p:tgtEl>
                                          <p:spTgt spid="4">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6" dur="500"/>
                                        <p:tgtEl>
                                          <p:spTgt spid="4">
                                            <p:txEl>
                                              <p:pRg st="2" end="2"/>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7170"/>
                                        </p:tgtEl>
                                        <p:attrNameLst>
                                          <p:attrName>style.visibility</p:attrName>
                                        </p:attrNameLst>
                                      </p:cBhvr>
                                      <p:to>
                                        <p:strVal val="visible"/>
                                      </p:to>
                                    </p:set>
                                    <p:animEffect transition="in" filter="randombar(horizontal)">
                                      <p:cBhvr>
                                        <p:cTn id="19" dur="500"/>
                                        <p:tgtEl>
                                          <p:spTgt spid="717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7" dur="500"/>
                                        <p:tgtEl>
                                          <p:spTgt spid="4">
                                            <p:txEl>
                                              <p:pRg st="8" end="8"/>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0" dur="500"/>
                                        <p:tgtEl>
                                          <p:spTgt spid="4">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5" dur="500"/>
                                        <p:tgtEl>
                                          <p:spTgt spid="4">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0" dur="500"/>
                                        <p:tgtEl>
                                          <p:spTgt spid="4">
                                            <p:txEl>
                                              <p:pRg st="12" end="12"/>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sz="1800" dirty="0"/>
                  <a:t>Let’s consider the y axis first:</a:t>
                </a:r>
              </a:p>
              <a:p>
                <a:pPr lvl="1"/>
                <a:r>
                  <a:rPr lang="en-US" sz="1600" dirty="0"/>
                  <a:t>Any point exactly on the top clip plane must have its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𝑦</m:t>
                        </m:r>
                      </m:e>
                      <m:sub>
                        <m:r>
                          <a:rPr lang="en-US" sz="1600" b="0" i="1" smtClean="0">
                            <a:latin typeface="Cambria Math"/>
                          </a:rPr>
                          <m:t>𝑛𝑑𝑐</m:t>
                        </m:r>
                      </m:sub>
                    </m:sSub>
                    <m:r>
                      <a:rPr lang="en-US" sz="1600" b="0" i="1" smtClean="0">
                        <a:latin typeface="Cambria Math"/>
                      </a:rPr>
                      <m:t>=1</m:t>
                    </m:r>
                  </m:oMath>
                </a14:m>
                <a:endParaRPr lang="en-US" sz="1600" b="0" dirty="0"/>
              </a:p>
              <a:p>
                <a:pPr lvl="2"/>
                <a:r>
                  <a:rPr lang="en-US" sz="1400" dirty="0"/>
                  <a:t>Therefore </a:t>
                </a:r>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a:rPr>
                          <m:t>1</m:t>
                        </m:r>
                      </m:num>
                      <m:den>
                        <m:r>
                          <a:rPr lang="en-US" sz="1400" b="0" i="1" smtClean="0">
                            <a:latin typeface="Cambria Math"/>
                          </a:rPr>
                          <m:t>𝑑</m:t>
                        </m:r>
                      </m:den>
                    </m:f>
                    <m:r>
                      <a:rPr lang="en-US" sz="1400" b="0" i="1" smtClean="0">
                        <a:latin typeface="Cambria Math"/>
                      </a:rPr>
                      <m:t>=</m:t>
                    </m:r>
                    <m:func>
                      <m:funcPr>
                        <m:ctrlPr>
                          <a:rPr lang="en-US" sz="1400" b="0" i="1" smtClean="0">
                            <a:latin typeface="Cambria Math" panose="02040503050406030204" pitchFamily="18" charset="0"/>
                          </a:rPr>
                        </m:ctrlPr>
                      </m:funcPr>
                      <m:fName>
                        <m:r>
                          <m:rPr>
                            <m:sty m:val="p"/>
                          </m:rPr>
                          <a:rPr lang="en-US" sz="1400" b="0" i="0" smtClean="0">
                            <a:latin typeface="Cambria Math"/>
                          </a:rPr>
                          <m:t>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a:ea typeface="Cambria Math"/>
                                  </a:rPr>
                                  <m:t>𝜃</m:t>
                                </m:r>
                              </m:num>
                              <m:den>
                                <m:r>
                                  <a:rPr lang="en-US" sz="1400" b="0" i="1" smtClean="0">
                                    <a:latin typeface="Cambria Math"/>
                                  </a:rPr>
                                  <m:t>2</m:t>
                                </m:r>
                              </m:den>
                            </m:f>
                          </m:e>
                        </m:d>
                      </m:e>
                    </m:func>
                  </m:oMath>
                </a14:m>
                <a:r>
                  <a:rPr lang="en-US" sz="1400" dirty="0"/>
                  <a:t> or </a:t>
                </a:r>
                <a14:m>
                  <m:oMath xmlns:m="http://schemas.openxmlformats.org/officeDocument/2006/math">
                    <m:r>
                      <a:rPr lang="en-US" sz="1400" b="0" i="1" smtClean="0">
                        <a:latin typeface="Cambria Math"/>
                      </a:rPr>
                      <m:t>𝑑</m:t>
                    </m:r>
                    <m:r>
                      <a:rPr lang="en-US" sz="1400" b="0" i="1" smtClean="0">
                        <a:latin typeface="Cambria Math"/>
                      </a:rPr>
                      <m:t>=</m:t>
                    </m:r>
                    <m:func>
                      <m:funcPr>
                        <m:ctrlPr>
                          <a:rPr lang="en-US" sz="1400" b="0" i="1" smtClean="0">
                            <a:latin typeface="Cambria Math" panose="02040503050406030204" pitchFamily="18" charset="0"/>
                          </a:rPr>
                        </m:ctrlPr>
                      </m:funcPr>
                      <m:fName>
                        <m:r>
                          <m:rPr>
                            <m:sty m:val="p"/>
                          </m:rPr>
                          <a:rPr lang="en-US" sz="1400" b="0" i="0" smtClean="0">
                            <a:latin typeface="Cambria Math"/>
                          </a:rPr>
                          <m:t>cot</m:t>
                        </m:r>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a:ea typeface="Cambria Math"/>
                                  </a:rPr>
                                  <m:t>𝜃</m:t>
                                </m:r>
                              </m:num>
                              <m:den>
                                <m:r>
                                  <a:rPr lang="en-US" sz="1400" i="1">
                                    <a:latin typeface="Cambria Math"/>
                                  </a:rPr>
                                  <m:t>2</m:t>
                                </m:r>
                              </m:den>
                            </m:f>
                          </m:e>
                        </m:d>
                      </m:e>
                    </m:func>
                  </m:oMath>
                </a14:m>
                <a:endParaRPr lang="en-US" sz="1400" dirty="0"/>
              </a:p>
              <a:p>
                <a:pPr lvl="2"/>
                <a:r>
                  <a:rPr lang="en-US" sz="1400" dirty="0"/>
                  <a:t>This gives us that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𝑧</m:t>
                        </m:r>
                      </m:e>
                      <m:sub>
                        <m:r>
                          <a:rPr lang="en-US" sz="1400" i="1">
                            <a:latin typeface="Cambria Math"/>
                          </a:rPr>
                          <m:t>𝑛𝑑𝑐</m:t>
                        </m:r>
                      </m:sub>
                    </m:sSub>
                    <m:r>
                      <a:rPr lang="en-US" sz="1400" i="1">
                        <a:latin typeface="Cambria Math"/>
                      </a:rPr>
                      <m:t>=−</m:t>
                    </m:r>
                    <m:r>
                      <a:rPr lang="en-US" sz="1400" i="1">
                        <a:latin typeface="Cambria Math"/>
                      </a:rPr>
                      <m:t>𝑑</m:t>
                    </m:r>
                  </m:oMath>
                </a14:m>
                <a:r>
                  <a:rPr lang="en-US" sz="1400" dirty="0"/>
                  <a:t> (remember to flip the axis since we have RH World but LH NDC) </a:t>
                </a:r>
              </a:p>
              <a:p>
                <a:pPr marL="0" indent="0">
                  <a:buNone/>
                </a:pPr>
                <a:r>
                  <a:rPr lang="en-US" sz="1800" dirty="0"/>
                  <a:t>Now Consider an arbitrary </a:t>
                </a:r>
                <a14:m>
                  <m:oMath xmlns:m="http://schemas.openxmlformats.org/officeDocument/2006/math">
                    <m:r>
                      <a:rPr lang="en-US" sz="1800" i="1">
                        <a:latin typeface="Cambria Math"/>
                      </a:rPr>
                      <m:t>𝑃</m:t>
                    </m:r>
                    <m:r>
                      <a:rPr lang="en-US" sz="1800" i="1">
                        <a:latin typeface="Cambria Math"/>
                      </a:rPr>
                      <m:t>=(</m:t>
                    </m:r>
                    <m:r>
                      <a:rPr lang="en-US" sz="1800" i="1">
                        <a:latin typeface="Cambria Math"/>
                      </a:rPr>
                      <m:t>𝑥</m:t>
                    </m:r>
                    <m:r>
                      <a:rPr lang="en-US" sz="1800" i="1">
                        <a:latin typeface="Cambria Math"/>
                      </a:rPr>
                      <m:t>,</m:t>
                    </m:r>
                    <m:r>
                      <a:rPr lang="en-US" sz="1800" i="1">
                        <a:latin typeface="Cambria Math"/>
                      </a:rPr>
                      <m:t>𝑦</m:t>
                    </m:r>
                    <m:r>
                      <a:rPr lang="en-US" sz="1800" i="1">
                        <a:latin typeface="Cambria Math"/>
                      </a:rPr>
                      <m:t>,</m:t>
                    </m:r>
                    <m:r>
                      <a:rPr lang="en-US" sz="1800" i="1">
                        <a:latin typeface="Cambria Math"/>
                      </a:rPr>
                      <m:t>𝑧</m:t>
                    </m:r>
                    <m:r>
                      <a:rPr lang="en-US" sz="1800" i="1">
                        <a:latin typeface="Cambria Math"/>
                      </a:rPr>
                      <m:t>)</m:t>
                    </m:r>
                  </m:oMath>
                </a14:m>
                <a:r>
                  <a:rPr lang="en-US" sz="1800" dirty="0"/>
                  <a:t> inside the frustum (above the z axis for simplicity)</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566" t="-579"/>
                </a:stretch>
              </a:blipFill>
            </p:spPr>
            <p:txBody>
              <a:bodyPr/>
              <a:lstStyle/>
              <a:p>
                <a:r>
                  <a:rPr lang="en-US">
                    <a:noFill/>
                  </a:rPr>
                  <a:t> </a:t>
                </a:r>
              </a:p>
            </p:txBody>
          </p:sp>
        </mc:Fallback>
      </mc:AlternateContent>
      <p:sp>
        <p:nvSpPr>
          <p:cNvPr id="5" name="Trapezoid 4"/>
          <p:cNvSpPr/>
          <p:nvPr/>
        </p:nvSpPr>
        <p:spPr>
          <a:xfrm rot="16200000">
            <a:off x="5974402" y="3695881"/>
            <a:ext cx="3050380" cy="2440533"/>
          </a:xfrm>
          <a:prstGeom prst="trapezoid">
            <a:avLst>
              <a:gd name="adj" fmla="val 40357"/>
            </a:avLst>
          </a:prstGeom>
          <a:solidFill>
            <a:schemeClr val="accent2">
              <a:lumMod val="50000"/>
              <a:alpha val="26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solidFill>
                <a:srgbClr val="7030A0"/>
              </a:solidFill>
            </a:endParaRPr>
          </a:p>
          <a:p>
            <a:pPr algn="ctr"/>
            <a:endParaRPr lang="en-US" dirty="0">
              <a:solidFill>
                <a:srgbClr val="7030A0"/>
              </a:solidFill>
            </a:endParaRPr>
          </a:p>
          <a:p>
            <a:pPr algn="ctr"/>
            <a:endParaRPr lang="en-US" dirty="0">
              <a:solidFill>
                <a:srgbClr val="7030A0"/>
              </a:solidFill>
            </a:endParaRPr>
          </a:p>
          <a:p>
            <a:pPr algn="ctr"/>
            <a:endParaRPr lang="en-US" dirty="0">
              <a:solidFill>
                <a:srgbClr val="7030A0"/>
              </a:solidFill>
            </a:endParaRPr>
          </a:p>
          <a:p>
            <a:pPr algn="ctr"/>
            <a:endParaRPr lang="en-US" dirty="0">
              <a:solidFill>
                <a:srgbClr val="7030A0"/>
              </a:solidFill>
            </a:endParaRPr>
          </a:p>
          <a:p>
            <a:pPr algn="ctr"/>
            <a:r>
              <a:rPr lang="en-US" dirty="0">
                <a:solidFill>
                  <a:srgbClr val="7030A0"/>
                </a:solidFill>
              </a:rPr>
              <a:t>         </a:t>
            </a:r>
            <a:r>
              <a:rPr lang="en-US" dirty="0">
                <a:solidFill>
                  <a:schemeClr val="accent2">
                    <a:lumMod val="50000"/>
                  </a:schemeClr>
                </a:solidFill>
              </a:rPr>
              <a:t>View frustum</a:t>
            </a:r>
          </a:p>
        </p:txBody>
      </p:sp>
      <p:sp>
        <p:nvSpPr>
          <p:cNvPr id="2" name="Title 1"/>
          <p:cNvSpPr>
            <a:spLocks noGrp="1"/>
          </p:cNvSpPr>
          <p:nvPr>
            <p:ph type="title"/>
          </p:nvPr>
        </p:nvSpPr>
        <p:spPr/>
        <p:txBody>
          <a:bodyPr/>
          <a:lstStyle/>
          <a:p>
            <a:r>
              <a:rPr lang="en-US" dirty="0"/>
              <a:t>Perspective Projection:</a:t>
            </a:r>
            <a:br>
              <a:rPr lang="en-US" dirty="0"/>
            </a:br>
            <a:r>
              <a:rPr lang="en-US" dirty="0"/>
              <a:t>Transform</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21</a:t>
            </a:fld>
            <a:endParaRPr lang="en-US" dirty="0"/>
          </a:p>
        </p:txBody>
      </p:sp>
      <p:grpSp>
        <p:nvGrpSpPr>
          <p:cNvPr id="4097" name="Group 4096"/>
          <p:cNvGrpSpPr/>
          <p:nvPr/>
        </p:nvGrpSpPr>
        <p:grpSpPr>
          <a:xfrm>
            <a:off x="5055845" y="4369857"/>
            <a:ext cx="2280952" cy="993577"/>
            <a:chOff x="4191000" y="4114800"/>
            <a:chExt cx="2280952" cy="993577"/>
          </a:xfrm>
        </p:grpSpPr>
        <p:sp>
          <p:nvSpPr>
            <p:cNvPr id="4096" name="Right Brace 4095"/>
            <p:cNvSpPr/>
            <p:nvPr/>
          </p:nvSpPr>
          <p:spPr>
            <a:xfrm>
              <a:off x="5425440" y="4114800"/>
              <a:ext cx="125771" cy="533400"/>
            </a:xfrm>
            <a:prstGeom prst="rightBrace">
              <a:avLst>
                <a:gd name="adj1" fmla="val 42413"/>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5562600" y="4191000"/>
                  <a:ext cx="909352" cy="307777"/>
                </a:xfrm>
                <a:prstGeom prst="rect">
                  <a:avLst/>
                </a:prstGeom>
                <a:noFill/>
              </p:spPr>
              <p:txBody>
                <a:bodyPr wrap="none" rtlCol="0">
                  <a:spAutoFit/>
                </a:bodyPr>
                <a:lstStyle/>
                <a:p>
                  <a:pPr marL="0" lvl="1" algn="ct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a:rPr>
                              <m:t>𝑦</m:t>
                            </m:r>
                          </m:e>
                          <m:sub>
                            <m:r>
                              <a:rPr lang="en-US" sz="1400" i="1">
                                <a:latin typeface="Cambria Math"/>
                              </a:rPr>
                              <m:t>𝑛𝑑𝑐</m:t>
                            </m:r>
                          </m:sub>
                        </m:sSub>
                        <m:r>
                          <a:rPr lang="en-US" sz="1400" i="1">
                            <a:latin typeface="Cambria Math"/>
                          </a:rPr>
                          <m:t>=1</m:t>
                        </m:r>
                      </m:oMath>
                    </m:oMathPara>
                  </a14:m>
                  <a:endParaRPr lang="en-US" sz="1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5562600" y="4191000"/>
                  <a:ext cx="909352" cy="307777"/>
                </a:xfrm>
                <a:prstGeom prst="rect">
                  <a:avLst/>
                </a:prstGeom>
                <a:blipFill rotWithShape="1">
                  <a:blip r:embed="rId3"/>
                  <a:stretch>
                    <a:fillRect b="-1961"/>
                  </a:stretch>
                </a:blipFill>
              </p:spPr>
              <p:txBody>
                <a:bodyPr/>
                <a:lstStyle/>
                <a:p>
                  <a:r>
                    <a:rPr lang="en-US">
                      <a:noFill/>
                    </a:rPr>
                    <a:t> </a:t>
                  </a:r>
                </a:p>
              </p:txBody>
            </p:sp>
          </mc:Fallback>
        </mc:AlternateContent>
        <p:sp>
          <p:nvSpPr>
            <p:cNvPr id="38" name="Right Brace 37"/>
            <p:cNvSpPr/>
            <p:nvPr/>
          </p:nvSpPr>
          <p:spPr>
            <a:xfrm rot="5400000">
              <a:off x="4724399" y="4131469"/>
              <a:ext cx="135734" cy="1202531"/>
            </a:xfrm>
            <a:prstGeom prst="rightBrace">
              <a:avLst>
                <a:gd name="adj1" fmla="val 42413"/>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39" name="TextBox 38"/>
                <p:cNvSpPr txBox="1"/>
                <p:nvPr/>
              </p:nvSpPr>
              <p:spPr>
                <a:xfrm>
                  <a:off x="4475968" y="4800600"/>
                  <a:ext cx="644215" cy="307777"/>
                </a:xfrm>
                <a:prstGeom prst="rect">
                  <a:avLst/>
                </a:prstGeom>
                <a:noFill/>
              </p:spPr>
              <p:txBody>
                <a:bodyPr wrap="none" rtlCol="0">
                  <a:spAutoFit/>
                </a:bodyPr>
                <a:lstStyle/>
                <a:p>
                  <a:pPr marL="0" lvl="1" algn="ctr"/>
                  <a14:m>
                    <m:oMathPara xmlns:m="http://schemas.openxmlformats.org/officeDocument/2006/math">
                      <m:oMathParaPr>
                        <m:jc m:val="centerGroup"/>
                      </m:oMathParaPr>
                      <m:oMath xmlns:m="http://schemas.openxmlformats.org/officeDocument/2006/math">
                        <m:r>
                          <a:rPr lang="en-US" sz="1400" b="0" i="1" smtClean="0">
                            <a:latin typeface="Cambria Math"/>
                          </a:rPr>
                          <m:t>𝑑</m:t>
                        </m:r>
                        <m:r>
                          <a:rPr lang="en-US" sz="1400" i="1">
                            <a:latin typeface="Cambria Math"/>
                          </a:rPr>
                          <m:t>=</m:t>
                        </m:r>
                        <m:r>
                          <a:rPr lang="en-US" sz="1400" b="0" i="1" smtClean="0">
                            <a:latin typeface="Cambria Math" panose="02040503050406030204" pitchFamily="18" charset="0"/>
                          </a:rPr>
                          <m:t> </m:t>
                        </m:r>
                        <m:r>
                          <a:rPr lang="en-US" sz="1400" b="0" i="1" smtClean="0">
                            <a:latin typeface="Cambria Math"/>
                          </a:rPr>
                          <m:t>?</m:t>
                        </m:r>
                      </m:oMath>
                    </m:oMathPara>
                  </a14:m>
                  <a:endParaRPr lang="en-US" sz="1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475968" y="4800600"/>
                  <a:ext cx="644215" cy="307777"/>
                </a:xfrm>
                <a:prstGeom prst="rect">
                  <a:avLst/>
                </a:prstGeom>
                <a:blipFill>
                  <a:blip r:embed="rId4"/>
                  <a:stretch>
                    <a:fillRect/>
                  </a:stretch>
                </a:blipFill>
              </p:spPr>
              <p:txBody>
                <a:bodyPr/>
                <a:lstStyle/>
                <a:p>
                  <a:r>
                    <a:rPr lang="en-US">
                      <a:noFill/>
                    </a:rPr>
                    <a:t> </a:t>
                  </a:r>
                </a:p>
              </p:txBody>
            </p:sp>
          </mc:Fallback>
        </mc:AlternateContent>
      </p:grpSp>
      <p:grpSp>
        <p:nvGrpSpPr>
          <p:cNvPr id="8" name="Group 7"/>
          <p:cNvGrpSpPr/>
          <p:nvPr/>
        </p:nvGrpSpPr>
        <p:grpSpPr>
          <a:xfrm>
            <a:off x="4446383" y="3500135"/>
            <a:ext cx="4545217" cy="2062465"/>
            <a:chOff x="4446383" y="3500135"/>
            <a:chExt cx="4545217" cy="2062465"/>
          </a:xfrm>
        </p:grpSpPr>
        <p:sp>
          <p:nvSpPr>
            <p:cNvPr id="4099" name="Arc 4098"/>
            <p:cNvSpPr/>
            <p:nvPr/>
          </p:nvSpPr>
          <p:spPr>
            <a:xfrm>
              <a:off x="4903445" y="4599945"/>
              <a:ext cx="609600" cy="609600"/>
            </a:xfrm>
            <a:prstGeom prst="arc">
              <a:avLst>
                <a:gd name="adj1" fmla="val 195411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101" name="Group 4100"/>
            <p:cNvGrpSpPr/>
            <p:nvPr/>
          </p:nvGrpSpPr>
          <p:grpSpPr>
            <a:xfrm>
              <a:off x="4446383" y="3500135"/>
              <a:ext cx="4545217" cy="2062465"/>
              <a:chOff x="3581538" y="3245078"/>
              <a:chExt cx="4545217" cy="2062465"/>
            </a:xfrm>
          </p:grpSpPr>
          <p:grpSp>
            <p:nvGrpSpPr>
              <p:cNvPr id="31" name="Group 30"/>
              <p:cNvGrpSpPr/>
              <p:nvPr/>
            </p:nvGrpSpPr>
            <p:grpSpPr>
              <a:xfrm>
                <a:off x="3581538" y="3245078"/>
                <a:ext cx="4545217" cy="2062465"/>
                <a:chOff x="3581538" y="3245078"/>
                <a:chExt cx="4545217" cy="2062465"/>
              </a:xfrm>
            </p:grpSpPr>
            <p:cxnSp>
              <p:nvCxnSpPr>
                <p:cNvPr id="6" name="Straight Arrow Connector 5"/>
                <p:cNvCxnSpPr/>
                <p:nvPr/>
              </p:nvCxnSpPr>
              <p:spPr>
                <a:xfrm>
                  <a:off x="4038600" y="4648200"/>
                  <a:ext cx="39624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67600" y="4646711"/>
                  <a:ext cx="659155"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-z axis</a:t>
                  </a:r>
                </a:p>
              </p:txBody>
            </p:sp>
            <p:cxnSp>
              <p:nvCxnSpPr>
                <p:cNvPr id="11" name="Straight Arrow Connector 10"/>
                <p:cNvCxnSpPr/>
                <p:nvPr/>
              </p:nvCxnSpPr>
              <p:spPr>
                <a:xfrm flipV="1">
                  <a:off x="4191000" y="3352800"/>
                  <a:ext cx="0" cy="1447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1538" y="3506688"/>
                  <a:ext cx="609462"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y axis</a:t>
                  </a:r>
                </a:p>
              </p:txBody>
            </p:sp>
            <p:cxnSp>
              <p:nvCxnSpPr>
                <p:cNvPr id="14" name="Straight Arrow Connector 13"/>
                <p:cNvCxnSpPr/>
                <p:nvPr/>
              </p:nvCxnSpPr>
              <p:spPr>
                <a:xfrm flipV="1">
                  <a:off x="5410200" y="4131467"/>
                  <a:ext cx="0" cy="1066800"/>
                </a:xfrm>
                <a:prstGeom prst="straightConnector1">
                  <a:avLst/>
                </a:prstGeom>
                <a:ln w="2540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54953" y="4784323"/>
                  <a:ext cx="922047" cy="523220"/>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Projection</a:t>
                  </a:r>
                </a:p>
                <a:p>
                  <a:pPr algn="ctr"/>
                  <a:r>
                    <a:rPr lang="en-US" sz="1400" dirty="0">
                      <a:latin typeface="Times New Roman" panose="02020603050405020304" pitchFamily="18" charset="0"/>
                      <a:cs typeface="Times New Roman" panose="02020603050405020304" pitchFamily="18" charset="0"/>
                    </a:rPr>
                    <a:t>plane</a:t>
                  </a:r>
                </a:p>
              </p:txBody>
            </p:sp>
            <p:cxnSp>
              <p:nvCxnSpPr>
                <p:cNvPr id="23" name="Straight Arrow Connector 22"/>
                <p:cNvCxnSpPr/>
                <p:nvPr/>
              </p:nvCxnSpPr>
              <p:spPr>
                <a:xfrm flipV="1">
                  <a:off x="4191000" y="3245078"/>
                  <a:ext cx="3365627" cy="1403122"/>
                </a:xfrm>
                <a:prstGeom prst="straightConnector1">
                  <a:avLst/>
                </a:prstGeom>
                <a:ln w="25400">
                  <a:solidFill>
                    <a:srgbClr val="00B05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80186" y="3423419"/>
                  <a:ext cx="774827" cy="523220"/>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Top clip</a:t>
                  </a:r>
                </a:p>
                <a:p>
                  <a:pPr algn="ctr"/>
                  <a:r>
                    <a:rPr lang="en-US" sz="1400" dirty="0">
                      <a:latin typeface="Times New Roman" panose="02020603050405020304" pitchFamily="18" charset="0"/>
                      <a:cs typeface="Times New Roman" panose="02020603050405020304" pitchFamily="18" charset="0"/>
                    </a:rPr>
                    <a:t>plane</a:t>
                  </a:r>
                </a:p>
              </p:txBody>
            </p:sp>
          </p:grpSp>
          <mc:AlternateContent xmlns:mc="http://schemas.openxmlformats.org/markup-compatibility/2006" xmlns:a14="http://schemas.microsoft.com/office/drawing/2010/main">
            <mc:Choice Requires="a14">
              <p:sp>
                <p:nvSpPr>
                  <p:cNvPr id="42" name="TextBox 41"/>
                  <p:cNvSpPr txBox="1"/>
                  <p:nvPr/>
                </p:nvSpPr>
                <p:spPr>
                  <a:xfrm>
                    <a:off x="4610096" y="4384092"/>
                    <a:ext cx="479298" cy="276999"/>
                  </a:xfrm>
                  <a:prstGeom prst="rect">
                    <a:avLst/>
                  </a:prstGeom>
                  <a:noFill/>
                </p:spPr>
                <p:txBody>
                  <a:bodyPr wrap="none" rtlCol="0">
                    <a:spAutoFit/>
                  </a:bodyPr>
                  <a:lstStyle/>
                  <a:p>
                    <a:pPr marL="0" lvl="1" algn="ctr"/>
                    <a14:m>
                      <m:oMathPara xmlns:m="http://schemas.openxmlformats.org/officeDocument/2006/math">
                        <m:oMathParaPr>
                          <m:jc m:val="centerGroup"/>
                        </m:oMathParaPr>
                        <m:oMath xmlns:m="http://schemas.openxmlformats.org/officeDocument/2006/math">
                          <m:r>
                            <a:rPr lang="en-US" sz="1200" i="1" smtClean="0">
                              <a:latin typeface="Cambria Math"/>
                              <a:ea typeface="Cambria Math"/>
                            </a:rPr>
                            <m:t>𝜃</m:t>
                          </m:r>
                          <m:r>
                            <a:rPr lang="en-US" sz="1200" b="0" i="1" smtClean="0">
                              <a:latin typeface="Cambria Math"/>
                              <a:ea typeface="Cambria Math"/>
                            </a:rPr>
                            <m:t>/2</m:t>
                          </m:r>
                        </m:oMath>
                      </m:oMathPara>
                    </a14:m>
                    <a:endParaRPr lang="en-US" sz="12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610096" y="4384092"/>
                    <a:ext cx="479298" cy="276999"/>
                  </a:xfrm>
                  <a:prstGeom prst="rect">
                    <a:avLst/>
                  </a:prstGeom>
                  <a:blipFill rotWithShape="1">
                    <a:blip r:embed="rId5"/>
                    <a:stretch>
                      <a:fillRect b="-6667"/>
                    </a:stretch>
                  </a:blipFill>
                </p:spPr>
                <p:txBody>
                  <a:bodyPr/>
                  <a:lstStyle/>
                  <a:p>
                    <a:r>
                      <a:rPr lang="en-US">
                        <a:noFill/>
                      </a:rPr>
                      <a:t> </a:t>
                    </a:r>
                  </a:p>
                </p:txBody>
              </p:sp>
            </mc:Fallback>
          </mc:AlternateContent>
        </p:grpSp>
      </p:grpSp>
      <p:pic>
        <p:nvPicPr>
          <p:cNvPr id="1024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1" y="0"/>
            <a:ext cx="3352800" cy="163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85489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8" dur="500"/>
                                        <p:tgtEl>
                                          <p:spTgt spid="4">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097"/>
                                        </p:tgtEl>
                                        <p:attrNameLst>
                                          <p:attrName>style.visibility</p:attrName>
                                        </p:attrNameLst>
                                      </p:cBhvr>
                                      <p:to>
                                        <p:strVal val="visible"/>
                                      </p:to>
                                    </p:set>
                                    <p:animEffect transition="in" filter="randombar(horizontal)">
                                      <p:cBhvr>
                                        <p:cTn id="21" dur="500"/>
                                        <p:tgtEl>
                                          <p:spTgt spid="409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6" dur="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1" dur="5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sz="1800" dirty="0"/>
                  <a:t>Let’s consider the y axis first:</a:t>
                </a:r>
              </a:p>
              <a:p>
                <a:pPr lvl="1"/>
                <a:r>
                  <a:rPr lang="en-US" sz="1600" dirty="0"/>
                  <a:t>Any point exactly on the top clip plane must have its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𝑦</m:t>
                        </m:r>
                      </m:e>
                      <m:sub>
                        <m:r>
                          <a:rPr lang="en-US" sz="1600" b="0" i="1" smtClean="0">
                            <a:latin typeface="Cambria Math"/>
                          </a:rPr>
                          <m:t>𝑛𝑑𝑐</m:t>
                        </m:r>
                      </m:sub>
                    </m:sSub>
                    <m:r>
                      <a:rPr lang="en-US" sz="1600" b="0" i="1" smtClean="0">
                        <a:latin typeface="Cambria Math"/>
                      </a:rPr>
                      <m:t>=1</m:t>
                    </m:r>
                  </m:oMath>
                </a14:m>
                <a:endParaRPr lang="en-US" sz="1600" b="0" dirty="0"/>
              </a:p>
              <a:p>
                <a:pPr lvl="2"/>
                <a:r>
                  <a:rPr lang="en-US" sz="1400" dirty="0"/>
                  <a:t>Therefore </a:t>
                </a:r>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a:rPr>
                          <m:t>1</m:t>
                        </m:r>
                      </m:num>
                      <m:den>
                        <m:r>
                          <a:rPr lang="en-US" sz="1400" b="0" i="1" smtClean="0">
                            <a:latin typeface="Cambria Math"/>
                          </a:rPr>
                          <m:t>𝑑</m:t>
                        </m:r>
                      </m:den>
                    </m:f>
                    <m:r>
                      <a:rPr lang="en-US" sz="1400" b="0" i="1" smtClean="0">
                        <a:latin typeface="Cambria Math"/>
                      </a:rPr>
                      <m:t>=</m:t>
                    </m:r>
                    <m:func>
                      <m:funcPr>
                        <m:ctrlPr>
                          <a:rPr lang="en-US" sz="1400" b="0" i="1" smtClean="0">
                            <a:latin typeface="Cambria Math" panose="02040503050406030204" pitchFamily="18" charset="0"/>
                          </a:rPr>
                        </m:ctrlPr>
                      </m:funcPr>
                      <m:fName>
                        <m:r>
                          <m:rPr>
                            <m:sty m:val="p"/>
                          </m:rPr>
                          <a:rPr lang="en-US" sz="1400" b="0" i="0" smtClean="0">
                            <a:latin typeface="Cambria Math"/>
                          </a:rPr>
                          <m:t>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a:ea typeface="Cambria Math"/>
                                  </a:rPr>
                                  <m:t>𝜃</m:t>
                                </m:r>
                              </m:num>
                              <m:den>
                                <m:r>
                                  <a:rPr lang="en-US" sz="1400" b="0" i="1" smtClean="0">
                                    <a:latin typeface="Cambria Math"/>
                                  </a:rPr>
                                  <m:t>2</m:t>
                                </m:r>
                              </m:den>
                            </m:f>
                          </m:e>
                        </m:d>
                      </m:e>
                    </m:func>
                  </m:oMath>
                </a14:m>
                <a:r>
                  <a:rPr lang="en-US" sz="1400" dirty="0"/>
                  <a:t> or </a:t>
                </a:r>
                <a14:m>
                  <m:oMath xmlns:m="http://schemas.openxmlformats.org/officeDocument/2006/math">
                    <m:r>
                      <a:rPr lang="en-US" sz="1400" b="0" i="1" smtClean="0">
                        <a:latin typeface="Cambria Math"/>
                      </a:rPr>
                      <m:t>𝑑</m:t>
                    </m:r>
                    <m:r>
                      <a:rPr lang="en-US" sz="1400" b="0" i="1" smtClean="0">
                        <a:latin typeface="Cambria Math"/>
                      </a:rPr>
                      <m:t>=</m:t>
                    </m:r>
                    <m:func>
                      <m:funcPr>
                        <m:ctrlPr>
                          <a:rPr lang="en-US" sz="1400" b="0" i="1" smtClean="0">
                            <a:latin typeface="Cambria Math" panose="02040503050406030204" pitchFamily="18" charset="0"/>
                          </a:rPr>
                        </m:ctrlPr>
                      </m:funcPr>
                      <m:fName>
                        <m:r>
                          <m:rPr>
                            <m:sty m:val="p"/>
                          </m:rPr>
                          <a:rPr lang="en-US" sz="1400" b="0" i="0" smtClean="0">
                            <a:latin typeface="Cambria Math"/>
                          </a:rPr>
                          <m:t>cot</m:t>
                        </m:r>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a:ea typeface="Cambria Math"/>
                                  </a:rPr>
                                  <m:t>𝜃</m:t>
                                </m:r>
                              </m:num>
                              <m:den>
                                <m:r>
                                  <a:rPr lang="en-US" sz="1400" i="1">
                                    <a:latin typeface="Cambria Math"/>
                                  </a:rPr>
                                  <m:t>2</m:t>
                                </m:r>
                              </m:den>
                            </m:f>
                          </m:e>
                        </m:d>
                      </m:e>
                    </m:func>
                  </m:oMath>
                </a14:m>
                <a:endParaRPr lang="en-US" sz="1400" dirty="0"/>
              </a:p>
              <a:p>
                <a:pPr lvl="2"/>
                <a:r>
                  <a:rPr lang="en-US" sz="1400" dirty="0"/>
                  <a:t>This gives us that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𝑧</m:t>
                        </m:r>
                      </m:e>
                      <m:sub>
                        <m:r>
                          <a:rPr lang="en-US" sz="1400" i="1">
                            <a:latin typeface="Cambria Math"/>
                          </a:rPr>
                          <m:t>𝑛𝑑𝑐</m:t>
                        </m:r>
                      </m:sub>
                    </m:sSub>
                    <m:r>
                      <a:rPr lang="en-US" sz="1400" i="1">
                        <a:latin typeface="Cambria Math"/>
                      </a:rPr>
                      <m:t>=−</m:t>
                    </m:r>
                    <m:r>
                      <a:rPr lang="en-US" sz="1400" i="1">
                        <a:latin typeface="Cambria Math"/>
                      </a:rPr>
                      <m:t>𝑑</m:t>
                    </m:r>
                  </m:oMath>
                </a14:m>
                <a:r>
                  <a:rPr lang="en-US" sz="1400" dirty="0"/>
                  <a:t> (remember to flip the axis since we have RH World but LH NDC) </a:t>
                </a:r>
              </a:p>
              <a:p>
                <a:pPr marL="0" indent="0">
                  <a:buNone/>
                </a:pPr>
                <a:r>
                  <a:rPr lang="en-US" sz="1800" dirty="0"/>
                  <a:t>Now Consider an arbitrary </a:t>
                </a:r>
                <a14:m>
                  <m:oMath xmlns:m="http://schemas.openxmlformats.org/officeDocument/2006/math">
                    <m:r>
                      <a:rPr lang="en-US" sz="1800" b="0" i="1" smtClean="0">
                        <a:latin typeface="Cambria Math"/>
                      </a:rPr>
                      <m:t>𝑃</m:t>
                    </m:r>
                    <m:r>
                      <a:rPr lang="en-US" sz="1800" b="0" i="1" smtClean="0">
                        <a:latin typeface="Cambria Math"/>
                      </a:rPr>
                      <m:t>=(</m:t>
                    </m:r>
                    <m:r>
                      <a:rPr lang="en-US" sz="1800" b="0" i="1" smtClean="0">
                        <a:latin typeface="Cambria Math"/>
                      </a:rPr>
                      <m:t>𝑥</m:t>
                    </m:r>
                    <m:r>
                      <a:rPr lang="en-US" sz="1800" b="0" i="1" smtClean="0">
                        <a:latin typeface="Cambria Math"/>
                      </a:rPr>
                      <m:t>,</m:t>
                    </m:r>
                    <m:r>
                      <a:rPr lang="en-US" sz="1800" b="0" i="1" smtClean="0">
                        <a:latin typeface="Cambria Math"/>
                      </a:rPr>
                      <m:t>𝑦</m:t>
                    </m:r>
                    <m:r>
                      <a:rPr lang="en-US" sz="1800" b="0" i="1" smtClean="0">
                        <a:latin typeface="Cambria Math"/>
                      </a:rPr>
                      <m:t>,</m:t>
                    </m:r>
                    <m:r>
                      <a:rPr lang="en-US" sz="1800" b="0" i="1" smtClean="0">
                        <a:latin typeface="Cambria Math"/>
                      </a:rPr>
                      <m:t>𝑧</m:t>
                    </m:r>
                    <m:r>
                      <a:rPr lang="en-US" sz="1800" b="0" i="1" smtClean="0">
                        <a:latin typeface="Cambria Math"/>
                      </a:rPr>
                      <m:t>)</m:t>
                    </m:r>
                  </m:oMath>
                </a14:m>
                <a:r>
                  <a:rPr lang="en-US" sz="1800" dirty="0"/>
                  <a:t> inside the frustum (above the z axis for simplicity)</a:t>
                </a:r>
              </a:p>
              <a:p>
                <a:pPr lvl="1"/>
                <a:r>
                  <a:rPr lang="en-US" dirty="0"/>
                  <a:t>What is the value for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𝑛𝑑𝑐</m:t>
                        </m:r>
                      </m:sub>
                    </m:sSub>
                  </m:oMath>
                </a14:m>
                <a:r>
                  <a:rPr lang="en-US" dirty="0"/>
                  <a:t>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a:rPr>
                          <m:t>𝑛𝑑𝑐</m:t>
                        </m:r>
                      </m:sub>
                    </m:sSub>
                    <m:r>
                      <a:rPr lang="en-US" i="1">
                        <a:latin typeface="Cambria Math"/>
                      </a:rPr>
                      <m:t>=−</m:t>
                    </m:r>
                    <m:r>
                      <a:rPr lang="en-US" i="1">
                        <a:latin typeface="Cambria Math"/>
                      </a:rPr>
                      <m:t>𝑑</m:t>
                    </m:r>
                  </m:oMath>
                </a14:m>
                <a:r>
                  <a:rPr lang="en-US" dirty="0"/>
                  <a:t> ?</a:t>
                </a:r>
              </a:p>
              <a:p>
                <a:pPr lvl="1"/>
                <a:r>
                  <a:rPr lang="en-US" dirty="0"/>
                  <a:t>Triangle rule: </a:t>
                </a:r>
                <a14:m>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𝑦</m:t>
                            </m:r>
                          </m:e>
                          <m:sub>
                            <m:r>
                              <a:rPr lang="en-US" i="1">
                                <a:latin typeface="Cambria Math"/>
                              </a:rPr>
                              <m:t>𝑛𝑑𝑐</m:t>
                            </m:r>
                          </m:sub>
                        </m:sSub>
                      </m:num>
                      <m:den>
                        <m:r>
                          <a:rPr lang="en-US" b="0" i="1" smtClean="0">
                            <a:latin typeface="Cambria Math" panose="02040503050406030204" pitchFamily="18" charset="0"/>
                          </a:rPr>
                          <m:t>−</m:t>
                        </m:r>
                        <m:r>
                          <a:rPr lang="en-US" b="0" i="1" smtClean="0">
                            <a:latin typeface="Cambria Math"/>
                          </a:rPr>
                          <m:t>𝑑</m:t>
                        </m:r>
                      </m:den>
                    </m:f>
                    <m:r>
                      <a:rPr lang="en-US" b="0" i="0" smtClean="0">
                        <a:latin typeface="Cambria Math"/>
                      </a:rPr>
                      <m:t>=</m:t>
                    </m:r>
                    <m:f>
                      <m:fPr>
                        <m:ctrlPr>
                          <a:rPr lang="en-US" b="0" i="1" smtClean="0">
                            <a:latin typeface="Cambria Math" panose="02040503050406030204" pitchFamily="18" charset="0"/>
                          </a:rPr>
                        </m:ctrlPr>
                      </m:fPr>
                      <m:num>
                        <m:r>
                          <a:rPr lang="en-US" b="0" i="1" smtClean="0">
                            <a:latin typeface="Cambria Math"/>
                          </a:rPr>
                          <m:t>𝑦</m:t>
                        </m:r>
                      </m:num>
                      <m:den>
                        <m:r>
                          <a:rPr lang="en-US" b="0" i="1" smtClean="0">
                            <a:latin typeface="Cambria Math"/>
                          </a:rPr>
                          <m:t>𝑧</m:t>
                        </m:r>
                      </m:den>
                    </m:f>
                  </m:oMath>
                </a14:m>
                <a:r>
                  <a:rPr lang="en-US" dirty="0"/>
                  <a:t> </a:t>
                </a:r>
              </a:p>
              <a:p>
                <a:pPr marL="0" indent="0">
                  <a:buNone/>
                </a:pPr>
                <a:endParaRPr lang="en-US" sz="1800" dirty="0"/>
              </a:p>
              <a:p>
                <a:pPr marL="0" indent="0">
                  <a:buNone/>
                </a:pPr>
                <a:r>
                  <a:rPr lang="en-US" sz="1800" dirty="0"/>
                  <a:t>What about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a:rPr>
                          <m:t>𝑥</m:t>
                        </m:r>
                      </m:e>
                      <m:sub>
                        <m:r>
                          <a:rPr lang="en-US" sz="1800" i="1">
                            <a:latin typeface="Cambria Math"/>
                          </a:rPr>
                          <m:t>𝑛𝑑𝑐</m:t>
                        </m:r>
                      </m:sub>
                    </m:sSub>
                  </m:oMath>
                </a14:m>
                <a:r>
                  <a:rPr lang="en-US" sz="1800" dirty="0"/>
                  <a:t>?</a:t>
                </a:r>
              </a:p>
              <a:p>
                <a:pPr lvl="1"/>
                <a:r>
                  <a:rPr lang="en-US" dirty="0"/>
                  <a:t>Similar argument as for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𝑛𝑑𝑐</m:t>
                        </m:r>
                      </m:sub>
                    </m:sSub>
                  </m:oMath>
                </a14:m>
                <a:r>
                  <a:rPr lang="en-US" dirty="0"/>
                  <a:t>, but </a:t>
                </a:r>
              </a:p>
              <a:p>
                <a:pPr marL="309563" lvl="1" indent="0">
                  <a:buNone/>
                </a:pPr>
                <a:r>
                  <a:rPr lang="en-US" dirty="0"/>
                  <a:t>   we have to also consider the aspect ratio.</a:t>
                </a:r>
              </a:p>
              <a:p>
                <a:pPr lvl="1"/>
                <a:r>
                  <a:rPr lang="en-US" dirty="0"/>
                  <a:t>If the aspect ratio is </a:t>
                </a:r>
                <a14:m>
                  <m:oMath xmlns:m="http://schemas.openxmlformats.org/officeDocument/2006/math">
                    <m:r>
                      <a:rPr lang="en-US" b="0" i="1" smtClean="0">
                        <a:latin typeface="Cambria Math"/>
                      </a:rPr>
                      <m:t>𝑎</m:t>
                    </m:r>
                    <m:r>
                      <a:rPr lang="en-US" b="0" i="1" smtClean="0">
                        <a:latin typeface="Cambria Math"/>
                      </a:rPr>
                      <m:t>=</m:t>
                    </m:r>
                    <m:f>
                      <m:fPr>
                        <m:type m:val="skw"/>
                        <m:ctrlPr>
                          <a:rPr lang="en-US" b="0" i="1" smtClean="0">
                            <a:latin typeface="Cambria Math" panose="02040503050406030204" pitchFamily="18" charset="0"/>
                          </a:rPr>
                        </m:ctrlPr>
                      </m:fPr>
                      <m:num>
                        <m:r>
                          <a:rPr lang="en-US" b="0" i="1" smtClean="0">
                            <a:latin typeface="Cambria Math"/>
                          </a:rPr>
                          <m:t>𝑤𝑖𝑑𝑡h</m:t>
                        </m:r>
                      </m:num>
                      <m:den>
                        <m:r>
                          <a:rPr lang="en-US" b="0" i="1" smtClean="0">
                            <a:latin typeface="Cambria Math"/>
                          </a:rPr>
                          <m:t>h𝑒𝑖𝑔h𝑡</m:t>
                        </m:r>
                      </m:den>
                    </m:f>
                  </m:oMath>
                </a14:m>
                <a:r>
                  <a:rPr lang="en-US" dirty="0"/>
                  <a:t> </a:t>
                </a:r>
              </a:p>
              <a:p>
                <a:pPr marL="309563" lvl="1" indent="0">
                  <a:buNone/>
                </a:pPr>
                <a:r>
                  <a:rPr lang="en-US" dirty="0"/>
                  <a:t>   then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𝑛𝑑𝑐</m:t>
                        </m:r>
                      </m:sub>
                    </m:sSub>
                    <m:r>
                      <a:rPr lang="en-US" b="0" i="1" smtClean="0">
                        <a:latin typeface="Cambria Math"/>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𝑑</m:t>
                        </m:r>
                        <m:r>
                          <a:rPr lang="en-US" b="0" i="1" smtClean="0">
                            <a:latin typeface="Cambria Math"/>
                          </a:rPr>
                          <m:t>𝑥</m:t>
                        </m:r>
                      </m:num>
                      <m:den>
                        <m:r>
                          <a:rPr lang="en-US" b="0" i="1" smtClean="0">
                            <a:latin typeface="Cambria Math"/>
                          </a:rPr>
                          <m:t>𝑎</m:t>
                        </m:r>
                        <m:r>
                          <a:rPr lang="en-US" i="1">
                            <a:latin typeface="Cambria Math"/>
                          </a:rPr>
                          <m:t>𝑧</m:t>
                        </m:r>
                      </m:den>
                    </m:f>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566" t="-579"/>
                </a:stretch>
              </a:blipFill>
            </p:spPr>
            <p:txBody>
              <a:bodyPr/>
              <a:lstStyle/>
              <a:p>
                <a:r>
                  <a:rPr lang="en-US">
                    <a:noFill/>
                  </a:rPr>
                  <a:t> </a:t>
                </a:r>
              </a:p>
            </p:txBody>
          </p:sp>
        </mc:Fallback>
      </mc:AlternateContent>
      <p:sp>
        <p:nvSpPr>
          <p:cNvPr id="36" name="Trapezoid 35"/>
          <p:cNvSpPr/>
          <p:nvPr/>
        </p:nvSpPr>
        <p:spPr>
          <a:xfrm rot="16200000">
            <a:off x="5974402" y="3695881"/>
            <a:ext cx="3050380" cy="2440533"/>
          </a:xfrm>
          <a:prstGeom prst="trapezoid">
            <a:avLst>
              <a:gd name="adj" fmla="val 40357"/>
            </a:avLst>
          </a:prstGeom>
          <a:solidFill>
            <a:schemeClr val="accent2">
              <a:lumMod val="50000"/>
              <a:alpha val="26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solidFill>
                <a:srgbClr val="7030A0"/>
              </a:solidFill>
            </a:endParaRPr>
          </a:p>
          <a:p>
            <a:pPr algn="ctr"/>
            <a:endParaRPr lang="en-US" dirty="0">
              <a:solidFill>
                <a:srgbClr val="7030A0"/>
              </a:solidFill>
            </a:endParaRPr>
          </a:p>
          <a:p>
            <a:pPr algn="ctr"/>
            <a:endParaRPr lang="en-US" dirty="0">
              <a:solidFill>
                <a:srgbClr val="7030A0"/>
              </a:solidFill>
            </a:endParaRPr>
          </a:p>
          <a:p>
            <a:pPr algn="ctr"/>
            <a:endParaRPr lang="en-US" dirty="0">
              <a:solidFill>
                <a:srgbClr val="7030A0"/>
              </a:solidFill>
            </a:endParaRPr>
          </a:p>
          <a:p>
            <a:pPr algn="ctr"/>
            <a:endParaRPr lang="en-US" dirty="0">
              <a:solidFill>
                <a:srgbClr val="7030A0"/>
              </a:solidFill>
            </a:endParaRPr>
          </a:p>
          <a:p>
            <a:pPr algn="ctr"/>
            <a:r>
              <a:rPr lang="en-US" dirty="0">
                <a:solidFill>
                  <a:srgbClr val="7030A0"/>
                </a:solidFill>
              </a:rPr>
              <a:t>         </a:t>
            </a:r>
            <a:r>
              <a:rPr lang="en-US" dirty="0">
                <a:solidFill>
                  <a:schemeClr val="accent2">
                    <a:lumMod val="50000"/>
                  </a:schemeClr>
                </a:solidFill>
              </a:rPr>
              <a:t>View frustum</a:t>
            </a:r>
          </a:p>
        </p:txBody>
      </p:sp>
      <p:sp>
        <p:nvSpPr>
          <p:cNvPr id="2" name="Title 1"/>
          <p:cNvSpPr>
            <a:spLocks noGrp="1"/>
          </p:cNvSpPr>
          <p:nvPr>
            <p:ph type="title"/>
          </p:nvPr>
        </p:nvSpPr>
        <p:spPr/>
        <p:txBody>
          <a:bodyPr/>
          <a:lstStyle/>
          <a:p>
            <a:r>
              <a:rPr lang="en-US" dirty="0"/>
              <a:t>Perspective Projection:</a:t>
            </a:r>
            <a:br>
              <a:rPr lang="en-US" dirty="0"/>
            </a:br>
            <a:r>
              <a:rPr lang="en-US" dirty="0"/>
              <a:t>Transform</a:t>
            </a:r>
          </a:p>
        </p:txBody>
      </p:sp>
      <p:sp>
        <p:nvSpPr>
          <p:cNvPr id="3" name="Slide Number Placeholder 2"/>
          <p:cNvSpPr>
            <a:spLocks noGrp="1"/>
          </p:cNvSpPr>
          <p:nvPr>
            <p:ph type="sldNum" sz="quarter" idx="12"/>
          </p:nvPr>
        </p:nvSpPr>
        <p:spPr>
          <a:xfrm>
            <a:off x="8103983" y="6492240"/>
            <a:ext cx="609600" cy="365760"/>
          </a:xfrm>
        </p:spPr>
        <p:txBody>
          <a:bodyPr/>
          <a:lstStyle/>
          <a:p>
            <a:fld id="{2DD2A927-C669-46EB-947E-64BB8CE6050D}" type="slidenum">
              <a:rPr lang="en-US" smtClean="0"/>
              <a:pPr/>
              <a:t>22</a:t>
            </a:fld>
            <a:endParaRPr lang="en-US" dirty="0"/>
          </a:p>
        </p:txBody>
      </p:sp>
      <p:sp>
        <p:nvSpPr>
          <p:cNvPr id="38" name="Right Brace 37"/>
          <p:cNvSpPr/>
          <p:nvPr/>
        </p:nvSpPr>
        <p:spPr>
          <a:xfrm rot="5400000">
            <a:off x="5589244" y="4386526"/>
            <a:ext cx="135734" cy="1202531"/>
          </a:xfrm>
          <a:prstGeom prst="rightBrace">
            <a:avLst>
              <a:gd name="adj1" fmla="val 42413"/>
              <a:gd name="adj2" fmla="val 50000"/>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39" name="TextBox 38"/>
              <p:cNvSpPr txBox="1"/>
              <p:nvPr/>
            </p:nvSpPr>
            <p:spPr>
              <a:xfrm>
                <a:off x="5154319" y="4974017"/>
                <a:ext cx="1017202" cy="507318"/>
              </a:xfrm>
              <a:prstGeom prst="rect">
                <a:avLst/>
              </a:prstGeom>
              <a:noFill/>
            </p:spPr>
            <p:txBody>
              <a:bodyPr wrap="none" rtlCol="0">
                <a:spAutoFit/>
              </a:bodyPr>
              <a:lstStyle/>
              <a:p>
                <a:pPr marL="0" lvl="1" algn="ctr"/>
                <a14:m>
                  <m:oMathPara xmlns:m="http://schemas.openxmlformats.org/officeDocument/2006/math">
                    <m:oMathParaPr>
                      <m:jc m:val="centerGroup"/>
                    </m:oMathParaPr>
                    <m:oMath xmlns:m="http://schemas.openxmlformats.org/officeDocument/2006/math">
                      <m:r>
                        <a:rPr lang="en-US" sz="1200" b="0" i="1" smtClean="0">
                          <a:latin typeface="Cambria Math"/>
                        </a:rPr>
                        <m:t>𝑑</m:t>
                      </m:r>
                      <m:r>
                        <a:rPr lang="en-US" sz="1200" i="1">
                          <a:latin typeface="Cambria Math"/>
                        </a:rPr>
                        <m:t>=</m:t>
                      </m:r>
                      <m:func>
                        <m:funcPr>
                          <m:ctrlPr>
                            <a:rPr lang="en-US" sz="1200" i="1">
                              <a:latin typeface="Cambria Math" panose="02040503050406030204" pitchFamily="18" charset="0"/>
                            </a:rPr>
                          </m:ctrlPr>
                        </m:funcPr>
                        <m:fName>
                          <m:r>
                            <m:rPr>
                              <m:sty m:val="p"/>
                            </m:rPr>
                            <a:rPr lang="en-US" sz="1200">
                              <a:latin typeface="Cambria Math"/>
                            </a:rPr>
                            <m:t>cot</m:t>
                          </m:r>
                        </m:fName>
                        <m:e>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a:ea typeface="Cambria Math"/>
                                    </a:rPr>
                                    <m:t>𝜃</m:t>
                                  </m:r>
                                </m:num>
                                <m:den>
                                  <m:r>
                                    <a:rPr lang="en-US" sz="1200" i="1">
                                      <a:latin typeface="Cambria Math"/>
                                    </a:rPr>
                                    <m:t>2</m:t>
                                  </m:r>
                                </m:den>
                              </m:f>
                            </m:e>
                          </m:d>
                        </m:e>
                      </m:func>
                    </m:oMath>
                  </m:oMathPara>
                </a14:m>
                <a:endParaRPr lang="en-US" sz="1200" dirty="0"/>
              </a:p>
            </p:txBody>
          </p:sp>
        </mc:Choice>
        <mc:Fallback xmlns="">
          <p:sp>
            <p:nvSpPr>
              <p:cNvPr id="39" name="TextBox 38"/>
              <p:cNvSpPr txBox="1">
                <a:spLocks noRot="1" noChangeAspect="1" noMove="1" noResize="1" noEditPoints="1" noAdjustHandles="1" noChangeArrowheads="1" noChangeShapeType="1" noTextEdit="1"/>
              </p:cNvSpPr>
              <p:nvPr/>
            </p:nvSpPr>
            <p:spPr>
              <a:xfrm>
                <a:off x="5154319" y="4974017"/>
                <a:ext cx="1017202" cy="507318"/>
              </a:xfrm>
              <a:prstGeom prst="rect">
                <a:avLst/>
              </a:prstGeom>
              <a:blipFill rotWithShape="1">
                <a:blip r:embed="rId3"/>
                <a:stretch>
                  <a:fillRect/>
                </a:stretch>
              </a:blipFill>
            </p:spPr>
            <p:txBody>
              <a:bodyPr/>
              <a:lstStyle/>
              <a:p>
                <a:r>
                  <a:rPr lang="en-US">
                    <a:noFill/>
                  </a:rPr>
                  <a:t> </a:t>
                </a:r>
              </a:p>
            </p:txBody>
          </p:sp>
        </mc:Fallback>
      </mc:AlternateContent>
      <p:sp>
        <p:nvSpPr>
          <p:cNvPr id="4099" name="Arc 4098"/>
          <p:cNvSpPr/>
          <p:nvPr/>
        </p:nvSpPr>
        <p:spPr>
          <a:xfrm>
            <a:off x="4903445" y="4599945"/>
            <a:ext cx="609600" cy="609600"/>
          </a:xfrm>
          <a:prstGeom prst="arc">
            <a:avLst>
              <a:gd name="adj1" fmla="val 195411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101" name="Group 4100"/>
          <p:cNvGrpSpPr/>
          <p:nvPr/>
        </p:nvGrpSpPr>
        <p:grpSpPr>
          <a:xfrm>
            <a:off x="4446383" y="3500135"/>
            <a:ext cx="4545217" cy="2062465"/>
            <a:chOff x="3581538" y="3245078"/>
            <a:chExt cx="4545217" cy="2062465"/>
          </a:xfrm>
        </p:grpSpPr>
        <p:grpSp>
          <p:nvGrpSpPr>
            <p:cNvPr id="31" name="Group 30"/>
            <p:cNvGrpSpPr/>
            <p:nvPr/>
          </p:nvGrpSpPr>
          <p:grpSpPr>
            <a:xfrm>
              <a:off x="3581538" y="3245078"/>
              <a:ext cx="4545217" cy="2062465"/>
              <a:chOff x="3581538" y="3245078"/>
              <a:chExt cx="4545217" cy="2062465"/>
            </a:xfrm>
          </p:grpSpPr>
          <p:cxnSp>
            <p:nvCxnSpPr>
              <p:cNvPr id="6" name="Straight Arrow Connector 5"/>
              <p:cNvCxnSpPr/>
              <p:nvPr/>
            </p:nvCxnSpPr>
            <p:spPr>
              <a:xfrm>
                <a:off x="4038600" y="4648200"/>
                <a:ext cx="39624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67600" y="4646711"/>
                <a:ext cx="659155"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-z axis</a:t>
                </a:r>
              </a:p>
            </p:txBody>
          </p:sp>
          <p:cxnSp>
            <p:nvCxnSpPr>
              <p:cNvPr id="11" name="Straight Arrow Connector 10"/>
              <p:cNvCxnSpPr/>
              <p:nvPr/>
            </p:nvCxnSpPr>
            <p:spPr>
              <a:xfrm flipV="1">
                <a:off x="4191000" y="3352800"/>
                <a:ext cx="0" cy="1447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1538" y="3506688"/>
                <a:ext cx="609462"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y axis</a:t>
                </a:r>
              </a:p>
            </p:txBody>
          </p:sp>
          <p:cxnSp>
            <p:nvCxnSpPr>
              <p:cNvPr id="14" name="Straight Arrow Connector 13"/>
              <p:cNvCxnSpPr/>
              <p:nvPr/>
            </p:nvCxnSpPr>
            <p:spPr>
              <a:xfrm flipV="1">
                <a:off x="5410200" y="4131467"/>
                <a:ext cx="0" cy="1066800"/>
              </a:xfrm>
              <a:prstGeom prst="straightConnector1">
                <a:avLst/>
              </a:prstGeom>
              <a:ln w="2540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54953" y="4784323"/>
                <a:ext cx="922047" cy="523220"/>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Projection</a:t>
                </a:r>
              </a:p>
              <a:p>
                <a:pPr algn="ctr"/>
                <a:r>
                  <a:rPr lang="en-US" sz="1400" dirty="0">
                    <a:latin typeface="Times New Roman" panose="02020603050405020304" pitchFamily="18" charset="0"/>
                    <a:cs typeface="Times New Roman" panose="02020603050405020304" pitchFamily="18" charset="0"/>
                  </a:rPr>
                  <a:t>plane</a:t>
                </a:r>
              </a:p>
            </p:txBody>
          </p:sp>
          <p:cxnSp>
            <p:nvCxnSpPr>
              <p:cNvPr id="23" name="Straight Arrow Connector 22"/>
              <p:cNvCxnSpPr/>
              <p:nvPr/>
            </p:nvCxnSpPr>
            <p:spPr>
              <a:xfrm flipV="1">
                <a:off x="4191000" y="3245078"/>
                <a:ext cx="3365627" cy="1403122"/>
              </a:xfrm>
              <a:prstGeom prst="straightConnector1">
                <a:avLst/>
              </a:prstGeom>
              <a:ln w="25400">
                <a:solidFill>
                  <a:srgbClr val="00B05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80186" y="3423419"/>
                <a:ext cx="774827" cy="523220"/>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Top clip</a:t>
                </a:r>
              </a:p>
              <a:p>
                <a:pPr algn="ctr"/>
                <a:r>
                  <a:rPr lang="en-US" sz="1400" dirty="0">
                    <a:latin typeface="Times New Roman" panose="02020603050405020304" pitchFamily="18" charset="0"/>
                    <a:cs typeface="Times New Roman" panose="02020603050405020304" pitchFamily="18" charset="0"/>
                  </a:rPr>
                  <a:t>plane</a:t>
                </a:r>
              </a:p>
            </p:txBody>
          </p:sp>
        </p:grpSp>
        <mc:AlternateContent xmlns:mc="http://schemas.openxmlformats.org/markup-compatibility/2006" xmlns:a14="http://schemas.microsoft.com/office/drawing/2010/main">
          <mc:Choice Requires="a14">
            <p:sp>
              <p:nvSpPr>
                <p:cNvPr id="42" name="TextBox 41"/>
                <p:cNvSpPr txBox="1"/>
                <p:nvPr/>
              </p:nvSpPr>
              <p:spPr>
                <a:xfrm>
                  <a:off x="4610096" y="4384092"/>
                  <a:ext cx="479298" cy="276999"/>
                </a:xfrm>
                <a:prstGeom prst="rect">
                  <a:avLst/>
                </a:prstGeom>
                <a:noFill/>
              </p:spPr>
              <p:txBody>
                <a:bodyPr wrap="none" rtlCol="0">
                  <a:spAutoFit/>
                </a:bodyPr>
                <a:lstStyle/>
                <a:p>
                  <a:pPr marL="0" lvl="1" algn="ctr"/>
                  <a14:m>
                    <m:oMathPara xmlns:m="http://schemas.openxmlformats.org/officeDocument/2006/math">
                      <m:oMathParaPr>
                        <m:jc m:val="centerGroup"/>
                      </m:oMathParaPr>
                      <m:oMath xmlns:m="http://schemas.openxmlformats.org/officeDocument/2006/math">
                        <m:r>
                          <a:rPr lang="en-US" sz="1200" i="1" smtClean="0">
                            <a:latin typeface="Cambria Math"/>
                            <a:ea typeface="Cambria Math"/>
                          </a:rPr>
                          <m:t>𝜃</m:t>
                        </m:r>
                        <m:r>
                          <a:rPr lang="en-US" sz="1200" b="0" i="1" smtClean="0">
                            <a:latin typeface="Cambria Math"/>
                            <a:ea typeface="Cambria Math"/>
                          </a:rPr>
                          <m:t>/2</m:t>
                        </m:r>
                      </m:oMath>
                    </m:oMathPara>
                  </a14:m>
                  <a:endParaRPr lang="en-US" sz="12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610096" y="4384092"/>
                  <a:ext cx="479298" cy="276999"/>
                </a:xfrm>
                <a:prstGeom prst="rect">
                  <a:avLst/>
                </a:prstGeom>
                <a:blipFill rotWithShape="1">
                  <a:blip r:embed="rId4"/>
                  <a:stretch>
                    <a:fillRect b="-6667"/>
                  </a:stretch>
                </a:blipFill>
              </p:spPr>
              <p:txBody>
                <a:bodyPr/>
                <a:lstStyle/>
                <a:p>
                  <a:r>
                    <a:rPr lang="en-US">
                      <a:noFill/>
                    </a:rPr>
                    <a:t> </a:t>
                  </a:r>
                </a:p>
              </p:txBody>
            </p:sp>
          </mc:Fallback>
        </mc:AlternateContent>
      </p:grpSp>
      <p:cxnSp>
        <p:nvCxnSpPr>
          <p:cNvPr id="22" name="Straight Arrow Connector 21"/>
          <p:cNvCxnSpPr/>
          <p:nvPr/>
        </p:nvCxnSpPr>
        <p:spPr>
          <a:xfrm flipV="1">
            <a:off x="5055845" y="4109735"/>
            <a:ext cx="3664013" cy="795010"/>
          </a:xfrm>
          <a:prstGeom prst="straightConnector1">
            <a:avLst/>
          </a:prstGeom>
          <a:ln w="12700">
            <a:solidFill>
              <a:srgbClr val="7030A0"/>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7583938" y="4052583"/>
            <a:ext cx="293670" cy="307777"/>
            <a:chOff x="7557155" y="4210048"/>
            <a:chExt cx="293670" cy="307777"/>
          </a:xfrm>
        </p:grpSpPr>
        <p:cxnSp>
          <p:nvCxnSpPr>
            <p:cNvPr id="25" name="Straight Connector 24"/>
            <p:cNvCxnSpPr/>
            <p:nvPr/>
          </p:nvCxnSpPr>
          <p:spPr>
            <a:xfrm>
              <a:off x="7650800" y="4493419"/>
              <a:ext cx="38100" cy="0"/>
            </a:xfrm>
            <a:prstGeom prst="line">
              <a:avLst/>
            </a:prstGeom>
            <a:ln w="12700">
              <a:solidFill>
                <a:srgbClr val="7030A0"/>
              </a:solidFill>
              <a:headEnd type="oval"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557155" y="4210048"/>
              <a:ext cx="293670" cy="307777"/>
            </a:xfrm>
            <a:prstGeom prst="rect">
              <a:avLst/>
            </a:prstGeom>
            <a:noFill/>
          </p:spPr>
          <p:txBody>
            <a:bodyPr wrap="none" rtlCol="0">
              <a:spAutoFit/>
            </a:bodyPr>
            <a:lstStyle/>
            <a:p>
              <a:r>
                <a:rPr lang="en-US" sz="1400" i="1" dirty="0">
                  <a:latin typeface="Times New Roman" panose="02020603050405020304" pitchFamily="18" charset="0"/>
                  <a:cs typeface="Times New Roman" panose="02020603050405020304" pitchFamily="18" charset="0"/>
                </a:rPr>
                <a:t>P</a:t>
              </a:r>
            </a:p>
          </p:txBody>
        </p:sp>
      </p:grpSp>
      <p:grpSp>
        <p:nvGrpSpPr>
          <p:cNvPr id="15" name="Group 14"/>
          <p:cNvGrpSpPr/>
          <p:nvPr/>
        </p:nvGrpSpPr>
        <p:grpSpPr>
          <a:xfrm>
            <a:off x="6275183" y="4566935"/>
            <a:ext cx="1066800" cy="336322"/>
            <a:chOff x="6275183" y="4566935"/>
            <a:chExt cx="1066800" cy="336322"/>
          </a:xfrm>
        </p:grpSpPr>
        <p:cxnSp>
          <p:nvCxnSpPr>
            <p:cNvPr id="34" name="Straight Connector 33"/>
            <p:cNvCxnSpPr/>
            <p:nvPr/>
          </p:nvCxnSpPr>
          <p:spPr>
            <a:xfrm>
              <a:off x="6275183" y="4636722"/>
              <a:ext cx="38100" cy="0"/>
            </a:xfrm>
            <a:prstGeom prst="line">
              <a:avLst/>
            </a:prstGeom>
            <a:ln w="12700">
              <a:solidFill>
                <a:srgbClr val="7030A0"/>
              </a:solidFill>
              <a:headEnd type="oval" w="med" len="med"/>
            </a:ln>
          </p:spPr>
          <p:style>
            <a:lnRef idx="1">
              <a:schemeClr val="accent1"/>
            </a:lnRef>
            <a:fillRef idx="0">
              <a:schemeClr val="accent1"/>
            </a:fillRef>
            <a:effectRef idx="0">
              <a:schemeClr val="accent1"/>
            </a:effectRef>
            <a:fontRef idx="minor">
              <a:schemeClr val="tx1"/>
            </a:fontRef>
          </p:style>
        </p:cxnSp>
        <p:sp>
          <p:nvSpPr>
            <p:cNvPr id="37" name="Right Brace 36"/>
            <p:cNvSpPr/>
            <p:nvPr/>
          </p:nvSpPr>
          <p:spPr>
            <a:xfrm>
              <a:off x="6290285" y="4639149"/>
              <a:ext cx="125771" cy="264108"/>
            </a:xfrm>
            <a:prstGeom prst="rightBrace">
              <a:avLst>
                <a:gd name="adj1" fmla="val 42413"/>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p:cNvSpPr txBox="1"/>
                <p:nvPr/>
              </p:nvSpPr>
              <p:spPr>
                <a:xfrm>
                  <a:off x="6381335" y="4566935"/>
                  <a:ext cx="960648" cy="307777"/>
                </a:xfrm>
                <a:prstGeom prst="rect">
                  <a:avLst/>
                </a:prstGeom>
                <a:noFill/>
              </p:spPr>
              <p:txBody>
                <a:bodyPr wrap="none" rtlCol="0">
                  <a:spAutoFit/>
                </a:bodyPr>
                <a:lstStyle/>
                <a:p>
                  <a:pPr marL="0" lvl="1" algn="ct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a:rPr>
                            <m:t>(</m:t>
                          </m:r>
                          <m:r>
                            <a:rPr lang="en-US" sz="1400" i="1">
                              <a:latin typeface="Cambria Math"/>
                            </a:rPr>
                            <m:t>𝑦</m:t>
                          </m:r>
                        </m:e>
                        <m:sub>
                          <m:r>
                            <a:rPr lang="en-US" sz="1400" i="1">
                              <a:latin typeface="Cambria Math"/>
                            </a:rPr>
                            <m:t>𝑛𝑑𝑐</m:t>
                          </m:r>
                        </m:sub>
                      </m:sSub>
                      <m:r>
                        <a:rPr lang="en-US" sz="1400" b="0" i="1" smtClean="0">
                          <a:latin typeface="Cambria Math"/>
                        </a:rPr>
                        <m:t>,−</m:t>
                      </m:r>
                      <m:r>
                        <a:rPr lang="en-US" sz="1400" b="0" i="1" smtClean="0">
                          <a:latin typeface="Cambria Math"/>
                        </a:rPr>
                        <m:t>𝑑</m:t>
                      </m:r>
                    </m:oMath>
                  </a14:m>
                  <a:r>
                    <a:rPr lang="en-US" sz="1400" dirty="0"/>
                    <a:t>)</a:t>
                  </a:r>
                </a:p>
              </p:txBody>
            </p:sp>
          </mc:Choice>
          <mc:Fallback xmlns="">
            <p:sp>
              <p:nvSpPr>
                <p:cNvPr id="40" name="TextBox 39"/>
                <p:cNvSpPr txBox="1">
                  <a:spLocks noRot="1" noChangeAspect="1" noMove="1" noResize="1" noEditPoints="1" noAdjustHandles="1" noChangeArrowheads="1" noChangeShapeType="1" noTextEdit="1"/>
                </p:cNvSpPr>
                <p:nvPr/>
              </p:nvSpPr>
              <p:spPr>
                <a:xfrm>
                  <a:off x="6381335" y="4566935"/>
                  <a:ext cx="960648" cy="307777"/>
                </a:xfrm>
                <a:prstGeom prst="rect">
                  <a:avLst/>
                </a:prstGeom>
                <a:blipFill rotWithShape="1">
                  <a:blip r:embed="rId5"/>
                  <a:stretch>
                    <a:fillRect t="-1961" r="-1911" b="-1764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 name="TextBox 11"/>
              <p:cNvSpPr txBox="1"/>
              <p:nvPr/>
            </p:nvSpPr>
            <p:spPr>
              <a:xfrm>
                <a:off x="3309576" y="3182112"/>
                <a:ext cx="1778820" cy="489814"/>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or    </a:t>
                </a:r>
                <a14:m>
                  <m:oMath xmlns:m="http://schemas.openxmlformats.org/officeDocument/2006/math">
                    <m:sSub>
                      <m:sSubPr>
                        <m:ctrlPr>
                          <a:rPr lang="en-US" i="1" smtClean="0">
                            <a:latin typeface="Cambria Math" panose="02040503050406030204" pitchFamily="18" charset="0"/>
                          </a:rPr>
                        </m:ctrlPr>
                      </m:sSubPr>
                      <m:e>
                        <m:r>
                          <a:rPr lang="en-US" i="1">
                            <a:latin typeface="Cambria Math"/>
                          </a:rPr>
                          <m:t>𝑦</m:t>
                        </m:r>
                      </m:e>
                      <m:sub>
                        <m:r>
                          <a:rPr lang="en-US" i="1">
                            <a:latin typeface="Cambria Math"/>
                          </a:rPr>
                          <m:t>𝑛𝑑𝑐</m:t>
                        </m:r>
                      </m:sub>
                    </m:sSub>
                    <m:r>
                      <a:rPr lang="en-US" b="0" i="1" smtClean="0">
                        <a:latin typeface="Cambria Math"/>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a:rPr>
                          <m:t>𝑑𝑦</m:t>
                        </m:r>
                      </m:num>
                      <m:den>
                        <m:r>
                          <a:rPr lang="en-US" b="0" i="1" smtClean="0">
                            <a:latin typeface="Cambria Math"/>
                          </a:rPr>
                          <m:t>𝑧</m:t>
                        </m:r>
                      </m:den>
                    </m:f>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309576" y="3182112"/>
                <a:ext cx="1778820" cy="489814"/>
              </a:xfrm>
              <a:prstGeom prst="rect">
                <a:avLst/>
              </a:prstGeom>
              <a:blipFill>
                <a:blip r:embed="rId6"/>
                <a:stretch>
                  <a:fillRect l="-3082" b="-7500"/>
                </a:stretch>
              </a:blipFill>
            </p:spPr>
            <p:txBody>
              <a:bodyPr/>
              <a:lstStyle/>
              <a:p>
                <a:r>
                  <a:rPr lang="en-US">
                    <a:noFill/>
                  </a:rPr>
                  <a:t> </a:t>
                </a:r>
              </a:p>
            </p:txBody>
          </p:sp>
        </mc:Fallback>
      </mc:AlternateContent>
      <p:grpSp>
        <p:nvGrpSpPr>
          <p:cNvPr id="29" name="Group 28"/>
          <p:cNvGrpSpPr/>
          <p:nvPr/>
        </p:nvGrpSpPr>
        <p:grpSpPr>
          <a:xfrm>
            <a:off x="7683500" y="4343565"/>
            <a:ext cx="790695" cy="558203"/>
            <a:chOff x="6275183" y="4636722"/>
            <a:chExt cx="790695" cy="558203"/>
          </a:xfrm>
        </p:grpSpPr>
        <p:cxnSp>
          <p:nvCxnSpPr>
            <p:cNvPr id="30" name="Straight Connector 29"/>
            <p:cNvCxnSpPr/>
            <p:nvPr/>
          </p:nvCxnSpPr>
          <p:spPr>
            <a:xfrm>
              <a:off x="6275183" y="4636722"/>
              <a:ext cx="38100" cy="0"/>
            </a:xfrm>
            <a:prstGeom prst="line">
              <a:avLst/>
            </a:prstGeom>
            <a:ln w="12700">
              <a:solidFill>
                <a:srgbClr val="7030A0"/>
              </a:solidFill>
              <a:headEnd type="oval" w="med" len="med"/>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a:off x="6290285" y="4639149"/>
              <a:ext cx="125771" cy="555776"/>
            </a:xfrm>
            <a:prstGeom prst="rightBrace">
              <a:avLst>
                <a:gd name="adj1" fmla="val 42413"/>
                <a:gd name="adj2" fmla="val 50000"/>
              </a:avLst>
            </a:prstGeom>
            <a:ln w="12700">
              <a:solidFill>
                <a:srgbClr val="7030A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p:cNvSpPr txBox="1"/>
                <p:nvPr/>
              </p:nvSpPr>
              <p:spPr>
                <a:xfrm>
                  <a:off x="6431409" y="4739213"/>
                  <a:ext cx="634469" cy="307777"/>
                </a:xfrm>
                <a:prstGeom prst="rect">
                  <a:avLst/>
                </a:prstGeom>
                <a:noFill/>
              </p:spPr>
              <p:txBody>
                <a:bodyPr wrap="none" rtlCol="0">
                  <a:spAutoFit/>
                </a:bodyPr>
                <a:lstStyle/>
                <a:p>
                  <a:pPr marL="0" lvl="1" algn="ctr"/>
                  <a14:m>
                    <m:oMathPara xmlns:m="http://schemas.openxmlformats.org/officeDocument/2006/math">
                      <m:oMathParaPr>
                        <m:jc m:val="centerGroup"/>
                      </m:oMathParaPr>
                      <m:oMath xmlns:m="http://schemas.openxmlformats.org/officeDocument/2006/math">
                        <m:r>
                          <a:rPr lang="en-US" sz="1400" b="0" i="1" smtClean="0">
                            <a:latin typeface="Cambria Math"/>
                          </a:rPr>
                          <m:t>(</m:t>
                        </m:r>
                        <m:r>
                          <a:rPr lang="en-US" sz="1400" b="0" i="1" smtClean="0">
                            <a:latin typeface="Cambria Math"/>
                          </a:rPr>
                          <m:t>𝑦</m:t>
                        </m:r>
                        <m:r>
                          <a:rPr lang="en-US" sz="1400" i="1">
                            <a:latin typeface="Cambria Math"/>
                          </a:rPr>
                          <m:t>,</m:t>
                        </m:r>
                        <m:r>
                          <a:rPr lang="en-US" sz="1400" b="0" i="1" smtClean="0">
                            <a:latin typeface="Cambria Math"/>
                          </a:rPr>
                          <m:t> </m:t>
                        </m:r>
                        <m:r>
                          <m:rPr>
                            <m:sty m:val="p"/>
                          </m:rPr>
                          <a:rPr lang="en-US" sz="1400" b="0" i="0" smtClean="0">
                            <a:latin typeface="Cambria Math"/>
                          </a:rPr>
                          <m:t>z</m:t>
                        </m:r>
                        <m:r>
                          <a:rPr lang="en-US" sz="1400" b="0" i="0" smtClean="0">
                            <a:latin typeface="Cambria Math"/>
                          </a:rPr>
                          <m:t>)</m:t>
                        </m:r>
                      </m:oMath>
                    </m:oMathPara>
                  </a14:m>
                  <a:endParaRPr lang="en-US" sz="1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431409" y="4739213"/>
                  <a:ext cx="634469" cy="307777"/>
                </a:xfrm>
                <a:prstGeom prst="rect">
                  <a:avLst/>
                </a:prstGeom>
                <a:blipFill>
                  <a:blip r:embed="rId7"/>
                  <a:stretch>
                    <a:fillRect b="-7843"/>
                  </a:stretch>
                </a:blipFill>
              </p:spPr>
              <p:txBody>
                <a:bodyPr/>
                <a:lstStyle/>
                <a:p>
                  <a:r>
                    <a:rPr lang="en-US">
                      <a:noFill/>
                    </a:rPr>
                    <a:t> </a:t>
                  </a:r>
                </a:p>
              </p:txBody>
            </p:sp>
          </mc:Fallback>
        </mc:AlternateContent>
      </p:grpSp>
      <p:pic>
        <p:nvPicPr>
          <p:cNvPr id="4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1" y="0"/>
            <a:ext cx="3352800" cy="163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91094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7" dur="500"/>
                                        <p:tgtEl>
                                          <p:spTgt spid="4">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par>
                                <p:cTn id="11" presetID="14" presetClass="entr" presetSubtype="1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randombar(horizontal)">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8" dur="500"/>
                                        <p:tgtEl>
                                          <p:spTgt spid="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8" dur="500"/>
                                        <p:tgtEl>
                                          <p:spTgt spid="4">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3" dur="500"/>
                                        <p:tgtEl>
                                          <p:spTgt spid="4">
                                            <p:txEl>
                                              <p:pRg st="9" end="9"/>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6" dur="500"/>
                                        <p:tgtEl>
                                          <p:spTgt spid="4">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1" dur="500"/>
                                        <p:tgtEl>
                                          <p:spTgt spid="4">
                                            <p:txEl>
                                              <p:pRg st="11" end="11"/>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4"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Projection:</a:t>
            </a:r>
            <a:br>
              <a:rPr lang="en-US" dirty="0"/>
            </a:br>
            <a:r>
              <a:rPr lang="en-US" dirty="0"/>
              <a:t>Transform</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To recap:</a:t>
                </a:r>
              </a:p>
              <a:p>
                <a:pPr marL="0" indent="0">
                  <a:buNone/>
                </a:pPr>
                <a:r>
                  <a:rPr lang="en-US" dirty="0"/>
                  <a:t> we want to convert </a:t>
                </a:r>
                <a14:m>
                  <m:oMath xmlns:m="http://schemas.openxmlformats.org/officeDocument/2006/math">
                    <m:r>
                      <a:rPr lang="en-US" i="1">
                        <a:latin typeface="Cambria Math"/>
                      </a:rPr>
                      <m:t>𝑃</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𝑧</m:t>
                    </m:r>
                    <m:r>
                      <a:rPr lang="en-US" i="1">
                        <a:latin typeface="Cambria Math"/>
                      </a:rPr>
                      <m:t>)</m:t>
                    </m:r>
                  </m:oMath>
                </a14:m>
                <a:r>
                  <a:rPr lang="en-US" dirty="0"/>
                  <a:t> in camera space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𝑃</m:t>
                        </m:r>
                      </m:e>
                      <m:sub>
                        <m:r>
                          <a:rPr lang="en-US" b="0" i="1" smtClean="0">
                            <a:latin typeface="Cambria Math"/>
                          </a:rPr>
                          <m:t>𝑛𝑑𝑐</m:t>
                        </m:r>
                      </m:sub>
                    </m:sSub>
                  </m:oMath>
                </a14:m>
                <a:r>
                  <a:rPr lang="en-US" dirty="0"/>
                  <a:t> where</a:t>
                </a:r>
              </a:p>
              <a:p>
                <a:pPr marL="0" indent="0">
                  <a:buNone/>
                </a:pPr>
                <a:endParaRPr lang="en-US" dirty="0"/>
              </a:p>
              <a:p>
                <a:pPr marL="0" indent="0">
                  <a:buNone/>
                </a:pPr>
                <a:endParaRPr lang="en-US" sz="800" dirty="0"/>
              </a:p>
              <a:p>
                <a:pPr marL="0" indent="0">
                  <a:buNone/>
                </a:pPr>
                <a:endParaRPr lang="en-US" b="1" dirty="0"/>
              </a:p>
              <a:p>
                <a:pPr marL="0" indent="0">
                  <a:buNone/>
                </a:pPr>
                <a:r>
                  <a:rPr lang="en-US" b="1" dirty="0"/>
                  <a:t>Problem:</a:t>
                </a:r>
                <a:r>
                  <a:rPr lang="en-US" dirty="0"/>
                  <a:t> This is not a linear transformation (division by z…)</a:t>
                </a:r>
              </a:p>
              <a:p>
                <a:pPr marL="0" indent="0">
                  <a:buNone/>
                </a:pPr>
                <a:r>
                  <a:rPr lang="en-US" b="1" dirty="0"/>
                  <a:t>Solution: </a:t>
                </a:r>
                <a:r>
                  <a:rPr lang="en-US" dirty="0"/>
                  <a:t> Actually, this isn’t linear </a:t>
                </a:r>
                <a:r>
                  <a:rPr lang="en-US" u="sng" dirty="0"/>
                  <a:t>in 3D</a:t>
                </a:r>
                <a:r>
                  <a:rPr lang="en-US" dirty="0"/>
                  <a:t>… but </a:t>
                </a:r>
                <a:r>
                  <a:rPr lang="en-US" u="sng" dirty="0"/>
                  <a:t>in 4D</a:t>
                </a:r>
                <a:r>
                  <a:rPr lang="en-US" dirty="0"/>
                  <a:t>, we can make it work…</a:t>
                </a:r>
              </a:p>
              <a:p>
                <a:pPr marL="293688" lvl="1" indent="0">
                  <a:buNone/>
                </a:pPr>
                <a:r>
                  <a:rPr lang="en-US" dirty="0"/>
                  <a:t>Let’s look at something called </a:t>
                </a:r>
                <a:r>
                  <a:rPr lang="en-US" i="1" dirty="0"/>
                  <a:t>homogeneous coordinates </a:t>
                </a:r>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524000" y="1972554"/>
                <a:ext cx="1462644" cy="6182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𝑥</m:t>
                          </m:r>
                        </m:e>
                        <m:sub>
                          <m:r>
                            <a:rPr lang="en-US" i="1">
                              <a:latin typeface="Cambria Math"/>
                            </a:rPr>
                            <m:t>𝑛𝑑𝑐</m:t>
                          </m:r>
                        </m:sub>
                      </m:sSub>
                      <m:r>
                        <a:rPr lang="en-US" i="1">
                          <a:latin typeface="Cambria Math"/>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𝑑𝑥</m:t>
                          </m:r>
                        </m:num>
                        <m:den>
                          <m:r>
                            <a:rPr lang="en-US" i="1">
                              <a:latin typeface="Cambria Math"/>
                            </a:rPr>
                            <m:t>𝑎𝑧</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524000" y="1972554"/>
                <a:ext cx="1462644" cy="61824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284486" y="1972554"/>
                <a:ext cx="1467709" cy="616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𝑦</m:t>
                          </m:r>
                        </m:e>
                        <m:sub>
                          <m:r>
                            <a:rPr lang="en-US" i="1">
                              <a:latin typeface="Cambria Math"/>
                            </a:rPr>
                            <m:t>𝑛𝑑𝑐</m:t>
                          </m:r>
                        </m:sub>
                      </m:sSub>
                      <m:r>
                        <a:rPr lang="en-US" i="1">
                          <a:latin typeface="Cambria Math"/>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𝑑𝑦</m:t>
                          </m:r>
                        </m:num>
                        <m:den>
                          <m:r>
                            <a:rPr lang="en-US" i="1">
                              <a:latin typeface="Cambria Math"/>
                            </a:rPr>
                            <m:t>𝑧</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284486" y="1972554"/>
                <a:ext cx="1467709" cy="6164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953000" y="2097011"/>
                <a:ext cx="12864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𝑧</m:t>
                          </m:r>
                        </m:e>
                        <m:sub>
                          <m:r>
                            <a:rPr lang="en-US" i="1">
                              <a:latin typeface="Cambria Math"/>
                            </a:rPr>
                            <m:t>𝑛𝑑𝑐</m:t>
                          </m:r>
                        </m:sub>
                      </m:sSub>
                      <m:r>
                        <a:rPr lang="en-US" i="1">
                          <a:latin typeface="Cambria Math"/>
                        </a:rPr>
                        <m:t>=−</m:t>
                      </m:r>
                      <m:r>
                        <a:rPr lang="en-US" i="1">
                          <a:latin typeface="Cambria Math"/>
                        </a:rPr>
                        <m:t>𝑑</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953000" y="2097011"/>
                <a:ext cx="1286441" cy="369332"/>
              </a:xfrm>
              <a:prstGeom prst="rect">
                <a:avLst/>
              </a:prstGeom>
              <a:blipFill>
                <a:blip r:embed="rId5"/>
                <a:stretch>
                  <a:fillRect/>
                </a:stretch>
              </a:blipFill>
            </p:spPr>
            <p:txBody>
              <a:bodyPr/>
              <a:lstStyle/>
              <a:p>
                <a:r>
                  <a:rPr lang="en-US">
                    <a:noFill/>
                  </a:rPr>
                  <a:t> </a:t>
                </a:r>
              </a:p>
            </p:txBody>
          </p:sp>
        </mc:Fallback>
      </mc:AlternateContent>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1" y="0"/>
            <a:ext cx="3352800" cy="163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Rectangle 7"/>
              <p:cNvSpPr/>
              <p:nvPr/>
            </p:nvSpPr>
            <p:spPr>
              <a:xfrm>
                <a:off x="6488038" y="2027344"/>
                <a:ext cx="1959126" cy="50687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where</a:t>
                </a:r>
                <a:r>
                  <a:rPr lang="en-US" dirty="0"/>
                  <a:t> </a:t>
                </a:r>
                <a14:m>
                  <m:oMath xmlns:m="http://schemas.openxmlformats.org/officeDocument/2006/math">
                    <m:r>
                      <a:rPr lang="en-US" i="1">
                        <a:latin typeface="Cambria Math"/>
                      </a:rPr>
                      <m:t>𝑑</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cot</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ea typeface="Cambria Math"/>
                                  </a:rPr>
                                  <m:t>𝜃</m:t>
                                </m:r>
                              </m:num>
                              <m:den>
                                <m:r>
                                  <a:rPr lang="en-US" i="1">
                                    <a:latin typeface="Cambria Math"/>
                                  </a:rPr>
                                  <m:t>2</m:t>
                                </m:r>
                              </m:den>
                            </m:f>
                          </m:e>
                        </m:d>
                      </m:e>
                    </m:func>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488038" y="2027344"/>
                <a:ext cx="1959126" cy="506870"/>
              </a:xfrm>
              <a:prstGeom prst="rect">
                <a:avLst/>
              </a:prstGeom>
              <a:blipFill>
                <a:blip r:embed="rId7"/>
                <a:stretch>
                  <a:fillRect l="-2484" b="-4819"/>
                </a:stretch>
              </a:blipFill>
            </p:spPr>
            <p:txBody>
              <a:bodyPr/>
              <a:lstStyle/>
              <a:p>
                <a:r>
                  <a:rPr lang="en-US">
                    <a:noFill/>
                  </a:rPr>
                  <a:t> </a:t>
                </a:r>
              </a:p>
            </p:txBody>
          </p:sp>
        </mc:Fallback>
      </mc:AlternateContent>
    </p:spTree>
    <p:extLst>
      <p:ext uri="{BB962C8B-B14F-4D97-AF65-F5344CB8AC3E}">
        <p14:creationId xmlns:p14="http://schemas.microsoft.com/office/powerpoint/2010/main" val="230048666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randombar(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3" dur="500"/>
                                        <p:tgtEl>
                                          <p:spTgt spid="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8" dur="500"/>
                                        <p:tgtEl>
                                          <p:spTgt spid="4">
                                            <p:txEl>
                                              <p:pRg st="6" end="6"/>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Homogeneous Coordinates</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Back in week 3, we discussed </a:t>
                </a:r>
                <a:r>
                  <a:rPr lang="en-US" i="1" dirty="0"/>
                  <a:t>affine transformations</a:t>
                </a:r>
                <a:r>
                  <a:rPr lang="en-US" dirty="0"/>
                  <a:t>:</a:t>
                </a:r>
              </a:p>
              <a:p>
                <a:pPr lvl="1" indent="-168275"/>
                <a:r>
                  <a:rPr lang="en-US" dirty="0"/>
                  <a:t>An affine space </a:t>
                </a:r>
                <a:r>
                  <a:rPr lang="en-US" i="1" dirty="0"/>
                  <a:t>A</a:t>
                </a:r>
                <a:r>
                  <a:rPr lang="en-US" dirty="0"/>
                  <a:t> is defined by an origin point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𝑂</m:t>
                        </m:r>
                      </m:e>
                      <m:sub>
                        <m:r>
                          <a:rPr lang="en-US" b="0" i="1" smtClean="0">
                            <a:latin typeface="Cambria Math"/>
                          </a:rPr>
                          <m:t>𝐴</m:t>
                        </m:r>
                      </m:sub>
                    </m:sSub>
                  </m:oMath>
                </a14:m>
                <a:r>
                  <a:rPr lang="en-US" dirty="0"/>
                  <a:t> and basis vectors </a:t>
                </a:r>
                <a14:m>
                  <m:oMath xmlns:m="http://schemas.openxmlformats.org/officeDocument/2006/math">
                    <m:d>
                      <m:dPr>
                        <m:begChr m:val="{"/>
                        <m:endChr m:val="}"/>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a:rPr>
                              <m:t>𝐯</m:t>
                            </m:r>
                          </m:e>
                          <m:sub>
                            <m:r>
                              <a:rPr lang="en-US" i="1">
                                <a:latin typeface="Cambria Math"/>
                              </a:rPr>
                              <m:t>0</m:t>
                            </m:r>
                          </m:sub>
                        </m:sSub>
                        <m:r>
                          <a:rPr lang="en-US" b="1">
                            <a:latin typeface="Cambria Math"/>
                          </a:rPr>
                          <m:t>,…,</m:t>
                        </m:r>
                        <m:sSub>
                          <m:sSubPr>
                            <m:ctrlPr>
                              <a:rPr lang="en-US" b="1" i="1">
                                <a:latin typeface="Cambria Math" panose="02040503050406030204" pitchFamily="18" charset="0"/>
                              </a:rPr>
                            </m:ctrlPr>
                          </m:sSubPr>
                          <m:e>
                            <m:r>
                              <a:rPr lang="en-US" b="1">
                                <a:latin typeface="Cambria Math"/>
                              </a:rPr>
                              <m:t>𝐯</m:t>
                            </m:r>
                          </m:e>
                          <m:sub>
                            <m:r>
                              <a:rPr lang="en-US" i="1">
                                <a:latin typeface="Cambria Math"/>
                              </a:rPr>
                              <m:t>𝑛</m:t>
                            </m:r>
                            <m:r>
                              <a:rPr lang="en-US" i="1">
                                <a:latin typeface="Cambria Math"/>
                              </a:rPr>
                              <m:t>−1</m:t>
                            </m:r>
                          </m:sub>
                        </m:sSub>
                      </m:e>
                    </m:d>
                  </m:oMath>
                </a14:m>
                <a:endParaRPr lang="en-US" dirty="0"/>
              </a:p>
              <a:p>
                <a:pPr lvl="1" indent="-168275"/>
                <a:r>
                  <a:rPr lang="en-US" dirty="0"/>
                  <a:t>Any point </a:t>
                </a:r>
                <a:r>
                  <a:rPr lang="en-US" i="1" dirty="0"/>
                  <a:t>P</a:t>
                </a:r>
                <a:r>
                  <a:rPr lang="en-US" dirty="0"/>
                  <a:t> in </a:t>
                </a:r>
                <a:r>
                  <a:rPr lang="en-US" i="1" dirty="0"/>
                  <a:t>A</a:t>
                </a:r>
                <a:r>
                  <a:rPr lang="en-US" dirty="0"/>
                  <a:t> can be expressed as </a:t>
                </a:r>
                <a14:m>
                  <m:oMath xmlns:m="http://schemas.openxmlformats.org/officeDocument/2006/math">
                    <m:r>
                      <a:rPr lang="en-US" i="1">
                        <a:latin typeface="Cambria Math"/>
                      </a:rPr>
                      <m:t>𝑃</m:t>
                    </m:r>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0</m:t>
                        </m:r>
                      </m:sub>
                    </m:sSub>
                    <m:sSub>
                      <m:sSubPr>
                        <m:ctrlPr>
                          <a:rPr lang="en-US" b="1" i="1">
                            <a:latin typeface="Cambria Math" panose="02040503050406030204" pitchFamily="18" charset="0"/>
                          </a:rPr>
                        </m:ctrlPr>
                      </m:sSubPr>
                      <m:e>
                        <m:r>
                          <a:rPr lang="en-US" b="1">
                            <a:latin typeface="Cambria Math"/>
                          </a:rPr>
                          <m:t>𝐯</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r>
                          <a:rPr lang="en-US" i="1">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i="1">
                            <a:latin typeface="Cambria Math"/>
                          </a:rPr>
                          <m:t>𝑛</m:t>
                        </m:r>
                        <m:r>
                          <a:rPr lang="en-US" i="1">
                            <a:latin typeface="Cambria Math"/>
                          </a:rPr>
                          <m:t>−1</m:t>
                        </m:r>
                      </m:sub>
                    </m:sSub>
                    <m:r>
                      <a:rPr lang="en-US" b="1" i="1">
                        <a:latin typeface="Cambria Math"/>
                      </a:rPr>
                      <m:t>+</m:t>
                    </m:r>
                    <m:sSub>
                      <m:sSubPr>
                        <m:ctrlPr>
                          <a:rPr lang="en-US" i="1">
                            <a:latin typeface="Cambria Math" panose="02040503050406030204" pitchFamily="18" charset="0"/>
                          </a:rPr>
                        </m:ctrlPr>
                      </m:sSubPr>
                      <m:e>
                        <m:r>
                          <a:rPr lang="en-US" i="1">
                            <a:latin typeface="Cambria Math"/>
                          </a:rPr>
                          <m:t>𝑂</m:t>
                        </m:r>
                      </m:e>
                      <m:sub>
                        <m:r>
                          <a:rPr lang="en-US" i="1">
                            <a:latin typeface="Cambria Math"/>
                          </a:rPr>
                          <m:t>𝐴</m:t>
                        </m:r>
                      </m:sub>
                    </m:sSub>
                  </m:oMath>
                </a14:m>
                <a:endParaRPr lang="en-US" dirty="0"/>
              </a:p>
              <a:p>
                <a:pPr lvl="1" indent="-168275"/>
                <a:r>
                  <a:rPr lang="en-US" dirty="0"/>
                  <a:t>Or in vector form, using a </a:t>
                </a:r>
                <a:r>
                  <a:rPr lang="en-US" i="1" dirty="0"/>
                  <a:t>n+</a:t>
                </a:r>
                <a:r>
                  <a:rPr lang="en-US" dirty="0"/>
                  <a:t>1</a:t>
                </a:r>
                <a:r>
                  <a:rPr lang="en-US" i="1" dirty="0"/>
                  <a:t> </a:t>
                </a:r>
                <a:r>
                  <a:rPr lang="en-US" dirty="0"/>
                  <a:t>vector</a:t>
                </a:r>
              </a:p>
              <a:p>
                <a:pPr marL="0" indent="0" algn="ctr">
                  <a:buNone/>
                </a:pPr>
                <a14:m>
                  <m:oMathPara xmlns:m="http://schemas.openxmlformats.org/officeDocument/2006/math">
                    <m:oMathParaPr>
                      <m:jc m:val="centerGroup"/>
                    </m:oMathParaPr>
                    <m:oMath xmlns:m="http://schemas.openxmlformats.org/officeDocument/2006/math">
                      <m:r>
                        <a:rPr lang="en-US" sz="1600" b="0" i="1" smtClean="0">
                          <a:latin typeface="Cambria Math"/>
                        </a:rPr>
                        <m:t>𝑃</m:t>
                      </m:r>
                      <m:r>
                        <a:rPr lang="en-US" sz="1600" b="0" i="1" smtClean="0">
                          <a:latin typeface="Cambria Math"/>
                        </a:rPr>
                        <m:t>=</m:t>
                      </m:r>
                      <m:d>
                        <m:dPr>
                          <m:begChr m:val="["/>
                          <m:endChr m:val="]"/>
                          <m:ctrlPr>
                            <a:rPr lang="en-US" sz="1600" b="0"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sSub>
                                  <m:sSubPr>
                                    <m:ctrlPr>
                                      <a:rPr lang="en-US" sz="1600" b="1" i="1">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a:rPr>
                                      <m:t>0</m:t>
                                    </m:r>
                                  </m:sub>
                                </m:sSub>
                              </m:e>
                            </m:mr>
                            <m:mr>
                              <m:e>
                                <m:r>
                                  <a:rPr lang="en-US" sz="1600" b="0" i="1" smtClean="0">
                                    <a:latin typeface="Cambria Math"/>
                                  </a:rPr>
                                  <m:t>⋮</m:t>
                                </m:r>
                              </m:e>
                            </m:mr>
                            <m:mr>
                              <m:e>
                                <m:sSub>
                                  <m:sSubPr>
                                    <m:ctrlPr>
                                      <a:rPr lang="en-US" sz="1600" b="1" i="1">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a:rPr>
                                      <m:t>𝑛</m:t>
                                    </m:r>
                                    <m:r>
                                      <a:rPr lang="en-US" sz="1600" i="1">
                                        <a:latin typeface="Cambria Math"/>
                                      </a:rPr>
                                      <m:t>−1</m:t>
                                    </m:r>
                                  </m:sub>
                                </m:sSub>
                              </m:e>
                            </m:mr>
                            <m:mr>
                              <m:e>
                                <m:r>
                                  <a:rPr lang="en-US" sz="1600" b="0" i="1" smtClean="0">
                                    <a:latin typeface="Cambria Math"/>
                                  </a:rPr>
                                  <m:t>1</m:t>
                                </m:r>
                              </m:e>
                            </m:mr>
                          </m:m>
                        </m:e>
                      </m:d>
                    </m:oMath>
                  </m:oMathPara>
                </a14:m>
                <a:endParaRPr lang="en-US" dirty="0"/>
              </a:p>
              <a:p>
                <a:pPr marL="0" indent="0" algn="ctr">
                  <a:buNone/>
                </a:pPr>
                <a:endParaRPr lang="en-US" sz="800" dirty="0"/>
              </a:p>
              <a:p>
                <a:pPr marL="0" indent="0">
                  <a:buNone/>
                </a:pPr>
                <a:r>
                  <a:rPr lang="en-US" i="1" dirty="0">
                    <a:hlinkClick r:id="rId2"/>
                  </a:rPr>
                  <a:t>Homogeneous coordinates</a:t>
                </a:r>
                <a:r>
                  <a:rPr lang="en-US" i="1" dirty="0"/>
                  <a:t> </a:t>
                </a:r>
                <a:r>
                  <a:rPr lang="en-US" dirty="0"/>
                  <a:t>map single </a:t>
                </a:r>
                <a:r>
                  <a:rPr lang="en-US" i="1" dirty="0"/>
                  <a:t>n</a:t>
                </a:r>
                <a:r>
                  <a:rPr lang="en-US" dirty="0"/>
                  <a:t> dimensional points into complete lines in </a:t>
                </a:r>
                <a:r>
                  <a:rPr lang="en-US" i="1" dirty="0"/>
                  <a:t>n</a:t>
                </a:r>
                <a:r>
                  <a:rPr lang="en-US" dirty="0"/>
                  <a:t>+1 dimension. Specifically for us:</a:t>
                </a:r>
              </a:p>
              <a:p>
                <a:pPr marL="0" indent="0" algn="ctr">
                  <a:buNone/>
                </a:pPr>
                <a14:m>
                  <m:oMathPara xmlns:m="http://schemas.openxmlformats.org/officeDocument/2006/math">
                    <m:oMathParaPr>
                      <m:jc m:val="centerGroup"/>
                    </m:oMathParaPr>
                    <m:oMath xmlns:m="http://schemas.openxmlformats.org/officeDocument/2006/math">
                      <m:r>
                        <a:rPr lang="en-US" sz="1800" b="0" i="1" smtClean="0">
                          <a:latin typeface="Cambria Math"/>
                        </a:rPr>
                        <m:t>(</m:t>
                      </m:r>
                      <m:r>
                        <a:rPr lang="en-US" sz="1800" b="0" i="1" smtClean="0">
                          <a:latin typeface="Cambria Math"/>
                        </a:rPr>
                        <m:t>𝑥</m:t>
                      </m:r>
                      <m:r>
                        <a:rPr lang="en-US" sz="1800" b="0" i="1" smtClean="0">
                          <a:latin typeface="Cambria Math"/>
                        </a:rPr>
                        <m:t>,</m:t>
                      </m:r>
                      <m:r>
                        <a:rPr lang="en-US" sz="1800" b="0" i="1" smtClean="0">
                          <a:latin typeface="Cambria Math"/>
                        </a:rPr>
                        <m:t>𝑦</m:t>
                      </m:r>
                      <m:r>
                        <a:rPr lang="en-US" sz="1800" b="0" i="1" smtClean="0">
                          <a:latin typeface="Cambria Math"/>
                        </a:rPr>
                        <m:t>,</m:t>
                      </m:r>
                      <m:r>
                        <a:rPr lang="en-US" sz="1800" b="0" i="1" smtClean="0">
                          <a:latin typeface="Cambria Math"/>
                        </a:rPr>
                        <m:t>𝑧</m:t>
                      </m:r>
                      <m:r>
                        <a:rPr lang="en-US" sz="1800" b="0" i="1" smtClean="0">
                          <a:latin typeface="Cambria Math"/>
                        </a:rPr>
                        <m:t>)→</m:t>
                      </m:r>
                      <m:d>
                        <m:dPr>
                          <m:ctrlPr>
                            <a:rPr lang="en-US" sz="1800" b="0" i="1" smtClean="0">
                              <a:latin typeface="Cambria Math" panose="02040503050406030204" pitchFamily="18" charset="0"/>
                              <a:ea typeface="Cambria Math"/>
                            </a:rPr>
                          </m:ctrlPr>
                        </m:dPr>
                        <m:e>
                          <m:r>
                            <a:rPr lang="en-US" sz="1800" b="0" i="1" smtClean="0">
                              <a:latin typeface="Cambria Math"/>
                              <a:ea typeface="Cambria Math"/>
                            </a:rPr>
                            <m:t>𝑥𝑤</m:t>
                          </m:r>
                          <m:r>
                            <a:rPr lang="en-US" sz="1800" b="0" i="1" smtClean="0">
                              <a:latin typeface="Cambria Math"/>
                              <a:ea typeface="Cambria Math"/>
                            </a:rPr>
                            <m:t>, </m:t>
                          </m:r>
                          <m:r>
                            <a:rPr lang="en-US" sz="1800" b="0" i="1" smtClean="0">
                              <a:latin typeface="Cambria Math"/>
                              <a:ea typeface="Cambria Math"/>
                            </a:rPr>
                            <m:t>𝑦𝑤</m:t>
                          </m:r>
                          <m:r>
                            <a:rPr lang="en-US" sz="1800" b="0" i="1" smtClean="0">
                              <a:latin typeface="Cambria Math"/>
                              <a:ea typeface="Cambria Math"/>
                            </a:rPr>
                            <m:t>,</m:t>
                          </m:r>
                          <m:r>
                            <a:rPr lang="en-US" sz="1800" b="0" i="1" smtClean="0">
                              <a:latin typeface="Cambria Math"/>
                              <a:ea typeface="Cambria Math"/>
                            </a:rPr>
                            <m:t>𝑧𝑤</m:t>
                          </m:r>
                          <m:r>
                            <a:rPr lang="en-US" sz="1800" b="0" i="1" smtClean="0">
                              <a:latin typeface="Cambria Math"/>
                              <a:ea typeface="Cambria Math"/>
                            </a:rPr>
                            <m:t>, </m:t>
                          </m:r>
                          <m:r>
                            <a:rPr lang="en-US" sz="1800" b="0" i="1" smtClean="0">
                              <a:latin typeface="Cambria Math"/>
                              <a:ea typeface="Cambria Math"/>
                            </a:rPr>
                            <m:t>𝑤</m:t>
                          </m:r>
                        </m:e>
                      </m:d>
                      <m:r>
                        <m:rPr>
                          <m:nor/>
                        </m:rPr>
                        <a:rPr lang="en-US" sz="1800" b="0" i="0" smtClean="0">
                          <a:latin typeface="Cambria Math"/>
                          <a:ea typeface="Cambria Math"/>
                        </a:rPr>
                        <m:t> </m:t>
                      </m:r>
                      <m:r>
                        <m:rPr>
                          <m:nor/>
                        </m:rPr>
                        <a:rPr lang="en-US" sz="1800" b="0" i="0" smtClean="0">
                          <a:latin typeface="Cambria Math"/>
                          <a:ea typeface="Cambria Math"/>
                        </a:rPr>
                        <m:t>for</m:t>
                      </m:r>
                      <m:r>
                        <m:rPr>
                          <m:nor/>
                        </m:rPr>
                        <a:rPr lang="en-US" sz="1800" b="0" i="0" smtClean="0">
                          <a:latin typeface="Cambria Math"/>
                          <a:ea typeface="Cambria Math"/>
                        </a:rPr>
                        <m:t> </m:t>
                      </m:r>
                      <m:r>
                        <m:rPr>
                          <m:nor/>
                        </m:rPr>
                        <a:rPr lang="en-US" sz="1800" b="0" i="0" smtClean="0">
                          <a:latin typeface="Cambria Math"/>
                          <a:ea typeface="Cambria Math"/>
                        </a:rPr>
                        <m:t>any</m:t>
                      </m:r>
                      <m:r>
                        <m:rPr>
                          <m:nor/>
                        </m:rPr>
                        <a:rPr lang="en-US" sz="1800" b="0" i="0" smtClean="0">
                          <a:latin typeface="Cambria Math"/>
                          <a:ea typeface="Cambria Math"/>
                        </a:rPr>
                        <m:t> </m:t>
                      </m:r>
                      <m:r>
                        <m:rPr>
                          <m:nor/>
                        </m:rPr>
                        <a:rPr lang="en-US" sz="1800" b="0" i="0" smtClean="0">
                          <a:latin typeface="Cambria Math"/>
                          <a:ea typeface="Cambria Math"/>
                        </a:rPr>
                        <m:t>non</m:t>
                      </m:r>
                      <m:r>
                        <m:rPr>
                          <m:nor/>
                        </m:rPr>
                        <a:rPr lang="en-US" sz="1800" b="0" i="0" smtClean="0">
                          <a:latin typeface="Cambria Math"/>
                          <a:ea typeface="Cambria Math"/>
                        </a:rPr>
                        <m:t>−</m:t>
                      </m:r>
                      <m:r>
                        <m:rPr>
                          <m:nor/>
                        </m:rPr>
                        <a:rPr lang="en-US" sz="1800" b="0" i="0" smtClean="0">
                          <a:latin typeface="Cambria Math"/>
                          <a:ea typeface="Cambria Math"/>
                        </a:rPr>
                        <m:t>zero</m:t>
                      </m:r>
                      <m:r>
                        <m:rPr>
                          <m:nor/>
                        </m:rPr>
                        <a:rPr lang="en-US" sz="1800" b="0" i="0" smtClean="0">
                          <a:latin typeface="Cambria Math"/>
                          <a:ea typeface="Cambria Math"/>
                        </a:rPr>
                        <m:t> </m:t>
                      </m:r>
                      <m:r>
                        <m:rPr>
                          <m:nor/>
                        </m:rPr>
                        <a:rPr lang="en-US" sz="1800" b="0" i="0" smtClean="0">
                          <a:latin typeface="Cambria Math"/>
                          <a:ea typeface="Cambria Math"/>
                        </a:rPr>
                        <m:t>real</m:t>
                      </m:r>
                      <m:r>
                        <m:rPr>
                          <m:nor/>
                        </m:rPr>
                        <a:rPr lang="en-US" sz="1800" b="0" i="0" smtClean="0">
                          <a:latin typeface="Cambria Math"/>
                          <a:ea typeface="Cambria Math"/>
                        </a:rPr>
                        <m:t> </m:t>
                      </m:r>
                      <m:r>
                        <m:rPr>
                          <m:nor/>
                        </m:rPr>
                        <a:rPr lang="en-US" sz="1800" b="0" i="0" smtClean="0">
                          <a:latin typeface="Cambria Math"/>
                          <a:ea typeface="Cambria Math"/>
                        </a:rPr>
                        <m:t>value</m:t>
                      </m:r>
                      <m:r>
                        <m:rPr>
                          <m:nor/>
                        </m:rPr>
                        <a:rPr lang="en-US" sz="1800" b="0" i="0" smtClean="0">
                          <a:latin typeface="Cambria Math"/>
                          <a:ea typeface="Cambria Math"/>
                        </a:rPr>
                        <m:t> </m:t>
                      </m:r>
                      <m:r>
                        <a:rPr lang="en-US" sz="1800" b="0" i="1" smtClean="0">
                          <a:latin typeface="Cambria Math"/>
                          <a:ea typeface="Cambria Math"/>
                        </a:rPr>
                        <m:t>𝑤</m:t>
                      </m:r>
                      <m:r>
                        <m:rPr>
                          <m:nor/>
                        </m:rPr>
                        <a:rPr lang="en-US" sz="1800" b="0" i="0" smtClean="0">
                          <a:latin typeface="Cambria Math"/>
                          <a:ea typeface="Cambria Math"/>
                        </a:rPr>
                        <m:t> </m:t>
                      </m:r>
                    </m:oMath>
                  </m:oMathPara>
                </a14:m>
                <a:endParaRPr lang="en-US" dirty="0"/>
              </a:p>
              <a:p>
                <a:pPr lvl="1"/>
                <a:r>
                  <a:rPr lang="en-US" dirty="0"/>
                  <a:t>We’ve been using </a:t>
                </a:r>
                <a:r>
                  <a:rPr lang="en-US" i="1" dirty="0"/>
                  <a:t>w</a:t>
                </a:r>
                <a:r>
                  <a:rPr lang="en-US" dirty="0"/>
                  <a:t> = 1 so far out of convenience, but any non-zero </a:t>
                </a:r>
                <a:r>
                  <a:rPr lang="en-US" i="1" dirty="0"/>
                  <a:t>w</a:t>
                </a:r>
                <a:r>
                  <a:rPr lang="en-US" dirty="0"/>
                  <a:t> is valid.</a:t>
                </a:r>
              </a:p>
              <a:p>
                <a:pPr lvl="1"/>
                <a:r>
                  <a:rPr lang="en-US" dirty="0"/>
                  <a:t>Why is that useful? From the </a:t>
                </a:r>
                <a:r>
                  <a:rPr lang="en-US" dirty="0" err="1"/>
                  <a:t>wikipedia</a:t>
                </a:r>
                <a:r>
                  <a:rPr lang="en-US" dirty="0"/>
                  <a:t> page:</a:t>
                </a:r>
              </a:p>
              <a:p>
                <a:pPr marL="557212" lvl="2" indent="0">
                  <a:buNone/>
                </a:pPr>
                <a:r>
                  <a:rPr lang="en-US" dirty="0"/>
                  <a:t>“</a:t>
                </a:r>
                <a:r>
                  <a:rPr lang="en-US" i="1" dirty="0"/>
                  <a:t>Formulas involving homogeneous coordinates are often simpler and more symmetric than their Cartesian counterparts. Homogeneous coordinates have a range of applications, including computer graphics and 3D computer vision, </a:t>
                </a:r>
                <a:r>
                  <a:rPr lang="en-US" i="1" u="sng" dirty="0"/>
                  <a:t>where they allow affine transformations and, in general, projective transformations to be easily represented by a matrix</a:t>
                </a:r>
                <a:r>
                  <a:rPr lang="en-US" u="sng"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08" t="-579" r="-708"/>
                </a:stretch>
              </a:blipFill>
            </p:spPr>
            <p:txBody>
              <a:bodyPr/>
              <a:lstStyle/>
              <a:p>
                <a:r>
                  <a:rPr lang="en-US">
                    <a:noFill/>
                  </a:rPr>
                  <a:t> </a:t>
                </a:r>
              </a:p>
            </p:txBody>
          </p:sp>
        </mc:Fallback>
      </mc:AlternateContent>
    </p:spTree>
    <p:extLst>
      <p:ext uri="{BB962C8B-B14F-4D97-AF65-F5344CB8AC3E}">
        <p14:creationId xmlns:p14="http://schemas.microsoft.com/office/powerpoint/2010/main" val="379302584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1" dur="500"/>
                                        <p:tgtEl>
                                          <p:spTgt spid="4">
                                            <p:txEl>
                                              <p:pRg st="7" end="7"/>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4" dur="500"/>
                                        <p:tgtEl>
                                          <p:spTgt spid="4">
                                            <p:txEl>
                                              <p:pRg st="8" end="8"/>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7" dur="500"/>
                                        <p:tgtEl>
                                          <p:spTgt spid="4">
                                            <p:txEl>
                                              <p:pRg st="9" end="9"/>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Projection:</a:t>
            </a:r>
            <a:br>
              <a:rPr lang="en-US" dirty="0"/>
            </a:br>
            <a:r>
              <a:rPr lang="en-US" dirty="0"/>
              <a:t>Transform w/ Homogeneous </a:t>
            </a:r>
            <a:r>
              <a:rPr lang="en-US" dirty="0" err="1"/>
              <a:t>Coord</a:t>
            </a:r>
            <a:r>
              <a:rPr lang="en-US" dirty="0"/>
              <a:t>.</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To recap, we want to convert </a:t>
                </a:r>
                <a14:m>
                  <m:oMath xmlns:m="http://schemas.openxmlformats.org/officeDocument/2006/math">
                    <m:r>
                      <a:rPr lang="en-US" i="1">
                        <a:latin typeface="Cambria Math"/>
                      </a:rPr>
                      <m:t>𝑃</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𝑧</m:t>
                    </m:r>
                    <m:r>
                      <a:rPr lang="en-US" i="1">
                        <a:latin typeface="Cambria Math"/>
                      </a:rPr>
                      <m:t>)</m:t>
                    </m:r>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a:rPr>
                          <m:t>𝑃</m:t>
                        </m:r>
                      </m:e>
                      <m:sub>
                        <m:r>
                          <a:rPr lang="en-US" i="1">
                            <a:latin typeface="Cambria Math"/>
                          </a:rPr>
                          <m:t>𝑛𝑑𝑐</m:t>
                        </m:r>
                      </m:sub>
                    </m:sSub>
                  </m:oMath>
                </a14:m>
                <a:r>
                  <a:rPr lang="en-US" dirty="0"/>
                  <a:t> where</a:t>
                </a:r>
              </a:p>
              <a:p>
                <a:pPr marL="0" indent="0">
                  <a:buNone/>
                </a:pPr>
                <a:endParaRPr lang="en-US" dirty="0"/>
              </a:p>
              <a:p>
                <a:pPr marL="0" indent="0">
                  <a:buNone/>
                </a:pPr>
                <a:endParaRPr lang="en-US" sz="800" dirty="0"/>
              </a:p>
              <a:p>
                <a:pPr marL="0" indent="0">
                  <a:buNone/>
                </a:pPr>
                <a:r>
                  <a:rPr lang="en-US" b="1" dirty="0"/>
                  <a:t>Problem:</a:t>
                </a:r>
                <a:r>
                  <a:rPr lang="en-US" dirty="0"/>
                  <a:t> This is not a linear transformation (division by z…)</a:t>
                </a:r>
              </a:p>
              <a:p>
                <a:pPr marL="0" indent="0">
                  <a:buNone/>
                </a:pPr>
                <a:r>
                  <a:rPr lang="en-US" b="1" dirty="0"/>
                  <a:t>Solution: </a:t>
                </a:r>
                <a:r>
                  <a:rPr lang="en-US" dirty="0"/>
                  <a:t> Actually, this isn’t linear </a:t>
                </a:r>
                <a:r>
                  <a:rPr lang="en-US" u="sng" dirty="0"/>
                  <a:t>in 3D</a:t>
                </a:r>
                <a:r>
                  <a:rPr lang="en-US" dirty="0"/>
                  <a:t>… but </a:t>
                </a:r>
                <a:r>
                  <a:rPr lang="en-US" u="sng" dirty="0"/>
                  <a:t>in 4D</a:t>
                </a:r>
                <a:r>
                  <a:rPr lang="en-US" dirty="0"/>
                  <a:t>, we can make it work…</a:t>
                </a:r>
              </a:p>
              <a:p>
                <a:pPr marL="293688" lvl="1" indent="0">
                  <a:buNone/>
                </a:pPr>
                <a:r>
                  <a:rPr lang="en-US" dirty="0"/>
                  <a:t>Using homogeneous coordinates, we map </a:t>
                </a:r>
                <a14:m>
                  <m:oMath xmlns:m="http://schemas.openxmlformats.org/officeDocument/2006/math">
                    <m:sSub>
                      <m:sSubPr>
                        <m:ctrlPr>
                          <a:rPr lang="en-US" i="1">
                            <a:latin typeface="Cambria Math" panose="02040503050406030204" pitchFamily="18" charset="0"/>
                          </a:rPr>
                        </m:ctrlPr>
                      </m:sSubPr>
                      <m:e>
                        <m:r>
                          <a:rPr lang="en-US" i="1">
                            <a:latin typeface="Cambria Math"/>
                          </a:rPr>
                          <m:t>𝑃</m:t>
                        </m:r>
                      </m:e>
                      <m:sub>
                        <m:r>
                          <a:rPr lang="en-US" i="1">
                            <a:latin typeface="Cambria Math"/>
                          </a:rPr>
                          <m:t>𝑛𝑑𝑐</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a:rPr>
                          <m:t>𝑃</m:t>
                        </m:r>
                        <m:r>
                          <a:rPr lang="en-US" b="0" i="1" smtClean="0">
                            <a:latin typeface="Cambria Math"/>
                          </a:rPr>
                          <m:t>′</m:t>
                        </m:r>
                      </m:e>
                      <m:sub>
                        <m:r>
                          <a:rPr lang="en-US" i="1">
                            <a:latin typeface="Cambria Math"/>
                          </a:rPr>
                          <m:t>𝑛𝑑𝑐</m:t>
                        </m:r>
                      </m:sub>
                    </m:sSub>
                  </m:oMath>
                </a14:m>
                <a:r>
                  <a:rPr lang="en-US" dirty="0"/>
                  <a:t> where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a:rPr>
                          <m:t>𝑃</m:t>
                        </m:r>
                        <m:r>
                          <a:rPr lang="en-US" b="0" i="1" smtClean="0">
                            <a:latin typeface="Cambria Math"/>
                          </a:rPr>
                          <m:t>′</m:t>
                        </m:r>
                      </m:e>
                      <m:sub>
                        <m:r>
                          <a:rPr lang="en-US" i="1">
                            <a:latin typeface="Cambria Math"/>
                          </a:rPr>
                          <m:t>𝑛𝑑𝑐</m:t>
                        </m:r>
                      </m:sub>
                    </m:sSub>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𝑑</m:t>
                        </m:r>
                      </m:num>
                      <m:den>
                        <m:r>
                          <a:rPr lang="en-US" b="0" i="1" smtClean="0">
                            <a:latin typeface="Cambria Math"/>
                          </a:rPr>
                          <m:t>𝑎</m:t>
                        </m:r>
                      </m:den>
                    </m:f>
                    <m:r>
                      <a:rPr lang="en-US" b="0" i="1" smtClean="0">
                        <a:latin typeface="Cambria Math" panose="02040503050406030204" pitchFamily="18" charset="0"/>
                      </a:rPr>
                      <m:t>𝑥</m:t>
                    </m:r>
                    <m:r>
                      <a:rPr lang="en-US" b="0" i="1" smtClean="0">
                        <a:latin typeface="Cambria Math"/>
                      </a:rPr>
                      <m:t>,</m:t>
                    </m:r>
                    <m:r>
                      <a:rPr lang="en-US" b="0" i="1" smtClean="0">
                        <a:latin typeface="Cambria Math"/>
                      </a:rPr>
                      <m:t>𝑑𝑦</m:t>
                    </m:r>
                    <m:r>
                      <a:rPr lang="en-US" b="0" i="1" smtClean="0">
                        <a:latin typeface="Cambria Math"/>
                      </a:rPr>
                      <m:t>,</m:t>
                    </m:r>
                    <m:r>
                      <a:rPr lang="en-US" b="0" i="1" smtClean="0">
                        <a:latin typeface="Cambria Math"/>
                      </a:rPr>
                      <m:t>𝑑𝑧</m:t>
                    </m:r>
                    <m:r>
                      <a:rPr lang="en-US" b="0" i="1" smtClean="0">
                        <a:latin typeface="Cambria Math"/>
                      </a:rPr>
                      <m:t>,−</m:t>
                    </m:r>
                    <m:r>
                      <a:rPr lang="en-US" b="0" i="1" smtClean="0">
                        <a:latin typeface="Cambria Math"/>
                      </a:rPr>
                      <m:t>𝑧</m:t>
                    </m:r>
                    <m:r>
                      <a:rPr lang="en-US" b="0" i="1" smtClean="0">
                        <a:latin typeface="Cambria Math"/>
                      </a:rPr>
                      <m:t>)</m:t>
                    </m:r>
                  </m:oMath>
                </a14:m>
                <a:r>
                  <a:rPr lang="en-US" dirty="0"/>
                  <a:t> </a:t>
                </a:r>
              </a:p>
              <a:p>
                <a:pPr marL="293688" lvl="1" indent="0">
                  <a:buNone/>
                </a:pPr>
                <a:endParaRPr lang="en-US" sz="800" dirty="0"/>
              </a:p>
              <a:p>
                <a:pPr marL="293688" lvl="1" indent="0">
                  <a:buNone/>
                </a:pPr>
                <a:r>
                  <a:rPr lang="en-US" dirty="0"/>
                  <a:t>This is now a nice linear transformation that can be expressed in matrix form as</a:t>
                </a:r>
              </a:p>
              <a:p>
                <a:pPr marL="293688" lvl="1" indent="0" algn="ctr">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a:rPr>
                            <m:t>𝐌</m:t>
                          </m:r>
                        </m:e>
                        <m:sub>
                          <m:r>
                            <m:rPr>
                              <m:sty m:val="p"/>
                            </m:rPr>
                            <a:rPr lang="en-US">
                              <a:latin typeface="Cambria Math"/>
                            </a:rPr>
                            <m:t>persp</m:t>
                          </m:r>
                        </m:sub>
                      </m:sSub>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𝑥</m:t>
                                </m:r>
                              </m:e>
                            </m:mr>
                            <m:mr>
                              <m:e>
                                <m:r>
                                  <a:rPr lang="en-US" i="1">
                                    <a:latin typeface="Cambria Math"/>
                                  </a:rPr>
                                  <m:t>𝑦</m:t>
                                </m:r>
                              </m:e>
                            </m:mr>
                            <m:mr>
                              <m:e>
                                <m:r>
                                  <a:rPr lang="en-US" i="1">
                                    <a:latin typeface="Cambria Math"/>
                                  </a:rPr>
                                  <m:t>𝑧</m:t>
                                </m:r>
                              </m:e>
                            </m:mr>
                            <m:mr>
                              <m:e>
                                <m:r>
                                  <a:rPr lang="en-US" i="1">
                                    <a:latin typeface="Cambria Math"/>
                                  </a:rPr>
                                  <m:t>1</m:t>
                                </m:r>
                              </m:e>
                            </m:mr>
                          </m:m>
                        </m:e>
                      </m:d>
                      <m:r>
                        <a:rPr lang="en-US" i="1">
                          <a:latin typeface="Cambria Math"/>
                        </a:rPr>
                        <m:t>=</m:t>
                      </m:r>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f>
                                  <m:fPr>
                                    <m:type m:val="skw"/>
                                    <m:ctrlPr>
                                      <a:rPr lang="en-US" i="1" smtClean="0">
                                        <a:latin typeface="Cambria Math" panose="02040503050406030204" pitchFamily="18" charset="0"/>
                                      </a:rPr>
                                    </m:ctrlPr>
                                  </m:fPr>
                                  <m:num>
                                    <m:r>
                                      <a:rPr lang="en-US" b="0" i="1" smtClean="0">
                                        <a:latin typeface="Cambria Math"/>
                                      </a:rPr>
                                      <m:t>𝑑</m:t>
                                    </m:r>
                                  </m:num>
                                  <m:den>
                                    <m:r>
                                      <a:rPr lang="en-US" b="0" i="1" smtClean="0">
                                        <a:latin typeface="Cambria Math"/>
                                      </a:rPr>
                                      <m:t>𝑎</m:t>
                                    </m:r>
                                  </m:den>
                                </m:f>
                              </m:e>
                              <m:e>
                                <m: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𝑑</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0</m:t>
                                </m:r>
                              </m:e>
                              <m:e>
                                <m:r>
                                  <a:rPr lang="en-US" b="0" i="1" smtClean="0">
                                    <a:latin typeface="Cambria Math"/>
                                  </a:rPr>
                                  <m:t>𝑑</m:t>
                                </m:r>
                              </m:e>
                              <m:e>
                                <m:r>
                                  <a:rPr lang="en-US" b="0" i="1" smtClean="0">
                                    <a:latin typeface="Cambria Math"/>
                                  </a:rPr>
                                  <m:t>0</m:t>
                                </m:r>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0</m:t>
                                </m:r>
                              </m:e>
                            </m:mr>
                          </m:m>
                        </m:e>
                      </m:d>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a:rPr>
                                  <m:t>𝑥</m:t>
                                </m:r>
                              </m:e>
                            </m:mr>
                            <m:mr>
                              <m:e>
                                <m:r>
                                  <a:rPr lang="en-US" b="0" i="1" smtClean="0">
                                    <a:latin typeface="Cambria Math"/>
                                  </a:rPr>
                                  <m:t>𝑦</m:t>
                                </m:r>
                              </m:e>
                            </m:mr>
                            <m:mr>
                              <m:e>
                                <m:r>
                                  <a:rPr lang="en-US" b="0" i="1" smtClean="0">
                                    <a:latin typeface="Cambria Math"/>
                                  </a:rPr>
                                  <m:t>𝑧</m:t>
                                </m:r>
                              </m:e>
                            </m:mr>
                            <m:mr>
                              <m:e>
                                <m:r>
                                  <a:rPr lang="en-US" b="0" i="1" smtClean="0">
                                    <a:latin typeface="Cambria Math"/>
                                  </a:rPr>
                                  <m:t>1</m:t>
                                </m:r>
                              </m:e>
                            </m:mr>
                          </m:m>
                        </m:e>
                      </m:d>
                      <m:r>
                        <a:rPr lang="en-US" b="0" i="1" smtClean="0">
                          <a:latin typeface="Cambria Math"/>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a:rPr>
                                      <m:t>𝑑</m:t>
                                    </m:r>
                                    <m:r>
                                      <a:rPr lang="en-US" i="1">
                                        <a:latin typeface="Cambria Math" panose="02040503050406030204" pitchFamily="18" charset="0"/>
                                      </a:rPr>
                                      <m:t>𝑥</m:t>
                                    </m:r>
                                  </m:num>
                                  <m:den>
                                    <m:r>
                                      <a:rPr lang="en-US" i="1">
                                        <a:latin typeface="Cambria Math"/>
                                      </a:rPr>
                                      <m:t>𝑎</m:t>
                                    </m:r>
                                  </m:den>
                                </m:f>
                              </m:e>
                            </m:mr>
                            <m:mr>
                              <m:e>
                                <m:r>
                                  <a:rPr lang="en-US" b="0" i="1" smtClean="0">
                                    <a:latin typeface="Cambria Math"/>
                                  </a:rPr>
                                  <m:t>𝑑</m:t>
                                </m:r>
                                <m:r>
                                  <a:rPr lang="en-US" i="1">
                                    <a:latin typeface="Cambria Math"/>
                                  </a:rPr>
                                  <m:t>𝑦</m:t>
                                </m:r>
                              </m:e>
                            </m:mr>
                            <m:mr>
                              <m:e>
                                <m:r>
                                  <a:rPr lang="en-US" b="0" i="1" smtClean="0">
                                    <a:latin typeface="Cambria Math"/>
                                  </a:rPr>
                                  <m:t>𝑑</m:t>
                                </m:r>
                                <m:r>
                                  <a:rPr lang="en-US" i="1">
                                    <a:latin typeface="Cambria Math"/>
                                  </a:rPr>
                                  <m:t>𝑧</m:t>
                                </m:r>
                              </m:e>
                            </m:mr>
                            <m:mr>
                              <m:e>
                                <m:r>
                                  <a:rPr lang="en-US" b="0" i="1" smtClean="0">
                                    <a:latin typeface="Cambria Math"/>
                                  </a:rPr>
                                  <m:t>−</m:t>
                                </m:r>
                                <m:r>
                                  <a:rPr lang="en-US" b="0" i="1" smtClean="0">
                                    <a:latin typeface="Cambria Math"/>
                                  </a:rPr>
                                  <m:t>𝑧</m:t>
                                </m:r>
                              </m:e>
                            </m:mr>
                          </m:m>
                        </m:e>
                      </m:d>
                    </m:oMath>
                  </m:oMathPara>
                </a14:m>
                <a:endParaRPr lang="en-US" dirty="0"/>
              </a:p>
              <a:p>
                <a:pPr marL="293688" lvl="1" indent="0">
                  <a:buNone/>
                </a:pPr>
                <a:r>
                  <a:rPr lang="en-US" dirty="0"/>
                  <a:t>Which when we convert from homogeneous back to 3D coordinates (</a:t>
                </a:r>
                <a:r>
                  <a:rPr lang="en-US" dirty="0" err="1"/>
                  <a:t>ie</a:t>
                </a:r>
                <a:r>
                  <a:rPr lang="en-US" dirty="0"/>
                  <a:t>: dividing by </a:t>
                </a:r>
                <a14:m>
                  <m:oMath xmlns:m="http://schemas.openxmlformats.org/officeDocument/2006/math">
                    <m:r>
                      <a:rPr lang="en-US" i="1">
                        <a:latin typeface="Cambria Math"/>
                      </a:rPr>
                      <m:t>𝑤</m:t>
                    </m:r>
                    <m:r>
                      <a:rPr lang="en-US" i="1">
                        <a:latin typeface="Cambria Math"/>
                      </a:rPr>
                      <m:t>=−</m:t>
                    </m:r>
                    <m:r>
                      <a:rPr lang="en-US" i="1">
                        <a:latin typeface="Cambria Math"/>
                      </a:rPr>
                      <m:t>𝑧</m:t>
                    </m:r>
                  </m:oMath>
                </a14:m>
                <a:r>
                  <a:rPr lang="en-US" dirty="0"/>
                  <a:t> ) we get the desired NDC point.</a:t>
                </a:r>
              </a:p>
              <a:p>
                <a:pPr marL="293688" lvl="1" indent="0" algn="r">
                  <a:buNone/>
                </a:pPr>
                <a:r>
                  <a:rPr lang="en-US" dirty="0"/>
                  <a:t>Or </a:t>
                </a:r>
                <a:r>
                  <a:rPr lang="en-US" i="1" u="sng" dirty="0"/>
                  <a:t>do</a:t>
                </a:r>
                <a:r>
                  <a:rPr lang="en-US" dirty="0"/>
                  <a:t> we?                                                              .</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r="-495" b="-1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371600" y="1600200"/>
                <a:ext cx="1462644" cy="6182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𝑥</m:t>
                          </m:r>
                        </m:e>
                        <m:sub>
                          <m:r>
                            <a:rPr lang="en-US" i="1">
                              <a:latin typeface="Cambria Math"/>
                            </a:rPr>
                            <m:t>𝑛𝑑𝑐</m:t>
                          </m:r>
                        </m:sub>
                      </m:sSub>
                      <m:r>
                        <a:rPr lang="en-US" i="1">
                          <a:latin typeface="Cambria Math"/>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𝑑𝑥</m:t>
                          </m:r>
                        </m:num>
                        <m:den>
                          <m:r>
                            <a:rPr lang="en-US" i="1">
                              <a:latin typeface="Cambria Math"/>
                            </a:rPr>
                            <m:t>𝑎𝑧</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371600" y="1600200"/>
                <a:ext cx="1462644" cy="61824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132086" y="1600200"/>
                <a:ext cx="1467709" cy="616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𝑦</m:t>
                          </m:r>
                        </m:e>
                        <m:sub>
                          <m:r>
                            <a:rPr lang="en-US" i="1">
                              <a:latin typeface="Cambria Math"/>
                            </a:rPr>
                            <m:t>𝑛𝑑𝑐</m:t>
                          </m:r>
                        </m:sub>
                      </m:sSub>
                      <m:r>
                        <a:rPr lang="en-US" i="1">
                          <a:latin typeface="Cambria Math"/>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𝑑𝑦</m:t>
                          </m:r>
                        </m:num>
                        <m:den>
                          <m:r>
                            <a:rPr lang="en-US" i="1">
                              <a:latin typeface="Cambria Math"/>
                            </a:rPr>
                            <m:t>𝑧</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132086" y="1600200"/>
                <a:ext cx="1467709" cy="6164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00600" y="1724657"/>
                <a:ext cx="12864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𝑧</m:t>
                          </m:r>
                        </m:e>
                        <m:sub>
                          <m:r>
                            <a:rPr lang="en-US" i="1">
                              <a:latin typeface="Cambria Math"/>
                            </a:rPr>
                            <m:t>𝑛𝑑𝑐</m:t>
                          </m:r>
                        </m:sub>
                      </m:sSub>
                      <m:r>
                        <a:rPr lang="en-US" i="1">
                          <a:latin typeface="Cambria Math"/>
                        </a:rPr>
                        <m:t>=−</m:t>
                      </m:r>
                      <m:r>
                        <a:rPr lang="en-US" i="1">
                          <a:latin typeface="Cambria Math"/>
                        </a:rPr>
                        <m:t>𝑑</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800600" y="1724657"/>
                <a:ext cx="128644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244616" y="1654990"/>
                <a:ext cx="1959126" cy="50687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where</a:t>
                </a:r>
                <a:r>
                  <a:rPr lang="en-US" dirty="0"/>
                  <a:t> </a:t>
                </a:r>
                <a14:m>
                  <m:oMath xmlns:m="http://schemas.openxmlformats.org/officeDocument/2006/math">
                    <m:r>
                      <a:rPr lang="en-US" i="1">
                        <a:latin typeface="Cambria Math"/>
                      </a:rPr>
                      <m:t>𝑑</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cot</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ea typeface="Cambria Math"/>
                                  </a:rPr>
                                  <m:t>𝜃</m:t>
                                </m:r>
                              </m:num>
                              <m:den>
                                <m:r>
                                  <a:rPr lang="en-US" i="1">
                                    <a:latin typeface="Cambria Math"/>
                                  </a:rPr>
                                  <m:t>2</m:t>
                                </m:r>
                              </m:den>
                            </m:f>
                          </m:e>
                        </m:d>
                      </m:e>
                    </m:func>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244616" y="1654990"/>
                <a:ext cx="1959126" cy="506870"/>
              </a:xfrm>
              <a:prstGeom prst="rect">
                <a:avLst/>
              </a:prstGeom>
              <a:blipFill>
                <a:blip r:embed="rId6"/>
                <a:stretch>
                  <a:fillRect l="-2484" b="-3571"/>
                </a:stretch>
              </a:blipFill>
            </p:spPr>
            <p:txBody>
              <a:bodyPr/>
              <a:lstStyle/>
              <a:p>
                <a:r>
                  <a:rPr lang="en-US">
                    <a:noFill/>
                  </a:rPr>
                  <a:t> </a:t>
                </a:r>
              </a:p>
            </p:txBody>
          </p:sp>
        </mc:Fallback>
      </mc:AlternateContent>
    </p:spTree>
    <p:extLst>
      <p:ext uri="{BB962C8B-B14F-4D97-AF65-F5344CB8AC3E}">
        <p14:creationId xmlns:p14="http://schemas.microsoft.com/office/powerpoint/2010/main" val="243812301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17" dur="500"/>
                                        <p:tgtEl>
                                          <p:spTgt spid="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22" dur="500"/>
                                        <p:tgtEl>
                                          <p:spTgt spid="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27" dur="500"/>
                                        <p:tgtEl>
                                          <p:spTgt spid="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Projection:</a:t>
            </a:r>
            <a:br>
              <a:rPr lang="en-US" dirty="0"/>
            </a:br>
            <a:r>
              <a:rPr lang="en-US" dirty="0"/>
              <a:t>Z axis Information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The previous transforms places all points on the </a:t>
                </a:r>
                <a:r>
                  <a:rPr lang="en-US" dirty="0" err="1"/>
                  <a:t>xy</a:t>
                </a:r>
                <a:r>
                  <a:rPr lang="en-US" dirty="0"/>
                  <a:t> plane at </a:t>
                </a:r>
                <a14:m>
                  <m:oMath xmlns:m="http://schemas.openxmlformats.org/officeDocument/2006/math">
                    <m:r>
                      <a:rPr lang="en-US" b="0" i="1" smtClean="0">
                        <a:latin typeface="Cambria Math"/>
                      </a:rPr>
                      <m:t>𝑧</m:t>
                    </m:r>
                    <m:r>
                      <a:rPr lang="en-US" b="0" i="1" smtClean="0">
                        <a:latin typeface="Cambria Math"/>
                      </a:rPr>
                      <m:t>=−</m:t>
                    </m:r>
                    <m:r>
                      <a:rPr lang="en-US" b="0" i="1" smtClean="0">
                        <a:latin typeface="Cambria Math"/>
                      </a:rPr>
                      <m:t>𝑑</m:t>
                    </m:r>
                    <m:r>
                      <a:rPr lang="en-US" i="1">
                        <a:latin typeface="Cambria Math"/>
                      </a:rPr>
                      <m:t>=</m:t>
                    </m:r>
                    <m:r>
                      <a:rPr lang="en-US" b="0" i="1" smtClean="0">
                        <a:latin typeface="Cambria Math"/>
                      </a:rPr>
                      <m:t>−</m:t>
                    </m:r>
                    <m:func>
                      <m:funcPr>
                        <m:ctrlPr>
                          <a:rPr lang="en-US" i="1">
                            <a:latin typeface="Cambria Math" panose="02040503050406030204" pitchFamily="18" charset="0"/>
                          </a:rPr>
                        </m:ctrlPr>
                      </m:funcPr>
                      <m:fName>
                        <m:r>
                          <m:rPr>
                            <m:sty m:val="p"/>
                          </m:rPr>
                          <a:rPr lang="en-US">
                            <a:latin typeface="Cambria Math"/>
                          </a:rPr>
                          <m:t>cot</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ea typeface="Cambria Math"/>
                                  </a:rPr>
                                  <m:t>𝜃</m:t>
                                </m:r>
                              </m:num>
                              <m:den>
                                <m:r>
                                  <a:rPr lang="en-US" i="1">
                                    <a:latin typeface="Cambria Math"/>
                                  </a:rPr>
                                  <m:t>2</m:t>
                                </m:r>
                              </m:den>
                            </m:f>
                          </m:e>
                        </m:d>
                      </m:e>
                    </m:func>
                  </m:oMath>
                </a14:m>
                <a:r>
                  <a:rPr lang="en-US" dirty="0"/>
                  <a:t>.</a:t>
                </a:r>
              </a:p>
              <a:p>
                <a:pPr marL="0" indent="0">
                  <a:buNone/>
                </a:pPr>
                <a:r>
                  <a:rPr lang="en-US" dirty="0"/>
                  <a:t>We lost all z depths: We are wasting the entire z axis of the NDC!</a:t>
                </a:r>
              </a:p>
              <a:p>
                <a:pPr lvl="1"/>
                <a:r>
                  <a:rPr lang="en-US" i="1" dirty="0"/>
                  <a:t>As mentioned earlier, we can do useful rendering operations using the z values to control apparent depth, etc.</a:t>
                </a:r>
              </a:p>
              <a:p>
                <a:pPr marL="0" indent="0">
                  <a:buNone/>
                </a:pPr>
                <a:endParaRPr lang="en-US" sz="800" dirty="0"/>
              </a:p>
              <a:p>
                <a:pPr marL="0" indent="0">
                  <a:buNone/>
                </a:pPr>
                <a:r>
                  <a:rPr lang="en-US" dirty="0"/>
                  <a:t>So let’s modify the transform to scale the range [</a:t>
                </a:r>
                <a:r>
                  <a:rPr lang="en-US" i="1" dirty="0"/>
                  <a:t>n</a:t>
                </a:r>
                <a:r>
                  <a:rPr lang="en-US" dirty="0"/>
                  <a:t>, </a:t>
                </a:r>
                <a:r>
                  <a:rPr lang="en-US" i="1" dirty="0"/>
                  <a:t>f</a:t>
                </a:r>
                <a:r>
                  <a:rPr lang="en-US" dirty="0"/>
                  <a:t>] back to the NDC z axis [-1,1]</a:t>
                </a:r>
              </a:p>
              <a:p>
                <a:pPr lvl="1"/>
                <a:r>
                  <a:rPr lang="en-US" dirty="0"/>
                  <a:t>This sounds like a similar scaling job as we did in the case of orthographic projection. However it’s not quite the same: our transform returns points in </a:t>
                </a:r>
                <a:r>
                  <a:rPr lang="en-US" i="1" dirty="0"/>
                  <a:t>homogeneous coordinates</a:t>
                </a:r>
                <a:r>
                  <a:rPr lang="en-US" dirty="0"/>
                  <a:t>, which means we need to divide by whatever </a:t>
                </a:r>
                <a:r>
                  <a:rPr lang="en-US" i="1" dirty="0"/>
                  <a:t>w</a:t>
                </a:r>
                <a:r>
                  <a:rPr lang="en-US" dirty="0"/>
                  <a:t> value comes out.</a:t>
                </a:r>
              </a:p>
              <a:p>
                <a:pPr lvl="1"/>
                <a:r>
                  <a:rPr lang="en-US" dirty="0"/>
                  <a:t>The </a:t>
                </a:r>
                <a:r>
                  <a:rPr lang="en-US" i="1" dirty="0"/>
                  <a:t>w</a:t>
                </a:r>
                <a:r>
                  <a:rPr lang="en-US" dirty="0"/>
                  <a:t> value will not always be the same, as we will see…</a:t>
                </a:r>
              </a:p>
              <a:p>
                <a:pPr marL="0" indent="0">
                  <a:buNone/>
                </a:pPr>
                <a:endParaRPr lang="en-US" dirty="0"/>
              </a:p>
              <a:p>
                <a:pPr marL="0" indent="0">
                  <a:buNone/>
                </a:pPr>
                <a:r>
                  <a:rPr lang="en-US" dirty="0"/>
                  <a:t>Let’s see how we can work it out.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r="-637"/>
                </a:stretch>
              </a:blipFill>
            </p:spPr>
            <p:txBody>
              <a:bodyPr/>
              <a:lstStyle/>
              <a:p>
                <a:r>
                  <a:rPr lang="en-US">
                    <a:noFill/>
                  </a:rPr>
                  <a:t> </a:t>
                </a:r>
              </a:p>
            </p:txBody>
          </p:sp>
        </mc:Fallback>
      </mc:AlternateContent>
      <p:pic>
        <p:nvPicPr>
          <p:cNvPr id="33" name="Picture 32"/>
          <p:cNvPicPr>
            <a:picLocks noChangeAspect="1"/>
          </p:cNvPicPr>
          <p:nvPr/>
        </p:nvPicPr>
        <p:blipFill>
          <a:blip r:embed="rId3"/>
          <a:stretch>
            <a:fillRect/>
          </a:stretch>
        </p:blipFill>
        <p:spPr>
          <a:xfrm>
            <a:off x="5542384" y="4448908"/>
            <a:ext cx="3601616" cy="2409092"/>
          </a:xfrm>
          <a:prstGeom prst="rect">
            <a:avLst/>
          </a:prstGeom>
        </p:spPr>
      </p:pic>
    </p:spTree>
    <p:extLst>
      <p:ext uri="{BB962C8B-B14F-4D97-AF65-F5344CB8AC3E}">
        <p14:creationId xmlns:p14="http://schemas.microsoft.com/office/powerpoint/2010/main" val="416691093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randombar(horizontal)">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8" dur="500"/>
                                        <p:tgtEl>
                                          <p:spTgt spid="4">
                                            <p:txEl>
                                              <p:pRg st="5" end="5"/>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Projection:</a:t>
            </a:r>
            <a:br>
              <a:rPr lang="en-US" dirty="0"/>
            </a:br>
            <a:r>
              <a:rPr lang="en-US" dirty="0"/>
              <a:t>Z axis Information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27</a:t>
            </a:fld>
            <a:endParaRPr lang="en-US" dirty="0"/>
          </a:p>
        </p:txBody>
      </p:sp>
      <p:sp>
        <p:nvSpPr>
          <p:cNvPr id="4" name="Content Placeholder 3"/>
          <p:cNvSpPr>
            <a:spLocks noGrp="1"/>
          </p:cNvSpPr>
          <p:nvPr>
            <p:ph sz="quarter" idx="1"/>
          </p:nvPr>
        </p:nvSpPr>
        <p:spPr/>
        <p:txBody>
          <a:bodyPr/>
          <a:lstStyle/>
          <a:p>
            <a:pPr marL="0" indent="0">
              <a:buNone/>
            </a:pPr>
            <a:r>
              <a:rPr lang="en-US" dirty="0"/>
              <a:t>We want a transformation that</a:t>
            </a:r>
          </a:p>
          <a:p>
            <a:pPr lvl="1"/>
            <a:r>
              <a:rPr lang="en-US" dirty="0"/>
              <a:t>Is linear when using the homogenous coordinates</a:t>
            </a:r>
          </a:p>
          <a:p>
            <a:pPr lvl="1"/>
            <a:r>
              <a:rPr lang="en-US" dirty="0"/>
              <a:t>Converts the z range [</a:t>
            </a:r>
            <a:r>
              <a:rPr lang="en-US" i="1" dirty="0"/>
              <a:t>n</a:t>
            </a:r>
            <a:r>
              <a:rPr lang="en-US" dirty="0"/>
              <a:t>, </a:t>
            </a:r>
            <a:r>
              <a:rPr lang="en-US" i="1" dirty="0"/>
              <a:t>f</a:t>
            </a:r>
            <a:r>
              <a:rPr lang="en-US" dirty="0"/>
              <a:t>] back to a normalized [-1, 1]</a:t>
            </a:r>
          </a:p>
          <a:p>
            <a:pPr marL="0" indent="0">
              <a:buNone/>
            </a:pPr>
            <a:endParaRPr lang="en-US" sz="800" dirty="0"/>
          </a:p>
          <a:p>
            <a:pPr marL="0" indent="0">
              <a:buNone/>
            </a:pPr>
            <a:r>
              <a:rPr lang="en-US" dirty="0"/>
              <a:t>As with the orthographic projection, a scaling and translation along the z axis should work.</a:t>
            </a:r>
          </a:p>
          <a:p>
            <a:pPr marL="293688" lvl="1" indent="0">
              <a:buNone/>
            </a:pPr>
            <a:r>
              <a:rPr lang="en-US" i="1" dirty="0"/>
              <a:t>We just don’t know what scale and translation value to use.</a:t>
            </a:r>
          </a:p>
          <a:p>
            <a:pPr marL="0" indent="0">
              <a:buNone/>
            </a:pPr>
            <a:endParaRPr lang="en-US" sz="800" dirty="0"/>
          </a:p>
          <a:p>
            <a:pPr marL="0" indent="0">
              <a:buNone/>
            </a:pPr>
            <a:r>
              <a:rPr lang="en-US" dirty="0"/>
              <a:t>This means our final transformation will have a form:</a:t>
            </a:r>
          </a:p>
          <a:p>
            <a:pPr marL="293688" lvl="1" indent="0">
              <a:buNone/>
            </a:pPr>
            <a:r>
              <a:rPr lang="en-US" dirty="0"/>
              <a:t>                     For some properly selected values </a:t>
            </a:r>
            <a:r>
              <a:rPr lang="en-US" i="1" dirty="0"/>
              <a:t>A</a:t>
            </a:r>
            <a:r>
              <a:rPr lang="en-US" dirty="0"/>
              <a:t> and </a:t>
            </a:r>
            <a:r>
              <a:rPr lang="en-US" i="1" dirty="0"/>
              <a:t>B</a:t>
            </a:r>
            <a:r>
              <a:rPr lang="en-US" dirty="0"/>
              <a:t>.</a:t>
            </a:r>
          </a:p>
          <a:p>
            <a:pPr marL="0" indent="0">
              <a:buNone/>
            </a:pPr>
            <a:endParaRPr lang="en-US" dirty="0"/>
          </a:p>
          <a:p>
            <a:pPr marL="0" indent="0">
              <a:buNone/>
            </a:pPr>
            <a:r>
              <a:rPr lang="en-US" dirty="0"/>
              <a:t>We also know that:</a:t>
            </a:r>
          </a:p>
          <a:p>
            <a:pPr marL="579438" lvl="1" indent="-285750"/>
            <a:r>
              <a:rPr lang="en-US" sz="1600" dirty="0"/>
              <a:t>The point (0,0,-</a:t>
            </a:r>
            <a:r>
              <a:rPr lang="en-US" sz="1600" i="1" dirty="0"/>
              <a:t>n</a:t>
            </a:r>
            <a:r>
              <a:rPr lang="en-US" sz="1600" dirty="0"/>
              <a:t>,1) must map to NDC point (0,0,-1) and </a:t>
            </a:r>
          </a:p>
          <a:p>
            <a:pPr marL="579438" lvl="1" indent="-285750"/>
            <a:r>
              <a:rPr lang="en-US" sz="1600" dirty="0"/>
              <a:t>The point (0,0,-</a:t>
            </a:r>
            <a:r>
              <a:rPr lang="en-US" sz="1600" i="1" dirty="0"/>
              <a:t>f</a:t>
            </a:r>
            <a:r>
              <a:rPr lang="en-US" sz="1600" dirty="0"/>
              <a:t>,1) must map to NDC point (0,0,1) </a:t>
            </a:r>
            <a:endParaRPr lang="en-US" dirty="0"/>
          </a:p>
          <a:p>
            <a:pPr marL="0" indent="0">
              <a:buNone/>
            </a:pPr>
            <a:r>
              <a:rPr lang="en-US" dirty="0"/>
              <a:t>Let’s use these to solve for </a:t>
            </a:r>
            <a:r>
              <a:rPr lang="en-US" i="1" dirty="0"/>
              <a:t>A</a:t>
            </a:r>
            <a:r>
              <a:rPr lang="en-US" dirty="0"/>
              <a:t> and </a:t>
            </a:r>
            <a:r>
              <a:rPr lang="en-US" i="1" dirty="0"/>
              <a:t>B</a:t>
            </a:r>
            <a:r>
              <a:rPr lang="en-US" dirty="0"/>
              <a:t>.</a:t>
            </a:r>
          </a:p>
        </p:txBody>
      </p:sp>
      <mc:AlternateContent xmlns:mc="http://schemas.openxmlformats.org/markup-compatibility/2006" xmlns:a14="http://schemas.microsoft.com/office/drawing/2010/main">
        <mc:Choice Requires="a14">
          <p:sp>
            <p:nvSpPr>
              <p:cNvPr id="5" name="TextBox 4"/>
              <p:cNvSpPr txBox="1"/>
              <p:nvPr/>
            </p:nvSpPr>
            <p:spPr>
              <a:xfrm>
                <a:off x="6004667" y="3378532"/>
                <a:ext cx="2067489" cy="11934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a:rPr>
                                      <m:t>𝑑</m:t>
                                    </m:r>
                                  </m:num>
                                  <m:den>
                                    <m:r>
                                      <a:rPr lang="en-US" i="1">
                                        <a:latin typeface="Cambria Math"/>
                                      </a:rPr>
                                      <m:t>𝑎</m:t>
                                    </m:r>
                                  </m:den>
                                </m:f>
                              </m:e>
                              <m:e>
                                <m:r>
                                  <a:rPr lang="en-US" i="1">
                                    <a:latin typeface="Cambria Math"/>
                                  </a:rPr>
                                  <m:t>0</m:t>
                                </m:r>
                              </m:e>
                              <m:e>
                                <m:r>
                                  <a:rPr lang="en-US" i="1">
                                    <a:latin typeface="Cambria Math"/>
                                  </a:rPr>
                                  <m:t>0</m:t>
                                </m:r>
                              </m:e>
                              <m:e>
                                <m:r>
                                  <a:rPr lang="en-US" i="1">
                                    <a:latin typeface="Cambria Math"/>
                                  </a:rPr>
                                  <m:t>0</m:t>
                                </m:r>
                              </m:e>
                            </m:mr>
                            <m:mr>
                              <m:e>
                                <m:r>
                                  <a:rPr lang="en-US" i="1">
                                    <a:latin typeface="Cambria Math"/>
                                  </a:rPr>
                                  <m:t>0</m:t>
                                </m:r>
                              </m:e>
                              <m:e>
                                <m:r>
                                  <a:rPr lang="en-US" i="1">
                                    <a:latin typeface="Cambria Math"/>
                                  </a:rPr>
                                  <m:t>𝑑</m:t>
                                </m:r>
                              </m:e>
                              <m:e>
                                <m:r>
                                  <a:rPr lang="en-US" i="1">
                                    <a:latin typeface="Cambria Math"/>
                                  </a:rPr>
                                  <m:t>0</m:t>
                                </m:r>
                              </m:e>
                              <m:e>
                                <m:r>
                                  <a:rPr lang="en-US" i="1">
                                    <a:latin typeface="Cambria Math"/>
                                  </a:rPr>
                                  <m:t>0</m:t>
                                </m:r>
                              </m:e>
                            </m:mr>
                            <m:mr>
                              <m:e>
                                <m:r>
                                  <a:rPr lang="en-US" i="1">
                                    <a:latin typeface="Cambria Math"/>
                                  </a:rPr>
                                  <m:t>0</m:t>
                                </m:r>
                              </m:e>
                              <m:e>
                                <m:r>
                                  <a:rPr lang="en-US" i="1">
                                    <a:latin typeface="Cambria Math"/>
                                  </a:rPr>
                                  <m:t>0</m:t>
                                </m:r>
                              </m:e>
                              <m:e>
                                <m:r>
                                  <a:rPr lang="en-US" i="1">
                                    <a:latin typeface="Cambria Math"/>
                                  </a:rPr>
                                  <m:t>𝐴</m:t>
                                </m:r>
                              </m:e>
                              <m:e>
                                <m:r>
                                  <a:rPr lang="en-US" i="1">
                                    <a:latin typeface="Cambria Math"/>
                                  </a:rPr>
                                  <m:t>𝐵</m:t>
                                </m:r>
                              </m:e>
                            </m:mr>
                            <m:mr>
                              <m:e>
                                <m:r>
                                  <a:rPr lang="en-US" i="1">
                                    <a:latin typeface="Cambria Math"/>
                                  </a:rPr>
                                  <m:t>0</m:t>
                                </m:r>
                              </m:e>
                              <m:e>
                                <m:r>
                                  <a:rPr lang="en-US" i="1">
                                    <a:latin typeface="Cambria Math"/>
                                  </a:rPr>
                                  <m:t>0</m:t>
                                </m:r>
                              </m:e>
                              <m:e>
                                <m:r>
                                  <a:rPr lang="en-US" i="1">
                                    <a:latin typeface="Cambria Math"/>
                                  </a:rPr>
                                  <m:t>−1</m:t>
                                </m:r>
                              </m:e>
                              <m:e>
                                <m:r>
                                  <a:rPr lang="en-US" i="1">
                                    <a:latin typeface="Cambria Math"/>
                                  </a:rPr>
                                  <m:t>0</m:t>
                                </m:r>
                              </m:e>
                            </m:mr>
                          </m:m>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004667" y="3378532"/>
                <a:ext cx="2067489" cy="1193468"/>
              </a:xfrm>
              <a:prstGeom prst="rect">
                <a:avLst/>
              </a:prstGeom>
              <a:blipFill>
                <a:blip r:embed="rId2"/>
                <a:stretch>
                  <a:fillRect/>
                </a:stretch>
              </a:blipFill>
            </p:spPr>
            <p:txBody>
              <a:bodyPr/>
              <a:lstStyle/>
              <a:p>
                <a:r>
                  <a:rPr lang="en-US">
                    <a:noFill/>
                  </a:rPr>
                  <a:t> </a:t>
                </a:r>
              </a:p>
            </p:txBody>
          </p:sp>
        </mc:Fallback>
      </mc:AlternateContent>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648200"/>
            <a:ext cx="3352800" cy="163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52318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8" dur="500"/>
                                        <p:tgtEl>
                                          <p:spTgt spid="4">
                                            <p:txEl>
                                              <p:pRg st="4" end="4"/>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6" dur="500"/>
                                        <p:tgtEl>
                                          <p:spTgt spid="4">
                                            <p:txEl>
                                              <p:pRg st="7" end="7"/>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randombar(horizontal)">
                                      <p:cBhvr>
                                        <p:cTn id="29" dur="500"/>
                                        <p:tgtEl>
                                          <p:spTgt spid="5"/>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7" dur="500"/>
                                        <p:tgtEl>
                                          <p:spTgt spid="4">
                                            <p:txEl>
                                              <p:pRg st="10" end="10"/>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0" dur="500"/>
                                        <p:tgtEl>
                                          <p:spTgt spid="4">
                                            <p:txEl>
                                              <p:pRg st="11" end="11"/>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horizontal)">
                                      <p:cBhvr>
                                        <p:cTn id="43" dur="500"/>
                                        <p:tgtEl>
                                          <p:spTgt spid="1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6" dur="500"/>
                                        <p:tgtEl>
                                          <p:spTgt spid="4">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1"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Projection:</a:t>
            </a:r>
            <a:br>
              <a:rPr lang="en-US" dirty="0"/>
            </a:br>
            <a:r>
              <a:rPr lang="en-US" dirty="0"/>
              <a:t>Z axis Information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Let’s consider the (0,0,-</a:t>
                </a:r>
                <a:r>
                  <a:rPr lang="en-US" i="1" dirty="0"/>
                  <a:t>n</a:t>
                </a:r>
                <a:r>
                  <a:rPr lang="en-US" dirty="0"/>
                  <a:t>,1) mapping to (0,0,-1) in NDC. This means</a:t>
                </a:r>
              </a:p>
              <a:p>
                <a:pPr marL="0" indent="0" algn="r">
                  <a:buNone/>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m>
                            <m:mPr>
                              <m:mcs>
                                <m:mc>
                                  <m:mcPr>
                                    <m:count m:val="4"/>
                                    <m:mcJc m:val="center"/>
                                  </m:mcPr>
                                </m:mc>
                              </m:mcs>
                              <m:ctrlPr>
                                <a:rPr lang="en-US" sz="1800" i="1">
                                  <a:latin typeface="Cambria Math" panose="02040503050406030204" pitchFamily="18" charset="0"/>
                                </a:rPr>
                              </m:ctrlPr>
                            </m:mPr>
                            <m:mr>
                              <m:e>
                                <m:f>
                                  <m:fPr>
                                    <m:type m:val="skw"/>
                                    <m:ctrlPr>
                                      <a:rPr lang="en-US" sz="1800" i="1">
                                        <a:latin typeface="Cambria Math" panose="02040503050406030204" pitchFamily="18" charset="0"/>
                                      </a:rPr>
                                    </m:ctrlPr>
                                  </m:fPr>
                                  <m:num>
                                    <m:r>
                                      <a:rPr lang="en-US" sz="1800" i="1">
                                        <a:latin typeface="Cambria Math"/>
                                      </a:rPr>
                                      <m:t>𝑑</m:t>
                                    </m:r>
                                  </m:num>
                                  <m:den>
                                    <m:r>
                                      <a:rPr lang="en-US" sz="1800" i="1">
                                        <a:latin typeface="Cambria Math"/>
                                      </a:rPr>
                                      <m:t>𝑎</m:t>
                                    </m:r>
                                  </m:den>
                                </m:f>
                              </m:e>
                              <m:e>
                                <m:r>
                                  <a:rPr lang="en-US" sz="1800" i="1">
                                    <a:latin typeface="Cambria Math"/>
                                  </a:rPr>
                                  <m:t>0</m:t>
                                </m:r>
                              </m:e>
                              <m:e>
                                <m:r>
                                  <a:rPr lang="en-US" sz="1800" i="1">
                                    <a:latin typeface="Cambria Math"/>
                                  </a:rPr>
                                  <m:t>0</m:t>
                                </m:r>
                              </m:e>
                              <m:e>
                                <m:r>
                                  <a:rPr lang="en-US" sz="1800" i="1">
                                    <a:latin typeface="Cambria Math"/>
                                  </a:rPr>
                                  <m:t>0</m:t>
                                </m:r>
                              </m:e>
                            </m:mr>
                            <m:mr>
                              <m:e>
                                <m:r>
                                  <a:rPr lang="en-US" sz="1800" i="1">
                                    <a:latin typeface="Cambria Math"/>
                                  </a:rPr>
                                  <m:t>0</m:t>
                                </m:r>
                              </m:e>
                              <m:e>
                                <m:r>
                                  <a:rPr lang="en-US" sz="1800" i="1">
                                    <a:latin typeface="Cambria Math"/>
                                  </a:rPr>
                                  <m:t>𝑑</m:t>
                                </m:r>
                              </m:e>
                              <m:e>
                                <m:r>
                                  <a:rPr lang="en-US" sz="1800" i="1">
                                    <a:latin typeface="Cambria Math"/>
                                  </a:rPr>
                                  <m:t>0</m:t>
                                </m:r>
                              </m:e>
                              <m:e>
                                <m:r>
                                  <a:rPr lang="en-US" sz="1800" i="1">
                                    <a:latin typeface="Cambria Math"/>
                                  </a:rPr>
                                  <m:t>0</m:t>
                                </m:r>
                              </m:e>
                            </m:mr>
                            <m:mr>
                              <m:e>
                                <m:r>
                                  <a:rPr lang="en-US" sz="1800" i="1">
                                    <a:latin typeface="Cambria Math"/>
                                  </a:rPr>
                                  <m:t>0</m:t>
                                </m:r>
                              </m:e>
                              <m:e>
                                <m:r>
                                  <a:rPr lang="en-US" sz="1800" i="1">
                                    <a:latin typeface="Cambria Math"/>
                                  </a:rPr>
                                  <m:t>0</m:t>
                                </m:r>
                              </m:e>
                              <m:e>
                                <m:r>
                                  <a:rPr lang="en-US" sz="1800" i="1">
                                    <a:latin typeface="Cambria Math"/>
                                  </a:rPr>
                                  <m:t>𝐴</m:t>
                                </m:r>
                              </m:e>
                              <m:e>
                                <m:r>
                                  <a:rPr lang="en-US" sz="1800" i="1">
                                    <a:latin typeface="Cambria Math"/>
                                  </a:rPr>
                                  <m:t>𝐵</m:t>
                                </m:r>
                              </m:e>
                            </m:mr>
                            <m:mr>
                              <m:e>
                                <m:r>
                                  <a:rPr lang="en-US" sz="1800" i="1">
                                    <a:latin typeface="Cambria Math"/>
                                  </a:rPr>
                                  <m:t>0</m:t>
                                </m:r>
                              </m:e>
                              <m:e>
                                <m:r>
                                  <a:rPr lang="en-US" sz="1800" i="1">
                                    <a:latin typeface="Cambria Math"/>
                                  </a:rPr>
                                  <m:t>0</m:t>
                                </m:r>
                              </m:e>
                              <m:e>
                                <m:r>
                                  <a:rPr lang="en-US" sz="1800" i="1">
                                    <a:latin typeface="Cambria Math"/>
                                  </a:rPr>
                                  <m:t>−1</m:t>
                                </m:r>
                              </m:e>
                              <m:e>
                                <m:r>
                                  <a:rPr lang="en-US" sz="1800" i="1">
                                    <a:latin typeface="Cambria Math"/>
                                  </a:rPr>
                                  <m:t>0</m:t>
                                </m:r>
                              </m:e>
                            </m:mr>
                          </m:m>
                        </m:e>
                      </m:d>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b="0" i="1" smtClean="0">
                                    <a:latin typeface="Cambria Math"/>
                                  </a:rPr>
                                  <m:t>0</m:t>
                                </m:r>
                              </m:e>
                            </m:mr>
                            <m:mr>
                              <m:e>
                                <m:r>
                                  <a:rPr lang="en-US" sz="1800" b="0" i="1" smtClean="0">
                                    <a:latin typeface="Cambria Math"/>
                                  </a:rPr>
                                  <m:t>0</m:t>
                                </m:r>
                              </m:e>
                            </m:mr>
                            <m:mr>
                              <m:e>
                                <m:r>
                                  <a:rPr lang="en-US" sz="1800" b="0" i="1" smtClean="0">
                                    <a:latin typeface="Cambria Math"/>
                                  </a:rPr>
                                  <m:t>−</m:t>
                                </m:r>
                                <m:r>
                                  <a:rPr lang="en-US" sz="1800" b="0" i="1" smtClean="0">
                                    <a:latin typeface="Cambria Math"/>
                                  </a:rPr>
                                  <m:t>𝑛</m:t>
                                </m:r>
                              </m:e>
                            </m:mr>
                            <m:mr>
                              <m:e>
                                <m:r>
                                  <a:rPr lang="en-US" sz="1800" i="1">
                                    <a:latin typeface="Cambria Math"/>
                                  </a:rPr>
                                  <m:t>1</m:t>
                                </m:r>
                              </m:e>
                            </m:mr>
                          </m:m>
                        </m:e>
                      </m:d>
                      <m:r>
                        <a:rPr lang="en-US" sz="1800" i="1">
                          <a:latin typeface="Cambria Math"/>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a:rPr lang="en-US" sz="1800" b="0" i="1" smtClean="0">
                                    <a:latin typeface="Cambria Math"/>
                                  </a:rPr>
                                  <m:t>0</m:t>
                                </m:r>
                              </m:e>
                            </m:mr>
                            <m:mr>
                              <m:e>
                                <m:r>
                                  <a:rPr lang="en-US" sz="1800" b="0" i="1" smtClean="0">
                                    <a:latin typeface="Cambria Math"/>
                                  </a:rPr>
                                  <m:t>0</m:t>
                                </m:r>
                              </m:e>
                            </m:mr>
                            <m:mr>
                              <m:e>
                                <m:r>
                                  <a:rPr lang="en-US" sz="1800" b="0" i="1" smtClean="0">
                                    <a:latin typeface="Cambria Math"/>
                                  </a:rPr>
                                  <m:t>−</m:t>
                                </m:r>
                                <m:r>
                                  <a:rPr lang="en-US" sz="1800" b="0" i="1" smtClean="0">
                                    <a:latin typeface="Cambria Math"/>
                                  </a:rPr>
                                  <m:t>𝐴𝑛</m:t>
                                </m:r>
                                <m:r>
                                  <a:rPr lang="en-US" sz="1800" b="0" i="1" smtClean="0">
                                    <a:latin typeface="Cambria Math"/>
                                  </a:rPr>
                                  <m:t>+</m:t>
                                </m:r>
                                <m:r>
                                  <a:rPr lang="en-US" sz="1800" b="0" i="1" smtClean="0">
                                    <a:latin typeface="Cambria Math"/>
                                  </a:rPr>
                                  <m:t>𝐵</m:t>
                                </m:r>
                              </m:e>
                            </m:mr>
                            <m:mr>
                              <m:e>
                                <m:r>
                                  <a:rPr lang="en-US" sz="1800" b="0" i="1" smtClean="0">
                                    <a:latin typeface="Cambria Math"/>
                                  </a:rPr>
                                  <m:t>𝑛</m:t>
                                </m:r>
                              </m:e>
                            </m:mr>
                          </m:m>
                        </m:e>
                      </m:d>
                    </m:oMath>
                  </m:oMathPara>
                </a14:m>
                <a:endParaRPr lang="en-US" dirty="0"/>
              </a:p>
              <a:p>
                <a:pPr marL="293688" lvl="1" indent="0">
                  <a:buNone/>
                </a:pPr>
                <a:r>
                  <a:rPr lang="en-US" dirty="0"/>
                  <a:t>Remembering to convert from homogeneous coordinates, we get the point </a:t>
                </a:r>
              </a:p>
              <a:p>
                <a:pPr marL="293688" lvl="1" indent="0">
                  <a:buNone/>
                </a:pPr>
                <a14:m>
                  <m:oMathPara xmlns:m="http://schemas.openxmlformats.org/officeDocument/2006/math">
                    <m:oMathParaPr>
                      <m:jc m:val="centerGroup"/>
                    </m:oMathParaPr>
                    <m:oMath xmlns:m="http://schemas.openxmlformats.org/officeDocument/2006/math">
                      <m:r>
                        <a:rPr lang="en-US" b="0" i="1" smtClean="0">
                          <a:latin typeface="Cambria Math"/>
                        </a:rPr>
                        <m:t>(0,0, −</m:t>
                      </m:r>
                      <m:r>
                        <a:rPr lang="en-US" b="0" i="1" smtClean="0">
                          <a:latin typeface="Cambria Math"/>
                        </a:rPr>
                        <m:t>𝐴</m:t>
                      </m:r>
                      <m:r>
                        <a:rPr lang="en-US" b="0" i="1" smtClean="0">
                          <a:latin typeface="Cambria Math"/>
                        </a:rPr>
                        <m:t>+ </m:t>
                      </m:r>
                      <m:f>
                        <m:fPr>
                          <m:type m:val="skw"/>
                          <m:ctrlPr>
                            <a:rPr lang="en-US" b="0" i="1" smtClean="0">
                              <a:latin typeface="Cambria Math" panose="02040503050406030204" pitchFamily="18" charset="0"/>
                            </a:rPr>
                          </m:ctrlPr>
                        </m:fPr>
                        <m:num>
                          <m:r>
                            <a:rPr lang="en-US" b="0" i="1" smtClean="0">
                              <a:latin typeface="Cambria Math"/>
                            </a:rPr>
                            <m:t>𝐵</m:t>
                          </m:r>
                        </m:num>
                        <m:den>
                          <m:r>
                            <a:rPr lang="en-US" b="0" i="1" smtClean="0">
                              <a:latin typeface="Cambria Math"/>
                            </a:rPr>
                            <m:t>𝑛</m:t>
                          </m:r>
                        </m:den>
                      </m:f>
                      <m:r>
                        <a:rPr lang="en-US" b="0" i="1" smtClean="0">
                          <a:latin typeface="Cambria Math"/>
                        </a:rPr>
                        <m:t>)</m:t>
                      </m:r>
                    </m:oMath>
                  </m:oMathPara>
                </a14:m>
                <a:endParaRPr lang="en-US" dirty="0"/>
              </a:p>
              <a:p>
                <a:pPr marL="293688" lvl="1" indent="0">
                  <a:buNone/>
                </a:pPr>
                <a:r>
                  <a:rPr lang="en-US" dirty="0"/>
                  <a:t>So, if </a:t>
                </a:r>
                <a14:m>
                  <m:oMath xmlns:m="http://schemas.openxmlformats.org/officeDocument/2006/math">
                    <m:r>
                      <a:rPr lang="en-US" i="1">
                        <a:latin typeface="Cambria Math"/>
                      </a:rPr>
                      <m:t>−</m:t>
                    </m:r>
                    <m:r>
                      <a:rPr lang="en-US" i="1">
                        <a:latin typeface="Cambria Math"/>
                      </a:rPr>
                      <m:t>𝐴</m:t>
                    </m:r>
                    <m:r>
                      <a:rPr lang="en-US" i="1">
                        <a:latin typeface="Cambria Math"/>
                      </a:rPr>
                      <m:t>+ </m:t>
                    </m:r>
                    <m:f>
                      <m:fPr>
                        <m:type m:val="skw"/>
                        <m:ctrlPr>
                          <a:rPr lang="en-US" i="1">
                            <a:latin typeface="Cambria Math" panose="02040503050406030204" pitchFamily="18" charset="0"/>
                          </a:rPr>
                        </m:ctrlPr>
                      </m:fPr>
                      <m:num>
                        <m:r>
                          <a:rPr lang="en-US" i="1">
                            <a:latin typeface="Cambria Math"/>
                          </a:rPr>
                          <m:t>𝐵</m:t>
                        </m:r>
                      </m:num>
                      <m:den>
                        <m:r>
                          <a:rPr lang="en-US" i="1">
                            <a:latin typeface="Cambria Math"/>
                          </a:rPr>
                          <m:t>𝑛</m:t>
                        </m:r>
                      </m:den>
                    </m:f>
                    <m:r>
                      <a:rPr lang="en-US" b="0" i="1" smtClean="0">
                        <a:latin typeface="Cambria Math"/>
                      </a:rPr>
                      <m:t>=−1</m:t>
                    </m:r>
                  </m:oMath>
                </a14:m>
                <a:r>
                  <a:rPr lang="en-US" dirty="0"/>
                  <a:t>, according to our mapping, we get that </a:t>
                </a:r>
                <a14:m>
                  <m:oMath xmlns:m="http://schemas.openxmlformats.org/officeDocument/2006/math">
                    <m:r>
                      <a:rPr lang="en-US" b="0" i="1" smtClean="0">
                        <a:latin typeface="Cambria Math"/>
                      </a:rPr>
                      <m:t>𝐵</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−1</m:t>
                        </m:r>
                      </m:e>
                    </m:d>
                    <m:r>
                      <a:rPr lang="en-US" b="0" i="1" smtClean="0">
                        <a:latin typeface="Cambria Math"/>
                      </a:rPr>
                      <m:t>𝑛</m:t>
                    </m:r>
                  </m:oMath>
                </a14:m>
                <a:endParaRPr lang="en-US" dirty="0"/>
              </a:p>
              <a:p>
                <a:pPr marL="0" indent="0">
                  <a:buNone/>
                </a:pPr>
                <a:endParaRPr lang="en-US" sz="800" dirty="0"/>
              </a:p>
              <a:p>
                <a:pPr marL="0" indent="0">
                  <a:buNone/>
                </a:pPr>
                <a:r>
                  <a:rPr lang="en-US" dirty="0"/>
                  <a:t>Substituting in the matrix and solving using (0,0,-</a:t>
                </a:r>
                <a:r>
                  <a:rPr lang="en-US" i="1" dirty="0"/>
                  <a:t>f</a:t>
                </a:r>
                <a:r>
                  <a:rPr lang="en-US" dirty="0"/>
                  <a:t>,1) mapping to (0,0,1) in NDC. </a:t>
                </a: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m>
                            <m:mPr>
                              <m:mcs>
                                <m:mc>
                                  <m:mcPr>
                                    <m:count m:val="4"/>
                                    <m:mcJc m:val="center"/>
                                  </m:mcPr>
                                </m:mc>
                              </m:mcs>
                              <m:ctrlPr>
                                <a:rPr lang="en-US" sz="1800" i="1">
                                  <a:latin typeface="Cambria Math" panose="02040503050406030204" pitchFamily="18" charset="0"/>
                                </a:rPr>
                              </m:ctrlPr>
                            </m:mPr>
                            <m:mr>
                              <m:e>
                                <m:f>
                                  <m:fPr>
                                    <m:type m:val="skw"/>
                                    <m:ctrlPr>
                                      <a:rPr lang="en-US" sz="1800" i="1">
                                        <a:latin typeface="Cambria Math" panose="02040503050406030204" pitchFamily="18" charset="0"/>
                                      </a:rPr>
                                    </m:ctrlPr>
                                  </m:fPr>
                                  <m:num>
                                    <m:r>
                                      <a:rPr lang="en-US" sz="1800" i="1">
                                        <a:latin typeface="Cambria Math"/>
                                      </a:rPr>
                                      <m:t>𝑑</m:t>
                                    </m:r>
                                  </m:num>
                                  <m:den>
                                    <m:r>
                                      <a:rPr lang="en-US" sz="1800" i="1">
                                        <a:latin typeface="Cambria Math"/>
                                      </a:rPr>
                                      <m:t>𝑎</m:t>
                                    </m:r>
                                  </m:den>
                                </m:f>
                              </m:e>
                              <m:e>
                                <m:r>
                                  <a:rPr lang="en-US" sz="1800" i="1">
                                    <a:latin typeface="Cambria Math"/>
                                  </a:rPr>
                                  <m:t>0</m:t>
                                </m:r>
                              </m:e>
                              <m:e>
                                <m:r>
                                  <a:rPr lang="en-US" sz="1800" i="1">
                                    <a:latin typeface="Cambria Math"/>
                                  </a:rPr>
                                  <m:t>0</m:t>
                                </m:r>
                              </m:e>
                              <m:e>
                                <m:r>
                                  <a:rPr lang="en-US" sz="1800" i="1">
                                    <a:latin typeface="Cambria Math"/>
                                  </a:rPr>
                                  <m:t>0</m:t>
                                </m:r>
                              </m:e>
                            </m:mr>
                            <m:mr>
                              <m:e>
                                <m:r>
                                  <a:rPr lang="en-US" sz="1800" i="1">
                                    <a:latin typeface="Cambria Math"/>
                                  </a:rPr>
                                  <m:t>0</m:t>
                                </m:r>
                              </m:e>
                              <m:e>
                                <m:r>
                                  <a:rPr lang="en-US" sz="1800" i="1">
                                    <a:latin typeface="Cambria Math"/>
                                  </a:rPr>
                                  <m:t>𝑑</m:t>
                                </m:r>
                              </m:e>
                              <m:e>
                                <m:r>
                                  <a:rPr lang="en-US" sz="1800" i="1">
                                    <a:latin typeface="Cambria Math"/>
                                  </a:rPr>
                                  <m:t>0</m:t>
                                </m:r>
                              </m:e>
                              <m:e>
                                <m:r>
                                  <a:rPr lang="en-US" sz="1800" i="1">
                                    <a:latin typeface="Cambria Math"/>
                                  </a:rPr>
                                  <m:t>0</m:t>
                                </m:r>
                              </m:e>
                            </m:mr>
                            <m:mr>
                              <m:e>
                                <m:r>
                                  <a:rPr lang="en-US" sz="1800" i="1">
                                    <a:latin typeface="Cambria Math"/>
                                  </a:rPr>
                                  <m:t>0</m:t>
                                </m:r>
                              </m:e>
                              <m:e>
                                <m:r>
                                  <a:rPr lang="en-US" sz="1800" i="1">
                                    <a:latin typeface="Cambria Math"/>
                                  </a:rPr>
                                  <m:t>0</m:t>
                                </m:r>
                              </m:e>
                              <m:e>
                                <m:r>
                                  <a:rPr lang="en-US" sz="1800" i="1">
                                    <a:latin typeface="Cambria Math"/>
                                  </a:rPr>
                                  <m:t>𝐴</m:t>
                                </m:r>
                              </m:e>
                              <m:e>
                                <m:d>
                                  <m:dPr>
                                    <m:ctrlPr>
                                      <a:rPr lang="en-US" sz="1800" i="1">
                                        <a:latin typeface="Cambria Math" panose="02040503050406030204" pitchFamily="18" charset="0"/>
                                      </a:rPr>
                                    </m:ctrlPr>
                                  </m:dPr>
                                  <m:e>
                                    <m:r>
                                      <a:rPr lang="en-US" sz="1800" i="1">
                                        <a:latin typeface="Cambria Math"/>
                                      </a:rPr>
                                      <m:t>𝐴</m:t>
                                    </m:r>
                                    <m:r>
                                      <a:rPr lang="en-US" sz="1800" i="1">
                                        <a:latin typeface="Cambria Math"/>
                                      </a:rPr>
                                      <m:t>−1</m:t>
                                    </m:r>
                                  </m:e>
                                </m:d>
                                <m:r>
                                  <a:rPr lang="en-US" sz="1800" i="1">
                                    <a:latin typeface="Cambria Math"/>
                                  </a:rPr>
                                  <m:t>𝑛</m:t>
                                </m:r>
                              </m:e>
                            </m:mr>
                            <m:mr>
                              <m:e>
                                <m:r>
                                  <a:rPr lang="en-US" sz="1800" i="1">
                                    <a:latin typeface="Cambria Math"/>
                                  </a:rPr>
                                  <m:t>0</m:t>
                                </m:r>
                              </m:e>
                              <m:e>
                                <m:r>
                                  <a:rPr lang="en-US" sz="1800" i="1">
                                    <a:latin typeface="Cambria Math"/>
                                  </a:rPr>
                                  <m:t>0</m:t>
                                </m:r>
                              </m:e>
                              <m:e>
                                <m:r>
                                  <a:rPr lang="en-US" sz="1800" i="1">
                                    <a:latin typeface="Cambria Math"/>
                                  </a:rPr>
                                  <m:t>−1</m:t>
                                </m:r>
                              </m:e>
                              <m:e>
                                <m:r>
                                  <a:rPr lang="en-US" sz="1800" i="1">
                                    <a:latin typeface="Cambria Math"/>
                                  </a:rPr>
                                  <m:t>0</m:t>
                                </m:r>
                              </m:e>
                            </m:mr>
                          </m:m>
                        </m:e>
                      </m:d>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i="1">
                                    <a:latin typeface="Cambria Math"/>
                                  </a:rPr>
                                  <m:t>0</m:t>
                                </m:r>
                              </m:e>
                            </m:mr>
                            <m:mr>
                              <m:e>
                                <m:r>
                                  <a:rPr lang="en-US" sz="1800" i="1">
                                    <a:latin typeface="Cambria Math"/>
                                  </a:rPr>
                                  <m:t>0</m:t>
                                </m:r>
                              </m:e>
                            </m:mr>
                            <m:mr>
                              <m:e>
                                <m:r>
                                  <a:rPr lang="en-US" sz="1800" b="0" i="1" smtClean="0">
                                    <a:latin typeface="Cambria Math"/>
                                  </a:rPr>
                                  <m:t>−</m:t>
                                </m:r>
                                <m:r>
                                  <a:rPr lang="en-US" sz="1800" b="0" i="1" smtClean="0">
                                    <a:latin typeface="Cambria Math"/>
                                  </a:rPr>
                                  <m:t>𝑓</m:t>
                                </m:r>
                              </m:e>
                            </m:mr>
                            <m:mr>
                              <m:e>
                                <m:r>
                                  <a:rPr lang="en-US" sz="1800" i="1">
                                    <a:latin typeface="Cambria Math"/>
                                  </a:rPr>
                                  <m:t>1</m:t>
                                </m:r>
                              </m:e>
                            </m:mr>
                          </m:m>
                        </m:e>
                      </m:d>
                      <m:r>
                        <a:rPr lang="en-US" sz="1800" i="1">
                          <a:latin typeface="Cambria Math"/>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a:rPr lang="en-US" sz="1800" i="1">
                                    <a:latin typeface="Cambria Math"/>
                                  </a:rPr>
                                  <m:t>0</m:t>
                                </m:r>
                              </m:e>
                            </m:mr>
                            <m:mr>
                              <m:e>
                                <m:r>
                                  <a:rPr lang="en-US" sz="1800" i="1">
                                    <a:latin typeface="Cambria Math"/>
                                  </a:rPr>
                                  <m:t>0</m:t>
                                </m:r>
                              </m:e>
                            </m:mr>
                            <m:mr>
                              <m:e>
                                <m:r>
                                  <a:rPr lang="en-US" sz="1800" b="0" i="1" smtClean="0">
                                    <a:latin typeface="Cambria Math"/>
                                  </a:rPr>
                                  <m:t>−</m:t>
                                </m:r>
                                <m:r>
                                  <a:rPr lang="en-US" sz="1800" i="1">
                                    <a:latin typeface="Cambria Math"/>
                                  </a:rPr>
                                  <m:t>𝐴</m:t>
                                </m:r>
                                <m:r>
                                  <a:rPr lang="en-US" sz="1800" b="0" i="1" smtClean="0">
                                    <a:latin typeface="Cambria Math"/>
                                  </a:rPr>
                                  <m:t>𝑓</m:t>
                                </m:r>
                                <m:r>
                                  <a:rPr lang="en-US" sz="1800" i="1">
                                    <a:latin typeface="Cambria Math"/>
                                  </a:rPr>
                                  <m:t>+</m:t>
                                </m:r>
                                <m:d>
                                  <m:dPr>
                                    <m:ctrlPr>
                                      <a:rPr lang="en-US" sz="1800" i="1">
                                        <a:latin typeface="Cambria Math" panose="02040503050406030204" pitchFamily="18" charset="0"/>
                                      </a:rPr>
                                    </m:ctrlPr>
                                  </m:dPr>
                                  <m:e>
                                    <m:r>
                                      <a:rPr lang="en-US" sz="1800" i="1">
                                        <a:latin typeface="Cambria Math"/>
                                      </a:rPr>
                                      <m:t>𝐴</m:t>
                                    </m:r>
                                    <m:r>
                                      <a:rPr lang="en-US" sz="1800" i="1">
                                        <a:latin typeface="Cambria Math"/>
                                      </a:rPr>
                                      <m:t>−1</m:t>
                                    </m:r>
                                  </m:e>
                                </m:d>
                                <m:r>
                                  <a:rPr lang="en-US" sz="1800" i="1">
                                    <a:latin typeface="Cambria Math"/>
                                  </a:rPr>
                                  <m:t>𝑛</m:t>
                                </m:r>
                              </m:e>
                            </m:mr>
                            <m:mr>
                              <m:e>
                                <m:r>
                                  <a:rPr lang="en-US" sz="1800" b="0" i="1" smtClean="0">
                                    <a:latin typeface="Cambria Math"/>
                                  </a:rPr>
                                  <m:t>𝑓</m:t>
                                </m:r>
                              </m:e>
                            </m:mr>
                          </m:m>
                        </m:e>
                      </m:d>
                    </m:oMath>
                  </m:oMathPara>
                </a14:m>
                <a:endParaRPr lang="en-US" dirty="0"/>
              </a:p>
              <a:p>
                <a:pPr marL="293688" lvl="1" indent="0">
                  <a:buNone/>
                </a:pPr>
                <a:r>
                  <a:rPr lang="en-US" dirty="0"/>
                  <a:t>Remembering to convert from homogeneous coordinates, we get the point </a:t>
                </a:r>
              </a:p>
              <a:p>
                <a:pPr marL="293688" lvl="1" indent="0">
                  <a:buNone/>
                </a:pPr>
                <a14:m>
                  <m:oMathPara xmlns:m="http://schemas.openxmlformats.org/officeDocument/2006/math">
                    <m:oMathParaPr>
                      <m:jc m:val="centerGroup"/>
                    </m:oMathParaPr>
                    <m:oMath xmlns:m="http://schemas.openxmlformats.org/officeDocument/2006/math">
                      <m:r>
                        <a:rPr lang="en-US" b="0" i="1" smtClean="0">
                          <a:latin typeface="Cambria Math"/>
                        </a:rPr>
                        <m:t>(0,0,−</m:t>
                      </m:r>
                      <m:r>
                        <a:rPr lang="en-US" b="0" i="1" smtClean="0">
                          <a:latin typeface="Cambria Math"/>
                        </a:rPr>
                        <m:t>𝐴</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−1</m:t>
                          </m:r>
                        </m:e>
                      </m:d>
                      <m:f>
                        <m:fPr>
                          <m:type m:val="skw"/>
                          <m:ctrlPr>
                            <a:rPr lang="en-US" b="0" i="1" smtClean="0">
                              <a:latin typeface="Cambria Math" panose="02040503050406030204" pitchFamily="18" charset="0"/>
                            </a:rPr>
                          </m:ctrlPr>
                        </m:fPr>
                        <m:num>
                          <m:r>
                            <a:rPr lang="en-US" b="0" i="1" smtClean="0">
                              <a:latin typeface="Cambria Math"/>
                            </a:rPr>
                            <m:t>𝑛</m:t>
                          </m:r>
                        </m:num>
                        <m:den>
                          <m:r>
                            <a:rPr lang="en-US" b="0" i="1" smtClean="0">
                              <a:latin typeface="Cambria Math"/>
                            </a:rPr>
                            <m:t>𝑓</m:t>
                          </m:r>
                        </m:den>
                      </m:f>
                      <m:r>
                        <a:rPr lang="en-US" b="0" i="1" smtClean="0">
                          <a:latin typeface="Cambria Math"/>
                        </a:rPr>
                        <m:t>)</m:t>
                      </m:r>
                    </m:oMath>
                  </m:oMathPara>
                </a14:m>
                <a:endParaRPr lang="en-US" dirty="0"/>
              </a:p>
              <a:p>
                <a:pPr marL="0" indent="0">
                  <a:buNone/>
                </a:pPr>
                <a:r>
                  <a:rPr lang="en-US" dirty="0"/>
                  <a:t>Now A is the only unknown, so we can solve for A</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b="-7995"/>
                </a:stretch>
              </a:blipFill>
            </p:spPr>
            <p:txBody>
              <a:bodyPr/>
              <a:lstStyle/>
              <a:p>
                <a:r>
                  <a:rPr lang="en-US">
                    <a:noFill/>
                  </a:rPr>
                  <a:t> </a:t>
                </a:r>
              </a:p>
            </p:txBody>
          </p:sp>
        </mc:Fallback>
      </mc:AlternateContent>
    </p:spTree>
    <p:extLst>
      <p:ext uri="{BB962C8B-B14F-4D97-AF65-F5344CB8AC3E}">
        <p14:creationId xmlns:p14="http://schemas.microsoft.com/office/powerpoint/2010/main" val="377709051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8" dur="500"/>
                                        <p:tgtEl>
                                          <p:spTgt spid="4">
                                            <p:txEl>
                                              <p:pRg st="6" end="6"/>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6" dur="500"/>
                                        <p:tgtEl>
                                          <p:spTgt spid="4">
                                            <p:txEl>
                                              <p:pRg st="8" end="8"/>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9" dur="500"/>
                                        <p:tgtEl>
                                          <p:spTgt spid="4">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4"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Projection:</a:t>
            </a:r>
            <a:br>
              <a:rPr lang="en-US" dirty="0"/>
            </a:br>
            <a:r>
              <a:rPr lang="en-US" dirty="0"/>
              <a:t>Z axis Information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29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latin typeface="Cambria Math"/>
                  </a:rPr>
                  <a:t>Since we want </a:t>
                </a:r>
                <a14:m>
                  <m:oMath xmlns:m="http://schemas.openxmlformats.org/officeDocument/2006/math">
                    <m:d>
                      <m:dPr>
                        <m:ctrlPr>
                          <a:rPr lang="en-US" i="1">
                            <a:latin typeface="Cambria Math" panose="02040503050406030204" pitchFamily="18" charset="0"/>
                          </a:rPr>
                        </m:ctrlPr>
                      </m:dPr>
                      <m:e>
                        <m:r>
                          <a:rPr lang="en-US" i="1">
                            <a:latin typeface="Cambria Math"/>
                          </a:rPr>
                          <m:t>0,0,−</m:t>
                        </m:r>
                        <m:r>
                          <a:rPr lang="en-US" i="1">
                            <a:latin typeface="Cambria Math"/>
                          </a:rPr>
                          <m:t>𝐴</m:t>
                        </m:r>
                        <m:r>
                          <a:rPr lang="en-US" i="1">
                            <a:latin typeface="Cambria Math"/>
                          </a:rPr>
                          <m:t>+</m:t>
                        </m:r>
                        <m:d>
                          <m:dPr>
                            <m:ctrlPr>
                              <a:rPr lang="en-US" i="1">
                                <a:latin typeface="Cambria Math" panose="02040503050406030204" pitchFamily="18" charset="0"/>
                              </a:rPr>
                            </m:ctrlPr>
                          </m:dPr>
                          <m:e>
                            <m:r>
                              <a:rPr lang="en-US" i="1">
                                <a:latin typeface="Cambria Math"/>
                              </a:rPr>
                              <m:t>𝐴</m:t>
                            </m:r>
                            <m:r>
                              <a:rPr lang="en-US" i="1">
                                <a:latin typeface="Cambria Math"/>
                              </a:rPr>
                              <m:t>−1</m:t>
                            </m:r>
                          </m:e>
                        </m:d>
                        <m:f>
                          <m:fPr>
                            <m:type m:val="skw"/>
                            <m:ctrlPr>
                              <a:rPr lang="en-US" i="1">
                                <a:latin typeface="Cambria Math" panose="02040503050406030204" pitchFamily="18" charset="0"/>
                              </a:rPr>
                            </m:ctrlPr>
                          </m:fPr>
                          <m:num>
                            <m:r>
                              <a:rPr lang="en-US" i="1">
                                <a:latin typeface="Cambria Math"/>
                              </a:rPr>
                              <m:t>𝑛</m:t>
                            </m:r>
                          </m:num>
                          <m:den>
                            <m:r>
                              <a:rPr lang="en-US" i="1">
                                <a:latin typeface="Cambria Math"/>
                              </a:rPr>
                              <m:t>𝑓</m:t>
                            </m:r>
                          </m:den>
                        </m:f>
                      </m:e>
                    </m:d>
                  </m:oMath>
                </a14:m>
                <a:r>
                  <a:rPr lang="en-US" dirty="0"/>
                  <a:t> to equate (0,0,1) in the NDC, we have</a:t>
                </a:r>
              </a:p>
              <a:p>
                <a:pPr marL="0" indent="0" algn="ctr">
                  <a:buNone/>
                </a:pPr>
                <a14:m>
                  <m:oMathPara xmlns:m="http://schemas.openxmlformats.org/officeDocument/2006/math">
                    <m:oMathParaPr>
                      <m:jc m:val="centerGroup"/>
                    </m:oMathParaPr>
                    <m:oMath xmlns:m="http://schemas.openxmlformats.org/officeDocument/2006/math">
                      <m:r>
                        <a:rPr lang="en-US" sz="1800" b="0" i="1" smtClean="0">
                          <a:latin typeface="Cambria Math"/>
                        </a:rPr>
                        <m:t>1=</m:t>
                      </m:r>
                      <m:r>
                        <a:rPr lang="en-US" sz="1800" i="1">
                          <a:latin typeface="Cambria Math"/>
                        </a:rPr>
                        <m:t>−</m:t>
                      </m:r>
                      <m:r>
                        <a:rPr lang="en-US" sz="1800" i="1">
                          <a:latin typeface="Cambria Math"/>
                        </a:rPr>
                        <m:t>𝐴</m:t>
                      </m:r>
                      <m:r>
                        <a:rPr lang="en-US" sz="1800" i="1">
                          <a:latin typeface="Cambria Math"/>
                        </a:rPr>
                        <m:t>+</m:t>
                      </m:r>
                      <m:d>
                        <m:dPr>
                          <m:ctrlPr>
                            <a:rPr lang="en-US" sz="1800" i="1">
                              <a:latin typeface="Cambria Math" panose="02040503050406030204" pitchFamily="18" charset="0"/>
                            </a:rPr>
                          </m:ctrlPr>
                        </m:dPr>
                        <m:e>
                          <m:r>
                            <a:rPr lang="en-US" sz="1800" i="1">
                              <a:latin typeface="Cambria Math"/>
                            </a:rPr>
                            <m:t>𝐴</m:t>
                          </m:r>
                          <m:r>
                            <a:rPr lang="en-US" sz="1800" i="1">
                              <a:latin typeface="Cambria Math"/>
                            </a:rPr>
                            <m:t>−1</m:t>
                          </m:r>
                        </m:e>
                      </m:d>
                      <m:f>
                        <m:fPr>
                          <m:type m:val="skw"/>
                          <m:ctrlPr>
                            <a:rPr lang="en-US" sz="1800" i="1">
                              <a:latin typeface="Cambria Math" panose="02040503050406030204" pitchFamily="18" charset="0"/>
                            </a:rPr>
                          </m:ctrlPr>
                        </m:fPr>
                        <m:num>
                          <m:r>
                            <a:rPr lang="en-US" sz="1800" i="1">
                              <a:latin typeface="Cambria Math"/>
                            </a:rPr>
                            <m:t>𝑛</m:t>
                          </m:r>
                        </m:num>
                        <m:den>
                          <m:r>
                            <a:rPr lang="en-US" sz="1800" i="1">
                              <a:latin typeface="Cambria Math"/>
                            </a:rPr>
                            <m:t>𝑓</m:t>
                          </m:r>
                        </m:den>
                      </m:f>
                    </m:oMath>
                  </m:oMathPara>
                </a14:m>
                <a:endParaRPr lang="en-US" sz="1800" dirty="0"/>
              </a:p>
              <a:p>
                <a:pPr marL="0" indent="0" algn="ctr">
                  <a:buNone/>
                </a:pPr>
                <a14:m>
                  <m:oMathPara xmlns:m="http://schemas.openxmlformats.org/officeDocument/2006/math">
                    <m:oMathParaPr>
                      <m:jc m:val="centerGroup"/>
                    </m:oMathParaPr>
                    <m:oMath xmlns:m="http://schemas.openxmlformats.org/officeDocument/2006/math">
                      <m:r>
                        <a:rPr lang="en-US" sz="1800" b="0" i="1" smtClean="0">
                          <a:latin typeface="Cambria Math"/>
                        </a:rPr>
                        <m:t>𝑓</m:t>
                      </m:r>
                      <m:r>
                        <a:rPr lang="en-US" sz="1800" i="1">
                          <a:latin typeface="Cambria Math"/>
                        </a:rPr>
                        <m:t>=−</m:t>
                      </m:r>
                      <m:r>
                        <a:rPr lang="en-US" sz="1800" i="1">
                          <a:latin typeface="Cambria Math"/>
                        </a:rPr>
                        <m:t>𝐴𝑓</m:t>
                      </m:r>
                      <m:r>
                        <a:rPr lang="en-US" sz="1800" i="1">
                          <a:latin typeface="Cambria Math"/>
                        </a:rPr>
                        <m:t>+</m:t>
                      </m:r>
                      <m:d>
                        <m:dPr>
                          <m:ctrlPr>
                            <a:rPr lang="en-US" sz="1800" i="1">
                              <a:latin typeface="Cambria Math" panose="02040503050406030204" pitchFamily="18" charset="0"/>
                            </a:rPr>
                          </m:ctrlPr>
                        </m:dPr>
                        <m:e>
                          <m:r>
                            <a:rPr lang="en-US" sz="1800" i="1">
                              <a:latin typeface="Cambria Math"/>
                            </a:rPr>
                            <m:t>𝐴</m:t>
                          </m:r>
                          <m:r>
                            <a:rPr lang="en-US" sz="1800" i="1">
                              <a:latin typeface="Cambria Math"/>
                            </a:rPr>
                            <m:t>−1</m:t>
                          </m:r>
                        </m:e>
                      </m:d>
                      <m:r>
                        <a:rPr lang="en-US" sz="1800" b="0" i="1" smtClean="0">
                          <a:latin typeface="Cambria Math"/>
                        </a:rPr>
                        <m:t>𝑛</m:t>
                      </m:r>
                    </m:oMath>
                  </m:oMathPara>
                </a14:m>
                <a:endParaRPr lang="en-US" sz="1800" dirty="0"/>
              </a:p>
              <a:p>
                <a:pPr marL="0" indent="0" algn="ctr">
                  <a:buNone/>
                </a:pPr>
                <a14:m>
                  <m:oMathPara xmlns:m="http://schemas.openxmlformats.org/officeDocument/2006/math">
                    <m:oMathParaPr>
                      <m:jc m:val="centerGroup"/>
                    </m:oMathParaPr>
                    <m:oMath xmlns:m="http://schemas.openxmlformats.org/officeDocument/2006/math">
                      <m:r>
                        <a:rPr lang="en-US" sz="1800" i="1">
                          <a:latin typeface="Cambria Math"/>
                        </a:rPr>
                        <m:t>𝑓</m:t>
                      </m:r>
                      <m:r>
                        <a:rPr lang="en-US" sz="1800" i="1">
                          <a:latin typeface="Cambria Math"/>
                        </a:rPr>
                        <m:t>=−</m:t>
                      </m:r>
                      <m:r>
                        <a:rPr lang="en-US" sz="1800" i="1">
                          <a:latin typeface="Cambria Math"/>
                        </a:rPr>
                        <m:t>𝐴𝑓</m:t>
                      </m:r>
                      <m:r>
                        <a:rPr lang="en-US" sz="1800" i="1">
                          <a:latin typeface="Cambria Math"/>
                        </a:rPr>
                        <m:t>+</m:t>
                      </m:r>
                      <m:r>
                        <a:rPr lang="en-US" sz="1800" b="0" i="1" smtClean="0">
                          <a:latin typeface="Cambria Math"/>
                        </a:rPr>
                        <m:t>𝐴𝑛</m:t>
                      </m:r>
                      <m:r>
                        <a:rPr lang="en-US" sz="1800" b="0" i="1" smtClean="0">
                          <a:latin typeface="Cambria Math"/>
                        </a:rPr>
                        <m:t> −</m:t>
                      </m:r>
                      <m:r>
                        <a:rPr lang="en-US" sz="1800" i="1">
                          <a:latin typeface="Cambria Math"/>
                        </a:rPr>
                        <m:t>𝑛</m:t>
                      </m:r>
                    </m:oMath>
                  </m:oMathPara>
                </a14:m>
                <a:endParaRPr lang="en-US" sz="1800" dirty="0"/>
              </a:p>
              <a:p>
                <a:pPr marL="0" indent="0" algn="ctr">
                  <a:buNone/>
                </a:pPr>
                <a14:m>
                  <m:oMathPara xmlns:m="http://schemas.openxmlformats.org/officeDocument/2006/math">
                    <m:oMathParaPr>
                      <m:jc m:val="centerGroup"/>
                    </m:oMathParaPr>
                    <m:oMath xmlns:m="http://schemas.openxmlformats.org/officeDocument/2006/math">
                      <m:r>
                        <a:rPr lang="en-US" sz="1800" i="1">
                          <a:latin typeface="Cambria Math"/>
                        </a:rPr>
                        <m:t>𝑓</m:t>
                      </m:r>
                      <m:r>
                        <a:rPr lang="en-US" sz="1800" b="0" i="1" smtClean="0">
                          <a:latin typeface="Cambria Math"/>
                        </a:rPr>
                        <m:t>+</m:t>
                      </m:r>
                      <m:r>
                        <a:rPr lang="en-US" sz="1800" b="0" i="1" smtClean="0">
                          <a:latin typeface="Cambria Math"/>
                        </a:rPr>
                        <m:t>𝑛</m:t>
                      </m:r>
                      <m:r>
                        <a:rPr lang="en-US" sz="1800" i="1">
                          <a:latin typeface="Cambria Math"/>
                        </a:rPr>
                        <m:t>=−</m:t>
                      </m:r>
                      <m:r>
                        <a:rPr lang="en-US" sz="1800" i="1">
                          <a:latin typeface="Cambria Math"/>
                        </a:rPr>
                        <m:t>𝐴</m:t>
                      </m:r>
                      <m:r>
                        <a:rPr lang="en-US" sz="1800" b="0" i="1" smtClean="0">
                          <a:latin typeface="Cambria Math"/>
                        </a:rPr>
                        <m:t>(</m:t>
                      </m:r>
                      <m:r>
                        <a:rPr lang="en-US" sz="1800" i="1">
                          <a:latin typeface="Cambria Math"/>
                        </a:rPr>
                        <m:t>𝑓</m:t>
                      </m:r>
                      <m:r>
                        <a:rPr lang="en-US" sz="1800" b="0" i="1" smtClean="0">
                          <a:latin typeface="Cambria Math"/>
                        </a:rPr>
                        <m:t>−</m:t>
                      </m:r>
                      <m:r>
                        <a:rPr lang="en-US" sz="1800" i="1">
                          <a:latin typeface="Cambria Math"/>
                        </a:rPr>
                        <m:t>𝑛</m:t>
                      </m:r>
                      <m:r>
                        <a:rPr lang="en-US" sz="1800" b="0" i="1" smtClean="0">
                          <a:latin typeface="Cambria Math"/>
                        </a:rPr>
                        <m:t>)</m:t>
                      </m:r>
                    </m:oMath>
                  </m:oMathPara>
                </a14:m>
                <a:endParaRPr lang="en-US" sz="1800" dirty="0"/>
              </a:p>
              <a:p>
                <a:pPr marL="0" indent="0" algn="ctr">
                  <a:buNone/>
                </a:pPr>
                <a14:m>
                  <m:oMathPara xmlns:m="http://schemas.openxmlformats.org/officeDocument/2006/math">
                    <m:oMathParaPr>
                      <m:jc m:val="centerGroup"/>
                    </m:oMathParaPr>
                    <m:oMath xmlns:m="http://schemas.openxmlformats.org/officeDocument/2006/math">
                      <m:r>
                        <a:rPr lang="en-US" sz="1800" b="0" i="1" smtClean="0">
                          <a:latin typeface="Cambria Math"/>
                        </a:rPr>
                        <m:t>𝐴</m:t>
                      </m:r>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𝑓</m:t>
                          </m:r>
                          <m:r>
                            <a:rPr lang="en-US" sz="1800" b="0" i="1" smtClean="0">
                              <a:latin typeface="Cambria Math"/>
                            </a:rPr>
                            <m:t>+</m:t>
                          </m:r>
                          <m:r>
                            <a:rPr lang="en-US" sz="1800" b="0" i="1" smtClean="0">
                              <a:latin typeface="Cambria Math"/>
                            </a:rPr>
                            <m:t>𝑛</m:t>
                          </m:r>
                        </m:num>
                        <m:den>
                          <m:r>
                            <a:rPr lang="en-US" sz="1800" b="0" i="1" smtClean="0">
                              <a:latin typeface="Cambria Math"/>
                            </a:rPr>
                            <m:t>𝑓</m:t>
                          </m:r>
                          <m:r>
                            <a:rPr lang="en-US" sz="1800" b="0" i="1" smtClean="0">
                              <a:latin typeface="Cambria Math"/>
                            </a:rPr>
                            <m:t>−</m:t>
                          </m:r>
                          <m:r>
                            <a:rPr lang="en-US" sz="1800" b="0" i="1" smtClean="0">
                              <a:latin typeface="Cambria Math"/>
                            </a:rPr>
                            <m:t>𝑛</m:t>
                          </m:r>
                        </m:den>
                      </m:f>
                    </m:oMath>
                  </m:oMathPara>
                </a14:m>
                <a:endParaRPr lang="en-US" dirty="0"/>
              </a:p>
              <a:p>
                <a:pPr marL="0" indent="0">
                  <a:buNone/>
                </a:pPr>
                <a:r>
                  <a:rPr lang="en-US" dirty="0"/>
                  <a:t>Having the value for </a:t>
                </a:r>
                <a:r>
                  <a:rPr lang="en-US" i="1" dirty="0"/>
                  <a:t>A</a:t>
                </a:r>
                <a:r>
                  <a:rPr lang="en-US" dirty="0"/>
                  <a:t> we can compute </a:t>
                </a:r>
                <a:r>
                  <a:rPr lang="en-US" i="1" dirty="0"/>
                  <a:t>B</a:t>
                </a:r>
                <a:endParaRPr lang="en-US" dirty="0"/>
              </a:p>
              <a:p>
                <a:pPr marL="0" indent="0" algn="ctr">
                  <a:buNone/>
                </a:pPr>
                <a14:m>
                  <m:oMathPara xmlns:m="http://schemas.openxmlformats.org/officeDocument/2006/math">
                    <m:oMathParaPr>
                      <m:jc m:val="centerGroup"/>
                    </m:oMathParaPr>
                    <m:oMath xmlns:m="http://schemas.openxmlformats.org/officeDocument/2006/math">
                      <m:r>
                        <a:rPr lang="en-US" sz="1800" i="1">
                          <a:latin typeface="Cambria Math"/>
                        </a:rPr>
                        <m:t>𝐵</m:t>
                      </m:r>
                      <m:r>
                        <a:rPr lang="en-US" sz="1800" i="1">
                          <a:latin typeface="Cambria Math"/>
                        </a:rPr>
                        <m:t>=</m:t>
                      </m:r>
                      <m:d>
                        <m:dPr>
                          <m:ctrlPr>
                            <a:rPr lang="en-US" sz="1800" i="1">
                              <a:latin typeface="Cambria Math" panose="02040503050406030204" pitchFamily="18" charset="0"/>
                            </a:rPr>
                          </m:ctrlPr>
                        </m:dPr>
                        <m:e>
                          <m:r>
                            <a:rPr lang="en-US" sz="1800" i="1">
                              <a:latin typeface="Cambria Math"/>
                            </a:rPr>
                            <m:t>𝐴</m:t>
                          </m:r>
                          <m:r>
                            <a:rPr lang="en-US" sz="1800" i="1">
                              <a:latin typeface="Cambria Math"/>
                            </a:rPr>
                            <m:t>−1</m:t>
                          </m:r>
                        </m:e>
                      </m:d>
                      <m:r>
                        <a:rPr lang="en-US" sz="1800" i="1">
                          <a:latin typeface="Cambria Math"/>
                        </a:rPr>
                        <m:t>𝑛</m:t>
                      </m:r>
                    </m:oMath>
                  </m:oMathPara>
                </a14:m>
                <a:endParaRPr lang="en-US" sz="1800" dirty="0"/>
              </a:p>
              <a:p>
                <a:pPr marL="0" indent="0" algn="ctr">
                  <a:buNone/>
                </a:pPr>
                <a14:m>
                  <m:oMath xmlns:m="http://schemas.openxmlformats.org/officeDocument/2006/math">
                    <m:r>
                      <a:rPr lang="en-US" sz="1800" i="1">
                        <a:latin typeface="Cambria Math"/>
                      </a:rPr>
                      <m:t>𝐵</m:t>
                    </m:r>
                    <m:r>
                      <m:rPr>
                        <m:aln/>
                      </m:rPr>
                      <a:rPr lang="en-US" sz="1800" i="1">
                        <a:latin typeface="Cambria Math"/>
                      </a:rPr>
                      <m:t>=</m:t>
                    </m:r>
                    <m:d>
                      <m:dPr>
                        <m:ctrlPr>
                          <a:rPr lang="en-US" sz="1800" i="1">
                            <a:latin typeface="Cambria Math" panose="02040503050406030204" pitchFamily="18" charset="0"/>
                          </a:rPr>
                        </m:ctrlPr>
                      </m:dPr>
                      <m:e>
                        <m:r>
                          <a:rPr lang="en-US" sz="1800" i="1">
                            <a:latin typeface="Cambria Math"/>
                          </a:rPr>
                          <m:t>−</m:t>
                        </m:r>
                        <m:f>
                          <m:fPr>
                            <m:ctrlPr>
                              <a:rPr lang="en-US" sz="1800" i="1">
                                <a:latin typeface="Cambria Math" panose="02040503050406030204" pitchFamily="18" charset="0"/>
                              </a:rPr>
                            </m:ctrlPr>
                          </m:fPr>
                          <m:num>
                            <m:r>
                              <a:rPr lang="en-US" sz="1800" i="1">
                                <a:latin typeface="Cambria Math"/>
                              </a:rPr>
                              <m:t>𝑓</m:t>
                            </m:r>
                            <m:r>
                              <a:rPr lang="en-US" sz="1800" i="1">
                                <a:latin typeface="Cambria Math"/>
                              </a:rPr>
                              <m:t>+</m:t>
                            </m:r>
                            <m:r>
                              <a:rPr lang="en-US" sz="1800" i="1">
                                <a:latin typeface="Cambria Math"/>
                              </a:rPr>
                              <m:t>𝑛</m:t>
                            </m:r>
                          </m:num>
                          <m:den>
                            <m:r>
                              <a:rPr lang="en-US" sz="1800" i="1">
                                <a:latin typeface="Cambria Math"/>
                              </a:rPr>
                              <m:t>𝑓</m:t>
                            </m:r>
                            <m:r>
                              <a:rPr lang="en-US" sz="1800" i="1">
                                <a:latin typeface="Cambria Math"/>
                              </a:rPr>
                              <m:t>−</m:t>
                            </m:r>
                            <m:r>
                              <a:rPr lang="en-US" sz="1800" i="1">
                                <a:latin typeface="Cambria Math"/>
                              </a:rPr>
                              <m:t>𝑛</m:t>
                            </m:r>
                          </m:den>
                        </m:f>
                        <m:r>
                          <a:rPr lang="en-US" sz="1800" i="1">
                            <a:latin typeface="Cambria Math"/>
                          </a:rPr>
                          <m:t>−1</m:t>
                        </m:r>
                      </m:e>
                    </m:d>
                    <m:r>
                      <a:rPr lang="en-US" sz="1800" i="1">
                        <a:latin typeface="Cambria Math"/>
                      </a:rPr>
                      <m:t>𝑛</m:t>
                    </m:r>
                  </m:oMath>
                </a14:m>
                <a:r>
                  <a:rPr lang="en-US" sz="1800" dirty="0"/>
                  <a:t> </a:t>
                </a:r>
                <a14:m>
                  <m:oMath xmlns:m="http://schemas.openxmlformats.org/officeDocument/2006/math">
                    <m:r>
                      <m:rPr>
                        <m:aln/>
                      </m:rP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−2</m:t>
                        </m:r>
                        <m:r>
                          <a:rPr lang="en-US" sz="1800" b="0" i="1" smtClean="0">
                            <a:latin typeface="Cambria Math"/>
                          </a:rPr>
                          <m:t>𝑓𝑛</m:t>
                        </m:r>
                      </m:num>
                      <m:den>
                        <m:r>
                          <a:rPr lang="en-US" sz="1800" i="1">
                            <a:latin typeface="Cambria Math"/>
                          </a:rPr>
                          <m:t>𝑓</m:t>
                        </m:r>
                        <m:r>
                          <a:rPr lang="en-US" sz="1800" i="1">
                            <a:latin typeface="Cambria Math"/>
                          </a:rPr>
                          <m:t>−</m:t>
                        </m:r>
                        <m:r>
                          <a:rPr lang="en-US" sz="1800" i="1">
                            <a:latin typeface="Cambria Math"/>
                          </a:rPr>
                          <m:t>𝑛</m:t>
                        </m:r>
                      </m:den>
                    </m:f>
                  </m:oMath>
                </a14:m>
                <a:endParaRPr lang="en-US" sz="1800" b="0" dirty="0"/>
              </a:p>
              <a:p>
                <a:pPr marL="0" indent="0">
                  <a:buNone/>
                </a:pPr>
                <a:endParaRPr lang="en-US" sz="800" dirty="0"/>
              </a:p>
              <a:p>
                <a:pPr marL="0" indent="0">
                  <a:buNone/>
                </a:pPr>
                <a:r>
                  <a:rPr lang="en-US" sz="1800" dirty="0"/>
                  <a:t>Therefore, the final transform matrix for a perspective projection is</a:t>
                </a:r>
              </a:p>
              <a:p>
                <a:pPr marL="0" indent="0" algn="ctr">
                  <a:buNone/>
                </a:pPr>
                <a14:m>
                  <m:oMath xmlns:m="http://schemas.openxmlformats.org/officeDocument/2006/math">
                    <m:sSub>
                      <m:sSubPr>
                        <m:ctrlPr>
                          <a:rPr lang="en-US" sz="1800" b="1" i="1" smtClean="0">
                            <a:latin typeface="Cambria Math" panose="02040503050406030204" pitchFamily="18" charset="0"/>
                          </a:rPr>
                        </m:ctrlPr>
                      </m:sSubPr>
                      <m:e>
                        <m:r>
                          <a:rPr lang="en-US" sz="1800" b="1" i="0" smtClean="0">
                            <a:latin typeface="Cambria Math"/>
                          </a:rPr>
                          <m:t>𝐌</m:t>
                        </m:r>
                      </m:e>
                      <m:sub>
                        <m:r>
                          <m:rPr>
                            <m:sty m:val="p"/>
                          </m:rPr>
                          <a:rPr lang="en-US" sz="1800" b="0" i="0" smtClean="0">
                            <a:latin typeface="Cambria Math"/>
                          </a:rPr>
                          <m:t>persp</m:t>
                        </m:r>
                      </m:sub>
                    </m:sSub>
                    <m:r>
                      <a:rPr lang="en-US" sz="1800" b="0" i="0" smtClean="0">
                        <a:latin typeface="Cambria Math"/>
                      </a:rPr>
                      <m:t>=</m:t>
                    </m:r>
                    <m:d>
                      <m:dPr>
                        <m:begChr m:val="["/>
                        <m:endChr m:val="]"/>
                        <m:ctrlPr>
                          <a:rPr lang="en-US" sz="1800" i="1">
                            <a:latin typeface="Cambria Math" panose="02040503050406030204" pitchFamily="18" charset="0"/>
                          </a:rPr>
                        </m:ctrlPr>
                      </m:dPr>
                      <m:e>
                        <m:m>
                          <m:mPr>
                            <m:mcs>
                              <m:mc>
                                <m:mcPr>
                                  <m:count m:val="4"/>
                                  <m:mcJc m:val="center"/>
                                </m:mcPr>
                              </m:mc>
                            </m:mcs>
                            <m:ctrlPr>
                              <a:rPr lang="en-US" sz="1800" i="1">
                                <a:latin typeface="Cambria Math" panose="02040503050406030204" pitchFamily="18" charset="0"/>
                              </a:rPr>
                            </m:ctrlPr>
                          </m:mPr>
                          <m:mr>
                            <m:e>
                              <m:f>
                                <m:fPr>
                                  <m:type m:val="skw"/>
                                  <m:ctrlPr>
                                    <a:rPr lang="en-US" sz="1800" i="1">
                                      <a:latin typeface="Cambria Math" panose="02040503050406030204" pitchFamily="18" charset="0"/>
                                    </a:rPr>
                                  </m:ctrlPr>
                                </m:fPr>
                                <m:num>
                                  <m:r>
                                    <a:rPr lang="en-US" sz="1800" i="1">
                                      <a:latin typeface="Cambria Math"/>
                                    </a:rPr>
                                    <m:t>𝑑</m:t>
                                  </m:r>
                                </m:num>
                                <m:den>
                                  <m:r>
                                    <a:rPr lang="en-US" sz="1800" i="1">
                                      <a:latin typeface="Cambria Math"/>
                                    </a:rPr>
                                    <m:t>𝑎</m:t>
                                  </m:r>
                                </m:den>
                              </m:f>
                            </m:e>
                            <m:e>
                              <m:r>
                                <a:rPr lang="en-US" sz="1800" i="1">
                                  <a:latin typeface="Cambria Math"/>
                                </a:rPr>
                                <m:t>0</m:t>
                              </m:r>
                            </m:e>
                            <m:e>
                              <m:r>
                                <a:rPr lang="en-US" sz="1800" i="1">
                                  <a:latin typeface="Cambria Math"/>
                                </a:rPr>
                                <m:t>0</m:t>
                              </m:r>
                            </m:e>
                            <m:e>
                              <m:r>
                                <a:rPr lang="en-US" sz="1800" i="1">
                                  <a:latin typeface="Cambria Math"/>
                                </a:rPr>
                                <m:t>0</m:t>
                              </m:r>
                            </m:e>
                          </m:mr>
                          <m:mr>
                            <m:e>
                              <m:r>
                                <a:rPr lang="en-US" sz="1800" i="1">
                                  <a:latin typeface="Cambria Math"/>
                                </a:rPr>
                                <m:t>0</m:t>
                              </m:r>
                            </m:e>
                            <m:e>
                              <m:r>
                                <a:rPr lang="en-US" sz="1800" i="1">
                                  <a:latin typeface="Cambria Math"/>
                                </a:rPr>
                                <m:t>𝑑</m:t>
                              </m:r>
                            </m:e>
                            <m:e>
                              <m:r>
                                <a:rPr lang="en-US" sz="1800" i="1">
                                  <a:latin typeface="Cambria Math"/>
                                </a:rPr>
                                <m:t>0</m:t>
                              </m:r>
                            </m:e>
                            <m:e>
                              <m:r>
                                <a:rPr lang="en-US" sz="1800" i="1">
                                  <a:latin typeface="Cambria Math"/>
                                </a:rPr>
                                <m:t>0</m:t>
                              </m:r>
                            </m:e>
                          </m:mr>
                          <m:mr>
                            <m:e>
                              <m:r>
                                <a:rPr lang="en-US" sz="1800" i="1">
                                  <a:latin typeface="Cambria Math"/>
                                </a:rPr>
                                <m:t>0</m:t>
                              </m:r>
                            </m:e>
                            <m:e>
                              <m:r>
                                <a:rPr lang="en-US" sz="1800" i="1">
                                  <a:latin typeface="Cambria Math"/>
                                </a:rPr>
                                <m:t>0</m:t>
                              </m:r>
                            </m:e>
                            <m:e>
                              <m:r>
                                <a:rPr lang="en-US" sz="1800" i="1">
                                  <a:latin typeface="Cambria Math"/>
                                </a:rPr>
                                <m:t>−</m:t>
                              </m:r>
                              <m:f>
                                <m:fPr>
                                  <m:ctrlPr>
                                    <a:rPr lang="en-US" sz="1800" i="1">
                                      <a:latin typeface="Cambria Math" panose="02040503050406030204" pitchFamily="18" charset="0"/>
                                    </a:rPr>
                                  </m:ctrlPr>
                                </m:fPr>
                                <m:num>
                                  <m:r>
                                    <a:rPr lang="en-US" sz="1800" i="1">
                                      <a:latin typeface="Cambria Math"/>
                                    </a:rPr>
                                    <m:t>𝑓</m:t>
                                  </m:r>
                                  <m:r>
                                    <a:rPr lang="en-US" sz="1800" i="1">
                                      <a:latin typeface="Cambria Math"/>
                                    </a:rPr>
                                    <m:t>+</m:t>
                                  </m:r>
                                  <m:r>
                                    <a:rPr lang="en-US" sz="1800" i="1">
                                      <a:latin typeface="Cambria Math"/>
                                    </a:rPr>
                                    <m:t>𝑛</m:t>
                                  </m:r>
                                </m:num>
                                <m:den>
                                  <m:r>
                                    <a:rPr lang="en-US" sz="1800" i="1">
                                      <a:latin typeface="Cambria Math"/>
                                    </a:rPr>
                                    <m:t>𝑓</m:t>
                                  </m:r>
                                  <m:r>
                                    <a:rPr lang="en-US" sz="1800" i="1">
                                      <a:latin typeface="Cambria Math"/>
                                    </a:rPr>
                                    <m:t>−</m:t>
                                  </m:r>
                                  <m:r>
                                    <a:rPr lang="en-US" sz="1800" i="1">
                                      <a:latin typeface="Cambria Math"/>
                                    </a:rPr>
                                    <m:t>𝑛</m:t>
                                  </m:r>
                                </m:den>
                              </m:f>
                            </m:e>
                            <m:e>
                              <m:f>
                                <m:fPr>
                                  <m:ctrlPr>
                                    <a:rPr lang="en-US" sz="1800" i="1">
                                      <a:latin typeface="Cambria Math" panose="02040503050406030204" pitchFamily="18" charset="0"/>
                                    </a:rPr>
                                  </m:ctrlPr>
                                </m:fPr>
                                <m:num>
                                  <m:r>
                                    <a:rPr lang="en-US" sz="1800" i="1">
                                      <a:latin typeface="Cambria Math"/>
                                    </a:rPr>
                                    <m:t>−2</m:t>
                                  </m:r>
                                  <m:r>
                                    <a:rPr lang="en-US" sz="1800" i="1">
                                      <a:latin typeface="Cambria Math"/>
                                    </a:rPr>
                                    <m:t>𝑓𝑛</m:t>
                                  </m:r>
                                </m:num>
                                <m:den>
                                  <m:r>
                                    <a:rPr lang="en-US" sz="1800" i="1">
                                      <a:latin typeface="Cambria Math"/>
                                    </a:rPr>
                                    <m:t>𝑓</m:t>
                                  </m:r>
                                  <m:r>
                                    <a:rPr lang="en-US" sz="1800" i="1">
                                      <a:latin typeface="Cambria Math"/>
                                    </a:rPr>
                                    <m:t>−</m:t>
                                  </m:r>
                                  <m:r>
                                    <a:rPr lang="en-US" sz="1800" i="1">
                                      <a:latin typeface="Cambria Math"/>
                                    </a:rPr>
                                    <m:t>𝑛</m:t>
                                  </m:r>
                                </m:den>
                              </m:f>
                            </m:e>
                          </m:mr>
                          <m:mr>
                            <m:e>
                              <m:r>
                                <a:rPr lang="en-US" sz="1800" i="1">
                                  <a:latin typeface="Cambria Math"/>
                                </a:rPr>
                                <m:t>0</m:t>
                              </m:r>
                            </m:e>
                            <m:e>
                              <m:r>
                                <a:rPr lang="en-US" sz="1800" i="1">
                                  <a:latin typeface="Cambria Math"/>
                                </a:rPr>
                                <m:t>0</m:t>
                              </m:r>
                            </m:e>
                            <m:e>
                              <m:r>
                                <a:rPr lang="en-US" sz="1800" i="1">
                                  <a:latin typeface="Cambria Math"/>
                                </a:rPr>
                                <m:t>−1</m:t>
                              </m:r>
                            </m:e>
                            <m:e>
                              <m:r>
                                <a:rPr lang="en-US" sz="1800" i="1">
                                  <a:latin typeface="Cambria Math"/>
                                </a:rPr>
                                <m:t>0</m:t>
                              </m:r>
                            </m:e>
                          </m:mr>
                        </m:m>
                      </m:e>
                    </m:d>
                  </m:oMath>
                </a14:m>
                <a:r>
                  <a:rPr lang="en-US" sz="1800" dirty="0"/>
                  <a:t>  where </a:t>
                </a:r>
                <a14:m>
                  <m:oMath xmlns:m="http://schemas.openxmlformats.org/officeDocument/2006/math">
                    <m:r>
                      <a:rPr lang="en-US" sz="1800" i="1">
                        <a:latin typeface="Cambria Math"/>
                      </a:rPr>
                      <m:t>𝑑</m:t>
                    </m:r>
                    <m:r>
                      <a:rPr lang="en-US" sz="1800" i="1">
                        <a:latin typeface="Cambria Math"/>
                      </a:rPr>
                      <m:t>=</m:t>
                    </m:r>
                    <m:func>
                      <m:funcPr>
                        <m:ctrlPr>
                          <a:rPr lang="en-US" sz="1800" i="1">
                            <a:latin typeface="Cambria Math" panose="02040503050406030204" pitchFamily="18" charset="0"/>
                          </a:rPr>
                        </m:ctrlPr>
                      </m:funcPr>
                      <m:fName>
                        <m:r>
                          <m:rPr>
                            <m:sty m:val="p"/>
                          </m:rPr>
                          <a:rPr lang="en-US" sz="1800">
                            <a:latin typeface="Cambria Math"/>
                          </a:rPr>
                          <m:t>cot</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e>
                        </m:d>
                      </m:e>
                    </m:func>
                  </m:oMath>
                </a14:m>
                <a:r>
                  <a:rPr lang="en-US" sz="1800" dirty="0"/>
                  <a:t> and </a:t>
                </a:r>
                <a:r>
                  <a:rPr lang="en-US" sz="1800" i="1" dirty="0"/>
                  <a:t>a</a:t>
                </a:r>
                <a:r>
                  <a:rPr lang="en-US" sz="1800" dirty="0"/>
                  <a:t> is the aspect ratio</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7879"/>
                </a:stretch>
              </a:blipFill>
            </p:spPr>
            <p:txBody>
              <a:bodyPr/>
              <a:lstStyle/>
              <a:p>
                <a:r>
                  <a:rPr lang="en-US">
                    <a:noFill/>
                  </a:rPr>
                  <a:t> </a:t>
                </a:r>
              </a:p>
            </p:txBody>
          </p:sp>
        </mc:Fallback>
      </mc:AlternateContent>
      <p:sp>
        <p:nvSpPr>
          <p:cNvPr id="5" name="Rounded Rectangle 4"/>
          <p:cNvSpPr/>
          <p:nvPr/>
        </p:nvSpPr>
        <p:spPr>
          <a:xfrm>
            <a:off x="6172200" y="2883408"/>
            <a:ext cx="3124200" cy="414528"/>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Note: </a:t>
            </a:r>
            <a:r>
              <a:rPr lang="en-US" sz="1200" dirty="0">
                <a:solidFill>
                  <a:schemeClr val="tx1"/>
                </a:solidFill>
              </a:rPr>
              <a:t>This is equivalent to the book, I just hate using  ‘n-f’ because it hides a negative</a:t>
            </a:r>
          </a:p>
        </p:txBody>
      </p:sp>
      <p:sp>
        <p:nvSpPr>
          <p:cNvPr id="6" name="Rounded Rectangle 5"/>
          <p:cNvSpPr/>
          <p:nvPr/>
        </p:nvSpPr>
        <p:spPr>
          <a:xfrm>
            <a:off x="5043786" y="6129528"/>
            <a:ext cx="3947814" cy="576072"/>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Important: </a:t>
            </a:r>
            <a:r>
              <a:rPr lang="en-US" sz="1600" dirty="0">
                <a:solidFill>
                  <a:schemeClr val="tx1"/>
                </a:solidFill>
                <a:latin typeface="Times New Roman" panose="02020603050405020304" pitchFamily="18" charset="0"/>
                <a:cs typeface="Times New Roman" panose="02020603050405020304" pitchFamily="18" charset="0"/>
              </a:rPr>
              <a:t>As before, this is only valid for RH camera using this specific LH NDC</a:t>
            </a:r>
          </a:p>
        </p:txBody>
      </p:sp>
    </p:spTree>
    <p:extLst>
      <p:ext uri="{BB962C8B-B14F-4D97-AF65-F5344CB8AC3E}">
        <p14:creationId xmlns:p14="http://schemas.microsoft.com/office/powerpoint/2010/main" val="319969315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randombar(horizontal)">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5" dur="500"/>
                                        <p:tgtEl>
                                          <p:spTgt spid="4">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randombar(horizontal)">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55" dur="500"/>
                                        <p:tgtEl>
                                          <p:spTgt spid="4">
                                            <p:txEl>
                                              <p:pRg st="10" end="10"/>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8" dur="500"/>
                                        <p:tgtEl>
                                          <p:spTgt spid="4">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randombar(horizontal)">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a Scene</a:t>
            </a:r>
          </a:p>
        </p:txBody>
      </p:sp>
      <p:sp>
        <p:nvSpPr>
          <p:cNvPr id="3" name="Slide Number Placeholder 2"/>
          <p:cNvSpPr>
            <a:spLocks noGrp="1"/>
          </p:cNvSpPr>
          <p:nvPr>
            <p:ph type="sldNum" sz="quarter" idx="12"/>
          </p:nvPr>
        </p:nvSpPr>
        <p:spPr/>
        <p:txBody>
          <a:bodyPr/>
          <a:lstStyle/>
          <a:p>
            <a:fld id="{2DD2A927-C669-46EB-947E-64BB8CE6050D}" type="slidenum">
              <a:rPr lang="en-US" smtClean="0"/>
              <a:pPr/>
              <a:t>3</a:t>
            </a:fld>
            <a:endParaRPr lang="en-US" dirty="0"/>
          </a:p>
        </p:txBody>
      </p:sp>
      <p:sp>
        <p:nvSpPr>
          <p:cNvPr id="4" name="Content Placeholder 3"/>
          <p:cNvSpPr>
            <a:spLocks noGrp="1"/>
          </p:cNvSpPr>
          <p:nvPr>
            <p:ph sz="quarter" idx="1"/>
          </p:nvPr>
        </p:nvSpPr>
        <p:spPr/>
        <p:txBody>
          <a:bodyPr/>
          <a:lstStyle/>
          <a:p>
            <a:pPr marL="0" indent="0">
              <a:buNone/>
            </a:pPr>
            <a:r>
              <a:rPr lang="en-US" dirty="0"/>
              <a:t>In order to render a 3D scene to the screen:</a:t>
            </a:r>
          </a:p>
          <a:p>
            <a:pPr lvl="1">
              <a:buFont typeface="+mj-lt"/>
              <a:buAutoNum type="arabicPeriod"/>
            </a:pPr>
            <a:r>
              <a:rPr lang="en-US" dirty="0"/>
              <a:t>Place objects in their world position (using transform matrices and operations)</a:t>
            </a:r>
            <a:endParaRPr lang="en-US" i="1" dirty="0"/>
          </a:p>
          <a:p>
            <a:pPr lvl="1">
              <a:buFont typeface="+mj-lt"/>
              <a:buAutoNum type="arabicPeriod"/>
            </a:pPr>
            <a:r>
              <a:rPr lang="en-US" dirty="0"/>
              <a:t>&lt;</a:t>
            </a:r>
            <a:r>
              <a:rPr lang="en-US" i="1" dirty="0"/>
              <a:t> Something about describing the point of view </a:t>
            </a:r>
            <a:r>
              <a:rPr lang="en-US" dirty="0"/>
              <a:t>&gt;</a:t>
            </a:r>
            <a:endParaRPr lang="en-US" i="1" dirty="0"/>
          </a:p>
          <a:p>
            <a:pPr lvl="1">
              <a:buFont typeface="+mj-lt"/>
              <a:buAutoNum type="arabicPeriod"/>
            </a:pPr>
            <a:r>
              <a:rPr lang="en-US" dirty="0"/>
              <a:t>Get a 2D image on screen</a:t>
            </a:r>
          </a:p>
        </p:txBody>
      </p:sp>
      <p:sp>
        <p:nvSpPr>
          <p:cNvPr id="17" name="Right Arrow 16"/>
          <p:cNvSpPr/>
          <p:nvPr/>
        </p:nvSpPr>
        <p:spPr>
          <a:xfrm flipH="1">
            <a:off x="3962400" y="4114800"/>
            <a:ext cx="1370055" cy="457200"/>
          </a:xfrm>
          <a:prstGeom prst="rightArrow">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nvGrpSpPr>
          <p:cNvPr id="26" name="Group 25"/>
          <p:cNvGrpSpPr/>
          <p:nvPr/>
        </p:nvGrpSpPr>
        <p:grpSpPr>
          <a:xfrm>
            <a:off x="5757604" y="3172537"/>
            <a:ext cx="3081596" cy="2530797"/>
            <a:chOff x="6035106" y="1706610"/>
            <a:chExt cx="3081596" cy="2530797"/>
          </a:xfrm>
        </p:grpSpPr>
        <p:sp>
          <p:nvSpPr>
            <p:cNvPr id="5" name="TextBox 4"/>
            <p:cNvSpPr txBox="1"/>
            <p:nvPr/>
          </p:nvSpPr>
          <p:spPr>
            <a:xfrm>
              <a:off x="7015558" y="1706610"/>
              <a:ext cx="1120691" cy="523220"/>
            </a:xfrm>
            <a:prstGeom prst="rect">
              <a:avLst/>
            </a:prstGeom>
            <a:noFill/>
          </p:spPr>
          <p:txBody>
            <a:bodyPr wrap="none" rtlCol="0">
              <a:spAutoFit/>
            </a:bodyPr>
            <a:lstStyle/>
            <a:p>
              <a:pPr algn="ctr"/>
              <a:r>
                <a:rPr lang="en-US" sz="1400" dirty="0"/>
                <a:t>World Space</a:t>
              </a:r>
            </a:p>
            <a:p>
              <a:pPr algn="ctr"/>
              <a:r>
                <a:rPr lang="en-US" sz="1400" dirty="0"/>
                <a:t>3D, Infinite</a:t>
              </a: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106" y="2191033"/>
              <a:ext cx="3081596" cy="2046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Group 26"/>
          <p:cNvGrpSpPr/>
          <p:nvPr/>
        </p:nvGrpSpPr>
        <p:grpSpPr>
          <a:xfrm>
            <a:off x="273702" y="3124200"/>
            <a:ext cx="3307698" cy="2579134"/>
            <a:chOff x="30540" y="1706610"/>
            <a:chExt cx="3307698" cy="2579134"/>
          </a:xfrm>
        </p:grpSpPr>
        <p:grpSp>
          <p:nvGrpSpPr>
            <p:cNvPr id="15" name="Group 14"/>
            <p:cNvGrpSpPr/>
            <p:nvPr/>
          </p:nvGrpSpPr>
          <p:grpSpPr>
            <a:xfrm>
              <a:off x="30540" y="1706610"/>
              <a:ext cx="3307698" cy="2579134"/>
              <a:chOff x="6243089" y="1915980"/>
              <a:chExt cx="3307698" cy="2579134"/>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089" y="2428221"/>
                <a:ext cx="3307698" cy="206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7092655" y="1915980"/>
                <a:ext cx="1968872" cy="523220"/>
              </a:xfrm>
              <a:prstGeom prst="rect">
                <a:avLst/>
              </a:prstGeom>
              <a:noFill/>
            </p:spPr>
            <p:txBody>
              <a:bodyPr wrap="none" rtlCol="0">
                <a:spAutoFit/>
              </a:bodyPr>
              <a:lstStyle/>
              <a:p>
                <a:pPr algn="ctr"/>
                <a:r>
                  <a:rPr lang="en-US" sz="1400" dirty="0"/>
                  <a:t>World Space</a:t>
                </a:r>
              </a:p>
              <a:p>
                <a:pPr algn="ctr"/>
                <a:r>
                  <a:rPr lang="en-US" sz="1400" dirty="0"/>
                  <a:t>2D, width x height pixels</a:t>
                </a:r>
              </a:p>
            </p:txBody>
          </p:sp>
        </p:gr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28" y="2460314"/>
              <a:ext cx="3117710" cy="164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 name="Rounded Rectangle 27"/>
          <p:cNvSpPr/>
          <p:nvPr/>
        </p:nvSpPr>
        <p:spPr>
          <a:xfrm>
            <a:off x="3732254" y="4753737"/>
            <a:ext cx="1830346" cy="598834"/>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Let’s flesh out Step 2 a bit…</a:t>
            </a:r>
          </a:p>
        </p:txBody>
      </p:sp>
      <p:cxnSp>
        <p:nvCxnSpPr>
          <p:cNvPr id="7" name="Elbow Connector 6"/>
          <p:cNvCxnSpPr/>
          <p:nvPr/>
        </p:nvCxnSpPr>
        <p:spPr>
          <a:xfrm rot="16200000" flipH="1">
            <a:off x="4908615" y="2787584"/>
            <a:ext cx="2136742" cy="828773"/>
          </a:xfrm>
          <a:prstGeom prst="bentConnector3">
            <a:avLst>
              <a:gd name="adj1" fmla="val 147"/>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06914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0" dur="500"/>
                                        <p:tgtEl>
                                          <p:spTgt spid="4">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1" dur="500"/>
                                        <p:tgtEl>
                                          <p:spTgt spid="4">
                                            <p:txEl>
                                              <p:pRg st="3" end="3"/>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randombar(horizontal)">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randombar(horizontal)">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7" grpId="0" animBg="1"/>
      <p:bldP spid="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Projection:</a:t>
            </a:r>
            <a:br>
              <a:rPr lang="en-US" dirty="0"/>
            </a:br>
            <a:r>
              <a:rPr lang="en-US" dirty="0"/>
              <a:t>Final Transformation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30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As we just saw: </a:t>
                </a:r>
                <a14:m>
                  <m:oMath xmlns:m="http://schemas.openxmlformats.org/officeDocument/2006/math">
                    <m:sSub>
                      <m:sSubPr>
                        <m:ctrlPr>
                          <a:rPr lang="en-US" sz="1600" b="1" i="1">
                            <a:latin typeface="Cambria Math" panose="02040503050406030204" pitchFamily="18" charset="0"/>
                          </a:rPr>
                        </m:ctrlPr>
                      </m:sSubPr>
                      <m:e>
                        <m:r>
                          <a:rPr lang="en-US" sz="1600" b="1">
                            <a:latin typeface="Cambria Math"/>
                          </a:rPr>
                          <m:t>𝐌</m:t>
                        </m:r>
                      </m:e>
                      <m:sub>
                        <m:r>
                          <m:rPr>
                            <m:sty m:val="p"/>
                          </m:rPr>
                          <a:rPr lang="en-US" sz="1600">
                            <a:latin typeface="Cambria Math"/>
                          </a:rPr>
                          <m:t>persp</m:t>
                        </m:r>
                      </m:sub>
                    </m:sSub>
                    <m:r>
                      <a:rPr lang="en-US" sz="1600" b="1" i="1" smtClean="0">
                        <a:latin typeface="Cambria Math"/>
                      </a:rPr>
                      <m:t>=</m:t>
                    </m:r>
                    <m:d>
                      <m:dPr>
                        <m:begChr m:val="["/>
                        <m:endChr m:val="]"/>
                        <m:ctrlPr>
                          <a:rPr lang="en-US" sz="1600" i="1">
                            <a:latin typeface="Cambria Math" panose="02040503050406030204" pitchFamily="18" charset="0"/>
                          </a:rPr>
                        </m:ctrlPr>
                      </m:dPr>
                      <m:e>
                        <m:m>
                          <m:mPr>
                            <m:mcs>
                              <m:mc>
                                <m:mcPr>
                                  <m:count m:val="4"/>
                                  <m:mcJc m:val="center"/>
                                </m:mcPr>
                              </m:mc>
                            </m:mcs>
                            <m:ctrlPr>
                              <a:rPr lang="en-US" sz="1600" i="1">
                                <a:latin typeface="Cambria Math" panose="02040503050406030204" pitchFamily="18" charset="0"/>
                              </a:rPr>
                            </m:ctrlPr>
                          </m:mPr>
                          <m:mr>
                            <m:e>
                              <m:f>
                                <m:fPr>
                                  <m:type m:val="skw"/>
                                  <m:ctrlPr>
                                    <a:rPr lang="en-US" sz="1600" i="1">
                                      <a:latin typeface="Cambria Math" panose="02040503050406030204" pitchFamily="18" charset="0"/>
                                    </a:rPr>
                                  </m:ctrlPr>
                                </m:fPr>
                                <m:num>
                                  <m:r>
                                    <a:rPr lang="en-US" sz="1600" i="1">
                                      <a:latin typeface="Cambria Math"/>
                                    </a:rPr>
                                    <m:t>𝑑</m:t>
                                  </m:r>
                                </m:num>
                                <m:den>
                                  <m:r>
                                    <a:rPr lang="en-US" sz="1600" i="1">
                                      <a:latin typeface="Cambria Math"/>
                                    </a:rPr>
                                    <m:t>𝑎</m:t>
                                  </m:r>
                                </m:den>
                              </m:f>
                            </m:e>
                            <m:e>
                              <m:r>
                                <a:rPr lang="en-US" sz="1600" i="1">
                                  <a:latin typeface="Cambria Math"/>
                                </a:rPr>
                                <m:t>0</m:t>
                              </m:r>
                            </m:e>
                            <m:e>
                              <m:r>
                                <a:rPr lang="en-US" sz="1600" i="1">
                                  <a:latin typeface="Cambria Math"/>
                                </a:rPr>
                                <m:t>0</m:t>
                              </m:r>
                            </m:e>
                            <m:e>
                              <m:r>
                                <a:rPr lang="en-US" sz="1600" i="1">
                                  <a:latin typeface="Cambria Math"/>
                                </a:rPr>
                                <m:t>0</m:t>
                              </m:r>
                            </m:e>
                          </m:mr>
                          <m:mr>
                            <m:e>
                              <m:r>
                                <a:rPr lang="en-US" sz="1600" i="1">
                                  <a:latin typeface="Cambria Math"/>
                                </a:rPr>
                                <m:t>0</m:t>
                              </m:r>
                            </m:e>
                            <m:e>
                              <m:r>
                                <a:rPr lang="en-US" sz="1600" i="1">
                                  <a:latin typeface="Cambria Math"/>
                                </a:rPr>
                                <m:t>𝑑</m:t>
                              </m:r>
                            </m:e>
                            <m:e>
                              <m:r>
                                <a:rPr lang="en-US" sz="1600" i="1">
                                  <a:latin typeface="Cambria Math"/>
                                </a:rPr>
                                <m:t>0</m:t>
                              </m:r>
                            </m:e>
                            <m:e>
                              <m:r>
                                <a:rPr lang="en-US" sz="1600" i="1">
                                  <a:latin typeface="Cambria Math"/>
                                </a:rPr>
                                <m:t>0</m:t>
                              </m:r>
                            </m:e>
                          </m:mr>
                          <m:mr>
                            <m:e>
                              <m:r>
                                <a:rPr lang="en-US" sz="1600" i="1">
                                  <a:latin typeface="Cambria Math"/>
                                </a:rPr>
                                <m:t>0</m:t>
                              </m:r>
                            </m:e>
                            <m:e>
                              <m:r>
                                <a:rPr lang="en-US" sz="1600" i="1">
                                  <a:latin typeface="Cambria Math"/>
                                </a:rPr>
                                <m:t>0</m:t>
                              </m:r>
                            </m:e>
                            <m:e>
                              <m:r>
                                <a:rPr lang="en-US" sz="1600" i="1">
                                  <a:latin typeface="Cambria Math"/>
                                </a:rPr>
                                <m:t>−</m:t>
                              </m:r>
                              <m:f>
                                <m:fPr>
                                  <m:ctrlPr>
                                    <a:rPr lang="en-US" sz="1600" i="1">
                                      <a:latin typeface="Cambria Math" panose="02040503050406030204" pitchFamily="18" charset="0"/>
                                    </a:rPr>
                                  </m:ctrlPr>
                                </m:fPr>
                                <m:num>
                                  <m:r>
                                    <a:rPr lang="en-US" sz="1600" i="1">
                                      <a:latin typeface="Cambria Math"/>
                                    </a:rPr>
                                    <m:t>𝑓</m:t>
                                  </m:r>
                                  <m:r>
                                    <a:rPr lang="en-US" sz="1600" i="1">
                                      <a:latin typeface="Cambria Math"/>
                                    </a:rPr>
                                    <m:t>+</m:t>
                                  </m:r>
                                  <m:r>
                                    <a:rPr lang="en-US" sz="1600" i="1">
                                      <a:latin typeface="Cambria Math"/>
                                    </a:rPr>
                                    <m:t>𝑛</m:t>
                                  </m:r>
                                </m:num>
                                <m:den>
                                  <m:r>
                                    <a:rPr lang="en-US" sz="1600" i="1">
                                      <a:latin typeface="Cambria Math"/>
                                    </a:rPr>
                                    <m:t>𝑓</m:t>
                                  </m:r>
                                  <m:r>
                                    <a:rPr lang="en-US" sz="1600" i="1">
                                      <a:latin typeface="Cambria Math"/>
                                    </a:rPr>
                                    <m:t>−</m:t>
                                  </m:r>
                                  <m:r>
                                    <a:rPr lang="en-US" sz="1600" i="1">
                                      <a:latin typeface="Cambria Math"/>
                                    </a:rPr>
                                    <m:t>𝑛</m:t>
                                  </m:r>
                                </m:den>
                              </m:f>
                            </m:e>
                            <m:e>
                              <m:f>
                                <m:fPr>
                                  <m:ctrlPr>
                                    <a:rPr lang="en-US" sz="1600" i="1">
                                      <a:latin typeface="Cambria Math" panose="02040503050406030204" pitchFamily="18" charset="0"/>
                                    </a:rPr>
                                  </m:ctrlPr>
                                </m:fPr>
                                <m:num>
                                  <m:r>
                                    <a:rPr lang="en-US" sz="1600" i="1">
                                      <a:latin typeface="Cambria Math"/>
                                    </a:rPr>
                                    <m:t>−2</m:t>
                                  </m:r>
                                  <m:r>
                                    <a:rPr lang="en-US" sz="1600" i="1">
                                      <a:latin typeface="Cambria Math"/>
                                    </a:rPr>
                                    <m:t>𝑓𝑛</m:t>
                                  </m:r>
                                </m:num>
                                <m:den>
                                  <m:r>
                                    <a:rPr lang="en-US" sz="1600" i="1">
                                      <a:latin typeface="Cambria Math"/>
                                    </a:rPr>
                                    <m:t>𝑓</m:t>
                                  </m:r>
                                  <m:r>
                                    <a:rPr lang="en-US" sz="1600" i="1">
                                      <a:latin typeface="Cambria Math"/>
                                    </a:rPr>
                                    <m:t>−</m:t>
                                  </m:r>
                                  <m:r>
                                    <a:rPr lang="en-US" sz="1600" i="1">
                                      <a:latin typeface="Cambria Math"/>
                                    </a:rPr>
                                    <m:t>𝑛</m:t>
                                  </m:r>
                                </m:den>
                              </m:f>
                            </m:e>
                          </m:mr>
                          <m:mr>
                            <m:e>
                              <m:r>
                                <a:rPr lang="en-US" sz="1600" i="1">
                                  <a:latin typeface="Cambria Math"/>
                                </a:rPr>
                                <m:t>0</m:t>
                              </m:r>
                            </m:e>
                            <m:e>
                              <m:r>
                                <a:rPr lang="en-US" sz="1600" i="1">
                                  <a:latin typeface="Cambria Math"/>
                                </a:rPr>
                                <m:t>0</m:t>
                              </m:r>
                            </m:e>
                            <m:e>
                              <m:r>
                                <a:rPr lang="en-US" sz="1600" i="1">
                                  <a:latin typeface="Cambria Math"/>
                                </a:rPr>
                                <m:t>−1</m:t>
                              </m:r>
                            </m:e>
                            <m:e>
                              <m:r>
                                <a:rPr lang="en-US" sz="1600" i="1">
                                  <a:latin typeface="Cambria Math"/>
                                </a:rPr>
                                <m:t>0</m:t>
                              </m:r>
                            </m:e>
                          </m:mr>
                        </m:m>
                      </m:e>
                    </m:d>
                  </m:oMath>
                </a14:m>
                <a:r>
                  <a:rPr lang="en-US" sz="1600" dirty="0"/>
                  <a:t>  where </a:t>
                </a:r>
                <a14:m>
                  <m:oMath xmlns:m="http://schemas.openxmlformats.org/officeDocument/2006/math">
                    <m:r>
                      <a:rPr lang="en-US" sz="1600" i="1">
                        <a:latin typeface="Cambria Math"/>
                      </a:rPr>
                      <m:t>𝑑</m:t>
                    </m:r>
                    <m:r>
                      <a:rPr lang="en-US" sz="1600" i="1">
                        <a:latin typeface="Cambria Math"/>
                      </a:rPr>
                      <m:t>=</m:t>
                    </m:r>
                    <m:func>
                      <m:funcPr>
                        <m:ctrlPr>
                          <a:rPr lang="en-US" sz="1600" i="1">
                            <a:latin typeface="Cambria Math" panose="02040503050406030204" pitchFamily="18" charset="0"/>
                          </a:rPr>
                        </m:ctrlPr>
                      </m:funcPr>
                      <m:fName>
                        <m:r>
                          <m:rPr>
                            <m:sty m:val="p"/>
                          </m:rPr>
                          <a:rPr lang="en-US" sz="1600">
                            <a:latin typeface="Cambria Math"/>
                          </a:rPr>
                          <m:t>cot</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a:ea typeface="Cambria Math"/>
                                  </a:rPr>
                                  <m:t>𝜃</m:t>
                                </m:r>
                              </m:num>
                              <m:den>
                                <m:r>
                                  <a:rPr lang="en-US" sz="1600" i="1">
                                    <a:latin typeface="Cambria Math"/>
                                  </a:rPr>
                                  <m:t>2</m:t>
                                </m:r>
                              </m:den>
                            </m:f>
                          </m:e>
                        </m:d>
                      </m:e>
                    </m:func>
                  </m:oMath>
                </a14:m>
                <a:r>
                  <a:rPr lang="en-US" sz="1600" dirty="0"/>
                  <a:t> and </a:t>
                </a:r>
                <a:r>
                  <a:rPr lang="en-US" sz="1600" i="1" dirty="0"/>
                  <a:t>a</a:t>
                </a:r>
                <a:r>
                  <a:rPr lang="en-US" sz="1600" dirty="0"/>
                  <a:t> is the aspect ratio</a:t>
                </a:r>
                <a:endParaRPr lang="en-US" dirty="0"/>
              </a:p>
              <a:p>
                <a:pPr marL="0" indent="0">
                  <a:buNone/>
                </a:pPr>
                <a:endParaRPr lang="en-US" sz="800" dirty="0"/>
              </a:p>
              <a:p>
                <a:pPr marL="0" indent="0">
                  <a:buNone/>
                </a:pPr>
                <a:r>
                  <a:rPr lang="en-US" dirty="0"/>
                  <a:t>But remember that it works in </a:t>
                </a:r>
                <a:r>
                  <a:rPr lang="en-US" u="sng" dirty="0"/>
                  <a:t>homogeneous coordinates</a:t>
                </a:r>
                <a:r>
                  <a:rPr lang="en-US" dirty="0"/>
                  <a:t>. </a:t>
                </a:r>
              </a:p>
              <a:p>
                <a:pPr marL="0" indent="0">
                  <a:buNone/>
                </a:pPr>
                <a:r>
                  <a:rPr lang="en-US" dirty="0"/>
                  <a:t>Given a point </a:t>
                </a:r>
                <a14:m>
                  <m:oMath xmlns:m="http://schemas.openxmlformats.org/officeDocument/2006/math">
                    <m:r>
                      <a:rPr lang="en-US" b="0" i="1" smtClean="0">
                        <a:latin typeface="Cambria Math"/>
                      </a:rPr>
                      <m:t>𝑃</m:t>
                    </m:r>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𝑧</m:t>
                    </m:r>
                    <m:r>
                      <a:rPr lang="en-US" b="0" i="1" smtClean="0">
                        <a:latin typeface="Cambria Math"/>
                      </a:rPr>
                      <m:t>)</m:t>
                    </m:r>
                  </m:oMath>
                </a14:m>
                <a:r>
                  <a:rPr lang="en-US" dirty="0"/>
                  <a:t> in camera space, we compute</a:t>
                </a: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m>
                            <m:mPr>
                              <m:mcs>
                                <m:mc>
                                  <m:mcPr>
                                    <m:count m:val="4"/>
                                    <m:mcJc m:val="center"/>
                                  </m:mcPr>
                                </m:mc>
                              </m:mcs>
                              <m:ctrlPr>
                                <a:rPr lang="en-US" sz="1600" i="1">
                                  <a:latin typeface="Cambria Math" panose="02040503050406030204" pitchFamily="18" charset="0"/>
                                </a:rPr>
                              </m:ctrlPr>
                            </m:mPr>
                            <m:mr>
                              <m:e>
                                <m:f>
                                  <m:fPr>
                                    <m:type m:val="skw"/>
                                    <m:ctrlPr>
                                      <a:rPr lang="en-US" sz="1600" i="1">
                                        <a:latin typeface="Cambria Math" panose="02040503050406030204" pitchFamily="18" charset="0"/>
                                      </a:rPr>
                                    </m:ctrlPr>
                                  </m:fPr>
                                  <m:num>
                                    <m:r>
                                      <a:rPr lang="en-US" sz="1600" i="1">
                                        <a:latin typeface="Cambria Math"/>
                                      </a:rPr>
                                      <m:t>𝑑</m:t>
                                    </m:r>
                                  </m:num>
                                  <m:den>
                                    <m:r>
                                      <a:rPr lang="en-US" sz="1600" i="1">
                                        <a:latin typeface="Cambria Math"/>
                                      </a:rPr>
                                      <m:t>𝑎</m:t>
                                    </m:r>
                                  </m:den>
                                </m:f>
                              </m:e>
                              <m:e>
                                <m:r>
                                  <a:rPr lang="en-US" sz="1600" i="1">
                                    <a:latin typeface="Cambria Math"/>
                                  </a:rPr>
                                  <m:t>0</m:t>
                                </m:r>
                              </m:e>
                              <m:e>
                                <m:r>
                                  <a:rPr lang="en-US" sz="1600" i="1">
                                    <a:latin typeface="Cambria Math"/>
                                  </a:rPr>
                                  <m:t>0</m:t>
                                </m:r>
                              </m:e>
                              <m:e>
                                <m:r>
                                  <a:rPr lang="en-US" sz="1600" i="1">
                                    <a:latin typeface="Cambria Math"/>
                                  </a:rPr>
                                  <m:t>0</m:t>
                                </m:r>
                              </m:e>
                            </m:mr>
                            <m:mr>
                              <m:e>
                                <m:r>
                                  <a:rPr lang="en-US" sz="1600" i="1">
                                    <a:latin typeface="Cambria Math"/>
                                  </a:rPr>
                                  <m:t>0</m:t>
                                </m:r>
                              </m:e>
                              <m:e>
                                <m:r>
                                  <a:rPr lang="en-US" sz="1600" i="1">
                                    <a:latin typeface="Cambria Math"/>
                                  </a:rPr>
                                  <m:t>𝑑</m:t>
                                </m:r>
                              </m:e>
                              <m:e>
                                <m:r>
                                  <a:rPr lang="en-US" sz="1600" i="1">
                                    <a:latin typeface="Cambria Math"/>
                                  </a:rPr>
                                  <m:t>0</m:t>
                                </m:r>
                              </m:e>
                              <m:e>
                                <m:r>
                                  <a:rPr lang="en-US" sz="1600" i="1">
                                    <a:latin typeface="Cambria Math"/>
                                  </a:rPr>
                                  <m:t>0</m:t>
                                </m:r>
                              </m:e>
                            </m:mr>
                            <m:mr>
                              <m:e>
                                <m:r>
                                  <a:rPr lang="en-US" sz="1600" i="1">
                                    <a:latin typeface="Cambria Math"/>
                                  </a:rPr>
                                  <m:t>0</m:t>
                                </m:r>
                              </m:e>
                              <m:e>
                                <m:r>
                                  <a:rPr lang="en-US" sz="1600" i="1">
                                    <a:latin typeface="Cambria Math"/>
                                  </a:rPr>
                                  <m:t>0</m:t>
                                </m:r>
                              </m:e>
                              <m:e>
                                <m:r>
                                  <a:rPr lang="en-US" sz="1600" i="1">
                                    <a:latin typeface="Cambria Math"/>
                                  </a:rPr>
                                  <m:t>−</m:t>
                                </m:r>
                                <m:f>
                                  <m:fPr>
                                    <m:ctrlPr>
                                      <a:rPr lang="en-US" sz="1600" i="1">
                                        <a:latin typeface="Cambria Math" panose="02040503050406030204" pitchFamily="18" charset="0"/>
                                      </a:rPr>
                                    </m:ctrlPr>
                                  </m:fPr>
                                  <m:num>
                                    <m:r>
                                      <a:rPr lang="en-US" sz="1600" i="1">
                                        <a:latin typeface="Cambria Math"/>
                                      </a:rPr>
                                      <m:t>𝑓</m:t>
                                    </m:r>
                                    <m:r>
                                      <a:rPr lang="en-US" sz="1600" i="1">
                                        <a:latin typeface="Cambria Math"/>
                                      </a:rPr>
                                      <m:t>+</m:t>
                                    </m:r>
                                    <m:r>
                                      <a:rPr lang="en-US" sz="1600" i="1">
                                        <a:latin typeface="Cambria Math"/>
                                      </a:rPr>
                                      <m:t>𝑛</m:t>
                                    </m:r>
                                  </m:num>
                                  <m:den>
                                    <m:r>
                                      <a:rPr lang="en-US" sz="1600" i="1">
                                        <a:latin typeface="Cambria Math"/>
                                      </a:rPr>
                                      <m:t>𝑓</m:t>
                                    </m:r>
                                    <m:r>
                                      <a:rPr lang="en-US" sz="1600" i="1">
                                        <a:latin typeface="Cambria Math"/>
                                      </a:rPr>
                                      <m:t>−</m:t>
                                    </m:r>
                                    <m:r>
                                      <a:rPr lang="en-US" sz="1600" i="1">
                                        <a:latin typeface="Cambria Math"/>
                                      </a:rPr>
                                      <m:t>𝑛</m:t>
                                    </m:r>
                                  </m:den>
                                </m:f>
                              </m:e>
                              <m:e>
                                <m:f>
                                  <m:fPr>
                                    <m:ctrlPr>
                                      <a:rPr lang="en-US" sz="1600" i="1">
                                        <a:latin typeface="Cambria Math" panose="02040503050406030204" pitchFamily="18" charset="0"/>
                                      </a:rPr>
                                    </m:ctrlPr>
                                  </m:fPr>
                                  <m:num>
                                    <m:r>
                                      <a:rPr lang="en-US" sz="1600" i="1">
                                        <a:latin typeface="Cambria Math"/>
                                      </a:rPr>
                                      <m:t>−2</m:t>
                                    </m:r>
                                    <m:r>
                                      <a:rPr lang="en-US" sz="1600" i="1">
                                        <a:latin typeface="Cambria Math"/>
                                      </a:rPr>
                                      <m:t>𝑓𝑛</m:t>
                                    </m:r>
                                  </m:num>
                                  <m:den>
                                    <m:r>
                                      <a:rPr lang="en-US" sz="1600" i="1">
                                        <a:latin typeface="Cambria Math"/>
                                      </a:rPr>
                                      <m:t>𝑓</m:t>
                                    </m:r>
                                    <m:r>
                                      <a:rPr lang="en-US" sz="1600" i="1">
                                        <a:latin typeface="Cambria Math"/>
                                      </a:rPr>
                                      <m:t>−</m:t>
                                    </m:r>
                                    <m:r>
                                      <a:rPr lang="en-US" sz="1600" i="1">
                                        <a:latin typeface="Cambria Math"/>
                                      </a:rPr>
                                      <m:t>𝑛</m:t>
                                    </m:r>
                                  </m:den>
                                </m:f>
                              </m:e>
                            </m:mr>
                            <m:mr>
                              <m:e>
                                <m:r>
                                  <a:rPr lang="en-US" sz="1600" i="1">
                                    <a:latin typeface="Cambria Math"/>
                                  </a:rPr>
                                  <m:t>0</m:t>
                                </m:r>
                              </m:e>
                              <m:e>
                                <m:r>
                                  <a:rPr lang="en-US" sz="1600" i="1">
                                    <a:latin typeface="Cambria Math"/>
                                  </a:rPr>
                                  <m:t>0</m:t>
                                </m:r>
                              </m:e>
                              <m:e>
                                <m:r>
                                  <a:rPr lang="en-US" sz="1600" i="1">
                                    <a:latin typeface="Cambria Math"/>
                                  </a:rPr>
                                  <m:t>−1</m:t>
                                </m:r>
                              </m:e>
                              <m:e>
                                <m:r>
                                  <a:rPr lang="en-US" sz="1600" i="1">
                                    <a:latin typeface="Cambria Math"/>
                                  </a:rPr>
                                  <m:t>0</m:t>
                                </m:r>
                              </m:e>
                            </m:mr>
                          </m:m>
                        </m:e>
                      </m:d>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a:rPr>
                                  <m:t>𝑥</m:t>
                                </m:r>
                              </m:e>
                            </m:mr>
                            <m:mr>
                              <m:e>
                                <m:r>
                                  <a:rPr lang="en-US" sz="1600" b="0" i="1" smtClean="0">
                                    <a:latin typeface="Cambria Math"/>
                                  </a:rPr>
                                  <m:t>𝑦</m:t>
                                </m:r>
                              </m:e>
                            </m:mr>
                            <m:mr>
                              <m:e>
                                <m:r>
                                  <a:rPr lang="en-US" sz="1600" b="0" i="1" smtClean="0">
                                    <a:latin typeface="Cambria Math"/>
                                  </a:rPr>
                                  <m:t>𝑧</m:t>
                                </m:r>
                              </m:e>
                            </m:mr>
                            <m:mr>
                              <m:e>
                                <m:r>
                                  <a:rPr lang="en-US" sz="1600" i="1">
                                    <a:latin typeface="Cambria Math"/>
                                  </a:rPr>
                                  <m:t>1</m:t>
                                </m:r>
                              </m:e>
                            </m:mr>
                          </m:m>
                        </m:e>
                      </m:d>
                      <m:r>
                        <a:rPr lang="en-US" sz="1600" b="0" i="1" smtClean="0">
                          <a:latin typeface="Cambria Math"/>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f>
                                  <m:fPr>
                                    <m:type m:val="skw"/>
                                    <m:ctrlPr>
                                      <a:rPr lang="en-US" sz="1600" i="1">
                                        <a:latin typeface="Cambria Math" panose="02040503050406030204" pitchFamily="18" charset="0"/>
                                      </a:rPr>
                                    </m:ctrlPr>
                                  </m:fPr>
                                  <m:num>
                                    <m:r>
                                      <a:rPr lang="en-US" sz="1600" i="1">
                                        <a:latin typeface="Cambria Math"/>
                                      </a:rPr>
                                      <m:t>𝑑</m:t>
                                    </m:r>
                                    <m:r>
                                      <a:rPr lang="en-US" sz="1600" b="0" i="1" smtClean="0">
                                        <a:latin typeface="Cambria Math"/>
                                      </a:rPr>
                                      <m:t>𝑥</m:t>
                                    </m:r>
                                  </m:num>
                                  <m:den>
                                    <m:r>
                                      <a:rPr lang="en-US" sz="1600" i="1">
                                        <a:latin typeface="Cambria Math"/>
                                      </a:rPr>
                                      <m:t>𝑎</m:t>
                                    </m:r>
                                  </m:den>
                                </m:f>
                              </m:e>
                            </m:mr>
                            <m:mr>
                              <m:e>
                                <m:r>
                                  <a:rPr lang="en-US" sz="1600" b="0" i="1" smtClean="0">
                                    <a:latin typeface="Cambria Math"/>
                                  </a:rPr>
                                  <m:t>𝑑𝑦</m:t>
                                </m:r>
                              </m:e>
                            </m:mr>
                            <m:mr>
                              <m:e>
                                <m:f>
                                  <m:fPr>
                                    <m:ctrlPr>
                                      <a:rPr lang="en-US" sz="1600" i="1">
                                        <a:latin typeface="Cambria Math" panose="02040503050406030204" pitchFamily="18" charset="0"/>
                                      </a:rPr>
                                    </m:ctrlPr>
                                  </m:fPr>
                                  <m:num>
                                    <m:r>
                                      <a:rPr lang="en-US" sz="1600" i="1">
                                        <a:latin typeface="Cambria Math"/>
                                      </a:rPr>
                                      <m:t>−</m:t>
                                    </m:r>
                                    <m:r>
                                      <a:rPr lang="en-US" sz="1600" i="1">
                                        <a:latin typeface="Cambria Math"/>
                                      </a:rPr>
                                      <m:t>𝑧</m:t>
                                    </m:r>
                                    <m:r>
                                      <a:rPr lang="en-US" sz="1600" b="0" i="1" smtClean="0">
                                        <a:latin typeface="Cambria Math"/>
                                      </a:rPr>
                                      <m:t>(</m:t>
                                    </m:r>
                                    <m:r>
                                      <a:rPr lang="en-US" sz="1600" i="1">
                                        <a:latin typeface="Cambria Math"/>
                                      </a:rPr>
                                      <m:t>𝑓</m:t>
                                    </m:r>
                                    <m:r>
                                      <a:rPr lang="en-US" sz="1600" i="1">
                                        <a:latin typeface="Cambria Math"/>
                                      </a:rPr>
                                      <m:t>+</m:t>
                                    </m:r>
                                    <m:r>
                                      <a:rPr lang="en-US" sz="1600" i="1">
                                        <a:latin typeface="Cambria Math"/>
                                      </a:rPr>
                                      <m:t>𝑛</m:t>
                                    </m:r>
                                    <m:r>
                                      <a:rPr lang="en-US" sz="1600" b="0" i="1" smtClean="0">
                                        <a:latin typeface="Cambria Math"/>
                                      </a:rPr>
                                      <m:t>)</m:t>
                                    </m:r>
                                    <m:r>
                                      <a:rPr lang="en-US" sz="1600" i="1">
                                        <a:latin typeface="Cambria Math"/>
                                      </a:rPr>
                                      <m:t>−2</m:t>
                                    </m:r>
                                    <m:r>
                                      <a:rPr lang="en-US" sz="1600" i="1">
                                        <a:latin typeface="Cambria Math"/>
                                      </a:rPr>
                                      <m:t>𝑓𝑛</m:t>
                                    </m:r>
                                  </m:num>
                                  <m:den>
                                    <m:r>
                                      <a:rPr lang="en-US" sz="1600" i="1">
                                        <a:latin typeface="Cambria Math"/>
                                      </a:rPr>
                                      <m:t>𝑓</m:t>
                                    </m:r>
                                    <m:r>
                                      <a:rPr lang="en-US" sz="1600" i="1">
                                        <a:latin typeface="Cambria Math"/>
                                      </a:rPr>
                                      <m:t>−</m:t>
                                    </m:r>
                                    <m:r>
                                      <a:rPr lang="en-US" sz="1600" i="1">
                                        <a:latin typeface="Cambria Math"/>
                                      </a:rPr>
                                      <m:t>𝑛</m:t>
                                    </m:r>
                                  </m:den>
                                </m:f>
                              </m:e>
                            </m:mr>
                            <m:mr>
                              <m:e>
                                <m:r>
                                  <a:rPr lang="en-US" sz="1600" b="0" i="1" smtClean="0">
                                    <a:latin typeface="Cambria Math"/>
                                  </a:rPr>
                                  <m:t>−</m:t>
                                </m:r>
                                <m:r>
                                  <a:rPr lang="en-US" sz="1600" b="0" i="1" smtClean="0">
                                    <a:latin typeface="Cambria Math"/>
                                  </a:rPr>
                                  <m:t>𝑧</m:t>
                                </m:r>
                              </m:e>
                            </m:mr>
                          </m:m>
                        </m:e>
                      </m:d>
                    </m:oMath>
                  </m:oMathPara>
                </a14:m>
                <a:endParaRPr lang="en-US" dirty="0"/>
              </a:p>
              <a:p>
                <a:pPr marL="0" indent="0">
                  <a:buNone/>
                </a:pPr>
                <a:endParaRPr lang="en-US" sz="800" dirty="0"/>
              </a:p>
              <a:p>
                <a:pPr marL="293688" lvl="1" indent="0">
                  <a:buNone/>
                </a:pPr>
                <a:r>
                  <a:rPr lang="en-US" dirty="0"/>
                  <a:t>But </a:t>
                </a:r>
                <a:r>
                  <a:rPr lang="en-US" i="1" u="sng" dirty="0"/>
                  <a:t>we must divide by w = -z</a:t>
                </a:r>
                <a:r>
                  <a:rPr lang="en-US" dirty="0"/>
                  <a:t> to get the final NDC coordinates</a:t>
                </a:r>
              </a:p>
              <a:p>
                <a:pPr marL="0" indent="0" algn="ctr">
                  <a:buNone/>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rPr>
                          </m:ctrlPr>
                        </m:dPr>
                        <m:e>
                          <m:f>
                            <m:fPr>
                              <m:type m:val="skw"/>
                              <m:ctrlPr>
                                <a:rPr lang="en-US" sz="1600" i="1">
                                  <a:latin typeface="Cambria Math" panose="02040503050406030204" pitchFamily="18" charset="0"/>
                                </a:rPr>
                              </m:ctrlPr>
                            </m:fPr>
                            <m:num>
                              <m:r>
                                <a:rPr lang="en-US" sz="1600" b="0" i="1" smtClean="0">
                                  <a:latin typeface="Cambria Math"/>
                                </a:rPr>
                                <m:t>−</m:t>
                              </m:r>
                              <m:r>
                                <a:rPr lang="en-US" sz="1600" i="1">
                                  <a:latin typeface="Cambria Math"/>
                                </a:rPr>
                                <m:t>𝑑𝑥</m:t>
                              </m:r>
                            </m:num>
                            <m:den>
                              <m:r>
                                <a:rPr lang="en-US" sz="1600" b="0" i="1" smtClean="0">
                                  <a:latin typeface="Cambria Math"/>
                                </a:rPr>
                                <m:t>𝑧</m:t>
                              </m:r>
                              <m:r>
                                <a:rPr lang="en-US" sz="1600" i="1">
                                  <a:latin typeface="Cambria Math"/>
                                </a:rPr>
                                <m:t>𝑎</m:t>
                              </m:r>
                            </m:den>
                          </m:f>
                          <m:r>
                            <a:rPr lang="en-US" sz="1600" b="0" i="1" smtClean="0">
                              <a:latin typeface="Cambria Math"/>
                            </a:rPr>
                            <m:t>,</m:t>
                          </m:r>
                          <m:f>
                            <m:fPr>
                              <m:type m:val="skw"/>
                              <m:ctrlPr>
                                <a:rPr lang="en-US" sz="1600" i="1">
                                  <a:latin typeface="Cambria Math" panose="02040503050406030204" pitchFamily="18" charset="0"/>
                                </a:rPr>
                              </m:ctrlPr>
                            </m:fPr>
                            <m:num>
                              <m:r>
                                <a:rPr lang="en-US" sz="1600" b="0" i="1" smtClean="0">
                                  <a:latin typeface="Cambria Math"/>
                                </a:rPr>
                                <m:t>−</m:t>
                              </m:r>
                              <m:r>
                                <a:rPr lang="en-US" sz="1600" i="1">
                                  <a:latin typeface="Cambria Math"/>
                                </a:rPr>
                                <m:t>𝑑</m:t>
                              </m:r>
                              <m:r>
                                <a:rPr lang="en-US" sz="1600" b="0" i="1" smtClean="0">
                                  <a:latin typeface="Cambria Math"/>
                                </a:rPr>
                                <m:t>𝑦</m:t>
                              </m:r>
                            </m:num>
                            <m:den>
                              <m:r>
                                <a:rPr lang="en-US" sz="1600" i="1">
                                  <a:latin typeface="Cambria Math"/>
                                </a:rPr>
                                <m:t>𝑧</m:t>
                              </m:r>
                            </m:den>
                          </m:f>
                          <m:r>
                            <a:rPr lang="en-US" sz="1600" b="0" i="1" smtClean="0">
                              <a:latin typeface="Cambria Math"/>
                            </a:rPr>
                            <m:t>,  </m:t>
                          </m:r>
                          <m:f>
                            <m:fPr>
                              <m:ctrlPr>
                                <a:rPr lang="en-US" sz="1600" b="0" i="1" smtClean="0">
                                  <a:latin typeface="Cambria Math" panose="02040503050406030204" pitchFamily="18" charset="0"/>
                                </a:rPr>
                              </m:ctrlPr>
                            </m:fPr>
                            <m:num>
                              <m:r>
                                <a:rPr lang="en-US" sz="1600" i="1">
                                  <a:latin typeface="Cambria Math"/>
                                </a:rPr>
                                <m:t>2</m:t>
                              </m:r>
                              <m:r>
                                <a:rPr lang="en-US" sz="1600" i="1">
                                  <a:latin typeface="Cambria Math"/>
                                </a:rPr>
                                <m:t>𝑓𝑛</m:t>
                              </m:r>
                            </m:num>
                            <m:den>
                              <m:d>
                                <m:dPr>
                                  <m:ctrlPr>
                                    <a:rPr lang="en-US" sz="1600" b="0" i="1" smtClean="0">
                                      <a:latin typeface="Cambria Math" panose="02040503050406030204" pitchFamily="18" charset="0"/>
                                    </a:rPr>
                                  </m:ctrlPr>
                                </m:dPr>
                                <m:e>
                                  <m:r>
                                    <a:rPr lang="en-US" sz="1600" i="1">
                                      <a:latin typeface="Cambria Math"/>
                                    </a:rPr>
                                    <m:t>𝑓</m:t>
                                  </m:r>
                                  <m:r>
                                    <a:rPr lang="en-US" sz="1600" i="1">
                                      <a:latin typeface="Cambria Math"/>
                                    </a:rPr>
                                    <m:t>−</m:t>
                                  </m:r>
                                  <m:r>
                                    <a:rPr lang="en-US" sz="1600" i="1">
                                      <a:latin typeface="Cambria Math"/>
                                    </a:rPr>
                                    <m:t>𝑛</m:t>
                                  </m:r>
                                </m:e>
                              </m:d>
                              <m:r>
                                <a:rPr lang="en-US" sz="1600" b="0" i="1" smtClean="0">
                                  <a:latin typeface="Cambria Math"/>
                                </a:rPr>
                                <m:t>𝑧</m:t>
                              </m:r>
                            </m:den>
                          </m:f>
                          <m:r>
                            <a:rPr lang="en-US" sz="1600" b="0" i="1" smtClean="0">
                              <a:latin typeface="Cambria Math"/>
                            </a:rPr>
                            <m:t>+</m:t>
                          </m:r>
                          <m:f>
                            <m:fPr>
                              <m:ctrlPr>
                                <a:rPr lang="en-US" sz="1600" i="1">
                                  <a:latin typeface="Cambria Math" panose="02040503050406030204" pitchFamily="18" charset="0"/>
                                </a:rPr>
                              </m:ctrlPr>
                            </m:fPr>
                            <m:num>
                              <m:r>
                                <a:rPr lang="en-US" sz="1600" i="1">
                                  <a:latin typeface="Cambria Math"/>
                                </a:rPr>
                                <m:t>𝑓</m:t>
                              </m:r>
                              <m:r>
                                <a:rPr lang="en-US" sz="1600" i="1">
                                  <a:latin typeface="Cambria Math"/>
                                </a:rPr>
                                <m:t>+</m:t>
                              </m:r>
                              <m:r>
                                <a:rPr lang="en-US" sz="1600" i="1">
                                  <a:latin typeface="Cambria Math"/>
                                </a:rPr>
                                <m:t>𝑛</m:t>
                              </m:r>
                            </m:num>
                            <m:den>
                              <m:r>
                                <a:rPr lang="en-US" sz="1600" i="1">
                                  <a:latin typeface="Cambria Math"/>
                                </a:rPr>
                                <m:t>𝑓</m:t>
                              </m:r>
                              <m:r>
                                <a:rPr lang="en-US" sz="1600" i="1">
                                  <a:latin typeface="Cambria Math"/>
                                </a:rPr>
                                <m:t>−</m:t>
                              </m:r>
                              <m:r>
                                <a:rPr lang="en-US" sz="1600" i="1">
                                  <a:latin typeface="Cambria Math"/>
                                </a:rPr>
                                <m:t>𝑛</m:t>
                              </m:r>
                            </m:den>
                          </m:f>
                          <m:r>
                            <a:rPr lang="en-US" sz="1600" b="0" i="1" smtClean="0">
                              <a:latin typeface="Cambria Math" panose="02040503050406030204" pitchFamily="18" charset="0"/>
                            </a:rPr>
                            <m:t>  </m:t>
                          </m:r>
                        </m:e>
                      </m:d>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a:stretch>
              </a:blipFill>
            </p:spPr>
            <p:txBody>
              <a:bodyPr/>
              <a:lstStyle/>
              <a:p>
                <a:r>
                  <a:rPr lang="en-US">
                    <a:noFill/>
                  </a:rPr>
                  <a:t> </a:t>
                </a:r>
              </a:p>
            </p:txBody>
          </p:sp>
        </mc:Fallback>
      </mc:AlternateContent>
      <p:sp>
        <p:nvSpPr>
          <p:cNvPr id="5" name="Rounded Rectangle 4"/>
          <p:cNvSpPr/>
          <p:nvPr/>
        </p:nvSpPr>
        <p:spPr>
          <a:xfrm>
            <a:off x="3352800" y="5715000"/>
            <a:ext cx="5867400" cy="8382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Side note: </a:t>
            </a:r>
            <a:r>
              <a:rPr lang="en-US" sz="1200" dirty="0">
                <a:solidFill>
                  <a:schemeClr val="tx1"/>
                </a:solidFill>
              </a:rPr>
              <a:t>In reality, many of us will never need to implement all this math.  We will likely use a graphics library which will do all this math for us.  However,  if you need a special projection (not all graphic library have oblique projections, for example) then you will need to derive the projection yourself.</a:t>
            </a:r>
          </a:p>
        </p:txBody>
      </p:sp>
      <p:sp>
        <p:nvSpPr>
          <p:cNvPr id="6" name="Rounded Rectangle 5"/>
          <p:cNvSpPr/>
          <p:nvPr/>
        </p:nvSpPr>
        <p:spPr>
          <a:xfrm>
            <a:off x="6705600" y="5129341"/>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Times New Roman" panose="02020603050405020304" pitchFamily="18" charset="0"/>
                <a:cs typeface="Times New Roman" panose="02020603050405020304" pitchFamily="18" charset="0"/>
              </a:rPr>
              <a:t>See also </a:t>
            </a:r>
            <a:r>
              <a:rPr lang="en-US" sz="1400" i="1" dirty="0">
                <a:solidFill>
                  <a:schemeClr val="tx1"/>
                </a:solidFill>
                <a:latin typeface="Times New Roman" panose="02020603050405020304" pitchFamily="18" charset="0"/>
                <a:cs typeface="Times New Roman" panose="02020603050405020304" pitchFamily="18" charset="0"/>
                <a:hlinkClick r:id="rId3"/>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26296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Slide Number Placeholder 2"/>
          <p:cNvSpPr>
            <a:spLocks noGrp="1"/>
          </p:cNvSpPr>
          <p:nvPr>
            <p:ph type="sldNum" sz="quarter" idx="12"/>
          </p:nvPr>
        </p:nvSpPr>
        <p:spPr/>
        <p:txBody>
          <a:bodyPr/>
          <a:lstStyle/>
          <a:p>
            <a:fld id="{2DD2A927-C669-46EB-947E-64BB8CE6050D}" type="slidenum">
              <a:rPr lang="en-US" smtClean="0"/>
              <a:pPr/>
              <a:t>31</a:t>
            </a:fld>
            <a:endParaRPr lang="en-US" dirty="0"/>
          </a:p>
        </p:txBody>
      </p:sp>
      <p:sp>
        <p:nvSpPr>
          <p:cNvPr id="4" name="Content Placeholder 3"/>
          <p:cNvSpPr>
            <a:spLocks noGrp="1"/>
          </p:cNvSpPr>
          <p:nvPr>
            <p:ph sz="quarter" idx="1"/>
          </p:nvPr>
        </p:nvSpPr>
        <p:spPr/>
        <p:txBody>
          <a:bodyPr/>
          <a:lstStyle/>
          <a:p>
            <a:pPr marL="0" indent="0">
              <a:buNone/>
            </a:pPr>
            <a:r>
              <a:rPr lang="en-US" dirty="0"/>
              <a:t>In order to render a 3D scene to the screen : Perspective projection version</a:t>
            </a:r>
          </a:p>
        </p:txBody>
      </p:sp>
      <p:grpSp>
        <p:nvGrpSpPr>
          <p:cNvPr id="8" name="Group 7"/>
          <p:cNvGrpSpPr/>
          <p:nvPr/>
        </p:nvGrpSpPr>
        <p:grpSpPr>
          <a:xfrm>
            <a:off x="4572000" y="1676400"/>
            <a:ext cx="1916980" cy="2039273"/>
            <a:chOff x="2506880" y="1905000"/>
            <a:chExt cx="1916980" cy="2039273"/>
          </a:xfrm>
        </p:grpSpPr>
        <p:pic>
          <p:nvPicPr>
            <p:cNvPr id="10" name="Picture 2" descr="http://common.ziffdavisinternet.com/encyclopedia_images/_FRUSTU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880" y="2420273"/>
              <a:ext cx="1916980" cy="1524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587342" y="1905000"/>
              <a:ext cx="1756058" cy="523220"/>
            </a:xfrm>
            <a:prstGeom prst="rect">
              <a:avLst/>
            </a:prstGeom>
            <a:noFill/>
          </p:spPr>
          <p:txBody>
            <a:bodyPr wrap="none" rtlCol="0">
              <a:spAutoFit/>
            </a:bodyPr>
            <a:lstStyle/>
            <a:p>
              <a:pPr algn="ctr"/>
              <a:r>
                <a:rPr lang="en-US" sz="1400" dirty="0"/>
                <a:t>View (Camera) Space</a:t>
              </a:r>
            </a:p>
            <a:p>
              <a:pPr algn="ctr"/>
              <a:r>
                <a:rPr lang="en-US" sz="1400" dirty="0"/>
                <a:t>3D, infinite</a:t>
              </a:r>
            </a:p>
          </p:txBody>
        </p:sp>
      </p:grpSp>
      <p:grpSp>
        <p:nvGrpSpPr>
          <p:cNvPr id="21" name="Group 20"/>
          <p:cNvGrpSpPr/>
          <p:nvPr/>
        </p:nvGrpSpPr>
        <p:grpSpPr>
          <a:xfrm>
            <a:off x="5791200" y="3775709"/>
            <a:ext cx="1701556" cy="792916"/>
            <a:chOff x="1434970" y="4038600"/>
            <a:chExt cx="1701556" cy="792916"/>
          </a:xfrm>
        </p:grpSpPr>
        <p:sp>
          <p:nvSpPr>
            <p:cNvPr id="6" name="Curved Up Arrow 5"/>
            <p:cNvSpPr/>
            <p:nvPr/>
          </p:nvSpPr>
          <p:spPr>
            <a:xfrm flipH="1">
              <a:off x="1600720" y="4038600"/>
              <a:ext cx="1370055" cy="457200"/>
            </a:xfrm>
            <a:prstGeom prst="curvedUpArrow">
              <a:avLst>
                <a:gd name="adj1" fmla="val 42975"/>
                <a:gd name="adj2" fmla="val 105650"/>
                <a:gd name="adj3" fmla="val 40625"/>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1434970" y="4462184"/>
                  <a:ext cx="170155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434970" y="4462184"/>
                  <a:ext cx="1701556" cy="369332"/>
                </a:xfrm>
                <a:prstGeom prst="rect">
                  <a:avLst/>
                </a:prstGeom>
                <a:blipFill rotWithShape="1">
                  <a:blip r:embed="rId3"/>
                  <a:stretch>
                    <a:fillRect b="-3333"/>
                  </a:stretch>
                </a:blipFill>
              </p:spPr>
              <p:txBody>
                <a:bodyPr/>
                <a:lstStyle/>
                <a:p>
                  <a:r>
                    <a:rPr lang="en-US">
                      <a:noFill/>
                    </a:rPr>
                    <a:t> </a:t>
                  </a:r>
                </a:p>
              </p:txBody>
            </p:sp>
          </mc:Fallback>
        </mc:AlternateContent>
      </p:grpSp>
      <p:grpSp>
        <p:nvGrpSpPr>
          <p:cNvPr id="26" name="Group 25"/>
          <p:cNvGrpSpPr/>
          <p:nvPr/>
        </p:nvGrpSpPr>
        <p:grpSpPr>
          <a:xfrm>
            <a:off x="6781800" y="1695630"/>
            <a:ext cx="2334902" cy="2045925"/>
            <a:chOff x="6781800" y="1695630"/>
            <a:chExt cx="2334902" cy="2045925"/>
          </a:xfrm>
        </p:grpSpPr>
        <p:sp>
          <p:nvSpPr>
            <p:cNvPr id="5" name="TextBox 4"/>
            <p:cNvSpPr txBox="1"/>
            <p:nvPr/>
          </p:nvSpPr>
          <p:spPr>
            <a:xfrm>
              <a:off x="7388905" y="1695630"/>
              <a:ext cx="1120691" cy="523220"/>
            </a:xfrm>
            <a:prstGeom prst="rect">
              <a:avLst/>
            </a:prstGeom>
            <a:noFill/>
          </p:spPr>
          <p:txBody>
            <a:bodyPr wrap="none" rtlCol="0">
              <a:spAutoFit/>
            </a:bodyPr>
            <a:lstStyle/>
            <a:p>
              <a:pPr algn="ctr"/>
              <a:r>
                <a:rPr lang="en-US" sz="1400" dirty="0"/>
                <a:t>World Space</a:t>
              </a:r>
            </a:p>
            <a:p>
              <a:pPr algn="ctr"/>
              <a:r>
                <a:rPr lang="en-US" sz="1400" dirty="0"/>
                <a:t>3D, Infinite</a:t>
              </a:r>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191033"/>
              <a:ext cx="2334902" cy="155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Group 26"/>
          <p:cNvGrpSpPr/>
          <p:nvPr/>
        </p:nvGrpSpPr>
        <p:grpSpPr>
          <a:xfrm>
            <a:off x="307203" y="1695630"/>
            <a:ext cx="2019285" cy="2027991"/>
            <a:chOff x="518838" y="1695630"/>
            <a:chExt cx="2019285" cy="2027991"/>
          </a:xfrm>
        </p:grpSpPr>
        <p:grpSp>
          <p:nvGrpSpPr>
            <p:cNvPr id="15" name="Group 14"/>
            <p:cNvGrpSpPr/>
            <p:nvPr/>
          </p:nvGrpSpPr>
          <p:grpSpPr>
            <a:xfrm>
              <a:off x="518838" y="1695630"/>
              <a:ext cx="2019285" cy="2027991"/>
              <a:chOff x="6731387" y="1905000"/>
              <a:chExt cx="2019285" cy="2027991"/>
            </a:xfrm>
          </p:grpSpPr>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1387" y="2428220"/>
                <a:ext cx="1974517" cy="150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781800" y="1905000"/>
                <a:ext cx="1968872" cy="523220"/>
              </a:xfrm>
              <a:prstGeom prst="rect">
                <a:avLst/>
              </a:prstGeom>
              <a:noFill/>
            </p:spPr>
            <p:txBody>
              <a:bodyPr wrap="none" rtlCol="0">
                <a:spAutoFit/>
              </a:bodyPr>
              <a:lstStyle/>
              <a:p>
                <a:pPr algn="ctr"/>
                <a:r>
                  <a:rPr lang="en-US" sz="1400" dirty="0"/>
                  <a:t>World Space</a:t>
                </a:r>
              </a:p>
              <a:p>
                <a:pPr algn="ctr"/>
                <a:r>
                  <a:rPr lang="en-US" sz="1400" dirty="0"/>
                  <a:t>2D, width x height pixels</a:t>
                </a:r>
              </a:p>
            </p:txBody>
          </p:sp>
        </p:grpSp>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385165"/>
              <a:ext cx="1792994" cy="119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 name="Right Arrow 27"/>
          <p:cNvSpPr/>
          <p:nvPr/>
        </p:nvSpPr>
        <p:spPr>
          <a:xfrm flipH="1">
            <a:off x="1641460" y="3765468"/>
            <a:ext cx="1370055" cy="457200"/>
          </a:xfrm>
          <a:prstGeom prst="rightArrow">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9" name="Rounded Rectangle 28"/>
          <p:cNvSpPr/>
          <p:nvPr/>
        </p:nvSpPr>
        <p:spPr>
          <a:xfrm>
            <a:off x="322135" y="4435434"/>
            <a:ext cx="2689380" cy="9144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The only problem left is converting from NDC Space to the screen pixels  </a:t>
            </a:r>
          </a:p>
        </p:txBody>
      </p:sp>
      <p:grpSp>
        <p:nvGrpSpPr>
          <p:cNvPr id="22" name="Group 21"/>
          <p:cNvGrpSpPr/>
          <p:nvPr/>
        </p:nvGrpSpPr>
        <p:grpSpPr>
          <a:xfrm>
            <a:off x="2590800" y="1695629"/>
            <a:ext cx="1610868" cy="2020045"/>
            <a:chOff x="4727146" y="1905000"/>
            <a:chExt cx="1610868" cy="2020045"/>
          </a:xfrm>
        </p:grpSpPr>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7146" y="2428221"/>
              <a:ext cx="1610868" cy="149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5011013" y="1905000"/>
              <a:ext cx="1116588" cy="523220"/>
            </a:xfrm>
            <a:prstGeom prst="rect">
              <a:avLst/>
            </a:prstGeom>
            <a:noFill/>
          </p:spPr>
          <p:txBody>
            <a:bodyPr wrap="none" rtlCol="0">
              <a:spAutoFit/>
            </a:bodyPr>
            <a:lstStyle/>
            <a:p>
              <a:pPr algn="ctr"/>
              <a:r>
                <a:rPr lang="en-US" sz="1400" dirty="0"/>
                <a:t>NDC Space</a:t>
              </a:r>
            </a:p>
            <a:p>
              <a:pPr algn="ctr"/>
              <a:r>
                <a:rPr lang="en-US" sz="1400" dirty="0"/>
                <a:t>3D, Bounded</a:t>
              </a:r>
            </a:p>
          </p:txBody>
        </p:sp>
      </p:grpSp>
      <p:grpSp>
        <p:nvGrpSpPr>
          <p:cNvPr id="25" name="Group 24"/>
          <p:cNvGrpSpPr/>
          <p:nvPr/>
        </p:nvGrpSpPr>
        <p:grpSpPr>
          <a:xfrm>
            <a:off x="3293695" y="3791873"/>
            <a:ext cx="2122697" cy="1371600"/>
            <a:chOff x="3510402" y="4038600"/>
            <a:chExt cx="2122697" cy="1371600"/>
          </a:xfrm>
        </p:grpSpPr>
        <p:sp>
          <p:nvSpPr>
            <p:cNvPr id="30" name="Curved Up Arrow 29"/>
            <p:cNvSpPr/>
            <p:nvPr/>
          </p:nvSpPr>
          <p:spPr>
            <a:xfrm flipH="1">
              <a:off x="3886720" y="4038600"/>
              <a:ext cx="1370055" cy="457200"/>
            </a:xfrm>
            <a:prstGeom prst="curvedUpArrow">
              <a:avLst>
                <a:gd name="adj1" fmla="val 42975"/>
                <a:gd name="adj2" fmla="val 105650"/>
                <a:gd name="adj3" fmla="val 40625"/>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p:cNvSpPr txBox="1"/>
                <p:nvPr/>
              </p:nvSpPr>
              <p:spPr>
                <a:xfrm>
                  <a:off x="3510402" y="4462184"/>
                  <a:ext cx="2122697" cy="94801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a:rPr>
                              <m:t>𝐌</m:t>
                            </m:r>
                          </m:e>
                          <m:sub>
                            <m:r>
                              <m:rPr>
                                <m:sty m:val="p"/>
                              </m:rPr>
                              <a:rPr lang="en-US">
                                <a:latin typeface="Cambria Math"/>
                              </a:rPr>
                              <m:t>persp</m:t>
                            </m:r>
                          </m:sub>
                        </m:sSub>
                      </m:oMath>
                    </m:oMathPara>
                  </a14:m>
                  <a:endParaRPr lang="en-US"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nor/>
                          </m:rPr>
                          <a:rPr lang="en-US" dirty="0"/>
                          <m:t>+ </m:t>
                        </m:r>
                      </m:oMath>
                    </m:oMathPara>
                  </a14:m>
                  <a:endParaRPr lang="en-US" dirty="0"/>
                </a:p>
                <a:p>
                  <a:pPr algn="ctr"/>
                  <a14:m>
                    <m:oMathPara xmlns:m="http://schemas.openxmlformats.org/officeDocument/2006/math">
                      <m:oMathParaPr>
                        <m:jc m:val="centerGroup"/>
                      </m:oMathParaPr>
                      <m:oMath xmlns:m="http://schemas.openxmlformats.org/officeDocument/2006/math">
                        <m:r>
                          <m:rPr>
                            <m:nor/>
                          </m:rPr>
                          <a:rPr lang="en-US" b="1" dirty="0" smtClean="0">
                            <a:solidFill>
                              <a:srgbClr val="FF0000"/>
                            </a:solidFill>
                          </a:rPr>
                          <m:t>Hom</m:t>
                        </m:r>
                        <m:r>
                          <m:rPr>
                            <m:nor/>
                          </m:rPr>
                          <a:rPr lang="en-US" b="1" dirty="0" smtClean="0">
                            <a:solidFill>
                              <a:srgbClr val="FF0000"/>
                            </a:solidFill>
                          </a:rPr>
                          <m:t>. </m:t>
                        </m:r>
                        <m:r>
                          <m:rPr>
                            <m:nor/>
                          </m:rPr>
                          <a:rPr lang="en-US" b="1" dirty="0" smtClean="0">
                            <a:solidFill>
                              <a:srgbClr val="FF0000"/>
                            </a:solidFill>
                          </a:rPr>
                          <m:t>Coord</m:t>
                        </m:r>
                        <m:r>
                          <m:rPr>
                            <m:nor/>
                          </m:rPr>
                          <a:rPr lang="en-US" b="1" dirty="0" smtClean="0">
                            <a:solidFill>
                              <a:srgbClr val="FF0000"/>
                            </a:solidFill>
                          </a:rPr>
                          <m:t>. </m:t>
                        </m:r>
                        <m:r>
                          <m:rPr>
                            <m:nor/>
                          </m:rPr>
                          <a:rPr lang="en-US" b="1" dirty="0" smtClean="0">
                            <a:solidFill>
                              <a:srgbClr val="FF0000"/>
                            </a:solidFill>
                          </a:rPr>
                          <m:t>div</m:t>
                        </m:r>
                        <m:r>
                          <m:rPr>
                            <m:nor/>
                          </m:rPr>
                          <a:rPr lang="en-US" b="1" dirty="0" smtClean="0">
                            <a:solidFill>
                              <a:srgbClr val="FF0000"/>
                            </a:solidFill>
                          </a:rPr>
                          <m:t>.</m:t>
                        </m:r>
                      </m:oMath>
                    </m:oMathPara>
                  </a14:m>
                  <a:endParaRPr lang="en-US" b="1" dirty="0">
                    <a:solidFill>
                      <a:srgbClr val="FF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510402" y="4462184"/>
                  <a:ext cx="2122697" cy="948016"/>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92307281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14" presetClass="entr" presetSubtype="1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horizontal)">
                                      <p:cBhvr>
                                        <p:cTn id="27" dur="500"/>
                                        <p:tgtEl>
                                          <p:spTgt spid="25"/>
                                        </p:tgtEl>
                                      </p:cBhvr>
                                    </p:animEffect>
                                  </p:childTnLst>
                                </p:cTn>
                              </p:par>
                              <p:par>
                                <p:cTn id="28" presetID="14" presetClass="entr" presetSubtype="1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horizontal)">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randombar(horizontal)">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8"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Transformation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32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sz="1800" dirty="0"/>
                  <a:t>In order to visualize a point </a:t>
                </a:r>
                <a:r>
                  <a:rPr lang="en-US" sz="1800" i="1" dirty="0"/>
                  <a:t>P</a:t>
                </a:r>
                <a:r>
                  <a:rPr lang="en-US" sz="1800" dirty="0"/>
                  <a:t> in </a:t>
                </a:r>
                <a:r>
                  <a:rPr lang="en-US" sz="1800" u="sng" dirty="0"/>
                  <a:t>world space</a:t>
                </a:r>
                <a:r>
                  <a:rPr lang="en-US" sz="1800" dirty="0"/>
                  <a:t>, we need</a:t>
                </a:r>
              </a:p>
              <a:p>
                <a:pPr lvl="1"/>
                <a:r>
                  <a:rPr lang="en-US" sz="1600" dirty="0"/>
                  <a:t>Place a camera in world using </a:t>
                </a:r>
                <a14:m>
                  <m:oMath xmlns:m="http://schemas.openxmlformats.org/officeDocument/2006/math">
                    <m:sSub>
                      <m:sSubPr>
                        <m:ctrlPr>
                          <a:rPr lang="en-US" sz="1600" i="1" dirty="0">
                            <a:latin typeface="Cambria Math" panose="02040503050406030204" pitchFamily="18" charset="0"/>
                          </a:rPr>
                        </m:ctrlPr>
                      </m:sSubPr>
                      <m:e>
                        <m:r>
                          <a:rPr lang="en-US" sz="1600" b="1" dirty="0">
                            <a:latin typeface="Cambria Math"/>
                          </a:rPr>
                          <m:t>𝐂</m:t>
                        </m:r>
                      </m:e>
                      <m:sub>
                        <m:r>
                          <a:rPr lang="en-US" sz="1600" i="1" dirty="0">
                            <a:latin typeface="Cambria Math"/>
                          </a:rPr>
                          <m:t>𝑣𝑖𝑒𝑤</m:t>
                        </m:r>
                        <m:r>
                          <a:rPr lang="en-US" sz="1600" i="1" dirty="0">
                            <a:latin typeface="Cambria Math"/>
                          </a:rPr>
                          <m:t>−</m:t>
                        </m:r>
                        <m:r>
                          <a:rPr lang="en-US" sz="1600" i="1" dirty="0">
                            <a:latin typeface="Cambria Math"/>
                          </a:rPr>
                          <m:t>𝑡𝑜</m:t>
                        </m:r>
                        <m:r>
                          <a:rPr lang="en-US" sz="1600" i="1" dirty="0">
                            <a:latin typeface="Cambria Math"/>
                          </a:rPr>
                          <m:t>−</m:t>
                        </m:r>
                        <m:r>
                          <a:rPr lang="en-US" sz="1600" i="1" dirty="0">
                            <a:latin typeface="Cambria Math"/>
                          </a:rPr>
                          <m:t>𝑤𝑜𝑟𝑙𝑑</m:t>
                        </m:r>
                      </m:sub>
                    </m:sSub>
                  </m:oMath>
                </a14:m>
                <a:endParaRPr lang="en-US" sz="1600" dirty="0"/>
              </a:p>
              <a:p>
                <a:pPr lvl="1"/>
                <a:r>
                  <a:rPr lang="en-US" sz="1600" dirty="0"/>
                  <a:t>Compute it’s inverse to convert everything in camera space:</a:t>
                </a:r>
              </a:p>
              <a:p>
                <a:pPr marL="273050" lvl="1" indent="0" algn="ctr">
                  <a:buNone/>
                </a:pPr>
                <a:r>
                  <a:rPr lang="en-US" sz="1600" dirty="0"/>
                  <a:t> </a:t>
                </a:r>
                <a14:m>
                  <m:oMath xmlns:m="http://schemas.openxmlformats.org/officeDocument/2006/math">
                    <m:sSup>
                      <m:sSupPr>
                        <m:ctrlPr>
                          <a:rPr lang="en-US" sz="1600" i="1" dirty="0">
                            <a:latin typeface="Cambria Math" panose="02040503050406030204" pitchFamily="18" charset="0"/>
                          </a:rPr>
                        </m:ctrlPr>
                      </m:sSupPr>
                      <m:e>
                        <m:d>
                          <m:dPr>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b="1" dirty="0">
                                    <a:latin typeface="Cambria Math"/>
                                  </a:rPr>
                                  <m:t>𝐂</m:t>
                                </m:r>
                              </m:e>
                              <m:sub>
                                <m:r>
                                  <a:rPr lang="en-US" sz="1600" i="1" dirty="0">
                                    <a:latin typeface="Cambria Math"/>
                                  </a:rPr>
                                  <m:t>𝑣𝑖𝑒𝑤</m:t>
                                </m:r>
                                <m:r>
                                  <a:rPr lang="en-US" sz="1600" i="1" dirty="0">
                                    <a:latin typeface="Cambria Math"/>
                                  </a:rPr>
                                  <m:t>−</m:t>
                                </m:r>
                                <m:r>
                                  <a:rPr lang="en-US" sz="1600" i="1" dirty="0">
                                    <a:latin typeface="Cambria Math"/>
                                  </a:rPr>
                                  <m:t>𝑡𝑜</m:t>
                                </m:r>
                                <m:r>
                                  <a:rPr lang="en-US" sz="1600" i="1" dirty="0">
                                    <a:latin typeface="Cambria Math"/>
                                  </a:rPr>
                                  <m:t>−</m:t>
                                </m:r>
                                <m:r>
                                  <a:rPr lang="en-US" sz="1600" i="1" dirty="0">
                                    <a:latin typeface="Cambria Math"/>
                                  </a:rPr>
                                  <m:t>𝑤𝑜𝑟𝑙𝑑</m:t>
                                </m:r>
                              </m:sub>
                            </m:sSub>
                          </m:e>
                        </m:d>
                      </m:e>
                      <m:sup>
                        <m:r>
                          <a:rPr lang="en-US" sz="1600" i="1" dirty="0">
                            <a:latin typeface="Cambria Math"/>
                          </a:rPr>
                          <m:t>−1</m:t>
                        </m:r>
                      </m:sup>
                    </m:sSup>
                    <m:r>
                      <a:rPr lang="en-US" sz="1600" i="1" dirty="0">
                        <a:latin typeface="Cambria Math"/>
                      </a:rPr>
                      <m:t>=</m:t>
                    </m:r>
                    <m:sSub>
                      <m:sSubPr>
                        <m:ctrlPr>
                          <a:rPr lang="en-US" sz="1600" i="1" dirty="0">
                            <a:latin typeface="Cambria Math" panose="02040503050406030204" pitchFamily="18" charset="0"/>
                          </a:rPr>
                        </m:ctrlPr>
                      </m:sSubPr>
                      <m:e>
                        <m:r>
                          <a:rPr lang="en-US" sz="1600" b="1" dirty="0">
                            <a:latin typeface="Cambria Math"/>
                          </a:rPr>
                          <m:t>𝐂</m:t>
                        </m:r>
                      </m:e>
                      <m:sub>
                        <m:r>
                          <a:rPr lang="en-US" sz="1600" i="1" dirty="0">
                            <a:latin typeface="Cambria Math"/>
                          </a:rPr>
                          <m:t>𝑤𝑜𝑟𝑙𝑑</m:t>
                        </m:r>
                        <m:r>
                          <a:rPr lang="en-US" sz="1600" i="1" dirty="0">
                            <a:latin typeface="Cambria Math"/>
                          </a:rPr>
                          <m:t>−</m:t>
                        </m:r>
                        <m:r>
                          <a:rPr lang="en-US" sz="1600" i="1" dirty="0">
                            <a:latin typeface="Cambria Math"/>
                          </a:rPr>
                          <m:t>𝑡𝑜</m:t>
                        </m:r>
                        <m:r>
                          <a:rPr lang="en-US" sz="1600" i="1" dirty="0">
                            <a:latin typeface="Cambria Math"/>
                          </a:rPr>
                          <m:t>−</m:t>
                        </m:r>
                        <m:r>
                          <a:rPr lang="en-US" sz="1600" i="1" dirty="0">
                            <a:latin typeface="Cambria Math"/>
                          </a:rPr>
                          <m:t>𝑣𝑖𝑒𝑤</m:t>
                        </m:r>
                      </m:sub>
                    </m:sSub>
                  </m:oMath>
                </a14:m>
                <a:endParaRPr lang="en-US" sz="1600" dirty="0"/>
              </a:p>
              <a:p>
                <a:pPr marL="0" indent="0">
                  <a:buNone/>
                </a:pPr>
                <a:endParaRPr lang="en-US" sz="800" dirty="0"/>
              </a:p>
              <a:p>
                <a:pPr marL="0" indent="0">
                  <a:buNone/>
                </a:pPr>
                <a:r>
                  <a:rPr lang="en-US" sz="1800" dirty="0"/>
                  <a:t>We then compute the position of </a:t>
                </a:r>
                <a:r>
                  <a:rPr lang="en-US" sz="1800" i="1" dirty="0"/>
                  <a:t>P</a:t>
                </a:r>
                <a:r>
                  <a:rPr lang="en-US" sz="1800" dirty="0"/>
                  <a:t> in camera space: </a:t>
                </a:r>
                <a14:m>
                  <m:oMath xmlns:m="http://schemas.openxmlformats.org/officeDocument/2006/math">
                    <m:sSub>
                      <m:sSubPr>
                        <m:ctrlPr>
                          <a:rPr lang="en-US" sz="1800" i="1" dirty="0">
                            <a:latin typeface="Cambria Math" panose="02040503050406030204" pitchFamily="18" charset="0"/>
                          </a:rPr>
                        </m:ctrlPr>
                      </m:sSubPr>
                      <m:e>
                        <m:r>
                          <a:rPr lang="en-US" sz="1800" b="1" dirty="0">
                            <a:latin typeface="Cambria Math"/>
                          </a:rPr>
                          <m:t>𝐂</m:t>
                        </m:r>
                      </m:e>
                      <m:sub>
                        <m:r>
                          <a:rPr lang="en-US" sz="1800" i="1" dirty="0">
                            <a:latin typeface="Cambria Math"/>
                          </a:rPr>
                          <m:t>𝑤𝑜𝑟𝑙𝑑</m:t>
                        </m:r>
                        <m:r>
                          <a:rPr lang="en-US" sz="1800" i="1" dirty="0">
                            <a:latin typeface="Cambria Math"/>
                          </a:rPr>
                          <m:t>−</m:t>
                        </m:r>
                        <m:r>
                          <a:rPr lang="en-US" sz="1800" i="1" dirty="0">
                            <a:latin typeface="Cambria Math"/>
                          </a:rPr>
                          <m:t>𝑡𝑜</m:t>
                        </m:r>
                        <m:r>
                          <a:rPr lang="en-US" sz="1800" i="1" dirty="0">
                            <a:latin typeface="Cambria Math"/>
                          </a:rPr>
                          <m:t>−</m:t>
                        </m:r>
                        <m:r>
                          <a:rPr lang="en-US" sz="1800" i="1" dirty="0">
                            <a:latin typeface="Cambria Math"/>
                          </a:rPr>
                          <m:t>𝑣𝑖𝑒𝑤</m:t>
                        </m:r>
                      </m:sub>
                    </m:sSub>
                    <m:r>
                      <a:rPr lang="en-US" sz="1800" i="1" dirty="0">
                        <a:latin typeface="Cambria Math"/>
                      </a:rPr>
                      <m:t>𝑃</m:t>
                    </m:r>
                  </m:oMath>
                </a14:m>
                <a:endParaRPr lang="en-US" sz="1800" dirty="0"/>
              </a:p>
              <a:p>
                <a:pPr marL="0" indent="0">
                  <a:buNone/>
                </a:pPr>
                <a:endParaRPr lang="en-US" sz="800" dirty="0"/>
              </a:p>
              <a:p>
                <a:pPr marL="0" indent="0">
                  <a:buNone/>
                </a:pPr>
                <a:r>
                  <a:rPr lang="en-US" sz="1800" dirty="0"/>
                  <a:t>We then use the proper camera projection transform (</a:t>
                </a:r>
                <a14:m>
                  <m:oMath xmlns:m="http://schemas.openxmlformats.org/officeDocument/2006/math">
                    <m:sSub>
                      <m:sSubPr>
                        <m:ctrlPr>
                          <a:rPr lang="en-US" sz="1800" b="1" i="1">
                            <a:latin typeface="Cambria Math" panose="02040503050406030204" pitchFamily="18" charset="0"/>
                          </a:rPr>
                        </m:ctrlPr>
                      </m:sSubPr>
                      <m:e>
                        <m:r>
                          <a:rPr lang="en-US" sz="1800" b="1">
                            <a:latin typeface="Cambria Math"/>
                          </a:rPr>
                          <m:t>𝐌</m:t>
                        </m:r>
                      </m:e>
                      <m:sub>
                        <m:r>
                          <m:rPr>
                            <m:sty m:val="p"/>
                          </m:rPr>
                          <a:rPr lang="en-US" sz="1800">
                            <a:latin typeface="Cambria Math"/>
                          </a:rPr>
                          <m:t>persp</m:t>
                        </m:r>
                      </m:sub>
                    </m:sSub>
                  </m:oMath>
                </a14:m>
                <a:r>
                  <a:rPr lang="en-US" sz="1800" dirty="0"/>
                  <a:t> for example.)</a:t>
                </a:r>
              </a:p>
              <a:p>
                <a:pPr marL="0" indent="0" algn="ctr">
                  <a:buNone/>
                </a:pPr>
                <a14:m>
                  <m:oMathPara xmlns:m="http://schemas.openxmlformats.org/officeDocument/2006/math">
                    <m:oMathParaPr>
                      <m:jc m:val="centerGroup"/>
                    </m:oMathParaPr>
                    <m:oMath xmlns:m="http://schemas.openxmlformats.org/officeDocument/2006/math">
                      <m:sSub>
                        <m:sSubPr>
                          <m:ctrlPr>
                            <a:rPr lang="en-US" sz="1800" b="1" i="1">
                              <a:latin typeface="Cambria Math" panose="02040503050406030204" pitchFamily="18" charset="0"/>
                            </a:rPr>
                          </m:ctrlPr>
                        </m:sSubPr>
                        <m:e>
                          <m:r>
                            <a:rPr lang="en-US" sz="1800" b="1">
                              <a:latin typeface="Cambria Math"/>
                            </a:rPr>
                            <m:t>𝐌</m:t>
                          </m:r>
                        </m:e>
                        <m:sub>
                          <m:r>
                            <m:rPr>
                              <m:sty m:val="p"/>
                            </m:rPr>
                            <a:rPr lang="en-US" sz="1800">
                              <a:latin typeface="Cambria Math"/>
                            </a:rPr>
                            <m:t>persp</m:t>
                          </m:r>
                        </m:sub>
                      </m:sSub>
                      <m:sSub>
                        <m:sSubPr>
                          <m:ctrlPr>
                            <a:rPr lang="en-US" sz="1800" i="1" dirty="0">
                              <a:latin typeface="Cambria Math" panose="02040503050406030204" pitchFamily="18" charset="0"/>
                            </a:rPr>
                          </m:ctrlPr>
                        </m:sSubPr>
                        <m:e>
                          <m:r>
                            <a:rPr lang="en-US" sz="1800" b="1" dirty="0">
                              <a:latin typeface="Cambria Math"/>
                            </a:rPr>
                            <m:t>𝐂</m:t>
                          </m:r>
                        </m:e>
                        <m:sub>
                          <m:r>
                            <a:rPr lang="en-US" sz="1800" i="1" dirty="0">
                              <a:latin typeface="Cambria Math"/>
                            </a:rPr>
                            <m:t>𝑤𝑜𝑟𝑙𝑑</m:t>
                          </m:r>
                          <m:r>
                            <a:rPr lang="en-US" sz="1800" i="1" dirty="0">
                              <a:latin typeface="Cambria Math"/>
                            </a:rPr>
                            <m:t>−</m:t>
                          </m:r>
                          <m:r>
                            <a:rPr lang="en-US" sz="1800" i="1" dirty="0">
                              <a:latin typeface="Cambria Math"/>
                            </a:rPr>
                            <m:t>𝑡𝑜</m:t>
                          </m:r>
                          <m:r>
                            <a:rPr lang="en-US" sz="1800" i="1" dirty="0">
                              <a:latin typeface="Cambria Math"/>
                            </a:rPr>
                            <m:t>−</m:t>
                          </m:r>
                          <m:r>
                            <a:rPr lang="en-US" sz="1800" i="1" dirty="0">
                              <a:latin typeface="Cambria Math"/>
                            </a:rPr>
                            <m:t>𝑣𝑖𝑒𝑤</m:t>
                          </m:r>
                        </m:sub>
                      </m:sSub>
                      <m:r>
                        <a:rPr lang="en-US" sz="1800" i="1" dirty="0">
                          <a:latin typeface="Cambria Math"/>
                        </a:rPr>
                        <m:t>𝑃</m:t>
                      </m:r>
                    </m:oMath>
                  </m:oMathPara>
                </a14:m>
                <a:endParaRPr lang="en-US" sz="1800" dirty="0"/>
              </a:p>
              <a:p>
                <a:pPr marL="457200" lvl="1" indent="-163513">
                  <a:tabLst>
                    <a:tab pos="228600" algn="l"/>
                  </a:tabLst>
                </a:pPr>
                <a:r>
                  <a:rPr lang="en-US" dirty="0"/>
                  <a:t>This returns points in the standardized volume of the NDC</a:t>
                </a:r>
              </a:p>
              <a:p>
                <a:pPr marL="457200" lvl="1" indent="-163513">
                  <a:tabLst>
                    <a:tab pos="228600" algn="l"/>
                  </a:tabLst>
                </a:pPr>
                <a:r>
                  <a:rPr lang="en-US" sz="1800" dirty="0"/>
                  <a:t>We still need to convert the NDC into actual screen pixels…</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566" t="-579"/>
                </a:stretch>
              </a:blipFill>
            </p:spPr>
            <p:txBody>
              <a:bodyPr/>
              <a:lstStyle/>
              <a:p>
                <a:r>
                  <a:rPr lang="en-US">
                    <a:noFill/>
                  </a:rPr>
                  <a:t> </a:t>
                </a:r>
              </a:p>
            </p:txBody>
          </p:sp>
        </mc:Fallback>
      </mc:AlternateContent>
      <p:pic>
        <p:nvPicPr>
          <p:cNvPr id="7" name="Picture 2" descr="http://common.ziffdavisinternet.com/encyclopedia_images/_FRUSTU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444" y="685800"/>
            <a:ext cx="2269705" cy="18044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 y="4684776"/>
            <a:ext cx="3409950" cy="188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www.martinchristen.ch/_media/webgl/view_transformation.png?w=400&amp;tok=64e44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1880" y="4684776"/>
            <a:ext cx="5383458" cy="2032223"/>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6781800" y="5073848"/>
            <a:ext cx="2133600" cy="1403152"/>
            <a:chOff x="6781800" y="5073848"/>
            <a:chExt cx="2133600" cy="1403152"/>
          </a:xfrm>
        </p:grpSpPr>
        <p:cxnSp>
          <p:nvCxnSpPr>
            <p:cNvPr id="6" name="Straight Arrow Connector 5"/>
            <p:cNvCxnSpPr/>
            <p:nvPr/>
          </p:nvCxnSpPr>
          <p:spPr>
            <a:xfrm>
              <a:off x="6781800" y="5331023"/>
              <a:ext cx="2133600" cy="0"/>
            </a:xfrm>
            <a:prstGeom prst="straightConnector1">
              <a:avLst/>
            </a:prstGeom>
            <a:ln w="254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67600" y="5073848"/>
              <a:ext cx="93730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Width = </a:t>
              </a:r>
              <a:r>
                <a:rPr lang="en-US" sz="1400" i="1" dirty="0">
                  <a:latin typeface="Times New Roman" panose="02020603050405020304" pitchFamily="18" charset="0"/>
                  <a:cs typeface="Times New Roman" panose="02020603050405020304" pitchFamily="18" charset="0"/>
                </a:rPr>
                <a:t>w</a:t>
              </a:r>
              <a:endParaRPr lang="en-US" sz="1400"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7010400" y="5076825"/>
              <a:ext cx="0" cy="1400175"/>
            </a:xfrm>
            <a:prstGeom prst="straightConnector1">
              <a:avLst/>
            </a:prstGeom>
            <a:ln w="254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70693" y="5943600"/>
              <a:ext cx="954107"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Height = </a:t>
              </a:r>
              <a:r>
                <a:rPr lang="en-US" sz="1400" i="1" dirty="0">
                  <a:latin typeface="Times New Roman" panose="02020603050405020304" pitchFamily="18" charset="0"/>
                  <a:cs typeface="Times New Roman" panose="02020603050405020304" pitchFamily="18" charset="0"/>
                </a:rPr>
                <a:t>h</a:t>
              </a:r>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9152556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1" dur="500"/>
                                        <p:tgtEl>
                                          <p:spTgt spid="4">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7" dur="500"/>
                                        <p:tgtEl>
                                          <p:spTgt spid="4">
                                            <p:txEl>
                                              <p:pRg st="10" end="10"/>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1026"/>
                                        </p:tgtEl>
                                        <p:attrNameLst>
                                          <p:attrName>style.visibility</p:attrName>
                                        </p:attrNameLst>
                                      </p:cBhvr>
                                      <p:to>
                                        <p:strVal val="visible"/>
                                      </p:to>
                                    </p:set>
                                    <p:animEffect transition="in" filter="randombar(horizontal)">
                                      <p:cBhvr>
                                        <p:cTn id="50" dur="500"/>
                                        <p:tgtEl>
                                          <p:spTgt spid="1026"/>
                                        </p:tgtEl>
                                      </p:cBhvr>
                                    </p:animEffect>
                                  </p:childTnLst>
                                </p:cTn>
                              </p:par>
                              <p:par>
                                <p:cTn id="51" presetID="14" presetClass="entr" presetSubtype="1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randombar(horizontal)">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Transformation:</a:t>
            </a:r>
            <a:br>
              <a:rPr lang="en-US" dirty="0"/>
            </a:br>
            <a:r>
              <a:rPr lang="en-US" dirty="0"/>
              <a:t>NDC to Screen Transformation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33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Let’s look at the x axis:</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𝑥</m:t>
                        </m:r>
                      </m:e>
                      <m:sub>
                        <m:r>
                          <a:rPr lang="en-US" i="1">
                            <a:latin typeface="Cambria Math"/>
                          </a:rPr>
                          <m:t>𝑛𝑑𝑐</m:t>
                        </m:r>
                      </m:sub>
                    </m:sSub>
                  </m:oMath>
                </a14:m>
                <a:r>
                  <a:rPr lang="en-US" dirty="0"/>
                  <a:t> range is [-1, 1]</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𝑠𝑐𝑟</m:t>
                        </m:r>
                      </m:sub>
                    </m:sSub>
                  </m:oMath>
                </a14:m>
                <a:r>
                  <a:rPr lang="en-US" dirty="0"/>
                  <a:t> range is [0, </a:t>
                </a:r>
                <a:r>
                  <a:rPr lang="en-US" i="1" dirty="0"/>
                  <a:t>w</a:t>
                </a:r>
                <a:r>
                  <a:rPr lang="en-US" dirty="0"/>
                  <a:t>]</a:t>
                </a:r>
              </a:p>
              <a:p>
                <a:pPr marL="273050" lvl="1" indent="0">
                  <a:buNone/>
                </a:pPr>
                <a:r>
                  <a:rPr lang="en-US" dirty="0"/>
                  <a:t>Consider the following:</a:t>
                </a:r>
              </a:p>
              <a:p>
                <a:pPr lvl="2"/>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a:rPr>
                          <m:t>(</m:t>
                        </m:r>
                        <m:r>
                          <a:rPr lang="en-US" sz="1800" i="1">
                            <a:latin typeface="Cambria Math"/>
                          </a:rPr>
                          <m:t>𝑥</m:t>
                        </m:r>
                      </m:e>
                      <m:sub>
                        <m:r>
                          <a:rPr lang="en-US" sz="1800" i="1">
                            <a:latin typeface="Cambria Math"/>
                          </a:rPr>
                          <m:t>𝑛𝑑𝑐</m:t>
                        </m:r>
                      </m:sub>
                    </m:sSub>
                    <m:r>
                      <a:rPr lang="en-US" sz="1800" b="0" i="1" smtClean="0">
                        <a:latin typeface="Cambria Math"/>
                      </a:rPr>
                      <m:t>+1)</m:t>
                    </m:r>
                  </m:oMath>
                </a14:m>
                <a:r>
                  <a:rPr lang="en-US" sz="1800" dirty="0"/>
                  <a:t> range is [0, 2]</a:t>
                </a:r>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m:t>
                        </m:r>
                        <m:r>
                          <a:rPr lang="en-US" sz="1800" i="1">
                            <a:latin typeface="Cambria Math"/>
                          </a:rPr>
                          <m:t>𝑥</m:t>
                        </m:r>
                      </m:e>
                      <m:sub>
                        <m:r>
                          <a:rPr lang="en-US" sz="1800" i="1">
                            <a:latin typeface="Cambria Math"/>
                          </a:rPr>
                          <m:t>𝑛𝑑𝑐</m:t>
                        </m:r>
                      </m:sub>
                    </m:sSub>
                    <m:r>
                      <a:rPr lang="en-US" sz="1800" i="1">
                        <a:latin typeface="Cambria Math"/>
                      </a:rPr>
                      <m:t>+1)</m:t>
                    </m:r>
                    <m:f>
                      <m:fPr>
                        <m:type m:val="skw"/>
                        <m:ctrlPr>
                          <a:rPr lang="en-US" sz="1800" i="1" smtClean="0">
                            <a:latin typeface="Cambria Math" panose="02040503050406030204" pitchFamily="18" charset="0"/>
                          </a:rPr>
                        </m:ctrlPr>
                      </m:fPr>
                      <m:num>
                        <m:r>
                          <a:rPr lang="en-US" sz="1800" b="0" i="1" smtClean="0">
                            <a:latin typeface="Cambria Math"/>
                          </a:rPr>
                          <m:t>𝑤</m:t>
                        </m:r>
                      </m:num>
                      <m:den>
                        <m:r>
                          <a:rPr lang="en-US" sz="1800" b="0" i="1" smtClean="0">
                            <a:latin typeface="Cambria Math"/>
                          </a:rPr>
                          <m:t>2</m:t>
                        </m:r>
                      </m:den>
                    </m:f>
                  </m:oMath>
                </a14:m>
                <a:r>
                  <a:rPr lang="en-US" sz="1800" dirty="0"/>
                  <a:t> range is [0, </a:t>
                </a:r>
                <a:r>
                  <a:rPr lang="en-US" sz="1800" i="1" dirty="0"/>
                  <a:t>w</a:t>
                </a:r>
                <a:r>
                  <a:rPr lang="en-US" sz="1800" dirty="0"/>
                  <a:t>]</a:t>
                </a:r>
              </a:p>
              <a:p>
                <a:pPr lvl="2"/>
                <a:endParaRPr lang="en-US" dirty="0"/>
              </a:p>
              <a:p>
                <a:pPr marL="0" indent="0">
                  <a:buNone/>
                </a:pPr>
                <a:r>
                  <a:rPr lang="en-US" dirty="0"/>
                  <a:t>Let’s look at the y axis: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𝑦</m:t>
                        </m:r>
                      </m:e>
                      <m:sub>
                        <m:r>
                          <a:rPr lang="en-US" b="0" i="1" smtClean="0">
                            <a:latin typeface="Cambria Math"/>
                          </a:rPr>
                          <m:t>𝑛𝑑𝑐</m:t>
                        </m:r>
                      </m:sub>
                    </m:sSub>
                  </m:oMath>
                </a14:m>
                <a:r>
                  <a:rPr lang="en-US" dirty="0"/>
                  <a:t> range is [-1, 1], positive y going up</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𝑦</m:t>
                        </m:r>
                      </m:e>
                      <m:sub>
                        <m:r>
                          <a:rPr lang="en-US" b="0" i="1" smtClean="0">
                            <a:latin typeface="Cambria Math"/>
                          </a:rPr>
                          <m:t>𝑠𝑐𝑟</m:t>
                        </m:r>
                      </m:sub>
                    </m:sSub>
                  </m:oMath>
                </a14:m>
                <a:r>
                  <a:rPr lang="en-US" dirty="0"/>
                  <a:t> range is [0, </a:t>
                </a:r>
                <a:r>
                  <a:rPr lang="en-US" i="1" dirty="0"/>
                  <a:t>h</a:t>
                </a:r>
                <a:r>
                  <a:rPr lang="en-US" dirty="0"/>
                  <a:t>], </a:t>
                </a:r>
                <a:r>
                  <a:rPr lang="en-US" u="sng" dirty="0"/>
                  <a:t>positive y going down</a:t>
                </a:r>
              </a:p>
              <a:p>
                <a:pPr marL="273050" lvl="1" indent="0">
                  <a:buNone/>
                </a:pPr>
                <a:r>
                  <a:rPr lang="en-US" dirty="0"/>
                  <a:t>Consider the following:</a:t>
                </a:r>
              </a:p>
              <a:p>
                <a:pPr lvl="2"/>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a:rPr>
                          <m:t>−</m:t>
                        </m:r>
                        <m:r>
                          <a:rPr lang="en-US" sz="1800" i="1">
                            <a:latin typeface="Cambria Math"/>
                          </a:rPr>
                          <m:t>𝑦</m:t>
                        </m:r>
                      </m:e>
                      <m:sub>
                        <m:r>
                          <a:rPr lang="en-US" sz="1800" i="1">
                            <a:latin typeface="Cambria Math"/>
                          </a:rPr>
                          <m:t>𝑛𝑑𝑐</m:t>
                        </m:r>
                      </m:sub>
                    </m:sSub>
                  </m:oMath>
                </a14:m>
                <a:r>
                  <a:rPr lang="en-US" sz="1800" i="1" dirty="0">
                    <a:latin typeface="Cambria Math"/>
                  </a:rPr>
                  <a:t> </a:t>
                </a:r>
                <a:r>
                  <a:rPr lang="en-US" sz="1800" dirty="0">
                    <a:latin typeface="Cambria Math"/>
                  </a:rPr>
                  <a:t>flips the axis </a:t>
                </a:r>
              </a:p>
              <a:p>
                <a:pPr lvl="3"/>
                <a:r>
                  <a:rPr lang="en-US" dirty="0">
                    <a:latin typeface="Cambria Math"/>
                  </a:rPr>
                  <a:t> </a:t>
                </a:r>
                <a:r>
                  <a:rPr lang="en-US" sz="1600" dirty="0">
                    <a:latin typeface="Cambria Math"/>
                  </a:rPr>
                  <a:t>aligns with the screen’s axis. Range still [-1, 1]</a:t>
                </a:r>
                <a:endParaRPr lang="en-US" sz="1600" i="1" dirty="0">
                  <a:latin typeface="Cambria Math"/>
                </a:endParaRPr>
              </a:p>
              <a:p>
                <a:pPr lvl="2"/>
                <a14:m>
                  <m:oMath xmlns:m="http://schemas.openxmlformats.org/officeDocument/2006/math">
                    <m:r>
                      <a:rPr lang="en-US" sz="1800" b="0" i="1" smtClean="0">
                        <a:latin typeface="Cambria Math"/>
                      </a:rPr>
                      <m:t>(</m:t>
                    </m:r>
                    <m:sSub>
                      <m:sSubPr>
                        <m:ctrlPr>
                          <a:rPr lang="en-US" sz="1800" i="1">
                            <a:latin typeface="Cambria Math" panose="02040503050406030204" pitchFamily="18" charset="0"/>
                          </a:rPr>
                        </m:ctrlPr>
                      </m:sSubPr>
                      <m:e>
                        <m:r>
                          <a:rPr lang="en-US" sz="1800" b="0" i="1" smtClean="0">
                            <a:latin typeface="Cambria Math"/>
                          </a:rPr>
                          <m:t>−</m:t>
                        </m:r>
                        <m:r>
                          <a:rPr lang="en-US" sz="1800" i="1">
                            <a:latin typeface="Cambria Math"/>
                          </a:rPr>
                          <m:t>𝑦</m:t>
                        </m:r>
                      </m:e>
                      <m:sub>
                        <m:r>
                          <a:rPr lang="en-US" sz="1800" i="1">
                            <a:latin typeface="Cambria Math"/>
                          </a:rPr>
                          <m:t>𝑛𝑑𝑐</m:t>
                        </m:r>
                      </m:sub>
                    </m:sSub>
                    <m:r>
                      <a:rPr lang="en-US" sz="1800" b="0" i="1" smtClean="0">
                        <a:latin typeface="Cambria Math"/>
                      </a:rPr>
                      <m:t>+1</m:t>
                    </m:r>
                    <m:r>
                      <a:rPr lang="en-US" sz="1800" b="0" i="0" smtClean="0">
                        <a:latin typeface="Cambria Math"/>
                      </a:rPr>
                      <m:t>)</m:t>
                    </m:r>
                  </m:oMath>
                </a14:m>
                <a:r>
                  <a:rPr lang="en-US" sz="1800" dirty="0"/>
                  <a:t> range is [0,2]</a:t>
                </a:r>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m:t>
                        </m:r>
                        <m:r>
                          <a:rPr lang="en-US" sz="1800" b="0" i="1" smtClean="0">
                            <a:latin typeface="Cambria Math"/>
                          </a:rPr>
                          <m:t>−</m:t>
                        </m:r>
                        <m:r>
                          <a:rPr lang="en-US" sz="1800" i="1">
                            <a:latin typeface="Cambria Math"/>
                          </a:rPr>
                          <m:t>𝑦</m:t>
                        </m:r>
                      </m:e>
                      <m:sub>
                        <m:r>
                          <a:rPr lang="en-US" sz="1800" i="1">
                            <a:latin typeface="Cambria Math"/>
                          </a:rPr>
                          <m:t>𝑛𝑑𝑐</m:t>
                        </m:r>
                      </m:sub>
                    </m:sSub>
                    <m:r>
                      <a:rPr lang="en-US" sz="1800">
                        <a:latin typeface="Cambria Math"/>
                      </a:rPr>
                      <m:t>+1)</m:t>
                    </m:r>
                    <m:f>
                      <m:fPr>
                        <m:type m:val="skw"/>
                        <m:ctrlPr>
                          <a:rPr lang="en-US" sz="1800" i="1" smtClean="0">
                            <a:latin typeface="Cambria Math" panose="02040503050406030204" pitchFamily="18" charset="0"/>
                          </a:rPr>
                        </m:ctrlPr>
                      </m:fPr>
                      <m:num>
                        <m:r>
                          <a:rPr lang="en-US" sz="1800" b="0" i="1" smtClean="0">
                            <a:latin typeface="Cambria Math"/>
                          </a:rPr>
                          <m:t>h</m:t>
                        </m:r>
                      </m:num>
                      <m:den>
                        <m:r>
                          <a:rPr lang="en-US" sz="1800" b="0" i="1" smtClean="0">
                            <a:latin typeface="Cambria Math"/>
                          </a:rPr>
                          <m:t>2</m:t>
                        </m:r>
                      </m:den>
                    </m:f>
                  </m:oMath>
                </a14:m>
                <a:r>
                  <a:rPr lang="en-US" sz="1800" dirty="0"/>
                  <a:t> ranges [0,</a:t>
                </a:r>
                <a:r>
                  <a:rPr lang="en-US" sz="1800" i="1" dirty="0"/>
                  <a:t>h</a:t>
                </a:r>
                <a:r>
                  <a:rPr lang="en-US" sz="1800" dirty="0"/>
                  <a:t>]</a:t>
                </a:r>
              </a:p>
              <a:p>
                <a:pPr marL="0" indent="0">
                  <a:buNone/>
                </a:pPr>
                <a:endParaRPr lang="en-US" sz="2200"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b="-9502"/>
                </a:stretch>
              </a:blipFill>
            </p:spPr>
            <p:txBody>
              <a:bodyPr/>
              <a:lstStyle/>
              <a:p>
                <a:r>
                  <a:rPr lang="en-US">
                    <a:noFill/>
                  </a:rPr>
                  <a:t> </a:t>
                </a:r>
              </a:p>
            </p:txBody>
          </p:sp>
        </mc:Fallback>
      </mc:AlternateContent>
      <p:grpSp>
        <p:nvGrpSpPr>
          <p:cNvPr id="10" name="Group 9"/>
          <p:cNvGrpSpPr/>
          <p:nvPr/>
        </p:nvGrpSpPr>
        <p:grpSpPr>
          <a:xfrm>
            <a:off x="4114800" y="1676400"/>
            <a:ext cx="3120279" cy="1676400"/>
            <a:chOff x="4114800" y="1676400"/>
            <a:chExt cx="3120279" cy="1676400"/>
          </a:xfrm>
        </p:grpSpPr>
        <mc:AlternateContent xmlns:mc="http://schemas.openxmlformats.org/markup-compatibility/2006" xmlns:a14="http://schemas.microsoft.com/office/drawing/2010/main">
          <mc:Choice Requires="a14">
            <p:sp>
              <p:nvSpPr>
                <p:cNvPr id="5" name="TextBox 4"/>
                <p:cNvSpPr txBox="1"/>
                <p:nvPr/>
              </p:nvSpPr>
              <p:spPr>
                <a:xfrm>
                  <a:off x="4757093" y="2151808"/>
                  <a:ext cx="2477986" cy="7255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𝑥</m:t>
                            </m:r>
                          </m:e>
                          <m:sub>
                            <m:r>
                              <a:rPr lang="en-US" i="1">
                                <a:latin typeface="Cambria Math"/>
                              </a:rPr>
                              <m:t>𝑠𝑐𝑟</m:t>
                            </m:r>
                          </m:sub>
                        </m:sSub>
                        <m:r>
                          <m:rPr>
                            <m:aln/>
                          </m:rPr>
                          <a:rPr lang="en-US" b="0" i="1" smtClean="0">
                            <a:latin typeface="Cambria Math"/>
                          </a:rPr>
                          <m:t>=</m:t>
                        </m:r>
                        <m:r>
                          <a:rPr lang="en-US" b="0" i="1" smtClean="0">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𝑛𝑑𝑐</m:t>
                            </m:r>
                          </m:sub>
                        </m:sSub>
                        <m:r>
                          <a:rPr lang="en-US" i="1">
                            <a:latin typeface="Cambria Math"/>
                          </a:rPr>
                          <m:t>+1)</m:t>
                        </m:r>
                        <m:f>
                          <m:fPr>
                            <m:type m:val="skw"/>
                            <m:ctrlPr>
                              <a:rPr lang="en-US" i="1">
                                <a:latin typeface="Cambria Math" panose="02040503050406030204" pitchFamily="18" charset="0"/>
                              </a:rPr>
                            </m:ctrlPr>
                          </m:fPr>
                          <m:num>
                            <m:r>
                              <a:rPr lang="en-US" i="1">
                                <a:latin typeface="Cambria Math"/>
                              </a:rPr>
                              <m:t>𝑤</m:t>
                            </m:r>
                          </m:num>
                          <m:den>
                            <m:r>
                              <a:rPr lang="en-US" i="1">
                                <a:latin typeface="Cambria Math"/>
                              </a:rPr>
                              <m:t>2</m:t>
                            </m:r>
                          </m:den>
                        </m:f>
                      </m:oMath>
                      <m:oMath xmlns:m="http://schemas.openxmlformats.org/officeDocument/2006/math">
                        <m:r>
                          <m:rPr>
                            <m:aln/>
                          </m:rPr>
                          <a:rPr lang="en-US" b="0" i="1" smtClean="0">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𝑛𝑑𝑐</m:t>
                            </m:r>
                          </m:sub>
                        </m:sSub>
                        <m:f>
                          <m:fPr>
                            <m:type m:val="skw"/>
                            <m:ctrlPr>
                              <a:rPr lang="en-US" i="1">
                                <a:latin typeface="Cambria Math" panose="02040503050406030204" pitchFamily="18" charset="0"/>
                              </a:rPr>
                            </m:ctrlPr>
                          </m:fPr>
                          <m:num>
                            <m:r>
                              <a:rPr lang="en-US" i="1">
                                <a:latin typeface="Cambria Math"/>
                              </a:rPr>
                              <m:t>𝑤</m:t>
                            </m:r>
                          </m:num>
                          <m:den>
                            <m:r>
                              <a:rPr lang="en-US" i="1">
                                <a:latin typeface="Cambria Math"/>
                              </a:rPr>
                              <m:t>2</m:t>
                            </m:r>
                          </m:den>
                        </m:f>
                        <m:r>
                          <a:rPr lang="en-US" b="0" i="1" smtClean="0">
                            <a:latin typeface="Cambria Math"/>
                          </a:rPr>
                          <m:t>+</m:t>
                        </m:r>
                        <m:f>
                          <m:fPr>
                            <m:type m:val="skw"/>
                            <m:ctrlPr>
                              <a:rPr lang="en-US" i="1">
                                <a:latin typeface="Cambria Math" panose="02040503050406030204" pitchFamily="18" charset="0"/>
                              </a:rPr>
                            </m:ctrlPr>
                          </m:fPr>
                          <m:num>
                            <m:r>
                              <a:rPr lang="en-US" i="1">
                                <a:latin typeface="Cambria Math"/>
                              </a:rPr>
                              <m:t>𝑤</m:t>
                            </m:r>
                          </m:num>
                          <m:den>
                            <m:r>
                              <a:rPr lang="en-US" i="1">
                                <a:latin typeface="Cambria Math"/>
                              </a:rPr>
                              <m:t>2</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757093" y="2151808"/>
                  <a:ext cx="2477986" cy="725583"/>
                </a:xfrm>
                <a:prstGeom prst="rect">
                  <a:avLst/>
                </a:prstGeom>
                <a:blipFill rotWithShape="1">
                  <a:blip r:embed="rId3"/>
                  <a:stretch>
                    <a:fillRect t="-78151" r="-26290" b="-118487"/>
                  </a:stretch>
                </a:blipFill>
              </p:spPr>
              <p:txBody>
                <a:bodyPr/>
                <a:lstStyle/>
                <a:p>
                  <a:r>
                    <a:rPr lang="en-US">
                      <a:noFill/>
                    </a:rPr>
                    <a:t> </a:t>
                  </a:r>
                </a:p>
              </p:txBody>
            </p:sp>
          </mc:Fallback>
        </mc:AlternateContent>
        <p:sp>
          <p:nvSpPr>
            <p:cNvPr id="6" name="Right Brace 5"/>
            <p:cNvSpPr/>
            <p:nvPr/>
          </p:nvSpPr>
          <p:spPr>
            <a:xfrm>
              <a:off x="4114800" y="1676400"/>
              <a:ext cx="266700" cy="1676400"/>
            </a:xfrm>
            <a:prstGeom prst="rightBrace">
              <a:avLst>
                <a:gd name="adj1" fmla="val 37476"/>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p:cNvGrpSpPr/>
          <p:nvPr/>
        </p:nvGrpSpPr>
        <p:grpSpPr>
          <a:xfrm>
            <a:off x="5753100" y="4114800"/>
            <a:ext cx="2795288" cy="2133600"/>
            <a:chOff x="5753100" y="4114800"/>
            <a:chExt cx="2795288" cy="2133600"/>
          </a:xfrm>
        </p:grpSpPr>
        <mc:AlternateContent xmlns:mc="http://schemas.openxmlformats.org/markup-compatibility/2006" xmlns:a14="http://schemas.microsoft.com/office/drawing/2010/main">
          <mc:Choice Requires="a14">
            <p:sp>
              <p:nvSpPr>
                <p:cNvPr id="7" name="TextBox 6"/>
                <p:cNvSpPr txBox="1"/>
                <p:nvPr/>
              </p:nvSpPr>
              <p:spPr>
                <a:xfrm>
                  <a:off x="5996086" y="4767961"/>
                  <a:ext cx="2552302" cy="8272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𝑦</m:t>
                            </m:r>
                          </m:e>
                          <m:sub>
                            <m:r>
                              <a:rPr lang="en-US" i="1">
                                <a:latin typeface="Cambria Math"/>
                              </a:rPr>
                              <m:t>𝑠𝑐𝑟</m:t>
                            </m:r>
                          </m:sub>
                        </m:sSub>
                        <m:r>
                          <m:rPr>
                            <m:aln/>
                          </m:rPr>
                          <a:rPr lang="en-US" b="0" i="1" smtClean="0">
                            <a:latin typeface="Cambria Math"/>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a:rPr>
                                  <m:t>−</m:t>
                                </m:r>
                                <m:r>
                                  <a:rPr lang="en-US" i="1">
                                    <a:latin typeface="Cambria Math"/>
                                  </a:rPr>
                                  <m:t>𝑦</m:t>
                                </m:r>
                              </m:e>
                              <m:sub>
                                <m:r>
                                  <a:rPr lang="en-US" i="1">
                                    <a:latin typeface="Cambria Math"/>
                                  </a:rPr>
                                  <m:t>𝑛𝑑𝑐</m:t>
                                </m:r>
                              </m:sub>
                            </m:sSub>
                            <m:r>
                              <a:rPr lang="en-US">
                                <a:latin typeface="Cambria Math"/>
                              </a:rPr>
                              <m:t>+1</m:t>
                            </m:r>
                          </m:e>
                        </m:d>
                        <m:f>
                          <m:fPr>
                            <m:type m:val="skw"/>
                            <m:ctrlPr>
                              <a:rPr lang="en-US" i="1">
                                <a:latin typeface="Cambria Math" panose="02040503050406030204" pitchFamily="18" charset="0"/>
                              </a:rPr>
                            </m:ctrlPr>
                          </m:fPr>
                          <m:num>
                            <m:r>
                              <a:rPr lang="en-US" i="1">
                                <a:latin typeface="Cambria Math"/>
                              </a:rPr>
                              <m:t>h</m:t>
                            </m:r>
                          </m:num>
                          <m:den>
                            <m:r>
                              <a:rPr lang="en-US" i="1">
                                <a:latin typeface="Cambria Math"/>
                              </a:rPr>
                              <m:t>2</m:t>
                            </m:r>
                          </m:den>
                        </m:f>
                      </m:oMath>
                      <m:oMath xmlns:m="http://schemas.openxmlformats.org/officeDocument/2006/math">
                        <m:r>
                          <m:rPr>
                            <m:aln/>
                          </m:rPr>
                          <a:rPr lang="en-US" b="0" i="1" smtClean="0">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𝑛𝑑𝑐</m:t>
                            </m:r>
                          </m:sub>
                        </m:sSub>
                        <m:f>
                          <m:fPr>
                            <m:type m:val="skw"/>
                            <m:ctrlPr>
                              <a:rPr lang="en-US" i="1">
                                <a:latin typeface="Cambria Math" panose="02040503050406030204" pitchFamily="18" charset="0"/>
                              </a:rPr>
                            </m:ctrlPr>
                          </m:fPr>
                          <m:num>
                            <m:r>
                              <a:rPr lang="en-US" b="0" i="1" smtClean="0">
                                <a:latin typeface="Cambria Math"/>
                              </a:rPr>
                              <m:t>−</m:t>
                            </m:r>
                            <m:r>
                              <a:rPr lang="en-US" i="1">
                                <a:latin typeface="Cambria Math"/>
                              </a:rPr>
                              <m:t>h</m:t>
                            </m:r>
                          </m:num>
                          <m:den>
                            <m:r>
                              <a:rPr lang="en-US" i="1">
                                <a:latin typeface="Cambria Math"/>
                              </a:rPr>
                              <m:t>2</m:t>
                            </m:r>
                          </m:den>
                        </m:f>
                        <m:r>
                          <a:rPr lang="en-US" b="0" i="1" smtClean="0">
                            <a:latin typeface="Cambria Math"/>
                          </a:rPr>
                          <m:t>+</m:t>
                        </m:r>
                        <m:f>
                          <m:fPr>
                            <m:type m:val="skw"/>
                            <m:ctrlPr>
                              <a:rPr lang="en-US" i="1">
                                <a:latin typeface="Cambria Math" panose="02040503050406030204" pitchFamily="18" charset="0"/>
                              </a:rPr>
                            </m:ctrlPr>
                          </m:fPr>
                          <m:num>
                            <m:r>
                              <a:rPr lang="en-US" i="1">
                                <a:latin typeface="Cambria Math"/>
                              </a:rPr>
                              <m:t>h</m:t>
                            </m:r>
                          </m:num>
                          <m:den>
                            <m:r>
                              <a:rPr lang="en-US" i="1">
                                <a:latin typeface="Cambria Math"/>
                              </a:rPr>
                              <m:t>2</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996086" y="4767961"/>
                  <a:ext cx="2552302" cy="827278"/>
                </a:xfrm>
                <a:prstGeom prst="rect">
                  <a:avLst/>
                </a:prstGeom>
                <a:blipFill rotWithShape="1">
                  <a:blip r:embed="rId4"/>
                  <a:stretch>
                    <a:fillRect t="-64706" r="-25359" b="-101471"/>
                  </a:stretch>
                </a:blipFill>
              </p:spPr>
              <p:txBody>
                <a:bodyPr/>
                <a:lstStyle/>
                <a:p>
                  <a:r>
                    <a:rPr lang="en-US">
                      <a:noFill/>
                    </a:rPr>
                    <a:t> </a:t>
                  </a:r>
                </a:p>
              </p:txBody>
            </p:sp>
          </mc:Fallback>
        </mc:AlternateContent>
        <p:sp>
          <p:nvSpPr>
            <p:cNvPr id="8" name="Right Brace 7"/>
            <p:cNvSpPr/>
            <p:nvPr/>
          </p:nvSpPr>
          <p:spPr>
            <a:xfrm>
              <a:off x="5753100" y="4114800"/>
              <a:ext cx="266700" cy="2133600"/>
            </a:xfrm>
            <a:prstGeom prst="rightBrace">
              <a:avLst>
                <a:gd name="adj1" fmla="val 37476"/>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 name="Rounded Rectangle 8"/>
          <p:cNvSpPr/>
          <p:nvPr/>
        </p:nvSpPr>
        <p:spPr>
          <a:xfrm>
            <a:off x="4681728" y="1295400"/>
            <a:ext cx="4639056" cy="68432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Side note: </a:t>
            </a:r>
            <a:r>
              <a:rPr lang="en-US" sz="1200" dirty="0">
                <a:solidFill>
                  <a:schemeClr val="tx1"/>
                </a:solidFill>
              </a:rPr>
              <a:t>This is only for the simple case of mapping the NDC to the entire window.  If implementing some multi-view system,  some slight but simple modifications are needed.  See book for details</a:t>
            </a:r>
          </a:p>
        </p:txBody>
      </p:sp>
      <p:sp>
        <p:nvSpPr>
          <p:cNvPr id="12" name="Rounded Rectangle 11"/>
          <p:cNvSpPr/>
          <p:nvPr/>
        </p:nvSpPr>
        <p:spPr>
          <a:xfrm>
            <a:off x="4572000" y="2971800"/>
            <a:ext cx="3034012" cy="36880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Note: </a:t>
            </a:r>
            <a:r>
              <a:rPr lang="en-US" sz="1600" dirty="0">
                <a:solidFill>
                  <a:schemeClr val="tx1"/>
                </a:solidFill>
                <a:latin typeface="Times New Roman" panose="02020603050405020304" pitchFamily="18" charset="0"/>
                <a:cs typeface="Times New Roman" panose="02020603050405020304" pitchFamily="18" charset="0"/>
              </a:rPr>
              <a:t>a nice linear transformation</a:t>
            </a:r>
          </a:p>
        </p:txBody>
      </p:sp>
    </p:spTree>
    <p:extLst>
      <p:ext uri="{BB962C8B-B14F-4D97-AF65-F5344CB8AC3E}">
        <p14:creationId xmlns:p14="http://schemas.microsoft.com/office/powerpoint/2010/main" val="169935073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randombar(horizont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8" dur="500"/>
                                        <p:tgtEl>
                                          <p:spTgt spid="4">
                                            <p:txEl>
                                              <p:pRg st="7" end="7"/>
                                            </p:txEl>
                                          </p:spTgt>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51" dur="500"/>
                                        <p:tgtEl>
                                          <p:spTgt spid="4">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Effect transition="in" filter="randombar(horizontal)">
                                      <p:cBhvr>
                                        <p:cTn id="56" dur="500"/>
                                        <p:tgtEl>
                                          <p:spTgt spid="4">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61" dur="500"/>
                                        <p:tgtEl>
                                          <p:spTgt spid="4">
                                            <p:txEl>
                                              <p:pRg st="10" end="10"/>
                                            </p:txEl>
                                          </p:spTgt>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64" dur="500"/>
                                        <p:tgtEl>
                                          <p:spTgt spid="4">
                                            <p:txEl>
                                              <p:pRg st="11" end="11"/>
                                            </p:txEl>
                                          </p:spTgt>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72" dur="5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77" dur="5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randombar(horizontal)">
                                      <p:cBhvr>
                                        <p:cTn id="8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Transformation:</a:t>
            </a:r>
            <a:br>
              <a:rPr lang="en-US" dirty="0"/>
            </a:br>
            <a:r>
              <a:rPr lang="en-US" dirty="0"/>
              <a:t>NDC to Screen Transformation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34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As for the z axis of the NDC: it is traditionally converted to a standard range of [0</a:t>
                </a:r>
                <a:r>
                  <a:rPr lang="en-US" i="1" dirty="0"/>
                  <a: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𝑑</m:t>
                        </m:r>
                      </m:e>
                      <m:sub>
                        <m:r>
                          <a:rPr lang="en-US" b="0" i="1" smtClean="0">
                            <a:latin typeface="Cambria Math"/>
                          </a:rPr>
                          <m:t>𝑧</m:t>
                        </m:r>
                      </m:sub>
                    </m:sSub>
                  </m:oMath>
                </a14:m>
                <a:r>
                  <a:rPr lang="en-US" dirty="0"/>
                  <a:t>] for a specific value </a:t>
                </a:r>
                <a14:m>
                  <m:oMath xmlns:m="http://schemas.openxmlformats.org/officeDocument/2006/math">
                    <m:sSub>
                      <m:sSubPr>
                        <m:ctrlPr>
                          <a:rPr lang="en-US" i="1">
                            <a:latin typeface="Cambria Math" panose="02040503050406030204" pitchFamily="18" charset="0"/>
                          </a:rPr>
                        </m:ctrlPr>
                      </m:sSubPr>
                      <m:e>
                        <m:r>
                          <a:rPr lang="en-US" i="1">
                            <a:latin typeface="Cambria Math"/>
                          </a:rPr>
                          <m:t>𝑑</m:t>
                        </m:r>
                      </m:e>
                      <m:sub>
                        <m:r>
                          <a:rPr lang="en-US" i="1">
                            <a:latin typeface="Cambria Math"/>
                          </a:rPr>
                          <m:t>𝑧</m:t>
                        </m:r>
                      </m:sub>
                    </m:sSub>
                  </m:oMath>
                </a14:m>
                <a:r>
                  <a:rPr lang="en-US" dirty="0"/>
                  <a:t> to help with depth control</a:t>
                </a:r>
              </a:p>
              <a:p>
                <a:pPr lvl="1"/>
                <a:r>
                  <a:rPr lang="en-US" b="1" i="1" dirty="0"/>
                  <a:t>Q</a:t>
                </a:r>
                <a:r>
                  <a:rPr lang="en-US" i="1" dirty="0"/>
                  <a:t>: “So why didn’t we set the NDC to have its z range [0,</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𝑑</m:t>
                        </m:r>
                      </m:e>
                      <m:sub>
                        <m:r>
                          <a:rPr lang="en-US" i="1">
                            <a:latin typeface="Cambria Math"/>
                          </a:rPr>
                          <m:t>𝑧</m:t>
                        </m:r>
                      </m:sub>
                    </m:sSub>
                  </m:oMath>
                </a14:m>
                <a:r>
                  <a:rPr lang="en-US" i="1" dirty="0"/>
                  <a:t>] to begin with?”</a:t>
                </a:r>
              </a:p>
              <a:p>
                <a:pPr lvl="1"/>
                <a:r>
                  <a:rPr lang="en-US" b="1" i="1" dirty="0"/>
                  <a:t>A</a:t>
                </a:r>
                <a:r>
                  <a:rPr lang="en-US" i="1" dirty="0"/>
                  <a:t>: Because </a:t>
                </a:r>
                <a14:m>
                  <m:oMath xmlns:m="http://schemas.openxmlformats.org/officeDocument/2006/math">
                    <m:sSub>
                      <m:sSubPr>
                        <m:ctrlPr>
                          <a:rPr lang="en-US" i="1">
                            <a:latin typeface="Cambria Math" panose="02040503050406030204" pitchFamily="18" charset="0"/>
                          </a:rPr>
                        </m:ctrlPr>
                      </m:sSubPr>
                      <m:e>
                        <m:r>
                          <a:rPr lang="en-US" i="1">
                            <a:latin typeface="Cambria Math"/>
                          </a:rPr>
                          <m:t>𝑑</m:t>
                        </m:r>
                      </m:e>
                      <m:sub>
                        <m:r>
                          <a:rPr lang="en-US" i="1">
                            <a:latin typeface="Cambria Math"/>
                          </a:rPr>
                          <m:t>𝑧</m:t>
                        </m:r>
                      </m:sub>
                    </m:sSub>
                  </m:oMath>
                </a14:m>
                <a:r>
                  <a:rPr lang="en-US" dirty="0"/>
                  <a:t> </a:t>
                </a:r>
                <a:r>
                  <a:rPr lang="en-US" i="1" dirty="0"/>
                  <a:t>depends on the window and rendering system and is independent of the projection being used. The whole point of NDC is to decouple screen-dependent elements from the camera projection itself.</a:t>
                </a:r>
                <a:endParaRPr lang="en-US" dirty="0"/>
              </a:p>
              <a:p>
                <a:pPr lvl="1"/>
                <a:endParaRPr lang="en-US" sz="800" i="1" dirty="0"/>
              </a:p>
              <a:p>
                <a:pPr marL="0" indent="0">
                  <a:buNone/>
                </a:pPr>
                <a:r>
                  <a:rPr lang="en-US" dirty="0"/>
                  <a:t>Converting the z axis:</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𝑧</m:t>
                        </m:r>
                      </m:e>
                      <m:sub>
                        <m:r>
                          <a:rPr lang="en-US" i="1">
                            <a:latin typeface="Cambria Math"/>
                          </a:rPr>
                          <m:t>𝑛𝑑𝑐</m:t>
                        </m:r>
                      </m:sub>
                    </m:sSub>
                  </m:oMath>
                </a14:m>
                <a:r>
                  <a:rPr lang="en-US" dirty="0"/>
                  <a:t> range is [-1, 1]</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𝑧</m:t>
                        </m:r>
                      </m:e>
                      <m:sub>
                        <m:r>
                          <a:rPr lang="en-US" i="1">
                            <a:latin typeface="Cambria Math"/>
                          </a:rPr>
                          <m:t>𝑠𝑐𝑟</m:t>
                        </m:r>
                      </m:sub>
                    </m:sSub>
                  </m:oMath>
                </a14:m>
                <a:r>
                  <a:rPr lang="en-US" dirty="0"/>
                  <a:t> range is [0, </a:t>
                </a:r>
                <a14:m>
                  <m:oMath xmlns:m="http://schemas.openxmlformats.org/officeDocument/2006/math">
                    <m:sSub>
                      <m:sSubPr>
                        <m:ctrlPr>
                          <a:rPr lang="en-US" i="1">
                            <a:latin typeface="Cambria Math" panose="02040503050406030204" pitchFamily="18" charset="0"/>
                          </a:rPr>
                        </m:ctrlPr>
                      </m:sSubPr>
                      <m:e>
                        <m:r>
                          <a:rPr lang="en-US" i="1">
                            <a:latin typeface="Cambria Math"/>
                          </a:rPr>
                          <m:t>𝑑</m:t>
                        </m:r>
                      </m:e>
                      <m:sub>
                        <m:r>
                          <a:rPr lang="en-US" i="1">
                            <a:latin typeface="Cambria Math"/>
                          </a:rPr>
                          <m:t>𝑧</m:t>
                        </m:r>
                      </m:sub>
                    </m:sSub>
                  </m:oMath>
                </a14:m>
                <a:r>
                  <a:rPr lang="en-US" dirty="0"/>
                  <a:t>]</a:t>
                </a:r>
              </a:p>
              <a:p>
                <a:pPr marL="273050" lvl="1" indent="0">
                  <a:buNone/>
                </a:pPr>
                <a:r>
                  <a:rPr lang="en-US" dirty="0"/>
                  <a:t>Consider the following:</a:t>
                </a:r>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m:t>
                        </m:r>
                        <m:r>
                          <a:rPr lang="en-US" sz="1800" b="0" i="1" smtClean="0">
                            <a:latin typeface="Cambria Math"/>
                          </a:rPr>
                          <m:t>𝑧</m:t>
                        </m:r>
                      </m:e>
                      <m:sub>
                        <m:r>
                          <a:rPr lang="en-US" sz="1800" i="1">
                            <a:latin typeface="Cambria Math"/>
                          </a:rPr>
                          <m:t>𝑛𝑑𝑐</m:t>
                        </m:r>
                      </m:sub>
                    </m:sSub>
                    <m:r>
                      <a:rPr lang="en-US" sz="1800" i="1">
                        <a:latin typeface="Cambria Math"/>
                      </a:rPr>
                      <m:t>+1)</m:t>
                    </m:r>
                  </m:oMath>
                </a14:m>
                <a:r>
                  <a:rPr lang="en-US" sz="1800" dirty="0"/>
                  <a:t> range is [0, 2]</a:t>
                </a:r>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m:t>
                        </m:r>
                        <m:r>
                          <a:rPr lang="en-US" sz="1800" b="0" i="1" smtClean="0">
                            <a:latin typeface="Cambria Math"/>
                          </a:rPr>
                          <m:t>𝑧</m:t>
                        </m:r>
                      </m:e>
                      <m:sub>
                        <m:r>
                          <a:rPr lang="en-US" sz="1800" i="1">
                            <a:latin typeface="Cambria Math"/>
                          </a:rPr>
                          <m:t>𝑛𝑑𝑐</m:t>
                        </m:r>
                      </m:sub>
                    </m:sSub>
                    <m:r>
                      <a:rPr lang="en-US" sz="1800" i="1">
                        <a:latin typeface="Cambria Math"/>
                      </a:rPr>
                      <m:t>+1)</m:t>
                    </m:r>
                    <m:f>
                      <m:fPr>
                        <m:type m:val="skw"/>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a:rPr>
                              <m:t>𝑑</m:t>
                            </m:r>
                          </m:e>
                          <m:sub>
                            <m:r>
                              <a:rPr lang="en-US" sz="1800" i="1">
                                <a:latin typeface="Cambria Math"/>
                              </a:rPr>
                              <m:t>𝑧</m:t>
                            </m:r>
                          </m:sub>
                        </m:sSub>
                      </m:num>
                      <m:den>
                        <m:r>
                          <a:rPr lang="en-US" sz="1800" i="1">
                            <a:latin typeface="Cambria Math"/>
                          </a:rPr>
                          <m:t>2</m:t>
                        </m:r>
                      </m:den>
                    </m:f>
                  </m:oMath>
                </a14:m>
                <a:r>
                  <a:rPr lang="en-US" sz="1800" dirty="0"/>
                  <a:t> range is [0,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𝑑</m:t>
                        </m:r>
                      </m:e>
                      <m:sub>
                        <m:r>
                          <a:rPr lang="en-US" sz="1800" i="1">
                            <a:latin typeface="Cambria Math"/>
                          </a:rPr>
                          <m:t>𝑧</m:t>
                        </m:r>
                      </m:sub>
                    </m:sSub>
                  </m:oMath>
                </a14:m>
                <a:r>
                  <a:rPr lang="en-US" sz="1800" dirty="0"/>
                  <a:t>]</a:t>
                </a:r>
              </a:p>
              <a:p>
                <a:pPr lvl="2"/>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r="-495"/>
                </a:stretch>
              </a:blipFill>
            </p:spPr>
            <p:txBody>
              <a:bodyPr/>
              <a:lstStyle/>
              <a:p>
                <a:r>
                  <a:rPr lang="en-US">
                    <a:noFill/>
                  </a:rPr>
                  <a:t> </a:t>
                </a:r>
              </a:p>
            </p:txBody>
          </p:sp>
        </mc:Fallback>
      </mc:AlternateContent>
      <p:grpSp>
        <p:nvGrpSpPr>
          <p:cNvPr id="7" name="Group 6"/>
          <p:cNvGrpSpPr/>
          <p:nvPr/>
        </p:nvGrpSpPr>
        <p:grpSpPr>
          <a:xfrm>
            <a:off x="4229100" y="3707166"/>
            <a:ext cx="2922718" cy="1676400"/>
            <a:chOff x="4229100" y="3886200"/>
            <a:chExt cx="2922718" cy="1676400"/>
          </a:xfrm>
        </p:grpSpPr>
        <mc:AlternateContent xmlns:mc="http://schemas.openxmlformats.org/markup-compatibility/2006" xmlns:a14="http://schemas.microsoft.com/office/drawing/2010/main">
          <mc:Choice Requires="a14">
            <p:sp>
              <p:nvSpPr>
                <p:cNvPr id="5" name="TextBox 4"/>
                <p:cNvSpPr txBox="1"/>
                <p:nvPr/>
              </p:nvSpPr>
              <p:spPr>
                <a:xfrm>
                  <a:off x="4584192" y="4310761"/>
                  <a:ext cx="2567626" cy="9179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𝑧</m:t>
                            </m:r>
                          </m:e>
                          <m:sub>
                            <m:r>
                              <a:rPr lang="en-US" i="1">
                                <a:latin typeface="Cambria Math"/>
                              </a:rPr>
                              <m:t>𝑠𝑐𝑟</m:t>
                            </m:r>
                          </m:sub>
                        </m:sSub>
                        <m:r>
                          <m:rPr>
                            <m:aln/>
                          </m:rPr>
                          <a:rPr lang="en-US" b="0" i="1" smtClean="0">
                            <a:latin typeface="Cambria Math"/>
                          </a:rPr>
                          <m:t>=</m:t>
                        </m:r>
                        <m:d>
                          <m:dPr>
                            <m:ctrlPr>
                              <a:rPr lang="en-US" b="0"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a:rPr>
                                  <m:t>𝑧</m:t>
                                </m:r>
                              </m:e>
                              <m:sub>
                                <m:r>
                                  <a:rPr lang="en-US" i="1">
                                    <a:latin typeface="Cambria Math"/>
                                  </a:rPr>
                                  <m:t>𝑛𝑑𝑐</m:t>
                                </m:r>
                              </m:sub>
                            </m:sSub>
                            <m:r>
                              <a:rPr lang="en-US" i="1">
                                <a:latin typeface="Cambria Math"/>
                              </a:rPr>
                              <m:t>+1</m:t>
                            </m:r>
                          </m:e>
                        </m:d>
                        <m:f>
                          <m:fPr>
                            <m:type m:val="skw"/>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𝑑</m:t>
                                </m:r>
                              </m:e>
                              <m:sub>
                                <m:r>
                                  <a:rPr lang="en-US" i="1">
                                    <a:latin typeface="Cambria Math"/>
                                  </a:rPr>
                                  <m:t>𝑧</m:t>
                                </m:r>
                              </m:sub>
                            </m:sSub>
                          </m:num>
                          <m:den>
                            <m:r>
                              <a:rPr lang="en-US" i="1">
                                <a:latin typeface="Cambria Math"/>
                              </a:rPr>
                              <m:t>2</m:t>
                            </m:r>
                          </m:den>
                        </m:f>
                      </m:oMath>
                      <m:oMath xmlns:m="http://schemas.openxmlformats.org/officeDocument/2006/math">
                        <m:r>
                          <m:rPr>
                            <m:aln/>
                          </m:rPr>
                          <a:rPr lang="en-US" b="0" i="1" smtClean="0">
                            <a:latin typeface="Cambria Math"/>
                          </a:rPr>
                          <m:t>=</m:t>
                        </m:r>
                        <m:sSub>
                          <m:sSubPr>
                            <m:ctrlPr>
                              <a:rPr lang="en-US" i="1" smtClean="0">
                                <a:latin typeface="Cambria Math" panose="02040503050406030204" pitchFamily="18" charset="0"/>
                              </a:rPr>
                            </m:ctrlPr>
                          </m:sSubPr>
                          <m:e>
                            <m:r>
                              <a:rPr lang="en-US" i="1">
                                <a:latin typeface="Cambria Math"/>
                              </a:rPr>
                              <m:t>𝑧</m:t>
                            </m:r>
                          </m:e>
                          <m:sub>
                            <m:r>
                              <a:rPr lang="en-US" i="1">
                                <a:latin typeface="Cambria Math"/>
                              </a:rPr>
                              <m:t>𝑛𝑑𝑐</m:t>
                            </m:r>
                          </m:sub>
                        </m:sSub>
                        <m:f>
                          <m:fPr>
                            <m:type m:val="skw"/>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𝑑</m:t>
                                </m:r>
                              </m:e>
                              <m:sub>
                                <m:r>
                                  <a:rPr lang="en-US" i="1">
                                    <a:latin typeface="Cambria Math"/>
                                  </a:rPr>
                                  <m:t>𝑧</m:t>
                                </m:r>
                              </m:sub>
                            </m:sSub>
                          </m:num>
                          <m:den>
                            <m:r>
                              <a:rPr lang="en-US" i="1">
                                <a:latin typeface="Cambria Math"/>
                              </a:rPr>
                              <m:t>2</m:t>
                            </m:r>
                          </m:den>
                        </m:f>
                        <m:r>
                          <a:rPr lang="en-US" b="0" i="1" smtClean="0">
                            <a:latin typeface="Cambria Math"/>
                          </a:rPr>
                          <m:t>+</m:t>
                        </m:r>
                        <m:f>
                          <m:fPr>
                            <m:type m:val="skw"/>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𝑑</m:t>
                                </m:r>
                              </m:e>
                              <m:sub>
                                <m:r>
                                  <a:rPr lang="en-US" i="1">
                                    <a:latin typeface="Cambria Math"/>
                                  </a:rPr>
                                  <m:t>𝑧</m:t>
                                </m:r>
                              </m:sub>
                            </m:sSub>
                          </m:num>
                          <m:den>
                            <m:r>
                              <a:rPr lang="en-US" i="1">
                                <a:latin typeface="Cambria Math"/>
                              </a:rPr>
                              <m:t>2</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584192" y="4310761"/>
                  <a:ext cx="2567626" cy="917944"/>
                </a:xfrm>
                <a:prstGeom prst="rect">
                  <a:avLst/>
                </a:prstGeom>
                <a:blipFill rotWithShape="1">
                  <a:blip r:embed="rId3"/>
                  <a:stretch>
                    <a:fillRect/>
                  </a:stretch>
                </a:blipFill>
              </p:spPr>
              <p:txBody>
                <a:bodyPr/>
                <a:lstStyle/>
                <a:p>
                  <a:r>
                    <a:rPr lang="en-US">
                      <a:noFill/>
                    </a:rPr>
                    <a:t> </a:t>
                  </a:r>
                </a:p>
              </p:txBody>
            </p:sp>
          </mc:Fallback>
        </mc:AlternateContent>
        <p:sp>
          <p:nvSpPr>
            <p:cNvPr id="6" name="Right Brace 5"/>
            <p:cNvSpPr/>
            <p:nvPr/>
          </p:nvSpPr>
          <p:spPr>
            <a:xfrm>
              <a:off x="4229100" y="3886200"/>
              <a:ext cx="266700" cy="1676400"/>
            </a:xfrm>
            <a:prstGeom prst="rightBrace">
              <a:avLst>
                <a:gd name="adj1" fmla="val 37476"/>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 name="Rounded Rectangle 7"/>
              <p:cNvSpPr/>
              <p:nvPr/>
            </p:nvSpPr>
            <p:spPr>
              <a:xfrm>
                <a:off x="4419600" y="5462563"/>
                <a:ext cx="4648200" cy="938237"/>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Warning: </a:t>
                </a:r>
                <a:r>
                  <a:rPr lang="en-US" sz="1600" dirty="0">
                    <a:solidFill>
                      <a:schemeClr val="tx1"/>
                    </a:solidFill>
                    <a:latin typeface="Times New Roman" panose="02020603050405020304" pitchFamily="18" charset="0"/>
                    <a:cs typeface="Times New Roman" panose="02020603050405020304" pitchFamily="18" charset="0"/>
                  </a:rPr>
                  <a:t>Don’t confuse your </a:t>
                </a:r>
                <a:r>
                  <a:rPr lang="en-US" sz="1600" i="1" dirty="0">
                    <a:solidFill>
                      <a:schemeClr val="tx1"/>
                    </a:solidFill>
                    <a:latin typeface="Times New Roman" panose="02020603050405020304" pitchFamily="18" charset="0"/>
                    <a:cs typeface="Times New Roman" panose="02020603050405020304" pitchFamily="18" charset="0"/>
                  </a:rPr>
                  <a:t>d</a:t>
                </a:r>
                <a:r>
                  <a:rPr lang="en-US" sz="1600" dirty="0">
                    <a:solidFill>
                      <a:schemeClr val="tx1"/>
                    </a:solidFill>
                    <a:latin typeface="Times New Roman" panose="02020603050405020304" pitchFamily="18" charset="0"/>
                    <a:cs typeface="Times New Roman" panose="02020603050405020304" pitchFamily="18" charset="0"/>
                  </a:rPr>
                  <a:t>’s!</a:t>
                </a:r>
              </a:p>
              <a:p>
                <a:pPr marL="346075" lvl="1" indent="-111125">
                  <a:buFont typeface="Arial" panose="020B0604020202020204" pitchFamily="34" charset="0"/>
                  <a:buChar char="•"/>
                </a:pP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a:rPr>
                          <m:t>𝑑</m:t>
                        </m:r>
                      </m:e>
                      <m:sub>
                        <m:r>
                          <a:rPr lang="en-US" sz="1600" i="1">
                            <a:solidFill>
                              <a:schemeClr val="tx1"/>
                            </a:solidFill>
                            <a:latin typeface="Cambria Math"/>
                          </a:rPr>
                          <m:t>𝑧</m:t>
                        </m:r>
                      </m:sub>
                    </m:sSub>
                  </m:oMath>
                </a14:m>
                <a:r>
                  <a:rPr lang="en-US" sz="1600" dirty="0">
                    <a:solidFill>
                      <a:schemeClr val="tx1"/>
                    </a:solidFill>
                    <a:latin typeface="Times New Roman" panose="02020603050405020304" pitchFamily="18" charset="0"/>
                    <a:cs typeface="Times New Roman" panose="02020603050405020304" pitchFamily="18" charset="0"/>
                  </a:rPr>
                  <a:t> is the ‘depth’ used converting from NDC.</a:t>
                </a:r>
              </a:p>
              <a:p>
                <a:pPr marL="346075" lvl="1" indent="-111125">
                  <a:buFont typeface="Arial" panose="020B0604020202020204" pitchFamily="34" charset="0"/>
                  <a:buChar char="•"/>
                </a:pPr>
                <a14:m>
                  <m:oMath xmlns:m="http://schemas.openxmlformats.org/officeDocument/2006/math">
                    <m:r>
                      <a:rPr lang="en-US" sz="1600" i="1">
                        <a:solidFill>
                          <a:schemeClr val="tx1"/>
                        </a:solidFill>
                        <a:latin typeface="Cambria Math"/>
                      </a:rPr>
                      <m:t>𝑑</m:t>
                    </m:r>
                    <m:r>
                      <a:rPr lang="en-US" sz="1600" i="1">
                        <a:solidFill>
                          <a:schemeClr val="tx1"/>
                        </a:solidFill>
                        <a:latin typeface="Cambria Math"/>
                      </a:rPr>
                      <m:t>=</m:t>
                    </m:r>
                    <m:func>
                      <m:funcPr>
                        <m:ctrlPr>
                          <a:rPr lang="en-US" sz="1600" i="1">
                            <a:solidFill>
                              <a:schemeClr val="tx1"/>
                            </a:solidFill>
                            <a:latin typeface="Cambria Math" panose="02040503050406030204" pitchFamily="18" charset="0"/>
                          </a:rPr>
                        </m:ctrlPr>
                      </m:funcPr>
                      <m:fName>
                        <m:r>
                          <m:rPr>
                            <m:sty m:val="p"/>
                          </m:rPr>
                          <a:rPr lang="en-US" sz="1600">
                            <a:solidFill>
                              <a:schemeClr val="tx1"/>
                            </a:solidFill>
                            <a:latin typeface="Cambria Math"/>
                          </a:rPr>
                          <m:t>cot</m:t>
                        </m:r>
                      </m:fName>
                      <m:e>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a:ea typeface="Cambria Math"/>
                                  </a:rPr>
                                  <m:t>𝜃</m:t>
                                </m:r>
                              </m:num>
                              <m:den>
                                <m:r>
                                  <a:rPr lang="en-US" sz="1600" i="1">
                                    <a:solidFill>
                                      <a:schemeClr val="tx1"/>
                                    </a:solidFill>
                                    <a:latin typeface="Cambria Math"/>
                                  </a:rPr>
                                  <m:t>2</m:t>
                                </m:r>
                              </m:den>
                            </m:f>
                          </m:e>
                        </m:d>
                      </m:e>
                    </m:func>
                  </m:oMath>
                </a14:m>
                <a:r>
                  <a:rPr lang="en-US" sz="1600" dirty="0">
                    <a:solidFill>
                      <a:schemeClr val="tx1"/>
                    </a:solidFill>
                    <a:latin typeface="Times New Roman" panose="02020603050405020304" pitchFamily="18" charset="0"/>
                    <a:cs typeface="Times New Roman" panose="02020603050405020304" pitchFamily="18" charset="0"/>
                  </a:rPr>
                  <a:t> is part of the perspective projection </a:t>
                </a:r>
              </a:p>
            </p:txBody>
          </p:sp>
        </mc:Choice>
        <mc:Fallback xmlns="">
          <p:sp>
            <p:nvSpPr>
              <p:cNvPr id="8" name="Rounded Rectangle 7"/>
              <p:cNvSpPr>
                <a:spLocks noRot="1" noChangeAspect="1" noMove="1" noResize="1" noEditPoints="1" noAdjustHandles="1" noChangeArrowheads="1" noChangeShapeType="1" noTextEdit="1"/>
              </p:cNvSpPr>
              <p:nvPr/>
            </p:nvSpPr>
            <p:spPr>
              <a:xfrm>
                <a:off x="4419600" y="5462563"/>
                <a:ext cx="4648200" cy="938237"/>
              </a:xfrm>
              <a:prstGeom prst="roundRect">
                <a:avLst/>
              </a:prstGeom>
              <a:blipFill rotWithShape="1">
                <a:blip r:embed="rId4"/>
                <a:stretch>
                  <a:fillRect t="-633" b="-1266"/>
                </a:stretch>
              </a:blipFill>
              <a:ln w="254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6397686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5" dur="500"/>
                                        <p:tgtEl>
                                          <p:spTgt spid="4">
                                            <p:txEl>
                                              <p:pRg st="7" end="7"/>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3" dur="500"/>
                                        <p:tgtEl>
                                          <p:spTgt spid="4">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randombar(horizont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randombar(horizontal)">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Transformation:</a:t>
            </a:r>
            <a:br>
              <a:rPr lang="en-US" dirty="0"/>
            </a:br>
            <a:r>
              <a:rPr lang="en-US" dirty="0"/>
              <a:t>NDC to Screen Transformation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35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So the final transformation:</a:t>
                </a:r>
              </a:p>
              <a:p>
                <a:pPr marL="0" indent="0" algn="ctr">
                  <a:buNone/>
                </a:pPr>
                <a14:m>
                  <m:oMathPara xmlns:m="http://schemas.openxmlformats.org/officeDocument/2006/math">
                    <m:oMathParaPr>
                      <m:jc m:val="centerGroup"/>
                    </m:oMathParaPr>
                    <m:oMath xmlns:m="http://schemas.openxmlformats.org/officeDocument/2006/math">
                      <m:sSub>
                        <m:sSubPr>
                          <m:ctrlPr>
                            <a:rPr lang="en-US" sz="1800" b="1" i="1">
                              <a:latin typeface="Cambria Math" panose="02040503050406030204" pitchFamily="18" charset="0"/>
                            </a:rPr>
                          </m:ctrlPr>
                        </m:sSubPr>
                        <m:e>
                          <m:r>
                            <a:rPr lang="en-US" sz="1800" b="1">
                              <a:latin typeface="Cambria Math"/>
                            </a:rPr>
                            <m:t>𝐌</m:t>
                          </m:r>
                        </m:e>
                        <m:sub>
                          <m:r>
                            <a:rPr lang="en-US" sz="1800" b="0" i="1" smtClean="0">
                              <a:latin typeface="Cambria Math"/>
                            </a:rPr>
                            <m:t>𝑁𝐷𝐶</m:t>
                          </m:r>
                          <m:r>
                            <a:rPr lang="en-US" sz="1800" b="0" i="1" smtClean="0">
                              <a:latin typeface="Cambria Math"/>
                            </a:rPr>
                            <m:t> </m:t>
                          </m:r>
                          <m:r>
                            <a:rPr lang="en-US" sz="1800" b="0" i="1" smtClean="0">
                              <a:latin typeface="Cambria Math"/>
                            </a:rPr>
                            <m:t>𝑡𝑜</m:t>
                          </m:r>
                          <m:r>
                            <a:rPr lang="en-US" sz="1800" b="0" i="1" smtClean="0">
                              <a:latin typeface="Cambria Math"/>
                            </a:rPr>
                            <m:t> </m:t>
                          </m:r>
                          <m:r>
                            <a:rPr lang="en-US" sz="1800" b="0" i="1" smtClean="0">
                              <a:latin typeface="Cambria Math"/>
                            </a:rPr>
                            <m:t>𝑆𝑐𝑟𝑒𝑒𝑛</m:t>
                          </m:r>
                        </m:sub>
                      </m:sSub>
                      <m:r>
                        <a:rPr lang="en-US" sz="1800">
                          <a:latin typeface="Cambria Math"/>
                        </a:rPr>
                        <m:t>=</m:t>
                      </m:r>
                      <m:d>
                        <m:dPr>
                          <m:begChr m:val="["/>
                          <m:endChr m:val="]"/>
                          <m:ctrlPr>
                            <a:rPr lang="en-US" sz="1800" i="1">
                              <a:latin typeface="Cambria Math" panose="02040503050406030204" pitchFamily="18" charset="0"/>
                            </a:rPr>
                          </m:ctrlPr>
                        </m:dPr>
                        <m:e>
                          <m:m>
                            <m:mPr>
                              <m:mcs>
                                <m:mc>
                                  <m:mcPr>
                                    <m:count m:val="4"/>
                                    <m:mcJc m:val="center"/>
                                  </m:mcPr>
                                </m:mc>
                              </m:mcs>
                              <m:ctrlPr>
                                <a:rPr lang="en-US" sz="1800" i="1">
                                  <a:latin typeface="Cambria Math" panose="02040503050406030204" pitchFamily="18" charset="0"/>
                                </a:rPr>
                              </m:ctrlPr>
                            </m:mPr>
                            <m:mr>
                              <m:e>
                                <m:f>
                                  <m:fPr>
                                    <m:type m:val="skw"/>
                                    <m:ctrlPr>
                                      <a:rPr lang="en-US" sz="1800" i="1">
                                        <a:latin typeface="Cambria Math" panose="02040503050406030204" pitchFamily="18" charset="0"/>
                                      </a:rPr>
                                    </m:ctrlPr>
                                  </m:fPr>
                                  <m:num>
                                    <m:r>
                                      <a:rPr lang="en-US" sz="1800" i="1">
                                        <a:latin typeface="Cambria Math"/>
                                      </a:rPr>
                                      <m:t>𝑤</m:t>
                                    </m:r>
                                  </m:num>
                                  <m:den>
                                    <m:r>
                                      <a:rPr lang="en-US" sz="1800" i="1">
                                        <a:latin typeface="Cambria Math"/>
                                      </a:rPr>
                                      <m:t>2</m:t>
                                    </m:r>
                                  </m:den>
                                </m:f>
                              </m:e>
                              <m:e>
                                <m:r>
                                  <a:rPr lang="en-US" sz="1800" i="1">
                                    <a:latin typeface="Cambria Math"/>
                                  </a:rPr>
                                  <m:t>0</m:t>
                                </m:r>
                              </m:e>
                              <m:e>
                                <m:r>
                                  <a:rPr lang="en-US" sz="1800" i="1">
                                    <a:latin typeface="Cambria Math"/>
                                  </a:rPr>
                                  <m:t>0</m:t>
                                </m:r>
                              </m:e>
                              <m:e>
                                <m:f>
                                  <m:fPr>
                                    <m:type m:val="skw"/>
                                    <m:ctrlPr>
                                      <a:rPr lang="en-US" sz="1800" i="1">
                                        <a:latin typeface="Cambria Math" panose="02040503050406030204" pitchFamily="18" charset="0"/>
                                      </a:rPr>
                                    </m:ctrlPr>
                                  </m:fPr>
                                  <m:num>
                                    <m:r>
                                      <a:rPr lang="en-US" sz="1800" i="1">
                                        <a:latin typeface="Cambria Math"/>
                                      </a:rPr>
                                      <m:t>𝑤</m:t>
                                    </m:r>
                                  </m:num>
                                  <m:den>
                                    <m:r>
                                      <a:rPr lang="en-US" sz="1800" i="1">
                                        <a:latin typeface="Cambria Math"/>
                                      </a:rPr>
                                      <m:t>2</m:t>
                                    </m:r>
                                  </m:den>
                                </m:f>
                              </m:e>
                            </m:mr>
                            <m:mr>
                              <m:e>
                                <m:r>
                                  <a:rPr lang="en-US" sz="1800" i="1">
                                    <a:latin typeface="Cambria Math"/>
                                  </a:rPr>
                                  <m:t>0</m:t>
                                </m:r>
                              </m:e>
                              <m:e>
                                <m:f>
                                  <m:fPr>
                                    <m:type m:val="skw"/>
                                    <m:ctrlPr>
                                      <a:rPr lang="en-US" sz="1800" i="1">
                                        <a:latin typeface="Cambria Math" panose="02040503050406030204" pitchFamily="18" charset="0"/>
                                      </a:rPr>
                                    </m:ctrlPr>
                                  </m:fPr>
                                  <m:num>
                                    <m:r>
                                      <a:rPr lang="en-US" sz="1800" i="1">
                                        <a:latin typeface="Cambria Math"/>
                                      </a:rPr>
                                      <m:t>−</m:t>
                                    </m:r>
                                    <m:r>
                                      <a:rPr lang="en-US" sz="1800" i="1">
                                        <a:latin typeface="Cambria Math"/>
                                      </a:rPr>
                                      <m:t>h</m:t>
                                    </m:r>
                                  </m:num>
                                  <m:den>
                                    <m:r>
                                      <a:rPr lang="en-US" sz="1800" i="1">
                                        <a:latin typeface="Cambria Math"/>
                                      </a:rPr>
                                      <m:t>2</m:t>
                                    </m:r>
                                  </m:den>
                                </m:f>
                              </m:e>
                              <m:e>
                                <m:r>
                                  <a:rPr lang="en-US" sz="1800" i="1">
                                    <a:latin typeface="Cambria Math"/>
                                  </a:rPr>
                                  <m:t>0</m:t>
                                </m:r>
                              </m:e>
                              <m:e>
                                <m:f>
                                  <m:fPr>
                                    <m:type m:val="skw"/>
                                    <m:ctrlPr>
                                      <a:rPr lang="en-US" sz="1800" i="1">
                                        <a:latin typeface="Cambria Math" panose="02040503050406030204" pitchFamily="18" charset="0"/>
                                      </a:rPr>
                                    </m:ctrlPr>
                                  </m:fPr>
                                  <m:num>
                                    <m:r>
                                      <a:rPr lang="en-US" sz="1800" i="1">
                                        <a:latin typeface="Cambria Math"/>
                                      </a:rPr>
                                      <m:t>h</m:t>
                                    </m:r>
                                  </m:num>
                                  <m:den>
                                    <m:r>
                                      <a:rPr lang="en-US" sz="1800" i="1">
                                        <a:latin typeface="Cambria Math"/>
                                      </a:rPr>
                                      <m:t>2</m:t>
                                    </m:r>
                                  </m:den>
                                </m:f>
                              </m:e>
                            </m:mr>
                            <m:mr>
                              <m:e>
                                <m:r>
                                  <a:rPr lang="en-US" sz="1800" i="1">
                                    <a:latin typeface="Cambria Math"/>
                                  </a:rPr>
                                  <m:t>0</m:t>
                                </m:r>
                              </m:e>
                              <m:e>
                                <m:r>
                                  <a:rPr lang="en-US" sz="1800" i="1">
                                    <a:latin typeface="Cambria Math"/>
                                  </a:rPr>
                                  <m:t>0</m:t>
                                </m:r>
                              </m:e>
                              <m:e>
                                <m:f>
                                  <m:fPr>
                                    <m:type m:val="skw"/>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a:rPr>
                                          <m:t>𝑑</m:t>
                                        </m:r>
                                      </m:e>
                                      <m:sub>
                                        <m:r>
                                          <a:rPr lang="en-US" sz="1800" i="1">
                                            <a:latin typeface="Cambria Math"/>
                                          </a:rPr>
                                          <m:t>𝑧</m:t>
                                        </m:r>
                                      </m:sub>
                                    </m:sSub>
                                  </m:num>
                                  <m:den>
                                    <m:r>
                                      <a:rPr lang="en-US" sz="1800" i="1">
                                        <a:latin typeface="Cambria Math"/>
                                      </a:rPr>
                                      <m:t>2</m:t>
                                    </m:r>
                                  </m:den>
                                </m:f>
                              </m:e>
                              <m:e>
                                <m:f>
                                  <m:fPr>
                                    <m:type m:val="skw"/>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a:rPr>
                                          <m:t>𝑑</m:t>
                                        </m:r>
                                      </m:e>
                                      <m:sub>
                                        <m:r>
                                          <a:rPr lang="en-US" sz="1800" i="1">
                                            <a:latin typeface="Cambria Math"/>
                                          </a:rPr>
                                          <m:t>𝑧</m:t>
                                        </m:r>
                                      </m:sub>
                                    </m:sSub>
                                  </m:num>
                                  <m:den>
                                    <m:r>
                                      <a:rPr lang="en-US" sz="1800" i="1">
                                        <a:latin typeface="Cambria Math"/>
                                      </a:rPr>
                                      <m:t>2</m:t>
                                    </m:r>
                                  </m:den>
                                </m:f>
                              </m:e>
                            </m:mr>
                            <m:mr>
                              <m:e>
                                <m:r>
                                  <a:rPr lang="en-US" sz="1800" i="1">
                                    <a:latin typeface="Cambria Math"/>
                                  </a:rPr>
                                  <m:t>0</m:t>
                                </m:r>
                              </m:e>
                              <m:e>
                                <m:r>
                                  <a:rPr lang="en-US" sz="1800" i="1">
                                    <a:latin typeface="Cambria Math"/>
                                  </a:rPr>
                                  <m:t>0</m:t>
                                </m:r>
                              </m:e>
                              <m:e>
                                <m:r>
                                  <a:rPr lang="en-US" sz="1800" b="0" i="1" smtClean="0">
                                    <a:latin typeface="Cambria Math"/>
                                  </a:rPr>
                                  <m:t>0</m:t>
                                </m:r>
                              </m:e>
                              <m:e>
                                <m:r>
                                  <a:rPr lang="en-US" sz="1800" b="0" i="1" smtClean="0">
                                    <a:latin typeface="Cambria Math"/>
                                  </a:rPr>
                                  <m:t>1</m:t>
                                </m:r>
                              </m:e>
                            </m:mr>
                          </m:m>
                        </m:e>
                      </m:d>
                    </m:oMath>
                  </m:oMathPara>
                </a14:m>
                <a:endParaRPr lang="en-US" sz="1800" dirty="0"/>
              </a:p>
              <a:p>
                <a:pPr marL="0" indent="0">
                  <a:buNone/>
                </a:pPr>
                <a:r>
                  <a:rPr lang="en-US" sz="1800" dirty="0"/>
                  <a:t>So that</a:t>
                </a:r>
              </a:p>
              <a:p>
                <a:pPr marL="0" indent="0" algn="ctr">
                  <a:buNone/>
                </a:pPr>
                <a14:m>
                  <m:oMathPara xmlns:m="http://schemas.openxmlformats.org/officeDocument/2006/math">
                    <m:oMathParaPr>
                      <m:jc m:val="centerGroup"/>
                    </m:oMathParaPr>
                    <m:oMath xmlns:m="http://schemas.openxmlformats.org/officeDocument/2006/math">
                      <m:sSub>
                        <m:sSubPr>
                          <m:ctrlPr>
                            <a:rPr lang="en-US" sz="1800" b="1" i="1">
                              <a:latin typeface="Cambria Math" panose="02040503050406030204" pitchFamily="18" charset="0"/>
                            </a:rPr>
                          </m:ctrlPr>
                        </m:sSubPr>
                        <m:e>
                          <m:r>
                            <a:rPr lang="en-US" sz="1800" b="1">
                              <a:latin typeface="Cambria Math"/>
                            </a:rPr>
                            <m:t>𝐌</m:t>
                          </m:r>
                        </m:e>
                        <m:sub>
                          <m:r>
                            <a:rPr lang="en-US" sz="1800" i="1">
                              <a:latin typeface="Cambria Math"/>
                            </a:rPr>
                            <m:t>𝑁𝐷𝐶</m:t>
                          </m:r>
                          <m:r>
                            <a:rPr lang="en-US" sz="1800" i="1">
                              <a:latin typeface="Cambria Math"/>
                            </a:rPr>
                            <m:t> </m:t>
                          </m:r>
                          <m:r>
                            <a:rPr lang="en-US" sz="1800" i="1">
                              <a:latin typeface="Cambria Math"/>
                            </a:rPr>
                            <m:t>𝑡𝑜</m:t>
                          </m:r>
                          <m:r>
                            <a:rPr lang="en-US" sz="1800" i="1">
                              <a:latin typeface="Cambria Math"/>
                            </a:rPr>
                            <m:t> </m:t>
                          </m:r>
                          <m:r>
                            <a:rPr lang="en-US" sz="1800" i="1">
                              <a:latin typeface="Cambria Math"/>
                            </a:rPr>
                            <m:t>𝑆𝑐𝑟𝑒𝑒𝑛</m:t>
                          </m:r>
                        </m:sub>
                      </m:sSub>
                      <m:d>
                        <m:dPr>
                          <m:ctrlPr>
                            <a:rPr lang="en-US" sz="1800" b="1" i="1" smtClean="0">
                              <a:latin typeface="Cambria Math" panose="02040503050406030204" pitchFamily="18" charset="0"/>
                            </a:rPr>
                          </m:ctrlPr>
                        </m:dPr>
                        <m:e>
                          <m:m>
                            <m:mPr>
                              <m:mcs>
                                <m:mc>
                                  <m:mcPr>
                                    <m:count m:val="1"/>
                                    <m:mcJc m:val="center"/>
                                  </m:mcPr>
                                </m:mc>
                              </m:mcs>
                              <m:ctrlPr>
                                <a:rPr lang="en-US" sz="1800" i="1" smtClean="0">
                                  <a:latin typeface="Cambria Math" panose="02040503050406030204" pitchFamily="18" charset="0"/>
                                </a:rPr>
                              </m:ctrlPr>
                            </m:mPr>
                            <m:mr>
                              <m:e>
                                <m:sSub>
                                  <m:sSubPr>
                                    <m:ctrlPr>
                                      <a:rPr lang="en-US" sz="1800" i="1">
                                        <a:latin typeface="Cambria Math" panose="02040503050406030204" pitchFamily="18" charset="0"/>
                                      </a:rPr>
                                    </m:ctrlPr>
                                  </m:sSubPr>
                                  <m:e>
                                    <m:r>
                                      <a:rPr lang="en-US" sz="1800" b="0" i="1">
                                        <a:latin typeface="Cambria Math"/>
                                      </a:rPr>
                                      <m:t>𝑥</m:t>
                                    </m:r>
                                  </m:e>
                                  <m:sub>
                                    <m:r>
                                      <a:rPr lang="en-US" sz="1800" b="0" i="1">
                                        <a:latin typeface="Cambria Math"/>
                                      </a:rPr>
                                      <m:t>𝑛𝑑𝑐</m:t>
                                    </m:r>
                                  </m:sub>
                                </m:sSub>
                              </m:e>
                            </m:mr>
                            <m:mr>
                              <m:e>
                                <m:sSub>
                                  <m:sSubPr>
                                    <m:ctrlPr>
                                      <a:rPr lang="en-US" sz="1800" i="1">
                                        <a:latin typeface="Cambria Math" panose="02040503050406030204" pitchFamily="18" charset="0"/>
                                      </a:rPr>
                                    </m:ctrlPr>
                                  </m:sSubPr>
                                  <m:e>
                                    <m:r>
                                      <a:rPr lang="en-US" sz="1800" b="0" i="1" smtClean="0">
                                        <a:latin typeface="Cambria Math"/>
                                      </a:rPr>
                                      <m:t>𝑦</m:t>
                                    </m:r>
                                  </m:e>
                                  <m:sub>
                                    <m:r>
                                      <a:rPr lang="en-US" sz="1800" b="0" i="1">
                                        <a:latin typeface="Cambria Math"/>
                                      </a:rPr>
                                      <m:t>𝑛𝑑𝑐</m:t>
                                    </m:r>
                                  </m:sub>
                                </m:sSub>
                              </m:e>
                            </m:mr>
                            <m:mr>
                              <m:e>
                                <m:sSub>
                                  <m:sSubPr>
                                    <m:ctrlPr>
                                      <a:rPr lang="en-US" sz="1800" i="1">
                                        <a:latin typeface="Cambria Math" panose="02040503050406030204" pitchFamily="18" charset="0"/>
                                      </a:rPr>
                                    </m:ctrlPr>
                                  </m:sSubPr>
                                  <m:e>
                                    <m:r>
                                      <a:rPr lang="en-US" sz="1800" b="0" i="1" smtClean="0">
                                        <a:latin typeface="Cambria Math"/>
                                      </a:rPr>
                                      <m:t>𝑧</m:t>
                                    </m:r>
                                  </m:e>
                                  <m:sub>
                                    <m:r>
                                      <a:rPr lang="en-US" sz="1800" b="0" i="1">
                                        <a:latin typeface="Cambria Math"/>
                                      </a:rPr>
                                      <m:t>𝑛𝑑𝑐</m:t>
                                    </m:r>
                                  </m:sub>
                                </m:sSub>
                              </m:e>
                            </m:mr>
                            <m:mr>
                              <m:e>
                                <m:r>
                                  <a:rPr lang="en-US" sz="1800" b="0" i="1" smtClean="0">
                                    <a:latin typeface="Cambria Math"/>
                                  </a:rPr>
                                  <m:t>1</m:t>
                                </m:r>
                              </m:e>
                            </m:mr>
                          </m:m>
                        </m:e>
                      </m:d>
                      <m:r>
                        <a:rPr lang="en-US" sz="1800" b="1" i="1" smtClean="0">
                          <a:latin typeface="Cambria Math"/>
                        </a:rPr>
                        <m:t>=</m:t>
                      </m:r>
                      <m:d>
                        <m:dPr>
                          <m:ctrlPr>
                            <a:rPr lang="en-US" sz="1800" b="1" i="1" smtClean="0">
                              <a:latin typeface="Cambria Math" panose="02040503050406030204" pitchFamily="18" charset="0"/>
                            </a:rPr>
                          </m:ctrlPr>
                        </m:dPr>
                        <m:e>
                          <m:m>
                            <m:mPr>
                              <m:mcs>
                                <m:mc>
                                  <m:mcPr>
                                    <m:count m:val="1"/>
                                    <m:mcJc m:val="center"/>
                                  </m:mcPr>
                                </m:mc>
                              </m:mcs>
                              <m:ctrlPr>
                                <a:rPr lang="en-US" sz="1800" i="1" smtClean="0">
                                  <a:latin typeface="Cambria Math" panose="02040503050406030204" pitchFamily="18" charset="0"/>
                                </a:rPr>
                              </m:ctrlPr>
                            </m:mPr>
                            <m:mr>
                              <m:e>
                                <m:sSub>
                                  <m:sSubPr>
                                    <m:ctrlPr>
                                      <a:rPr lang="en-US" sz="1800" i="1">
                                        <a:latin typeface="Cambria Math" panose="02040503050406030204" pitchFamily="18" charset="0"/>
                                      </a:rPr>
                                    </m:ctrlPr>
                                  </m:sSubPr>
                                  <m:e>
                                    <m:r>
                                      <a:rPr lang="en-US" sz="1800" b="0" i="1">
                                        <a:latin typeface="Cambria Math"/>
                                      </a:rPr>
                                      <m:t>𝑥</m:t>
                                    </m:r>
                                  </m:e>
                                  <m:sub>
                                    <m:r>
                                      <a:rPr lang="en-US" sz="1800" b="0" i="1">
                                        <a:latin typeface="Cambria Math"/>
                                      </a:rPr>
                                      <m:t>𝑛𝑑𝑐</m:t>
                                    </m:r>
                                  </m:sub>
                                </m:sSub>
                                <m:f>
                                  <m:fPr>
                                    <m:type m:val="skw"/>
                                    <m:ctrlPr>
                                      <a:rPr lang="en-US" sz="1800" i="1">
                                        <a:latin typeface="Cambria Math" panose="02040503050406030204" pitchFamily="18" charset="0"/>
                                      </a:rPr>
                                    </m:ctrlPr>
                                  </m:fPr>
                                  <m:num>
                                    <m:r>
                                      <a:rPr lang="en-US" sz="1800" b="0" i="1">
                                        <a:latin typeface="Cambria Math"/>
                                      </a:rPr>
                                      <m:t>𝑤</m:t>
                                    </m:r>
                                  </m:num>
                                  <m:den>
                                    <m:r>
                                      <a:rPr lang="en-US" sz="1800" b="0" i="1">
                                        <a:latin typeface="Cambria Math"/>
                                      </a:rPr>
                                      <m:t>2</m:t>
                                    </m:r>
                                  </m:den>
                                </m:f>
                                <m:r>
                                  <a:rPr lang="en-US" sz="1800" b="0" i="1">
                                    <a:latin typeface="Cambria Math"/>
                                  </a:rPr>
                                  <m:t>+</m:t>
                                </m:r>
                                <m:f>
                                  <m:fPr>
                                    <m:type m:val="skw"/>
                                    <m:ctrlPr>
                                      <a:rPr lang="en-US" sz="1800" i="1">
                                        <a:latin typeface="Cambria Math" panose="02040503050406030204" pitchFamily="18" charset="0"/>
                                      </a:rPr>
                                    </m:ctrlPr>
                                  </m:fPr>
                                  <m:num>
                                    <m:r>
                                      <a:rPr lang="en-US" sz="1800" b="0" i="1">
                                        <a:latin typeface="Cambria Math"/>
                                      </a:rPr>
                                      <m:t>𝑤</m:t>
                                    </m:r>
                                  </m:num>
                                  <m:den>
                                    <m:r>
                                      <a:rPr lang="en-US" sz="1800" b="0" i="1">
                                        <a:latin typeface="Cambria Math"/>
                                      </a:rPr>
                                      <m:t>2</m:t>
                                    </m:r>
                                  </m:den>
                                </m:f>
                              </m:e>
                            </m:mr>
                            <m:mr>
                              <m:e>
                                <m:sSub>
                                  <m:sSubPr>
                                    <m:ctrlPr>
                                      <a:rPr lang="en-US" sz="1800" i="1">
                                        <a:latin typeface="Cambria Math" panose="02040503050406030204" pitchFamily="18" charset="0"/>
                                      </a:rPr>
                                    </m:ctrlPr>
                                  </m:sSubPr>
                                  <m:e>
                                    <m:r>
                                      <a:rPr lang="en-US" sz="1800" b="0" i="1">
                                        <a:latin typeface="Cambria Math"/>
                                      </a:rPr>
                                      <m:t>𝑦</m:t>
                                    </m:r>
                                  </m:e>
                                  <m:sub>
                                    <m:r>
                                      <a:rPr lang="en-US" sz="1800" b="0" i="1">
                                        <a:latin typeface="Cambria Math"/>
                                      </a:rPr>
                                      <m:t>𝑛𝑑𝑐</m:t>
                                    </m:r>
                                  </m:sub>
                                </m:sSub>
                                <m:f>
                                  <m:fPr>
                                    <m:type m:val="skw"/>
                                    <m:ctrlPr>
                                      <a:rPr lang="en-US" sz="1800" i="1">
                                        <a:latin typeface="Cambria Math" panose="02040503050406030204" pitchFamily="18" charset="0"/>
                                      </a:rPr>
                                    </m:ctrlPr>
                                  </m:fPr>
                                  <m:num>
                                    <m:r>
                                      <a:rPr lang="en-US" sz="1800" b="0" i="1">
                                        <a:latin typeface="Cambria Math"/>
                                      </a:rPr>
                                      <m:t>−</m:t>
                                    </m:r>
                                    <m:r>
                                      <a:rPr lang="en-US" sz="1800" b="0" i="1">
                                        <a:latin typeface="Cambria Math"/>
                                      </a:rPr>
                                      <m:t>h</m:t>
                                    </m:r>
                                  </m:num>
                                  <m:den>
                                    <m:r>
                                      <a:rPr lang="en-US" sz="1800" b="0" i="1">
                                        <a:latin typeface="Cambria Math"/>
                                      </a:rPr>
                                      <m:t>2</m:t>
                                    </m:r>
                                  </m:den>
                                </m:f>
                                <m:r>
                                  <a:rPr lang="en-US" sz="1800" b="0" i="1">
                                    <a:latin typeface="Cambria Math"/>
                                  </a:rPr>
                                  <m:t>+</m:t>
                                </m:r>
                                <m:f>
                                  <m:fPr>
                                    <m:type m:val="skw"/>
                                    <m:ctrlPr>
                                      <a:rPr lang="en-US" sz="1800" i="1">
                                        <a:latin typeface="Cambria Math" panose="02040503050406030204" pitchFamily="18" charset="0"/>
                                      </a:rPr>
                                    </m:ctrlPr>
                                  </m:fPr>
                                  <m:num>
                                    <m:r>
                                      <a:rPr lang="en-US" sz="1800" b="0" i="1">
                                        <a:latin typeface="Cambria Math"/>
                                      </a:rPr>
                                      <m:t>h</m:t>
                                    </m:r>
                                  </m:num>
                                  <m:den>
                                    <m:r>
                                      <a:rPr lang="en-US" sz="1800" b="0" i="1">
                                        <a:latin typeface="Cambria Math"/>
                                      </a:rPr>
                                      <m:t>2</m:t>
                                    </m:r>
                                  </m:den>
                                </m:f>
                              </m:e>
                            </m:mr>
                            <m:mr>
                              <m:e>
                                <m:sSub>
                                  <m:sSubPr>
                                    <m:ctrlPr>
                                      <a:rPr lang="en-US" sz="1800" i="1">
                                        <a:latin typeface="Cambria Math" panose="02040503050406030204" pitchFamily="18" charset="0"/>
                                      </a:rPr>
                                    </m:ctrlPr>
                                  </m:sSubPr>
                                  <m:e>
                                    <m:r>
                                      <a:rPr lang="en-US" sz="1800" b="0" i="1">
                                        <a:latin typeface="Cambria Math"/>
                                      </a:rPr>
                                      <m:t>𝑧</m:t>
                                    </m:r>
                                  </m:e>
                                  <m:sub>
                                    <m:r>
                                      <a:rPr lang="en-US" sz="1800" b="0" i="1">
                                        <a:latin typeface="Cambria Math"/>
                                      </a:rPr>
                                      <m:t>𝑛𝑑𝑐</m:t>
                                    </m:r>
                                  </m:sub>
                                </m:sSub>
                                <m:f>
                                  <m:fPr>
                                    <m:type m:val="skw"/>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b="0" i="1">
                                            <a:latin typeface="Cambria Math"/>
                                          </a:rPr>
                                          <m:t>𝑑</m:t>
                                        </m:r>
                                      </m:e>
                                      <m:sub>
                                        <m:r>
                                          <a:rPr lang="en-US" sz="1800" b="0" i="1">
                                            <a:latin typeface="Cambria Math"/>
                                          </a:rPr>
                                          <m:t>𝑧</m:t>
                                        </m:r>
                                      </m:sub>
                                    </m:sSub>
                                  </m:num>
                                  <m:den>
                                    <m:r>
                                      <a:rPr lang="en-US" sz="1800" b="0" i="1">
                                        <a:latin typeface="Cambria Math"/>
                                      </a:rPr>
                                      <m:t>2</m:t>
                                    </m:r>
                                  </m:den>
                                </m:f>
                                <m:r>
                                  <a:rPr lang="en-US" sz="1800" b="0" i="1">
                                    <a:latin typeface="Cambria Math"/>
                                  </a:rPr>
                                  <m:t>+</m:t>
                                </m:r>
                                <m:f>
                                  <m:fPr>
                                    <m:type m:val="skw"/>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b="0" i="1">
                                            <a:latin typeface="Cambria Math"/>
                                          </a:rPr>
                                          <m:t>𝑑</m:t>
                                        </m:r>
                                      </m:e>
                                      <m:sub>
                                        <m:r>
                                          <a:rPr lang="en-US" sz="1800" b="0" i="1">
                                            <a:latin typeface="Cambria Math"/>
                                          </a:rPr>
                                          <m:t>𝑧</m:t>
                                        </m:r>
                                      </m:sub>
                                    </m:sSub>
                                  </m:num>
                                  <m:den>
                                    <m:r>
                                      <a:rPr lang="en-US" sz="1800" b="0" i="1">
                                        <a:latin typeface="Cambria Math"/>
                                      </a:rPr>
                                      <m:t>2</m:t>
                                    </m:r>
                                  </m:den>
                                </m:f>
                              </m:e>
                            </m:mr>
                            <m:mr>
                              <m:e>
                                <m:r>
                                  <a:rPr lang="en-US" sz="1800" b="0" i="1" smtClean="0">
                                    <a:latin typeface="Cambria Math"/>
                                  </a:rPr>
                                  <m:t>1</m:t>
                                </m:r>
                              </m:e>
                            </m:mr>
                          </m:m>
                        </m:e>
                      </m:d>
                    </m:oMath>
                  </m:oMathPara>
                </a14:m>
                <a:endParaRPr lang="en-US" sz="1800"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a:stretch>
              </a:blipFill>
            </p:spPr>
            <p:txBody>
              <a:bodyPr/>
              <a:lstStyle/>
              <a:p>
                <a:r>
                  <a:rPr lang="en-US">
                    <a:noFill/>
                  </a:rPr>
                  <a:t> </a:t>
                </a:r>
              </a:p>
            </p:txBody>
          </p:sp>
        </mc:Fallback>
      </mc:AlternateContent>
      <p:grpSp>
        <p:nvGrpSpPr>
          <p:cNvPr id="7" name="Group 6"/>
          <p:cNvGrpSpPr/>
          <p:nvPr/>
        </p:nvGrpSpPr>
        <p:grpSpPr>
          <a:xfrm>
            <a:off x="5152736" y="3299460"/>
            <a:ext cx="3101340" cy="783013"/>
            <a:chOff x="5152736" y="3299460"/>
            <a:chExt cx="3101340" cy="783013"/>
          </a:xfrm>
        </p:grpSpPr>
        <p:sp>
          <p:nvSpPr>
            <p:cNvPr id="5" name="Rounded Rectangle 4"/>
            <p:cNvSpPr/>
            <p:nvPr/>
          </p:nvSpPr>
          <p:spPr>
            <a:xfrm>
              <a:off x="5152736" y="3299460"/>
              <a:ext cx="1653540" cy="783013"/>
            </a:xfrm>
            <a:prstGeom prst="roundRect">
              <a:avLst>
                <a:gd name="adj" fmla="val 12929"/>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ounded Rectangle 5"/>
            <p:cNvSpPr/>
            <p:nvPr/>
          </p:nvSpPr>
          <p:spPr>
            <a:xfrm>
              <a:off x="7086600" y="3398520"/>
              <a:ext cx="1167476" cy="56388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Pixel coordinate</a:t>
              </a:r>
            </a:p>
          </p:txBody>
        </p:sp>
      </p:grpSp>
      <p:sp>
        <p:nvSpPr>
          <p:cNvPr id="8" name="Rounded Rectangle 7"/>
          <p:cNvSpPr/>
          <p:nvPr/>
        </p:nvSpPr>
        <p:spPr>
          <a:xfrm>
            <a:off x="6705600" y="5334000"/>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Times New Roman" panose="02020603050405020304" pitchFamily="18" charset="0"/>
                <a:cs typeface="Times New Roman" panose="02020603050405020304" pitchFamily="18" charset="0"/>
              </a:rPr>
              <a:t>See also </a:t>
            </a:r>
            <a:r>
              <a:rPr lang="en-US" sz="1400" i="1" dirty="0">
                <a:solidFill>
                  <a:schemeClr val="tx1"/>
                </a:solidFill>
                <a:latin typeface="Times New Roman" panose="02020603050405020304" pitchFamily="18" charset="0"/>
                <a:cs typeface="Times New Roman" panose="02020603050405020304" pitchFamily="18" charset="0"/>
                <a:hlinkClick r:id="rId3"/>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98006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Recap</a:t>
            </a:r>
          </a:p>
        </p:txBody>
      </p:sp>
      <p:sp>
        <p:nvSpPr>
          <p:cNvPr id="3" name="Slide Number Placeholder 2"/>
          <p:cNvSpPr>
            <a:spLocks noGrp="1"/>
          </p:cNvSpPr>
          <p:nvPr>
            <p:ph type="sldNum" sz="quarter" idx="12"/>
          </p:nvPr>
        </p:nvSpPr>
        <p:spPr/>
        <p:txBody>
          <a:bodyPr/>
          <a:lstStyle/>
          <a:p>
            <a:fld id="{2DD2A927-C669-46EB-947E-64BB8CE6050D}" type="slidenum">
              <a:rPr lang="en-US" smtClean="0"/>
              <a:pPr/>
              <a:t>36</a:t>
            </a:fld>
            <a:endParaRPr lang="en-US" dirty="0"/>
          </a:p>
        </p:txBody>
      </p:sp>
      <p:sp>
        <p:nvSpPr>
          <p:cNvPr id="4" name="Content Placeholder 3"/>
          <p:cNvSpPr>
            <a:spLocks noGrp="1"/>
          </p:cNvSpPr>
          <p:nvPr>
            <p:ph sz="quarter" idx="1"/>
          </p:nvPr>
        </p:nvSpPr>
        <p:spPr/>
        <p:txBody>
          <a:bodyPr/>
          <a:lstStyle/>
          <a:p>
            <a:pPr marL="0" indent="0">
              <a:buNone/>
            </a:pPr>
            <a:r>
              <a:rPr lang="en-US" dirty="0"/>
              <a:t>In order to render a 3D scene to the screen:</a:t>
            </a:r>
          </a:p>
        </p:txBody>
      </p:sp>
      <p:grpSp>
        <p:nvGrpSpPr>
          <p:cNvPr id="8" name="Group 7"/>
          <p:cNvGrpSpPr/>
          <p:nvPr/>
        </p:nvGrpSpPr>
        <p:grpSpPr>
          <a:xfrm>
            <a:off x="4572000" y="1676400"/>
            <a:ext cx="1916980" cy="2039273"/>
            <a:chOff x="2506880" y="1905000"/>
            <a:chExt cx="1916980" cy="2039273"/>
          </a:xfrm>
        </p:grpSpPr>
        <p:pic>
          <p:nvPicPr>
            <p:cNvPr id="10" name="Picture 2" descr="http://common.ziffdavisinternet.com/encyclopedia_images/_FRUSTU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880" y="2420273"/>
              <a:ext cx="1916980" cy="1524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587342" y="1905000"/>
              <a:ext cx="1756058" cy="523220"/>
            </a:xfrm>
            <a:prstGeom prst="rect">
              <a:avLst/>
            </a:prstGeom>
            <a:noFill/>
          </p:spPr>
          <p:txBody>
            <a:bodyPr wrap="none" rtlCol="0">
              <a:spAutoFit/>
            </a:bodyPr>
            <a:lstStyle/>
            <a:p>
              <a:pPr algn="ctr"/>
              <a:r>
                <a:rPr lang="en-US" sz="1400" dirty="0"/>
                <a:t>View (Camera) Space</a:t>
              </a:r>
            </a:p>
            <a:p>
              <a:pPr algn="ctr"/>
              <a:r>
                <a:rPr lang="en-US" sz="1400" dirty="0"/>
                <a:t>3D, infinite</a:t>
              </a:r>
            </a:p>
          </p:txBody>
        </p:sp>
      </p:grpSp>
      <p:grpSp>
        <p:nvGrpSpPr>
          <p:cNvPr id="12" name="Group 11"/>
          <p:cNvGrpSpPr/>
          <p:nvPr/>
        </p:nvGrpSpPr>
        <p:grpSpPr>
          <a:xfrm>
            <a:off x="2590800" y="1695629"/>
            <a:ext cx="1610868" cy="2020045"/>
            <a:chOff x="4727146" y="1905000"/>
            <a:chExt cx="1610868" cy="2020045"/>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146" y="2428221"/>
              <a:ext cx="1610868" cy="149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011013" y="1905000"/>
              <a:ext cx="1116588" cy="523220"/>
            </a:xfrm>
            <a:prstGeom prst="rect">
              <a:avLst/>
            </a:prstGeom>
            <a:noFill/>
          </p:spPr>
          <p:txBody>
            <a:bodyPr wrap="none" rtlCol="0">
              <a:spAutoFit/>
            </a:bodyPr>
            <a:lstStyle/>
            <a:p>
              <a:pPr algn="ctr"/>
              <a:r>
                <a:rPr lang="en-US" sz="1400" dirty="0"/>
                <a:t>NDC Space</a:t>
              </a:r>
            </a:p>
            <a:p>
              <a:pPr algn="ctr"/>
              <a:r>
                <a:rPr lang="en-US" sz="1400" dirty="0"/>
                <a:t>3D, Bounded</a:t>
              </a:r>
            </a:p>
          </p:txBody>
        </p:sp>
      </p:grpSp>
      <p:grpSp>
        <p:nvGrpSpPr>
          <p:cNvPr id="21" name="Group 20"/>
          <p:cNvGrpSpPr/>
          <p:nvPr/>
        </p:nvGrpSpPr>
        <p:grpSpPr>
          <a:xfrm>
            <a:off x="5791200" y="3775709"/>
            <a:ext cx="1701556" cy="792916"/>
            <a:chOff x="1434970" y="4038600"/>
            <a:chExt cx="1701556" cy="792916"/>
          </a:xfrm>
        </p:grpSpPr>
        <p:sp>
          <p:nvSpPr>
            <p:cNvPr id="6" name="Curved Up Arrow 5"/>
            <p:cNvSpPr/>
            <p:nvPr/>
          </p:nvSpPr>
          <p:spPr>
            <a:xfrm flipH="1">
              <a:off x="1600720" y="4038600"/>
              <a:ext cx="1370055" cy="457200"/>
            </a:xfrm>
            <a:prstGeom prst="curvedUpArrow">
              <a:avLst>
                <a:gd name="adj1" fmla="val 42975"/>
                <a:gd name="adj2" fmla="val 105650"/>
                <a:gd name="adj3" fmla="val 40625"/>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1434970" y="4462184"/>
                  <a:ext cx="170155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434970" y="4462184"/>
                  <a:ext cx="1701556" cy="369332"/>
                </a:xfrm>
                <a:prstGeom prst="rect">
                  <a:avLst/>
                </a:prstGeom>
                <a:blipFill rotWithShape="1">
                  <a:blip r:embed="rId4"/>
                  <a:stretch>
                    <a:fillRect b="-3333"/>
                  </a:stretch>
                </a:blipFill>
              </p:spPr>
              <p:txBody>
                <a:bodyPr/>
                <a:lstStyle/>
                <a:p>
                  <a:r>
                    <a:rPr lang="en-US">
                      <a:noFill/>
                    </a:rPr>
                    <a:t> </a:t>
                  </a:r>
                </a:p>
              </p:txBody>
            </p:sp>
          </mc:Fallback>
        </mc:AlternateContent>
      </p:grpSp>
      <p:grpSp>
        <p:nvGrpSpPr>
          <p:cNvPr id="22" name="Group 21"/>
          <p:cNvGrpSpPr/>
          <p:nvPr/>
        </p:nvGrpSpPr>
        <p:grpSpPr>
          <a:xfrm>
            <a:off x="3032920" y="3791873"/>
            <a:ext cx="2644250" cy="1371600"/>
            <a:chOff x="3249627" y="4038600"/>
            <a:chExt cx="2644250" cy="1371600"/>
          </a:xfrm>
        </p:grpSpPr>
        <p:sp>
          <p:nvSpPr>
            <p:cNvPr id="17" name="Curved Up Arrow 16"/>
            <p:cNvSpPr/>
            <p:nvPr/>
          </p:nvSpPr>
          <p:spPr>
            <a:xfrm flipH="1">
              <a:off x="3886720" y="4038600"/>
              <a:ext cx="1370055" cy="457200"/>
            </a:xfrm>
            <a:prstGeom prst="curvedUpArrow">
              <a:avLst>
                <a:gd name="adj1" fmla="val 42975"/>
                <a:gd name="adj2" fmla="val 105650"/>
                <a:gd name="adj3" fmla="val 40625"/>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3249627" y="4462184"/>
                  <a:ext cx="2644250" cy="94801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a:latin typeface="Cambria Math"/>
                              </a:rPr>
                              <m:t>𝐌</m:t>
                            </m:r>
                          </m:e>
                          <m:sub>
                            <m:r>
                              <a:rPr lang="en-US" i="1">
                                <a:latin typeface="Cambria Math"/>
                              </a:rPr>
                              <m:t>𝑜𝑟𝑡h𝑜</m:t>
                            </m:r>
                          </m:sub>
                        </m:sSub>
                      </m:oMath>
                    </m:oMathPara>
                  </a14:m>
                  <a:endParaRPr lang="en-US" dirty="0"/>
                </a:p>
                <a:p>
                  <a:pPr algn="ctr"/>
                  <a:r>
                    <a:rPr lang="en-US" dirty="0"/>
                    <a:t>or</a:t>
                  </a:r>
                </a:p>
                <a:p>
                  <a:pPr algn="ctr"/>
                  <a14:m>
                    <m:oMath xmlns:m="http://schemas.openxmlformats.org/officeDocument/2006/math">
                      <m:sSub>
                        <m:sSubPr>
                          <m:ctrlPr>
                            <a:rPr lang="en-US" b="1" i="1">
                              <a:latin typeface="Cambria Math" panose="02040503050406030204" pitchFamily="18" charset="0"/>
                            </a:rPr>
                          </m:ctrlPr>
                        </m:sSubPr>
                        <m:e>
                          <m:r>
                            <a:rPr lang="en-US" b="1">
                              <a:latin typeface="Cambria Math"/>
                            </a:rPr>
                            <m:t>𝐌</m:t>
                          </m:r>
                        </m:e>
                        <m:sub>
                          <m:r>
                            <m:rPr>
                              <m:sty m:val="p"/>
                            </m:rPr>
                            <a:rPr lang="en-US">
                              <a:latin typeface="Cambria Math"/>
                            </a:rPr>
                            <m:t>persp</m:t>
                          </m:r>
                        </m:sub>
                      </m:sSub>
                    </m:oMath>
                  </a14:m>
                  <a:r>
                    <a:rPr lang="en-US" dirty="0"/>
                    <a:t>+ </a:t>
                  </a:r>
                  <a:r>
                    <a:rPr lang="en-US" dirty="0" err="1"/>
                    <a:t>Hom</a:t>
                  </a:r>
                  <a:r>
                    <a:rPr lang="en-US" dirty="0"/>
                    <a:t>. </a:t>
                  </a:r>
                  <a:r>
                    <a:rPr lang="en-US" dirty="0" err="1"/>
                    <a:t>Coord</a:t>
                  </a:r>
                  <a:r>
                    <a:rPr lang="en-US" dirty="0"/>
                    <a:t>. div.</a:t>
                  </a:r>
                </a:p>
              </p:txBody>
            </p:sp>
          </mc:Choice>
          <mc:Fallback xmlns="">
            <p:sp>
              <p:nvSpPr>
                <p:cNvPr id="18" name="TextBox 17"/>
                <p:cNvSpPr txBox="1">
                  <a:spLocks noRot="1" noChangeAspect="1" noMove="1" noResize="1" noEditPoints="1" noAdjustHandles="1" noChangeArrowheads="1" noChangeShapeType="1" noTextEdit="1"/>
                </p:cNvSpPr>
                <p:nvPr/>
              </p:nvSpPr>
              <p:spPr>
                <a:xfrm>
                  <a:off x="3249627" y="4462184"/>
                  <a:ext cx="2644250" cy="948016"/>
                </a:xfrm>
                <a:prstGeom prst="rect">
                  <a:avLst/>
                </a:prstGeom>
                <a:blipFill rotWithShape="1">
                  <a:blip r:embed="rId5"/>
                  <a:stretch>
                    <a:fillRect r="-1617" b="-7097"/>
                  </a:stretch>
                </a:blipFill>
              </p:spPr>
              <p:txBody>
                <a:bodyPr/>
                <a:lstStyle/>
                <a:p>
                  <a:r>
                    <a:rPr lang="en-US">
                      <a:noFill/>
                    </a:rPr>
                    <a:t> </a:t>
                  </a:r>
                </a:p>
              </p:txBody>
            </p:sp>
          </mc:Fallback>
        </mc:AlternateContent>
      </p:grpSp>
      <p:grpSp>
        <p:nvGrpSpPr>
          <p:cNvPr id="23" name="Group 22"/>
          <p:cNvGrpSpPr/>
          <p:nvPr/>
        </p:nvGrpSpPr>
        <p:grpSpPr>
          <a:xfrm>
            <a:off x="1371600" y="3852615"/>
            <a:ext cx="1626856" cy="792916"/>
            <a:chOff x="5892425" y="4038600"/>
            <a:chExt cx="1626856" cy="792916"/>
          </a:xfrm>
        </p:grpSpPr>
        <p:sp>
          <p:nvSpPr>
            <p:cNvPr id="19" name="Curved Up Arrow 18"/>
            <p:cNvSpPr/>
            <p:nvPr/>
          </p:nvSpPr>
          <p:spPr>
            <a:xfrm flipH="1">
              <a:off x="6020826" y="4038600"/>
              <a:ext cx="1370055" cy="457200"/>
            </a:xfrm>
            <a:prstGeom prst="curvedUpArrow">
              <a:avLst>
                <a:gd name="adj1" fmla="val 42975"/>
                <a:gd name="adj2" fmla="val 105650"/>
                <a:gd name="adj3" fmla="val 40625"/>
              </a:avLst>
            </a:prstGeom>
            <a:solidFill>
              <a:schemeClr val="bg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0" name="TextBox 19"/>
                <p:cNvSpPr txBox="1"/>
                <p:nvPr/>
              </p:nvSpPr>
              <p:spPr>
                <a:xfrm>
                  <a:off x="5892425" y="4462184"/>
                  <a:ext cx="162685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a:rPr>
                              <m:t>𝐌</m:t>
                            </m:r>
                          </m:e>
                          <m:sub>
                            <m:r>
                              <a:rPr lang="en-US" i="1">
                                <a:latin typeface="Cambria Math"/>
                              </a:rPr>
                              <m:t>𝑁𝐷𝐶</m:t>
                            </m:r>
                            <m:r>
                              <a:rPr lang="en-US" i="1">
                                <a:latin typeface="Cambria Math"/>
                              </a:rPr>
                              <m:t> </m:t>
                            </m:r>
                            <m:r>
                              <a:rPr lang="en-US" i="1">
                                <a:latin typeface="Cambria Math"/>
                              </a:rPr>
                              <m:t>𝑡𝑜</m:t>
                            </m:r>
                            <m:r>
                              <a:rPr lang="en-US" i="1">
                                <a:latin typeface="Cambria Math"/>
                              </a:rPr>
                              <m:t> </m:t>
                            </m:r>
                            <m:r>
                              <a:rPr lang="en-US" i="1">
                                <a:latin typeface="Cambria Math"/>
                              </a:rPr>
                              <m:t>𝑆𝑐𝑟𝑒𝑒𝑛</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5892425" y="4462184"/>
                  <a:ext cx="1626856" cy="369332"/>
                </a:xfrm>
                <a:prstGeom prst="rect">
                  <a:avLst/>
                </a:prstGeom>
                <a:blipFill rotWithShape="1">
                  <a:blip r:embed="rId6"/>
                  <a:stretch>
                    <a:fillRect/>
                  </a:stretch>
                </a:blipFill>
              </p:spPr>
              <p:txBody>
                <a:bodyPr/>
                <a:lstStyle/>
                <a:p>
                  <a:r>
                    <a:rPr lang="en-US">
                      <a:noFill/>
                    </a:rPr>
                    <a:t> </a:t>
                  </a:r>
                </a:p>
              </p:txBody>
            </p:sp>
          </mc:Fallback>
        </mc:AlternateContent>
      </p:grpSp>
      <p:grpSp>
        <p:nvGrpSpPr>
          <p:cNvPr id="26" name="Group 25"/>
          <p:cNvGrpSpPr/>
          <p:nvPr/>
        </p:nvGrpSpPr>
        <p:grpSpPr>
          <a:xfrm>
            <a:off x="6781800" y="1695630"/>
            <a:ext cx="2334902" cy="2045925"/>
            <a:chOff x="6781800" y="1695630"/>
            <a:chExt cx="2334902" cy="2045925"/>
          </a:xfrm>
        </p:grpSpPr>
        <p:sp>
          <p:nvSpPr>
            <p:cNvPr id="5" name="TextBox 4"/>
            <p:cNvSpPr txBox="1"/>
            <p:nvPr/>
          </p:nvSpPr>
          <p:spPr>
            <a:xfrm>
              <a:off x="7388905" y="1695630"/>
              <a:ext cx="1120691" cy="523220"/>
            </a:xfrm>
            <a:prstGeom prst="rect">
              <a:avLst/>
            </a:prstGeom>
            <a:noFill/>
          </p:spPr>
          <p:txBody>
            <a:bodyPr wrap="none" rtlCol="0">
              <a:spAutoFit/>
            </a:bodyPr>
            <a:lstStyle/>
            <a:p>
              <a:pPr algn="ctr"/>
              <a:r>
                <a:rPr lang="en-US" sz="1400" dirty="0"/>
                <a:t>World Space</a:t>
              </a:r>
            </a:p>
            <a:p>
              <a:pPr algn="ctr"/>
              <a:r>
                <a:rPr lang="en-US" sz="1400" dirty="0"/>
                <a:t>3D, Infinite</a:t>
              </a:r>
            </a:p>
          </p:txBody>
        </p:sp>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191033"/>
              <a:ext cx="2334902" cy="155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Group 26"/>
          <p:cNvGrpSpPr/>
          <p:nvPr/>
        </p:nvGrpSpPr>
        <p:grpSpPr>
          <a:xfrm>
            <a:off x="307203" y="1695630"/>
            <a:ext cx="2019285" cy="2027991"/>
            <a:chOff x="518838" y="1695630"/>
            <a:chExt cx="2019285" cy="2027991"/>
          </a:xfrm>
        </p:grpSpPr>
        <p:grpSp>
          <p:nvGrpSpPr>
            <p:cNvPr id="15" name="Group 14"/>
            <p:cNvGrpSpPr/>
            <p:nvPr/>
          </p:nvGrpSpPr>
          <p:grpSpPr>
            <a:xfrm>
              <a:off x="518838" y="1695630"/>
              <a:ext cx="2019285" cy="2027991"/>
              <a:chOff x="6731387" y="1905000"/>
              <a:chExt cx="2019285" cy="2027991"/>
            </a:xfrm>
          </p:grpSpPr>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1387" y="2428220"/>
                <a:ext cx="1974517" cy="150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781800" y="1905000"/>
                <a:ext cx="1968872" cy="523220"/>
              </a:xfrm>
              <a:prstGeom prst="rect">
                <a:avLst/>
              </a:prstGeom>
              <a:noFill/>
            </p:spPr>
            <p:txBody>
              <a:bodyPr wrap="none" rtlCol="0">
                <a:spAutoFit/>
              </a:bodyPr>
              <a:lstStyle/>
              <a:p>
                <a:pPr algn="ctr"/>
                <a:r>
                  <a:rPr lang="en-US" sz="1400" dirty="0"/>
                  <a:t>World Space</a:t>
                </a:r>
              </a:p>
              <a:p>
                <a:pPr algn="ctr"/>
                <a:r>
                  <a:rPr lang="en-US" sz="1400" dirty="0"/>
                  <a:t>2D, width x height pixels</a:t>
                </a:r>
              </a:p>
            </p:txBody>
          </p:sp>
        </p:grpSp>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2385165"/>
              <a:ext cx="1792994" cy="119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3458917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par>
                                <p:cTn id="11" presetID="14"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500"/>
                                        <p:tgtEl>
                                          <p:spTgt spid="21"/>
                                        </p:tgtEl>
                                      </p:cBhvr>
                                    </p:animEffect>
                                  </p:childTnLst>
                                </p:cTn>
                              </p:par>
                              <p:par>
                                <p:cTn id="14" presetID="14"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500"/>
                                        <p:tgtEl>
                                          <p:spTgt spid="22"/>
                                        </p:tgtEl>
                                      </p:cBhvr>
                                    </p:animEffect>
                                  </p:childTnLst>
                                </p:cTn>
                              </p:par>
                              <p:par>
                                <p:cTn id="20" presetID="14"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par>
                                <p:cTn id="23" presetID="14" presetClass="entr" presetSubtype="1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randombar(horizontal)">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randombar(horizontal)">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2DD2A927-C669-46EB-947E-64BB8CE6050D}" type="slidenum">
              <a:rPr lang="en-US" smtClean="0"/>
              <a:pPr/>
              <a:t>37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Given a single point </a:t>
                </a:r>
                <a:r>
                  <a:rPr lang="en-US" i="1" dirty="0"/>
                  <a:t>P</a:t>
                </a:r>
                <a:r>
                  <a:rPr lang="en-US" dirty="0"/>
                  <a:t> in World space, how do you compute its position on the screen?</a:t>
                </a:r>
              </a:p>
              <a:p>
                <a:pPr marL="571500" lvl="1" indent="-277813">
                  <a:buFont typeface="+mj-lt"/>
                  <a:buAutoNum type="arabicPeriod"/>
                </a:pPr>
                <a:r>
                  <a:rPr lang="en-US" dirty="0"/>
                  <a:t>Compute </a:t>
                </a:r>
                <a14:m>
                  <m:oMath xmlns:m="http://schemas.openxmlformats.org/officeDocument/2006/math">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oMath>
                </a14:m>
                <a:r>
                  <a:rPr lang="en-US" dirty="0"/>
                  <a:t> based on camera position and orientation</a:t>
                </a:r>
              </a:p>
              <a:p>
                <a:pPr marL="571500" lvl="1" indent="-277813">
                  <a:buFont typeface="+mj-lt"/>
                  <a:buAutoNum type="arabicPeriod"/>
                </a:pPr>
                <a:r>
                  <a:rPr lang="en-US" dirty="0"/>
                  <a:t>Compute the projection matrix (ex: </a:t>
                </a:r>
                <a14:m>
                  <m:oMath xmlns:m="http://schemas.openxmlformats.org/officeDocument/2006/math">
                    <m:sSub>
                      <m:sSubPr>
                        <m:ctrlPr>
                          <a:rPr lang="en-US" b="1" i="1">
                            <a:latin typeface="Cambria Math" panose="02040503050406030204" pitchFamily="18" charset="0"/>
                          </a:rPr>
                        </m:ctrlPr>
                      </m:sSubPr>
                      <m:e>
                        <m:r>
                          <a:rPr lang="en-US" b="1">
                            <a:latin typeface="Cambria Math"/>
                          </a:rPr>
                          <m:t>𝐌</m:t>
                        </m:r>
                      </m:e>
                      <m:sub>
                        <m:r>
                          <m:rPr>
                            <m:sty m:val="p"/>
                          </m:rPr>
                          <a:rPr lang="en-US">
                            <a:latin typeface="Cambria Math"/>
                          </a:rPr>
                          <m:t>persp</m:t>
                        </m:r>
                      </m:sub>
                    </m:sSub>
                  </m:oMath>
                </a14:m>
                <a:r>
                  <a:rPr lang="en-US" dirty="0"/>
                  <a:t>) based on various camera parameters</a:t>
                </a:r>
              </a:p>
              <a:p>
                <a:pPr marL="571500" lvl="1" indent="-277813">
                  <a:buFont typeface="+mj-lt"/>
                  <a:buAutoNum type="arabicPeriod"/>
                </a:pPr>
                <a:r>
                  <a:rPr lang="en-US" dirty="0"/>
                  <a:t>Compute </a:t>
                </a:r>
                <a14:m>
                  <m:oMath xmlns:m="http://schemas.openxmlformats.org/officeDocument/2006/math">
                    <m:sSub>
                      <m:sSubPr>
                        <m:ctrlPr>
                          <a:rPr lang="en-US" b="1" i="1">
                            <a:latin typeface="Cambria Math" panose="02040503050406030204" pitchFamily="18" charset="0"/>
                          </a:rPr>
                        </m:ctrlPr>
                      </m:sSubPr>
                      <m:e>
                        <m:r>
                          <a:rPr lang="en-US" b="1">
                            <a:latin typeface="Cambria Math"/>
                          </a:rPr>
                          <m:t>𝐌</m:t>
                        </m:r>
                      </m:e>
                      <m:sub>
                        <m:r>
                          <a:rPr lang="en-US" i="1">
                            <a:latin typeface="Cambria Math"/>
                          </a:rPr>
                          <m:t>𝑁𝐷𝐶</m:t>
                        </m:r>
                        <m:r>
                          <a:rPr lang="en-US" i="1">
                            <a:latin typeface="Cambria Math"/>
                          </a:rPr>
                          <m:t> </m:t>
                        </m:r>
                        <m:r>
                          <a:rPr lang="en-US" i="1">
                            <a:latin typeface="Cambria Math"/>
                          </a:rPr>
                          <m:t>𝑡𝑜</m:t>
                        </m:r>
                        <m:r>
                          <a:rPr lang="en-US" i="1">
                            <a:latin typeface="Cambria Math"/>
                          </a:rPr>
                          <m:t> </m:t>
                        </m:r>
                        <m:r>
                          <a:rPr lang="en-US" i="1">
                            <a:latin typeface="Cambria Math"/>
                          </a:rPr>
                          <m:t>𝑆𝑐𝑟𝑒𝑒𝑛</m:t>
                        </m:r>
                      </m:sub>
                    </m:sSub>
                  </m:oMath>
                </a14:m>
                <a:r>
                  <a:rPr lang="en-US" dirty="0"/>
                  <a:t> based on screen dimension</a:t>
                </a:r>
              </a:p>
              <a:p>
                <a:pPr marL="571500" lvl="1" indent="-277813">
                  <a:buFont typeface="+mj-lt"/>
                  <a:buAutoNum type="arabicPeriod"/>
                </a:pPr>
                <a:r>
                  <a:rPr lang="en-US" dirty="0"/>
                  <a:t>Apply the entire product to </a:t>
                </a:r>
                <a:r>
                  <a:rPr lang="en-US" i="1" dirty="0"/>
                  <a:t>P</a:t>
                </a:r>
                <a:r>
                  <a:rPr lang="en-US" dirty="0"/>
                  <a:t>:</a:t>
                </a:r>
              </a:p>
              <a:p>
                <a:pPr marL="0" indent="0" algn="ctr">
                  <a:buNone/>
                </a:pPr>
                <a14:m>
                  <m:oMath xmlns:m="http://schemas.openxmlformats.org/officeDocument/2006/math">
                    <m:sSub>
                      <m:sSubPr>
                        <m:ctrlPr>
                          <a:rPr lang="en-US" b="1" i="1">
                            <a:latin typeface="Cambria Math" panose="02040503050406030204" pitchFamily="18" charset="0"/>
                          </a:rPr>
                        </m:ctrlPr>
                      </m:sSubPr>
                      <m:e>
                        <m:r>
                          <a:rPr lang="en-US" b="1">
                            <a:latin typeface="Cambria Math"/>
                          </a:rPr>
                          <m:t>𝐌</m:t>
                        </m:r>
                      </m:e>
                      <m:sub>
                        <m:r>
                          <a:rPr lang="en-US" i="1">
                            <a:latin typeface="Cambria Math"/>
                          </a:rPr>
                          <m:t>𝑁𝐷𝐶</m:t>
                        </m:r>
                        <m:r>
                          <a:rPr lang="en-US" i="1">
                            <a:latin typeface="Cambria Math"/>
                          </a:rPr>
                          <m:t> </m:t>
                        </m:r>
                        <m:r>
                          <a:rPr lang="en-US" i="1">
                            <a:latin typeface="Cambria Math"/>
                          </a:rPr>
                          <m:t>𝑡𝑜</m:t>
                        </m:r>
                        <m:r>
                          <a:rPr lang="en-US" i="1">
                            <a:latin typeface="Cambria Math"/>
                          </a:rPr>
                          <m:t> </m:t>
                        </m:r>
                        <m:r>
                          <a:rPr lang="en-US" i="1">
                            <a:latin typeface="Cambria Math"/>
                          </a:rPr>
                          <m:t>𝑆𝑐𝑟𝑒𝑒𝑛</m:t>
                        </m:r>
                      </m:sub>
                    </m:sSub>
                  </m:oMath>
                </a14:m>
                <a:r>
                  <a:rPr lang="en-US" dirty="0"/>
                  <a:t>                     </a:t>
                </a:r>
                <a14:m>
                  <m:oMath xmlns:m="http://schemas.openxmlformats.org/officeDocument/2006/math">
                    <m:sSub>
                      <m:sSubPr>
                        <m:ctrlPr>
                          <a:rPr lang="en-US" b="1" i="1">
                            <a:latin typeface="Cambria Math" panose="02040503050406030204" pitchFamily="18" charset="0"/>
                          </a:rPr>
                        </m:ctrlPr>
                      </m:sSubPr>
                      <m:e>
                        <m:r>
                          <a:rPr lang="en-US" b="1">
                            <a:latin typeface="Cambria Math"/>
                          </a:rPr>
                          <m:t>𝐌</m:t>
                        </m:r>
                      </m:e>
                      <m:sub>
                        <m:r>
                          <m:rPr>
                            <m:sty m:val="p"/>
                          </m:rPr>
                          <a:rPr lang="en-US">
                            <a:latin typeface="Cambria Math"/>
                          </a:rPr>
                          <m:t>persp</m:t>
                        </m:r>
                      </m:sub>
                    </m:sSub>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r>
                      <a:rPr lang="en-US" i="1" dirty="0">
                        <a:latin typeface="Cambria Math"/>
                      </a:rPr>
                      <m:t>𝑃</m:t>
                    </m:r>
                  </m:oMath>
                </a14:m>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a:stretch>
              </a:blipFill>
            </p:spPr>
            <p:txBody>
              <a:bodyPr/>
              <a:lstStyle/>
              <a:p>
                <a:r>
                  <a:rPr lang="en-US">
                    <a:noFill/>
                  </a:rPr>
                  <a:t> </a:t>
                </a:r>
              </a:p>
            </p:txBody>
          </p:sp>
        </mc:Fallback>
      </mc:AlternateContent>
      <p:sp>
        <p:nvSpPr>
          <p:cNvPr id="5" name="TextBox 4"/>
          <p:cNvSpPr txBox="1"/>
          <p:nvPr/>
        </p:nvSpPr>
        <p:spPr>
          <a:xfrm>
            <a:off x="3733800" y="3239869"/>
            <a:ext cx="1143000" cy="646331"/>
          </a:xfrm>
          <a:prstGeom prst="rect">
            <a:avLst/>
          </a:prstGeom>
          <a:noFill/>
          <a:ln>
            <a:solidFill>
              <a:schemeClr val="tx1"/>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Convert from homogeneous </a:t>
            </a:r>
          </a:p>
          <a:p>
            <a:pPr algn="ctr"/>
            <a:r>
              <a:rPr lang="en-US" sz="1200" dirty="0" err="1">
                <a:latin typeface="Times New Roman" panose="02020603050405020304" pitchFamily="18" charset="0"/>
                <a:cs typeface="Times New Roman" panose="02020603050405020304" pitchFamily="18" charset="0"/>
              </a:rPr>
              <a:t>coords</a:t>
            </a:r>
            <a:endParaRPr lang="en-US" sz="1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ounded Rectangle 5"/>
              <p:cNvSpPr/>
              <p:nvPr/>
            </p:nvSpPr>
            <p:spPr>
              <a:xfrm>
                <a:off x="4114800" y="4114800"/>
                <a:ext cx="5123688" cy="1981200"/>
              </a:xfrm>
              <a:prstGeom prst="roundRect">
                <a:avLst>
                  <a:gd name="adj" fmla="val 6359"/>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Side note:  </a:t>
                </a:r>
                <a:r>
                  <a:rPr lang="en-US" sz="1200" dirty="0">
                    <a:solidFill>
                      <a:schemeClr val="tx1"/>
                    </a:solidFill>
                  </a:rPr>
                  <a:t>Consider the rendering workload:</a:t>
                </a:r>
                <a:endParaRPr lang="en-US" sz="1200" b="1" dirty="0">
                  <a:solidFill>
                    <a:schemeClr val="tx1"/>
                  </a:solidFill>
                </a:endParaRPr>
              </a:p>
              <a:p>
                <a:pPr marL="282575" lvl="1" indent="-171450">
                  <a:buFontTx/>
                  <a:buChar char="-"/>
                </a:pPr>
                <a:r>
                  <a:rPr lang="en-US" sz="1200" dirty="0">
                    <a:solidFill>
                      <a:schemeClr val="tx1"/>
                    </a:solidFill>
                  </a:rPr>
                  <a:t>Each model has 100s or 1000s of points (vertices)</a:t>
                </a:r>
              </a:p>
              <a:p>
                <a:pPr marL="282575" lvl="1" indent="-171450">
                  <a:buFontTx/>
                  <a:buChar char="-"/>
                </a:pPr>
                <a:r>
                  <a:rPr lang="en-US" sz="1200" dirty="0">
                    <a:solidFill>
                      <a:schemeClr val="tx1"/>
                    </a:solidFill>
                  </a:rPr>
                  <a:t>Each model updates it’s world matrix very often (each frame worse case)</a:t>
                </a:r>
              </a:p>
              <a:p>
                <a:pPr marL="282575" lvl="1" indent="-171450">
                  <a:buFontTx/>
                  <a:buChar char="-"/>
                </a:pPr>
                <a14:m>
                  <m:oMath xmlns:m="http://schemas.openxmlformats.org/officeDocument/2006/math">
                    <m:sSub>
                      <m:sSubPr>
                        <m:ctrlPr>
                          <a:rPr lang="en-US" sz="1200" i="1" dirty="0">
                            <a:solidFill>
                              <a:schemeClr val="tx1"/>
                            </a:solidFill>
                            <a:latin typeface="Cambria Math" panose="02040503050406030204" pitchFamily="18" charset="0"/>
                          </a:rPr>
                        </m:ctrlPr>
                      </m:sSubPr>
                      <m:e>
                        <m:r>
                          <a:rPr lang="en-US" sz="1200" i="1" dirty="0">
                            <a:solidFill>
                              <a:schemeClr val="tx1"/>
                            </a:solidFill>
                            <a:latin typeface="Cambria Math"/>
                          </a:rPr>
                          <m:t>𝐶</m:t>
                        </m:r>
                      </m:e>
                      <m:sub>
                        <m:r>
                          <a:rPr lang="en-US" sz="1200" i="1" dirty="0">
                            <a:solidFill>
                              <a:schemeClr val="tx1"/>
                            </a:solidFill>
                            <a:latin typeface="Cambria Math"/>
                          </a:rPr>
                          <m:t>𝑤𝑜𝑟𝑙𝑑</m:t>
                        </m:r>
                        <m:r>
                          <a:rPr lang="en-US" sz="1200" i="1" dirty="0">
                            <a:solidFill>
                              <a:schemeClr val="tx1"/>
                            </a:solidFill>
                            <a:latin typeface="Cambria Math"/>
                          </a:rPr>
                          <m:t>−</m:t>
                        </m:r>
                        <m:r>
                          <a:rPr lang="en-US" sz="1200" i="1" dirty="0">
                            <a:solidFill>
                              <a:schemeClr val="tx1"/>
                            </a:solidFill>
                            <a:latin typeface="Cambria Math"/>
                          </a:rPr>
                          <m:t>𝑡𝑜</m:t>
                        </m:r>
                        <m:r>
                          <a:rPr lang="en-US" sz="1200" i="1" dirty="0">
                            <a:solidFill>
                              <a:schemeClr val="tx1"/>
                            </a:solidFill>
                            <a:latin typeface="Cambria Math"/>
                          </a:rPr>
                          <m:t>−</m:t>
                        </m:r>
                        <m:r>
                          <a:rPr lang="en-US" sz="1200" i="1" dirty="0">
                            <a:solidFill>
                              <a:schemeClr val="tx1"/>
                            </a:solidFill>
                            <a:latin typeface="Cambria Math"/>
                          </a:rPr>
                          <m:t>𝑣𝑖𝑒𝑤</m:t>
                        </m:r>
                      </m:sub>
                    </m:sSub>
                  </m:oMath>
                </a14:m>
                <a:r>
                  <a:rPr lang="en-US" sz="1200" dirty="0">
                    <a:solidFill>
                      <a:schemeClr val="tx1"/>
                    </a:solidFill>
                  </a:rPr>
                  <a:t> likely changes every frame, but is the same for all models</a:t>
                </a:r>
              </a:p>
              <a:p>
                <a:pPr marL="282575" lvl="1" indent="-171450">
                  <a:buFontTx/>
                  <a:buChar char="-"/>
                </a:pPr>
                <a14:m>
                  <m:oMath xmlns:m="http://schemas.openxmlformats.org/officeDocument/2006/math">
                    <m:sSub>
                      <m:sSubPr>
                        <m:ctrlPr>
                          <a:rPr lang="en-US" sz="1200" b="1" i="1">
                            <a:solidFill>
                              <a:schemeClr val="tx1"/>
                            </a:solidFill>
                            <a:latin typeface="Cambria Math" panose="02040503050406030204" pitchFamily="18" charset="0"/>
                          </a:rPr>
                        </m:ctrlPr>
                      </m:sSubPr>
                      <m:e>
                        <m:r>
                          <a:rPr lang="en-US" sz="1200" b="1">
                            <a:solidFill>
                              <a:schemeClr val="tx1"/>
                            </a:solidFill>
                            <a:latin typeface="Cambria Math"/>
                          </a:rPr>
                          <m:t>𝐌</m:t>
                        </m:r>
                      </m:e>
                      <m:sub>
                        <m:r>
                          <m:rPr>
                            <m:sty m:val="p"/>
                          </m:rPr>
                          <a:rPr lang="en-US" sz="1200">
                            <a:solidFill>
                              <a:schemeClr val="tx1"/>
                            </a:solidFill>
                            <a:latin typeface="Cambria Math"/>
                          </a:rPr>
                          <m:t>persp</m:t>
                        </m:r>
                      </m:sub>
                    </m:sSub>
                  </m:oMath>
                </a14:m>
                <a:r>
                  <a:rPr lang="en-US" sz="1200" dirty="0">
                    <a:solidFill>
                      <a:schemeClr val="tx1"/>
                    </a:solidFill>
                  </a:rPr>
                  <a:t> usually fixed once per game</a:t>
                </a:r>
              </a:p>
              <a:p>
                <a:pPr marL="282575" lvl="1" indent="-171450">
                  <a:buFontTx/>
                  <a:buChar char="-"/>
                </a:pPr>
                <a14:m>
                  <m:oMath xmlns:m="http://schemas.openxmlformats.org/officeDocument/2006/math">
                    <m:sSub>
                      <m:sSubPr>
                        <m:ctrlPr>
                          <a:rPr lang="en-US" sz="1200" b="1" i="1">
                            <a:solidFill>
                              <a:schemeClr val="tx1"/>
                            </a:solidFill>
                            <a:latin typeface="Cambria Math" panose="02040503050406030204" pitchFamily="18" charset="0"/>
                          </a:rPr>
                        </m:ctrlPr>
                      </m:sSubPr>
                      <m:e>
                        <m:r>
                          <a:rPr lang="en-US" sz="1200" b="1">
                            <a:solidFill>
                              <a:schemeClr val="tx1"/>
                            </a:solidFill>
                            <a:latin typeface="Cambria Math"/>
                          </a:rPr>
                          <m:t>𝐌</m:t>
                        </m:r>
                      </m:e>
                      <m:sub>
                        <m:r>
                          <a:rPr lang="en-US" sz="1200" i="1">
                            <a:solidFill>
                              <a:schemeClr val="tx1"/>
                            </a:solidFill>
                            <a:latin typeface="Cambria Math"/>
                          </a:rPr>
                          <m:t>𝑁𝐷𝐶</m:t>
                        </m:r>
                        <m:r>
                          <a:rPr lang="en-US" sz="1200" i="1">
                            <a:solidFill>
                              <a:schemeClr val="tx1"/>
                            </a:solidFill>
                            <a:latin typeface="Cambria Math"/>
                          </a:rPr>
                          <m:t> </m:t>
                        </m:r>
                        <m:r>
                          <a:rPr lang="en-US" sz="1200" i="1">
                            <a:solidFill>
                              <a:schemeClr val="tx1"/>
                            </a:solidFill>
                            <a:latin typeface="Cambria Math"/>
                          </a:rPr>
                          <m:t>𝑡𝑜</m:t>
                        </m:r>
                        <m:r>
                          <a:rPr lang="en-US" sz="1200" i="1">
                            <a:solidFill>
                              <a:schemeClr val="tx1"/>
                            </a:solidFill>
                            <a:latin typeface="Cambria Math"/>
                          </a:rPr>
                          <m:t> </m:t>
                        </m:r>
                        <m:r>
                          <a:rPr lang="en-US" sz="1200" i="1">
                            <a:solidFill>
                              <a:schemeClr val="tx1"/>
                            </a:solidFill>
                            <a:latin typeface="Cambria Math"/>
                          </a:rPr>
                          <m:t>𝑆𝑐𝑟𝑒𝑒𝑛</m:t>
                        </m:r>
                      </m:sub>
                    </m:sSub>
                  </m:oMath>
                </a14:m>
                <a:r>
                  <a:rPr lang="en-US" sz="1200" dirty="0">
                    <a:solidFill>
                      <a:schemeClr val="tx1"/>
                    </a:solidFill>
                  </a:rPr>
                  <a:t> usually fixed once per game</a:t>
                </a:r>
              </a:p>
              <a:p>
                <a:pPr marL="282575" lvl="1" indent="-171450">
                  <a:buFontTx/>
                  <a:buChar char="-"/>
                </a:pPr>
                <a:r>
                  <a:rPr lang="en-US" sz="1200" dirty="0">
                    <a:solidFill>
                      <a:schemeClr val="tx1"/>
                    </a:solidFill>
                  </a:rPr>
                  <a:t>Except for the actual computation of world matrices, most of these multiplications take place on the GPU, thankfully.</a:t>
                </a:r>
              </a:p>
              <a:p>
                <a:pPr marL="111125" lvl="1"/>
                <a:endParaRPr lang="en-US" sz="1200" dirty="0">
                  <a:solidFill>
                    <a:schemeClr val="tx1"/>
                  </a:solidFill>
                </a:endParaRPr>
              </a:p>
              <a:p>
                <a:pPr marL="111125" lvl="1"/>
                <a:r>
                  <a:rPr lang="en-US" sz="1200" dirty="0">
                    <a:solidFill>
                      <a:schemeClr val="tx1"/>
                    </a:solidFill>
                  </a:rPr>
                  <a:t>And this does not include all the actual texturing and </a:t>
                </a:r>
                <a:r>
                  <a:rPr lang="en-US" sz="1200" dirty="0" err="1">
                    <a:solidFill>
                      <a:schemeClr val="tx1"/>
                    </a:solidFill>
                  </a:rPr>
                  <a:t>shader</a:t>
                </a:r>
                <a:r>
                  <a:rPr lang="en-US" sz="1200" dirty="0">
                    <a:solidFill>
                      <a:schemeClr val="tx1"/>
                    </a:solidFill>
                  </a:rPr>
                  <a:t> work.</a:t>
                </a:r>
              </a:p>
            </p:txBody>
          </p:sp>
        </mc:Choice>
        <mc:Fallback xmlns="">
          <p:sp>
            <p:nvSpPr>
              <p:cNvPr id="6" name="Rounded Rectangle 5"/>
              <p:cNvSpPr>
                <a:spLocks noRot="1" noChangeAspect="1" noMove="1" noResize="1" noEditPoints="1" noAdjustHandles="1" noChangeArrowheads="1" noChangeShapeType="1" noTextEdit="1"/>
              </p:cNvSpPr>
              <p:nvPr/>
            </p:nvSpPr>
            <p:spPr>
              <a:xfrm>
                <a:off x="4114800" y="4114800"/>
                <a:ext cx="5123688" cy="1981200"/>
              </a:xfrm>
              <a:prstGeom prst="roundRect">
                <a:avLst>
                  <a:gd name="adj" fmla="val 6359"/>
                </a:avLst>
              </a:prstGeom>
              <a:blipFill rotWithShape="1">
                <a:blip r:embed="rId3"/>
                <a:stretch>
                  <a:fillRect b="-912"/>
                </a:stretch>
              </a:blipFill>
              <a:ln w="25400">
                <a:solidFill>
                  <a:schemeClr val="tx1"/>
                </a:solidFill>
              </a:ln>
            </p:spPr>
            <p:txBody>
              <a:bodyPr/>
              <a:lstStyle/>
              <a:p>
                <a:r>
                  <a:rPr lang="en-US">
                    <a:noFill/>
                  </a:rPr>
                  <a:t> </a:t>
                </a:r>
              </a:p>
            </p:txBody>
          </p:sp>
        </mc:Fallback>
      </mc:AlternateContent>
      <p:sp>
        <p:nvSpPr>
          <p:cNvPr id="7" name="Rounded Rectangle 6"/>
          <p:cNvSpPr/>
          <p:nvPr/>
        </p:nvSpPr>
        <p:spPr>
          <a:xfrm>
            <a:off x="6401767" y="2667000"/>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Times New Roman" panose="02020603050405020304" pitchFamily="18" charset="0"/>
                <a:cs typeface="Times New Roman" panose="02020603050405020304" pitchFamily="18" charset="0"/>
              </a:rPr>
              <a:t>See also </a:t>
            </a:r>
            <a:r>
              <a:rPr lang="en-US" sz="1400" i="1" dirty="0">
                <a:solidFill>
                  <a:schemeClr val="tx1"/>
                </a:solidFill>
                <a:latin typeface="Times New Roman" panose="02020603050405020304" pitchFamily="18" charset="0"/>
                <a:cs typeface="Times New Roman" panose="02020603050405020304" pitchFamily="18" charset="0"/>
                <a:hlinkClick r:id="rId4"/>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65691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7" dur="500"/>
                                        <p:tgtEl>
                                          <p:spTgt spid="4">
                                            <p:txEl>
                                              <p:pRg st="4" end="4"/>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0" dur="500"/>
                                        <p:tgtEl>
                                          <p:spTgt spid="4">
                                            <p:txEl>
                                              <p:pRg st="5" end="5"/>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randombar(horizont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horizont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Transformation:</a:t>
            </a:r>
            <a:br>
              <a:rPr lang="en-US" dirty="0"/>
            </a:br>
            <a:r>
              <a:rPr lang="en-US" dirty="0"/>
              <a:t>NDC to Screen Transformation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38</a:t>
            </a:fld>
            <a:endParaRPr lang="en-US" dirty="0"/>
          </a:p>
        </p:txBody>
      </p:sp>
      <p:sp>
        <p:nvSpPr>
          <p:cNvPr id="4" name="Content Placeholder 3"/>
          <p:cNvSpPr>
            <a:spLocks noGrp="1"/>
          </p:cNvSpPr>
          <p:nvPr>
            <p:ph sz="quarter" idx="1"/>
          </p:nvPr>
        </p:nvSpPr>
        <p:spPr/>
        <p:txBody>
          <a:bodyPr/>
          <a:lstStyle/>
          <a:p>
            <a:pPr marL="0" indent="0">
              <a:buNone/>
            </a:pPr>
            <a:r>
              <a:rPr lang="en-US" dirty="0"/>
              <a:t>One last detail: Note that the original picture is a bit misleading: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did not convert the NDC to a 2D plane: we converted it to a 3D volume:</a:t>
            </a:r>
          </a:p>
          <a:p>
            <a:pPr lvl="1"/>
            <a:r>
              <a:rPr lang="en-US" dirty="0"/>
              <a:t>The </a:t>
            </a:r>
            <a:r>
              <a:rPr lang="en-US" i="1" dirty="0"/>
              <a:t>x</a:t>
            </a:r>
            <a:r>
              <a:rPr lang="en-US" dirty="0"/>
              <a:t> and </a:t>
            </a:r>
            <a:r>
              <a:rPr lang="en-US" i="1" dirty="0"/>
              <a:t>y</a:t>
            </a:r>
            <a:r>
              <a:rPr lang="en-US" dirty="0"/>
              <a:t> coordinate match the pixel screen we need</a:t>
            </a:r>
          </a:p>
          <a:p>
            <a:pPr lvl="1"/>
            <a:r>
              <a:rPr lang="en-US" dirty="0"/>
              <a:t>The </a:t>
            </a:r>
            <a:r>
              <a:rPr lang="en-US" i="1" dirty="0"/>
              <a:t>z</a:t>
            </a:r>
            <a:r>
              <a:rPr lang="en-US" dirty="0"/>
              <a:t> value is used for internal processing and depth control</a:t>
            </a:r>
          </a:p>
        </p:txBody>
      </p:sp>
      <p:pic>
        <p:nvPicPr>
          <p:cNvPr id="6" name="Picture 2" descr="http://www.martinchristen.ch/_media/webgl/view_transformation.png?w=400&amp;tok=64e44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1569720"/>
            <a:ext cx="3867532" cy="1459970"/>
          </a:xfrm>
          <a:prstGeom prst="rect">
            <a:avLst/>
          </a:prstGeom>
          <a:noFill/>
          <a:extLst>
            <a:ext uri="{909E8E84-426E-40DD-AFC4-6F175D3DCCD1}">
              <a14:hiddenFill xmlns:a14="http://schemas.microsoft.com/office/drawing/2010/main">
                <a:solidFill>
                  <a:srgbClr val="FFFFFF"/>
                </a:solidFill>
              </a14:hiddenFill>
            </a:ext>
          </a:extLst>
        </p:spPr>
      </p:pic>
      <p:sp>
        <p:nvSpPr>
          <p:cNvPr id="7" name="&quot;No&quot; Symbol 6"/>
          <p:cNvSpPr/>
          <p:nvPr/>
        </p:nvSpPr>
        <p:spPr>
          <a:xfrm>
            <a:off x="4800600" y="1636765"/>
            <a:ext cx="1447800" cy="1325880"/>
          </a:xfrm>
          <a:prstGeom prst="noSmoking">
            <a:avLst>
              <a:gd name="adj" fmla="val 8405"/>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4267200"/>
            <a:ext cx="5410200" cy="187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66585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5" dur="500"/>
                                        <p:tgtEl>
                                          <p:spTgt spid="4">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7170"/>
                                        </p:tgtEl>
                                        <p:attrNameLst>
                                          <p:attrName>style.visibility</p:attrName>
                                        </p:attrNameLst>
                                      </p:cBhvr>
                                      <p:to>
                                        <p:strVal val="visible"/>
                                      </p:to>
                                    </p:set>
                                    <p:animEffect transition="in" filter="randombar(horizontal)">
                                      <p:cBhvr>
                                        <p:cTn id="18" dur="500"/>
                                        <p:tgtEl>
                                          <p:spTgt spid="717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6" dur="500"/>
                                        <p:tgtEl>
                                          <p:spTgt spid="4">
                                            <p:txEl>
                                              <p:pRg st="6" end="6"/>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dirty="0"/>
              <a:t>Part II:</a:t>
            </a:r>
          </a:p>
          <a:p>
            <a:r>
              <a:rPr lang="en-US" dirty="0"/>
              <a:t>Clipping and Culling</a:t>
            </a:r>
          </a:p>
        </p:txBody>
      </p:sp>
      <p:sp>
        <p:nvSpPr>
          <p:cNvPr id="4" name="Slide Number Placeholder 3"/>
          <p:cNvSpPr>
            <a:spLocks noGrp="1"/>
          </p:cNvSpPr>
          <p:nvPr>
            <p:ph type="sldNum" sz="quarter" idx="12"/>
          </p:nvPr>
        </p:nvSpPr>
        <p:spPr/>
        <p:txBody>
          <a:bodyPr/>
          <a:lstStyle/>
          <a:p>
            <a:fld id="{2DD2A927-C669-46EB-947E-64BB8CE6050D}" type="slidenum">
              <a:rPr lang="en-US" smtClean="0"/>
              <a:t>39</a:t>
            </a:fld>
            <a:endParaRPr lang="en-US" dirty="0"/>
          </a:p>
        </p:txBody>
      </p:sp>
    </p:spTree>
    <p:extLst>
      <p:ext uri="{BB962C8B-B14F-4D97-AF65-F5344CB8AC3E}">
        <p14:creationId xmlns:p14="http://schemas.microsoft.com/office/powerpoint/2010/main" val="3973967058"/>
      </p:ext>
    </p:extLst>
  </p:cSld>
  <p:clrMapOvr>
    <a:masterClrMapping/>
  </p:clrMapOvr>
  <p:transition spd="slow">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a Scene</a:t>
            </a:r>
          </a:p>
        </p:txBody>
      </p:sp>
      <p:sp>
        <p:nvSpPr>
          <p:cNvPr id="3" name="Slide Number Placeholder 2"/>
          <p:cNvSpPr>
            <a:spLocks noGrp="1"/>
          </p:cNvSpPr>
          <p:nvPr>
            <p:ph type="sldNum" sz="quarter" idx="12"/>
          </p:nvPr>
        </p:nvSpPr>
        <p:spPr/>
        <p:txBody>
          <a:bodyPr/>
          <a:lstStyle/>
          <a:p>
            <a:fld id="{2DD2A927-C669-46EB-947E-64BB8CE6050D}" type="slidenum">
              <a:rPr lang="en-US" smtClean="0"/>
              <a:pPr/>
              <a:t>4</a:t>
            </a:fld>
            <a:endParaRPr lang="en-US" dirty="0"/>
          </a:p>
        </p:txBody>
      </p:sp>
      <p:sp>
        <p:nvSpPr>
          <p:cNvPr id="4" name="Content Placeholder 3"/>
          <p:cNvSpPr>
            <a:spLocks noGrp="1"/>
          </p:cNvSpPr>
          <p:nvPr>
            <p:ph sz="quarter" idx="1"/>
          </p:nvPr>
        </p:nvSpPr>
        <p:spPr/>
        <p:txBody>
          <a:bodyPr/>
          <a:lstStyle/>
          <a:p>
            <a:pPr marL="0" indent="0">
              <a:buNone/>
            </a:pPr>
            <a:r>
              <a:rPr lang="en-US" dirty="0"/>
              <a:t>To view a 3D scene, we need to specify two things:</a:t>
            </a:r>
          </a:p>
          <a:p>
            <a:pPr marL="401638" lvl="1" indent="-128588"/>
            <a:r>
              <a:rPr lang="en-US" dirty="0"/>
              <a:t>Camera position and alignment in the world</a:t>
            </a:r>
          </a:p>
          <a:p>
            <a:pPr marL="401638" lvl="1" indent="-128588"/>
            <a:r>
              <a:rPr lang="en-US" dirty="0"/>
              <a:t>The type of projection (“lens”) to be used</a:t>
            </a:r>
          </a:p>
          <a:p>
            <a:pPr lvl="1"/>
            <a:endParaRPr lang="en-US" sz="800" dirty="0"/>
          </a:p>
          <a:p>
            <a:pPr lvl="1"/>
            <a:endParaRPr lang="en-US" sz="800" dirty="0"/>
          </a:p>
          <a:p>
            <a:pPr lvl="1"/>
            <a:endParaRPr lang="en-US" sz="800" dirty="0"/>
          </a:p>
          <a:p>
            <a:pPr marL="0" indent="0">
              <a:buNone/>
            </a:pPr>
            <a:r>
              <a:rPr lang="en-US" dirty="0"/>
              <a:t>Generally speaking:</a:t>
            </a:r>
          </a:p>
          <a:p>
            <a:pPr marL="293688" lvl="1" indent="0">
              <a:buNone/>
            </a:pPr>
            <a:r>
              <a:rPr lang="en-US" dirty="0"/>
              <a:t>Game/Animation loop:</a:t>
            </a:r>
          </a:p>
          <a:p>
            <a:pPr marL="685800" lvl="2" indent="-107950"/>
            <a:r>
              <a:rPr lang="en-US" dirty="0"/>
              <a:t>Update all scene objects’ world matrices</a:t>
            </a:r>
          </a:p>
          <a:p>
            <a:pPr marL="685800" lvl="2" indent="-107950"/>
            <a:r>
              <a:rPr lang="en-US" dirty="0"/>
              <a:t>Draw the scene</a:t>
            </a:r>
          </a:p>
          <a:p>
            <a:pPr marL="1033463" lvl="3" indent="-119063"/>
            <a:r>
              <a:rPr lang="en-US" sz="1600" dirty="0"/>
              <a:t>Compute the position/orientation of all objects in camera’s frame</a:t>
            </a:r>
          </a:p>
          <a:p>
            <a:pPr marL="1033463" lvl="3" indent="-119063"/>
            <a:r>
              <a:rPr lang="en-US" sz="1600" dirty="0"/>
              <a:t>Perform some </a:t>
            </a:r>
            <a:r>
              <a:rPr lang="en-US" sz="1600" dirty="0" err="1"/>
              <a:t>shader</a:t>
            </a:r>
            <a:r>
              <a:rPr lang="en-US" sz="1600" dirty="0"/>
              <a:t> magic (outside the scope of this class)</a:t>
            </a:r>
          </a:p>
          <a:p>
            <a:pPr marL="1033463" lvl="3" indent="-119063"/>
            <a:r>
              <a:rPr lang="en-US" sz="1600" dirty="0"/>
              <a:t>Project the scene on a 2D plane</a:t>
            </a:r>
          </a:p>
          <a:p>
            <a:pPr marL="747713" lvl="2" indent="-169863"/>
            <a:r>
              <a:rPr lang="en-US" sz="1800" dirty="0"/>
              <a:t>Repeat</a:t>
            </a:r>
          </a:p>
          <a:p>
            <a:pPr marL="0" indent="0">
              <a:buNone/>
            </a:pPr>
            <a:endParaRPr lang="en-US" sz="2200" dirty="0"/>
          </a:p>
        </p:txBody>
      </p:sp>
      <p:pic>
        <p:nvPicPr>
          <p:cNvPr id="1026" name="Picture 2" descr="http://common.ziffdavisinternet.com/encyclopedia_images/_FRUSTU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132" y="1204546"/>
            <a:ext cx="3258868"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2438400" y="5334000"/>
            <a:ext cx="5181600" cy="9906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Our focus will be on the math related to the camera’s  position, alignment and projection.</a:t>
            </a:r>
          </a:p>
          <a:p>
            <a:pPr algn="ctr"/>
            <a:r>
              <a:rPr lang="en-US" dirty="0">
                <a:solidFill>
                  <a:schemeClr val="tx1"/>
                </a:solidFill>
                <a:latin typeface="Times New Roman" panose="02020603050405020304" pitchFamily="18" charset="0"/>
                <a:cs typeface="Times New Roman" panose="02020603050405020304" pitchFamily="18" charset="0"/>
              </a:rPr>
              <a:t>Other classes will deal with engine and </a:t>
            </a:r>
            <a:r>
              <a:rPr lang="en-US" dirty="0" err="1">
                <a:solidFill>
                  <a:schemeClr val="tx1"/>
                </a:solidFill>
                <a:latin typeface="Times New Roman" panose="02020603050405020304" pitchFamily="18" charset="0"/>
                <a:cs typeface="Times New Roman" panose="02020603050405020304" pitchFamily="18" charset="0"/>
              </a:rPr>
              <a:t>shader</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1447800" y="4181764"/>
            <a:ext cx="5486401" cy="865020"/>
            <a:chOff x="1524000" y="4181764"/>
            <a:chExt cx="5486401" cy="865020"/>
          </a:xfrm>
        </p:grpSpPr>
        <p:sp>
          <p:nvSpPr>
            <p:cNvPr id="6" name="Rounded Rectangle 5"/>
            <p:cNvSpPr/>
            <p:nvPr/>
          </p:nvSpPr>
          <p:spPr>
            <a:xfrm>
              <a:off x="1524001" y="4181764"/>
              <a:ext cx="5486400" cy="292608"/>
            </a:xfrm>
            <a:prstGeom prst="roundRect">
              <a:avLst>
                <a:gd name="adj" fmla="val 3421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p:cNvSpPr/>
            <p:nvPr/>
          </p:nvSpPr>
          <p:spPr>
            <a:xfrm>
              <a:off x="1524000" y="4754176"/>
              <a:ext cx="2743200" cy="292608"/>
            </a:xfrm>
            <a:prstGeom prst="roundRect">
              <a:avLst>
                <a:gd name="adj" fmla="val 3421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38487945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3" dur="500"/>
                                        <p:tgtEl>
                                          <p:spTgt spid="4">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1" dur="500"/>
                                        <p:tgtEl>
                                          <p:spTgt spid="4">
                                            <p:txEl>
                                              <p:pRg st="6" end="6"/>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4" dur="500"/>
                                        <p:tgtEl>
                                          <p:spTgt spid="4">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9" dur="500"/>
                                        <p:tgtEl>
                                          <p:spTgt spid="4">
                                            <p:txEl>
                                              <p:pRg st="8" end="8"/>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2" dur="500"/>
                                        <p:tgtEl>
                                          <p:spTgt spid="4">
                                            <p:txEl>
                                              <p:pRg st="9" end="9"/>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35" dur="500"/>
                                        <p:tgtEl>
                                          <p:spTgt spid="4">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0" dur="500"/>
                                        <p:tgtEl>
                                          <p:spTgt spid="4">
                                            <p:txEl>
                                              <p:pRg st="10" end="10"/>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3" dur="500"/>
                                        <p:tgtEl>
                                          <p:spTgt spid="4">
                                            <p:txEl>
                                              <p:pRg st="11" end="11"/>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6" dur="500"/>
                                        <p:tgtEl>
                                          <p:spTgt spid="4">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randombar(horizontal)">
                                      <p:cBhvr>
                                        <p:cTn id="51" dur="500"/>
                                        <p:tgtEl>
                                          <p:spTgt spid="5"/>
                                        </p:tgtEl>
                                      </p:cBhvr>
                                    </p:animEffect>
                                  </p:childTnLst>
                                </p:cTn>
                              </p:par>
                              <p:par>
                                <p:cTn id="52" presetID="14" presetClass="entr" presetSubtype="1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randombar(horizontal)">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Clipping and Culling</a:t>
            </a:r>
          </a:p>
        </p:txBody>
      </p:sp>
      <p:sp>
        <p:nvSpPr>
          <p:cNvPr id="3" name="Slide Number Placeholder 2"/>
          <p:cNvSpPr>
            <a:spLocks noGrp="1"/>
          </p:cNvSpPr>
          <p:nvPr>
            <p:ph type="sldNum" sz="quarter" idx="12"/>
          </p:nvPr>
        </p:nvSpPr>
        <p:spPr/>
        <p:txBody>
          <a:bodyPr/>
          <a:lstStyle/>
          <a:p>
            <a:fld id="{2DD2A927-C669-46EB-947E-64BB8CE6050D}" type="slidenum">
              <a:rPr lang="en-US" smtClean="0"/>
              <a:pPr/>
              <a:t>40</a:t>
            </a:fld>
            <a:endParaRPr lang="en-US" dirty="0"/>
          </a:p>
        </p:txBody>
      </p:sp>
      <p:sp>
        <p:nvSpPr>
          <p:cNvPr id="4" name="Content Placeholder 3"/>
          <p:cNvSpPr>
            <a:spLocks noGrp="1"/>
          </p:cNvSpPr>
          <p:nvPr>
            <p:ph sz="quarter" idx="1"/>
          </p:nvPr>
        </p:nvSpPr>
        <p:spPr/>
        <p:txBody>
          <a:bodyPr/>
          <a:lstStyle/>
          <a:p>
            <a:pPr marL="0" indent="0">
              <a:buNone/>
            </a:pPr>
            <a:r>
              <a:rPr lang="en-US" dirty="0"/>
              <a:t>Rendering a 3D scene is typically a fairly costly operation: We want to minimize the amount of wasted work as much as possible.</a:t>
            </a:r>
          </a:p>
          <a:p>
            <a:pPr marL="0" indent="0">
              <a:buNone/>
            </a:pPr>
            <a:endParaRPr lang="en-US" sz="800" dirty="0"/>
          </a:p>
          <a:p>
            <a:pPr marL="0" indent="0">
              <a:buNone/>
            </a:pPr>
            <a:r>
              <a:rPr lang="en-US" i="1" dirty="0"/>
              <a:t>Clipping</a:t>
            </a:r>
            <a:r>
              <a:rPr lang="en-US" dirty="0"/>
              <a:t> and </a:t>
            </a:r>
            <a:r>
              <a:rPr lang="en-US" i="1" dirty="0"/>
              <a:t>culling</a:t>
            </a:r>
            <a:r>
              <a:rPr lang="en-US" dirty="0"/>
              <a:t> refer to operations/steps taken to limit the amount of work done at the rendering stage</a:t>
            </a:r>
          </a:p>
          <a:p>
            <a:pPr lvl="1"/>
            <a:r>
              <a:rPr lang="en-US" i="1" dirty="0"/>
              <a:t>Culling</a:t>
            </a:r>
            <a:r>
              <a:rPr lang="en-US" dirty="0"/>
              <a:t>: exclude things that are not visible or not within the view frustum</a:t>
            </a:r>
          </a:p>
          <a:p>
            <a:pPr lvl="2"/>
            <a:r>
              <a:rPr lang="en-US" i="1" dirty="0"/>
              <a:t>Comes in two versions: object and face</a:t>
            </a:r>
          </a:p>
          <a:p>
            <a:pPr lvl="1"/>
            <a:r>
              <a:rPr lang="en-US" i="1" dirty="0"/>
              <a:t>Clipping</a:t>
            </a:r>
            <a:r>
              <a:rPr lang="en-US" dirty="0"/>
              <a:t>:  Objects that cross the viewing frustum need to be only partially rendered. </a:t>
            </a:r>
          </a:p>
          <a:p>
            <a:pPr lvl="2"/>
            <a:r>
              <a:rPr lang="en-US" i="1" dirty="0"/>
              <a:t>Some of their polygon will need to be clipped to within the frustum, hence the name</a:t>
            </a:r>
          </a:p>
        </p:txBody>
      </p:sp>
      <p:pic>
        <p:nvPicPr>
          <p:cNvPr id="2050" name="Picture 2" descr="http://www.lighthouse3d.com/wp-content/uploads/2011/04/cullin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64" y="4191000"/>
            <a:ext cx="3314700" cy="195262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94488" y="4191000"/>
            <a:ext cx="6038088" cy="2514600"/>
          </a:xfrm>
          <a:prstGeom prst="roundRect">
            <a:avLst>
              <a:gd name="adj" fmla="val 3986"/>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Side note: </a:t>
            </a:r>
            <a:r>
              <a:rPr lang="en-US" sz="1200" dirty="0">
                <a:solidFill>
                  <a:schemeClr val="tx1"/>
                </a:solidFill>
              </a:rPr>
              <a:t>In my humble opinion, the book is oversimplifying the section quite a bit.  </a:t>
            </a:r>
          </a:p>
          <a:p>
            <a:pPr marL="400050" lvl="1" indent="-171450">
              <a:buFont typeface="Arial" panose="020B0604020202020204" pitchFamily="34" charset="0"/>
              <a:buChar char="•"/>
            </a:pPr>
            <a:r>
              <a:rPr lang="en-US" sz="1200" dirty="0">
                <a:solidFill>
                  <a:schemeClr val="tx1"/>
                </a:solidFill>
              </a:rPr>
              <a:t>Some culling is done by the engine,  some is done by the graphic system. </a:t>
            </a:r>
          </a:p>
          <a:p>
            <a:pPr marL="400050" lvl="1" indent="-171450">
              <a:buFont typeface="Arial" panose="020B0604020202020204" pitchFamily="34" charset="0"/>
              <a:buChar char="•"/>
            </a:pPr>
            <a:r>
              <a:rPr lang="en-US" sz="1200" dirty="0">
                <a:solidFill>
                  <a:schemeClr val="tx1"/>
                </a:solidFill>
              </a:rPr>
              <a:t>Clipping is mostly done by the graphic system, but it requires a bit more than just chopping polygons.  And those polygons should all be triangles (not quads) for performance reasons…</a:t>
            </a:r>
          </a:p>
          <a:p>
            <a:endParaRPr lang="en-US" sz="1200" b="1" dirty="0">
              <a:solidFill>
                <a:schemeClr val="tx1"/>
              </a:solidFill>
            </a:endParaRPr>
          </a:p>
          <a:p>
            <a:r>
              <a:rPr lang="en-US" sz="1200" dirty="0">
                <a:solidFill>
                  <a:schemeClr val="tx1"/>
                </a:solidFill>
              </a:rPr>
              <a:t>As far as this class is concerned, it boils down to what math you are realistically going to use:</a:t>
            </a:r>
          </a:p>
          <a:p>
            <a:pPr marL="400050" lvl="1" indent="-171450">
              <a:buFont typeface="Arial" panose="020B0604020202020204" pitchFamily="34" charset="0"/>
              <a:buChar char="•"/>
            </a:pPr>
            <a:r>
              <a:rPr lang="en-US" sz="1200" dirty="0">
                <a:solidFill>
                  <a:schemeClr val="tx1"/>
                </a:solidFill>
              </a:rPr>
              <a:t>Coding against an existing game engine:  </a:t>
            </a:r>
            <a:r>
              <a:rPr lang="en-US" sz="1200" i="1" dirty="0">
                <a:solidFill>
                  <a:schemeClr val="tx1"/>
                </a:solidFill>
              </a:rPr>
              <a:t>In this case all clipping/culling will be done for you anyway.</a:t>
            </a:r>
          </a:p>
          <a:p>
            <a:pPr marL="400050" lvl="1" indent="-171450">
              <a:buFont typeface="Arial" panose="020B0604020202020204" pitchFamily="34" charset="0"/>
              <a:buChar char="•"/>
            </a:pPr>
            <a:r>
              <a:rPr lang="en-US" sz="1200" dirty="0">
                <a:solidFill>
                  <a:schemeClr val="tx1"/>
                </a:solidFill>
              </a:rPr>
              <a:t>Coding an engine from scratch:  </a:t>
            </a:r>
            <a:r>
              <a:rPr lang="en-US" sz="1200" i="1" dirty="0">
                <a:solidFill>
                  <a:schemeClr val="tx1"/>
                </a:solidFill>
              </a:rPr>
              <a:t>Realistically you will use OpenGL., DirectX or other library. </a:t>
            </a:r>
            <a:r>
              <a:rPr lang="en-US" sz="1200" i="1" u="sng" dirty="0">
                <a:solidFill>
                  <a:schemeClr val="tx1"/>
                </a:solidFill>
              </a:rPr>
              <a:t>Object</a:t>
            </a:r>
            <a:r>
              <a:rPr lang="en-US" sz="1200" i="1" dirty="0">
                <a:solidFill>
                  <a:schemeClr val="tx1"/>
                </a:solidFill>
              </a:rPr>
              <a:t> culling will be your responsibility, but </a:t>
            </a:r>
            <a:r>
              <a:rPr lang="en-US" sz="1200" i="1" u="sng" dirty="0">
                <a:solidFill>
                  <a:schemeClr val="tx1"/>
                </a:solidFill>
              </a:rPr>
              <a:t>face</a:t>
            </a:r>
            <a:r>
              <a:rPr lang="en-US" sz="1200" i="1" dirty="0">
                <a:solidFill>
                  <a:schemeClr val="tx1"/>
                </a:solidFill>
              </a:rPr>
              <a:t> culling will be done by your graphic library.</a:t>
            </a:r>
            <a:endParaRPr lang="en-US" sz="1200" dirty="0">
              <a:solidFill>
                <a:schemeClr val="tx1"/>
              </a:solidFill>
            </a:endParaRPr>
          </a:p>
          <a:p>
            <a:pPr marL="400050" lvl="1" indent="-171450">
              <a:buFont typeface="Arial" panose="020B0604020202020204" pitchFamily="34" charset="0"/>
              <a:buChar char="•"/>
            </a:pPr>
            <a:r>
              <a:rPr lang="en-US" sz="1200" dirty="0">
                <a:solidFill>
                  <a:schemeClr val="tx1"/>
                </a:solidFill>
              </a:rPr>
              <a:t>Creating a graphic library from scratch:  </a:t>
            </a:r>
            <a:r>
              <a:rPr lang="en-US" sz="1200" i="1" dirty="0">
                <a:solidFill>
                  <a:schemeClr val="tx1"/>
                </a:solidFill>
              </a:rPr>
              <a:t> You would need a </a:t>
            </a:r>
            <a:r>
              <a:rPr lang="en-US" sz="1200" i="1" u="sng" dirty="0">
                <a:solidFill>
                  <a:schemeClr val="tx1"/>
                </a:solidFill>
              </a:rPr>
              <a:t>very special reason</a:t>
            </a:r>
            <a:r>
              <a:rPr lang="en-US" sz="1200" i="1" dirty="0">
                <a:solidFill>
                  <a:schemeClr val="tx1"/>
                </a:solidFill>
              </a:rPr>
              <a:t> to do that instead of using OpenGL, DirectX or other common libraries. </a:t>
            </a:r>
            <a:endParaRPr lang="en-US" sz="1200" dirty="0">
              <a:solidFill>
                <a:schemeClr val="tx1"/>
              </a:solidFill>
            </a:endParaRPr>
          </a:p>
        </p:txBody>
      </p:sp>
    </p:spTree>
    <p:extLst>
      <p:ext uri="{BB962C8B-B14F-4D97-AF65-F5344CB8AC3E}">
        <p14:creationId xmlns:p14="http://schemas.microsoft.com/office/powerpoint/2010/main" val="373776773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randombar(horizontal)">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8" dur="500"/>
                                        <p:tgtEl>
                                          <p:spTgt spid="4">
                                            <p:txEl>
                                              <p:pRg st="5" end="5"/>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
                                            <p:bg/>
                                          </p:spTgt>
                                        </p:tgtEl>
                                        <p:attrNameLst>
                                          <p:attrName>style.visibility</p:attrName>
                                        </p:attrNameLst>
                                      </p:cBhvr>
                                      <p:to>
                                        <p:strVal val="visible"/>
                                      </p:to>
                                    </p:set>
                                    <p:animEffect transition="in" filter="randombar(horizontal)">
                                      <p:cBhvr>
                                        <p:cTn id="36" dur="500"/>
                                        <p:tgtEl>
                                          <p:spTgt spid="5">
                                            <p:bg/>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41" dur="500"/>
                                        <p:tgtEl>
                                          <p:spTgt spid="5">
                                            <p:txEl>
                                              <p:pRg st="0" end="0"/>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visible"/>
                                      </p:to>
                                    </p:set>
                                    <p:animEffect transition="in" filter="randombar(horizontal)">
                                      <p:cBhvr>
                                        <p:cTn id="44" dur="500"/>
                                        <p:tgtEl>
                                          <p:spTgt spid="5">
                                            <p:txEl>
                                              <p:pRg st="1" end="1"/>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47" dur="500"/>
                                        <p:tgtEl>
                                          <p:spTgt spid="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52" dur="500"/>
                                        <p:tgtEl>
                                          <p:spTgt spid="5">
                                            <p:txEl>
                                              <p:pRg st="4" end="4"/>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animEffect transition="in" filter="randombar(horizontal)">
                                      <p:cBhvr>
                                        <p:cTn id="55" dur="500"/>
                                        <p:tgtEl>
                                          <p:spTgt spid="5">
                                            <p:txEl>
                                              <p:pRg st="5" end="5"/>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5">
                                            <p:txEl>
                                              <p:pRg st="6" end="6"/>
                                            </p:txEl>
                                          </p:spTgt>
                                        </p:tgtEl>
                                        <p:attrNameLst>
                                          <p:attrName>style.visibility</p:attrName>
                                        </p:attrNameLst>
                                      </p:cBhvr>
                                      <p:to>
                                        <p:strVal val="visible"/>
                                      </p:to>
                                    </p:set>
                                    <p:animEffect transition="in" filter="randombar(horizontal)">
                                      <p:cBhvr>
                                        <p:cTn id="58" dur="500"/>
                                        <p:tgtEl>
                                          <p:spTgt spid="5">
                                            <p:txEl>
                                              <p:pRg st="6" end="6"/>
                                            </p:txEl>
                                          </p:spTgt>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Effect transition="in" filter="randombar(horizontal)">
                                      <p:cBhvr>
                                        <p:cTn id="6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bldLvl="3"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Culling</a:t>
            </a:r>
          </a:p>
        </p:txBody>
      </p:sp>
      <p:sp>
        <p:nvSpPr>
          <p:cNvPr id="3" name="Slide Number Placeholder 2"/>
          <p:cNvSpPr>
            <a:spLocks noGrp="1"/>
          </p:cNvSpPr>
          <p:nvPr>
            <p:ph type="sldNum" sz="quarter" idx="12"/>
          </p:nvPr>
        </p:nvSpPr>
        <p:spPr/>
        <p:txBody>
          <a:bodyPr/>
          <a:lstStyle/>
          <a:p>
            <a:fld id="{2DD2A927-C669-46EB-947E-64BB8CE6050D}" type="slidenum">
              <a:rPr lang="en-US" smtClean="0"/>
              <a:pPr/>
              <a:t>41</a:t>
            </a:fld>
            <a:endParaRPr lang="en-US" dirty="0"/>
          </a:p>
        </p:txBody>
      </p:sp>
      <p:sp>
        <p:nvSpPr>
          <p:cNvPr id="4" name="Content Placeholder 3"/>
          <p:cNvSpPr>
            <a:spLocks noGrp="1"/>
          </p:cNvSpPr>
          <p:nvPr>
            <p:ph sz="quarter" idx="1"/>
          </p:nvPr>
        </p:nvSpPr>
        <p:spPr/>
        <p:txBody>
          <a:bodyPr/>
          <a:lstStyle/>
          <a:p>
            <a:pPr marL="0" indent="0">
              <a:buNone/>
            </a:pPr>
            <a:r>
              <a:rPr lang="en-US" dirty="0"/>
              <a:t>A key aspect of the rendering system is that it involves a </a:t>
            </a:r>
            <a:r>
              <a:rPr lang="en-US" i="1" dirty="0"/>
              <a:t>very large</a:t>
            </a:r>
            <a:r>
              <a:rPr lang="en-US" dirty="0"/>
              <a:t> amount of communication between the game engine/CPU and the graphics card/GPU.</a:t>
            </a:r>
          </a:p>
          <a:p>
            <a:pPr marL="0" indent="0">
              <a:buNone/>
            </a:pPr>
            <a:endParaRPr lang="en-US" sz="800" dirty="0"/>
          </a:p>
          <a:p>
            <a:pPr marL="0" indent="0">
              <a:buNone/>
            </a:pPr>
            <a:r>
              <a:rPr lang="en-US" dirty="0"/>
              <a:t>For every frame, the GPU needs to know about:</a:t>
            </a:r>
          </a:p>
          <a:p>
            <a:pPr lvl="1"/>
            <a:r>
              <a:rPr lang="en-US" dirty="0"/>
              <a:t>What objects, models, vertices to move around, project and convert to pixels on screen</a:t>
            </a:r>
          </a:p>
          <a:p>
            <a:pPr lvl="1"/>
            <a:r>
              <a:rPr lang="en-US" dirty="0"/>
              <a:t>Determine what texture and lighting effect to apply to these objects</a:t>
            </a:r>
          </a:p>
          <a:p>
            <a:pPr lvl="1"/>
            <a:r>
              <a:rPr lang="en-US" dirty="0"/>
              <a:t>Often need to perform </a:t>
            </a:r>
            <a:r>
              <a:rPr lang="en-US" i="1" dirty="0"/>
              <a:t>multiple</a:t>
            </a:r>
            <a:r>
              <a:rPr lang="en-US" dirty="0"/>
              <a:t> rendering passes </a:t>
            </a:r>
            <a:r>
              <a:rPr lang="en-US" u="sng" dirty="0"/>
              <a:t>per frame</a:t>
            </a:r>
            <a:r>
              <a:rPr lang="en-US" dirty="0"/>
              <a:t>. </a:t>
            </a:r>
          </a:p>
          <a:p>
            <a:pPr lvl="2"/>
            <a:r>
              <a:rPr lang="en-US" i="1" dirty="0"/>
              <a:t>This occurs when you have reflection, mirror effects, transparency, etc</a:t>
            </a:r>
            <a:r>
              <a:rPr lang="en-US" dirty="0"/>
              <a:t>.</a:t>
            </a:r>
          </a:p>
          <a:p>
            <a:pPr marL="0" indent="0">
              <a:buNone/>
            </a:pPr>
            <a:endParaRPr lang="en-US" sz="800" dirty="0"/>
          </a:p>
          <a:p>
            <a:pPr marL="0" indent="0">
              <a:buNone/>
            </a:pPr>
            <a:r>
              <a:rPr lang="en-US" dirty="0"/>
              <a:t>Therefore, identifying objects that are </a:t>
            </a:r>
            <a:r>
              <a:rPr lang="en-US" i="1" u="sng" dirty="0"/>
              <a:t>outside</a:t>
            </a:r>
            <a:r>
              <a:rPr lang="en-US" dirty="0"/>
              <a:t> the frustum allows us to </a:t>
            </a:r>
            <a:r>
              <a:rPr lang="en-US" i="1" dirty="0"/>
              <a:t>reduce</a:t>
            </a:r>
            <a:r>
              <a:rPr lang="en-US" dirty="0"/>
              <a:t> the work sent to the GPU, which will improves rendering performance. This is </a:t>
            </a:r>
            <a:r>
              <a:rPr lang="en-US" i="1" dirty="0"/>
              <a:t>object culling</a:t>
            </a:r>
            <a:r>
              <a:rPr lang="en-US" dirty="0"/>
              <a:t>.</a:t>
            </a:r>
          </a:p>
          <a:p>
            <a:pPr marL="0" indent="0">
              <a:buNone/>
            </a:pPr>
            <a:endParaRPr lang="en-US" sz="800" dirty="0"/>
          </a:p>
          <a:p>
            <a:pPr marL="0" indent="0">
              <a:buNone/>
            </a:pPr>
            <a:r>
              <a:rPr lang="en-US" dirty="0"/>
              <a:t>Object culling is done by the engine (</a:t>
            </a:r>
            <a:r>
              <a:rPr lang="en-US" i="1" u="sng" dirty="0"/>
              <a:t>not</a:t>
            </a:r>
            <a:r>
              <a:rPr lang="en-US" dirty="0"/>
              <a:t> the GPU)</a:t>
            </a:r>
          </a:p>
          <a:p>
            <a:pPr lvl="1"/>
            <a:r>
              <a:rPr lang="en-US" dirty="0"/>
              <a:t>Typically simplified: bounding spheres per objects</a:t>
            </a:r>
          </a:p>
          <a:p>
            <a:pPr lvl="1"/>
            <a:r>
              <a:rPr lang="en-US" dirty="0"/>
              <a:t>Only render objects whose </a:t>
            </a:r>
            <a:r>
              <a:rPr lang="en-US" dirty="0" err="1"/>
              <a:t>Bsphere</a:t>
            </a:r>
            <a:r>
              <a:rPr lang="en-US" dirty="0"/>
              <a:t> is in the frustum</a:t>
            </a:r>
          </a:p>
          <a:p>
            <a:pPr lvl="1"/>
            <a:r>
              <a:rPr lang="en-US" i="1" dirty="0"/>
              <a:t>More on this when we cover collisions</a:t>
            </a:r>
          </a:p>
          <a:p>
            <a:pPr marL="273050" lvl="1" indent="0">
              <a:buNone/>
            </a:pPr>
            <a:endParaRPr lang="en-US" dirty="0"/>
          </a:p>
        </p:txBody>
      </p:sp>
      <p:pic>
        <p:nvPicPr>
          <p:cNvPr id="5" name="Picture 2" descr="http://www.lighthouse3d.com/wp-content/uploads/2011/04/cullin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212" y="4829175"/>
            <a:ext cx="33147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90783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4" dur="500"/>
                                        <p:tgtEl>
                                          <p:spTgt spid="4">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7" dur="500"/>
                                        <p:tgtEl>
                                          <p:spTgt spid="4">
                                            <p:txEl>
                                              <p:pRg st="10" end="10"/>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0" dur="500"/>
                                        <p:tgtEl>
                                          <p:spTgt spid="4">
                                            <p:txEl>
                                              <p:pRg st="11" end="11"/>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3" dur="500"/>
                                        <p:tgtEl>
                                          <p:spTgt spid="4">
                                            <p:txEl>
                                              <p:pRg st="12" end="12"/>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46"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Backface</a:t>
            </a:r>
            <a:r>
              <a:rPr lang="en-US" dirty="0"/>
              <a:t> Culling</a:t>
            </a:r>
          </a:p>
        </p:txBody>
      </p:sp>
      <p:sp>
        <p:nvSpPr>
          <p:cNvPr id="3" name="Slide Number Placeholder 2"/>
          <p:cNvSpPr>
            <a:spLocks noGrp="1"/>
          </p:cNvSpPr>
          <p:nvPr>
            <p:ph type="sldNum" sz="quarter" idx="12"/>
          </p:nvPr>
        </p:nvSpPr>
        <p:spPr/>
        <p:txBody>
          <a:bodyPr/>
          <a:lstStyle/>
          <a:p>
            <a:fld id="{2DD2A927-C669-46EB-947E-64BB8CE6050D}" type="slidenum">
              <a:rPr lang="en-US" smtClean="0"/>
              <a:pPr/>
              <a:t>42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For object within the view frustum, there is still plenty of work to remove: all polygon faces that are facing away from the camera can be ignored.</a:t>
                </a:r>
              </a:p>
              <a:p>
                <a:pPr marL="0" indent="0">
                  <a:buNone/>
                </a:pPr>
                <a:endParaRPr lang="en-US" sz="800" dirty="0"/>
              </a:p>
              <a:p>
                <a:pPr marL="0" indent="0">
                  <a:buNone/>
                </a:pPr>
                <a:r>
                  <a:rPr lang="en-US" dirty="0"/>
                  <a:t>For each face: </a:t>
                </a:r>
              </a:p>
              <a:p>
                <a:pPr lvl="1"/>
                <a:r>
                  <a:rPr lang="en-US" dirty="0"/>
                  <a:t>Get the face normal </a:t>
                </a:r>
                <a:r>
                  <a:rPr lang="en-US" b="1" dirty="0"/>
                  <a:t>n</a:t>
                </a:r>
                <a:r>
                  <a:rPr lang="en-US" b="1" i="1" dirty="0"/>
                  <a:t> </a:t>
                </a:r>
              </a:p>
              <a:p>
                <a:pPr lvl="2"/>
                <a:r>
                  <a:rPr lang="en-US" i="1" dirty="0"/>
                  <a:t>Do we store </a:t>
                </a:r>
                <a:r>
                  <a:rPr lang="en-US" i="1" dirty="0" err="1"/>
                  <a:t>normals</a:t>
                </a:r>
                <a:r>
                  <a:rPr lang="en-US" i="1" dirty="0"/>
                  <a:t>? </a:t>
                </a:r>
                <a:r>
                  <a:rPr lang="en-US" i="1" dirty="0" err="1"/>
                  <a:t>Recompute</a:t>
                </a:r>
                <a:r>
                  <a:rPr lang="en-US" i="1" dirty="0"/>
                  <a:t> them?</a:t>
                </a:r>
              </a:p>
              <a:p>
                <a:pPr lvl="2"/>
                <a:r>
                  <a:rPr lang="en-US" i="1" dirty="0"/>
                  <a:t>Faces have a handedness too…</a:t>
                </a:r>
              </a:p>
              <a:p>
                <a:pPr lvl="1"/>
                <a:r>
                  <a:rPr lang="en-US" dirty="0"/>
                  <a:t>Get the line of sight direction:</a:t>
                </a:r>
              </a:p>
              <a:p>
                <a:pPr lvl="2"/>
                <a:r>
                  <a:rPr lang="en-US" i="1" dirty="0"/>
                  <a:t>What is the ‘position’ of a face?</a:t>
                </a:r>
              </a:p>
              <a:p>
                <a:pPr lvl="1"/>
                <a:r>
                  <a:rPr lang="en-US" dirty="0"/>
                  <a:t>Test if </a:t>
                </a:r>
                <a14:m>
                  <m:oMath xmlns:m="http://schemas.openxmlformats.org/officeDocument/2006/math">
                    <m:sSub>
                      <m:sSubPr>
                        <m:ctrlPr>
                          <a:rPr lang="en-US" b="1" i="1">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𝑙𝑜𝑠</m:t>
                        </m:r>
                      </m:sub>
                    </m:sSub>
                    <m:r>
                      <a:rPr lang="en-US" b="1" i="1" smtClean="0">
                        <a:latin typeface="Cambria Math"/>
                        <a:ea typeface="Cambria Math"/>
                      </a:rPr>
                      <m:t>∙</m:t>
                    </m:r>
                    <m:r>
                      <a:rPr lang="en-US" b="1" i="0" smtClean="0">
                        <a:latin typeface="Cambria Math"/>
                        <a:ea typeface="Cambria Math"/>
                      </a:rPr>
                      <m:t>𝐧</m:t>
                    </m:r>
                    <m:r>
                      <a:rPr lang="en-US" b="0" i="1" smtClean="0">
                        <a:latin typeface="Cambria Math"/>
                        <a:ea typeface="Cambria Math"/>
                      </a:rPr>
                      <m:t>&lt;0</m:t>
                    </m:r>
                  </m:oMath>
                </a14:m>
                <a:endParaRPr lang="en-US" b="1" dirty="0"/>
              </a:p>
              <a:p>
                <a:pPr marL="0" indent="0">
                  <a:buNone/>
                </a:pPr>
                <a:endParaRPr lang="en-US" b="1" dirty="0"/>
              </a:p>
              <a:p>
                <a:pPr marL="0" indent="0">
                  <a:buNone/>
                </a:pPr>
                <a:endParaRPr lang="en-US" sz="800" b="1" dirty="0"/>
              </a:p>
              <a:p>
                <a:pPr marL="0" indent="0">
                  <a:buNone/>
                </a:pPr>
                <a:endParaRPr lang="en-US" sz="800" b="1" dirty="0"/>
              </a:p>
              <a:p>
                <a:pPr marL="0" indent="0">
                  <a:buNone/>
                </a:pPr>
                <a:r>
                  <a:rPr lang="en-US" dirty="0"/>
                  <a:t>In Effect: We eliminate half the rendering work at the cost a few dot products.</a:t>
                </a:r>
              </a:p>
              <a:p>
                <a:pPr marL="0" indent="0">
                  <a:buNone/>
                </a:pPr>
                <a:endParaRPr lang="en-US" sz="800" dirty="0"/>
              </a:p>
              <a:p>
                <a:pPr marL="0" indent="0">
                  <a:buNone/>
                </a:pPr>
                <a:r>
                  <a:rPr lang="en-US" dirty="0"/>
                  <a:t>Looks simple enough: so let’s see how we can get the normal and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4953000" y="2000361"/>
            <a:ext cx="3951862" cy="2971800"/>
          </a:xfrm>
          <a:prstGeom prst="rect">
            <a:avLst/>
          </a:prstGeom>
        </p:spPr>
      </p:pic>
    </p:spTree>
    <p:extLst>
      <p:ext uri="{BB962C8B-B14F-4D97-AF65-F5344CB8AC3E}">
        <p14:creationId xmlns:p14="http://schemas.microsoft.com/office/powerpoint/2010/main" val="6457289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9" dur="500"/>
                                        <p:tgtEl>
                                          <p:spTgt spid="4">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2" dur="500"/>
                                        <p:tgtEl>
                                          <p:spTgt spid="4">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4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a:t>
            </a:r>
            <a:r>
              <a:rPr lang="en-US" dirty="0" err="1"/>
              <a:t>Normals</a:t>
            </a:r>
            <a:endParaRPr lang="en-US" i="1"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43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Consider a TGO upgraded 3D:</a:t>
                </a:r>
              </a:p>
              <a:p>
                <a:pPr marL="0" indent="0">
                  <a:buNone/>
                </a:pPr>
                <a:endParaRPr lang="en-US" sz="800" dirty="0"/>
              </a:p>
              <a:p>
                <a:pPr marL="0" indent="0">
                  <a:buNone/>
                </a:pPr>
                <a:r>
                  <a:rPr lang="en-US" b="1" dirty="0"/>
                  <a:t>Model:</a:t>
                </a:r>
                <a:r>
                  <a:rPr lang="en-US" dirty="0"/>
                  <a:t> At minimum, given as two lists </a:t>
                </a:r>
              </a:p>
              <a:p>
                <a:pPr lvl="1"/>
                <a:r>
                  <a:rPr lang="en-US" sz="1600" dirty="0"/>
                  <a:t>List of points { </a:t>
                </a:r>
                <a:r>
                  <a:rPr lang="en-US" sz="1600" i="1" dirty="0"/>
                  <a:t>p1, p2, p3, p4 </a:t>
                </a:r>
                <a:r>
                  <a:rPr lang="en-US" sz="1600" dirty="0"/>
                  <a:t>}</a:t>
                </a:r>
              </a:p>
              <a:p>
                <a:pPr lvl="1"/>
                <a:r>
                  <a:rPr lang="en-US" sz="1600" dirty="0"/>
                  <a:t>List of triangles: { (</a:t>
                </a:r>
                <a:r>
                  <a:rPr lang="en-US" sz="1600" b="1" i="1" dirty="0">
                    <a:solidFill>
                      <a:srgbClr val="C00000"/>
                    </a:solidFill>
                  </a:rPr>
                  <a:t>p1, p2, p4</a:t>
                </a:r>
                <a:r>
                  <a:rPr lang="en-US" sz="1600" b="1" dirty="0">
                    <a:solidFill>
                      <a:srgbClr val="C00000"/>
                    </a:solidFill>
                  </a:rPr>
                  <a:t>)</a:t>
                </a:r>
                <a:r>
                  <a:rPr lang="en-US" sz="1600" dirty="0"/>
                  <a:t>, </a:t>
                </a:r>
                <a:r>
                  <a:rPr lang="en-US" sz="1600" b="1" dirty="0">
                    <a:solidFill>
                      <a:srgbClr val="0070C0"/>
                    </a:solidFill>
                  </a:rPr>
                  <a:t>(</a:t>
                </a:r>
                <a:r>
                  <a:rPr lang="en-US" sz="1600" b="1" i="1" dirty="0">
                    <a:solidFill>
                      <a:srgbClr val="0070C0"/>
                    </a:solidFill>
                  </a:rPr>
                  <a:t>p1, p4, p3</a:t>
                </a:r>
                <a:r>
                  <a:rPr lang="en-US" sz="1600" b="1" dirty="0">
                    <a:solidFill>
                      <a:srgbClr val="0070C0"/>
                    </a:solidFill>
                  </a:rPr>
                  <a:t>)</a:t>
                </a:r>
                <a:r>
                  <a:rPr lang="en-US" sz="1600" dirty="0"/>
                  <a:t>, </a:t>
                </a:r>
                <a:r>
                  <a:rPr lang="en-US" sz="1600" b="1" dirty="0">
                    <a:solidFill>
                      <a:srgbClr val="00B050"/>
                    </a:solidFill>
                  </a:rPr>
                  <a:t>(</a:t>
                </a:r>
                <a:r>
                  <a:rPr lang="en-US" sz="1600" b="1" i="1" dirty="0">
                    <a:solidFill>
                      <a:srgbClr val="00B050"/>
                    </a:solidFill>
                  </a:rPr>
                  <a:t>p1, p3, p2</a:t>
                </a:r>
                <a:r>
                  <a:rPr lang="en-US" sz="1600" b="1" dirty="0">
                    <a:solidFill>
                      <a:srgbClr val="00B050"/>
                    </a:solidFill>
                  </a:rPr>
                  <a:t>)</a:t>
                </a:r>
                <a:r>
                  <a:rPr lang="en-US" sz="1600" dirty="0"/>
                  <a:t>, </a:t>
                </a:r>
                <a:r>
                  <a:rPr lang="en-US" sz="1600" b="1" dirty="0">
                    <a:solidFill>
                      <a:schemeClr val="bg1">
                        <a:lumMod val="50000"/>
                      </a:schemeClr>
                    </a:solidFill>
                  </a:rPr>
                  <a:t>(</a:t>
                </a:r>
                <a:r>
                  <a:rPr lang="en-US" sz="1600" b="1" i="1" dirty="0">
                    <a:solidFill>
                      <a:schemeClr val="bg1">
                        <a:lumMod val="50000"/>
                      </a:schemeClr>
                    </a:solidFill>
                  </a:rPr>
                  <a:t>p2, p4, p3</a:t>
                </a:r>
                <a:r>
                  <a:rPr lang="en-US" sz="1600" b="1" dirty="0">
                    <a:solidFill>
                      <a:schemeClr val="bg1">
                        <a:lumMod val="50000"/>
                      </a:schemeClr>
                    </a:solidFill>
                  </a:rPr>
                  <a:t>) </a:t>
                </a:r>
                <a:r>
                  <a:rPr lang="en-US" sz="1600" dirty="0"/>
                  <a:t>}</a:t>
                </a:r>
              </a:p>
              <a:p>
                <a:pPr marL="0" indent="-20638">
                  <a:buNone/>
                </a:pPr>
                <a:endParaRPr lang="en-US" sz="800" dirty="0"/>
              </a:p>
              <a:p>
                <a:pPr marL="0" indent="-20638">
                  <a:buNone/>
                </a:pPr>
                <a:r>
                  <a:rPr lang="en-US" b="1" dirty="0"/>
                  <a:t>Face normal:</a:t>
                </a:r>
                <a:endParaRPr lang="en-US" dirty="0"/>
              </a:p>
              <a:p>
                <a:pPr lvl="1"/>
                <a:r>
                  <a:rPr lang="en-US" dirty="0"/>
                  <a:t>For a given triangle (</a:t>
                </a:r>
                <a:r>
                  <a:rPr lang="en-US" i="1" dirty="0" err="1"/>
                  <a:t>a,b,c</a:t>
                </a:r>
                <a:r>
                  <a:rPr lang="en-US" dirty="0"/>
                  <a:t>), compute the face normal as </a:t>
                </a:r>
                <a14:m>
                  <m:oMath xmlns:m="http://schemas.openxmlformats.org/officeDocument/2006/math">
                    <m:r>
                      <a:rPr lang="en-US" b="1" i="0" smtClean="0">
                        <a:latin typeface="Cambria Math"/>
                      </a:rPr>
                      <m:t>𝐧</m:t>
                    </m:r>
                    <m:r>
                      <a:rPr lang="en-US" b="0" i="0" smtClean="0">
                        <a:latin typeface="Cambria Math"/>
                      </a:rPr>
                      <m:t>=</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𝑎</m:t>
                    </m:r>
                    <m:r>
                      <a:rPr lang="en-US" b="0" i="1" smtClean="0">
                        <a:latin typeface="Cambria Math"/>
                      </a:rPr>
                      <m:t>)×(</m:t>
                    </m:r>
                    <m:r>
                      <a:rPr lang="en-US" b="0" i="1" smtClean="0">
                        <a:latin typeface="Cambria Math"/>
                        <a:ea typeface="Cambria Math"/>
                      </a:rPr>
                      <m:t>𝑐</m:t>
                    </m:r>
                    <m:r>
                      <a:rPr lang="en-US" b="0" i="1" smtClean="0">
                        <a:latin typeface="Cambria Math"/>
                        <a:ea typeface="Cambria Math"/>
                      </a:rPr>
                      <m:t>−</m:t>
                    </m:r>
                    <m:r>
                      <a:rPr lang="en-US" b="0" i="1" smtClean="0">
                        <a:latin typeface="Cambria Math"/>
                        <a:ea typeface="Cambria Math"/>
                      </a:rPr>
                      <m:t>𝑎</m:t>
                    </m:r>
                    <m:r>
                      <a:rPr lang="en-US" b="0" i="1" smtClean="0">
                        <a:latin typeface="Cambria Math"/>
                        <a:ea typeface="Cambria Math"/>
                      </a:rPr>
                      <m:t>)</m:t>
                    </m:r>
                  </m:oMath>
                </a14:m>
                <a:endParaRPr lang="en-US" dirty="0"/>
              </a:p>
              <a:p>
                <a:pPr lvl="1"/>
                <a:r>
                  <a:rPr lang="en-US" dirty="0"/>
                  <a:t> </a:t>
                </a:r>
              </a:p>
              <a:p>
                <a:pPr lvl="2"/>
                <a:r>
                  <a:rPr lang="en-US" dirty="0"/>
                  <a:t>Points can be listed in clockwise or counter-clockwise order</a:t>
                </a:r>
              </a:p>
              <a:p>
                <a:pPr lvl="2"/>
                <a:endParaRPr lang="en-US" dirty="0"/>
              </a:p>
              <a:p>
                <a:pPr marL="593725" lvl="2" indent="0">
                  <a:buNone/>
                </a:pPr>
                <a:endParaRPr lang="en-US" dirty="0"/>
              </a:p>
              <a:p>
                <a:pPr marL="593725" lvl="2" indent="0">
                  <a:buNone/>
                </a:pPr>
                <a:endParaRPr lang="en-US" dirty="0"/>
              </a:p>
              <a:p>
                <a:pPr lvl="1"/>
                <a:r>
                  <a:rPr lang="en-US" dirty="0"/>
                  <a:t>Changing the order/winding flips the normal</a:t>
                </a:r>
              </a:p>
              <a:p>
                <a:pPr lvl="2"/>
                <a:r>
                  <a:rPr lang="en-US" dirty="0"/>
                  <a:t>Triangle points order: given by software (Maya, 3DS Max, </a:t>
                </a:r>
                <a:r>
                  <a:rPr lang="en-US" dirty="0" err="1"/>
                  <a:t>etc</a:t>
                </a:r>
                <a:r>
                  <a:rPr lang="en-US" dirty="0"/>
                  <a:t>)</a:t>
                </a:r>
              </a:p>
              <a:p>
                <a:pPr lvl="2"/>
                <a:r>
                  <a:rPr lang="en-US" dirty="0"/>
                  <a:t>However: the graphic system may expect a different order (</a:t>
                </a:r>
                <a:r>
                  <a:rPr lang="en-US" i="1" dirty="0">
                    <a:hlinkClick r:id="rId2"/>
                  </a:rPr>
                  <a:t>LASR</a:t>
                </a:r>
                <a:r>
                  <a:rPr lang="en-US" dirty="0"/>
                  <a:t>)</a:t>
                </a:r>
              </a:p>
              <a:p>
                <a:pPr marL="15875" indent="0">
                  <a:buNone/>
                </a:pPr>
                <a:endParaRPr lang="en-US" sz="800" b="1" dirty="0"/>
              </a:p>
              <a:p>
                <a:pPr lvl="1" indent="-152400"/>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08" t="-579"/>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6907566" y="1219200"/>
            <a:ext cx="2209800" cy="1860202"/>
          </a:xfrm>
          <a:prstGeom prst="rect">
            <a:avLst/>
          </a:prstGeom>
        </p:spPr>
      </p:pic>
      <p:pic>
        <p:nvPicPr>
          <p:cNvPr id="8" name="Picture 2" descr="http://i.stack.imgur.com/f2j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7186" y="4343400"/>
            <a:ext cx="2590800" cy="1295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955088" y="3707166"/>
            <a:ext cx="5369512" cy="3048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Warning: </a:t>
            </a:r>
            <a:r>
              <a:rPr lang="en-US" dirty="0">
                <a:solidFill>
                  <a:schemeClr val="tx1"/>
                </a:solidFill>
                <a:latin typeface="Times New Roman" panose="02020603050405020304" pitchFamily="18" charset="0"/>
                <a:cs typeface="Times New Roman" panose="02020603050405020304" pitchFamily="18" charset="0"/>
              </a:rPr>
              <a:t>The order (winding) of the </a:t>
            </a:r>
            <a:r>
              <a:rPr lang="en-US" i="1" dirty="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b</a:t>
            </a:r>
            <a:r>
              <a:rPr lang="en-US" dirty="0">
                <a:solidFill>
                  <a:schemeClr val="tx1"/>
                </a:solidFill>
                <a:latin typeface="Times New Roman" panose="02020603050405020304" pitchFamily="18" charset="0"/>
                <a:cs typeface="Times New Roman" panose="02020603050405020304" pitchFamily="18" charset="0"/>
              </a:rPr>
              <a:t> and </a:t>
            </a:r>
            <a:r>
              <a:rPr lang="en-US" i="1" dirty="0">
                <a:solidFill>
                  <a:schemeClr val="tx1"/>
                </a:solidFill>
                <a:latin typeface="Times New Roman" panose="02020603050405020304" pitchFamily="18" charset="0"/>
                <a:cs typeface="Times New Roman" panose="02020603050405020304" pitchFamily="18" charset="0"/>
              </a:rPr>
              <a:t>c</a:t>
            </a:r>
            <a:r>
              <a:rPr lang="en-US" dirty="0">
                <a:solidFill>
                  <a:schemeClr val="tx1"/>
                </a:solidFill>
                <a:latin typeface="Times New Roman" panose="02020603050405020304" pitchFamily="18" charset="0"/>
                <a:cs typeface="Times New Roman" panose="02020603050405020304" pitchFamily="18" charset="0"/>
              </a:rPr>
              <a:t> matter! </a:t>
            </a:r>
          </a:p>
        </p:txBody>
      </p:sp>
    </p:spTree>
    <p:extLst>
      <p:ext uri="{BB962C8B-B14F-4D97-AF65-F5344CB8AC3E}">
        <p14:creationId xmlns:p14="http://schemas.microsoft.com/office/powerpoint/2010/main" val="151440500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6" dur="500"/>
                                        <p:tgtEl>
                                          <p:spTgt spid="4">
                                            <p:txEl>
                                              <p:pRg st="6" end="6"/>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7" dur="500"/>
                                        <p:tgtEl>
                                          <p:spTgt spid="4">
                                            <p:txEl>
                                              <p:pRg st="8" end="8"/>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0" dur="500"/>
                                        <p:tgtEl>
                                          <p:spTgt spid="4">
                                            <p:txEl>
                                              <p:pRg st="9" end="9"/>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randombar(horizontal)">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48" dur="500"/>
                                        <p:tgtEl>
                                          <p:spTgt spid="4">
                                            <p:txEl>
                                              <p:pRg st="13" end="13"/>
                                            </p:txEl>
                                          </p:spTgt>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51" dur="500"/>
                                        <p:tgtEl>
                                          <p:spTgt spid="4">
                                            <p:txEl>
                                              <p:pRg st="14" end="14"/>
                                            </p:tx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54"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of Sight</a:t>
            </a:r>
          </a:p>
        </p:txBody>
      </p:sp>
      <p:sp>
        <p:nvSpPr>
          <p:cNvPr id="3" name="Slide Number Placeholder 2"/>
          <p:cNvSpPr>
            <a:spLocks noGrp="1"/>
          </p:cNvSpPr>
          <p:nvPr>
            <p:ph type="sldNum" sz="quarter" idx="12"/>
          </p:nvPr>
        </p:nvSpPr>
        <p:spPr/>
        <p:txBody>
          <a:bodyPr/>
          <a:lstStyle/>
          <a:p>
            <a:fld id="{2DD2A927-C669-46EB-947E-64BB8CE6050D}" type="slidenum">
              <a:rPr lang="en-US" smtClean="0"/>
              <a:pPr/>
              <a:t>44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Computing the line of sight to a triangle face depends on many factors</a:t>
                </a:r>
              </a:p>
              <a:p>
                <a:pPr marL="0" indent="0">
                  <a:buNone/>
                </a:pPr>
                <a:endParaRPr lang="en-US" sz="800" dirty="0"/>
              </a:p>
              <a:p>
                <a:pPr marL="0" indent="0">
                  <a:buNone/>
                </a:pPr>
                <a:r>
                  <a:rPr lang="en-US" b="1" dirty="0"/>
                  <a:t>Culling in World Space (Old school)</a:t>
                </a:r>
                <a:endParaRPr lang="en-US" sz="800" dirty="0"/>
              </a:p>
              <a:p>
                <a:pPr lvl="1"/>
                <a:r>
                  <a:rPr lang="en-US" dirty="0"/>
                  <a:t>When using </a:t>
                </a:r>
                <a:r>
                  <a:rPr lang="en-US" u="sng" dirty="0"/>
                  <a:t>perspective</a:t>
                </a:r>
                <a:r>
                  <a:rPr lang="en-US" dirty="0"/>
                  <a:t> projection</a:t>
                </a:r>
              </a:p>
              <a:p>
                <a:pPr lvl="2"/>
                <a:r>
                  <a:rPr lang="en-US" dirty="0"/>
                  <a:t>The lines of sight depend on the position of the triangle face</a:t>
                </a:r>
              </a:p>
              <a:p>
                <a:pPr marL="989013" lvl="2" indent="0">
                  <a:buNone/>
                </a:pPr>
                <a:r>
                  <a:rPr lang="en-US" b="1" dirty="0"/>
                  <a:t>Ex: </a:t>
                </a:r>
                <a:r>
                  <a:rPr lang="en-US" dirty="0"/>
                  <a:t>Both faces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𝑇</m:t>
                        </m:r>
                      </m:e>
                      <m:sub>
                        <m:r>
                          <a:rPr lang="en-US" b="0"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𝑇</m:t>
                        </m:r>
                      </m:e>
                      <m:sub>
                        <m:r>
                          <a:rPr lang="en-US" b="0" i="1" smtClean="0">
                            <a:latin typeface="Cambria Math" panose="02040503050406030204" pitchFamily="18" charset="0"/>
                          </a:rPr>
                          <m:t>2</m:t>
                        </m:r>
                      </m:sub>
                    </m:sSub>
                  </m:oMath>
                </a14:m>
                <a:r>
                  <a:rPr lang="en-US" dirty="0"/>
                  <a:t> below (seen almost edge-on) have the same orientation but different position in space </a:t>
                </a:r>
              </a:p>
              <a:p>
                <a:pPr marL="1546225" lvl="3"/>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1</m:t>
                        </m:r>
                      </m:sub>
                    </m:sSub>
                  </m:oMath>
                </a14:m>
                <a:r>
                  <a:rPr lang="en-US" sz="1600" dirty="0"/>
                  <a:t>is visible (barely) to the camera so should not be culled</a:t>
                </a:r>
              </a:p>
              <a:p>
                <a:pPr marL="1546225" lvl="3"/>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b="0" i="1" smtClean="0">
                            <a:latin typeface="Cambria Math" panose="02040503050406030204" pitchFamily="18" charset="0"/>
                          </a:rPr>
                          <m:t>2</m:t>
                        </m:r>
                      </m:sub>
                    </m:sSub>
                  </m:oMath>
                </a14:m>
                <a:r>
                  <a:rPr lang="en-US" sz="1600" dirty="0"/>
                  <a:t> is not visible to the camera and should be culled</a:t>
                </a:r>
              </a:p>
              <a:p>
                <a:pPr marL="801688" lvl="1"/>
                <a:r>
                  <a:rPr lang="en-US" dirty="0"/>
                  <a:t>How do we compute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oMath>
                </a14:m>
                <a:r>
                  <a:rPr lang="en-US" dirty="0"/>
                  <a:t>? What is the position of a triangle?</a:t>
                </a:r>
              </a:p>
              <a:p>
                <a:pPr marL="933450" lvl="2" indent="0">
                  <a:buNone/>
                </a:pPr>
                <a:r>
                  <a:rPr lang="en-US" dirty="0"/>
                  <a:t>Typically, the first point of the triangle triplet (</a:t>
                </a:r>
                <a:r>
                  <a:rPr lang="en-US" i="1" dirty="0"/>
                  <a:t>p1, p2, p4</a:t>
                </a:r>
                <a:r>
                  <a:rPr lang="en-US" dirty="0"/>
                  <a:t>)</a:t>
                </a:r>
              </a:p>
              <a:p>
                <a:pPr marL="933450" lvl="2" indent="0">
                  <a:buNone/>
                </a:pPr>
                <a:r>
                  <a:rPr lang="en-US" dirty="0"/>
                  <a:t>Therefore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r>
                      <a:rPr lang="en-US" b="1" i="1" smtClean="0">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a:rPr>
                          <m:t>𝐶</m:t>
                        </m:r>
                      </m:e>
                      <m:sub>
                        <m:r>
                          <a:rPr lang="en-US" i="1">
                            <a:latin typeface="Cambria Math"/>
                          </a:rPr>
                          <m:t>𝑝𝑜𝑠</m:t>
                        </m:r>
                      </m:sub>
                    </m:sSub>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grpSp>
        <p:nvGrpSpPr>
          <p:cNvPr id="40" name="Group 39"/>
          <p:cNvGrpSpPr/>
          <p:nvPr/>
        </p:nvGrpSpPr>
        <p:grpSpPr>
          <a:xfrm>
            <a:off x="4565455" y="4201998"/>
            <a:ext cx="4285116" cy="2482850"/>
            <a:chOff x="2268084" y="4191000"/>
            <a:chExt cx="4285116" cy="2482850"/>
          </a:xfrm>
        </p:grpSpPr>
        <p:sp>
          <p:nvSpPr>
            <p:cNvPr id="5" name="Trapezoid 4"/>
            <p:cNvSpPr/>
            <p:nvPr/>
          </p:nvSpPr>
          <p:spPr>
            <a:xfrm rot="16200000">
              <a:off x="3825875" y="3946525"/>
              <a:ext cx="2482850" cy="2971800"/>
            </a:xfrm>
            <a:prstGeom prst="trapezoid">
              <a:avLst>
                <a:gd name="adj" fmla="val 36770"/>
              </a:avLst>
            </a:prstGeom>
            <a:noFill/>
            <a:ln w="158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3" name="Group 12"/>
            <p:cNvGrpSpPr/>
            <p:nvPr/>
          </p:nvGrpSpPr>
          <p:grpSpPr>
            <a:xfrm rot="21155278">
              <a:off x="5100593" y="5873317"/>
              <a:ext cx="990600" cy="580312"/>
              <a:chOff x="4953000" y="5105400"/>
              <a:chExt cx="990600" cy="580312"/>
            </a:xfrm>
          </p:grpSpPr>
          <p:cxnSp>
            <p:nvCxnSpPr>
              <p:cNvPr id="7" name="Straight Connector 6"/>
              <p:cNvCxnSpPr/>
              <p:nvPr/>
            </p:nvCxnSpPr>
            <p:spPr>
              <a:xfrm>
                <a:off x="4953000" y="5105400"/>
                <a:ext cx="9906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34553" y="5105400"/>
                <a:ext cx="13747" cy="45720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48300" y="5377935"/>
                <a:ext cx="284052"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n</a:t>
                </a:r>
              </a:p>
            </p:txBody>
          </p:sp>
        </p:grpSp>
        <p:grpSp>
          <p:nvGrpSpPr>
            <p:cNvPr id="14" name="Group 13"/>
            <p:cNvGrpSpPr/>
            <p:nvPr/>
          </p:nvGrpSpPr>
          <p:grpSpPr>
            <a:xfrm rot="21155278">
              <a:off x="5044427" y="4761021"/>
              <a:ext cx="990600" cy="580312"/>
              <a:chOff x="4953000" y="5105400"/>
              <a:chExt cx="990600" cy="580312"/>
            </a:xfrm>
          </p:grpSpPr>
          <p:cxnSp>
            <p:nvCxnSpPr>
              <p:cNvPr id="15" name="Straight Connector 14"/>
              <p:cNvCxnSpPr/>
              <p:nvPr/>
            </p:nvCxnSpPr>
            <p:spPr>
              <a:xfrm>
                <a:off x="4953000" y="5105400"/>
                <a:ext cx="9906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34553" y="5105400"/>
                <a:ext cx="13747" cy="45720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48300" y="5377935"/>
                <a:ext cx="284052"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n</a:t>
                </a:r>
              </a:p>
            </p:txBody>
          </p:sp>
        </p:grpSp>
        <p:cxnSp>
          <p:nvCxnSpPr>
            <p:cNvPr id="19" name="Straight Connector 18"/>
            <p:cNvCxnSpPr/>
            <p:nvPr/>
          </p:nvCxnSpPr>
          <p:spPr>
            <a:xfrm flipH="1" flipV="1">
              <a:off x="2500313" y="5429250"/>
              <a:ext cx="1081087" cy="329994"/>
            </a:xfrm>
            <a:prstGeom prst="line">
              <a:avLst/>
            </a:prstGeom>
            <a:ln w="12700">
              <a:solidFill>
                <a:schemeClr val="tx1"/>
              </a:solidFill>
              <a:prstDash val="sysDot"/>
              <a:tailEnd w="sm" len="sm"/>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493169" y="5105400"/>
              <a:ext cx="1088231" cy="326231"/>
            </a:xfrm>
            <a:prstGeom prst="line">
              <a:avLst/>
            </a:prstGeom>
            <a:ln w="12700">
              <a:solidFill>
                <a:schemeClr val="tx1"/>
              </a:solidFill>
              <a:prstDash val="sysDot"/>
              <a:headEnd type="none"/>
              <a:tailEnd type="oval"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p:cNvSpPr/>
                <p:nvPr/>
              </p:nvSpPr>
              <p:spPr>
                <a:xfrm>
                  <a:off x="2268084" y="5453875"/>
                  <a:ext cx="564192"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a:rPr>
                              <m:t>𝐶</m:t>
                            </m:r>
                          </m:e>
                          <m:sub>
                            <m:r>
                              <a:rPr lang="en-US" sz="1400" i="1">
                                <a:latin typeface="Cambria Math"/>
                              </a:rPr>
                              <m:t>𝑝𝑜𝑠</m:t>
                            </m:r>
                          </m:sub>
                        </m:sSub>
                      </m:oMath>
                    </m:oMathPara>
                  </a14:m>
                  <a:endParaRPr lang="en-US" sz="1400" dirty="0"/>
                </a:p>
              </p:txBody>
            </p:sp>
          </mc:Choice>
          <mc:Fallback xmlns="">
            <p:sp>
              <p:nvSpPr>
                <p:cNvPr id="28" name="Rectangle 27"/>
                <p:cNvSpPr>
                  <a:spLocks noRot="1" noChangeAspect="1" noMove="1" noResize="1" noEditPoints="1" noAdjustHandles="1" noChangeArrowheads="1" noChangeShapeType="1" noTextEdit="1"/>
                </p:cNvSpPr>
                <p:nvPr/>
              </p:nvSpPr>
              <p:spPr>
                <a:xfrm>
                  <a:off x="2268084" y="5453875"/>
                  <a:ext cx="564192" cy="324384"/>
                </a:xfrm>
                <a:prstGeom prst="rect">
                  <a:avLst/>
                </a:prstGeom>
                <a:blipFill>
                  <a:blip r:embed="rId3"/>
                  <a:stretch>
                    <a:fillRect/>
                  </a:stretch>
                </a:blipFill>
              </p:spPr>
              <p:txBody>
                <a:bodyPr/>
                <a:lstStyle/>
                <a:p>
                  <a:r>
                    <a:rPr lang="en-US">
                      <a:noFill/>
                    </a:rPr>
                    <a:t> </a:t>
                  </a:r>
                </a:p>
              </p:txBody>
            </p:sp>
          </mc:Fallback>
        </mc:AlternateContent>
        <p:cxnSp>
          <p:nvCxnSpPr>
            <p:cNvPr id="30" name="Straight Connector 29"/>
            <p:cNvCxnSpPr/>
            <p:nvPr/>
          </p:nvCxnSpPr>
          <p:spPr>
            <a:xfrm flipV="1">
              <a:off x="2493169" y="4903542"/>
              <a:ext cx="2574131" cy="525709"/>
            </a:xfrm>
            <a:prstGeom prst="line">
              <a:avLst/>
            </a:prstGeom>
            <a:ln w="19050">
              <a:solidFill>
                <a:srgbClr val="7030A0"/>
              </a:solidFill>
              <a:prstDash val="solid"/>
              <a:headEnd type="none"/>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p:nvPr/>
              </p:nvSpPr>
              <p:spPr>
                <a:xfrm>
                  <a:off x="4339331" y="4956603"/>
                  <a:ext cx="47282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𝐯</m:t>
                            </m:r>
                          </m:e>
                          <m:sub>
                            <m:r>
                              <a:rPr lang="en-US" sz="1200" i="1">
                                <a:latin typeface="Cambria Math" panose="02040503050406030204" pitchFamily="18" charset="0"/>
                              </a:rPr>
                              <m:t>𝑙𝑜𝑠</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4339331" y="4956603"/>
                  <a:ext cx="472822" cy="276999"/>
                </a:xfrm>
                <a:prstGeom prst="rect">
                  <a:avLst/>
                </a:prstGeom>
                <a:blipFill>
                  <a:blip r:embed="rId4"/>
                  <a:stretch>
                    <a:fillRect/>
                  </a:stretch>
                </a:blipFill>
              </p:spPr>
              <p:txBody>
                <a:bodyPr/>
                <a:lstStyle/>
                <a:p>
                  <a:r>
                    <a:rPr lang="en-US">
                      <a:noFill/>
                    </a:rPr>
                    <a:t> </a:t>
                  </a:r>
                </a:p>
              </p:txBody>
            </p:sp>
          </mc:Fallback>
        </mc:AlternateContent>
        <p:cxnSp>
          <p:nvCxnSpPr>
            <p:cNvPr id="33" name="Straight Connector 32"/>
            <p:cNvCxnSpPr/>
            <p:nvPr/>
          </p:nvCxnSpPr>
          <p:spPr>
            <a:xfrm>
              <a:off x="2500313" y="5431631"/>
              <a:ext cx="2681287" cy="341114"/>
            </a:xfrm>
            <a:prstGeom prst="line">
              <a:avLst/>
            </a:prstGeom>
            <a:ln w="19050">
              <a:solidFill>
                <a:srgbClr val="7030A0"/>
              </a:solidFill>
              <a:prstDash val="solid"/>
              <a:headEnd type="none"/>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p:cNvSpPr/>
                <p:nvPr/>
              </p:nvSpPr>
              <p:spPr>
                <a:xfrm>
                  <a:off x="4394775" y="5598742"/>
                  <a:ext cx="47282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𝐯</m:t>
                            </m:r>
                          </m:e>
                          <m:sub>
                            <m:r>
                              <a:rPr lang="en-US" sz="1200" i="1">
                                <a:latin typeface="Cambria Math" panose="02040503050406030204" pitchFamily="18" charset="0"/>
                              </a:rPr>
                              <m:t>𝑙𝑜𝑠</m:t>
                            </m:r>
                          </m:sub>
                        </m:sSub>
                      </m:oMath>
                    </m:oMathPara>
                  </a14:m>
                  <a:endParaRPr 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4394775" y="5598742"/>
                  <a:ext cx="472822"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024504" y="4714023"/>
                  <a:ext cx="2791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024504" y="4714023"/>
                  <a:ext cx="279179" cy="276999"/>
                </a:xfrm>
                <a:prstGeom prst="rect">
                  <a:avLst/>
                </a:prstGeom>
                <a:blipFill>
                  <a:blip r:embed="rId6"/>
                  <a:stretch>
                    <a:fillRect l="-17391" r="-652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049624" y="5836253"/>
                  <a:ext cx="2845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6049624" y="5836253"/>
                  <a:ext cx="284500" cy="276999"/>
                </a:xfrm>
                <a:prstGeom prst="rect">
                  <a:avLst/>
                </a:prstGeom>
                <a:blipFill>
                  <a:blip r:embed="rId7"/>
                  <a:stretch>
                    <a:fillRect l="-17021" r="-6383" b="-17391"/>
                  </a:stretch>
                </a:blipFill>
              </p:spPr>
              <p:txBody>
                <a:bodyPr/>
                <a:lstStyle/>
                <a:p>
                  <a:r>
                    <a:rPr lang="en-US">
                      <a:noFill/>
                    </a:rPr>
                    <a:t> </a:t>
                  </a:r>
                </a:p>
              </p:txBody>
            </p:sp>
          </mc:Fallback>
        </mc:AlternateContent>
      </p:grpSp>
      <p:sp>
        <p:nvSpPr>
          <p:cNvPr id="41" name="Rounded Rectangle 40"/>
          <p:cNvSpPr/>
          <p:nvPr/>
        </p:nvSpPr>
        <p:spPr>
          <a:xfrm>
            <a:off x="-41231" y="5116398"/>
            <a:ext cx="4287656" cy="882756"/>
          </a:xfrm>
          <a:prstGeom prst="roundRect">
            <a:avLst>
              <a:gd name="adj" fmla="val 3986"/>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Side note: </a:t>
            </a:r>
            <a:r>
              <a:rPr lang="en-US" sz="1200" dirty="0">
                <a:solidFill>
                  <a:schemeClr val="tx1"/>
                </a:solidFill>
              </a:rPr>
              <a:t>Using the first point of a triangle triplet is cheap and good for most cases. Unfortunately, very large triangle faces or ones where the first point just happen to be behind the camera position may result in improper culling behavior.</a:t>
            </a:r>
          </a:p>
        </p:txBody>
      </p:sp>
    </p:spTree>
    <p:extLst>
      <p:ext uri="{BB962C8B-B14F-4D97-AF65-F5344CB8AC3E}">
        <p14:creationId xmlns:p14="http://schemas.microsoft.com/office/powerpoint/2010/main" val="427086772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randombar(horizontal)">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6" dur="500"/>
                                        <p:tgtEl>
                                          <p:spTgt spid="4">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9" dur="500"/>
                                        <p:tgtEl>
                                          <p:spTgt spid="4">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2" dur="500"/>
                                        <p:tgtEl>
                                          <p:spTgt spid="4">
                                            <p:txEl>
                                              <p:pRg st="9" end="9"/>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5" dur="500"/>
                                        <p:tgtEl>
                                          <p:spTgt spid="4">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randombar(horizontal)">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of Sight</a:t>
            </a:r>
          </a:p>
        </p:txBody>
      </p:sp>
      <p:sp>
        <p:nvSpPr>
          <p:cNvPr id="3" name="Slide Number Placeholder 2"/>
          <p:cNvSpPr>
            <a:spLocks noGrp="1"/>
          </p:cNvSpPr>
          <p:nvPr>
            <p:ph type="sldNum" sz="quarter" idx="12"/>
          </p:nvPr>
        </p:nvSpPr>
        <p:spPr/>
        <p:txBody>
          <a:bodyPr/>
          <a:lstStyle/>
          <a:p>
            <a:fld id="{2DD2A927-C669-46EB-947E-64BB8CE6050D}" type="slidenum">
              <a:rPr lang="en-US" smtClean="0"/>
              <a:pPr/>
              <a:t>45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b="1" dirty="0"/>
                  <a:t>Culling in World Space (Old school)</a:t>
                </a:r>
                <a:endParaRPr lang="en-US" sz="800" dirty="0"/>
              </a:p>
              <a:p>
                <a:pPr lvl="1"/>
                <a:r>
                  <a:rPr lang="en-US" dirty="0"/>
                  <a:t>When using </a:t>
                </a:r>
                <a:r>
                  <a:rPr lang="en-US" u="sng" dirty="0"/>
                  <a:t>perspective</a:t>
                </a:r>
                <a:r>
                  <a:rPr lang="en-US" dirty="0"/>
                  <a:t> projection</a:t>
                </a:r>
              </a:p>
              <a:p>
                <a:pPr lvl="2"/>
                <a:r>
                  <a:rPr lang="en-US" dirty="0"/>
                  <a:t>The lines of sight depend on the position of the triangle face. Set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r>
                      <a:rPr lang="en-US" b="1"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a:rPr>
                          <m:t>𝐶</m:t>
                        </m:r>
                      </m:e>
                      <m:sub>
                        <m:r>
                          <a:rPr lang="en-US" i="1">
                            <a:latin typeface="Cambria Math"/>
                          </a:rPr>
                          <m:t>𝑝𝑜𝑠</m:t>
                        </m:r>
                      </m:sub>
                    </m:sSub>
                  </m:oMath>
                </a14:m>
                <a:endParaRPr lang="en-US" dirty="0"/>
              </a:p>
              <a:p>
                <a:pPr lvl="1"/>
                <a:r>
                  <a:rPr lang="en-US" dirty="0"/>
                  <a:t>When using </a:t>
                </a:r>
                <a:r>
                  <a:rPr lang="en-US" u="sng" dirty="0"/>
                  <a:t>orthographic</a:t>
                </a:r>
                <a:r>
                  <a:rPr lang="en-US" dirty="0"/>
                  <a:t> projection</a:t>
                </a:r>
              </a:p>
              <a:p>
                <a:pPr lvl="2"/>
                <a:r>
                  <a:rPr lang="en-US" dirty="0"/>
                  <a:t>All lines of sight are parallel to the camera’s view direction</a:t>
                </a:r>
              </a:p>
              <a:p>
                <a:pPr marL="989013" lvl="2" indent="0">
                  <a:buNone/>
                </a:pPr>
                <a:r>
                  <a:rPr lang="en-US" b="1" dirty="0"/>
                  <a:t>Ex: </a:t>
                </a:r>
                <a:r>
                  <a:rPr lang="en-US" dirty="0"/>
                  <a:t>Both faces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2</m:t>
                        </m:r>
                      </m:sub>
                    </m:sSub>
                  </m:oMath>
                </a14:m>
                <a:r>
                  <a:rPr lang="en-US" dirty="0"/>
                  <a:t> below (seen edge-on) have the same orientation in space </a:t>
                </a:r>
              </a:p>
              <a:p>
                <a:pPr marL="1546225" lvl="3"/>
                <a:r>
                  <a:rPr lang="en-US" sz="1600" dirty="0"/>
                  <a:t>Both faces have normal pointing away from the camera so both should be culled</a:t>
                </a:r>
              </a:p>
              <a:p>
                <a:pPr lvl="2"/>
                <a:r>
                  <a:rPr lang="en-US" dirty="0"/>
                  <a:t>Therefore set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r>
                      <a:rPr lang="en-US" b="1" i="1">
                        <a:latin typeface="Cambria Math" panose="02040503050406030204" pitchFamily="18" charset="0"/>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𝐯</m:t>
                            </m:r>
                          </m:e>
                        </m:acc>
                      </m:e>
                      <m:sub>
                        <m:r>
                          <a:rPr lang="en-US" i="1">
                            <a:latin typeface="Cambria Math"/>
                          </a:rPr>
                          <m:t>𝑑𝑖𝑟</m:t>
                        </m:r>
                      </m:sub>
                    </m:sSub>
                  </m:oMath>
                </a14:m>
                <a:endParaRPr lang="en-US" dirty="0"/>
              </a:p>
              <a:p>
                <a:pPr lvl="2"/>
                <a:endParaRPr lang="en-US" dirty="0"/>
              </a:p>
              <a:p>
                <a:pPr marL="989013" lvl="2"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grpSp>
        <p:nvGrpSpPr>
          <p:cNvPr id="22" name="Group 21"/>
          <p:cNvGrpSpPr/>
          <p:nvPr/>
        </p:nvGrpSpPr>
        <p:grpSpPr>
          <a:xfrm>
            <a:off x="4553642" y="4572000"/>
            <a:ext cx="4296929" cy="1892627"/>
            <a:chOff x="4553642" y="4572000"/>
            <a:chExt cx="4296929" cy="1892627"/>
          </a:xfrm>
        </p:grpSpPr>
        <p:grpSp>
          <p:nvGrpSpPr>
            <p:cNvPr id="40" name="Group 39"/>
            <p:cNvGrpSpPr/>
            <p:nvPr/>
          </p:nvGrpSpPr>
          <p:grpSpPr>
            <a:xfrm>
              <a:off x="4553642" y="4572000"/>
              <a:ext cx="4296929" cy="1892627"/>
              <a:chOff x="2256271" y="4561002"/>
              <a:chExt cx="4296929" cy="1892627"/>
            </a:xfrm>
          </p:grpSpPr>
          <p:sp>
            <p:nvSpPr>
              <p:cNvPr id="5" name="Trapezoid 4"/>
              <p:cNvSpPr/>
              <p:nvPr/>
            </p:nvSpPr>
            <p:spPr>
              <a:xfrm rot="16200000">
                <a:off x="4122198" y="4020204"/>
                <a:ext cx="1890203" cy="2971800"/>
              </a:xfrm>
              <a:prstGeom prst="trapezoid">
                <a:avLst>
                  <a:gd name="adj" fmla="val 0"/>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3" name="Group 12"/>
              <p:cNvGrpSpPr/>
              <p:nvPr/>
            </p:nvGrpSpPr>
            <p:grpSpPr>
              <a:xfrm rot="21155278">
                <a:off x="5100593" y="5873317"/>
                <a:ext cx="990600" cy="580312"/>
                <a:chOff x="4953000" y="5105400"/>
                <a:chExt cx="990600" cy="580312"/>
              </a:xfrm>
            </p:grpSpPr>
            <p:cxnSp>
              <p:nvCxnSpPr>
                <p:cNvPr id="7" name="Straight Connector 6"/>
                <p:cNvCxnSpPr/>
                <p:nvPr/>
              </p:nvCxnSpPr>
              <p:spPr>
                <a:xfrm>
                  <a:off x="4953000" y="5105400"/>
                  <a:ext cx="9906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34553" y="5105400"/>
                  <a:ext cx="13747" cy="45720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48300" y="5377935"/>
                  <a:ext cx="284052"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n</a:t>
                  </a:r>
                </a:p>
              </p:txBody>
            </p:sp>
          </p:grpSp>
          <p:grpSp>
            <p:nvGrpSpPr>
              <p:cNvPr id="14" name="Group 13"/>
              <p:cNvGrpSpPr/>
              <p:nvPr/>
            </p:nvGrpSpPr>
            <p:grpSpPr>
              <a:xfrm rot="21155278">
                <a:off x="5044427" y="4761021"/>
                <a:ext cx="990600" cy="580312"/>
                <a:chOff x="4953000" y="5105400"/>
                <a:chExt cx="990600" cy="580312"/>
              </a:xfrm>
            </p:grpSpPr>
            <p:cxnSp>
              <p:nvCxnSpPr>
                <p:cNvPr id="15" name="Straight Connector 14"/>
                <p:cNvCxnSpPr/>
                <p:nvPr/>
              </p:nvCxnSpPr>
              <p:spPr>
                <a:xfrm>
                  <a:off x="4953000" y="5105400"/>
                  <a:ext cx="99060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34553" y="5105400"/>
                  <a:ext cx="13747" cy="457200"/>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48300" y="5377935"/>
                  <a:ext cx="284052"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n</a:t>
                  </a:r>
                </a:p>
              </p:txBody>
            </p:sp>
          </p:grpSp>
          <p:cxnSp>
            <p:nvCxnSpPr>
              <p:cNvPr id="21" name="Straight Connector 20"/>
              <p:cNvCxnSpPr/>
              <p:nvPr/>
            </p:nvCxnSpPr>
            <p:spPr>
              <a:xfrm flipH="1">
                <a:off x="2493170" y="5429251"/>
                <a:ext cx="1000659" cy="2380"/>
              </a:xfrm>
              <a:prstGeom prst="line">
                <a:avLst/>
              </a:prstGeom>
              <a:ln w="12700">
                <a:solidFill>
                  <a:schemeClr val="tx1"/>
                </a:solidFill>
                <a:prstDash val="solid"/>
                <a:headEnd type="triangle" w="lg" len="lg"/>
                <a:tailEnd type="oval"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p:cNvSpPr/>
                  <p:nvPr/>
                </p:nvSpPr>
                <p:spPr>
                  <a:xfrm>
                    <a:off x="2256271" y="5436282"/>
                    <a:ext cx="564192"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a:rPr>
                                <m:t>𝐶</m:t>
                              </m:r>
                            </m:e>
                            <m:sub>
                              <m:r>
                                <a:rPr lang="en-US" sz="1400" i="1">
                                  <a:latin typeface="Cambria Math"/>
                                </a:rPr>
                                <m:t>𝑝𝑜𝑠</m:t>
                              </m:r>
                            </m:sub>
                          </m:sSub>
                        </m:oMath>
                      </m:oMathPara>
                    </a14:m>
                    <a:endParaRPr lang="en-US" sz="1400" dirty="0"/>
                  </a:p>
                </p:txBody>
              </p:sp>
            </mc:Choice>
            <mc:Fallback xmlns="">
              <p:sp>
                <p:nvSpPr>
                  <p:cNvPr id="28" name="Rectangle 27"/>
                  <p:cNvSpPr>
                    <a:spLocks noRot="1" noChangeAspect="1" noMove="1" noResize="1" noEditPoints="1" noAdjustHandles="1" noChangeArrowheads="1" noChangeShapeType="1" noTextEdit="1"/>
                  </p:cNvSpPr>
                  <p:nvPr/>
                </p:nvSpPr>
                <p:spPr>
                  <a:xfrm>
                    <a:off x="2256271" y="5436282"/>
                    <a:ext cx="564192" cy="324384"/>
                  </a:xfrm>
                  <a:prstGeom prst="rect">
                    <a:avLst/>
                  </a:prstGeom>
                  <a:blipFill>
                    <a:blip r:embed="rId3"/>
                    <a:stretch>
                      <a:fillRect/>
                    </a:stretch>
                  </a:blipFill>
                </p:spPr>
                <p:txBody>
                  <a:bodyPr/>
                  <a:lstStyle/>
                  <a:p>
                    <a:r>
                      <a:rPr lang="en-US">
                        <a:noFill/>
                      </a:rPr>
                      <a:t> </a:t>
                    </a:r>
                  </a:p>
                </p:txBody>
              </p:sp>
            </mc:Fallback>
          </mc:AlternateContent>
          <p:cxnSp>
            <p:nvCxnSpPr>
              <p:cNvPr id="30" name="Straight Connector 29"/>
              <p:cNvCxnSpPr/>
              <p:nvPr/>
            </p:nvCxnSpPr>
            <p:spPr>
              <a:xfrm>
                <a:off x="3570580" y="4939832"/>
                <a:ext cx="1485901" cy="376"/>
              </a:xfrm>
              <a:prstGeom prst="line">
                <a:avLst/>
              </a:prstGeom>
              <a:ln w="19050">
                <a:solidFill>
                  <a:srgbClr val="7030A0"/>
                </a:solidFill>
                <a:prstDash val="solid"/>
                <a:headEnd type="none"/>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p:nvPr/>
                </p:nvSpPr>
                <p:spPr>
                  <a:xfrm>
                    <a:off x="4218510" y="4714023"/>
                    <a:ext cx="47282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𝐯</m:t>
                              </m:r>
                            </m:e>
                            <m:sub>
                              <m:r>
                                <a:rPr lang="en-US" sz="1200" i="1">
                                  <a:latin typeface="Cambria Math" panose="02040503050406030204" pitchFamily="18" charset="0"/>
                                </a:rPr>
                                <m:t>𝑙𝑜𝑠</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4218510" y="4714023"/>
                    <a:ext cx="472822" cy="276999"/>
                  </a:xfrm>
                  <a:prstGeom prst="rect">
                    <a:avLst/>
                  </a:prstGeom>
                  <a:blipFill>
                    <a:blip r:embed="rId4"/>
                    <a:stretch>
                      <a:fillRect/>
                    </a:stretch>
                  </a:blipFill>
                </p:spPr>
                <p:txBody>
                  <a:bodyPr/>
                  <a:lstStyle/>
                  <a:p>
                    <a:r>
                      <a:rPr lang="en-US">
                        <a:noFill/>
                      </a:rPr>
                      <a:t> </a:t>
                    </a:r>
                  </a:p>
                </p:txBody>
              </p:sp>
            </mc:Fallback>
          </mc:AlternateContent>
          <p:cxnSp>
            <p:nvCxnSpPr>
              <p:cNvPr id="33" name="Straight Connector 32"/>
              <p:cNvCxnSpPr/>
              <p:nvPr/>
            </p:nvCxnSpPr>
            <p:spPr>
              <a:xfrm>
                <a:off x="3581399" y="6004772"/>
                <a:ext cx="1485900" cy="4030"/>
              </a:xfrm>
              <a:prstGeom prst="line">
                <a:avLst/>
              </a:prstGeom>
              <a:ln w="19050">
                <a:solidFill>
                  <a:srgbClr val="7030A0"/>
                </a:solidFill>
                <a:prstDash val="solid"/>
                <a:headEnd type="none"/>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p:cNvSpPr/>
                  <p:nvPr/>
                </p:nvSpPr>
                <p:spPr>
                  <a:xfrm>
                    <a:off x="4239649" y="5559254"/>
                    <a:ext cx="47282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1" i="1">
                                  <a:latin typeface="Cambria Math" panose="02040503050406030204" pitchFamily="18" charset="0"/>
                                </a:rPr>
                              </m:ctrlPr>
                            </m:sSubPr>
                            <m:e>
                              <m:r>
                                <a:rPr lang="en-US" sz="1200" b="1">
                                  <a:latin typeface="Cambria Math" panose="02040503050406030204" pitchFamily="18" charset="0"/>
                                </a:rPr>
                                <m:t>𝐯</m:t>
                              </m:r>
                            </m:e>
                            <m:sub>
                              <m:r>
                                <a:rPr lang="en-US" sz="1200" i="1">
                                  <a:latin typeface="Cambria Math" panose="02040503050406030204" pitchFamily="18" charset="0"/>
                                </a:rPr>
                                <m:t>𝑙𝑜𝑠</m:t>
                              </m:r>
                            </m:sub>
                          </m:sSub>
                        </m:oMath>
                      </m:oMathPara>
                    </a14:m>
                    <a:endParaRPr 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4239649" y="5559254"/>
                    <a:ext cx="472822"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024504" y="4714023"/>
                    <a:ext cx="2791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024504" y="4714023"/>
                    <a:ext cx="279179" cy="276999"/>
                  </a:xfrm>
                  <a:prstGeom prst="rect">
                    <a:avLst/>
                  </a:prstGeom>
                  <a:blipFill>
                    <a:blip r:embed="rId6"/>
                    <a:stretch>
                      <a:fillRect l="-17391" r="-652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049624" y="5836253"/>
                    <a:ext cx="2845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6049624" y="5836253"/>
                    <a:ext cx="284500" cy="276999"/>
                  </a:xfrm>
                  <a:prstGeom prst="rect">
                    <a:avLst/>
                  </a:prstGeom>
                  <a:blipFill>
                    <a:blip r:embed="rId7"/>
                    <a:stretch>
                      <a:fillRect l="-17021" r="-6383"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Rectangle 9"/>
                <p:cNvSpPr/>
                <p:nvPr/>
              </p:nvSpPr>
              <p:spPr>
                <a:xfrm>
                  <a:off x="5024002" y="5132472"/>
                  <a:ext cx="53373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1"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a:latin typeface="Cambria Math"/>
                                  </a:rPr>
                                  <m:t>𝐯</m:t>
                                </m:r>
                              </m:e>
                            </m:acc>
                          </m:e>
                          <m:sub>
                            <m:r>
                              <a:rPr lang="en-US" sz="1400" i="1">
                                <a:latin typeface="Cambria Math"/>
                              </a:rPr>
                              <m:t>𝑑𝑖𝑟</m:t>
                            </m:r>
                          </m:sub>
                        </m:sSub>
                      </m:oMath>
                    </m:oMathPara>
                  </a14:m>
                  <a:endParaRPr lang="en-US" sz="1400" dirty="0"/>
                </a:p>
              </p:txBody>
            </p:sp>
          </mc:Choice>
          <mc:Fallback xmlns="">
            <p:sp>
              <p:nvSpPr>
                <p:cNvPr id="10" name="Rectangle 9"/>
                <p:cNvSpPr>
                  <a:spLocks noRot="1" noChangeAspect="1" noMove="1" noResize="1" noEditPoints="1" noAdjustHandles="1" noChangeArrowheads="1" noChangeShapeType="1" noTextEdit="1"/>
                </p:cNvSpPr>
                <p:nvPr/>
              </p:nvSpPr>
              <p:spPr>
                <a:xfrm>
                  <a:off x="5024002" y="5132472"/>
                  <a:ext cx="533736" cy="307777"/>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Rounded Rectangle 34"/>
              <p:cNvSpPr/>
              <p:nvPr/>
            </p:nvSpPr>
            <p:spPr>
              <a:xfrm>
                <a:off x="76199" y="4640149"/>
                <a:ext cx="4464825" cy="1701744"/>
              </a:xfrm>
              <a:prstGeom prst="roundRect">
                <a:avLst>
                  <a:gd name="adj" fmla="val 11945"/>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Note: </a:t>
                </a:r>
                <a:r>
                  <a:rPr lang="en-US" sz="1600" dirty="0">
                    <a:solidFill>
                      <a:schemeClr val="tx1"/>
                    </a:solidFill>
                    <a:latin typeface="Times New Roman" panose="02020603050405020304" pitchFamily="18" charset="0"/>
                    <a:cs typeface="Times New Roman" panose="02020603050405020304" pitchFamily="18" charset="0"/>
                  </a:rPr>
                  <a:t>Therefore performing </a:t>
                </a:r>
                <a:r>
                  <a:rPr lang="en-US" sz="1600" dirty="0" err="1">
                    <a:solidFill>
                      <a:schemeClr val="tx1"/>
                    </a:solidFill>
                    <a:latin typeface="Times New Roman" panose="02020603050405020304" pitchFamily="18" charset="0"/>
                    <a:cs typeface="Times New Roman" panose="02020603050405020304" pitchFamily="18" charset="0"/>
                  </a:rPr>
                  <a:t>backface</a:t>
                </a:r>
                <a:r>
                  <a:rPr lang="en-US" sz="1600" dirty="0">
                    <a:solidFill>
                      <a:schemeClr val="tx1"/>
                    </a:solidFill>
                    <a:latin typeface="Times New Roman" panose="02020603050405020304" pitchFamily="18" charset="0"/>
                    <a:cs typeface="Times New Roman" panose="02020603050405020304" pitchFamily="18" charset="0"/>
                  </a:rPr>
                  <a:t> culling in world space, using perspective projection has the added performance cost of </a:t>
                </a:r>
                <a:r>
                  <a:rPr lang="en-US" sz="1600" dirty="0" err="1">
                    <a:solidFill>
                      <a:schemeClr val="tx1"/>
                    </a:solidFill>
                    <a:latin typeface="Times New Roman" panose="02020603050405020304" pitchFamily="18" charset="0"/>
                    <a:cs typeface="Times New Roman" panose="02020603050405020304" pitchFamily="18" charset="0"/>
                  </a:rPr>
                  <a:t>recomputing</a:t>
                </a:r>
                <a:r>
                  <a:rPr lang="en-US" sz="1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b="1" i="1">
                            <a:solidFill>
                              <a:schemeClr val="tx1"/>
                            </a:solidFill>
                            <a:latin typeface="Cambria Math" panose="02040503050406030204" pitchFamily="18" charset="0"/>
                          </a:rPr>
                        </m:ctrlPr>
                      </m:sSubPr>
                      <m:e>
                        <m:r>
                          <a:rPr lang="en-US" sz="1600" b="1">
                            <a:solidFill>
                              <a:schemeClr val="tx1"/>
                            </a:solidFill>
                            <a:latin typeface="Cambria Math" panose="02040503050406030204" pitchFamily="18" charset="0"/>
                          </a:rPr>
                          <m:t>𝐯</m:t>
                        </m:r>
                      </m:e>
                      <m:sub>
                        <m:r>
                          <a:rPr lang="en-US" sz="1600" i="1">
                            <a:solidFill>
                              <a:schemeClr val="tx1"/>
                            </a:solidFill>
                            <a:latin typeface="Cambria Math" panose="02040503050406030204" pitchFamily="18" charset="0"/>
                          </a:rPr>
                          <m:t>𝑙𝑜𝑠</m:t>
                        </m:r>
                      </m:sub>
                    </m:sSub>
                  </m:oMath>
                </a14:m>
                <a:r>
                  <a:rPr lang="en-US" sz="1600" dirty="0">
                    <a:solidFill>
                      <a:schemeClr val="tx1"/>
                    </a:solidFill>
                    <a:latin typeface="Times New Roman" panose="02020603050405020304" pitchFamily="18" charset="0"/>
                    <a:cs typeface="Times New Roman" panose="02020603050405020304" pitchFamily="18" charset="0"/>
                  </a:rPr>
                  <a:t> for </a:t>
                </a:r>
                <a:r>
                  <a:rPr lang="en-US" sz="1600" i="1" dirty="0">
                    <a:solidFill>
                      <a:schemeClr val="tx1"/>
                    </a:solidFill>
                    <a:latin typeface="Times New Roman" panose="02020603050405020304" pitchFamily="18" charset="0"/>
                    <a:cs typeface="Times New Roman" panose="02020603050405020304" pitchFamily="18" charset="0"/>
                  </a:rPr>
                  <a:t>every</a:t>
                </a:r>
                <a:r>
                  <a:rPr lang="en-US" sz="1600" dirty="0">
                    <a:solidFill>
                      <a:schemeClr val="tx1"/>
                    </a:solidFill>
                    <a:latin typeface="Times New Roman" panose="02020603050405020304" pitchFamily="18" charset="0"/>
                    <a:cs typeface="Times New Roman" panose="02020603050405020304" pitchFamily="18" charset="0"/>
                  </a:rPr>
                  <a:t> triangle.  </a:t>
                </a:r>
              </a:p>
              <a:p>
                <a:endParaRPr lang="en-US" sz="8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Fortunately, modern GPUs avoid incurring this cost by working in NDC space instead (</a:t>
                </a:r>
                <a:r>
                  <a:rPr lang="en-US" sz="1600" i="1" dirty="0">
                    <a:solidFill>
                      <a:schemeClr val="tx1"/>
                    </a:solidFill>
                    <a:latin typeface="Times New Roman" panose="02020603050405020304" pitchFamily="18" charset="0"/>
                    <a:cs typeface="Times New Roman" panose="02020603050405020304" pitchFamily="18" charset="0"/>
                  </a:rPr>
                  <a:t>next slide</a:t>
                </a:r>
                <a:r>
                  <a:rPr lang="en-US" sz="1600" dirty="0">
                    <a:solidFill>
                      <a:schemeClr val="tx1"/>
                    </a:solidFill>
                    <a:latin typeface="Times New Roman" panose="02020603050405020304" pitchFamily="18" charset="0"/>
                    <a:cs typeface="Times New Roman" panose="02020603050405020304" pitchFamily="18" charset="0"/>
                  </a:rPr>
                  <a:t>).</a:t>
                </a:r>
              </a:p>
            </p:txBody>
          </p:sp>
        </mc:Choice>
        <mc:Fallback xmlns="">
          <p:sp>
            <p:nvSpPr>
              <p:cNvPr id="35" name="Rounded Rectangle 34"/>
              <p:cNvSpPr>
                <a:spLocks noRot="1" noChangeAspect="1" noMove="1" noResize="1" noEditPoints="1" noAdjustHandles="1" noChangeArrowheads="1" noChangeShapeType="1" noTextEdit="1"/>
              </p:cNvSpPr>
              <p:nvPr/>
            </p:nvSpPr>
            <p:spPr>
              <a:xfrm>
                <a:off x="76199" y="4640149"/>
                <a:ext cx="4464825" cy="1701744"/>
              </a:xfrm>
              <a:prstGeom prst="roundRect">
                <a:avLst>
                  <a:gd name="adj" fmla="val 11945"/>
                </a:avLst>
              </a:prstGeom>
              <a:blipFill>
                <a:blip r:embed="rId9"/>
                <a:stretch>
                  <a:fillRect b="-3180"/>
                </a:stretch>
              </a:blipFill>
              <a:ln w="254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245219166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7" dur="500"/>
                                        <p:tgtEl>
                                          <p:spTgt spid="4">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randombar(horizont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5" dur="500"/>
                                        <p:tgtEl>
                                          <p:spTgt spid="4">
                                            <p:txEl>
                                              <p:pRg st="4" end="4"/>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8" dur="500"/>
                                        <p:tgtEl>
                                          <p:spTgt spid="4">
                                            <p:txEl>
                                              <p:pRg st="5" end="5"/>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1" dur="500"/>
                                        <p:tgtEl>
                                          <p:spTgt spid="4">
                                            <p:txEl>
                                              <p:pRg st="6" end="6"/>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4" dur="500"/>
                                        <p:tgtEl>
                                          <p:spTgt spid="4">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5">
                                            <p:bg/>
                                          </p:spTgt>
                                        </p:tgtEl>
                                        <p:attrNameLst>
                                          <p:attrName>style.visibility</p:attrName>
                                        </p:attrNameLst>
                                      </p:cBhvr>
                                      <p:to>
                                        <p:strVal val="visible"/>
                                      </p:to>
                                    </p:set>
                                    <p:animEffect transition="in" filter="randombar(horizontal)">
                                      <p:cBhvr>
                                        <p:cTn id="29" dur="500"/>
                                        <p:tgtEl>
                                          <p:spTgt spid="35">
                                            <p:bg/>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32" dur="500"/>
                                        <p:tgtEl>
                                          <p:spTgt spid="3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37"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5" grpId="0" uiExpand="1"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of Sight</a:t>
            </a:r>
          </a:p>
        </p:txBody>
      </p:sp>
      <p:sp>
        <p:nvSpPr>
          <p:cNvPr id="3" name="Slide Number Placeholder 2"/>
          <p:cNvSpPr>
            <a:spLocks noGrp="1"/>
          </p:cNvSpPr>
          <p:nvPr>
            <p:ph type="sldNum" sz="quarter" idx="12"/>
          </p:nvPr>
        </p:nvSpPr>
        <p:spPr/>
        <p:txBody>
          <a:bodyPr/>
          <a:lstStyle/>
          <a:p>
            <a:fld id="{2DD2A927-C669-46EB-947E-64BB8CE6050D}" type="slidenum">
              <a:rPr lang="en-US" smtClean="0"/>
              <a:pPr/>
              <a:t>46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b="1" dirty="0"/>
                  <a:t>Culling in World Space (Old school)</a:t>
                </a:r>
                <a:endParaRPr lang="en-US" sz="800" dirty="0"/>
              </a:p>
              <a:p>
                <a:pPr lvl="1"/>
                <a:r>
                  <a:rPr lang="en-US" dirty="0"/>
                  <a:t>When using </a:t>
                </a:r>
                <a:r>
                  <a:rPr lang="en-US" u="sng" dirty="0"/>
                  <a:t>perspective</a:t>
                </a:r>
                <a:r>
                  <a:rPr lang="en-US" dirty="0"/>
                  <a:t> projection</a:t>
                </a:r>
              </a:p>
              <a:p>
                <a:pPr lvl="2"/>
                <a:r>
                  <a:rPr lang="en-US" dirty="0"/>
                  <a:t>The lines of sight depend on the position of the triangle face. Set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r>
                      <a:rPr lang="en-US" b="1"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a:rPr>
                          <m:t>𝐶</m:t>
                        </m:r>
                      </m:e>
                      <m:sub>
                        <m:r>
                          <a:rPr lang="en-US" i="1">
                            <a:latin typeface="Cambria Math"/>
                          </a:rPr>
                          <m:t>𝑝𝑜𝑠</m:t>
                        </m:r>
                      </m:sub>
                    </m:sSub>
                  </m:oMath>
                </a14:m>
                <a:endParaRPr lang="en-US" dirty="0"/>
              </a:p>
              <a:p>
                <a:pPr lvl="1"/>
                <a:r>
                  <a:rPr lang="en-US" dirty="0"/>
                  <a:t>When using </a:t>
                </a:r>
                <a:r>
                  <a:rPr lang="en-US" u="sng" dirty="0"/>
                  <a:t>orthographic</a:t>
                </a:r>
                <a:r>
                  <a:rPr lang="en-US" dirty="0"/>
                  <a:t> projection</a:t>
                </a:r>
              </a:p>
              <a:p>
                <a:pPr lvl="2"/>
                <a:r>
                  <a:rPr lang="en-US" dirty="0"/>
                  <a:t>All lines of sight are parallel to the camera’s view direction. Set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r>
                      <a:rPr lang="en-US" b="1" i="1">
                        <a:latin typeface="Cambria Math" panose="02040503050406030204" pitchFamily="18" charset="0"/>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𝐯</m:t>
                            </m:r>
                          </m:e>
                        </m:acc>
                      </m:e>
                      <m:sub>
                        <m:r>
                          <a:rPr lang="en-US" i="1">
                            <a:latin typeface="Cambria Math"/>
                          </a:rPr>
                          <m:t>𝑑𝑖𝑟</m:t>
                        </m:r>
                      </m:sub>
                    </m:sSub>
                  </m:oMath>
                </a14:m>
                <a:endParaRPr lang="en-US" dirty="0"/>
              </a:p>
              <a:p>
                <a:pPr marL="0" indent="0">
                  <a:buNone/>
                </a:pPr>
                <a:endParaRPr lang="en-US" sz="800" dirty="0"/>
              </a:p>
              <a:p>
                <a:pPr marL="0" indent="0">
                  <a:buNone/>
                </a:pPr>
                <a:r>
                  <a:rPr lang="en-US" b="1" dirty="0"/>
                  <a:t>Culling in NDC Space (Modern GPUs)</a:t>
                </a:r>
              </a:p>
              <a:p>
                <a:pPr lvl="1"/>
                <a:r>
                  <a:rPr lang="en-US" dirty="0"/>
                  <a:t>For many reasons (see GAM 370/470), GPUs delay </a:t>
                </a:r>
                <a:r>
                  <a:rPr lang="en-US" dirty="0" err="1"/>
                  <a:t>backface</a:t>
                </a:r>
                <a:r>
                  <a:rPr lang="en-US" dirty="0"/>
                  <a:t> culling until NDC space</a:t>
                </a:r>
              </a:p>
              <a:p>
                <a:pPr lvl="1"/>
                <a:r>
                  <a:rPr lang="en-US" dirty="0"/>
                  <a:t>The transformation from NDC to Screen is very similar to an orthographic projection</a:t>
                </a:r>
              </a:p>
              <a:p>
                <a:pPr lvl="2"/>
                <a:r>
                  <a:rPr lang="en-US" dirty="0"/>
                  <a:t>Lines of sight are parallel to the view direction.</a:t>
                </a:r>
              </a:p>
              <a:p>
                <a:pPr lvl="2"/>
                <a:r>
                  <a:rPr lang="en-US" dirty="0"/>
                  <a:t>In NDC space, the view direction is simply (0,0,1)</a:t>
                </a:r>
              </a:p>
              <a:p>
                <a:pPr lvl="2"/>
                <a:r>
                  <a:rPr lang="en-US" b="1" u="sng" dirty="0">
                    <a:effectLst>
                      <a:glow rad="139700">
                        <a:schemeClr val="accent3">
                          <a:satMod val="175000"/>
                          <a:alpha val="40000"/>
                        </a:schemeClr>
                      </a:glow>
                    </a:effectLst>
                  </a:rPr>
                  <a:t>IMPORTANT: </a:t>
                </a:r>
                <a:r>
                  <a:rPr lang="en-US" u="sng" dirty="0">
                    <a:effectLst>
                      <a:glow rad="139700">
                        <a:schemeClr val="accent3">
                          <a:satMod val="175000"/>
                          <a:alpha val="40000"/>
                        </a:schemeClr>
                      </a:glow>
                    </a:effectLst>
                  </a:rPr>
                  <a:t>since the NDC is </a:t>
                </a:r>
                <a:r>
                  <a:rPr lang="en-US" i="1" u="sng" dirty="0">
                    <a:effectLst>
                      <a:glow rad="139700">
                        <a:schemeClr val="accent3">
                          <a:satMod val="175000"/>
                          <a:alpha val="40000"/>
                        </a:schemeClr>
                      </a:glow>
                    </a:effectLst>
                  </a:rPr>
                  <a:t>left-handed</a:t>
                </a:r>
                <a:r>
                  <a:rPr lang="en-US" u="sng" dirty="0">
                    <a:effectLst>
                      <a:glow rad="139700">
                        <a:schemeClr val="accent3">
                          <a:satMod val="175000"/>
                          <a:alpha val="40000"/>
                        </a:schemeClr>
                      </a:glow>
                    </a:effectLst>
                  </a:rPr>
                  <a:t>, the cross-product used for computing normal will result in them pointing in the opposite direction we want. Therefore we need to multiply the result by -1 to flip them.</a:t>
                </a:r>
              </a:p>
              <a:p>
                <a:pPr lvl="1"/>
                <a:r>
                  <a:rPr lang="en-US" dirty="0"/>
                  <a:t>Therefore set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r>
                      <a:rPr lang="en-US" i="1">
                        <a:latin typeface="Cambria Math" panose="02040503050406030204" pitchFamily="18" charset="0"/>
                      </a:rPr>
                      <m:t>=(0,0,1)</m:t>
                    </m:r>
                  </m:oMath>
                </a14:m>
                <a:r>
                  <a:rPr lang="en-US" dirty="0"/>
                  <a:t> </a:t>
                </a:r>
                <a:br>
                  <a:rPr lang="en-US" dirty="0"/>
                </a:br>
                <a:r>
                  <a:rPr lang="en-US" i="1" u="sng" dirty="0">
                    <a:solidFill>
                      <a:srgbClr val="C00000"/>
                    </a:solidFill>
                  </a:rPr>
                  <a:t>and flip the face </a:t>
                </a:r>
                <a:r>
                  <a:rPr lang="en-US" i="1" u="sng" dirty="0" err="1">
                    <a:solidFill>
                      <a:srgbClr val="C00000"/>
                    </a:solidFill>
                  </a:rPr>
                  <a:t>normals</a:t>
                </a:r>
                <a:r>
                  <a:rPr lang="en-US" i="1" u="sng" dirty="0">
                    <a:solidFill>
                      <a:srgbClr val="C00000"/>
                    </a:solidFill>
                  </a:rPr>
                  <a:t>!!!</a:t>
                </a:r>
              </a:p>
              <a:p>
                <a:pPr lvl="1"/>
                <a:endParaRPr lang="en-US" u="sng" dirty="0"/>
              </a:p>
              <a:p>
                <a:pPr lvl="2"/>
                <a:endParaRPr lang="en-US" dirty="0"/>
              </a:p>
              <a:p>
                <a:pPr marL="989013" lvl="2"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r="-71"/>
                </a:stretch>
              </a:blipFill>
            </p:spPr>
            <p:txBody>
              <a:bodyPr/>
              <a:lstStyle/>
              <a:p>
                <a:r>
                  <a:rPr lang="en-US">
                    <a:noFill/>
                  </a:rPr>
                  <a:t> </a:t>
                </a:r>
              </a:p>
            </p:txBody>
          </p:sp>
        </mc:Fallback>
      </mc:AlternateContent>
      <p:pic>
        <p:nvPicPr>
          <p:cNvPr id="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5377116"/>
            <a:ext cx="4296266" cy="149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85890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7" dur="500"/>
                                        <p:tgtEl>
                                          <p:spTgt spid="4">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15" dur="500"/>
                                        <p:tgtEl>
                                          <p:spTgt spid="4">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0" dur="500"/>
                                        <p:tgtEl>
                                          <p:spTgt spid="4">
                                            <p:txEl>
                                              <p:pRg st="8" end="8"/>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animEffect transition="in" filter="randombar(horizontal)">
                                      <p:cBhvr>
                                        <p:cTn id="23" dur="500"/>
                                        <p:tgtEl>
                                          <p:spTgt spid="4">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28" dur="500"/>
                                        <p:tgtEl>
                                          <p:spTgt spid="4">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38"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Backface</a:t>
            </a:r>
            <a:r>
              <a:rPr lang="en-US" dirty="0"/>
              <a:t> Culling</a:t>
            </a:r>
          </a:p>
        </p:txBody>
      </p:sp>
      <p:sp>
        <p:nvSpPr>
          <p:cNvPr id="3" name="Slide Number Placeholder 2"/>
          <p:cNvSpPr>
            <a:spLocks noGrp="1"/>
          </p:cNvSpPr>
          <p:nvPr>
            <p:ph type="sldNum" sz="quarter" idx="12"/>
          </p:nvPr>
        </p:nvSpPr>
        <p:spPr/>
        <p:txBody>
          <a:bodyPr/>
          <a:lstStyle/>
          <a:p>
            <a:fld id="{2DD2A927-C669-46EB-947E-64BB8CE6050D}" type="slidenum">
              <a:rPr lang="en-US" smtClean="0"/>
              <a:pPr/>
              <a:t>47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b="1" dirty="0"/>
                  <a:t>Culling in World Space (Old school)</a:t>
                </a:r>
                <a:endParaRPr lang="en-US" sz="800" dirty="0"/>
              </a:p>
              <a:p>
                <a:pPr lvl="1"/>
                <a:r>
                  <a:rPr lang="en-US" dirty="0"/>
                  <a:t>When using </a:t>
                </a:r>
                <a:r>
                  <a:rPr lang="en-US" u="sng" dirty="0"/>
                  <a:t>perspective</a:t>
                </a:r>
                <a:r>
                  <a:rPr lang="en-US" dirty="0"/>
                  <a:t> projection</a:t>
                </a:r>
              </a:p>
              <a:p>
                <a:pPr lvl="2"/>
                <a:r>
                  <a:rPr lang="en-US" dirty="0"/>
                  <a:t>The lines of sight depend on the position of the triangle face. Set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r>
                      <a:rPr lang="en-US" b="1"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a:rPr>
                          <m:t>𝐶</m:t>
                        </m:r>
                      </m:e>
                      <m:sub>
                        <m:r>
                          <a:rPr lang="en-US" i="1">
                            <a:latin typeface="Cambria Math"/>
                          </a:rPr>
                          <m:t>𝑝𝑜𝑠</m:t>
                        </m:r>
                      </m:sub>
                    </m:sSub>
                  </m:oMath>
                </a14:m>
                <a:endParaRPr lang="en-US" dirty="0"/>
              </a:p>
              <a:p>
                <a:pPr lvl="1"/>
                <a:r>
                  <a:rPr lang="en-US" dirty="0"/>
                  <a:t>When using </a:t>
                </a:r>
                <a:r>
                  <a:rPr lang="en-US" u="sng" dirty="0"/>
                  <a:t>orthographic</a:t>
                </a:r>
                <a:r>
                  <a:rPr lang="en-US" dirty="0"/>
                  <a:t> projection</a:t>
                </a:r>
              </a:p>
              <a:p>
                <a:pPr lvl="2"/>
                <a:r>
                  <a:rPr lang="en-US" dirty="0"/>
                  <a:t>All lines of sight are parallel to the camera’s view direction. Set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r>
                      <a:rPr lang="en-US" b="1" i="1">
                        <a:latin typeface="Cambria Math" panose="02040503050406030204" pitchFamily="18" charset="0"/>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𝐯</m:t>
                            </m:r>
                          </m:e>
                        </m:acc>
                      </m:e>
                      <m:sub>
                        <m:r>
                          <a:rPr lang="en-US" i="1">
                            <a:latin typeface="Cambria Math"/>
                          </a:rPr>
                          <m:t>𝑑𝑖𝑟</m:t>
                        </m:r>
                      </m:sub>
                    </m:sSub>
                  </m:oMath>
                </a14:m>
                <a:endParaRPr lang="en-US" dirty="0"/>
              </a:p>
              <a:p>
                <a:pPr marL="0" indent="0">
                  <a:buNone/>
                </a:pPr>
                <a:endParaRPr lang="en-US" sz="800" dirty="0"/>
              </a:p>
              <a:p>
                <a:pPr marL="0" indent="0">
                  <a:buNone/>
                </a:pPr>
                <a:r>
                  <a:rPr lang="en-US" b="1" dirty="0"/>
                  <a:t>Culling in NDC Space (Modern GPUs)</a:t>
                </a:r>
              </a:p>
              <a:p>
                <a:pPr lvl="1"/>
                <a:r>
                  <a:rPr lang="en-US" dirty="0"/>
                  <a:t>Lines of sight are all parallel to (0,0,1). Set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r>
                      <a:rPr lang="en-US" i="1">
                        <a:latin typeface="Cambria Math" panose="02040503050406030204" pitchFamily="18" charset="0"/>
                      </a:rPr>
                      <m:t>=(0,0,1</m:t>
                    </m:r>
                    <m:r>
                      <a:rPr lang="en-US" i="1" smtClean="0">
                        <a:latin typeface="Cambria Math" panose="02040503050406030204" pitchFamily="18" charset="0"/>
                      </a:rPr>
                      <m:t>)</m:t>
                    </m:r>
                  </m:oMath>
                </a14:m>
                <a:r>
                  <a:rPr lang="en-US" dirty="0"/>
                  <a:t> </a:t>
                </a:r>
                <a:r>
                  <a:rPr lang="en-US" i="1" u="sng" dirty="0">
                    <a:solidFill>
                      <a:srgbClr val="C00000"/>
                    </a:solidFill>
                  </a:rPr>
                  <a:t>and flip the face normals</a:t>
                </a:r>
                <a:endParaRPr lang="en-US" dirty="0"/>
              </a:p>
              <a:p>
                <a:pPr lvl="1"/>
                <a:endParaRPr lang="en-US" sz="800" dirty="0"/>
              </a:p>
              <a:p>
                <a:pPr marL="15875" indent="0">
                  <a:buNone/>
                </a:pPr>
                <a:r>
                  <a:rPr lang="en-US" b="1" dirty="0"/>
                  <a:t>Computing triangle face visibility</a:t>
                </a:r>
                <a:endParaRPr lang="en-US" dirty="0"/>
              </a:p>
              <a:p>
                <a:pPr lvl="1" indent="-152400"/>
                <a:r>
                  <a:rPr lang="en-US" dirty="0"/>
                  <a:t>Once you have the correct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oMath>
                </a14:m>
                <a:r>
                  <a:rPr lang="en-US" dirty="0"/>
                  <a:t> and </a:t>
                </a:r>
                <a:r>
                  <a:rPr lang="en-US" b="1" dirty="0"/>
                  <a:t>n</a:t>
                </a:r>
                <a:r>
                  <a:rPr lang="en-US" dirty="0"/>
                  <a:t> for your particular case: </a:t>
                </a:r>
                <a:endParaRPr lang="en-US" b="1" dirty="0"/>
              </a:p>
              <a:p>
                <a:pPr lvl="2"/>
                <a:r>
                  <a:rPr lang="en-US" dirty="0"/>
                  <a:t>If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r>
                      <a:rPr lang="en-US" b="1" i="1">
                        <a:latin typeface="Cambria Math"/>
                        <a:ea typeface="Cambria Math"/>
                      </a:rPr>
                      <m:t>∙</m:t>
                    </m:r>
                    <m:r>
                      <a:rPr lang="en-US" b="1">
                        <a:latin typeface="Cambria Math"/>
                        <a:ea typeface="Cambria Math"/>
                      </a:rPr>
                      <m:t>𝐧</m:t>
                    </m:r>
                    <m:r>
                      <a:rPr lang="en-US" i="1">
                        <a:latin typeface="Cambria Math"/>
                        <a:ea typeface="Cambria Math"/>
                      </a:rPr>
                      <m:t>&lt;0</m:t>
                    </m:r>
                  </m:oMath>
                </a14:m>
                <a:r>
                  <a:rPr lang="en-US" b="1" dirty="0"/>
                  <a:t> </a:t>
                </a:r>
                <a:r>
                  <a:rPr lang="en-US" dirty="0"/>
                  <a:t>then the triangle face is visible: proceed with rendering</a:t>
                </a:r>
              </a:p>
              <a:p>
                <a:pPr lvl="2"/>
                <a:r>
                  <a:rPr lang="en-US" dirty="0"/>
                  <a:t>If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𝑙𝑜𝑠</m:t>
                        </m:r>
                      </m:sub>
                    </m:sSub>
                    <m:r>
                      <a:rPr lang="en-US" b="1" i="1">
                        <a:latin typeface="Cambria Math"/>
                        <a:ea typeface="Cambria Math"/>
                      </a:rPr>
                      <m:t>∙</m:t>
                    </m:r>
                    <m:r>
                      <a:rPr lang="en-US" b="1">
                        <a:latin typeface="Cambria Math"/>
                        <a:ea typeface="Cambria Math"/>
                      </a:rPr>
                      <m:t>𝐧</m:t>
                    </m:r>
                    <m:r>
                      <a:rPr lang="en-US" b="0" i="1" smtClean="0">
                        <a:latin typeface="Cambria Math" panose="02040503050406030204" pitchFamily="18" charset="0"/>
                        <a:ea typeface="Cambria Math"/>
                      </a:rPr>
                      <m:t>≥</m:t>
                    </m:r>
                    <m:r>
                      <a:rPr lang="en-US" i="1">
                        <a:latin typeface="Cambria Math"/>
                        <a:ea typeface="Cambria Math"/>
                      </a:rPr>
                      <m:t>0</m:t>
                    </m:r>
                  </m:oMath>
                </a14:m>
                <a:r>
                  <a:rPr lang="en-US" b="1" dirty="0"/>
                  <a:t> </a:t>
                </a:r>
                <a:r>
                  <a:rPr lang="en-US" dirty="0"/>
                  <a:t>then the triangle face is </a:t>
                </a:r>
                <a:r>
                  <a:rPr lang="en-US" i="1" u="sng" dirty="0"/>
                  <a:t>not</a:t>
                </a:r>
                <a:r>
                  <a:rPr lang="en-US" dirty="0"/>
                  <a:t> visible: no further processing is required,</a:t>
                </a:r>
                <a:endParaRPr lang="en-US" b="1" dirty="0"/>
              </a:p>
              <a:p>
                <a:pPr lvl="2"/>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sp>
        <p:nvSpPr>
          <p:cNvPr id="7" name="Rounded Rectangle 6"/>
          <p:cNvSpPr/>
          <p:nvPr/>
        </p:nvSpPr>
        <p:spPr>
          <a:xfrm>
            <a:off x="4825738" y="5597166"/>
            <a:ext cx="4355969" cy="860980"/>
          </a:xfrm>
          <a:prstGeom prst="roundRect">
            <a:avLst>
              <a:gd name="adj" fmla="val 3986"/>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Side note: </a:t>
            </a:r>
            <a:r>
              <a:rPr lang="en-US" sz="1200" dirty="0">
                <a:solidFill>
                  <a:schemeClr val="tx1"/>
                </a:solidFill>
              </a:rPr>
              <a:t>By performing </a:t>
            </a:r>
            <a:r>
              <a:rPr lang="en-US" sz="1200" dirty="0" err="1">
                <a:solidFill>
                  <a:schemeClr val="tx1"/>
                </a:solidFill>
              </a:rPr>
              <a:t>backface</a:t>
            </a:r>
            <a:r>
              <a:rPr lang="en-US" sz="1200" dirty="0">
                <a:solidFill>
                  <a:schemeClr val="tx1"/>
                </a:solidFill>
              </a:rPr>
              <a:t> culling in NDC space, the GPU needs </a:t>
            </a:r>
            <a:r>
              <a:rPr lang="en-US" sz="1200" i="1" u="sng" dirty="0">
                <a:solidFill>
                  <a:schemeClr val="tx1"/>
                </a:solidFill>
              </a:rPr>
              <a:t>no information</a:t>
            </a:r>
            <a:r>
              <a:rPr lang="en-US" sz="1200" dirty="0">
                <a:solidFill>
                  <a:schemeClr val="tx1"/>
                </a:solidFill>
              </a:rPr>
              <a:t> about the camera’s position, orientation or even which projection was used. This improves performance </a:t>
            </a:r>
            <a:r>
              <a:rPr lang="en-US" sz="1200" i="1" dirty="0">
                <a:solidFill>
                  <a:schemeClr val="tx1"/>
                </a:solidFill>
              </a:rPr>
              <a:t>and</a:t>
            </a:r>
            <a:r>
              <a:rPr lang="en-US" sz="1200" dirty="0">
                <a:solidFill>
                  <a:schemeClr val="tx1"/>
                </a:solidFill>
              </a:rPr>
              <a:t> streamlines GPU operations.</a:t>
            </a:r>
          </a:p>
        </p:txBody>
      </p:sp>
    </p:spTree>
    <p:extLst>
      <p:ext uri="{BB962C8B-B14F-4D97-AF65-F5344CB8AC3E}">
        <p14:creationId xmlns:p14="http://schemas.microsoft.com/office/powerpoint/2010/main" val="23384639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randombar(horizontal)">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12" dur="500"/>
                                        <p:tgtEl>
                                          <p:spTgt spid="4">
                                            <p:txEl>
                                              <p:pRg st="10" end="1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15" dur="500"/>
                                        <p:tgtEl>
                                          <p:spTgt spid="4">
                                            <p:txEl>
                                              <p:pRg st="11" end="1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18" dur="500"/>
                                        <p:tgtEl>
                                          <p:spTgt spid="4">
                                            <p:txEl>
                                              <p:pRg st="12" end="1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Clipping</a:t>
            </a:r>
          </a:p>
        </p:txBody>
      </p:sp>
      <p:sp>
        <p:nvSpPr>
          <p:cNvPr id="3" name="Slide Number Placeholder 2"/>
          <p:cNvSpPr>
            <a:spLocks noGrp="1"/>
          </p:cNvSpPr>
          <p:nvPr>
            <p:ph type="sldNum" sz="quarter" idx="12"/>
          </p:nvPr>
        </p:nvSpPr>
        <p:spPr/>
        <p:txBody>
          <a:bodyPr/>
          <a:lstStyle/>
          <a:p>
            <a:fld id="{2DD2A927-C669-46EB-947E-64BB8CE6050D}" type="slidenum">
              <a:rPr lang="en-US" smtClean="0"/>
              <a:pPr/>
              <a:t>48</a:t>
            </a:fld>
            <a:endParaRPr lang="en-US" dirty="0"/>
          </a:p>
        </p:txBody>
      </p:sp>
      <p:sp>
        <p:nvSpPr>
          <p:cNvPr id="4" name="Content Placeholder 3"/>
          <p:cNvSpPr>
            <a:spLocks noGrp="1"/>
          </p:cNvSpPr>
          <p:nvPr>
            <p:ph sz="quarter" idx="1"/>
          </p:nvPr>
        </p:nvSpPr>
        <p:spPr/>
        <p:txBody>
          <a:bodyPr/>
          <a:lstStyle/>
          <a:p>
            <a:pPr marL="0" indent="0">
              <a:buNone/>
            </a:pPr>
            <a:r>
              <a:rPr lang="en-US" dirty="0"/>
              <a:t>After object culling and </a:t>
            </a:r>
            <a:r>
              <a:rPr lang="en-US" dirty="0" err="1"/>
              <a:t>backface</a:t>
            </a:r>
            <a:r>
              <a:rPr lang="en-US" dirty="0"/>
              <a:t> culling took place, the rendering process works on the remaining polygons.</a:t>
            </a:r>
          </a:p>
          <a:p>
            <a:pPr marL="0" indent="0">
              <a:buNone/>
            </a:pPr>
            <a:endParaRPr lang="en-US" sz="800" dirty="0"/>
          </a:p>
          <a:p>
            <a:pPr marL="0" indent="0">
              <a:buNone/>
            </a:pPr>
            <a:r>
              <a:rPr lang="en-US" dirty="0"/>
              <a:t>Clipping refers to the fact that some polygons will not be fully rendered</a:t>
            </a:r>
          </a:p>
          <a:p>
            <a:pPr lvl="1"/>
            <a:r>
              <a:rPr lang="en-US" dirty="0"/>
              <a:t>Partially outside the view frustum</a:t>
            </a:r>
          </a:p>
          <a:p>
            <a:pPr lvl="2"/>
            <a:r>
              <a:rPr lang="en-US" dirty="0"/>
              <a:t>This is the only case the book addresses. </a:t>
            </a:r>
          </a:p>
          <a:p>
            <a:pPr lvl="2"/>
            <a:r>
              <a:rPr lang="en-US" dirty="0"/>
              <a:t>Requires replacing the original polygon with one or more new ones that ‘fit’</a:t>
            </a:r>
          </a:p>
          <a:p>
            <a:pPr lvl="1"/>
            <a:r>
              <a:rPr lang="en-US" dirty="0"/>
              <a:t>Partial occlusion</a:t>
            </a:r>
          </a:p>
          <a:p>
            <a:pPr lvl="2"/>
            <a:r>
              <a:rPr lang="en-US" dirty="0"/>
              <a:t>Also called </a:t>
            </a:r>
            <a:r>
              <a:rPr lang="en-US" i="1" dirty="0"/>
              <a:t>occlusion culling</a:t>
            </a:r>
            <a:r>
              <a:rPr lang="en-US" dirty="0"/>
              <a:t>, but really a clipping issue.</a:t>
            </a:r>
          </a:p>
          <a:p>
            <a:pPr lvl="2"/>
            <a:r>
              <a:rPr lang="en-US" dirty="0"/>
              <a:t>Much more difficult problem requiring using the z-depth</a:t>
            </a:r>
          </a:p>
          <a:p>
            <a:pPr lvl="2"/>
            <a:r>
              <a:rPr lang="en-US" dirty="0"/>
              <a:t>Very much outside the scope of this class.</a:t>
            </a:r>
          </a:p>
          <a:p>
            <a:pPr lvl="2"/>
            <a:endParaRPr lang="en-US" dirty="0"/>
          </a:p>
          <a:p>
            <a:pPr marL="0" indent="0">
              <a:buNone/>
            </a:pPr>
            <a:r>
              <a:rPr lang="en-US" dirty="0"/>
              <a:t>Clipping is performed by </a:t>
            </a:r>
          </a:p>
          <a:p>
            <a:pPr marL="0" indent="0">
              <a:buNone/>
            </a:pPr>
            <a:r>
              <a:rPr lang="en-US" dirty="0"/>
              <a:t>the graphic system </a:t>
            </a:r>
          </a:p>
          <a:p>
            <a:pPr marL="0" indent="0">
              <a:buNone/>
            </a:pPr>
            <a:r>
              <a:rPr lang="en-US" dirty="0"/>
              <a:t>(</a:t>
            </a:r>
            <a:r>
              <a:rPr lang="en-US" i="1" dirty="0"/>
              <a:t>OpenGL</a:t>
            </a:r>
            <a:r>
              <a:rPr lang="en-US" dirty="0"/>
              <a:t>, </a:t>
            </a:r>
            <a:r>
              <a:rPr lang="en-US" i="1" dirty="0"/>
              <a:t>DirectX</a:t>
            </a:r>
            <a:r>
              <a:rPr lang="en-US" dirty="0"/>
              <a:t>, </a:t>
            </a:r>
            <a:r>
              <a:rPr lang="en-US" dirty="0" err="1"/>
              <a:t>etc</a:t>
            </a:r>
            <a:r>
              <a:rPr lang="en-US" dirty="0"/>
              <a:t>). </a:t>
            </a:r>
          </a:p>
          <a:p>
            <a:pPr marL="0" indent="0">
              <a:buNone/>
            </a:pPr>
            <a:endParaRPr lang="en-US" dirty="0"/>
          </a:p>
        </p:txBody>
      </p:sp>
      <p:pic>
        <p:nvPicPr>
          <p:cNvPr id="5122" name="Picture 2" descr="http://www.scratchapixel.com/images/upload/perspective-matrix/clipping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621024"/>
            <a:ext cx="2857500" cy="3086101"/>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867656" y="2465832"/>
            <a:ext cx="4370832" cy="6858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Side note: </a:t>
            </a:r>
            <a:r>
              <a:rPr lang="en-US" sz="1200" dirty="0">
                <a:solidFill>
                  <a:schemeClr val="tx1"/>
                </a:solidFill>
              </a:rPr>
              <a:t>For performance reasons, models should be composed only of </a:t>
            </a:r>
            <a:r>
              <a:rPr lang="en-US" sz="1200" i="1" u="sng" dirty="0">
                <a:solidFill>
                  <a:schemeClr val="tx1"/>
                </a:solidFill>
              </a:rPr>
              <a:t>triangles</a:t>
            </a:r>
            <a:r>
              <a:rPr lang="en-US" sz="1200" dirty="0">
                <a:solidFill>
                  <a:schemeClr val="tx1"/>
                </a:solidFill>
              </a:rPr>
              <a:t>, not quads or worse.  This complicates the clipping process a bit but the book ignores that. </a:t>
            </a:r>
          </a:p>
        </p:txBody>
      </p:sp>
      <p:pic>
        <p:nvPicPr>
          <p:cNvPr id="5124" name="Picture 4" descr="http://i.stack.imgur.com/oMoK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748912"/>
            <a:ext cx="2420112" cy="196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21925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randombar(horizontal)">
                                      <p:cBhvr>
                                        <p:cTn id="18" dur="500"/>
                                        <p:tgtEl>
                                          <p:spTgt spid="5122"/>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4" dur="500"/>
                                        <p:tgtEl>
                                          <p:spTgt spid="4">
                                            <p:txEl>
                                              <p:pRg st="6" end="6"/>
                                            </p:txEl>
                                          </p:spTgt>
                                        </p:tgtEl>
                                      </p:cBhvr>
                                    </p:animEffect>
                                  </p:childTnLst>
                                </p:cTn>
                              </p:par>
                              <p:par>
                                <p:cTn id="35" presetID="14" presetClass="exit" presetSubtype="10" fill="hold" grpId="1" nodeType="withEffect">
                                  <p:stCondLst>
                                    <p:cond delay="0"/>
                                  </p:stCondLst>
                                  <p:childTnLst>
                                    <p:animEffect transition="out" filter="randombar(horizontal)">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4" presetClass="entr" presetSubtype="10" fill="hold" nodeType="withEffect">
                                  <p:stCondLst>
                                    <p:cond delay="0"/>
                                  </p:stCondLst>
                                  <p:childTnLst>
                                    <p:set>
                                      <p:cBhvr>
                                        <p:cTn id="39" dur="1" fill="hold">
                                          <p:stCondLst>
                                            <p:cond delay="0"/>
                                          </p:stCondLst>
                                        </p:cTn>
                                        <p:tgtEl>
                                          <p:spTgt spid="5124"/>
                                        </p:tgtEl>
                                        <p:attrNameLst>
                                          <p:attrName>style.visibility</p:attrName>
                                        </p:attrNameLst>
                                      </p:cBhvr>
                                      <p:to>
                                        <p:strVal val="visible"/>
                                      </p:to>
                                    </p:set>
                                    <p:animEffect transition="in" filter="randombar(horizontal)">
                                      <p:cBhvr>
                                        <p:cTn id="40" dur="500"/>
                                        <p:tgtEl>
                                          <p:spTgt spid="512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3" dur="500"/>
                                        <p:tgtEl>
                                          <p:spTgt spid="4">
                                            <p:txEl>
                                              <p:pRg st="7" end="7"/>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6" dur="500"/>
                                        <p:tgtEl>
                                          <p:spTgt spid="4">
                                            <p:txEl>
                                              <p:pRg st="8" end="8"/>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9" dur="500"/>
                                        <p:tgtEl>
                                          <p:spTgt spid="4">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4" dur="500"/>
                                        <p:tgtEl>
                                          <p:spTgt spid="4">
                                            <p:txEl>
                                              <p:pRg st="11" end="11"/>
                                            </p:txEl>
                                          </p:spTgt>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7" dur="500"/>
                                        <p:tgtEl>
                                          <p:spTgt spid="4">
                                            <p:txEl>
                                              <p:pRg st="12" end="12"/>
                                            </p:txEl>
                                          </p:spTgt>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6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6"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Picking</a:t>
            </a:r>
          </a:p>
        </p:txBody>
      </p:sp>
      <p:sp>
        <p:nvSpPr>
          <p:cNvPr id="3" name="Slide Number Placeholder 2"/>
          <p:cNvSpPr>
            <a:spLocks noGrp="1"/>
          </p:cNvSpPr>
          <p:nvPr>
            <p:ph type="sldNum" sz="quarter" idx="12"/>
          </p:nvPr>
        </p:nvSpPr>
        <p:spPr/>
        <p:txBody>
          <a:bodyPr/>
          <a:lstStyle/>
          <a:p>
            <a:fld id="{2DD2A927-C669-46EB-947E-64BB8CE6050D}" type="slidenum">
              <a:rPr lang="en-US" smtClean="0"/>
              <a:pPr/>
              <a:t>49</a:t>
            </a:fld>
            <a:endParaRPr lang="en-US" dirty="0"/>
          </a:p>
        </p:txBody>
      </p:sp>
      <p:sp>
        <p:nvSpPr>
          <p:cNvPr id="4" name="Content Placeholder 3"/>
          <p:cNvSpPr>
            <a:spLocks noGrp="1"/>
          </p:cNvSpPr>
          <p:nvPr>
            <p:ph sz="quarter" idx="1"/>
          </p:nvPr>
        </p:nvSpPr>
        <p:spPr/>
        <p:txBody>
          <a:bodyPr/>
          <a:lstStyle/>
          <a:p>
            <a:pPr marL="0" indent="0">
              <a:buNone/>
            </a:pPr>
            <a:r>
              <a:rPr lang="en-US" i="1" dirty="0"/>
              <a:t>Picking </a:t>
            </a:r>
            <a:r>
              <a:rPr lang="en-US" dirty="0"/>
              <a:t>refers to using a mouse/cursor to select some element of a 3D scene.</a:t>
            </a:r>
          </a:p>
          <a:p>
            <a:pPr lvl="1"/>
            <a:r>
              <a:rPr lang="en-US" i="1" dirty="0"/>
              <a:t>We have the cursor position in pixels on the screen and we need to convert this into the 3D world. In effect, we must reverse the projection process.</a:t>
            </a:r>
          </a:p>
          <a:p>
            <a:pPr lvl="1"/>
            <a:r>
              <a:rPr lang="en-US" i="1" dirty="0"/>
              <a:t>Without depth information, we can only convert the position into a line in 3D</a:t>
            </a:r>
          </a:p>
          <a:p>
            <a:pPr marL="0" indent="0">
              <a:buNone/>
            </a:pPr>
            <a:endParaRPr lang="en-US" sz="800" i="1" dirty="0"/>
          </a:p>
          <a:p>
            <a:pPr marL="0" indent="0">
              <a:buNone/>
            </a:pPr>
            <a:r>
              <a:rPr lang="en-US" b="1" dirty="0"/>
              <a:t>Note: </a:t>
            </a:r>
            <a:r>
              <a:rPr lang="en-US" dirty="0"/>
              <a:t>The book is hamstrung here: </a:t>
            </a:r>
          </a:p>
          <a:p>
            <a:pPr lvl="1"/>
            <a:r>
              <a:rPr lang="en-US" dirty="0"/>
              <a:t>Because it uses an NDC that is 2D only,  it creates a non-invertible transformation. </a:t>
            </a:r>
          </a:p>
          <a:p>
            <a:pPr lvl="1"/>
            <a:r>
              <a:rPr lang="en-US" b="1" u="sng" dirty="0"/>
              <a:t>We</a:t>
            </a:r>
            <a:r>
              <a:rPr lang="en-US" dirty="0"/>
              <a:t> won’t have this problem since we use OpenGL style three dimension NDC </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942480"/>
            <a:ext cx="3404616" cy="289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03671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6" dur="500"/>
                                        <p:tgtEl>
                                          <p:spTgt spid="4">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Frame</a:t>
            </a:r>
          </a:p>
        </p:txBody>
      </p:sp>
      <p:sp>
        <p:nvSpPr>
          <p:cNvPr id="3" name="Slide Number Placeholder 2"/>
          <p:cNvSpPr>
            <a:spLocks noGrp="1"/>
          </p:cNvSpPr>
          <p:nvPr>
            <p:ph type="sldNum" sz="quarter" idx="12"/>
          </p:nvPr>
        </p:nvSpPr>
        <p:spPr/>
        <p:txBody>
          <a:bodyPr/>
          <a:lstStyle/>
          <a:p>
            <a:fld id="{2DD2A927-C669-46EB-947E-64BB8CE6050D}" type="slidenum">
              <a:rPr lang="en-US" smtClean="0"/>
              <a:pPr/>
              <a:t>5</a:t>
            </a:fld>
            <a:endParaRPr lang="en-US" dirty="0"/>
          </a:p>
        </p:txBody>
      </p:sp>
      <p:sp>
        <p:nvSpPr>
          <p:cNvPr id="4" name="Content Placeholder 3"/>
          <p:cNvSpPr>
            <a:spLocks noGrp="1"/>
          </p:cNvSpPr>
          <p:nvPr>
            <p:ph sz="quarter" idx="1"/>
          </p:nvPr>
        </p:nvSpPr>
        <p:spPr/>
        <p:txBody>
          <a:bodyPr/>
          <a:lstStyle/>
          <a:p>
            <a:pPr marL="0" indent="0">
              <a:buNone/>
            </a:pPr>
            <a:r>
              <a:rPr lang="en-US" dirty="0"/>
              <a:t>Just like every other object in the scene, the ‘camera’ needs a position and alignment in the 3D world. </a:t>
            </a:r>
          </a:p>
          <a:p>
            <a:pPr lvl="1"/>
            <a:r>
              <a:rPr lang="en-US" dirty="0"/>
              <a:t>We’ll use transform matrices, of course.</a:t>
            </a:r>
          </a:p>
          <a:p>
            <a:pPr lvl="1"/>
            <a:r>
              <a:rPr lang="en-US" dirty="0"/>
              <a:t>Scaling isn’t used: we only need a translation (</a:t>
            </a:r>
            <a:r>
              <a:rPr lang="en-US" b="1" dirty="0"/>
              <a:t>T</a:t>
            </a:r>
            <a:r>
              <a:rPr lang="en-US" dirty="0"/>
              <a:t>) and a rotation (</a:t>
            </a:r>
            <a:r>
              <a:rPr lang="en-US" b="1" dirty="0"/>
              <a:t>R</a:t>
            </a:r>
            <a:r>
              <a:rPr lang="en-US" dirty="0"/>
              <a:t>)</a:t>
            </a:r>
          </a:p>
          <a:p>
            <a:pPr marL="273050" lvl="1" indent="0">
              <a:buNone/>
            </a:pPr>
            <a:endParaRPr lang="en-US" dirty="0"/>
          </a:p>
          <a:p>
            <a:pPr marL="0" indent="-20638">
              <a:buNone/>
            </a:pPr>
            <a:r>
              <a:rPr lang="en-US" dirty="0"/>
              <a:t>Unlike most objects however, the camera’s orientation is typically given by directional vectors</a:t>
            </a:r>
          </a:p>
          <a:p>
            <a:pPr marL="457200" lvl="1" indent="-184150"/>
            <a:r>
              <a:rPr lang="en-US" dirty="0"/>
              <a:t>This means specifying the </a:t>
            </a:r>
            <a:r>
              <a:rPr lang="en-US" i="1" dirty="0"/>
              <a:t>position</a:t>
            </a:r>
            <a:r>
              <a:rPr lang="en-US" dirty="0"/>
              <a:t>,  </a:t>
            </a:r>
            <a:r>
              <a:rPr lang="en-US" i="1" dirty="0" err="1"/>
              <a:t>fwd</a:t>
            </a:r>
            <a:r>
              <a:rPr lang="en-US" i="1" dirty="0"/>
              <a:t> direction</a:t>
            </a:r>
            <a:r>
              <a:rPr lang="en-US" dirty="0"/>
              <a:t> and </a:t>
            </a:r>
            <a:r>
              <a:rPr lang="en-US" i="1" dirty="0"/>
              <a:t>‘up’ alignment </a:t>
            </a:r>
            <a:r>
              <a:rPr lang="en-US" dirty="0"/>
              <a:t>of the camera.</a:t>
            </a:r>
          </a:p>
          <a:p>
            <a:pPr marL="457200" lvl="1" indent="-184150"/>
            <a:r>
              <a:rPr lang="en-US" dirty="0"/>
              <a:t>From the camera’s position and two vectors we can reconstruct a full world matrix</a:t>
            </a:r>
          </a:p>
          <a:p>
            <a:pPr lvl="2"/>
            <a:r>
              <a:rPr lang="en-US" i="1" dirty="0"/>
              <a:t>More details shortly</a:t>
            </a:r>
          </a:p>
          <a:p>
            <a:pPr lvl="2"/>
            <a:r>
              <a:rPr lang="en-US" dirty="0"/>
              <a:t>But before, we need to talk about conventions (or lack thereof…)</a:t>
            </a:r>
          </a:p>
        </p:txBody>
      </p:sp>
    </p:spTree>
    <p:extLst>
      <p:ext uri="{BB962C8B-B14F-4D97-AF65-F5344CB8AC3E}">
        <p14:creationId xmlns:p14="http://schemas.microsoft.com/office/powerpoint/2010/main" val="20087421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8" dur="500"/>
                                        <p:tgtEl>
                                          <p:spTgt spid="4">
                                            <p:txEl>
                                              <p:pRg st="6" end="6"/>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1" dur="500"/>
                                        <p:tgtEl>
                                          <p:spTgt spid="4">
                                            <p:txEl>
                                              <p:pRg st="7" end="7"/>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Picking:</a:t>
            </a:r>
            <a:br>
              <a:rPr lang="en-US" dirty="0"/>
            </a:br>
            <a:r>
              <a:rPr lang="en-US" dirty="0"/>
              <a:t>Screen to NDC</a:t>
            </a:r>
          </a:p>
        </p:txBody>
      </p:sp>
      <p:sp>
        <p:nvSpPr>
          <p:cNvPr id="3" name="Slide Number Placeholder 2"/>
          <p:cNvSpPr>
            <a:spLocks noGrp="1"/>
          </p:cNvSpPr>
          <p:nvPr>
            <p:ph type="sldNum" sz="quarter" idx="12"/>
          </p:nvPr>
        </p:nvSpPr>
        <p:spPr/>
        <p:txBody>
          <a:bodyPr/>
          <a:lstStyle/>
          <a:p>
            <a:fld id="{2DD2A927-C669-46EB-947E-64BB8CE6050D}" type="slidenum">
              <a:rPr lang="en-US" smtClean="0"/>
              <a:pPr/>
              <a:t>50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Recall our projection from NDC to screen</a:t>
                </a:r>
              </a:p>
              <a:p>
                <a:pPr marL="0" indent="0" algn="ctr">
                  <a:buNone/>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a:latin typeface="Cambria Math"/>
                            </a:rPr>
                            <m:t>𝐌</m:t>
                          </m:r>
                        </m:e>
                        <m:sub>
                          <m:r>
                            <a:rPr lang="en-US" sz="1600" i="1">
                              <a:latin typeface="Cambria Math"/>
                            </a:rPr>
                            <m:t>𝑁𝐷𝐶</m:t>
                          </m:r>
                          <m:r>
                            <a:rPr lang="en-US" sz="1600" i="1">
                              <a:latin typeface="Cambria Math"/>
                            </a:rPr>
                            <m:t> </m:t>
                          </m:r>
                          <m:r>
                            <a:rPr lang="en-US" sz="1600" i="1">
                              <a:latin typeface="Cambria Math"/>
                            </a:rPr>
                            <m:t>𝑡𝑜</m:t>
                          </m:r>
                          <m:r>
                            <a:rPr lang="en-US" sz="1600" i="1">
                              <a:latin typeface="Cambria Math"/>
                            </a:rPr>
                            <m:t> </m:t>
                          </m:r>
                          <m:r>
                            <a:rPr lang="en-US" sz="1600" i="1">
                              <a:latin typeface="Cambria Math"/>
                            </a:rPr>
                            <m:t>𝑆𝑐𝑟𝑒𝑒𝑛</m:t>
                          </m:r>
                        </m:sub>
                      </m:sSub>
                      <m:r>
                        <a:rPr lang="en-US" sz="1600">
                          <a:latin typeface="Cambria Math"/>
                        </a:rPr>
                        <m:t>=</m:t>
                      </m:r>
                      <m:d>
                        <m:dPr>
                          <m:begChr m:val="["/>
                          <m:endChr m:val="]"/>
                          <m:ctrlPr>
                            <a:rPr lang="en-US" sz="1600" i="1">
                              <a:latin typeface="Cambria Math" panose="02040503050406030204" pitchFamily="18" charset="0"/>
                            </a:rPr>
                          </m:ctrlPr>
                        </m:dPr>
                        <m:e>
                          <m:m>
                            <m:mPr>
                              <m:mcs>
                                <m:mc>
                                  <m:mcPr>
                                    <m:count m:val="4"/>
                                    <m:mcJc m:val="center"/>
                                  </m:mcPr>
                                </m:mc>
                              </m:mcs>
                              <m:ctrlPr>
                                <a:rPr lang="en-US" sz="1600" i="1">
                                  <a:latin typeface="Cambria Math" panose="02040503050406030204" pitchFamily="18" charset="0"/>
                                </a:rPr>
                              </m:ctrlPr>
                            </m:mPr>
                            <m:mr>
                              <m:e>
                                <m:f>
                                  <m:fPr>
                                    <m:type m:val="skw"/>
                                    <m:ctrlPr>
                                      <a:rPr lang="en-US" sz="1600" i="1">
                                        <a:latin typeface="Cambria Math" panose="02040503050406030204" pitchFamily="18" charset="0"/>
                                      </a:rPr>
                                    </m:ctrlPr>
                                  </m:fPr>
                                  <m:num>
                                    <m:r>
                                      <a:rPr lang="en-US" sz="1600" i="1" smtClean="0">
                                        <a:latin typeface="Cambria Math"/>
                                      </a:rPr>
                                      <m:t>𝑤</m:t>
                                    </m:r>
                                  </m:num>
                                  <m:den>
                                    <m:r>
                                      <a:rPr lang="en-US" sz="1600" i="1">
                                        <a:latin typeface="Cambria Math"/>
                                      </a:rPr>
                                      <m:t>2</m:t>
                                    </m:r>
                                  </m:den>
                                </m:f>
                              </m:e>
                              <m:e>
                                <m:r>
                                  <a:rPr lang="en-US" sz="1600" i="1">
                                    <a:latin typeface="Cambria Math"/>
                                  </a:rPr>
                                  <m:t>0</m:t>
                                </m:r>
                              </m:e>
                              <m:e>
                                <m:r>
                                  <a:rPr lang="en-US" sz="1600" i="1">
                                    <a:latin typeface="Cambria Math"/>
                                  </a:rPr>
                                  <m:t>0</m:t>
                                </m:r>
                              </m:e>
                              <m:e>
                                <m:f>
                                  <m:fPr>
                                    <m:type m:val="skw"/>
                                    <m:ctrlPr>
                                      <a:rPr lang="en-US" sz="1600" i="1">
                                        <a:latin typeface="Cambria Math" panose="02040503050406030204" pitchFamily="18" charset="0"/>
                                      </a:rPr>
                                    </m:ctrlPr>
                                  </m:fPr>
                                  <m:num>
                                    <m:r>
                                      <a:rPr lang="en-US" sz="1600" i="1">
                                        <a:latin typeface="Cambria Math"/>
                                      </a:rPr>
                                      <m:t>𝑤</m:t>
                                    </m:r>
                                  </m:num>
                                  <m:den>
                                    <m:r>
                                      <a:rPr lang="en-US" sz="1600" i="1">
                                        <a:latin typeface="Cambria Math"/>
                                      </a:rPr>
                                      <m:t>2</m:t>
                                    </m:r>
                                  </m:den>
                                </m:f>
                              </m:e>
                            </m:mr>
                            <m:mr>
                              <m:e>
                                <m:r>
                                  <a:rPr lang="en-US" sz="1600" i="1">
                                    <a:latin typeface="Cambria Math"/>
                                  </a:rPr>
                                  <m:t>0</m:t>
                                </m:r>
                              </m:e>
                              <m:e>
                                <m:f>
                                  <m:fPr>
                                    <m:type m:val="skw"/>
                                    <m:ctrlPr>
                                      <a:rPr lang="en-US" sz="1600" i="1">
                                        <a:latin typeface="Cambria Math" panose="02040503050406030204" pitchFamily="18" charset="0"/>
                                      </a:rPr>
                                    </m:ctrlPr>
                                  </m:fPr>
                                  <m:num>
                                    <m:r>
                                      <a:rPr lang="en-US" sz="1600" i="1">
                                        <a:latin typeface="Cambria Math"/>
                                      </a:rPr>
                                      <m:t>−</m:t>
                                    </m:r>
                                    <m:r>
                                      <a:rPr lang="en-US" sz="1600" i="1">
                                        <a:latin typeface="Cambria Math"/>
                                      </a:rPr>
                                      <m:t>h</m:t>
                                    </m:r>
                                  </m:num>
                                  <m:den>
                                    <m:r>
                                      <a:rPr lang="en-US" sz="1600" i="1">
                                        <a:latin typeface="Cambria Math"/>
                                      </a:rPr>
                                      <m:t>2</m:t>
                                    </m:r>
                                  </m:den>
                                </m:f>
                              </m:e>
                              <m:e>
                                <m:r>
                                  <a:rPr lang="en-US" sz="1600" i="1">
                                    <a:latin typeface="Cambria Math"/>
                                  </a:rPr>
                                  <m:t>0</m:t>
                                </m:r>
                              </m:e>
                              <m:e>
                                <m:f>
                                  <m:fPr>
                                    <m:type m:val="skw"/>
                                    <m:ctrlPr>
                                      <a:rPr lang="en-US" sz="1600" i="1">
                                        <a:latin typeface="Cambria Math" panose="02040503050406030204" pitchFamily="18" charset="0"/>
                                      </a:rPr>
                                    </m:ctrlPr>
                                  </m:fPr>
                                  <m:num>
                                    <m:r>
                                      <a:rPr lang="en-US" sz="1600" i="1">
                                        <a:latin typeface="Cambria Math"/>
                                      </a:rPr>
                                      <m:t>h</m:t>
                                    </m:r>
                                  </m:num>
                                  <m:den>
                                    <m:r>
                                      <a:rPr lang="en-US" sz="1600" i="1">
                                        <a:latin typeface="Cambria Math"/>
                                      </a:rPr>
                                      <m:t>2</m:t>
                                    </m:r>
                                  </m:den>
                                </m:f>
                              </m:e>
                            </m:mr>
                            <m:mr>
                              <m:e>
                                <m:r>
                                  <a:rPr lang="en-US" sz="1600" i="1">
                                    <a:latin typeface="Cambria Math"/>
                                  </a:rPr>
                                  <m:t>0</m:t>
                                </m:r>
                              </m:e>
                              <m:e>
                                <m:r>
                                  <a:rPr lang="en-US" sz="1600" i="1">
                                    <a:latin typeface="Cambria Math"/>
                                  </a:rPr>
                                  <m:t>0</m:t>
                                </m:r>
                              </m:e>
                              <m:e>
                                <m:f>
                                  <m:fPr>
                                    <m:type m:val="skw"/>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a:rPr>
                                          <m:t>𝑑</m:t>
                                        </m:r>
                                      </m:e>
                                      <m:sub>
                                        <m:r>
                                          <a:rPr lang="en-US" sz="1600" i="1">
                                            <a:latin typeface="Cambria Math"/>
                                          </a:rPr>
                                          <m:t>𝑧</m:t>
                                        </m:r>
                                      </m:sub>
                                    </m:sSub>
                                  </m:num>
                                  <m:den>
                                    <m:r>
                                      <a:rPr lang="en-US" sz="1600" i="1">
                                        <a:latin typeface="Cambria Math"/>
                                      </a:rPr>
                                      <m:t>2</m:t>
                                    </m:r>
                                  </m:den>
                                </m:f>
                              </m:e>
                              <m:e>
                                <m:f>
                                  <m:fPr>
                                    <m:type m:val="skw"/>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a:rPr>
                                          <m:t>𝑑</m:t>
                                        </m:r>
                                      </m:e>
                                      <m:sub>
                                        <m:r>
                                          <a:rPr lang="en-US" sz="1600" i="1">
                                            <a:latin typeface="Cambria Math"/>
                                          </a:rPr>
                                          <m:t>𝑧</m:t>
                                        </m:r>
                                      </m:sub>
                                    </m:sSub>
                                  </m:num>
                                  <m:den>
                                    <m:r>
                                      <a:rPr lang="en-US" sz="1600" i="1">
                                        <a:latin typeface="Cambria Math"/>
                                      </a:rPr>
                                      <m:t>2</m:t>
                                    </m:r>
                                  </m:den>
                                </m:f>
                              </m:e>
                            </m:mr>
                            <m:mr>
                              <m:e>
                                <m:r>
                                  <a:rPr lang="en-US" sz="1600" i="1">
                                    <a:latin typeface="Cambria Math"/>
                                  </a:rPr>
                                  <m:t>0</m:t>
                                </m:r>
                              </m:e>
                              <m:e>
                                <m:r>
                                  <a:rPr lang="en-US" sz="1600" i="1">
                                    <a:latin typeface="Cambria Math"/>
                                  </a:rPr>
                                  <m:t>0</m:t>
                                </m:r>
                              </m:e>
                              <m:e>
                                <m:r>
                                  <a:rPr lang="en-US" sz="1600" i="1">
                                    <a:latin typeface="Cambria Math"/>
                                  </a:rPr>
                                  <m:t>0</m:t>
                                </m:r>
                              </m:e>
                              <m:e>
                                <m:r>
                                  <a:rPr lang="en-US" sz="1600" i="1">
                                    <a:latin typeface="Cambria Math"/>
                                  </a:rPr>
                                  <m:t>1</m:t>
                                </m:r>
                              </m:e>
                            </m:mr>
                          </m:m>
                        </m:e>
                      </m:d>
                    </m:oMath>
                  </m:oMathPara>
                </a14:m>
                <a:endParaRPr lang="en-US" sz="1600" dirty="0"/>
              </a:p>
              <a:p>
                <a:pPr marL="0" indent="0">
                  <a:buNone/>
                </a:pPr>
                <a:r>
                  <a:rPr lang="en-US" dirty="0"/>
                  <a:t>It converted a 3D NDC point to a screen position </a:t>
                </a:r>
                <a:r>
                  <a:rPr lang="en-US" i="1" u="sng" dirty="0"/>
                  <a:t>and</a:t>
                </a:r>
                <a:r>
                  <a:rPr lang="en-US" dirty="0"/>
                  <a:t> a z value in the range [0, </a:t>
                </a:r>
                <a14:m>
                  <m:oMath xmlns:m="http://schemas.openxmlformats.org/officeDocument/2006/math">
                    <m:sSub>
                      <m:sSubPr>
                        <m:ctrlPr>
                          <a:rPr lang="en-US" i="1">
                            <a:latin typeface="Cambria Math" panose="02040503050406030204" pitchFamily="18" charset="0"/>
                          </a:rPr>
                        </m:ctrlPr>
                      </m:sSubPr>
                      <m:e>
                        <m:r>
                          <a:rPr lang="en-US" i="1">
                            <a:latin typeface="Cambria Math"/>
                          </a:rPr>
                          <m:t>𝑑</m:t>
                        </m:r>
                      </m:e>
                      <m:sub>
                        <m:r>
                          <a:rPr lang="en-US" i="1">
                            <a:latin typeface="Cambria Math"/>
                          </a:rPr>
                          <m:t>𝑧</m:t>
                        </m:r>
                      </m:sub>
                    </m:sSub>
                  </m:oMath>
                </a14:m>
                <a:r>
                  <a:rPr lang="en-US" dirty="0"/>
                  <a:t>]</a:t>
                </a:r>
              </a:p>
              <a:p>
                <a:pPr marL="0" indent="0">
                  <a:buNone/>
                </a:pPr>
                <a:endParaRPr lang="en-US" sz="800" dirty="0"/>
              </a:p>
              <a:p>
                <a:pPr marL="0" indent="0">
                  <a:buNone/>
                </a:pPr>
                <a:r>
                  <a:rPr lang="en-US" dirty="0"/>
                  <a:t>Computing it’s inverse will give us the transform from screen to NDC </a:t>
                </a:r>
              </a:p>
              <a:p>
                <a:pPr marL="0" indent="0" algn="ctr">
                  <a:buNone/>
                </a:pPr>
                <a14:m>
                  <m:oMathPara xmlns:m="http://schemas.openxmlformats.org/officeDocument/2006/math">
                    <m:oMathParaPr>
                      <m:jc m:val="centerGroup"/>
                    </m:oMathParaPr>
                    <m:oMath xmlns:m="http://schemas.openxmlformats.org/officeDocument/2006/math">
                      <m:sSup>
                        <m:sSupPr>
                          <m:ctrlPr>
                            <a:rPr lang="en-US" sz="1600" b="1" i="1" smtClean="0">
                              <a:latin typeface="Cambria Math" panose="02040503050406030204" pitchFamily="18" charset="0"/>
                            </a:rPr>
                          </m:ctrlPr>
                        </m:sSupPr>
                        <m:e>
                          <m:d>
                            <m:dPr>
                              <m:ctrlPr>
                                <a:rPr lang="en-US" sz="1600" b="1" i="1" smtClean="0">
                                  <a:latin typeface="Cambria Math" panose="02040503050406030204" pitchFamily="18" charset="0"/>
                                </a:rPr>
                              </m:ctrlPr>
                            </m:dPr>
                            <m:e>
                              <m:sSub>
                                <m:sSubPr>
                                  <m:ctrlPr>
                                    <a:rPr lang="en-US" sz="1600" b="1" i="1">
                                      <a:latin typeface="Cambria Math" panose="02040503050406030204" pitchFamily="18" charset="0"/>
                                    </a:rPr>
                                  </m:ctrlPr>
                                </m:sSubPr>
                                <m:e>
                                  <m:r>
                                    <a:rPr lang="en-US" sz="1600" b="1">
                                      <a:latin typeface="Cambria Math"/>
                                    </a:rPr>
                                    <m:t>𝐌</m:t>
                                  </m:r>
                                </m:e>
                                <m:sub>
                                  <m:r>
                                    <a:rPr lang="en-US" sz="1600" i="1">
                                      <a:latin typeface="Cambria Math"/>
                                    </a:rPr>
                                    <m:t>𝑁𝐷𝐶</m:t>
                                  </m:r>
                                  <m:r>
                                    <a:rPr lang="en-US" sz="1600" i="1">
                                      <a:latin typeface="Cambria Math"/>
                                    </a:rPr>
                                    <m:t> </m:t>
                                  </m:r>
                                  <m:r>
                                    <a:rPr lang="en-US" sz="1600" i="1">
                                      <a:latin typeface="Cambria Math"/>
                                    </a:rPr>
                                    <m:t>𝑡𝑜</m:t>
                                  </m:r>
                                  <m:r>
                                    <a:rPr lang="en-US" sz="1600" i="1">
                                      <a:latin typeface="Cambria Math"/>
                                    </a:rPr>
                                    <m:t> </m:t>
                                  </m:r>
                                  <m:r>
                                    <a:rPr lang="en-US" sz="1600" i="1">
                                      <a:latin typeface="Cambria Math"/>
                                    </a:rPr>
                                    <m:t>𝑆𝑐𝑟𝑒𝑒𝑛</m:t>
                                  </m:r>
                                </m:sub>
                              </m:sSub>
                            </m:e>
                          </m:d>
                        </m:e>
                        <m:sup>
                          <m:r>
                            <a:rPr lang="en-US" sz="1600" b="1" i="1" smtClean="0">
                              <a:latin typeface="Cambria Math"/>
                            </a:rPr>
                            <m:t>−</m:t>
                          </m:r>
                          <m:r>
                            <a:rPr lang="en-US" sz="1600" b="1" i="1" smtClean="0">
                              <a:latin typeface="Cambria Math"/>
                            </a:rPr>
                            <m:t>𝟏</m:t>
                          </m:r>
                        </m:sup>
                      </m:sSup>
                      <m:r>
                        <a:rPr lang="en-US" sz="1600" b="1" i="1" smtClean="0">
                          <a:latin typeface="Cambria Math"/>
                        </a:rPr>
                        <m:t>=</m:t>
                      </m:r>
                      <m:sSub>
                        <m:sSubPr>
                          <m:ctrlPr>
                            <a:rPr lang="en-US" sz="1600" b="1" i="1">
                              <a:latin typeface="Cambria Math" panose="02040503050406030204" pitchFamily="18" charset="0"/>
                            </a:rPr>
                          </m:ctrlPr>
                        </m:sSubPr>
                        <m:e>
                          <m:r>
                            <a:rPr lang="en-US" sz="1600" b="1">
                              <a:latin typeface="Cambria Math"/>
                            </a:rPr>
                            <m:t>𝐌</m:t>
                          </m:r>
                        </m:e>
                        <m:sub>
                          <m:r>
                            <a:rPr lang="en-US" sz="1600" i="1">
                              <a:latin typeface="Cambria Math"/>
                            </a:rPr>
                            <m:t>𝑆𝑐𝑟𝑒𝑒𝑛</m:t>
                          </m:r>
                          <m:r>
                            <a:rPr lang="en-US" sz="1600" b="0" i="1" smtClean="0">
                              <a:latin typeface="Cambria Math"/>
                            </a:rPr>
                            <m:t> </m:t>
                          </m:r>
                          <m:r>
                            <a:rPr lang="en-US" sz="1600" b="0" i="1" smtClean="0">
                              <a:latin typeface="Cambria Math"/>
                            </a:rPr>
                            <m:t>𝑡𝑜</m:t>
                          </m:r>
                          <m:r>
                            <a:rPr lang="en-US" sz="1600" b="0" i="1" smtClean="0">
                              <a:latin typeface="Cambria Math"/>
                            </a:rPr>
                            <m:t> </m:t>
                          </m:r>
                          <m:r>
                            <a:rPr lang="en-US" sz="1600" b="0" i="1" smtClean="0">
                              <a:latin typeface="Cambria Math"/>
                            </a:rPr>
                            <m:t>𝑁𝐷𝐶</m:t>
                          </m:r>
                        </m:sub>
                      </m:sSub>
                      <m:r>
                        <a:rPr lang="en-US" sz="1600">
                          <a:latin typeface="Cambria Math"/>
                        </a:rPr>
                        <m:t>=</m:t>
                      </m:r>
                      <m:d>
                        <m:dPr>
                          <m:begChr m:val="["/>
                          <m:endChr m:val="]"/>
                          <m:ctrlPr>
                            <a:rPr lang="en-US" sz="1600" i="1">
                              <a:latin typeface="Cambria Math" panose="02040503050406030204" pitchFamily="18" charset="0"/>
                            </a:rPr>
                          </m:ctrlPr>
                        </m:dPr>
                        <m:e>
                          <m:m>
                            <m:mPr>
                              <m:mcs>
                                <m:mc>
                                  <m:mcPr>
                                    <m:count m:val="4"/>
                                    <m:mcJc m:val="center"/>
                                  </m:mcPr>
                                </m:mc>
                              </m:mcs>
                              <m:ctrlPr>
                                <a:rPr lang="en-US" sz="1600" i="1">
                                  <a:latin typeface="Cambria Math" panose="02040503050406030204" pitchFamily="18" charset="0"/>
                                </a:rPr>
                              </m:ctrlPr>
                            </m:mPr>
                            <m:mr>
                              <m:e>
                                <m:f>
                                  <m:fPr>
                                    <m:type m:val="skw"/>
                                    <m:ctrlPr>
                                      <a:rPr lang="en-US" sz="1600" i="1">
                                        <a:latin typeface="Cambria Math" panose="02040503050406030204" pitchFamily="18" charset="0"/>
                                      </a:rPr>
                                    </m:ctrlPr>
                                  </m:fPr>
                                  <m:num>
                                    <m:r>
                                      <a:rPr lang="en-US" sz="1600" b="0" i="1" smtClean="0">
                                        <a:latin typeface="Cambria Math"/>
                                      </a:rPr>
                                      <m:t>2</m:t>
                                    </m:r>
                                  </m:num>
                                  <m:den>
                                    <m:r>
                                      <a:rPr lang="en-US" sz="1600" b="0" i="1" smtClean="0">
                                        <a:latin typeface="Cambria Math"/>
                                      </a:rPr>
                                      <m:t>𝑤</m:t>
                                    </m:r>
                                  </m:den>
                                </m:f>
                              </m:e>
                              <m:e>
                                <m:r>
                                  <a:rPr lang="en-US" sz="1600" i="1">
                                    <a:latin typeface="Cambria Math"/>
                                  </a:rPr>
                                  <m:t>0</m:t>
                                </m:r>
                              </m:e>
                              <m:e>
                                <m:r>
                                  <a:rPr lang="en-US" sz="1600" i="1">
                                    <a:latin typeface="Cambria Math"/>
                                  </a:rPr>
                                  <m:t>0</m:t>
                                </m:r>
                              </m:e>
                              <m:e>
                                <m:r>
                                  <a:rPr lang="en-US" sz="1600" b="0" i="1" smtClean="0">
                                    <a:latin typeface="Cambria Math"/>
                                  </a:rPr>
                                  <m:t>−1</m:t>
                                </m:r>
                              </m:e>
                            </m:mr>
                            <m:mr>
                              <m:e>
                                <m:r>
                                  <a:rPr lang="en-US" sz="1600" i="1">
                                    <a:latin typeface="Cambria Math"/>
                                  </a:rPr>
                                  <m:t>0</m:t>
                                </m:r>
                              </m:e>
                              <m:e>
                                <m:f>
                                  <m:fPr>
                                    <m:type m:val="skw"/>
                                    <m:ctrlPr>
                                      <a:rPr lang="en-US" sz="1600" i="1">
                                        <a:latin typeface="Cambria Math" panose="02040503050406030204" pitchFamily="18" charset="0"/>
                                      </a:rPr>
                                    </m:ctrlPr>
                                  </m:fPr>
                                  <m:num>
                                    <m:r>
                                      <a:rPr lang="en-US" sz="1600" i="1">
                                        <a:latin typeface="Cambria Math"/>
                                      </a:rPr>
                                      <m:t>−</m:t>
                                    </m:r>
                                    <m:r>
                                      <a:rPr lang="en-US" sz="1600" b="0" i="1" smtClean="0">
                                        <a:latin typeface="Cambria Math"/>
                                      </a:rPr>
                                      <m:t>2</m:t>
                                    </m:r>
                                  </m:num>
                                  <m:den>
                                    <m:r>
                                      <a:rPr lang="en-US" sz="1600" b="0" i="1" smtClean="0">
                                        <a:latin typeface="Cambria Math"/>
                                      </a:rPr>
                                      <m:t>h</m:t>
                                    </m:r>
                                  </m:den>
                                </m:f>
                              </m:e>
                              <m:e>
                                <m:r>
                                  <a:rPr lang="en-US" sz="1600" i="1">
                                    <a:latin typeface="Cambria Math"/>
                                  </a:rPr>
                                  <m:t>0</m:t>
                                </m:r>
                              </m:e>
                              <m:e>
                                <m:r>
                                  <a:rPr lang="en-US" sz="1600" b="0" i="1" smtClean="0">
                                    <a:latin typeface="Cambria Math"/>
                                  </a:rPr>
                                  <m:t>1</m:t>
                                </m:r>
                              </m:e>
                            </m:mr>
                            <m:mr>
                              <m:e>
                                <m:r>
                                  <a:rPr lang="en-US" sz="1600" i="1">
                                    <a:latin typeface="Cambria Math"/>
                                  </a:rPr>
                                  <m:t>0</m:t>
                                </m:r>
                              </m:e>
                              <m:e>
                                <m:r>
                                  <a:rPr lang="en-US" sz="1600" i="1">
                                    <a:latin typeface="Cambria Math"/>
                                  </a:rPr>
                                  <m:t>0</m:t>
                                </m:r>
                              </m:e>
                              <m:e>
                                <m:f>
                                  <m:fPr>
                                    <m:type m:val="skw"/>
                                    <m:ctrlPr>
                                      <a:rPr lang="en-US" sz="1600" i="1">
                                        <a:latin typeface="Cambria Math" panose="02040503050406030204" pitchFamily="18" charset="0"/>
                                      </a:rPr>
                                    </m:ctrlPr>
                                  </m:fPr>
                                  <m:num>
                                    <m:r>
                                      <a:rPr lang="en-US" sz="1600" b="0" i="1" smtClean="0">
                                        <a:latin typeface="Cambria Math"/>
                                      </a:rPr>
                                      <m:t>2</m:t>
                                    </m:r>
                                  </m:num>
                                  <m:den>
                                    <m:sSub>
                                      <m:sSubPr>
                                        <m:ctrlPr>
                                          <a:rPr lang="en-US" sz="1600" i="1">
                                            <a:latin typeface="Cambria Math" panose="02040503050406030204" pitchFamily="18" charset="0"/>
                                          </a:rPr>
                                        </m:ctrlPr>
                                      </m:sSubPr>
                                      <m:e>
                                        <m:r>
                                          <a:rPr lang="en-US" sz="1600" i="1">
                                            <a:latin typeface="Cambria Math"/>
                                          </a:rPr>
                                          <m:t>𝑑</m:t>
                                        </m:r>
                                      </m:e>
                                      <m:sub>
                                        <m:r>
                                          <a:rPr lang="en-US" sz="1600" i="1">
                                            <a:latin typeface="Cambria Math"/>
                                          </a:rPr>
                                          <m:t>𝑧</m:t>
                                        </m:r>
                                      </m:sub>
                                    </m:sSub>
                                  </m:den>
                                </m:f>
                              </m:e>
                              <m:e>
                                <m:r>
                                  <a:rPr lang="en-US" sz="1600" b="0" i="1" smtClean="0">
                                    <a:latin typeface="Cambria Math"/>
                                  </a:rPr>
                                  <m:t>−1</m:t>
                                </m:r>
                              </m:e>
                            </m:mr>
                            <m:mr>
                              <m:e>
                                <m:r>
                                  <a:rPr lang="en-US" sz="1600" i="1">
                                    <a:latin typeface="Cambria Math"/>
                                  </a:rPr>
                                  <m:t>0</m:t>
                                </m:r>
                              </m:e>
                              <m:e>
                                <m:r>
                                  <a:rPr lang="en-US" sz="1600" i="1">
                                    <a:latin typeface="Cambria Math"/>
                                  </a:rPr>
                                  <m:t>0</m:t>
                                </m:r>
                              </m:e>
                              <m:e>
                                <m:r>
                                  <a:rPr lang="en-US" sz="1600" i="1">
                                    <a:latin typeface="Cambria Math"/>
                                  </a:rPr>
                                  <m:t>0</m:t>
                                </m:r>
                              </m:e>
                              <m:e>
                                <m:r>
                                  <a:rPr lang="en-US" sz="1600" i="1">
                                    <a:latin typeface="Cambria Math"/>
                                  </a:rPr>
                                  <m:t>1</m:t>
                                </m:r>
                              </m:e>
                            </m:mr>
                          </m:m>
                        </m:e>
                      </m:d>
                    </m:oMath>
                  </m:oMathPara>
                </a14:m>
                <a:endParaRPr lang="en-US" sz="1600" dirty="0"/>
              </a:p>
              <a:p>
                <a:pPr marL="0" indent="0">
                  <a:buNone/>
                </a:pPr>
                <a:r>
                  <a:rPr lang="en-US" b="1" dirty="0"/>
                  <a:t>Problem: </a:t>
                </a:r>
                <a:r>
                  <a:rPr lang="en-US" dirty="0"/>
                  <a:t>To use </a:t>
                </a:r>
                <a14:m>
                  <m:oMath xmlns:m="http://schemas.openxmlformats.org/officeDocument/2006/math">
                    <m:sSub>
                      <m:sSubPr>
                        <m:ctrlPr>
                          <a:rPr lang="en-US" b="1" i="1">
                            <a:latin typeface="Cambria Math" panose="02040503050406030204" pitchFamily="18" charset="0"/>
                          </a:rPr>
                        </m:ctrlPr>
                      </m:sSubPr>
                      <m:e>
                        <m:r>
                          <a:rPr lang="en-US" b="1">
                            <a:latin typeface="Cambria Math"/>
                          </a:rPr>
                          <m:t>𝐌</m:t>
                        </m:r>
                      </m:e>
                      <m:sub>
                        <m:r>
                          <a:rPr lang="en-US" i="1">
                            <a:latin typeface="Cambria Math"/>
                          </a:rPr>
                          <m:t>𝑆𝑐𝑟𝑒𝑒𝑛</m:t>
                        </m:r>
                        <m:r>
                          <a:rPr lang="en-US" i="1">
                            <a:latin typeface="Cambria Math"/>
                          </a:rPr>
                          <m:t> </m:t>
                        </m:r>
                        <m:r>
                          <a:rPr lang="en-US" i="1">
                            <a:latin typeface="Cambria Math"/>
                          </a:rPr>
                          <m:t>𝑡𝑜</m:t>
                        </m:r>
                        <m:r>
                          <a:rPr lang="en-US" i="1">
                            <a:latin typeface="Cambria Math"/>
                          </a:rPr>
                          <m:t> </m:t>
                        </m:r>
                        <m:r>
                          <a:rPr lang="en-US" i="1">
                            <a:latin typeface="Cambria Math"/>
                          </a:rPr>
                          <m:t>𝑁𝐷𝐶</m:t>
                        </m:r>
                      </m:sub>
                    </m:sSub>
                  </m:oMath>
                </a14:m>
                <a:r>
                  <a:rPr lang="en-US" dirty="0"/>
                  <a:t>, we need the pixel position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𝑠</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𝑠</m:t>
                        </m:r>
                      </m:sub>
                    </m:sSub>
                  </m:oMath>
                </a14:m>
                <a:r>
                  <a:rPr lang="en-US" dirty="0"/>
                  <a:t> (which we have) but what do we use for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𝑧</m:t>
                        </m:r>
                      </m:e>
                      <m:sub>
                        <m:r>
                          <a:rPr lang="en-US" i="1">
                            <a:latin typeface="Cambria Math"/>
                          </a:rPr>
                          <m:t>𝑠</m:t>
                        </m:r>
                      </m:sub>
                    </m:sSub>
                  </m:oMath>
                </a14:m>
                <a:r>
                  <a:rPr lang="en-US" dirty="0"/>
                  <a:t>?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𝑧</m:t>
                        </m:r>
                      </m:e>
                      <m:sub>
                        <m:r>
                          <a:rPr lang="en-US" i="1">
                            <a:latin typeface="Cambria Math"/>
                          </a:rPr>
                          <m:t>𝑠</m:t>
                        </m:r>
                      </m:sub>
                    </m:sSub>
                    <m:r>
                      <a:rPr lang="en-US" b="0" i="1" smtClean="0">
                        <a:latin typeface="Cambria Math"/>
                      </a:rPr>
                      <m:t>=0</m:t>
                    </m:r>
                  </m:oMath>
                </a14:m>
                <a:r>
                  <a:rPr lang="en-US" dirty="0"/>
                  <a:t>  correspond to NDC z-axis -1, which in turn corresponds to the near plane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𝑧</m:t>
                        </m:r>
                      </m:e>
                      <m:sub>
                        <m:r>
                          <a:rPr lang="en-US" i="1">
                            <a:latin typeface="Cambria Math"/>
                          </a:rPr>
                          <m:t>𝑠</m:t>
                        </m:r>
                      </m:sub>
                    </m:sSub>
                    <m:r>
                      <a:rPr lang="en-US" i="1">
                        <a:latin typeface="Cambria Math"/>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𝑑</m:t>
                        </m:r>
                      </m:e>
                      <m:sub>
                        <m:r>
                          <a:rPr lang="en-US" i="1">
                            <a:latin typeface="Cambria Math"/>
                          </a:rPr>
                          <m:t>𝑧</m:t>
                        </m:r>
                      </m:sub>
                    </m:sSub>
                  </m:oMath>
                </a14:m>
                <a:r>
                  <a:rPr lang="en-US" dirty="0"/>
                  <a:t>  correspond to NDC z-axis 1, which in turn corresponds to the far plane</a:t>
                </a:r>
              </a:p>
              <a:p>
                <a:pPr marL="273050" lvl="1"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r="-354" b="-579"/>
                </a:stretch>
              </a:blipFill>
            </p:spPr>
            <p:txBody>
              <a:bodyPr/>
              <a:lstStyle/>
              <a:p>
                <a:r>
                  <a:rPr lang="en-US">
                    <a:noFill/>
                  </a:rPr>
                  <a:t> </a:t>
                </a:r>
              </a:p>
            </p:txBody>
          </p:sp>
        </mc:Fallback>
      </mc:AlternateContent>
    </p:spTree>
    <p:extLst>
      <p:ext uri="{BB962C8B-B14F-4D97-AF65-F5344CB8AC3E}">
        <p14:creationId xmlns:p14="http://schemas.microsoft.com/office/powerpoint/2010/main" val="279427228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2" dur="500"/>
                                        <p:tgtEl>
                                          <p:spTgt spid="4">
                                            <p:txEl>
                                              <p:pRg st="6" end="6"/>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5" dur="500"/>
                                        <p:tgtEl>
                                          <p:spTgt spid="4">
                                            <p:txEl>
                                              <p:pRg st="7" end="7"/>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Picking:</a:t>
            </a:r>
            <a:br>
              <a:rPr lang="en-US" dirty="0"/>
            </a:br>
            <a:r>
              <a:rPr lang="en-US" dirty="0"/>
              <a:t>Screen to NDC to World</a:t>
            </a:r>
          </a:p>
        </p:txBody>
      </p:sp>
      <p:sp>
        <p:nvSpPr>
          <p:cNvPr id="3" name="Slide Number Placeholder 2"/>
          <p:cNvSpPr>
            <a:spLocks noGrp="1"/>
          </p:cNvSpPr>
          <p:nvPr>
            <p:ph type="sldNum" sz="quarter" idx="12"/>
          </p:nvPr>
        </p:nvSpPr>
        <p:spPr/>
        <p:txBody>
          <a:bodyPr/>
          <a:lstStyle/>
          <a:p>
            <a:fld id="{2DD2A927-C669-46EB-947E-64BB8CE6050D}" type="slidenum">
              <a:rPr lang="en-US" smtClean="0"/>
              <a:pPr/>
              <a:t>51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Recall that to go from</a:t>
                </a:r>
                <a:r>
                  <a:rPr lang="en-US" i="1" dirty="0"/>
                  <a:t> </a:t>
                </a:r>
                <a:r>
                  <a:rPr lang="en-US" dirty="0"/>
                  <a:t>world space all the way to a screen position, we applied the collection of matrices below:</a:t>
                </a:r>
              </a:p>
              <a:p>
                <a:pPr marL="0" indent="0" algn="ctr">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a:rPr>
                            <m:t>𝐌</m:t>
                          </m:r>
                        </m:e>
                        <m:sub>
                          <m:r>
                            <a:rPr lang="en-US" i="1">
                              <a:latin typeface="Cambria Math"/>
                            </a:rPr>
                            <m:t>𝑁𝐷𝐶</m:t>
                          </m:r>
                          <m:r>
                            <a:rPr lang="en-US" i="1">
                              <a:latin typeface="Cambria Math"/>
                            </a:rPr>
                            <m:t> </m:t>
                          </m:r>
                          <m:r>
                            <a:rPr lang="en-US" i="1">
                              <a:latin typeface="Cambria Math"/>
                            </a:rPr>
                            <m:t>𝑡𝑜</m:t>
                          </m:r>
                          <m:r>
                            <a:rPr lang="en-US" i="1">
                              <a:latin typeface="Cambria Math"/>
                            </a:rPr>
                            <m:t> </m:t>
                          </m:r>
                          <m:r>
                            <a:rPr lang="en-US" i="1">
                              <a:latin typeface="Cambria Math"/>
                            </a:rPr>
                            <m:t>𝑆𝑐𝑟𝑒𝑒𝑛</m:t>
                          </m:r>
                        </m:sub>
                      </m:sSub>
                      <m:sSub>
                        <m:sSubPr>
                          <m:ctrlPr>
                            <a:rPr lang="en-US" b="1" i="1">
                              <a:latin typeface="Cambria Math" panose="02040503050406030204" pitchFamily="18" charset="0"/>
                            </a:rPr>
                          </m:ctrlPr>
                        </m:sSubPr>
                        <m:e>
                          <m:r>
                            <a:rPr lang="en-US" b="1">
                              <a:latin typeface="Cambria Math"/>
                            </a:rPr>
                            <m:t>𝐌</m:t>
                          </m:r>
                        </m:e>
                        <m:sub>
                          <m:r>
                            <m:rPr>
                              <m:sty m:val="p"/>
                            </m:rPr>
                            <a:rPr lang="en-US">
                              <a:latin typeface="Cambria Math"/>
                            </a:rPr>
                            <m:t>persp</m:t>
                          </m:r>
                        </m:sub>
                      </m:sSub>
                      <m:sSub>
                        <m:sSubPr>
                          <m:ctrlPr>
                            <a:rPr lang="en-US" i="1" dirty="0">
                              <a:latin typeface="Cambria Math" panose="02040503050406030204" pitchFamily="18" charset="0"/>
                            </a:rPr>
                          </m:ctrlPr>
                        </m:sSubPr>
                        <m:e>
                          <m:r>
                            <a:rPr lang="en-US" i="1" dirty="0">
                              <a:latin typeface="Cambria Math"/>
                            </a:rPr>
                            <m:t>𝐶</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oMath>
                  </m:oMathPara>
                </a14:m>
                <a:endParaRPr lang="en-US" sz="800" dirty="0"/>
              </a:p>
              <a:p>
                <a:pPr marL="0" indent="0">
                  <a:buNone/>
                </a:pPr>
                <a:r>
                  <a:rPr lang="en-US" dirty="0"/>
                  <a:t>Our goal: based on a cursor at position </a:t>
                </a:r>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𝑠</m:t>
                        </m:r>
                      </m:sub>
                    </m:sSub>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𝑠</m:t>
                        </m:r>
                      </m:sub>
                    </m:sSub>
                    <m:r>
                      <a:rPr lang="en-US" i="1">
                        <a:latin typeface="Cambria Math"/>
                      </a:rPr>
                      <m:t>)</m:t>
                    </m:r>
                  </m:oMath>
                </a14:m>
                <a:r>
                  <a:rPr lang="en-US" dirty="0"/>
                  <a:t> on a screen that is </a:t>
                </a:r>
                <a14:m>
                  <m:oMath xmlns:m="http://schemas.openxmlformats.org/officeDocument/2006/math">
                    <m:r>
                      <a:rPr lang="en-US" i="1">
                        <a:latin typeface="Cambria Math"/>
                      </a:rPr>
                      <m:t>𝑤</m:t>
                    </m:r>
                    <m:r>
                      <a:rPr lang="en-US" dirty="0">
                        <a:latin typeface="Cambria Math"/>
                        <a:ea typeface="Cambria Math"/>
                      </a:rPr>
                      <m:t>×</m:t>
                    </m:r>
                    <m:r>
                      <a:rPr lang="en-US" i="1">
                        <a:latin typeface="Cambria Math"/>
                      </a:rPr>
                      <m:t>h</m:t>
                    </m:r>
                  </m:oMath>
                </a14:m>
                <a:r>
                  <a:rPr lang="en-US" dirty="0"/>
                  <a:t> pixels, find the points </a:t>
                </a:r>
                <a:r>
                  <a:rPr lang="en-US" i="1" dirty="0"/>
                  <a:t>p0 </a:t>
                </a:r>
                <a:r>
                  <a:rPr lang="en-US" dirty="0"/>
                  <a:t>(near clip) and </a:t>
                </a:r>
                <a:r>
                  <a:rPr lang="en-US" i="1" dirty="0"/>
                  <a:t>p1 </a:t>
                </a:r>
                <a:r>
                  <a:rPr lang="en-US" dirty="0"/>
                  <a:t>(far clip) in world coordinates.</a:t>
                </a:r>
              </a:p>
              <a:p>
                <a:pPr marL="0" indent="0">
                  <a:buNone/>
                </a:pPr>
                <a:endParaRPr lang="en-US" sz="800" dirty="0"/>
              </a:p>
              <a:p>
                <a:pPr marL="0" indent="0">
                  <a:buNone/>
                </a:pPr>
                <a:r>
                  <a:rPr lang="en-US" dirty="0"/>
                  <a:t>This means we invert the process above:</a:t>
                </a:r>
              </a:p>
              <a:p>
                <a:pPr marL="0" indent="0" algn="ctr">
                  <a:buNone/>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d>
                            <m:dPr>
                              <m:ctrlPr>
                                <a:rPr lang="en-US" sz="1800" i="1" smtClean="0">
                                  <a:latin typeface="Cambria Math" panose="02040503050406030204" pitchFamily="18" charset="0"/>
                                </a:rPr>
                              </m:ctrlPr>
                            </m:dPr>
                            <m:e>
                              <m:sSub>
                                <m:sSubPr>
                                  <m:ctrlPr>
                                    <a:rPr lang="en-US" sz="1800" b="1" i="1">
                                      <a:latin typeface="Cambria Math" panose="02040503050406030204" pitchFamily="18" charset="0"/>
                                    </a:rPr>
                                  </m:ctrlPr>
                                </m:sSubPr>
                                <m:e>
                                  <m:r>
                                    <a:rPr lang="en-US" sz="1800" b="1">
                                      <a:latin typeface="Cambria Math"/>
                                    </a:rPr>
                                    <m:t>𝐌</m:t>
                                  </m:r>
                                </m:e>
                                <m:sub>
                                  <m:r>
                                    <a:rPr lang="en-US" sz="1800" i="1">
                                      <a:latin typeface="Cambria Math"/>
                                    </a:rPr>
                                    <m:t>𝑁𝐷𝐶</m:t>
                                  </m:r>
                                  <m:r>
                                    <a:rPr lang="en-US" sz="1800" i="1">
                                      <a:latin typeface="Cambria Math"/>
                                    </a:rPr>
                                    <m:t> </m:t>
                                  </m:r>
                                  <m:r>
                                    <a:rPr lang="en-US" sz="1800" i="1">
                                      <a:latin typeface="Cambria Math"/>
                                    </a:rPr>
                                    <m:t>𝑡𝑜</m:t>
                                  </m:r>
                                  <m:r>
                                    <a:rPr lang="en-US" sz="1800" i="1">
                                      <a:latin typeface="Cambria Math"/>
                                    </a:rPr>
                                    <m:t> </m:t>
                                  </m:r>
                                  <m:r>
                                    <a:rPr lang="en-US" sz="1800" i="1">
                                      <a:latin typeface="Cambria Math"/>
                                    </a:rPr>
                                    <m:t>𝑆𝑐𝑟𝑒𝑒𝑛</m:t>
                                  </m:r>
                                </m:sub>
                              </m:sSub>
                              <m:sSub>
                                <m:sSubPr>
                                  <m:ctrlPr>
                                    <a:rPr lang="en-US" sz="1800" b="1" i="1">
                                      <a:latin typeface="Cambria Math" panose="02040503050406030204" pitchFamily="18" charset="0"/>
                                    </a:rPr>
                                  </m:ctrlPr>
                                </m:sSubPr>
                                <m:e>
                                  <m:r>
                                    <a:rPr lang="en-US" sz="1800" b="1">
                                      <a:latin typeface="Cambria Math"/>
                                    </a:rPr>
                                    <m:t>𝐌</m:t>
                                  </m:r>
                                </m:e>
                                <m:sub>
                                  <m:r>
                                    <m:rPr>
                                      <m:sty m:val="p"/>
                                    </m:rPr>
                                    <a:rPr lang="en-US" sz="1800">
                                      <a:latin typeface="Cambria Math"/>
                                    </a:rPr>
                                    <m:t>persp</m:t>
                                  </m:r>
                                </m:sub>
                              </m:sSub>
                              <m:sSub>
                                <m:sSubPr>
                                  <m:ctrlPr>
                                    <a:rPr lang="en-US" sz="1800" i="1" dirty="0">
                                      <a:latin typeface="Cambria Math" panose="02040503050406030204" pitchFamily="18" charset="0"/>
                                    </a:rPr>
                                  </m:ctrlPr>
                                </m:sSubPr>
                                <m:e>
                                  <m:r>
                                    <a:rPr lang="en-US" sz="1800" i="1" dirty="0">
                                      <a:latin typeface="Cambria Math"/>
                                    </a:rPr>
                                    <m:t>𝐶</m:t>
                                  </m:r>
                                </m:e>
                                <m:sub>
                                  <m:r>
                                    <a:rPr lang="en-US" sz="1800" i="1" dirty="0">
                                      <a:latin typeface="Cambria Math"/>
                                    </a:rPr>
                                    <m:t>𝑤𝑜𝑟𝑙𝑑</m:t>
                                  </m:r>
                                  <m:r>
                                    <a:rPr lang="en-US" sz="1800" i="1" dirty="0">
                                      <a:latin typeface="Cambria Math"/>
                                    </a:rPr>
                                    <m:t>−</m:t>
                                  </m:r>
                                  <m:r>
                                    <a:rPr lang="en-US" sz="1800" i="1" dirty="0">
                                      <a:latin typeface="Cambria Math"/>
                                    </a:rPr>
                                    <m:t>𝑡𝑜</m:t>
                                  </m:r>
                                  <m:r>
                                    <a:rPr lang="en-US" sz="1800" i="1" dirty="0">
                                      <a:latin typeface="Cambria Math"/>
                                    </a:rPr>
                                    <m:t>−</m:t>
                                  </m:r>
                                  <m:r>
                                    <a:rPr lang="en-US" sz="1800" i="1" dirty="0">
                                      <a:latin typeface="Cambria Math"/>
                                    </a:rPr>
                                    <m:t>𝑣𝑖𝑒𝑤</m:t>
                                  </m:r>
                                </m:sub>
                              </m:sSub>
                            </m:e>
                          </m:d>
                        </m:e>
                        <m:sup>
                          <m:r>
                            <a:rPr lang="en-US" sz="1800" b="0" i="1" smtClean="0">
                              <a:latin typeface="Cambria Math"/>
                            </a:rPr>
                            <m:t>−1</m:t>
                          </m:r>
                        </m:sup>
                      </m:sSup>
                      <m:r>
                        <a:rPr lang="en-US" sz="1800" b="0" i="1" smtClean="0">
                          <a:latin typeface="Cambria Math"/>
                        </a:rPr>
                        <m:t>=</m:t>
                      </m:r>
                      <m:sSub>
                        <m:sSubPr>
                          <m:ctrlPr>
                            <a:rPr lang="en-US" sz="1800" i="1" dirty="0">
                              <a:latin typeface="Cambria Math" panose="02040503050406030204" pitchFamily="18" charset="0"/>
                            </a:rPr>
                          </m:ctrlPr>
                        </m:sSubPr>
                        <m:e>
                          <m:r>
                            <a:rPr lang="en-US" sz="1800" i="1" dirty="0">
                              <a:latin typeface="Cambria Math"/>
                            </a:rPr>
                            <m:t>𝐶</m:t>
                          </m:r>
                        </m:e>
                        <m:sub>
                          <m:r>
                            <a:rPr lang="en-US" sz="1800" i="1" dirty="0">
                              <a:latin typeface="Cambria Math"/>
                            </a:rPr>
                            <m:t>𝑣𝑖𝑒𝑤</m:t>
                          </m:r>
                          <m:r>
                            <a:rPr lang="en-US" sz="1800" b="0" i="1" dirty="0" smtClean="0">
                              <a:latin typeface="Cambria Math"/>
                            </a:rPr>
                            <m:t>−</m:t>
                          </m:r>
                          <m:r>
                            <a:rPr lang="en-US" sz="1800" b="0" i="1" dirty="0" smtClean="0">
                              <a:latin typeface="Cambria Math"/>
                            </a:rPr>
                            <m:t>𝑡𝑜</m:t>
                          </m:r>
                          <m:r>
                            <a:rPr lang="en-US" sz="1800" b="0" i="1" dirty="0" smtClean="0">
                              <a:latin typeface="Cambria Math"/>
                            </a:rPr>
                            <m:t>−</m:t>
                          </m:r>
                          <m:r>
                            <a:rPr lang="en-US" sz="1800" b="0" i="1" dirty="0" smtClean="0">
                              <a:latin typeface="Cambria Math"/>
                            </a:rPr>
                            <m:t>𝑤𝑜𝑟𝑙𝑑</m:t>
                          </m:r>
                        </m:sub>
                      </m:sSub>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b="1">
                                  <a:latin typeface="Cambria Math"/>
                                </a:rPr>
                                <m:t>𝐌</m:t>
                              </m:r>
                            </m:e>
                            <m:sub>
                              <m:r>
                                <m:rPr>
                                  <m:sty m:val="p"/>
                                </m:rPr>
                                <a:rPr lang="en-US" sz="1800">
                                  <a:latin typeface="Cambria Math"/>
                                </a:rPr>
                                <m:t>persp</m:t>
                              </m:r>
                            </m:sub>
                          </m:sSub>
                        </m:e>
                        <m:sup>
                          <m:r>
                            <a:rPr lang="en-US" sz="1800" i="1">
                              <a:latin typeface="Cambria Math"/>
                            </a:rPr>
                            <m:t>−1</m:t>
                          </m:r>
                        </m:sup>
                      </m:sSup>
                      <m:sSub>
                        <m:sSubPr>
                          <m:ctrlPr>
                            <a:rPr lang="en-US" sz="1800" b="1" i="1">
                              <a:latin typeface="Cambria Math" panose="02040503050406030204" pitchFamily="18" charset="0"/>
                            </a:rPr>
                          </m:ctrlPr>
                        </m:sSubPr>
                        <m:e>
                          <m:r>
                            <a:rPr lang="en-US" sz="1800" b="1">
                              <a:latin typeface="Cambria Math"/>
                            </a:rPr>
                            <m:t>𝐌</m:t>
                          </m:r>
                        </m:e>
                        <m:sub>
                          <m:r>
                            <a:rPr lang="en-US" sz="1800" i="1">
                              <a:latin typeface="Cambria Math"/>
                            </a:rPr>
                            <m:t>𝑆𝑐𝑟𝑒𝑒𝑛</m:t>
                          </m:r>
                          <m:r>
                            <a:rPr lang="en-US" sz="1800" b="0" i="1" smtClean="0">
                              <a:latin typeface="Cambria Math"/>
                            </a:rPr>
                            <m:t>−</m:t>
                          </m:r>
                          <m:r>
                            <a:rPr lang="en-US" sz="1800" b="0" i="1" smtClean="0">
                              <a:latin typeface="Cambria Math"/>
                            </a:rPr>
                            <m:t>𝑡𝑜</m:t>
                          </m:r>
                          <m:r>
                            <a:rPr lang="en-US" sz="1800" b="0" i="1" smtClean="0">
                              <a:latin typeface="Cambria Math"/>
                            </a:rPr>
                            <m:t>−</m:t>
                          </m:r>
                          <m:r>
                            <a:rPr lang="en-US" sz="1800" b="0" i="1" smtClean="0">
                              <a:latin typeface="Cambria Math"/>
                            </a:rPr>
                            <m:t>𝑁𝐷𝐶</m:t>
                          </m:r>
                        </m:sub>
                      </m:sSub>
                    </m:oMath>
                  </m:oMathPara>
                </a14:m>
                <a:endParaRPr lang="en-US" dirty="0"/>
              </a:p>
              <a:p>
                <a:pPr marL="293687" lvl="1" indent="0">
                  <a:buNone/>
                  <a:tabLst>
                    <a:tab pos="457200" algn="l"/>
                  </a:tabLst>
                </a:pPr>
                <a:endParaRPr lang="en-US" dirty="0"/>
              </a:p>
              <a:p>
                <a:pPr marL="457200" lvl="1" indent="-163513">
                  <a:tabLst>
                    <a:tab pos="457200" algn="l"/>
                  </a:tabLst>
                </a:pPr>
                <a:r>
                  <a:rPr lang="en-US" dirty="0"/>
                  <a:t>We just saw how to compute </a:t>
                </a:r>
                <a14:m>
                  <m:oMath xmlns:m="http://schemas.openxmlformats.org/officeDocument/2006/math">
                    <m:sSub>
                      <m:sSubPr>
                        <m:ctrlPr>
                          <a:rPr lang="en-US" b="1" i="1">
                            <a:latin typeface="Cambria Math" panose="02040503050406030204" pitchFamily="18" charset="0"/>
                          </a:rPr>
                        </m:ctrlPr>
                      </m:sSubPr>
                      <m:e>
                        <m:r>
                          <a:rPr lang="en-US" b="1">
                            <a:latin typeface="Cambria Math"/>
                          </a:rPr>
                          <m:t>𝐌</m:t>
                        </m:r>
                      </m:e>
                      <m:sub>
                        <m:r>
                          <a:rPr lang="en-US" i="1">
                            <a:latin typeface="Cambria Math"/>
                          </a:rPr>
                          <m:t>𝑆𝑐𝑟𝑒𝑒𝑛</m:t>
                        </m:r>
                        <m:r>
                          <a:rPr lang="en-US" i="1">
                            <a:latin typeface="Cambria Math"/>
                          </a:rPr>
                          <m:t> </m:t>
                        </m:r>
                        <m:r>
                          <a:rPr lang="en-US" i="1">
                            <a:latin typeface="Cambria Math"/>
                          </a:rPr>
                          <m:t>𝑡𝑜</m:t>
                        </m:r>
                        <m:r>
                          <a:rPr lang="en-US" i="1">
                            <a:latin typeface="Cambria Math"/>
                          </a:rPr>
                          <m:t> </m:t>
                        </m:r>
                        <m:r>
                          <a:rPr lang="en-US" i="1">
                            <a:latin typeface="Cambria Math"/>
                          </a:rPr>
                          <m:t>𝑁𝐷𝐶</m:t>
                        </m:r>
                      </m:sub>
                    </m:sSub>
                  </m:oMath>
                </a14:m>
                <a:endParaRPr lang="en-US" dirty="0"/>
              </a:p>
              <a:p>
                <a:pPr marL="457200" lvl="1" indent="-163513">
                  <a:tabLst>
                    <a:tab pos="457200" algn="l"/>
                  </a:tabLst>
                </a:pPr>
                <a14:m>
                  <m:oMath xmlns:m="http://schemas.openxmlformats.org/officeDocument/2006/math">
                    <m:sSup>
                      <m:sSupPr>
                        <m:ctrlPr>
                          <a:rPr lang="en-US" i="1" smtClean="0">
                            <a:latin typeface="Cambria Math" panose="02040503050406030204" pitchFamily="18" charset="0"/>
                          </a:rPr>
                        </m:ctrlPr>
                      </m:sSupPr>
                      <m:e>
                        <m:sSub>
                          <m:sSubPr>
                            <m:ctrlPr>
                              <a:rPr lang="en-US" i="1">
                                <a:latin typeface="Cambria Math" panose="02040503050406030204" pitchFamily="18" charset="0"/>
                              </a:rPr>
                            </m:ctrlPr>
                          </m:sSubPr>
                          <m:e>
                            <m:r>
                              <a:rPr lang="en-US" b="1">
                                <a:latin typeface="Cambria Math"/>
                              </a:rPr>
                              <m:t>𝐌</m:t>
                            </m:r>
                          </m:e>
                          <m:sub>
                            <m:r>
                              <m:rPr>
                                <m:sty m:val="p"/>
                              </m:rPr>
                              <a:rPr lang="en-US">
                                <a:latin typeface="Cambria Math"/>
                              </a:rPr>
                              <m:t>persp</m:t>
                            </m:r>
                          </m:sub>
                        </m:sSub>
                      </m:e>
                      <m:sup>
                        <m:r>
                          <a:rPr lang="en-US" b="0" i="1" smtClean="0">
                            <a:latin typeface="Cambria Math"/>
                          </a:rPr>
                          <m:t>−1</m:t>
                        </m:r>
                      </m:sup>
                    </m:sSup>
                  </m:oMath>
                </a14:m>
                <a:r>
                  <a:rPr lang="en-US" dirty="0"/>
                  <a:t> can be easily computed</a:t>
                </a:r>
              </a:p>
              <a:p>
                <a:pPr marL="457200" lvl="1" indent="-163513">
                  <a:tabLst>
                    <a:tab pos="457200" algn="l"/>
                  </a:tabLst>
                </a:pP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𝐶</m:t>
                        </m:r>
                      </m:e>
                      <m:sub>
                        <m:r>
                          <a:rPr lang="en-US" b="0" i="1" dirty="0" smtClean="0">
                            <a:latin typeface="Cambria Math"/>
                          </a:rPr>
                          <m:t>𝑣𝑖𝑒𝑤</m:t>
                        </m:r>
                        <m:r>
                          <a:rPr lang="en-US" i="1" dirty="0">
                            <a:latin typeface="Cambria Math"/>
                          </a:rPr>
                          <m:t>−</m:t>
                        </m:r>
                        <m:r>
                          <a:rPr lang="en-US" i="1" dirty="0">
                            <a:latin typeface="Cambria Math"/>
                          </a:rPr>
                          <m:t>𝑡𝑜</m:t>
                        </m:r>
                        <m:r>
                          <a:rPr lang="en-US" i="1" dirty="0">
                            <a:latin typeface="Cambria Math"/>
                          </a:rPr>
                          <m:t>−</m:t>
                        </m:r>
                        <m:r>
                          <a:rPr lang="en-US" b="0" i="1" dirty="0" smtClean="0">
                            <a:latin typeface="Cambria Math"/>
                          </a:rPr>
                          <m:t>𝑤𝑜𝑟𝑙𝑑</m:t>
                        </m:r>
                      </m:sub>
                    </m:sSub>
                  </m:oMath>
                </a14:m>
                <a:r>
                  <a:rPr lang="en-US" dirty="0"/>
                  <a:t> was created earlier</a:t>
                </a:r>
              </a:p>
              <a:p>
                <a:pPr marL="741362" lvl="2" indent="-163513">
                  <a:tabLst>
                    <a:tab pos="457200" algn="l"/>
                  </a:tabLst>
                </a:pPr>
                <a:r>
                  <a:rPr lang="en-US" dirty="0"/>
                  <a:t>We use it to get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𝐶</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oMath>
                </a14:m>
                <a:endParaRPr lang="en-US" dirty="0"/>
              </a:p>
              <a:p>
                <a:pPr marL="0" indent="0">
                  <a:buNone/>
                </a:pPr>
                <a:endParaRPr lang="en-US" sz="800"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r="-142"/>
                </a:stretch>
              </a:blipFill>
            </p:spPr>
            <p:txBody>
              <a:bodyPr/>
              <a:lstStyle/>
              <a:p>
                <a:r>
                  <a:rPr lang="en-US">
                    <a:noFill/>
                  </a:rPr>
                  <a:t> </a:t>
                </a:r>
              </a:p>
            </p:txBody>
          </p:sp>
        </mc:Fallback>
      </mc:AlternateContent>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942480"/>
            <a:ext cx="3404616" cy="289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94957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3" dur="500"/>
                                        <p:tgtEl>
                                          <p:spTgt spid="4">
                                            <p:txEl>
                                              <p:pRg st="7" end="7"/>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6" dur="500"/>
                                        <p:tgtEl>
                                          <p:spTgt spid="4">
                                            <p:txEl>
                                              <p:pRg st="8" end="8"/>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9" dur="500"/>
                                        <p:tgtEl>
                                          <p:spTgt spid="4">
                                            <p:txEl>
                                              <p:pRg st="9" end="9"/>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Picking:</a:t>
            </a:r>
            <a:br>
              <a:rPr lang="en-US" dirty="0"/>
            </a:br>
            <a:r>
              <a:rPr lang="en-US" dirty="0"/>
              <a:t>Screen to NDC to World</a:t>
            </a:r>
          </a:p>
        </p:txBody>
      </p:sp>
      <p:sp>
        <p:nvSpPr>
          <p:cNvPr id="3" name="Slide Number Placeholder 2"/>
          <p:cNvSpPr>
            <a:spLocks noGrp="1"/>
          </p:cNvSpPr>
          <p:nvPr>
            <p:ph type="sldNum" sz="quarter" idx="12"/>
          </p:nvPr>
        </p:nvSpPr>
        <p:spPr/>
        <p:txBody>
          <a:bodyPr/>
          <a:lstStyle/>
          <a:p>
            <a:fld id="{2DD2A927-C669-46EB-947E-64BB8CE6050D}" type="slidenum">
              <a:rPr lang="en-US" smtClean="0"/>
              <a:pPr/>
              <a:t>52</a:t>
            </a:fld>
            <a:endParaRPr lang="en-US" dirty="0"/>
          </a:p>
        </p:txBody>
      </p:sp>
      <p:sp>
        <p:nvSpPr>
          <p:cNvPr id="4" name="Content Placeholder 3"/>
          <p:cNvSpPr>
            <a:spLocks noGrp="1"/>
          </p:cNvSpPr>
          <p:nvPr>
            <p:ph sz="quarter" idx="1"/>
          </p:nvPr>
        </p:nvSpPr>
        <p:spPr/>
        <p:txBody>
          <a:bodyPr/>
          <a:lstStyle/>
          <a:p>
            <a:pPr marL="0" indent="0">
              <a:buNone/>
            </a:pPr>
            <a:r>
              <a:rPr lang="en-US" dirty="0"/>
              <a:t>Therefore: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From there, we can now compute the line</a:t>
            </a:r>
          </a:p>
          <a:p>
            <a:pPr marL="0" indent="0">
              <a:buNone/>
            </a:pPr>
            <a:r>
              <a:rPr lang="en-US" dirty="0"/>
              <a:t>segment in world space.</a:t>
            </a:r>
          </a:p>
          <a:p>
            <a:pPr marL="0" indent="0">
              <a:buNone/>
            </a:pP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85800" y="1247325"/>
                <a:ext cx="6094041" cy="2410275"/>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Near plane:   </a:t>
                </a:r>
                <a14:m>
                  <m:oMath xmlns:m="http://schemas.openxmlformats.org/officeDocument/2006/math">
                    <m:r>
                      <a:rPr lang="en-US" i="1" smtClean="0">
                        <a:latin typeface="Cambria Math"/>
                      </a:rPr>
                      <m:t>𝑝</m:t>
                    </m:r>
                    <m:r>
                      <a:rPr lang="en-US" i="1" smtClean="0">
                        <a:latin typeface="Cambria Math"/>
                      </a:rPr>
                      <m:t>0=</m:t>
                    </m:r>
                    <m:sSub>
                      <m:sSubPr>
                        <m:ctrlPr>
                          <a:rPr lang="en-US" i="1" dirty="0">
                            <a:latin typeface="Cambria Math" panose="02040503050406030204" pitchFamily="18" charset="0"/>
                          </a:rPr>
                        </m:ctrlPr>
                      </m:sSubPr>
                      <m:e>
                        <m:r>
                          <a:rPr lang="en-US" i="1" dirty="0">
                            <a:latin typeface="Cambria Math"/>
                          </a:rPr>
                          <m:t>𝐶</m:t>
                        </m:r>
                      </m:e>
                      <m:sub>
                        <m:r>
                          <a:rPr lang="en-US" i="1" dirty="0">
                            <a:latin typeface="Cambria Math"/>
                          </a:rPr>
                          <m:t>𝑣𝑖𝑒𝑤</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𝑤𝑜𝑟𝑙𝑑</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1">
                                <a:latin typeface="Cambria Math"/>
                              </a:rPr>
                              <m:t>𝐌</m:t>
                            </m:r>
                          </m:e>
                          <m:sub>
                            <m:r>
                              <m:rPr>
                                <m:sty m:val="p"/>
                              </m:rPr>
                              <a:rPr lang="en-US">
                                <a:latin typeface="Cambria Math"/>
                              </a:rPr>
                              <m:t>persp</m:t>
                            </m:r>
                          </m:sub>
                        </m:sSub>
                      </m:e>
                      <m:sup>
                        <m:r>
                          <a:rPr lang="en-US" i="1">
                            <a:latin typeface="Cambria Math"/>
                          </a:rPr>
                          <m:t>−1</m:t>
                        </m:r>
                      </m:sup>
                    </m:sSup>
                    <m:sSub>
                      <m:sSubPr>
                        <m:ctrlPr>
                          <a:rPr lang="en-US" b="1" i="1">
                            <a:latin typeface="Cambria Math" panose="02040503050406030204" pitchFamily="18" charset="0"/>
                          </a:rPr>
                        </m:ctrlPr>
                      </m:sSubPr>
                      <m:e>
                        <m:r>
                          <a:rPr lang="en-US" b="1">
                            <a:latin typeface="Cambria Math"/>
                          </a:rPr>
                          <m:t>𝐌</m:t>
                        </m:r>
                      </m:e>
                      <m:sub>
                        <m:r>
                          <a:rPr lang="en-US" i="1">
                            <a:latin typeface="Cambria Math"/>
                          </a:rPr>
                          <m:t>𝑆𝑐𝑟𝑒𝑒𝑛</m:t>
                        </m:r>
                        <m:r>
                          <a:rPr lang="en-US" i="1">
                            <a:latin typeface="Cambria Math"/>
                          </a:rPr>
                          <m:t> </m:t>
                        </m:r>
                        <m:r>
                          <a:rPr lang="en-US" i="1">
                            <a:latin typeface="Cambria Math"/>
                          </a:rPr>
                          <m:t>𝑡𝑜</m:t>
                        </m:r>
                        <m:r>
                          <a:rPr lang="en-US" i="1">
                            <a:latin typeface="Cambria Math"/>
                          </a:rPr>
                          <m:t> </m:t>
                        </m:r>
                        <m:r>
                          <a:rPr lang="en-US" i="1">
                            <a:latin typeface="Cambria Math"/>
                          </a:rPr>
                          <m:t>𝑁𝐷𝐶</m:t>
                        </m:r>
                      </m:sub>
                    </m:sSub>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a:rPr>
                                    <m:t>𝑥</m:t>
                                  </m:r>
                                </m:e>
                                <m:sub>
                                  <m:r>
                                    <a:rPr lang="en-US" i="1">
                                      <a:latin typeface="Cambria Math"/>
                                    </a:rPr>
                                    <m:t>𝑠</m:t>
                                  </m:r>
                                </m:sub>
                              </m:sSub>
                            </m:e>
                          </m:mr>
                          <m:mr>
                            <m:e>
                              <m:sSub>
                                <m:sSubPr>
                                  <m:ctrlPr>
                                    <a:rPr lang="en-US" i="1">
                                      <a:latin typeface="Cambria Math" panose="02040503050406030204" pitchFamily="18" charset="0"/>
                                    </a:rPr>
                                  </m:ctrlPr>
                                </m:sSubPr>
                                <m:e>
                                  <m:r>
                                    <a:rPr lang="en-US" i="1">
                                      <a:latin typeface="Cambria Math"/>
                                    </a:rPr>
                                    <m:t>𝑦</m:t>
                                  </m:r>
                                </m:e>
                                <m:sub>
                                  <m:r>
                                    <a:rPr lang="en-US" i="1">
                                      <a:latin typeface="Cambria Math"/>
                                    </a:rPr>
                                    <m:t>𝑠</m:t>
                                  </m:r>
                                </m:sub>
                              </m:sSub>
                            </m:e>
                          </m:mr>
                          <m:mr>
                            <m:e>
                              <m:r>
                                <a:rPr lang="en-US" i="1">
                                  <a:latin typeface="Cambria Math"/>
                                </a:rPr>
                                <m:t>0</m:t>
                              </m:r>
                            </m:e>
                          </m:mr>
                          <m:mr>
                            <m:e>
                              <m:r>
                                <a:rPr lang="en-US" i="1">
                                  <a:latin typeface="Cambria Math"/>
                                </a:rPr>
                                <m:t>1</m:t>
                              </m:r>
                            </m:e>
                          </m:mr>
                        </m:m>
                      </m:e>
                    </m:d>
                  </m:oMath>
                </a14:m>
                <a:endParaRPr lang="en-US" dirty="0"/>
              </a:p>
              <a:p>
                <a:r>
                  <a:rPr lang="en-US" dirty="0">
                    <a:latin typeface="Times New Roman" panose="02020603050405020304" pitchFamily="18" charset="0"/>
                    <a:cs typeface="Times New Roman" panose="02020603050405020304" pitchFamily="18" charset="0"/>
                  </a:rPr>
                  <a:t>Far plane: </a:t>
                </a:r>
                <a14:m>
                  <m:oMath xmlns:m="http://schemas.openxmlformats.org/officeDocument/2006/math">
                    <m:r>
                      <a:rPr lang="en-US" i="1">
                        <a:latin typeface="Cambria Math"/>
                      </a:rPr>
                      <m:t>𝑝</m:t>
                    </m:r>
                    <m:r>
                      <a:rPr lang="en-US" b="0" i="1" smtClean="0">
                        <a:latin typeface="Cambria Math"/>
                      </a:rPr>
                      <m:t>1</m:t>
                    </m:r>
                    <m:r>
                      <a:rPr lang="en-US" i="1">
                        <a:latin typeface="Cambria Math"/>
                      </a:rPr>
                      <m:t>=</m:t>
                    </m:r>
                    <m:sSub>
                      <m:sSubPr>
                        <m:ctrlPr>
                          <a:rPr lang="en-US" i="1" dirty="0">
                            <a:latin typeface="Cambria Math" panose="02040503050406030204" pitchFamily="18" charset="0"/>
                          </a:rPr>
                        </m:ctrlPr>
                      </m:sSubPr>
                      <m:e>
                        <m:r>
                          <a:rPr lang="en-US" i="1" dirty="0">
                            <a:latin typeface="Cambria Math"/>
                          </a:rPr>
                          <m:t>𝐶</m:t>
                        </m:r>
                      </m:e>
                      <m:sub>
                        <m:r>
                          <a:rPr lang="en-US" i="1" dirty="0">
                            <a:latin typeface="Cambria Math"/>
                          </a:rPr>
                          <m:t>𝑣𝑖𝑒𝑤</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𝑤𝑜𝑟𝑙𝑑</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1">
                                <a:latin typeface="Cambria Math"/>
                              </a:rPr>
                              <m:t>𝐌</m:t>
                            </m:r>
                          </m:e>
                          <m:sub>
                            <m:r>
                              <m:rPr>
                                <m:sty m:val="p"/>
                              </m:rPr>
                              <a:rPr lang="en-US">
                                <a:latin typeface="Cambria Math"/>
                              </a:rPr>
                              <m:t>persp</m:t>
                            </m:r>
                          </m:sub>
                        </m:sSub>
                      </m:e>
                      <m:sup>
                        <m:r>
                          <a:rPr lang="en-US" i="1">
                            <a:latin typeface="Cambria Math"/>
                          </a:rPr>
                          <m:t>−1</m:t>
                        </m:r>
                      </m:sup>
                    </m:sSup>
                    <m:sSub>
                      <m:sSubPr>
                        <m:ctrlPr>
                          <a:rPr lang="en-US" b="1" i="1">
                            <a:latin typeface="Cambria Math" panose="02040503050406030204" pitchFamily="18" charset="0"/>
                          </a:rPr>
                        </m:ctrlPr>
                      </m:sSubPr>
                      <m:e>
                        <m:r>
                          <a:rPr lang="en-US" b="1">
                            <a:latin typeface="Cambria Math"/>
                          </a:rPr>
                          <m:t>𝐌</m:t>
                        </m:r>
                      </m:e>
                      <m:sub>
                        <m:r>
                          <a:rPr lang="en-US" i="1">
                            <a:latin typeface="Cambria Math"/>
                          </a:rPr>
                          <m:t>𝑆𝑐𝑟𝑒𝑒𝑛</m:t>
                        </m:r>
                        <m:r>
                          <a:rPr lang="en-US" i="1">
                            <a:latin typeface="Cambria Math"/>
                          </a:rPr>
                          <m:t> </m:t>
                        </m:r>
                        <m:r>
                          <a:rPr lang="en-US" i="1">
                            <a:latin typeface="Cambria Math"/>
                          </a:rPr>
                          <m:t>𝑡𝑜</m:t>
                        </m:r>
                        <m:r>
                          <a:rPr lang="en-US" i="1">
                            <a:latin typeface="Cambria Math"/>
                          </a:rPr>
                          <m:t> </m:t>
                        </m:r>
                        <m:r>
                          <a:rPr lang="en-US" i="1">
                            <a:latin typeface="Cambria Math"/>
                          </a:rPr>
                          <m:t>𝑁𝐷𝐶</m:t>
                        </m:r>
                      </m:sub>
                    </m:sSub>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a:rPr>
                                    <m:t>𝑥</m:t>
                                  </m:r>
                                </m:e>
                                <m:sub>
                                  <m:r>
                                    <a:rPr lang="en-US" i="1">
                                      <a:latin typeface="Cambria Math"/>
                                    </a:rPr>
                                    <m:t>𝑠</m:t>
                                  </m:r>
                                </m:sub>
                              </m:sSub>
                            </m:e>
                          </m:mr>
                          <m:mr>
                            <m:e>
                              <m:sSub>
                                <m:sSubPr>
                                  <m:ctrlPr>
                                    <a:rPr lang="en-US" i="1">
                                      <a:latin typeface="Cambria Math" panose="02040503050406030204" pitchFamily="18" charset="0"/>
                                    </a:rPr>
                                  </m:ctrlPr>
                                </m:sSubPr>
                                <m:e>
                                  <m:r>
                                    <a:rPr lang="en-US" i="1">
                                      <a:latin typeface="Cambria Math"/>
                                    </a:rPr>
                                    <m:t>𝑦</m:t>
                                  </m:r>
                                </m:e>
                                <m:sub>
                                  <m:r>
                                    <a:rPr lang="en-US" i="1">
                                      <a:latin typeface="Cambria Math"/>
                                    </a:rPr>
                                    <m:t>𝑠</m:t>
                                  </m:r>
                                </m:sub>
                              </m:sSub>
                            </m:e>
                          </m:mr>
                          <m:mr>
                            <m:e>
                              <m:sSub>
                                <m:sSubPr>
                                  <m:ctrlPr>
                                    <a:rPr lang="en-US" i="1">
                                      <a:latin typeface="Cambria Math" panose="02040503050406030204" pitchFamily="18" charset="0"/>
                                    </a:rPr>
                                  </m:ctrlPr>
                                </m:sSubPr>
                                <m:e>
                                  <m:r>
                                    <a:rPr lang="en-US" i="1">
                                      <a:latin typeface="Cambria Math"/>
                                    </a:rPr>
                                    <m:t>𝑑</m:t>
                                  </m:r>
                                </m:e>
                                <m:sub>
                                  <m:r>
                                    <a:rPr lang="en-US" i="1">
                                      <a:latin typeface="Cambria Math"/>
                                    </a:rPr>
                                    <m:t>𝑧</m:t>
                                  </m:r>
                                </m:sub>
                              </m:sSub>
                            </m:e>
                          </m:mr>
                          <m:mr>
                            <m:e>
                              <m:r>
                                <a:rPr lang="en-US" i="1">
                                  <a:latin typeface="Cambria Math"/>
                                </a:rPr>
                                <m:t>1</m:t>
                              </m:r>
                            </m:e>
                          </m:mr>
                        </m:m>
                      </m:e>
                    </m:d>
                  </m:oMath>
                </a14:m>
                <a:endParaRPr lang="en-US"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85800" y="1247325"/>
                <a:ext cx="6094041" cy="2410275"/>
              </a:xfrm>
              <a:prstGeom prst="rect">
                <a:avLst/>
              </a:prstGeom>
              <a:blipFill rotWithShape="1">
                <a:blip r:embed="rId2"/>
                <a:stretch>
                  <a:fillRect l="-901"/>
                </a:stretch>
              </a:blipFill>
            </p:spPr>
            <p:txBody>
              <a:bodyPr/>
              <a:lstStyle/>
              <a:p>
                <a:r>
                  <a:rPr lang="en-US">
                    <a:noFill/>
                  </a:rPr>
                  <a:t> </a:t>
                </a:r>
              </a:p>
            </p:txBody>
          </p:sp>
        </mc:Fallback>
      </mc:AlternateContent>
      <p:sp>
        <p:nvSpPr>
          <p:cNvPr id="8" name="Rounded Rectangle 7"/>
          <p:cNvSpPr/>
          <p:nvPr/>
        </p:nvSpPr>
        <p:spPr>
          <a:xfrm>
            <a:off x="609600" y="5029200"/>
            <a:ext cx="4495800" cy="11430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However: </a:t>
            </a:r>
            <a:r>
              <a:rPr lang="en-US" dirty="0">
                <a:solidFill>
                  <a:schemeClr val="tx1"/>
                </a:solidFill>
                <a:latin typeface="Times New Roman" panose="02020603050405020304" pitchFamily="18" charset="0"/>
                <a:cs typeface="Times New Roman" panose="02020603050405020304" pitchFamily="18" charset="0"/>
              </a:rPr>
              <a:t>To determine what, if anything, intersects with this segment, we need some collision/intersection processing which we will cover in the coming  weeks.</a:t>
            </a:r>
          </a:p>
        </p:txBody>
      </p:sp>
      <p:sp>
        <p:nvSpPr>
          <p:cNvPr id="9" name="Rounded Rectangle 8"/>
          <p:cNvSpPr/>
          <p:nvPr/>
        </p:nvSpPr>
        <p:spPr>
          <a:xfrm>
            <a:off x="6779840" y="1600200"/>
            <a:ext cx="2486079" cy="12192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Side note:  </a:t>
            </a:r>
            <a:r>
              <a:rPr lang="en-US" sz="1200" dirty="0">
                <a:solidFill>
                  <a:schemeClr val="tx1"/>
                </a:solidFill>
              </a:rPr>
              <a:t>Obviously, OpenGL and DirectX will give you functions to extract </a:t>
            </a:r>
            <a:r>
              <a:rPr lang="en-US" sz="1200" i="1" dirty="0">
                <a:solidFill>
                  <a:schemeClr val="tx1"/>
                </a:solidFill>
              </a:rPr>
              <a:t>p0</a:t>
            </a:r>
            <a:r>
              <a:rPr lang="en-US" sz="1200" dirty="0">
                <a:solidFill>
                  <a:schemeClr val="tx1"/>
                </a:solidFill>
              </a:rPr>
              <a:t> and </a:t>
            </a:r>
            <a:r>
              <a:rPr lang="en-US" sz="1200" i="1" dirty="0">
                <a:solidFill>
                  <a:schemeClr val="tx1"/>
                </a:solidFill>
              </a:rPr>
              <a:t>p1</a:t>
            </a:r>
            <a:r>
              <a:rPr lang="en-US" sz="1200" dirty="0">
                <a:solidFill>
                  <a:schemeClr val="tx1"/>
                </a:solidFill>
              </a:rPr>
              <a:t> based on the current camera settings.  We are looking at the math being done under the hood.</a:t>
            </a:r>
          </a:p>
        </p:txBody>
      </p:sp>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942480"/>
            <a:ext cx="3404616" cy="289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57860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2" dur="500"/>
                                        <p:tgtEl>
                                          <p:spTgt spid="4">
                                            <p:txEl>
                                              <p:pRg st="7" end="7"/>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5" dur="500"/>
                                        <p:tgtEl>
                                          <p:spTgt spid="4">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build="p" bldLvl="3"/>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53</a:t>
            </a:fld>
            <a:endParaRPr lang="en-US" dirty="0"/>
          </a:p>
        </p:txBody>
      </p:sp>
      <p:sp>
        <p:nvSpPr>
          <p:cNvPr id="4" name="Content Placeholder 3"/>
          <p:cNvSpPr>
            <a:spLocks noGrp="1"/>
          </p:cNvSpPr>
          <p:nvPr>
            <p:ph sz="quarter" idx="1"/>
          </p:nvPr>
        </p:nvSpPr>
        <p:spPr/>
        <p:txBody>
          <a:bodyPr/>
          <a:lstStyle/>
          <a:p>
            <a:endParaRPr lang="en-US"/>
          </a:p>
        </p:txBody>
      </p:sp>
    </p:spTree>
    <p:extLst>
      <p:ext uri="{BB962C8B-B14F-4D97-AF65-F5344CB8AC3E}">
        <p14:creationId xmlns:p14="http://schemas.microsoft.com/office/powerpoint/2010/main" val="2276988626"/>
      </p:ext>
    </p:extLst>
  </p:cSld>
  <p:clrMapOvr>
    <a:masterClrMapping/>
  </p:clrMapOvr>
  <p:transition spd="slow">
    <p:randomBa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Frame:</a:t>
            </a:r>
            <a:br>
              <a:rPr lang="en-US" dirty="0"/>
            </a:br>
            <a:r>
              <a:rPr lang="en-US" dirty="0"/>
              <a:t>Handedness Strikes Again…</a:t>
            </a:r>
          </a:p>
        </p:txBody>
      </p:sp>
      <p:sp>
        <p:nvSpPr>
          <p:cNvPr id="3" name="Slide Number Placeholder 2"/>
          <p:cNvSpPr>
            <a:spLocks noGrp="1"/>
          </p:cNvSpPr>
          <p:nvPr>
            <p:ph type="sldNum" sz="quarter" idx="12"/>
          </p:nvPr>
        </p:nvSpPr>
        <p:spPr/>
        <p:txBody>
          <a:bodyPr/>
          <a:lstStyle/>
          <a:p>
            <a:fld id="{2DD2A927-C669-46EB-947E-64BB8CE6050D}" type="slidenum">
              <a:rPr lang="en-US" smtClean="0"/>
              <a:pPr/>
              <a:t>6</a:t>
            </a:fld>
            <a:endParaRPr lang="en-US" dirty="0"/>
          </a:p>
        </p:txBody>
      </p:sp>
      <p:sp>
        <p:nvSpPr>
          <p:cNvPr id="4" name="Content Placeholder 3"/>
          <p:cNvSpPr>
            <a:spLocks noGrp="1"/>
          </p:cNvSpPr>
          <p:nvPr>
            <p:ph sz="quarter" idx="1"/>
          </p:nvPr>
        </p:nvSpPr>
        <p:spPr/>
        <p:txBody>
          <a:bodyPr/>
          <a:lstStyle/>
          <a:p>
            <a:pPr marL="0" indent="0">
              <a:buNone/>
            </a:pPr>
            <a:r>
              <a:rPr lang="en-US" dirty="0"/>
              <a:t>In View Frame space: which axes are forward, up and side?</a:t>
            </a:r>
          </a:p>
          <a:p>
            <a:pPr marL="0" indent="0">
              <a:buNone/>
            </a:pPr>
            <a:r>
              <a:rPr lang="en-US" dirty="0"/>
              <a:t>Once again, the world of computer graphics is being...interesting…</a:t>
            </a:r>
          </a:p>
          <a:p>
            <a:pPr marL="273050" lvl="1" indent="0">
              <a:buNone/>
            </a:pPr>
            <a:endParaRPr lang="en-US" sz="800" dirty="0"/>
          </a:p>
          <a:p>
            <a:pPr lvl="1"/>
            <a:r>
              <a:rPr lang="en-US" dirty="0"/>
              <a:t>We assume you have already selected your graphic system (OpenGL, DirectX, etc. )</a:t>
            </a:r>
          </a:p>
          <a:p>
            <a:pPr lvl="1"/>
            <a:r>
              <a:rPr lang="en-US" dirty="0"/>
              <a:t>Whatever team agreement we made for axes alignment in world space and/or game objects, it’s likely that the camera will have a different one.</a:t>
            </a:r>
          </a:p>
          <a:p>
            <a:pPr lvl="1"/>
            <a:r>
              <a:rPr lang="en-US" u="sng" dirty="0"/>
              <a:t>Most</a:t>
            </a:r>
            <a:r>
              <a:rPr lang="en-US" dirty="0"/>
              <a:t> cameras will have the </a:t>
            </a:r>
            <a:r>
              <a:rPr lang="en-US" i="1" dirty="0"/>
              <a:t>up</a:t>
            </a:r>
            <a:r>
              <a:rPr lang="en-US" dirty="0"/>
              <a:t> vector along the y axis. </a:t>
            </a:r>
          </a:p>
          <a:p>
            <a:pPr lvl="1"/>
            <a:r>
              <a:rPr lang="en-US" u="sng" dirty="0"/>
              <a:t>Most</a:t>
            </a:r>
            <a:r>
              <a:rPr lang="en-US" dirty="0"/>
              <a:t> cameras will have the </a:t>
            </a:r>
            <a:r>
              <a:rPr lang="en-US" i="1" dirty="0"/>
              <a:t>side</a:t>
            </a:r>
            <a:r>
              <a:rPr lang="en-US" dirty="0"/>
              <a:t> vector along the x axis</a:t>
            </a:r>
          </a:p>
          <a:p>
            <a:pPr lvl="2"/>
            <a:r>
              <a:rPr lang="en-US" dirty="0"/>
              <a:t>Usually the side vector will align toward the right side of the screen</a:t>
            </a:r>
          </a:p>
          <a:p>
            <a:pPr lvl="3"/>
            <a:r>
              <a:rPr lang="en-US" sz="1600" i="1" dirty="0"/>
              <a:t>This is done because the 2D screen has the x-axis going to the right</a:t>
            </a:r>
          </a:p>
          <a:p>
            <a:pPr lvl="2"/>
            <a:r>
              <a:rPr lang="en-US" dirty="0"/>
              <a:t>Sadly, this leads people to call this the ‘right’ vector despite the fact that this naming may conflict with handedness…</a:t>
            </a:r>
          </a:p>
          <a:p>
            <a:pPr lvl="1"/>
            <a:r>
              <a:rPr lang="en-US" u="sng" dirty="0"/>
              <a:t>Check the camera’s handedness</a:t>
            </a:r>
            <a:r>
              <a:rPr lang="en-US" dirty="0"/>
              <a:t>: (</a:t>
            </a:r>
            <a:r>
              <a:rPr lang="en-US" i="1" dirty="0"/>
              <a:t>new </a:t>
            </a:r>
            <a:r>
              <a:rPr lang="en-US" i="1" dirty="0">
                <a:hlinkClick r:id="rId2"/>
              </a:rPr>
              <a:t>LASR</a:t>
            </a:r>
            <a:r>
              <a:rPr lang="en-US" dirty="0"/>
              <a:t>)</a:t>
            </a:r>
          </a:p>
          <a:p>
            <a:pPr lvl="2"/>
            <a:r>
              <a:rPr lang="en-US" dirty="0"/>
              <a:t>Some are left-handed (the books wishfully calls those ‘standard’) others are right-handed </a:t>
            </a:r>
          </a:p>
          <a:p>
            <a:pPr lvl="3"/>
            <a:r>
              <a:rPr lang="en-US" dirty="0"/>
              <a:t>DirectX is often LH while OpenGL often is RH (relative to World Space. The </a:t>
            </a:r>
            <a:r>
              <a:rPr lang="en-US" dirty="0">
                <a:hlinkClick r:id="rId3" action="ppaction://hlinksldjump"/>
              </a:rPr>
              <a:t>NDC</a:t>
            </a:r>
            <a:r>
              <a:rPr lang="en-US" dirty="0"/>
              <a:t> may be different.)</a:t>
            </a:r>
          </a:p>
          <a:p>
            <a:pPr lvl="2"/>
            <a:r>
              <a:rPr lang="en-US" dirty="0"/>
              <a:t>LH cameras usually look down the z axis while RH camera look down the </a:t>
            </a:r>
            <a:r>
              <a:rPr lang="en-US" u="sng" dirty="0"/>
              <a:t>negative</a:t>
            </a:r>
            <a:r>
              <a:rPr lang="en-US" dirty="0"/>
              <a:t> z axis</a:t>
            </a:r>
          </a:p>
          <a:p>
            <a:pPr lvl="3"/>
            <a:r>
              <a:rPr lang="en-US" dirty="0"/>
              <a:t>This means we have to flip the directional vector when building the world matrix for RH cameras</a:t>
            </a:r>
          </a:p>
          <a:p>
            <a:pPr lvl="3"/>
            <a:r>
              <a:rPr lang="en-US" i="1" dirty="0"/>
              <a:t>See next slide…</a:t>
            </a:r>
          </a:p>
          <a:p>
            <a:pPr marL="273050" lvl="1" indent="0">
              <a:buNone/>
            </a:pPr>
            <a:endParaRPr lang="en-US" dirty="0"/>
          </a:p>
        </p:txBody>
      </p:sp>
    </p:spTree>
    <p:extLst>
      <p:ext uri="{BB962C8B-B14F-4D97-AF65-F5344CB8AC3E}">
        <p14:creationId xmlns:p14="http://schemas.microsoft.com/office/powerpoint/2010/main" val="299518092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0" dur="500"/>
                                        <p:tgtEl>
                                          <p:spTgt spid="4">
                                            <p:txEl>
                                              <p:pRg st="6" end="6"/>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3" dur="500"/>
                                        <p:tgtEl>
                                          <p:spTgt spid="4">
                                            <p:txEl>
                                              <p:pRg st="7" end="7"/>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6" dur="500"/>
                                        <p:tgtEl>
                                          <p:spTgt spid="4">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1" dur="500"/>
                                        <p:tgtEl>
                                          <p:spTgt spid="4">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1" dur="500"/>
                                        <p:tgtEl>
                                          <p:spTgt spid="4">
                                            <p:txEl>
                                              <p:pRg st="11" end="11"/>
                                            </p:tx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4" dur="500"/>
                                        <p:tgtEl>
                                          <p:spTgt spid="4">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9" dur="500"/>
                                        <p:tgtEl>
                                          <p:spTgt spid="4">
                                            <p:txEl>
                                              <p:pRg st="13" end="13"/>
                                            </p:txEl>
                                          </p:spTgt>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62" dur="500"/>
                                        <p:tgtEl>
                                          <p:spTgt spid="4">
                                            <p:txEl>
                                              <p:pRg st="14" end="14"/>
                                            </p:txEl>
                                          </p:spTgt>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65"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Frame:</a:t>
            </a:r>
            <a:br>
              <a:rPr lang="en-US" dirty="0"/>
            </a:br>
            <a:r>
              <a:rPr lang="en-US" dirty="0"/>
              <a:t>Position/Alignment of a Camera</a:t>
            </a:r>
          </a:p>
        </p:txBody>
      </p:sp>
      <p:sp>
        <p:nvSpPr>
          <p:cNvPr id="3" name="Slide Number Placeholder 2"/>
          <p:cNvSpPr>
            <a:spLocks noGrp="1"/>
          </p:cNvSpPr>
          <p:nvPr>
            <p:ph type="sldNum" sz="quarter" idx="12"/>
          </p:nvPr>
        </p:nvSpPr>
        <p:spPr/>
        <p:txBody>
          <a:bodyPr/>
          <a:lstStyle/>
          <a:p>
            <a:fld id="{2DD2A927-C669-46EB-947E-64BB8CE6050D}" type="slidenum">
              <a:rPr lang="en-US" smtClean="0"/>
              <a:pPr/>
              <a:t>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A camera’s position and orientation are specified as follow:</a:t>
                </a:r>
              </a:p>
              <a:p>
                <a:pPr lvl="1"/>
                <a:r>
                  <a:rPr lang="en-US" sz="1600" dirty="0"/>
                  <a:t>The camera’s </a:t>
                </a:r>
                <a:r>
                  <a:rPr lang="en-US" sz="1600" b="1" dirty="0"/>
                  <a:t>position</a:t>
                </a:r>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𝐶</m:t>
                        </m:r>
                      </m:e>
                      <m:sub>
                        <m:r>
                          <a:rPr lang="en-US" sz="1600" b="0" i="1" smtClean="0">
                            <a:latin typeface="Cambria Math"/>
                          </a:rPr>
                          <m:t>𝑝𝑜𝑠</m:t>
                        </m:r>
                      </m:sub>
                    </m:sSub>
                  </m:oMath>
                </a14:m>
                <a:endParaRPr lang="en-US" sz="1600" dirty="0"/>
              </a:p>
              <a:p>
                <a:pPr lvl="1"/>
                <a:r>
                  <a:rPr lang="en-US" sz="1600" dirty="0"/>
                  <a:t>The camera’s </a:t>
                </a:r>
                <a:r>
                  <a:rPr lang="en-US" sz="1600" b="1" dirty="0"/>
                  <a:t>initial ‘up’  direction </a:t>
                </a:r>
                <a:r>
                  <a:rPr lang="en-US" sz="1600" dirty="0"/>
                  <a:t>(</a:t>
                </a:r>
                <a:r>
                  <a:rPr lang="en-US" sz="1600" i="1" dirty="0"/>
                  <a:t>Note:</a:t>
                </a:r>
                <a:r>
                  <a:rPr lang="en-US" sz="1600" dirty="0"/>
                  <a:t> </a:t>
                </a:r>
                <a:r>
                  <a:rPr lang="en-US" sz="1600" i="1" dirty="0"/>
                  <a:t>not the final up vector, see next slide</a:t>
                </a:r>
                <a:r>
                  <a:rPr lang="en-US" sz="1600" dirty="0"/>
                  <a:t>)</a:t>
                </a:r>
              </a:p>
              <a:p>
                <a:pPr lvl="1"/>
                <a:r>
                  <a:rPr lang="en-US" sz="1600" dirty="0"/>
                  <a:t>The camera’s </a:t>
                </a:r>
                <a:r>
                  <a:rPr lang="en-US" sz="1600" b="1" dirty="0"/>
                  <a:t>target position</a:t>
                </a:r>
                <a:r>
                  <a:rPr lang="en-US" sz="1600" dirty="0"/>
                  <a:t>: </a:t>
                </a:r>
                <a14:m>
                  <m:oMath xmlns:m="http://schemas.openxmlformats.org/officeDocument/2006/math">
                    <m:sSub>
                      <m:sSubPr>
                        <m:ctrlPr>
                          <a:rPr lang="en-US" sz="1600" b="1" i="1">
                            <a:latin typeface="Cambria Math" panose="02040503050406030204" pitchFamily="18" charset="0"/>
                          </a:rPr>
                        </m:ctrlPr>
                      </m:sSubPr>
                      <m:e>
                        <m:r>
                          <a:rPr lang="en-US" sz="1600" b="0" i="1" smtClean="0">
                            <a:latin typeface="Cambria Math"/>
                          </a:rPr>
                          <m:t>𝑇</m:t>
                        </m:r>
                      </m:e>
                      <m:sub>
                        <m:r>
                          <a:rPr lang="en-US" sz="1600" i="1">
                            <a:latin typeface="Cambria Math"/>
                          </a:rPr>
                          <m:t>𝑝𝑜𝑠</m:t>
                        </m:r>
                      </m:sub>
                    </m:sSub>
                  </m:oMath>
                </a14:m>
                <a:endParaRPr lang="en-US" sz="1600" b="1" dirty="0"/>
              </a:p>
              <a:p>
                <a:pPr marL="0" indent="-20638">
                  <a:buNone/>
                </a:pPr>
                <a:r>
                  <a:rPr lang="en-US" dirty="0"/>
                  <a:t>From the above, we can compute the </a:t>
                </a:r>
                <a:r>
                  <a:rPr lang="en-US" b="1" u="sng" dirty="0"/>
                  <a:t>view direction</a:t>
                </a:r>
                <a:r>
                  <a:rPr lang="en-US" dirty="0"/>
                  <a:t> (the direction of the ‘lens’)</a:t>
                </a:r>
              </a:p>
              <a:p>
                <a:pPr lvl="1"/>
                <a14:m>
                  <m:oMath xmlns:m="http://schemas.openxmlformats.org/officeDocument/2006/math">
                    <m:sSub>
                      <m:sSubPr>
                        <m:ctrlPr>
                          <a:rPr lang="en-US" sz="1600" b="1" i="1">
                            <a:latin typeface="Cambria Math" panose="02040503050406030204" pitchFamily="18" charset="0"/>
                          </a:rPr>
                        </m:ctrlPr>
                      </m:sSubPr>
                      <m:e>
                        <m:acc>
                          <m:accPr>
                            <m:chr m:val="̂"/>
                            <m:ctrlPr>
                              <a:rPr lang="en-US" sz="1600" b="1" i="1">
                                <a:latin typeface="Cambria Math" panose="02040503050406030204" pitchFamily="18" charset="0"/>
                              </a:rPr>
                            </m:ctrlPr>
                          </m:accPr>
                          <m:e>
                            <m:r>
                              <a:rPr lang="en-US" sz="1600" b="1">
                                <a:latin typeface="Cambria Math"/>
                              </a:rPr>
                              <m:t>𝐯</m:t>
                            </m:r>
                          </m:e>
                        </m:acc>
                      </m:e>
                      <m:sub>
                        <m:r>
                          <a:rPr lang="en-US" sz="1600" i="1">
                            <a:latin typeface="Cambria Math"/>
                          </a:rPr>
                          <m:t>𝑑𝑖𝑟</m:t>
                        </m:r>
                      </m:sub>
                    </m:sSub>
                    <m:r>
                      <a:rPr lang="en-US" sz="1600" b="0" i="1" smtClean="0">
                        <a:latin typeface="Cambria Math"/>
                      </a:rPr>
                      <m:t>=</m:t>
                    </m:r>
                    <m:r>
                      <a:rPr lang="en-US" sz="1600" b="0" i="1" smtClean="0">
                        <a:latin typeface="Cambria Math"/>
                      </a:rPr>
                      <m:t>𝑁𝑜𝑟𝑚𝑎𝑙𝑖𝑧𝑒</m:t>
                    </m:r>
                    <m:r>
                      <a:rPr lang="en-US" sz="1600" b="1" i="1" smtClean="0">
                        <a:latin typeface="Cambria Math"/>
                      </a:rPr>
                      <m:t>(</m:t>
                    </m:r>
                    <m:sSub>
                      <m:sSubPr>
                        <m:ctrlPr>
                          <a:rPr lang="en-US" sz="1600" b="1" i="1">
                            <a:latin typeface="Cambria Math" panose="02040503050406030204" pitchFamily="18" charset="0"/>
                          </a:rPr>
                        </m:ctrlPr>
                      </m:sSubPr>
                      <m:e>
                        <m:r>
                          <a:rPr lang="en-US" sz="1600" b="0" i="1" smtClean="0">
                            <a:latin typeface="Cambria Math"/>
                          </a:rPr>
                          <m:t> </m:t>
                        </m:r>
                        <m:r>
                          <a:rPr lang="en-US" sz="1600" i="1">
                            <a:latin typeface="Cambria Math"/>
                          </a:rPr>
                          <m:t>𝑇</m:t>
                        </m:r>
                      </m:e>
                      <m:sub>
                        <m:r>
                          <a:rPr lang="en-US" sz="1600" i="1">
                            <a:latin typeface="Cambria Math"/>
                          </a:rPr>
                          <m:t>𝑝𝑜𝑠</m:t>
                        </m:r>
                      </m:sub>
                    </m:sSub>
                    <m:r>
                      <a:rPr lang="en-US" sz="1600" b="0" i="1" smtClean="0">
                        <a:latin typeface="Cambria Math"/>
                      </a:rPr>
                      <m:t>−</m:t>
                    </m:r>
                    <m:sSub>
                      <m:sSubPr>
                        <m:ctrlPr>
                          <a:rPr lang="en-US" sz="1600" i="1">
                            <a:latin typeface="Cambria Math" panose="02040503050406030204" pitchFamily="18" charset="0"/>
                          </a:rPr>
                        </m:ctrlPr>
                      </m:sSubPr>
                      <m:e>
                        <m:r>
                          <a:rPr lang="en-US" sz="1600" i="1">
                            <a:latin typeface="Cambria Math"/>
                          </a:rPr>
                          <m:t>𝐶</m:t>
                        </m:r>
                      </m:e>
                      <m:sub>
                        <m:r>
                          <a:rPr lang="en-US" sz="1600" i="1">
                            <a:latin typeface="Cambria Math"/>
                          </a:rPr>
                          <m:t>𝑝𝑜𝑠</m:t>
                        </m:r>
                      </m:sub>
                    </m:sSub>
                    <m:r>
                      <a:rPr lang="en-US" sz="1600" b="0" i="1" smtClean="0">
                        <a:latin typeface="Cambria Math" panose="02040503050406030204" pitchFamily="18" charset="0"/>
                      </a:rPr>
                      <m:t>)</m:t>
                    </m:r>
                  </m:oMath>
                </a14:m>
                <a:r>
                  <a:rPr lang="en-US" sz="1600" dirty="0"/>
                  <a:t>  </a:t>
                </a:r>
              </a:p>
              <a:p>
                <a:pPr lvl="1"/>
                <a:r>
                  <a:rPr lang="en-US" sz="1600" dirty="0"/>
                  <a:t>This is a vector pointing </a:t>
                </a:r>
                <a:r>
                  <a:rPr lang="en-US" sz="1600" u="sng" dirty="0"/>
                  <a:t>from the camera towards the target</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419602"/>
            <a:ext cx="39528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889" y="4419602"/>
            <a:ext cx="41719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381000" y="3657600"/>
                <a:ext cx="3432350" cy="66858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For </a:t>
                </a:r>
                <a:r>
                  <a:rPr lang="en-US" b="1" u="sng" dirty="0">
                    <a:latin typeface="Times New Roman" panose="02020603050405020304" pitchFamily="18" charset="0"/>
                    <a:cs typeface="Times New Roman" panose="02020603050405020304" pitchFamily="18" charset="0"/>
                  </a:rPr>
                  <a:t>Left-Hand (LH)</a:t>
                </a:r>
                <a:r>
                  <a:rPr lang="en-US" b="1" dirty="0">
                    <a:latin typeface="Times New Roman" panose="02020603050405020304" pitchFamily="18" charset="0"/>
                    <a:cs typeface="Times New Roman" panose="02020603050405020304" pitchFamily="18" charset="0"/>
                  </a:rPr>
                  <a:t> Camera:</a:t>
                </a:r>
              </a:p>
              <a:p>
                <a:pPr marL="461963" lvl="1" indent="-1778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Local space: </a:t>
                </a:r>
                <a14:m>
                  <m:oMath xmlns:m="http://schemas.openxmlformats.org/officeDocument/2006/math">
                    <m:r>
                      <a:rPr lang="en-US" b="1" i="0" smtClean="0">
                        <a:latin typeface="Cambria Math"/>
                      </a:rPr>
                      <m:t>𝐳</m:t>
                    </m:r>
                    <m:r>
                      <a:rPr lang="en-US" b="0" i="0" smtClean="0">
                        <a:latin typeface="Cambria Math"/>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𝐯</m:t>
                            </m:r>
                          </m:e>
                        </m:acc>
                      </m:e>
                      <m:sub>
                        <m:r>
                          <a:rPr lang="en-US" b="0" i="1" smtClean="0">
                            <a:latin typeface="Cambria Math"/>
                          </a:rPr>
                          <m:t>𝑓𝑤𝑑</m:t>
                        </m:r>
                      </m:sub>
                    </m:sSub>
                    <m:r>
                      <a:rPr lang="en-US" b="0" i="0" smtClean="0">
                        <a:latin typeface="Cambria Math"/>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𝐯</m:t>
                            </m:r>
                          </m:e>
                        </m:acc>
                      </m:e>
                      <m:sub>
                        <m:r>
                          <a:rPr lang="en-US" i="1">
                            <a:latin typeface="Cambria Math"/>
                          </a:rPr>
                          <m:t>𝑑𝑖𝑟</m:t>
                        </m:r>
                      </m:sub>
                    </m:sSub>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81000" y="3657600"/>
                <a:ext cx="3432350" cy="668581"/>
              </a:xfrm>
              <a:prstGeom prst="rect">
                <a:avLst/>
              </a:prstGeom>
              <a:blipFill rotWithShape="1">
                <a:blip r:embed="rId5"/>
                <a:stretch>
                  <a:fillRect l="-1599" t="-454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88889" y="3657600"/>
                <a:ext cx="3605474" cy="66858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For </a:t>
                </a:r>
                <a:r>
                  <a:rPr lang="en-US" b="1" u="sng" dirty="0">
                    <a:latin typeface="Times New Roman" panose="02020603050405020304" pitchFamily="18" charset="0"/>
                    <a:cs typeface="Times New Roman" panose="02020603050405020304" pitchFamily="18" charset="0"/>
                  </a:rPr>
                  <a:t>Right-Hand (RH)</a:t>
                </a:r>
                <a:r>
                  <a:rPr lang="en-US" b="1" dirty="0">
                    <a:latin typeface="Times New Roman" panose="02020603050405020304" pitchFamily="18" charset="0"/>
                    <a:cs typeface="Times New Roman" panose="02020603050405020304" pitchFamily="18" charset="0"/>
                  </a:rPr>
                  <a:t> Camera:</a:t>
                </a:r>
              </a:p>
              <a:p>
                <a:pPr marL="461963" lvl="1" indent="-1778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Local space: </a:t>
                </a:r>
                <a14:m>
                  <m:oMath xmlns:m="http://schemas.openxmlformats.org/officeDocument/2006/math">
                    <m:r>
                      <a:rPr lang="en-US" b="1" i="0" smtClean="0">
                        <a:latin typeface="Cambria Math"/>
                      </a:rPr>
                      <m:t>𝐳</m:t>
                    </m:r>
                    <m:r>
                      <a:rPr lang="en-US">
                        <a:latin typeface="Cambria Math"/>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𝐯</m:t>
                            </m:r>
                          </m:e>
                        </m:acc>
                      </m:e>
                      <m:sub>
                        <m:r>
                          <a:rPr lang="en-US" i="1">
                            <a:latin typeface="Cambria Math"/>
                          </a:rPr>
                          <m:t>𝑓𝑤𝑑</m:t>
                        </m:r>
                      </m:sub>
                    </m:sSub>
                    <m:r>
                      <a:rPr lang="en-US" b="0" i="0" smtClean="0">
                        <a:latin typeface="Cambria Math"/>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𝐯</m:t>
                            </m:r>
                          </m:e>
                        </m:acc>
                      </m:e>
                      <m:sub>
                        <m:r>
                          <a:rPr lang="en-US" i="1">
                            <a:latin typeface="Cambria Math"/>
                          </a:rPr>
                          <m:t>𝑑𝑖𝑟</m:t>
                        </m:r>
                      </m:sub>
                    </m:sSub>
                  </m:oMath>
                </a14:m>
                <a:endParaRPr lang="en-US" dirty="0">
                  <a:latin typeface="Times New Roman" panose="02020603050405020304" pitchFamily="18" charset="0"/>
                  <a:cs typeface="Times New Roman" panose="020206030504050203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688889" y="3657600"/>
                <a:ext cx="3605474" cy="668581"/>
              </a:xfrm>
              <a:prstGeom prst="rect">
                <a:avLst/>
              </a:prstGeom>
              <a:blipFill rotWithShape="1">
                <a:blip r:embed="rId6"/>
                <a:stretch>
                  <a:fillRect l="-1351" t="-4545" b="-10000"/>
                </a:stretch>
              </a:blipFill>
            </p:spPr>
            <p:txBody>
              <a:bodyPr/>
              <a:lstStyle/>
              <a:p>
                <a:r>
                  <a:rPr lang="en-US">
                    <a:noFill/>
                  </a:rPr>
                  <a:t> </a:t>
                </a:r>
              </a:p>
            </p:txBody>
          </p:sp>
        </mc:Fallback>
      </mc:AlternateContent>
      <p:grpSp>
        <p:nvGrpSpPr>
          <p:cNvPr id="11" name="Group 10"/>
          <p:cNvGrpSpPr/>
          <p:nvPr/>
        </p:nvGrpSpPr>
        <p:grpSpPr>
          <a:xfrm>
            <a:off x="785812" y="5956380"/>
            <a:ext cx="1215900" cy="449181"/>
            <a:chOff x="781049" y="6180219"/>
            <a:chExt cx="1215900" cy="449181"/>
          </a:xfrm>
        </p:grpSpPr>
        <p:cxnSp>
          <p:nvCxnSpPr>
            <p:cNvPr id="7" name="Straight Arrow Connector 6"/>
            <p:cNvCxnSpPr/>
            <p:nvPr/>
          </p:nvCxnSpPr>
          <p:spPr>
            <a:xfrm flipV="1">
              <a:off x="781049" y="6319839"/>
              <a:ext cx="738188" cy="309561"/>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1463213" y="6180219"/>
                  <a:ext cx="53373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rgbClr val="7030A0"/>
                                </a:solidFill>
                                <a:latin typeface="Cambria Math" panose="02040503050406030204" pitchFamily="18" charset="0"/>
                              </a:rPr>
                            </m:ctrlPr>
                          </m:sSubPr>
                          <m:e>
                            <m:acc>
                              <m:accPr>
                                <m:chr m:val="̂"/>
                                <m:ctrlPr>
                                  <a:rPr lang="en-US" sz="1400" b="1" i="1">
                                    <a:solidFill>
                                      <a:srgbClr val="7030A0"/>
                                    </a:solidFill>
                                    <a:latin typeface="Cambria Math" panose="02040503050406030204" pitchFamily="18" charset="0"/>
                                  </a:rPr>
                                </m:ctrlPr>
                              </m:accPr>
                              <m:e>
                                <m:r>
                                  <a:rPr lang="en-US" sz="1400" b="1">
                                    <a:solidFill>
                                      <a:srgbClr val="7030A0"/>
                                    </a:solidFill>
                                    <a:latin typeface="Cambria Math"/>
                                  </a:rPr>
                                  <m:t>𝐯</m:t>
                                </m:r>
                              </m:e>
                            </m:acc>
                          </m:e>
                          <m:sub>
                            <m:r>
                              <a:rPr lang="en-US" sz="1400" i="1">
                                <a:solidFill>
                                  <a:srgbClr val="7030A0"/>
                                </a:solidFill>
                                <a:latin typeface="Cambria Math"/>
                              </a:rPr>
                              <m:t>𝑑𝑖𝑟</m:t>
                            </m:r>
                          </m:sub>
                        </m:sSub>
                      </m:oMath>
                    </m:oMathPara>
                  </a14:m>
                  <a:endParaRPr lang="en-US" sz="1400" b="1" dirty="0">
                    <a:solidFill>
                      <a:srgbClr val="7030A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63213" y="6180219"/>
                  <a:ext cx="533736" cy="307777"/>
                </a:xfrm>
                <a:prstGeom prst="rect">
                  <a:avLst/>
                </a:prstGeom>
                <a:blipFill>
                  <a:blip r:embed="rId7"/>
                  <a:stretch>
                    <a:fillRect/>
                  </a:stretch>
                </a:blipFill>
              </p:spPr>
              <p:txBody>
                <a:bodyPr/>
                <a:lstStyle/>
                <a:p>
                  <a:r>
                    <a:rPr lang="en-US">
                      <a:noFill/>
                    </a:rPr>
                    <a:t> </a:t>
                  </a:r>
                </a:p>
              </p:txBody>
            </p:sp>
          </mc:Fallback>
        </mc:AlternateContent>
      </p:grpSp>
      <p:grpSp>
        <p:nvGrpSpPr>
          <p:cNvPr id="19" name="Group 18"/>
          <p:cNvGrpSpPr/>
          <p:nvPr/>
        </p:nvGrpSpPr>
        <p:grpSpPr>
          <a:xfrm>
            <a:off x="5281609" y="5945383"/>
            <a:ext cx="1330379" cy="422797"/>
            <a:chOff x="785809" y="6208811"/>
            <a:chExt cx="1330379" cy="422797"/>
          </a:xfrm>
        </p:grpSpPr>
        <p:cxnSp>
          <p:nvCxnSpPr>
            <p:cNvPr id="20" name="Straight Arrow Connector 19"/>
            <p:cNvCxnSpPr/>
            <p:nvPr/>
          </p:nvCxnSpPr>
          <p:spPr>
            <a:xfrm flipV="1">
              <a:off x="785809" y="6359427"/>
              <a:ext cx="683630" cy="272181"/>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1447800" y="6208811"/>
                  <a:ext cx="6683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rgbClr val="7030A0"/>
                                </a:solidFill>
                                <a:latin typeface="Cambria Math" panose="02040503050406030204" pitchFamily="18" charset="0"/>
                              </a:rPr>
                            </m:ctrlPr>
                          </m:sSubPr>
                          <m:e>
                            <m:r>
                              <a:rPr lang="en-US" sz="1400" b="1" i="1" smtClean="0">
                                <a:solidFill>
                                  <a:srgbClr val="7030A0"/>
                                </a:solidFill>
                                <a:latin typeface="Cambria Math" panose="02040503050406030204" pitchFamily="18" charset="0"/>
                              </a:rPr>
                              <m:t>−</m:t>
                            </m:r>
                            <m:acc>
                              <m:accPr>
                                <m:chr m:val="̂"/>
                                <m:ctrlPr>
                                  <a:rPr lang="en-US" sz="1400" b="1" i="1">
                                    <a:solidFill>
                                      <a:srgbClr val="7030A0"/>
                                    </a:solidFill>
                                    <a:latin typeface="Cambria Math" panose="02040503050406030204" pitchFamily="18" charset="0"/>
                                  </a:rPr>
                                </m:ctrlPr>
                              </m:accPr>
                              <m:e>
                                <m:r>
                                  <a:rPr lang="en-US" sz="1400" b="1">
                                    <a:solidFill>
                                      <a:srgbClr val="7030A0"/>
                                    </a:solidFill>
                                    <a:latin typeface="Cambria Math"/>
                                  </a:rPr>
                                  <m:t>𝐯</m:t>
                                </m:r>
                              </m:e>
                            </m:acc>
                          </m:e>
                          <m:sub>
                            <m:r>
                              <a:rPr lang="en-US" sz="1400" i="1">
                                <a:solidFill>
                                  <a:srgbClr val="7030A0"/>
                                </a:solidFill>
                                <a:latin typeface="Cambria Math"/>
                              </a:rPr>
                              <m:t>𝑑𝑖𝑟</m:t>
                            </m:r>
                          </m:sub>
                        </m:sSub>
                      </m:oMath>
                    </m:oMathPara>
                  </a14:m>
                  <a:endParaRPr lang="en-US" sz="1400" b="1" dirty="0">
                    <a:solidFill>
                      <a:srgbClr val="7030A0"/>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1447800" y="6208811"/>
                  <a:ext cx="668388" cy="307777"/>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32467394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4" dur="500"/>
                                        <p:tgtEl>
                                          <p:spTgt spid="4">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par>
                                <p:cTn id="33" presetID="14" presetClass="entr" presetSubtype="10" fill="hold" nodeType="with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randombar(horizontal)">
                                      <p:cBhvr>
                                        <p:cTn id="35" dur="500"/>
                                        <p:tgtEl>
                                          <p:spTgt spid="103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randombar(horizontal)">
                                      <p:cBhvr>
                                        <p:cTn id="45" dur="500"/>
                                        <p:tgtEl>
                                          <p:spTgt spid="12"/>
                                        </p:tgtEl>
                                      </p:cBhvr>
                                    </p:animEffect>
                                  </p:childTnLst>
                                </p:cTn>
                              </p:par>
                              <p:par>
                                <p:cTn id="46" presetID="14" presetClass="entr" presetSubtype="10" fill="hold" nodeType="withEffect">
                                  <p:stCondLst>
                                    <p:cond delay="0"/>
                                  </p:stCondLst>
                                  <p:childTnLst>
                                    <p:set>
                                      <p:cBhvr>
                                        <p:cTn id="47" dur="1" fill="hold">
                                          <p:stCondLst>
                                            <p:cond delay="0"/>
                                          </p:stCondLst>
                                        </p:cTn>
                                        <p:tgtEl>
                                          <p:spTgt spid="1031"/>
                                        </p:tgtEl>
                                        <p:attrNameLst>
                                          <p:attrName>style.visibility</p:attrName>
                                        </p:attrNameLst>
                                      </p:cBhvr>
                                      <p:to>
                                        <p:strVal val="visible"/>
                                      </p:to>
                                    </p:set>
                                    <p:animEffect transition="in" filter="randombar(horizontal)">
                                      <p:cBhvr>
                                        <p:cTn id="48" dur="500"/>
                                        <p:tgtEl>
                                          <p:spTgt spid="1031"/>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randombar(horizontal)">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Frame: </a:t>
            </a:r>
            <a:br>
              <a:rPr lang="en-US" dirty="0"/>
            </a:br>
            <a:r>
              <a:rPr lang="en-US" dirty="0"/>
              <a:t>Creating Matrix Transform</a:t>
            </a:r>
          </a:p>
        </p:txBody>
      </p:sp>
      <p:sp>
        <p:nvSpPr>
          <p:cNvPr id="3" name="Slide Number Placeholder 2"/>
          <p:cNvSpPr>
            <a:spLocks noGrp="1"/>
          </p:cNvSpPr>
          <p:nvPr>
            <p:ph type="sldNum" sz="quarter" idx="12"/>
          </p:nvPr>
        </p:nvSpPr>
        <p:spPr/>
        <p:txBody>
          <a:bodyPr/>
          <a:lstStyle/>
          <a:p>
            <a:fld id="{2DD2A927-C669-46EB-947E-64BB8CE6050D}" type="slidenum">
              <a:rPr lang="en-US" smtClean="0"/>
              <a:pPr/>
              <a:t>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Our goal is to create a matrix </a:t>
                </a:r>
                <a:r>
                  <a:rPr lang="en-US" b="1" dirty="0"/>
                  <a:t>C</a:t>
                </a:r>
                <a:r>
                  <a:rPr lang="en-US" dirty="0"/>
                  <a:t> to transform the world into the camera’s local space. This is called a </a:t>
                </a:r>
                <a:r>
                  <a:rPr lang="en-US" i="1" dirty="0"/>
                  <a:t>world-to-view </a:t>
                </a:r>
                <a:r>
                  <a:rPr lang="en-US" dirty="0"/>
                  <a:t>matrix, or</a:t>
                </a:r>
                <a14:m>
                  <m:oMath xmlns:m="http://schemas.openxmlformats.org/officeDocument/2006/math">
                    <m:r>
                      <a:rPr lang="en-US" b="0" i="0" dirty="0" smtClean="0">
                        <a:latin typeface="Cambria Math"/>
                      </a:rPr>
                      <m:t> </m:t>
                    </m:r>
                    <m:sSub>
                      <m:sSubPr>
                        <m:ctrlPr>
                          <a:rPr lang="en-US" i="1" dirty="0">
                            <a:latin typeface="Cambria Math" panose="02040503050406030204" pitchFamily="18" charset="0"/>
                          </a:rPr>
                        </m:ctrlPr>
                      </m:sSubPr>
                      <m:e>
                        <m:r>
                          <a:rPr lang="en-US" b="1" i="0" dirty="0" smtClean="0">
                            <a:latin typeface="Cambria Math"/>
                          </a:rPr>
                          <m:t>𝐂</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oMath>
                </a14:m>
                <a:r>
                  <a:rPr lang="en-US" dirty="0"/>
                  <a:t>.</a:t>
                </a:r>
              </a:p>
              <a:p>
                <a:pPr marL="0" indent="0">
                  <a:buNone/>
                </a:pPr>
                <a:endParaRPr lang="en-US" sz="800" dirty="0"/>
              </a:p>
              <a:p>
                <a:pPr marL="0" indent="0">
                  <a:buNone/>
                </a:pPr>
                <a:r>
                  <a:rPr lang="en-US" dirty="0"/>
                  <a:t>However it’s </a:t>
                </a:r>
                <a:r>
                  <a:rPr lang="en-US" u="sng" dirty="0"/>
                  <a:t>much easier</a:t>
                </a:r>
                <a:r>
                  <a:rPr lang="en-US" dirty="0"/>
                  <a:t> instead to do the following:</a:t>
                </a:r>
              </a:p>
              <a:p>
                <a:pPr lvl="1"/>
                <a:r>
                  <a:rPr lang="en-US" dirty="0"/>
                  <a:t>Compute the camera’s position &amp; orientation in world (aka </a:t>
                </a:r>
                <a14:m>
                  <m:oMath xmlns:m="http://schemas.openxmlformats.org/officeDocument/2006/math">
                    <m:sSub>
                      <m:sSubPr>
                        <m:ctrlPr>
                          <a:rPr lang="en-US" i="1" dirty="0" smtClean="0">
                            <a:latin typeface="Cambria Math" panose="02040503050406030204" pitchFamily="18" charset="0"/>
                          </a:rPr>
                        </m:ctrlPr>
                      </m:sSubPr>
                      <m:e>
                        <m:r>
                          <a:rPr lang="en-US" b="1" dirty="0">
                            <a:latin typeface="Cambria Math"/>
                          </a:rPr>
                          <m:t>𝐂</m:t>
                        </m:r>
                      </m:e>
                      <m:sub>
                        <m:r>
                          <a:rPr lang="en-US" i="1" dirty="0">
                            <a:latin typeface="Cambria Math"/>
                          </a:rPr>
                          <m:t>𝑣𝑖𝑒𝑤</m:t>
                        </m:r>
                        <m:r>
                          <a:rPr lang="en-US" b="0" i="1" dirty="0" smtClean="0">
                            <a:latin typeface="Cambria Math"/>
                          </a:rPr>
                          <m:t>−</m:t>
                        </m:r>
                        <m:r>
                          <a:rPr lang="en-US" i="1" dirty="0">
                            <a:latin typeface="Cambria Math"/>
                          </a:rPr>
                          <m:t>𝑡𝑜</m:t>
                        </m:r>
                        <m:r>
                          <a:rPr lang="en-US" b="0" i="1" dirty="0" smtClean="0">
                            <a:latin typeface="Cambria Math"/>
                          </a:rPr>
                          <m:t>−</m:t>
                        </m:r>
                        <m:r>
                          <a:rPr lang="en-US" i="1" dirty="0">
                            <a:latin typeface="Cambria Math"/>
                          </a:rPr>
                          <m:t>𝑤𝑜𝑟𝑙𝑑</m:t>
                        </m:r>
                      </m:sub>
                    </m:sSub>
                  </m:oMath>
                </a14:m>
                <a:r>
                  <a:rPr lang="en-US" dirty="0"/>
                  <a:t> matrix)</a:t>
                </a:r>
              </a:p>
              <a:p>
                <a:pPr lvl="2"/>
                <a:r>
                  <a:rPr lang="en-US" dirty="0"/>
                  <a:t>This is just like placing any object in the world using </a:t>
                </a:r>
                <a:r>
                  <a:rPr lang="en-US" b="1" dirty="0"/>
                  <a:t>TR</a:t>
                </a:r>
                <a:r>
                  <a:rPr lang="en-US" dirty="0"/>
                  <a:t> matrices</a:t>
                </a:r>
              </a:p>
              <a:p>
                <a:pPr lvl="1"/>
                <a:r>
                  <a:rPr lang="en-US" dirty="0"/>
                  <a:t>The inverse is the world to view matrix: </a:t>
                </a:r>
                <a14:m>
                  <m:oMath xmlns:m="http://schemas.openxmlformats.org/officeDocument/2006/math">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𝑣𝑖𝑒𝑤</m:t>
                                </m:r>
                                <m:r>
                                  <a:rPr lang="en-US" b="0" i="1" dirty="0" smtClean="0">
                                    <a:latin typeface="Cambria Math"/>
                                  </a:rPr>
                                  <m:t>−</m:t>
                                </m:r>
                                <m:r>
                                  <a:rPr lang="en-US" b="0" i="1" dirty="0" smtClean="0">
                                    <a:latin typeface="Cambria Math"/>
                                  </a:rPr>
                                  <m:t>𝑡𝑜</m:t>
                                </m:r>
                                <m:r>
                                  <a:rPr lang="en-US" b="0" i="1" dirty="0" smtClean="0">
                                    <a:latin typeface="Cambria Math"/>
                                  </a:rPr>
                                  <m:t>−</m:t>
                                </m:r>
                                <m:r>
                                  <a:rPr lang="en-US" b="0" i="1" dirty="0" smtClean="0">
                                    <a:latin typeface="Cambria Math"/>
                                  </a:rPr>
                                  <m:t>𝑤𝑜𝑟𝑙𝑑</m:t>
                                </m:r>
                              </m:sub>
                            </m:sSub>
                          </m:e>
                        </m:d>
                      </m:e>
                      <m:sup>
                        <m:r>
                          <a:rPr lang="en-US" b="0" i="1" dirty="0" smtClean="0">
                            <a:latin typeface="Cambria Math"/>
                          </a:rPr>
                          <m:t>−1</m:t>
                        </m:r>
                      </m:sup>
                    </m:sSup>
                    <m:r>
                      <a:rPr lang="en-US" b="0" i="1" dirty="0" smtClean="0">
                        <a:latin typeface="Cambria Math"/>
                      </a:rPr>
                      <m:t>=</m:t>
                    </m:r>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𝑤𝑜𝑟𝑙𝑑</m:t>
                        </m:r>
                        <m:r>
                          <a:rPr lang="en-US" b="0" i="1" dirty="0" smtClean="0">
                            <a:latin typeface="Cambria Math"/>
                          </a:rPr>
                          <m:t>−</m:t>
                        </m:r>
                        <m:r>
                          <a:rPr lang="en-US" b="0" i="1" dirty="0" smtClean="0">
                            <a:latin typeface="Cambria Math"/>
                          </a:rPr>
                          <m:t>𝑡𝑜</m:t>
                        </m:r>
                        <m:r>
                          <a:rPr lang="en-US" b="0" i="1" dirty="0" smtClean="0">
                            <a:latin typeface="Cambria Math"/>
                          </a:rPr>
                          <m:t>−</m:t>
                        </m:r>
                        <m:r>
                          <a:rPr lang="en-US" b="0" i="1" dirty="0" smtClean="0">
                            <a:latin typeface="Cambria Math"/>
                          </a:rPr>
                          <m:t>𝑣𝑖𝑒𝑤</m:t>
                        </m:r>
                      </m:sub>
                    </m:sSub>
                  </m:oMath>
                </a14:m>
                <a:endParaRPr lang="en-US" i="1" dirty="0"/>
              </a:p>
              <a:p>
                <a:pPr lvl="1"/>
                <a:endParaRPr lang="en-US" sz="800" i="1" dirty="0"/>
              </a:p>
              <a:p>
                <a:pPr marL="0" indent="0">
                  <a:buNone/>
                </a:pPr>
                <a:r>
                  <a:rPr lang="en-US" dirty="0"/>
                  <a:t>How do we create </a:t>
                </a:r>
                <a14:m>
                  <m:oMath xmlns:m="http://schemas.openxmlformats.org/officeDocument/2006/math">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𝑣𝑖𝑒𝑤</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𝑤𝑜𝑟𝑙𝑑</m:t>
                        </m:r>
                      </m:sub>
                    </m:sSub>
                  </m:oMath>
                </a14:m>
                <a:r>
                  <a:rPr lang="en-US" dirty="0"/>
                  <a:t>?</a:t>
                </a:r>
              </a:p>
              <a:p>
                <a:pPr marL="457200" lvl="1" indent="-163513">
                  <a:buFont typeface="+mj-lt"/>
                  <a:buAutoNum type="arabicPeriod"/>
                </a:pPr>
                <a:r>
                  <a:rPr lang="en-US" sz="1600" dirty="0"/>
                  <a:t>We know we must use a translation by </a:t>
                </a:r>
                <a14:m>
                  <m:oMath xmlns:m="http://schemas.openxmlformats.org/officeDocument/2006/math">
                    <m:sSub>
                      <m:sSubPr>
                        <m:ctrlPr>
                          <a:rPr lang="en-US" sz="1600" i="1" smtClean="0">
                            <a:latin typeface="Cambria Math" panose="02040503050406030204" pitchFamily="18" charset="0"/>
                          </a:rPr>
                        </m:ctrlPr>
                      </m:sSubPr>
                      <m:e>
                        <m:r>
                          <a:rPr lang="en-US" sz="1600" b="1" i="0" smtClean="0">
                            <a:latin typeface="Cambria Math"/>
                          </a:rPr>
                          <m:t>𝐓</m:t>
                        </m:r>
                      </m:e>
                      <m:sub>
                        <m:sSub>
                          <m:sSubPr>
                            <m:ctrlPr>
                              <a:rPr lang="en-US" sz="1600" i="1">
                                <a:latin typeface="Cambria Math" panose="02040503050406030204" pitchFamily="18" charset="0"/>
                              </a:rPr>
                            </m:ctrlPr>
                          </m:sSubPr>
                          <m:e>
                            <m:r>
                              <a:rPr lang="en-US" sz="1600" i="1">
                                <a:latin typeface="Cambria Math"/>
                              </a:rPr>
                              <m:t>𝐶</m:t>
                            </m:r>
                          </m:e>
                          <m:sub>
                            <m:r>
                              <a:rPr lang="en-US" sz="1600" i="1">
                                <a:latin typeface="Cambria Math"/>
                              </a:rPr>
                              <m:t>𝑝𝑜𝑠</m:t>
                            </m:r>
                          </m:sub>
                        </m:sSub>
                      </m:sub>
                    </m:sSub>
                  </m:oMath>
                </a14:m>
                <a:endParaRPr lang="en-US" sz="1600" dirty="0"/>
              </a:p>
              <a:p>
                <a:pPr marL="457200" lvl="1" indent="-163513">
                  <a:buFont typeface="+mj-lt"/>
                  <a:buAutoNum type="arabicPeriod"/>
                </a:pPr>
                <a:r>
                  <a:rPr lang="en-US" sz="1600" dirty="0"/>
                  <a:t>We have </a:t>
                </a:r>
                <a14:m>
                  <m:oMath xmlns:m="http://schemas.openxmlformats.org/officeDocument/2006/math">
                    <m:sSub>
                      <m:sSubPr>
                        <m:ctrlPr>
                          <a:rPr lang="en-US" sz="1600" b="1" i="1" smtClean="0">
                            <a:solidFill>
                              <a:srgbClr val="0070C0"/>
                            </a:solidFill>
                            <a:latin typeface="Cambria Math" panose="02040503050406030204" pitchFamily="18" charset="0"/>
                          </a:rPr>
                        </m:ctrlPr>
                      </m:sSubPr>
                      <m:e>
                        <m:acc>
                          <m:accPr>
                            <m:chr m:val="̂"/>
                            <m:ctrlPr>
                              <a:rPr lang="en-US" sz="1600" b="1" i="1">
                                <a:solidFill>
                                  <a:srgbClr val="0070C0"/>
                                </a:solidFill>
                                <a:latin typeface="Cambria Math" panose="02040503050406030204" pitchFamily="18" charset="0"/>
                              </a:rPr>
                            </m:ctrlPr>
                          </m:accPr>
                          <m:e>
                            <m:r>
                              <a:rPr lang="en-US" sz="1600" b="1">
                                <a:solidFill>
                                  <a:srgbClr val="0070C0"/>
                                </a:solidFill>
                                <a:latin typeface="Cambria Math"/>
                              </a:rPr>
                              <m:t>𝐯</m:t>
                            </m:r>
                          </m:e>
                        </m:acc>
                      </m:e>
                      <m:sub>
                        <m:r>
                          <a:rPr lang="en-US" sz="1600" i="1">
                            <a:solidFill>
                              <a:srgbClr val="0070C0"/>
                            </a:solidFill>
                            <a:latin typeface="Cambria Math"/>
                          </a:rPr>
                          <m:t>𝑓𝑤𝑑</m:t>
                        </m:r>
                      </m:sub>
                    </m:sSub>
                  </m:oMath>
                </a14:m>
                <a:r>
                  <a:rPr lang="en-US" sz="1600" dirty="0"/>
                  <a:t> (again, computed from </a:t>
                </a:r>
                <a14:m>
                  <m:oMath xmlns:m="http://schemas.openxmlformats.org/officeDocument/2006/math">
                    <m:sSub>
                      <m:sSubPr>
                        <m:ctrlPr>
                          <a:rPr lang="en-US" sz="1600" b="1" i="1">
                            <a:latin typeface="Cambria Math" panose="02040503050406030204" pitchFamily="18" charset="0"/>
                          </a:rPr>
                        </m:ctrlPr>
                      </m:sSubPr>
                      <m:e>
                        <m:acc>
                          <m:accPr>
                            <m:chr m:val="̂"/>
                            <m:ctrlPr>
                              <a:rPr lang="en-US" sz="1600" b="1" i="1">
                                <a:latin typeface="Cambria Math" panose="02040503050406030204" pitchFamily="18" charset="0"/>
                              </a:rPr>
                            </m:ctrlPr>
                          </m:accPr>
                          <m:e>
                            <m:r>
                              <a:rPr lang="en-US" sz="1600" b="1">
                                <a:latin typeface="Cambria Math"/>
                              </a:rPr>
                              <m:t>𝐯</m:t>
                            </m:r>
                          </m:e>
                        </m:acc>
                      </m:e>
                      <m:sub>
                        <m:r>
                          <a:rPr lang="en-US" sz="1600" i="1">
                            <a:latin typeface="Cambria Math"/>
                          </a:rPr>
                          <m:t>𝑑𝑖𝑟</m:t>
                        </m:r>
                      </m:sub>
                    </m:sSub>
                  </m:oMath>
                </a14:m>
                <a:r>
                  <a:rPr lang="en-US" sz="1600" dirty="0"/>
                  <a:t> and depends on RH/LH camera)</a:t>
                </a:r>
              </a:p>
              <a:p>
                <a:pPr marL="457200" lvl="1" indent="-163513">
                  <a:buFont typeface="+mj-lt"/>
                  <a:buAutoNum type="arabicPeriod"/>
                </a:pPr>
                <a:r>
                  <a:rPr lang="en-US" sz="1600" dirty="0"/>
                  <a:t>We have an ‘up’  direction (</a:t>
                </a:r>
                <a:r>
                  <a:rPr lang="en-US" sz="1600" i="1" dirty="0"/>
                  <a:t>not the final up vector. See below</a:t>
                </a:r>
                <a:r>
                  <a:rPr lang="en-US" sz="1600" dirty="0"/>
                  <a:t>)</a:t>
                </a:r>
              </a:p>
              <a:p>
                <a:pPr marL="457200" lvl="1" indent="-163513">
                  <a:buFont typeface="+mj-lt"/>
                  <a:buAutoNum type="arabicPeriod"/>
                </a:pPr>
                <a:r>
                  <a:rPr lang="en-US" sz="1600" dirty="0"/>
                  <a:t>Compute </a:t>
                </a:r>
                <a14:m>
                  <m:oMath xmlns:m="http://schemas.openxmlformats.org/officeDocument/2006/math">
                    <m:sSub>
                      <m:sSubPr>
                        <m:ctrlPr>
                          <a:rPr lang="en-US" sz="1600" b="1" i="1" smtClean="0">
                            <a:solidFill>
                              <a:srgbClr val="C00000"/>
                            </a:solidFill>
                            <a:latin typeface="Cambria Math" panose="02040503050406030204" pitchFamily="18" charset="0"/>
                          </a:rPr>
                        </m:ctrlPr>
                      </m:sSubPr>
                      <m:e>
                        <m:acc>
                          <m:accPr>
                            <m:chr m:val="̂"/>
                            <m:ctrlPr>
                              <a:rPr lang="en-US" sz="1600" b="1" i="1">
                                <a:solidFill>
                                  <a:srgbClr val="C00000"/>
                                </a:solidFill>
                                <a:latin typeface="Cambria Math" panose="02040503050406030204" pitchFamily="18" charset="0"/>
                              </a:rPr>
                            </m:ctrlPr>
                          </m:accPr>
                          <m:e>
                            <m:r>
                              <a:rPr lang="en-US" sz="1600" b="1">
                                <a:solidFill>
                                  <a:srgbClr val="C00000"/>
                                </a:solidFill>
                                <a:latin typeface="Cambria Math"/>
                              </a:rPr>
                              <m:t>𝐯</m:t>
                            </m:r>
                          </m:e>
                        </m:acc>
                      </m:e>
                      <m:sub>
                        <m:r>
                          <a:rPr lang="en-US" sz="1600" b="0" i="1" smtClean="0">
                            <a:solidFill>
                              <a:srgbClr val="C00000"/>
                            </a:solidFill>
                            <a:latin typeface="Cambria Math"/>
                          </a:rPr>
                          <m:t>𝑠𝑖𝑑𝑒</m:t>
                        </m:r>
                      </m:sub>
                    </m:sSub>
                  </m:oMath>
                </a14:m>
                <a:r>
                  <a:rPr lang="en-US" sz="1600" dirty="0"/>
                  <a:t> by taking the </a:t>
                </a:r>
                <a:r>
                  <a:rPr lang="en-US" sz="1600" u="sng" dirty="0"/>
                  <a:t>normalized</a:t>
                </a:r>
                <a:r>
                  <a:rPr lang="en-US" sz="1600" dirty="0"/>
                  <a:t> cross-product of ‘up’ and </a:t>
                </a:r>
                <a14:m>
                  <m:oMath xmlns:m="http://schemas.openxmlformats.org/officeDocument/2006/math">
                    <m:sSub>
                      <m:sSubPr>
                        <m:ctrlPr>
                          <a:rPr lang="en-US" sz="1600" b="1" i="1" smtClean="0">
                            <a:solidFill>
                              <a:srgbClr val="0070C0"/>
                            </a:solidFill>
                            <a:latin typeface="Cambria Math" panose="02040503050406030204" pitchFamily="18" charset="0"/>
                          </a:rPr>
                        </m:ctrlPr>
                      </m:sSubPr>
                      <m:e>
                        <m:acc>
                          <m:accPr>
                            <m:chr m:val="̂"/>
                            <m:ctrlPr>
                              <a:rPr lang="en-US" sz="1600" b="1" i="1">
                                <a:solidFill>
                                  <a:srgbClr val="0070C0"/>
                                </a:solidFill>
                                <a:latin typeface="Cambria Math" panose="02040503050406030204" pitchFamily="18" charset="0"/>
                              </a:rPr>
                            </m:ctrlPr>
                          </m:accPr>
                          <m:e>
                            <m:r>
                              <a:rPr lang="en-US" sz="1600" b="1">
                                <a:solidFill>
                                  <a:srgbClr val="0070C0"/>
                                </a:solidFill>
                                <a:latin typeface="Cambria Math"/>
                              </a:rPr>
                              <m:t>𝐯</m:t>
                            </m:r>
                          </m:e>
                        </m:acc>
                      </m:e>
                      <m:sub>
                        <m:r>
                          <a:rPr lang="en-US" sz="1600" i="1">
                            <a:solidFill>
                              <a:srgbClr val="0070C0"/>
                            </a:solidFill>
                            <a:latin typeface="Cambria Math"/>
                          </a:rPr>
                          <m:t>𝑓𝑤𝑑</m:t>
                        </m:r>
                      </m:sub>
                    </m:sSub>
                  </m:oMath>
                </a14:m>
                <a:endParaRPr lang="en-US" sz="1600" dirty="0"/>
              </a:p>
              <a:p>
                <a:pPr marL="457200" lvl="1" indent="-163513">
                  <a:buFont typeface="+mj-lt"/>
                  <a:buAutoNum type="arabicPeriod"/>
                </a:pPr>
                <a:r>
                  <a:rPr lang="en-US" sz="1600" dirty="0"/>
                  <a:t>Compute </a:t>
                </a:r>
                <a14:m>
                  <m:oMath xmlns:m="http://schemas.openxmlformats.org/officeDocument/2006/math">
                    <m:sSub>
                      <m:sSubPr>
                        <m:ctrlPr>
                          <a:rPr lang="en-US" sz="1600" b="1" i="1" smtClean="0">
                            <a:solidFill>
                              <a:srgbClr val="00B050"/>
                            </a:solidFill>
                            <a:latin typeface="Cambria Math" panose="02040503050406030204" pitchFamily="18" charset="0"/>
                          </a:rPr>
                        </m:ctrlPr>
                      </m:sSubPr>
                      <m:e>
                        <m:acc>
                          <m:accPr>
                            <m:chr m:val="̂"/>
                            <m:ctrlPr>
                              <a:rPr lang="en-US" sz="1600" b="1" i="1">
                                <a:solidFill>
                                  <a:srgbClr val="00B050"/>
                                </a:solidFill>
                                <a:latin typeface="Cambria Math" panose="02040503050406030204" pitchFamily="18" charset="0"/>
                              </a:rPr>
                            </m:ctrlPr>
                          </m:accPr>
                          <m:e>
                            <m:r>
                              <a:rPr lang="en-US" sz="1600" b="1">
                                <a:solidFill>
                                  <a:srgbClr val="00B050"/>
                                </a:solidFill>
                                <a:latin typeface="Cambria Math"/>
                              </a:rPr>
                              <m:t>𝐯</m:t>
                            </m:r>
                          </m:e>
                        </m:acc>
                      </m:e>
                      <m:sub>
                        <m:r>
                          <a:rPr lang="en-US" sz="1600" b="0" i="1" smtClean="0">
                            <a:solidFill>
                              <a:srgbClr val="00B050"/>
                            </a:solidFill>
                            <a:latin typeface="Cambria Math"/>
                          </a:rPr>
                          <m:t>𝑢𝑝</m:t>
                        </m:r>
                      </m:sub>
                    </m:sSub>
                    <m:r>
                      <a:rPr lang="en-US" sz="1600" b="1" i="1" smtClean="0">
                        <a:latin typeface="Cambria Math"/>
                      </a:rPr>
                      <m:t>=</m:t>
                    </m:r>
                    <m:sSub>
                      <m:sSubPr>
                        <m:ctrlPr>
                          <a:rPr lang="en-US" sz="1600" b="1" i="1" smtClean="0">
                            <a:solidFill>
                              <a:srgbClr val="0070C0"/>
                            </a:solidFill>
                            <a:latin typeface="Cambria Math" panose="02040503050406030204" pitchFamily="18" charset="0"/>
                          </a:rPr>
                        </m:ctrlPr>
                      </m:sSubPr>
                      <m:e>
                        <m:acc>
                          <m:accPr>
                            <m:chr m:val="̂"/>
                            <m:ctrlPr>
                              <a:rPr lang="en-US" sz="1600" b="1" i="1">
                                <a:solidFill>
                                  <a:srgbClr val="0070C0"/>
                                </a:solidFill>
                                <a:latin typeface="Cambria Math" panose="02040503050406030204" pitchFamily="18" charset="0"/>
                              </a:rPr>
                            </m:ctrlPr>
                          </m:accPr>
                          <m:e>
                            <m:r>
                              <a:rPr lang="en-US" sz="1600" b="1">
                                <a:solidFill>
                                  <a:srgbClr val="0070C0"/>
                                </a:solidFill>
                                <a:latin typeface="Cambria Math"/>
                              </a:rPr>
                              <m:t>𝐯</m:t>
                            </m:r>
                          </m:e>
                        </m:acc>
                      </m:e>
                      <m:sub>
                        <m:r>
                          <a:rPr lang="en-US" sz="1600" i="1">
                            <a:solidFill>
                              <a:srgbClr val="0070C0"/>
                            </a:solidFill>
                            <a:latin typeface="Cambria Math"/>
                          </a:rPr>
                          <m:t>𝑓𝑤𝑑</m:t>
                        </m:r>
                      </m:sub>
                    </m:sSub>
                    <m:r>
                      <a:rPr lang="en-US" sz="1600" b="1" i="1" smtClean="0">
                        <a:latin typeface="Cambria Math"/>
                        <a:ea typeface="Cambria Math"/>
                      </a:rPr>
                      <m:t>×</m:t>
                    </m:r>
                    <m:sSub>
                      <m:sSubPr>
                        <m:ctrlPr>
                          <a:rPr lang="en-US" sz="1600" b="1" i="1" smtClean="0">
                            <a:solidFill>
                              <a:srgbClr val="C00000"/>
                            </a:solidFill>
                            <a:latin typeface="Cambria Math" panose="02040503050406030204" pitchFamily="18" charset="0"/>
                          </a:rPr>
                        </m:ctrlPr>
                      </m:sSubPr>
                      <m:e>
                        <m:acc>
                          <m:accPr>
                            <m:chr m:val="̂"/>
                            <m:ctrlPr>
                              <a:rPr lang="en-US" sz="1600" b="1" i="1">
                                <a:solidFill>
                                  <a:srgbClr val="C00000"/>
                                </a:solidFill>
                                <a:latin typeface="Cambria Math" panose="02040503050406030204" pitchFamily="18" charset="0"/>
                              </a:rPr>
                            </m:ctrlPr>
                          </m:accPr>
                          <m:e>
                            <m:r>
                              <a:rPr lang="en-US" sz="1600" b="1">
                                <a:solidFill>
                                  <a:srgbClr val="C00000"/>
                                </a:solidFill>
                                <a:latin typeface="Cambria Math"/>
                              </a:rPr>
                              <m:t>𝐯</m:t>
                            </m:r>
                          </m:e>
                        </m:acc>
                      </m:e>
                      <m:sub>
                        <m:r>
                          <a:rPr lang="en-US" sz="1600" i="1">
                            <a:solidFill>
                              <a:srgbClr val="C00000"/>
                            </a:solidFill>
                            <a:latin typeface="Cambria Math"/>
                          </a:rPr>
                          <m:t>𝑠𝑖𝑑𝑒</m:t>
                        </m:r>
                      </m:sub>
                    </m:sSub>
                  </m:oMath>
                </a14:m>
                <a:r>
                  <a:rPr lang="en-US" dirty="0"/>
                  <a:t> (also normalized)</a:t>
                </a:r>
              </a:p>
              <a:p>
                <a:pPr marL="0" indent="0">
                  <a:buNone/>
                </a:pPr>
                <a:endParaRPr lang="en-US" sz="800" dirty="0"/>
              </a:p>
              <a:p>
                <a:pPr marL="0" indent="0">
                  <a:buNone/>
                </a:pPr>
                <a:r>
                  <a:rPr lang="en-US" dirty="0"/>
                  <a:t>We can now create </a:t>
                </a:r>
                <a14:m>
                  <m:oMath xmlns:m="http://schemas.openxmlformats.org/officeDocument/2006/math">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𝑣𝑖𝑒𝑤</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𝑤𝑜𝑟𝑙𝑑</m:t>
                        </m:r>
                      </m:sub>
                    </m:sSub>
                    <m:r>
                      <a:rPr lang="en-US" i="1" dirty="0">
                        <a:latin typeface="Cambria Math"/>
                      </a:rPr>
                      <m:t>=</m:t>
                    </m:r>
                    <m:d>
                      <m:dPr>
                        <m:begChr m:val="["/>
                        <m:endChr m:val="]"/>
                        <m:ctrlPr>
                          <a:rPr lang="en-US" i="1" dirty="0">
                            <a:latin typeface="Cambria Math" panose="02040503050406030204" pitchFamily="18" charset="0"/>
                          </a:rPr>
                        </m:ctrlPr>
                      </m:dPr>
                      <m:e>
                        <m:m>
                          <m:mPr>
                            <m:mcs>
                              <m:mc>
                                <m:mcPr>
                                  <m:count m:val="4"/>
                                  <m:mcJc m:val="center"/>
                                </m:mcPr>
                              </m:mc>
                            </m:mcs>
                            <m:ctrlPr>
                              <a:rPr lang="en-US" i="1" dirty="0">
                                <a:latin typeface="Cambria Math" panose="02040503050406030204" pitchFamily="18" charset="0"/>
                              </a:rPr>
                            </m:ctrlPr>
                          </m:mPr>
                          <m:mr>
                            <m:e>
                              <m:sSub>
                                <m:sSubPr>
                                  <m:ctrlPr>
                                    <a:rPr lang="en-US" b="1" i="1" smtClean="0">
                                      <a:solidFill>
                                        <a:srgbClr val="C00000"/>
                                      </a:solidFill>
                                      <a:latin typeface="Cambria Math" panose="02040503050406030204" pitchFamily="18" charset="0"/>
                                    </a:rPr>
                                  </m:ctrlPr>
                                </m:sSubPr>
                                <m:e>
                                  <m:acc>
                                    <m:accPr>
                                      <m:chr m:val="̂"/>
                                      <m:ctrlPr>
                                        <a:rPr lang="en-US" b="1" i="1">
                                          <a:solidFill>
                                            <a:srgbClr val="C00000"/>
                                          </a:solidFill>
                                          <a:latin typeface="Cambria Math" panose="02040503050406030204" pitchFamily="18" charset="0"/>
                                        </a:rPr>
                                      </m:ctrlPr>
                                    </m:accPr>
                                    <m:e>
                                      <m:r>
                                        <a:rPr lang="en-US" b="1">
                                          <a:solidFill>
                                            <a:srgbClr val="C00000"/>
                                          </a:solidFill>
                                          <a:latin typeface="Cambria Math"/>
                                        </a:rPr>
                                        <m:t>𝐯</m:t>
                                      </m:r>
                                    </m:e>
                                  </m:acc>
                                </m:e>
                                <m:sub>
                                  <m:r>
                                    <a:rPr lang="en-US" i="1">
                                      <a:solidFill>
                                        <a:srgbClr val="C00000"/>
                                      </a:solidFill>
                                      <a:latin typeface="Cambria Math"/>
                                    </a:rPr>
                                    <m:t>𝑠𝑖𝑑𝑒</m:t>
                                  </m:r>
                                </m:sub>
                              </m:sSub>
                            </m:e>
                            <m:e>
                              <m:sSub>
                                <m:sSubPr>
                                  <m:ctrlPr>
                                    <a:rPr lang="en-US" b="1" i="1" smtClean="0">
                                      <a:solidFill>
                                        <a:srgbClr val="00B050"/>
                                      </a:solidFill>
                                      <a:latin typeface="Cambria Math" panose="02040503050406030204" pitchFamily="18" charset="0"/>
                                    </a:rPr>
                                  </m:ctrlPr>
                                </m:sSubPr>
                                <m:e>
                                  <m:acc>
                                    <m:accPr>
                                      <m:chr m:val="̂"/>
                                      <m:ctrlPr>
                                        <a:rPr lang="en-US" b="1" i="1">
                                          <a:solidFill>
                                            <a:srgbClr val="00B050"/>
                                          </a:solidFill>
                                          <a:latin typeface="Cambria Math" panose="02040503050406030204" pitchFamily="18" charset="0"/>
                                        </a:rPr>
                                      </m:ctrlPr>
                                    </m:accPr>
                                    <m:e>
                                      <m:r>
                                        <a:rPr lang="en-US" b="1">
                                          <a:solidFill>
                                            <a:srgbClr val="00B050"/>
                                          </a:solidFill>
                                          <a:latin typeface="Cambria Math"/>
                                        </a:rPr>
                                        <m:t>𝐯</m:t>
                                      </m:r>
                                    </m:e>
                                  </m:acc>
                                </m:e>
                                <m:sub>
                                  <m:r>
                                    <a:rPr lang="en-US" i="1">
                                      <a:solidFill>
                                        <a:srgbClr val="00B050"/>
                                      </a:solidFill>
                                      <a:latin typeface="Cambria Math"/>
                                    </a:rPr>
                                    <m:t>𝑢𝑝</m:t>
                                  </m:r>
                                </m:sub>
                              </m:sSub>
                            </m:e>
                            <m:e>
                              <m:sSub>
                                <m:sSubPr>
                                  <m:ctrlPr>
                                    <a:rPr lang="en-US" b="1" i="1" smtClean="0">
                                      <a:solidFill>
                                        <a:srgbClr val="0070C0"/>
                                      </a:solidFill>
                                      <a:latin typeface="Cambria Math" panose="02040503050406030204" pitchFamily="18" charset="0"/>
                                    </a:rPr>
                                  </m:ctrlPr>
                                </m:sSubPr>
                                <m:e>
                                  <m:acc>
                                    <m:accPr>
                                      <m:chr m:val="̂"/>
                                      <m:ctrlPr>
                                        <a:rPr lang="en-US" b="1" i="1">
                                          <a:solidFill>
                                            <a:srgbClr val="0070C0"/>
                                          </a:solidFill>
                                          <a:latin typeface="Cambria Math" panose="02040503050406030204" pitchFamily="18" charset="0"/>
                                        </a:rPr>
                                      </m:ctrlPr>
                                    </m:accPr>
                                    <m:e>
                                      <m:r>
                                        <a:rPr lang="en-US" b="1">
                                          <a:solidFill>
                                            <a:srgbClr val="0070C0"/>
                                          </a:solidFill>
                                          <a:latin typeface="Cambria Math"/>
                                        </a:rPr>
                                        <m:t>𝐯</m:t>
                                      </m:r>
                                    </m:e>
                                  </m:acc>
                                </m:e>
                                <m:sub>
                                  <m:r>
                                    <a:rPr lang="en-US" i="1">
                                      <a:solidFill>
                                        <a:srgbClr val="0070C0"/>
                                      </a:solidFill>
                                      <a:latin typeface="Cambria Math"/>
                                    </a:rPr>
                                    <m:t>𝑓𝑤𝑑</m:t>
                                  </m:r>
                                </m:sub>
                              </m:sSub>
                            </m:e>
                            <m:e>
                              <m:sSub>
                                <m:sSubPr>
                                  <m:ctrlPr>
                                    <a:rPr lang="en-US" i="1">
                                      <a:latin typeface="Cambria Math" panose="02040503050406030204" pitchFamily="18" charset="0"/>
                                    </a:rPr>
                                  </m:ctrlPr>
                                </m:sSubPr>
                                <m:e>
                                  <m:r>
                                    <a:rPr lang="en-US" i="1">
                                      <a:latin typeface="Cambria Math"/>
                                    </a:rPr>
                                    <m:t>𝐶</m:t>
                                  </m:r>
                                </m:e>
                                <m:sub>
                                  <m:r>
                                    <a:rPr lang="en-US" i="1">
                                      <a:latin typeface="Cambria Math"/>
                                    </a:rPr>
                                    <m:t>𝑝𝑜𝑠</m:t>
                                  </m:r>
                                </m:sub>
                              </m:sSub>
                            </m:e>
                          </m:mr>
                          <m:mr>
                            <m:e>
                              <m:r>
                                <a:rPr lang="en-US" i="1" dirty="0">
                                  <a:latin typeface="Cambria Math"/>
                                </a:rPr>
                                <m:t>0</m:t>
                              </m:r>
                            </m:e>
                            <m:e>
                              <m:r>
                                <a:rPr lang="en-US" i="1" dirty="0">
                                  <a:latin typeface="Cambria Math"/>
                                </a:rPr>
                                <m:t>0</m:t>
                              </m:r>
                            </m:e>
                            <m:e>
                              <m:r>
                                <a:rPr lang="en-US" i="1" dirty="0">
                                  <a:latin typeface="Cambria Math"/>
                                </a:rPr>
                                <m:t>0</m:t>
                              </m:r>
                            </m:e>
                            <m:e>
                              <m:r>
                                <a:rPr lang="en-US" i="1" dirty="0">
                                  <a:latin typeface="Cambria Math"/>
                                </a:rPr>
                                <m:t>1</m:t>
                              </m:r>
                            </m:e>
                          </m:mr>
                        </m:m>
                      </m:e>
                    </m:d>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b="-695"/>
                </a:stretch>
              </a:blipFill>
            </p:spPr>
            <p:txBody>
              <a:bodyPr/>
              <a:lstStyle/>
              <a:p>
                <a:r>
                  <a:rPr lang="en-US">
                    <a:noFill/>
                  </a:rPr>
                  <a:t> </a:t>
                </a:r>
              </a:p>
            </p:txBody>
          </p:sp>
        </mc:Fallback>
      </mc:AlternateContent>
      <p:grpSp>
        <p:nvGrpSpPr>
          <p:cNvPr id="23" name="Group 22"/>
          <p:cNvGrpSpPr/>
          <p:nvPr/>
        </p:nvGrpSpPr>
        <p:grpSpPr>
          <a:xfrm>
            <a:off x="8038875" y="4047422"/>
            <a:ext cx="474810" cy="905578"/>
            <a:chOff x="8038875" y="4047422"/>
            <a:chExt cx="474810" cy="905578"/>
          </a:xfrm>
        </p:grpSpPr>
        <p:cxnSp>
          <p:nvCxnSpPr>
            <p:cNvPr id="14" name="Straight Arrow Connector 13"/>
            <p:cNvCxnSpPr/>
            <p:nvPr/>
          </p:nvCxnSpPr>
          <p:spPr>
            <a:xfrm flipV="1">
              <a:off x="8305800" y="4336905"/>
              <a:ext cx="0" cy="616095"/>
            </a:xfrm>
            <a:prstGeom prst="straightConnector1">
              <a:avLst/>
            </a:prstGeom>
            <a:ln w="25400">
              <a:solidFill>
                <a:srgbClr val="00B050"/>
              </a:solidFill>
              <a:prstDash val="sysDot"/>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038875" y="4047422"/>
              <a:ext cx="474810"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‘Up’</a:t>
              </a:r>
            </a:p>
          </p:txBody>
        </p:sp>
      </p:grpSp>
      <p:grpSp>
        <p:nvGrpSpPr>
          <p:cNvPr id="24" name="Group 23"/>
          <p:cNvGrpSpPr/>
          <p:nvPr/>
        </p:nvGrpSpPr>
        <p:grpSpPr>
          <a:xfrm>
            <a:off x="8305800" y="4953000"/>
            <a:ext cx="790601" cy="446546"/>
            <a:chOff x="8305800" y="4953000"/>
            <a:chExt cx="790601" cy="446546"/>
          </a:xfrm>
        </p:grpSpPr>
        <p:cxnSp>
          <p:nvCxnSpPr>
            <p:cNvPr id="18" name="Straight Arrow Connector 17"/>
            <p:cNvCxnSpPr/>
            <p:nvPr/>
          </p:nvCxnSpPr>
          <p:spPr>
            <a:xfrm>
              <a:off x="8305800" y="4953000"/>
              <a:ext cx="457200" cy="231847"/>
            </a:xfrm>
            <a:prstGeom prst="straightConnector1">
              <a:avLst/>
            </a:prstGeom>
            <a:ln w="254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8555164" y="5122547"/>
                  <a:ext cx="54123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1" i="1">
                                <a:solidFill>
                                  <a:srgbClr val="C00000"/>
                                </a:solidFill>
                                <a:latin typeface="Cambria Math" panose="02040503050406030204" pitchFamily="18" charset="0"/>
                              </a:rPr>
                            </m:ctrlPr>
                          </m:sSubPr>
                          <m:e>
                            <m:acc>
                              <m:accPr>
                                <m:chr m:val="̂"/>
                                <m:ctrlPr>
                                  <a:rPr lang="en-US" sz="1200" b="1" i="1">
                                    <a:solidFill>
                                      <a:srgbClr val="C00000"/>
                                    </a:solidFill>
                                    <a:latin typeface="Cambria Math" panose="02040503050406030204" pitchFamily="18" charset="0"/>
                                  </a:rPr>
                                </m:ctrlPr>
                              </m:accPr>
                              <m:e>
                                <m:r>
                                  <a:rPr lang="en-US" sz="1200" b="1">
                                    <a:solidFill>
                                      <a:srgbClr val="C00000"/>
                                    </a:solidFill>
                                    <a:latin typeface="Cambria Math"/>
                                  </a:rPr>
                                  <m:t>𝐯</m:t>
                                </m:r>
                              </m:e>
                            </m:acc>
                          </m:e>
                          <m:sub>
                            <m:r>
                              <a:rPr lang="en-US" sz="1200" i="1">
                                <a:solidFill>
                                  <a:srgbClr val="C00000"/>
                                </a:solidFill>
                                <a:latin typeface="Cambria Math"/>
                              </a:rPr>
                              <m:t>𝑠𝑖𝑑𝑒</m:t>
                            </m:r>
                          </m:sub>
                        </m:sSub>
                      </m:oMath>
                    </m:oMathPara>
                  </a14:m>
                  <a:endParaRPr lang="en-US" sz="1200" dirty="0"/>
                </a:p>
              </p:txBody>
            </p:sp>
          </mc:Choice>
          <mc:Fallback xmlns="">
            <p:sp>
              <p:nvSpPr>
                <p:cNvPr id="22" name="Rectangle 21"/>
                <p:cNvSpPr>
                  <a:spLocks noRot="1" noChangeAspect="1" noMove="1" noResize="1" noEditPoints="1" noAdjustHandles="1" noChangeArrowheads="1" noChangeShapeType="1" noTextEdit="1"/>
                </p:cNvSpPr>
                <p:nvPr/>
              </p:nvSpPr>
              <p:spPr>
                <a:xfrm>
                  <a:off x="8555164" y="5122547"/>
                  <a:ext cx="541237" cy="276999"/>
                </a:xfrm>
                <a:prstGeom prst="rect">
                  <a:avLst/>
                </a:prstGeom>
                <a:blipFill>
                  <a:blip r:embed="rId3"/>
                  <a:stretch>
                    <a:fillRect/>
                  </a:stretch>
                </a:blipFill>
              </p:spPr>
              <p:txBody>
                <a:bodyPr/>
                <a:lstStyle/>
                <a:p>
                  <a:r>
                    <a:rPr lang="en-US">
                      <a:noFill/>
                    </a:rPr>
                    <a:t> </a:t>
                  </a:r>
                </a:p>
              </p:txBody>
            </p:sp>
          </mc:Fallback>
        </mc:AlternateContent>
      </p:grpSp>
      <p:grpSp>
        <p:nvGrpSpPr>
          <p:cNvPr id="25" name="Group 24"/>
          <p:cNvGrpSpPr/>
          <p:nvPr/>
        </p:nvGrpSpPr>
        <p:grpSpPr>
          <a:xfrm>
            <a:off x="7711791" y="4324421"/>
            <a:ext cx="594011" cy="614850"/>
            <a:chOff x="7861874" y="4229911"/>
            <a:chExt cx="594011" cy="614850"/>
          </a:xfrm>
        </p:grpSpPr>
        <p:cxnSp>
          <p:nvCxnSpPr>
            <p:cNvPr id="26" name="Straight Arrow Connector 25"/>
            <p:cNvCxnSpPr/>
            <p:nvPr/>
          </p:nvCxnSpPr>
          <p:spPr>
            <a:xfrm flipH="1" flipV="1">
              <a:off x="8244674" y="4477490"/>
              <a:ext cx="211211" cy="367271"/>
            </a:xfrm>
            <a:prstGeom prst="straightConnector1">
              <a:avLst/>
            </a:prstGeom>
            <a:ln w="25400">
              <a:solidFill>
                <a:srgbClr val="00B050"/>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861874" y="4229911"/>
                  <a:ext cx="451021" cy="2912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1" i="1">
                                <a:solidFill>
                                  <a:srgbClr val="00B050"/>
                                </a:solidFill>
                                <a:latin typeface="Cambria Math" panose="02040503050406030204" pitchFamily="18" charset="0"/>
                              </a:rPr>
                            </m:ctrlPr>
                          </m:sSubPr>
                          <m:e>
                            <m:acc>
                              <m:accPr>
                                <m:chr m:val="̂"/>
                                <m:ctrlPr>
                                  <a:rPr lang="en-US" sz="1200" b="1" i="1">
                                    <a:solidFill>
                                      <a:srgbClr val="00B050"/>
                                    </a:solidFill>
                                    <a:latin typeface="Cambria Math" panose="02040503050406030204" pitchFamily="18" charset="0"/>
                                  </a:rPr>
                                </m:ctrlPr>
                              </m:accPr>
                              <m:e>
                                <m:r>
                                  <a:rPr lang="en-US" sz="1200" b="1">
                                    <a:solidFill>
                                      <a:srgbClr val="00B050"/>
                                    </a:solidFill>
                                    <a:latin typeface="Cambria Math"/>
                                  </a:rPr>
                                  <m:t>𝐯</m:t>
                                </m:r>
                              </m:e>
                            </m:acc>
                          </m:e>
                          <m:sub>
                            <m:r>
                              <a:rPr lang="en-US" sz="1200" i="1">
                                <a:solidFill>
                                  <a:srgbClr val="00B050"/>
                                </a:solidFill>
                                <a:latin typeface="Cambria Math"/>
                              </a:rPr>
                              <m:t>𝑢𝑝</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27" name="Rectangle 26"/>
                <p:cNvSpPr>
                  <a:spLocks noRot="1" noChangeAspect="1" noMove="1" noResize="1" noEditPoints="1" noAdjustHandles="1" noChangeArrowheads="1" noChangeShapeType="1" noTextEdit="1"/>
                </p:cNvSpPr>
                <p:nvPr/>
              </p:nvSpPr>
              <p:spPr>
                <a:xfrm>
                  <a:off x="7861874" y="4229911"/>
                  <a:ext cx="451021" cy="291298"/>
                </a:xfrm>
                <a:prstGeom prst="rect">
                  <a:avLst/>
                </a:prstGeom>
                <a:blipFill>
                  <a:blip r:embed="rId4"/>
                  <a:stretch>
                    <a:fillRect r="-2703"/>
                  </a:stretch>
                </a:blipFill>
              </p:spPr>
              <p:txBody>
                <a:bodyPr/>
                <a:lstStyle/>
                <a:p>
                  <a:r>
                    <a:rPr lang="en-US">
                      <a:noFill/>
                    </a:rPr>
                    <a:t> </a:t>
                  </a:r>
                </a:p>
              </p:txBody>
            </p:sp>
          </mc:Fallback>
        </mc:AlternateContent>
      </p:grpSp>
      <p:grpSp>
        <p:nvGrpSpPr>
          <p:cNvPr id="12" name="Group 11"/>
          <p:cNvGrpSpPr/>
          <p:nvPr/>
        </p:nvGrpSpPr>
        <p:grpSpPr>
          <a:xfrm>
            <a:off x="7627473" y="4627197"/>
            <a:ext cx="1187172" cy="960370"/>
            <a:chOff x="7627473" y="4627197"/>
            <a:chExt cx="1187172" cy="960370"/>
          </a:xfrm>
        </p:grpSpPr>
        <p:cxnSp>
          <p:nvCxnSpPr>
            <p:cNvPr id="6" name="Straight Arrow Connector 5"/>
            <p:cNvCxnSpPr/>
            <p:nvPr/>
          </p:nvCxnSpPr>
          <p:spPr>
            <a:xfrm flipH="1">
              <a:off x="8019825" y="4953000"/>
              <a:ext cx="285975" cy="463694"/>
            </a:xfrm>
            <a:prstGeom prst="straightConnector1">
              <a:avLst/>
            </a:prstGeom>
            <a:ln w="25400">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7627473" y="5295756"/>
                  <a:ext cx="535339" cy="2918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1" i="1" smtClean="0">
                                <a:solidFill>
                                  <a:srgbClr val="0070C0"/>
                                </a:solidFill>
                                <a:latin typeface="Cambria Math" panose="02040503050406030204" pitchFamily="18" charset="0"/>
                              </a:rPr>
                            </m:ctrlPr>
                          </m:sSubPr>
                          <m:e>
                            <m:acc>
                              <m:accPr>
                                <m:chr m:val="̂"/>
                                <m:ctrlPr>
                                  <a:rPr lang="en-US" sz="1200" b="1" i="1">
                                    <a:solidFill>
                                      <a:srgbClr val="0070C0"/>
                                    </a:solidFill>
                                    <a:latin typeface="Cambria Math" panose="02040503050406030204" pitchFamily="18" charset="0"/>
                                  </a:rPr>
                                </m:ctrlPr>
                              </m:accPr>
                              <m:e>
                                <m:r>
                                  <a:rPr lang="en-US" sz="1200" b="1">
                                    <a:solidFill>
                                      <a:srgbClr val="0070C0"/>
                                    </a:solidFill>
                                    <a:latin typeface="Cambria Math"/>
                                  </a:rPr>
                                  <m:t>𝐯</m:t>
                                </m:r>
                              </m:e>
                            </m:acc>
                          </m:e>
                          <m:sub>
                            <m:r>
                              <a:rPr lang="en-US" sz="1200" i="1">
                                <a:solidFill>
                                  <a:srgbClr val="0070C0"/>
                                </a:solidFill>
                                <a:latin typeface="Cambria Math"/>
                              </a:rPr>
                              <m:t>𝑓𝑤𝑑</m:t>
                            </m:r>
                          </m:sub>
                        </m:sSub>
                      </m:oMath>
                    </m:oMathPara>
                  </a14:m>
                  <a:endParaRPr lang="en-US" sz="1200" dirty="0"/>
                </a:p>
              </p:txBody>
            </p:sp>
          </mc:Choice>
          <mc:Fallback xmlns="">
            <p:sp>
              <p:nvSpPr>
                <p:cNvPr id="7" name="Rectangle 6"/>
                <p:cNvSpPr>
                  <a:spLocks noRot="1" noChangeAspect="1" noMove="1" noResize="1" noEditPoints="1" noAdjustHandles="1" noChangeArrowheads="1" noChangeShapeType="1" noTextEdit="1"/>
                </p:cNvSpPr>
                <p:nvPr/>
              </p:nvSpPr>
              <p:spPr>
                <a:xfrm>
                  <a:off x="7627473" y="5295756"/>
                  <a:ext cx="535339" cy="291811"/>
                </a:xfrm>
                <a:prstGeom prst="rect">
                  <a:avLst/>
                </a:prstGeom>
                <a:blipFill>
                  <a:blip r:embed="rId5"/>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259365" y="4627197"/>
                  <a:ext cx="555280" cy="3120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b="1">
                                <a:latin typeface="Cambria Math"/>
                              </a:rPr>
                              <m:t>𝐓</m:t>
                            </m:r>
                          </m:e>
                          <m:sub>
                            <m:sSub>
                              <m:sSubPr>
                                <m:ctrlPr>
                                  <a:rPr lang="en-US" sz="1200" i="1">
                                    <a:latin typeface="Cambria Math" panose="02040503050406030204" pitchFamily="18" charset="0"/>
                                  </a:rPr>
                                </m:ctrlPr>
                              </m:sSubPr>
                              <m:e>
                                <m:r>
                                  <a:rPr lang="en-US" sz="1200" i="1">
                                    <a:latin typeface="Cambria Math"/>
                                  </a:rPr>
                                  <m:t>𝐶</m:t>
                                </m:r>
                              </m:e>
                              <m:sub>
                                <m:r>
                                  <a:rPr lang="en-US" sz="1200" i="1">
                                    <a:latin typeface="Cambria Math"/>
                                  </a:rPr>
                                  <m:t>𝑝𝑜𝑠</m:t>
                                </m:r>
                              </m:sub>
                            </m:sSub>
                          </m:sub>
                        </m:sSub>
                      </m:oMath>
                    </m:oMathPara>
                  </a14:m>
                  <a:endParaRPr lang="en-US" sz="1200" dirty="0"/>
                </a:p>
              </p:txBody>
            </p:sp>
          </mc:Choice>
          <mc:Fallback xmlns="">
            <p:sp>
              <p:nvSpPr>
                <p:cNvPr id="8" name="Rectangle 7"/>
                <p:cNvSpPr>
                  <a:spLocks noRot="1" noChangeAspect="1" noMove="1" noResize="1" noEditPoints="1" noAdjustHandles="1" noChangeArrowheads="1" noChangeShapeType="1" noTextEdit="1"/>
                </p:cNvSpPr>
                <p:nvPr/>
              </p:nvSpPr>
              <p:spPr>
                <a:xfrm>
                  <a:off x="8259365" y="4627197"/>
                  <a:ext cx="555280" cy="312073"/>
                </a:xfrm>
                <a:prstGeom prst="rect">
                  <a:avLst/>
                </a:prstGeom>
                <a:blipFill>
                  <a:blip r:embed="rId6"/>
                  <a:stretch>
                    <a:fillRect/>
                  </a:stretch>
                </a:blipFill>
              </p:spPr>
              <p:txBody>
                <a:bodyPr/>
                <a:lstStyle/>
                <a:p>
                  <a:r>
                    <a:rPr lang="en-US">
                      <a:noFill/>
                    </a:rPr>
                    <a:t> </a:t>
                  </a:r>
                </a:p>
              </p:txBody>
            </p:sp>
          </mc:Fallback>
        </mc:AlternateContent>
        <p:cxnSp>
          <p:nvCxnSpPr>
            <p:cNvPr id="9" name="Straight Arrow Connector 8"/>
            <p:cNvCxnSpPr/>
            <p:nvPr/>
          </p:nvCxnSpPr>
          <p:spPr>
            <a:xfrm flipH="1">
              <a:off x="8289131" y="4953000"/>
              <a:ext cx="16669" cy="23813"/>
            </a:xfrm>
            <a:prstGeom prst="straightConnector1">
              <a:avLst/>
            </a:prstGeom>
            <a:ln w="25400">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grpSp>
      <p:sp>
        <p:nvSpPr>
          <p:cNvPr id="19" name="Rounded Rectangle 18"/>
          <p:cNvSpPr/>
          <p:nvPr/>
        </p:nvSpPr>
        <p:spPr>
          <a:xfrm>
            <a:off x="4495800" y="3752724"/>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Times New Roman" panose="02020603050405020304" pitchFamily="18" charset="0"/>
                <a:cs typeface="Times New Roman" panose="02020603050405020304" pitchFamily="18" charset="0"/>
              </a:rPr>
              <a:t>See also </a:t>
            </a:r>
            <a:r>
              <a:rPr lang="en-US" sz="1400" i="1" dirty="0">
                <a:solidFill>
                  <a:schemeClr val="tx1"/>
                </a:solidFill>
                <a:latin typeface="Times New Roman" panose="02020603050405020304" pitchFamily="18" charset="0"/>
                <a:cs typeface="Times New Roman" panose="02020603050405020304" pitchFamily="18" charset="0"/>
                <a:hlinkClick r:id="rId7"/>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1056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8" dur="500"/>
                                        <p:tgtEl>
                                          <p:spTgt spid="4">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1" dur="500"/>
                                        <p:tgtEl>
                                          <p:spTgt spid="4">
                                            <p:txEl>
                                              <p:pRg st="8" end="8"/>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4" dur="500"/>
                                        <p:tgtEl>
                                          <p:spTgt spid="4">
                                            <p:txEl>
                                              <p:pRg st="9" end="9"/>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randombar(horizontal)">
                                      <p:cBhvr>
                                        <p:cTn id="42" dur="500"/>
                                        <p:tgtEl>
                                          <p:spTgt spid="23"/>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5" dur="500"/>
                                        <p:tgtEl>
                                          <p:spTgt spid="4">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randombar(horizontal)">
                                      <p:cBhvr>
                                        <p:cTn id="50" dur="500"/>
                                        <p:tgtEl>
                                          <p:spTgt spid="24"/>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3" dur="500"/>
                                        <p:tgtEl>
                                          <p:spTgt spid="4">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randombar(horizontal)">
                                      <p:cBhvr>
                                        <p:cTn id="58" dur="500"/>
                                        <p:tgtEl>
                                          <p:spTgt spid="25"/>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61" dur="500"/>
                                        <p:tgtEl>
                                          <p:spTgt spid="4">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66" dur="500"/>
                                        <p:tgtEl>
                                          <p:spTgt spid="4">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randombar(horizontal)">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Frame: </a:t>
            </a:r>
            <a:br>
              <a:rPr lang="en-US" dirty="0"/>
            </a:br>
            <a:r>
              <a:rPr lang="en-US" dirty="0"/>
              <a:t>Creating Matrix Transform</a:t>
            </a:r>
          </a:p>
        </p:txBody>
      </p:sp>
      <p:sp>
        <p:nvSpPr>
          <p:cNvPr id="3" name="Slide Number Placeholder 2"/>
          <p:cNvSpPr>
            <a:spLocks noGrp="1"/>
          </p:cNvSpPr>
          <p:nvPr>
            <p:ph type="sldNum" sz="quarter" idx="12"/>
          </p:nvPr>
        </p:nvSpPr>
        <p:spPr/>
        <p:txBody>
          <a:bodyPr/>
          <a:lstStyle/>
          <a:p>
            <a:fld id="{2DD2A927-C669-46EB-947E-64BB8CE6050D}"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Consider </a:t>
                </a:r>
                <a14:m>
                  <m:oMath xmlns:m="http://schemas.openxmlformats.org/officeDocument/2006/math">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𝑣𝑖𝑒𝑤</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𝑤𝑜𝑟𝑙𝑑</m:t>
                        </m:r>
                      </m:sub>
                    </m:sSub>
                  </m:oMath>
                </a14:m>
                <a:r>
                  <a:rPr lang="en-US" dirty="0"/>
                  <a:t>. Note that the upper right 3x3 composed of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𝐯</m:t>
                            </m:r>
                          </m:e>
                        </m:acc>
                      </m:e>
                      <m:sub>
                        <m:r>
                          <m:rPr>
                            <m:sty m:val="p"/>
                          </m:rPr>
                          <a:rPr lang="en-US">
                            <a:latin typeface="Cambria Math"/>
                          </a:rPr>
                          <m:t>side</m:t>
                        </m:r>
                      </m:sub>
                    </m:sSub>
                  </m:oMath>
                </a14:m>
                <a:r>
                  <a:rPr lang="en-US" dirty="0"/>
                  <a:t>,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𝐯</m:t>
                            </m:r>
                          </m:e>
                        </m:acc>
                      </m:e>
                      <m:sub>
                        <m:r>
                          <m:rPr>
                            <m:sty m:val="p"/>
                          </m:rPr>
                          <a:rPr lang="en-US">
                            <a:latin typeface="Cambria Math"/>
                          </a:rPr>
                          <m:t>up</m:t>
                        </m:r>
                      </m:sub>
                    </m:sSub>
                  </m:oMath>
                </a14:m>
                <a:r>
                  <a:rPr lang="en-US" dirty="0"/>
                  <a:t> and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a:rPr>
                              <m:t>𝐯</m:t>
                            </m:r>
                          </m:e>
                        </m:acc>
                      </m:e>
                      <m:sub>
                        <m:r>
                          <m:rPr>
                            <m:sty m:val="p"/>
                          </m:rPr>
                          <a:rPr lang="en-US">
                            <a:latin typeface="Cambria Math"/>
                          </a:rPr>
                          <m:t>fwd</m:t>
                        </m:r>
                      </m:sub>
                    </m:sSub>
                  </m:oMath>
                </a14:m>
                <a:r>
                  <a:rPr lang="en-US" dirty="0"/>
                  <a:t> will be some pure rotation </a:t>
                </a:r>
                <a:r>
                  <a:rPr lang="en-US" b="1" dirty="0"/>
                  <a:t>R</a:t>
                </a:r>
                <a:r>
                  <a:rPr lang="en-US" i="1" dirty="0"/>
                  <a:t>. </a:t>
                </a:r>
                <a:r>
                  <a:rPr lang="en-US" dirty="0"/>
                  <a:t>(</a:t>
                </a:r>
                <a:r>
                  <a:rPr lang="en-US" i="1" dirty="0"/>
                  <a:t>Why</a:t>
                </a:r>
                <a:r>
                  <a:rPr lang="en-US" dirty="0"/>
                  <a:t>?)</a:t>
                </a:r>
                <a:endParaRPr lang="en-US" sz="800" dirty="0"/>
              </a:p>
              <a:p>
                <a:pPr marL="0" indent="0" algn="ctr">
                  <a:buNone/>
                </a:pPr>
                <a14:m>
                  <m:oMathPara xmlns:m="http://schemas.openxmlformats.org/officeDocument/2006/math">
                    <m:oMathParaPr>
                      <m:jc m:val="center"/>
                    </m:oMathParaPr>
                    <m:oMath xmlns:m="http://schemas.openxmlformats.org/officeDocument/2006/math">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𝑣𝑖𝑒𝑤</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𝑤𝑜𝑟𝑙𝑑</m:t>
                          </m:r>
                        </m:sub>
                      </m:sSub>
                      <m:r>
                        <a:rPr lang="en-US" i="1" dirty="0">
                          <a:latin typeface="Cambria Math"/>
                        </a:rPr>
                        <m:t>=</m:t>
                      </m:r>
                      <m:d>
                        <m:dPr>
                          <m:begChr m:val="["/>
                          <m:endChr m:val="]"/>
                          <m:ctrlPr>
                            <a:rPr lang="en-US" i="1" dirty="0">
                              <a:latin typeface="Cambria Math" panose="02040503050406030204" pitchFamily="18" charset="0"/>
                            </a:rPr>
                          </m:ctrlPr>
                        </m:dPr>
                        <m:e>
                          <m:m>
                            <m:mPr>
                              <m:mcs>
                                <m:mc>
                                  <m:mcPr>
                                    <m:count m:val="4"/>
                                    <m:mcJc m:val="center"/>
                                  </m:mcPr>
                                </m:mc>
                              </m:mcs>
                              <m:ctrlPr>
                                <a:rPr lang="en-US" i="1" dirty="0">
                                  <a:latin typeface="Cambria Math" panose="02040503050406030204" pitchFamily="18" charset="0"/>
                                </a:rPr>
                              </m:ctrlPr>
                            </m:mPr>
                            <m:mr>
                              <m:e>
                                <m:sSub>
                                  <m:sSubPr>
                                    <m:ctrlPr>
                                      <a:rPr lang="en-US" b="1" i="1" smtClean="0">
                                        <a:solidFill>
                                          <a:srgbClr val="C00000"/>
                                        </a:solidFill>
                                        <a:latin typeface="Cambria Math" panose="02040503050406030204" pitchFamily="18" charset="0"/>
                                      </a:rPr>
                                    </m:ctrlPr>
                                  </m:sSubPr>
                                  <m:e>
                                    <m:acc>
                                      <m:accPr>
                                        <m:chr m:val="̂"/>
                                        <m:ctrlPr>
                                          <a:rPr lang="en-US" b="1" i="1">
                                            <a:solidFill>
                                              <a:srgbClr val="C00000"/>
                                            </a:solidFill>
                                            <a:latin typeface="Cambria Math" panose="02040503050406030204" pitchFamily="18" charset="0"/>
                                          </a:rPr>
                                        </m:ctrlPr>
                                      </m:accPr>
                                      <m:e>
                                        <m:r>
                                          <a:rPr lang="en-US" b="1">
                                            <a:solidFill>
                                              <a:srgbClr val="C00000"/>
                                            </a:solidFill>
                                            <a:latin typeface="Cambria Math"/>
                                          </a:rPr>
                                          <m:t>𝐯</m:t>
                                        </m:r>
                                      </m:e>
                                    </m:acc>
                                  </m:e>
                                  <m:sub>
                                    <m:r>
                                      <a:rPr lang="en-US" i="1">
                                        <a:solidFill>
                                          <a:srgbClr val="C00000"/>
                                        </a:solidFill>
                                        <a:latin typeface="Cambria Math"/>
                                      </a:rPr>
                                      <m:t>𝑠𝑖𝑑𝑒</m:t>
                                    </m:r>
                                  </m:sub>
                                </m:sSub>
                              </m:e>
                              <m:e>
                                <m:sSub>
                                  <m:sSubPr>
                                    <m:ctrlPr>
                                      <a:rPr lang="en-US" b="1" i="1" smtClean="0">
                                        <a:solidFill>
                                          <a:srgbClr val="00B050"/>
                                        </a:solidFill>
                                        <a:latin typeface="Cambria Math" panose="02040503050406030204" pitchFamily="18" charset="0"/>
                                      </a:rPr>
                                    </m:ctrlPr>
                                  </m:sSubPr>
                                  <m:e>
                                    <m:acc>
                                      <m:accPr>
                                        <m:chr m:val="̂"/>
                                        <m:ctrlPr>
                                          <a:rPr lang="en-US" b="1" i="1">
                                            <a:solidFill>
                                              <a:srgbClr val="00B050"/>
                                            </a:solidFill>
                                            <a:latin typeface="Cambria Math" panose="02040503050406030204" pitchFamily="18" charset="0"/>
                                          </a:rPr>
                                        </m:ctrlPr>
                                      </m:accPr>
                                      <m:e>
                                        <m:r>
                                          <a:rPr lang="en-US" b="1">
                                            <a:solidFill>
                                              <a:srgbClr val="00B050"/>
                                            </a:solidFill>
                                            <a:latin typeface="Cambria Math"/>
                                          </a:rPr>
                                          <m:t>𝐯</m:t>
                                        </m:r>
                                      </m:e>
                                    </m:acc>
                                  </m:e>
                                  <m:sub>
                                    <m:r>
                                      <a:rPr lang="en-US" i="1">
                                        <a:solidFill>
                                          <a:srgbClr val="00B050"/>
                                        </a:solidFill>
                                        <a:latin typeface="Cambria Math"/>
                                      </a:rPr>
                                      <m:t>𝑢𝑝</m:t>
                                    </m:r>
                                  </m:sub>
                                </m:sSub>
                              </m:e>
                              <m:e>
                                <m:sSub>
                                  <m:sSubPr>
                                    <m:ctrlPr>
                                      <a:rPr lang="en-US" b="1" i="1" smtClean="0">
                                        <a:solidFill>
                                          <a:srgbClr val="0070C0"/>
                                        </a:solidFill>
                                        <a:latin typeface="Cambria Math" panose="02040503050406030204" pitchFamily="18" charset="0"/>
                                      </a:rPr>
                                    </m:ctrlPr>
                                  </m:sSubPr>
                                  <m:e>
                                    <m:acc>
                                      <m:accPr>
                                        <m:chr m:val="̂"/>
                                        <m:ctrlPr>
                                          <a:rPr lang="en-US" b="1" i="1">
                                            <a:solidFill>
                                              <a:srgbClr val="0070C0"/>
                                            </a:solidFill>
                                            <a:latin typeface="Cambria Math" panose="02040503050406030204" pitchFamily="18" charset="0"/>
                                          </a:rPr>
                                        </m:ctrlPr>
                                      </m:accPr>
                                      <m:e>
                                        <m:r>
                                          <a:rPr lang="en-US" b="1">
                                            <a:solidFill>
                                              <a:srgbClr val="0070C0"/>
                                            </a:solidFill>
                                            <a:latin typeface="Cambria Math"/>
                                          </a:rPr>
                                          <m:t>𝐯</m:t>
                                        </m:r>
                                      </m:e>
                                    </m:acc>
                                  </m:e>
                                  <m:sub>
                                    <m:r>
                                      <a:rPr lang="en-US" i="1">
                                        <a:solidFill>
                                          <a:srgbClr val="0070C0"/>
                                        </a:solidFill>
                                        <a:latin typeface="Cambria Math"/>
                                      </a:rPr>
                                      <m:t>𝑓𝑤𝑑</m:t>
                                    </m:r>
                                  </m:sub>
                                </m:sSub>
                              </m:e>
                              <m:e>
                                <m:sSub>
                                  <m:sSubPr>
                                    <m:ctrlPr>
                                      <a:rPr lang="en-US" i="1">
                                        <a:latin typeface="Cambria Math" panose="02040503050406030204" pitchFamily="18" charset="0"/>
                                      </a:rPr>
                                    </m:ctrlPr>
                                  </m:sSubPr>
                                  <m:e>
                                    <m:r>
                                      <m:rPr>
                                        <m:sty m:val="p"/>
                                      </m:rPr>
                                      <a:rPr lang="en-US">
                                        <a:latin typeface="Cambria Math"/>
                                      </a:rPr>
                                      <m:t>C</m:t>
                                    </m:r>
                                  </m:e>
                                  <m:sub>
                                    <m:r>
                                      <a:rPr lang="en-US" i="1">
                                        <a:latin typeface="Cambria Math"/>
                                      </a:rPr>
                                      <m:t>𝑝𝑜𝑠</m:t>
                                    </m:r>
                                  </m:sub>
                                </m:sSub>
                              </m:e>
                            </m:mr>
                            <m:mr>
                              <m:e>
                                <m:r>
                                  <a:rPr lang="en-US" i="1" dirty="0">
                                    <a:latin typeface="Cambria Math"/>
                                  </a:rPr>
                                  <m:t>0</m:t>
                                </m:r>
                              </m:e>
                              <m:e>
                                <m:r>
                                  <a:rPr lang="en-US" i="1" dirty="0">
                                    <a:latin typeface="Cambria Math"/>
                                  </a:rPr>
                                  <m:t>0</m:t>
                                </m:r>
                              </m:e>
                              <m:e>
                                <m:r>
                                  <a:rPr lang="en-US" i="1" dirty="0">
                                    <a:latin typeface="Cambria Math"/>
                                  </a:rPr>
                                  <m:t>0</m:t>
                                </m:r>
                              </m:e>
                              <m:e>
                                <m:r>
                                  <a:rPr lang="en-US" i="1" dirty="0">
                                    <a:latin typeface="Cambria Math"/>
                                  </a:rPr>
                                  <m:t>1</m:t>
                                </m:r>
                              </m:e>
                            </m:mr>
                          </m:m>
                        </m:e>
                      </m:d>
                      <m:r>
                        <a:rPr lang="en-US" b="1" dirty="0">
                          <a:latin typeface="Cambria Math"/>
                        </a:rPr>
                        <m:t>=</m:t>
                      </m:r>
                      <m:d>
                        <m:dPr>
                          <m:begChr m:val="["/>
                          <m:endChr m:val="]"/>
                          <m:ctrlPr>
                            <a:rPr lang="en-US" b="1" i="1" dirty="0">
                              <a:latin typeface="Cambria Math" panose="02040503050406030204" pitchFamily="18" charset="0"/>
                            </a:rPr>
                          </m:ctrlPr>
                        </m:dPr>
                        <m:e>
                          <m:m>
                            <m:mPr>
                              <m:mcs>
                                <m:mc>
                                  <m:mcPr>
                                    <m:count m:val="2"/>
                                    <m:mcJc m:val="center"/>
                                  </m:mcPr>
                                </m:mc>
                              </m:mcs>
                              <m:ctrlPr>
                                <a:rPr lang="en-US" b="1" i="1" dirty="0">
                                  <a:latin typeface="Cambria Math" panose="02040503050406030204" pitchFamily="18" charset="0"/>
                                </a:rPr>
                              </m:ctrlPr>
                            </m:mPr>
                            <m:mr>
                              <m:e>
                                <m:r>
                                  <m:rPr>
                                    <m:brk m:alnAt="7"/>
                                  </m:rPr>
                                  <a:rPr lang="en-US" b="1" dirty="0">
                                    <a:latin typeface="Cambria Math"/>
                                  </a:rPr>
                                  <m:t>𝐑</m:t>
                                </m:r>
                              </m:e>
                              <m:e>
                                <m:sSub>
                                  <m:sSubPr>
                                    <m:ctrlPr>
                                      <a:rPr lang="en-US" i="1">
                                        <a:latin typeface="Cambria Math" panose="02040503050406030204" pitchFamily="18" charset="0"/>
                                      </a:rPr>
                                    </m:ctrlPr>
                                  </m:sSubPr>
                                  <m:e>
                                    <m:r>
                                      <a:rPr lang="en-US" i="1">
                                        <a:latin typeface="Cambria Math"/>
                                      </a:rPr>
                                      <m:t>𝐶</m:t>
                                    </m:r>
                                  </m:e>
                                  <m:sub>
                                    <m:r>
                                      <a:rPr lang="en-US" i="1">
                                        <a:latin typeface="Cambria Math"/>
                                      </a:rPr>
                                      <m:t>𝑝𝑜𝑠</m:t>
                                    </m:r>
                                  </m:sub>
                                </m:sSub>
                              </m:e>
                            </m:mr>
                            <m:mr>
                              <m:e>
                                <m:sSup>
                                  <m:sSupPr>
                                    <m:ctrlPr>
                                      <a:rPr lang="en-US" b="1" i="1" dirty="0">
                                        <a:latin typeface="Cambria Math" panose="02040503050406030204" pitchFamily="18" charset="0"/>
                                      </a:rPr>
                                    </m:ctrlPr>
                                  </m:sSupPr>
                                  <m:e>
                                    <m:r>
                                      <a:rPr lang="en-US" b="1" i="1" dirty="0">
                                        <a:latin typeface="Cambria Math"/>
                                      </a:rPr>
                                      <m:t>𝟎</m:t>
                                    </m:r>
                                  </m:e>
                                  <m:sup>
                                    <m:r>
                                      <a:rPr lang="en-US" i="1" dirty="0">
                                        <a:latin typeface="Cambria Math"/>
                                      </a:rPr>
                                      <m:t>𝑇</m:t>
                                    </m:r>
                                  </m:sup>
                                </m:sSup>
                              </m:e>
                              <m:e>
                                <m:r>
                                  <a:rPr lang="en-US" i="1" dirty="0">
                                    <a:latin typeface="Cambria Math"/>
                                  </a:rPr>
                                  <m:t>1</m:t>
                                </m:r>
                              </m:e>
                            </m:mr>
                          </m:m>
                        </m:e>
                      </m:d>
                    </m:oMath>
                  </m:oMathPara>
                </a14:m>
                <a:endParaRPr lang="en-US" dirty="0"/>
              </a:p>
              <a:p>
                <a:pPr marL="0" indent="0">
                  <a:buNone/>
                </a:pPr>
                <a:endParaRPr lang="en-US" sz="800" dirty="0"/>
              </a:p>
              <a:p>
                <a:pPr marL="0" indent="0">
                  <a:buNone/>
                </a:pPr>
                <a:r>
                  <a:rPr lang="en-US" dirty="0"/>
                  <a:t>But what we want is: </a:t>
                </a:r>
                <a14:m>
                  <m:oMath xmlns:m="http://schemas.openxmlformats.org/officeDocument/2006/math">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a:rPr>
                                  <m:t>𝐶</m:t>
                                </m:r>
                              </m:e>
                              <m:sub>
                                <m:r>
                                  <a:rPr lang="en-US" i="1" dirty="0">
                                    <a:latin typeface="Cambria Math"/>
                                  </a:rPr>
                                  <m:t>𝑣𝑖𝑒𝑤</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𝑤𝑜𝑟𝑙𝑑</m:t>
                                </m:r>
                              </m:sub>
                            </m:sSub>
                          </m:e>
                        </m:d>
                      </m:e>
                      <m:sup>
                        <m:r>
                          <a:rPr lang="en-US" i="1" dirty="0">
                            <a:latin typeface="Cambria Math"/>
                          </a:rPr>
                          <m:t>−1</m:t>
                        </m:r>
                      </m:sup>
                    </m:sSup>
                    <m:r>
                      <a:rPr lang="en-US" i="1" dirty="0">
                        <a:latin typeface="Cambria Math"/>
                      </a:rPr>
                      <m:t>=</m:t>
                    </m:r>
                    <m:sSub>
                      <m:sSubPr>
                        <m:ctrlPr>
                          <a:rPr lang="en-US" i="1" dirty="0">
                            <a:latin typeface="Cambria Math" panose="02040503050406030204" pitchFamily="18" charset="0"/>
                          </a:rPr>
                        </m:ctrlPr>
                      </m:sSubPr>
                      <m:e>
                        <m:r>
                          <a:rPr lang="en-US" i="1" dirty="0">
                            <a:latin typeface="Cambria Math"/>
                          </a:rPr>
                          <m:t>𝐶</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oMath>
                </a14:m>
                <a:endParaRPr lang="en-US" dirty="0"/>
              </a:p>
              <a:p>
                <a:pPr marL="293688" lvl="1" indent="0">
                  <a:buNone/>
                </a:pPr>
                <a:r>
                  <a:rPr lang="en-US" dirty="0"/>
                  <a:t>Computing the inverse is easy since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a:rPr>
                          <m:t>𝐑</m:t>
                        </m:r>
                      </m:e>
                      <m:sup>
                        <m:r>
                          <a:rPr lang="en-US" b="1" i="0" smtClean="0">
                            <a:latin typeface="Cambria Math"/>
                          </a:rPr>
                          <m:t>−</m:t>
                        </m:r>
                        <m:r>
                          <a:rPr lang="en-US" b="1" i="0" smtClean="0">
                            <a:latin typeface="Cambria Math"/>
                          </a:rPr>
                          <m:t>𝟏</m:t>
                        </m:r>
                      </m:sup>
                    </m:sSup>
                    <m:r>
                      <a:rPr lang="en-US" b="0" i="0" smtClean="0">
                        <a:latin typeface="Cambria Math"/>
                      </a:rPr>
                      <m:t>=</m:t>
                    </m:r>
                    <m:sSup>
                      <m:sSupPr>
                        <m:ctrlPr>
                          <a:rPr lang="en-US" i="1" smtClean="0">
                            <a:latin typeface="Cambria Math" panose="02040503050406030204" pitchFamily="18" charset="0"/>
                          </a:rPr>
                        </m:ctrlPr>
                      </m:sSupPr>
                      <m:e>
                        <m:r>
                          <a:rPr lang="en-US" b="1" i="0" smtClean="0">
                            <a:latin typeface="Cambria Math"/>
                          </a:rPr>
                          <m:t>𝐑</m:t>
                        </m:r>
                      </m:e>
                      <m:sup>
                        <m:r>
                          <a:rPr lang="en-US" b="0" i="1" smtClean="0">
                            <a:latin typeface="Cambria Math"/>
                          </a:rPr>
                          <m:t>𝑇</m:t>
                        </m:r>
                      </m:sup>
                    </m:sSup>
                  </m:oMath>
                </a14:m>
                <a:endParaRPr lang="en-US" i="1" dirty="0"/>
              </a:p>
              <a:p>
                <a:pPr marL="0" indent="0" algn="ctr">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𝑣𝑖𝑒𝑤</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𝑤𝑜𝑟𝑙𝑑</m:t>
                                  </m:r>
                                </m:sub>
                              </m:sSub>
                            </m:e>
                          </m:d>
                        </m:e>
                        <m:sup>
                          <m:r>
                            <a:rPr lang="en-US" i="1" dirty="0">
                              <a:latin typeface="Cambria Math"/>
                            </a:rPr>
                            <m:t>−1</m:t>
                          </m:r>
                        </m:sup>
                      </m:sSup>
                      <m:r>
                        <a:rPr lang="en-US" i="1" dirty="0">
                          <a:latin typeface="Cambria Math"/>
                        </a:rPr>
                        <m:t>=</m:t>
                      </m:r>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r>
                        <a:rPr lang="en-US" b="0" i="1" dirty="0" smtClean="0">
                          <a:latin typeface="Cambria Math"/>
                        </a:rPr>
                        <m:t>=</m:t>
                      </m:r>
                      <m:d>
                        <m:dPr>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sSup>
                                  <m:sSupPr>
                                    <m:ctrlPr>
                                      <a:rPr lang="en-US" i="1">
                                        <a:latin typeface="Cambria Math" panose="02040503050406030204" pitchFamily="18" charset="0"/>
                                      </a:rPr>
                                    </m:ctrlPr>
                                  </m:sSupPr>
                                  <m:e>
                                    <m:r>
                                      <a:rPr lang="en-US" b="1">
                                        <a:latin typeface="Cambria Math"/>
                                      </a:rPr>
                                      <m:t>𝐑</m:t>
                                    </m:r>
                                  </m:e>
                                  <m:sup>
                                    <m:r>
                                      <a:rPr lang="en-US" i="1">
                                        <a:latin typeface="Cambria Math"/>
                                      </a:rPr>
                                      <m:t>𝑇</m:t>
                                    </m:r>
                                  </m:sup>
                                </m:sSup>
                              </m:e>
                              <m:e>
                                <m:r>
                                  <a:rPr lang="en-US" b="0" i="1" dirty="0" smtClean="0">
                                    <a:latin typeface="Cambria Math"/>
                                  </a:rPr>
                                  <m:t>−</m:t>
                                </m:r>
                                <m:d>
                                  <m:dPr>
                                    <m:ctrlPr>
                                      <a:rPr lang="en-US" b="0" i="1" dirty="0" smtClean="0">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a:rPr>
                                          <m:t>𝐑</m:t>
                                        </m:r>
                                      </m:e>
                                      <m:sup>
                                        <m:r>
                                          <a:rPr lang="en-US" i="1">
                                            <a:latin typeface="Cambria Math"/>
                                          </a:rPr>
                                          <m:t>𝑇</m:t>
                                        </m:r>
                                      </m:sup>
                                    </m:sSup>
                                    <m:sSub>
                                      <m:sSubPr>
                                        <m:ctrlPr>
                                          <a:rPr lang="en-US" i="1">
                                            <a:latin typeface="Cambria Math" panose="02040503050406030204" pitchFamily="18" charset="0"/>
                                          </a:rPr>
                                        </m:ctrlPr>
                                      </m:sSubPr>
                                      <m:e>
                                        <m:r>
                                          <a:rPr lang="en-US" i="1">
                                            <a:latin typeface="Cambria Math"/>
                                          </a:rPr>
                                          <m:t>𝐶</m:t>
                                        </m:r>
                                      </m:e>
                                      <m:sub>
                                        <m:r>
                                          <a:rPr lang="en-US" i="1">
                                            <a:latin typeface="Cambria Math"/>
                                          </a:rPr>
                                          <m:t>𝑝𝑜𝑠</m:t>
                                        </m:r>
                                      </m:sub>
                                    </m:sSub>
                                  </m:e>
                                </m:d>
                              </m:e>
                            </m:mr>
                            <m:mr>
                              <m:e>
                                <m:sSup>
                                  <m:sSupPr>
                                    <m:ctrlPr>
                                      <a:rPr lang="en-US" b="1" i="1" dirty="0">
                                        <a:latin typeface="Cambria Math" panose="02040503050406030204" pitchFamily="18" charset="0"/>
                                      </a:rPr>
                                    </m:ctrlPr>
                                  </m:sSupPr>
                                  <m:e>
                                    <m:r>
                                      <a:rPr lang="en-US" b="1" i="1" dirty="0">
                                        <a:latin typeface="Cambria Math"/>
                                      </a:rPr>
                                      <m:t>𝟎</m:t>
                                    </m:r>
                                  </m:e>
                                  <m:sup>
                                    <m:r>
                                      <a:rPr lang="en-US" i="1" dirty="0">
                                        <a:latin typeface="Cambria Math"/>
                                      </a:rPr>
                                      <m:t>𝑇</m:t>
                                    </m:r>
                                  </m:sup>
                                </m:sSup>
                              </m:e>
                              <m:e>
                                <m:r>
                                  <a:rPr lang="en-US" b="0" i="1" dirty="0" smtClean="0">
                                    <a:latin typeface="Cambria Math"/>
                                  </a:rPr>
                                  <m:t>1</m:t>
                                </m:r>
                              </m:e>
                            </m:mr>
                          </m:m>
                        </m:e>
                      </m:d>
                    </m:oMath>
                  </m:oMathPara>
                </a14:m>
                <a:endParaRPr lang="en-US" sz="800" dirty="0"/>
              </a:p>
              <a:p>
                <a:pPr marL="0" indent="0">
                  <a:buNone/>
                </a:pPr>
                <a:r>
                  <a:rPr lang="en-US" dirty="0"/>
                  <a:t>We can now apply </a:t>
                </a:r>
                <a14:m>
                  <m:oMath xmlns:m="http://schemas.openxmlformats.org/officeDocument/2006/math">
                    <m:sSub>
                      <m:sSubPr>
                        <m:ctrlPr>
                          <a:rPr lang="en-US" i="1" dirty="0">
                            <a:latin typeface="Cambria Math" panose="02040503050406030204" pitchFamily="18" charset="0"/>
                          </a:rPr>
                        </m:ctrlPr>
                      </m:sSubPr>
                      <m:e>
                        <m:r>
                          <a:rPr lang="en-US" b="1" dirty="0">
                            <a:latin typeface="Cambria Math"/>
                          </a:rPr>
                          <m:t>𝐂</m:t>
                        </m:r>
                      </m:e>
                      <m:sub>
                        <m:r>
                          <a:rPr lang="en-US" i="1" dirty="0">
                            <a:latin typeface="Cambria Math"/>
                          </a:rPr>
                          <m:t>𝑤𝑜𝑟𝑙𝑑</m:t>
                        </m:r>
                        <m:r>
                          <a:rPr lang="en-US" i="1" dirty="0">
                            <a:latin typeface="Cambria Math"/>
                          </a:rPr>
                          <m:t>−</m:t>
                        </m:r>
                        <m:r>
                          <a:rPr lang="en-US" i="1" dirty="0">
                            <a:latin typeface="Cambria Math"/>
                          </a:rPr>
                          <m:t>𝑡𝑜</m:t>
                        </m:r>
                        <m:r>
                          <a:rPr lang="en-US" i="1" dirty="0">
                            <a:latin typeface="Cambria Math"/>
                          </a:rPr>
                          <m:t>−</m:t>
                        </m:r>
                        <m:r>
                          <a:rPr lang="en-US" i="1" dirty="0">
                            <a:latin typeface="Cambria Math"/>
                          </a:rPr>
                          <m:t>𝑣𝑖𝑒𝑤</m:t>
                        </m:r>
                      </m:sub>
                    </m:sSub>
                  </m:oMath>
                </a14:m>
                <a:r>
                  <a:rPr lang="en-US" dirty="0"/>
                  <a:t> to each objects in the scene to place them in camera-local space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grpSp>
        <p:nvGrpSpPr>
          <p:cNvPr id="7" name="Group 6"/>
          <p:cNvGrpSpPr/>
          <p:nvPr/>
        </p:nvGrpSpPr>
        <p:grpSpPr>
          <a:xfrm>
            <a:off x="2608556" y="4566824"/>
            <a:ext cx="3538728" cy="2207499"/>
            <a:chOff x="2590800" y="4607828"/>
            <a:chExt cx="3538728" cy="2207499"/>
          </a:xfrm>
        </p:grpSpPr>
        <p:pic>
          <p:nvPicPr>
            <p:cNvPr id="5" name="Picture 2" descr="http://common.ziffdavisinternet.com/encyclopedia_images/_FRUSTU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607828"/>
              <a:ext cx="2776728" cy="2207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9"/>
            <p:cNvCxnSpPr/>
            <p:nvPr/>
          </p:nvCxnSpPr>
          <p:spPr>
            <a:xfrm>
              <a:off x="2590800" y="4800600"/>
              <a:ext cx="1066800" cy="838200"/>
            </a:xfrm>
            <a:prstGeom prst="curved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5334011" y="4935802"/>
            <a:ext cx="3428989" cy="931598"/>
            <a:chOff x="5486411" y="5012002"/>
            <a:chExt cx="3428989" cy="931598"/>
          </a:xfrm>
        </p:grpSpPr>
        <p:sp>
          <p:nvSpPr>
            <p:cNvPr id="12" name="TextBox 11"/>
            <p:cNvSpPr txBox="1"/>
            <p:nvPr/>
          </p:nvSpPr>
          <p:spPr>
            <a:xfrm>
              <a:off x="6324600" y="5012002"/>
              <a:ext cx="2590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Next we must project this scene onto a 2D plane</a:t>
              </a:r>
            </a:p>
          </p:txBody>
        </p:sp>
        <p:cxnSp>
          <p:nvCxnSpPr>
            <p:cNvPr id="13" name="Straight Arrow Connector 9"/>
            <p:cNvCxnSpPr>
              <a:stCxn id="12" idx="2"/>
            </p:cNvCxnSpPr>
            <p:nvPr/>
          </p:nvCxnSpPr>
          <p:spPr>
            <a:xfrm rot="5400000">
              <a:off x="6410573" y="4734172"/>
              <a:ext cx="285266" cy="2133589"/>
            </a:xfrm>
            <a:prstGeom prst="curved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1" name="Rounded Rectangle 10"/>
          <p:cNvSpPr/>
          <p:nvPr/>
        </p:nvSpPr>
        <p:spPr>
          <a:xfrm>
            <a:off x="6782767" y="2819400"/>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Times New Roman" panose="02020603050405020304" pitchFamily="18" charset="0"/>
                <a:cs typeface="Times New Roman" panose="02020603050405020304" pitchFamily="18" charset="0"/>
              </a:rPr>
              <a:t>See also </a:t>
            </a:r>
            <a:r>
              <a:rPr lang="en-US" sz="1400" i="1" dirty="0">
                <a:solidFill>
                  <a:schemeClr val="tx1"/>
                </a:solidFill>
                <a:latin typeface="Times New Roman" panose="02020603050405020304" pitchFamily="18" charset="0"/>
                <a:cs typeface="Times New Roman" panose="02020603050405020304" pitchFamily="18" charset="0"/>
                <a:hlinkClick r:id="rId4"/>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76200" y="3633045"/>
            <a:ext cx="1371117" cy="430109"/>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Times New Roman" panose="02020603050405020304" pitchFamily="18" charset="0"/>
                <a:cs typeface="Times New Roman" panose="02020603050405020304" pitchFamily="18" charset="0"/>
              </a:rPr>
              <a:t>See Lecture3A, slide 14</a:t>
            </a:r>
          </a:p>
        </p:txBody>
      </p:sp>
    </p:spTree>
    <p:extLst>
      <p:ext uri="{BB962C8B-B14F-4D97-AF65-F5344CB8AC3E}">
        <p14:creationId xmlns:p14="http://schemas.microsoft.com/office/powerpoint/2010/main" val="242465675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2" dur="500"/>
                                        <p:tgtEl>
                                          <p:spTgt spid="4">
                                            <p:txEl>
                                              <p:pRg st="6" end="6"/>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1" grpId="0"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70C0"/>
      </a:hlink>
      <a:folHlink>
        <a:srgbClr val="638BAD"/>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rgbClr val="FFFF66"/>
        </a:solidFill>
        <a:ln w="25400">
          <a:solidFill>
            <a:srgbClr val="FF0000"/>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36062</TotalTime>
  <Words>6458</Words>
  <Application>Microsoft Office PowerPoint</Application>
  <PresentationFormat>On-screen Show (4:3)</PresentationFormat>
  <Paragraphs>770</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Arial Black</vt:lpstr>
      <vt:lpstr>Calibri</vt:lpstr>
      <vt:lpstr>Cambria Math</vt:lpstr>
      <vt:lpstr>Gill Sans MT</vt:lpstr>
      <vt:lpstr>Times New Roman</vt:lpstr>
      <vt:lpstr>Wingdings</vt:lpstr>
      <vt:lpstr>Wingdings 3</vt:lpstr>
      <vt:lpstr>Origin</vt:lpstr>
      <vt:lpstr>GAM 325/425:  Applied 3D Geometry</vt:lpstr>
      <vt:lpstr>PowerPoint Presentation</vt:lpstr>
      <vt:lpstr>Rendering a Scene</vt:lpstr>
      <vt:lpstr>Viewing a Scene</vt:lpstr>
      <vt:lpstr>View Frame</vt:lpstr>
      <vt:lpstr>View Frame: Handedness Strikes Again…</vt:lpstr>
      <vt:lpstr>View Frame: Position/Alignment of a Camera</vt:lpstr>
      <vt:lpstr>View Frame:  Creating Matrix Transform</vt:lpstr>
      <vt:lpstr>View Frame:  Creating Matrix Transform</vt:lpstr>
      <vt:lpstr>Recap</vt:lpstr>
      <vt:lpstr>Projective Transformation</vt:lpstr>
      <vt:lpstr>Projective Transformation</vt:lpstr>
      <vt:lpstr>Near / Far Clip Planes and View Frustum</vt:lpstr>
      <vt:lpstr>Normalized Device Coordinates: General idea</vt:lpstr>
      <vt:lpstr>Normalized Device Coordinates</vt:lpstr>
      <vt:lpstr>Orthographic Projection To NDC</vt:lpstr>
      <vt:lpstr>Orthographic Projection: Transform</vt:lpstr>
      <vt:lpstr>Orthographic Projection: Transform</vt:lpstr>
      <vt:lpstr>Recap</vt:lpstr>
      <vt:lpstr>Perspective Projection</vt:lpstr>
      <vt:lpstr>Perspective Projection: Transform</vt:lpstr>
      <vt:lpstr>Perspective Projection: Transform</vt:lpstr>
      <vt:lpstr>Perspective Projection: Transform</vt:lpstr>
      <vt:lpstr>Homogeneous Coordinates</vt:lpstr>
      <vt:lpstr>Perspective Projection: Transform w/ Homogeneous Coord.</vt:lpstr>
      <vt:lpstr>Perspective Projection: Z axis Information</vt:lpstr>
      <vt:lpstr>Perspective Projection: Z axis Information</vt:lpstr>
      <vt:lpstr>Perspective Projection: Z axis Information</vt:lpstr>
      <vt:lpstr>Perspective Projection: Z axis Information</vt:lpstr>
      <vt:lpstr>Perspective Projection: Final Transformation</vt:lpstr>
      <vt:lpstr>Recap</vt:lpstr>
      <vt:lpstr>Screen Transformation</vt:lpstr>
      <vt:lpstr>Screen Transformation: NDC to Screen Transformation</vt:lpstr>
      <vt:lpstr>Screen Transformation: NDC to Screen Transformation</vt:lpstr>
      <vt:lpstr>Screen Transformation: NDC to Screen Transformation</vt:lpstr>
      <vt:lpstr>Final Recap</vt:lpstr>
      <vt:lpstr>Example</vt:lpstr>
      <vt:lpstr>Screen Transformation: NDC to Screen Transformation</vt:lpstr>
      <vt:lpstr>PowerPoint Presentation</vt:lpstr>
      <vt:lpstr>Clipping and Culling</vt:lpstr>
      <vt:lpstr>Object Culling</vt:lpstr>
      <vt:lpstr>Backface Culling</vt:lpstr>
      <vt:lpstr>Face Normals</vt:lpstr>
      <vt:lpstr>Line of Sight</vt:lpstr>
      <vt:lpstr>Line of Sight</vt:lpstr>
      <vt:lpstr>Line of Sight</vt:lpstr>
      <vt:lpstr>Backface Culling</vt:lpstr>
      <vt:lpstr>Clipping</vt:lpstr>
      <vt:lpstr>Object Picking</vt:lpstr>
      <vt:lpstr>Object Picking: Screen to NDC</vt:lpstr>
      <vt:lpstr>Object Picking: Screen to NDC to World</vt:lpstr>
      <vt:lpstr>Object Picking: Screen to NDC to World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dc:creator>
  <cp:lastModifiedBy>Abel Marin</cp:lastModifiedBy>
  <cp:revision>1937</cp:revision>
  <dcterms:created xsi:type="dcterms:W3CDTF">2013-03-17T23:02:21Z</dcterms:created>
  <dcterms:modified xsi:type="dcterms:W3CDTF">2020-10-28T22:34:43Z</dcterms:modified>
</cp:coreProperties>
</file>