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9" r:id="rId2"/>
    <p:sldId id="498" r:id="rId3"/>
    <p:sldId id="438" r:id="rId4"/>
    <p:sldId id="439" r:id="rId5"/>
    <p:sldId id="440" r:id="rId6"/>
    <p:sldId id="441" r:id="rId7"/>
    <p:sldId id="443" r:id="rId8"/>
    <p:sldId id="442" r:id="rId9"/>
    <p:sldId id="444" r:id="rId10"/>
    <p:sldId id="437" r:id="rId11"/>
    <p:sldId id="466" r:id="rId12"/>
    <p:sldId id="502" r:id="rId13"/>
    <p:sldId id="467" r:id="rId14"/>
    <p:sldId id="445" r:id="rId15"/>
    <p:sldId id="446" r:id="rId16"/>
    <p:sldId id="468" r:id="rId17"/>
    <p:sldId id="447" r:id="rId18"/>
    <p:sldId id="448" r:id="rId19"/>
    <p:sldId id="449" r:id="rId20"/>
    <p:sldId id="450" r:id="rId21"/>
    <p:sldId id="453" r:id="rId22"/>
    <p:sldId id="457" r:id="rId23"/>
    <p:sldId id="469" r:id="rId24"/>
    <p:sldId id="451" r:id="rId25"/>
    <p:sldId id="454" r:id="rId26"/>
    <p:sldId id="455" r:id="rId27"/>
    <p:sldId id="474" r:id="rId28"/>
    <p:sldId id="458" r:id="rId29"/>
    <p:sldId id="47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503" r:id="rId41"/>
    <p:sldId id="491" r:id="rId42"/>
    <p:sldId id="492" r:id="rId43"/>
    <p:sldId id="493" r:id="rId44"/>
    <p:sldId id="495" r:id="rId45"/>
    <p:sldId id="496" r:id="rId46"/>
    <p:sldId id="499" r:id="rId47"/>
    <p:sldId id="497" r:id="rId48"/>
    <p:sldId id="476" r:id="rId49"/>
    <p:sldId id="475" r:id="rId50"/>
    <p:sldId id="477" r:id="rId51"/>
    <p:sldId id="480" r:id="rId52"/>
    <p:sldId id="500" r:id="rId53"/>
    <p:sldId id="473" r:id="rId54"/>
    <p:sldId id="50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A62680-0414-4712-8BF3-54F401BCEA39}">
          <p14:sldIdLst>
            <p14:sldId id="259"/>
            <p14:sldId id="498"/>
            <p14:sldId id="438"/>
            <p14:sldId id="439"/>
            <p14:sldId id="440"/>
            <p14:sldId id="441"/>
            <p14:sldId id="443"/>
            <p14:sldId id="442"/>
            <p14:sldId id="444"/>
            <p14:sldId id="437"/>
            <p14:sldId id="466"/>
            <p14:sldId id="502"/>
            <p14:sldId id="467"/>
            <p14:sldId id="445"/>
            <p14:sldId id="446"/>
            <p14:sldId id="468"/>
            <p14:sldId id="447"/>
            <p14:sldId id="448"/>
            <p14:sldId id="449"/>
            <p14:sldId id="450"/>
            <p14:sldId id="453"/>
            <p14:sldId id="457"/>
            <p14:sldId id="469"/>
            <p14:sldId id="451"/>
            <p14:sldId id="454"/>
            <p14:sldId id="455"/>
            <p14:sldId id="474"/>
            <p14:sldId id="458"/>
            <p14:sldId id="47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503"/>
            <p14:sldId id="491"/>
            <p14:sldId id="492"/>
            <p14:sldId id="493"/>
            <p14:sldId id="495"/>
            <p14:sldId id="496"/>
            <p14:sldId id="499"/>
            <p14:sldId id="497"/>
            <p14:sldId id="476"/>
            <p14:sldId id="475"/>
            <p14:sldId id="477"/>
            <p14:sldId id="480"/>
            <p14:sldId id="500"/>
            <p14:sldId id="47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0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7" autoAdjust="0"/>
  </p:normalViewPr>
  <p:slideViewPr>
    <p:cSldViewPr>
      <p:cViewPr varScale="1">
        <p:scale>
          <a:sx n="109" d="100"/>
          <a:sy n="109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11/6/2020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2.png"/><Relationship Id="rId4" Type="http://schemas.openxmlformats.org/officeDocument/2006/relationships/image" Target="../media/image4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Cent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1.png"/><Relationship Id="rId7" Type="http://schemas.openxmlformats.org/officeDocument/2006/relationships/image" Target="../media/image201.png"/><Relationship Id="rId2" Type="http://schemas.openxmlformats.org/officeDocument/2006/relationships/hyperlink" Target="http://geomalgorithms.com/a08-_contain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mos.com/calculator/qy2bzax4fd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20.gif"/><Relationship Id="rId9" Type="http://schemas.openxmlformats.org/officeDocument/2006/relationships/hyperlink" Target="http://facweb.cs.depaul.edu/andre/gam325/week8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unding_sphe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hyperlink" Target="http://facweb.cs.depaul.edu/andre/gam325/week8.htm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jpeg"/><Relationship Id="rId7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hyperlink" Target="http://facweb.cs.depaul.edu/andre/gam325/week8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intagenews.com/2017/10/14/how-leon-werths-flight-from-france-in-1940-influenced-antoine-de-saint-exuperys-the-little-prince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1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hyperlink" Target="http://www.metanetsoftware.com/technique/tutorialA.html#section1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facweb.cs.depaul.edu/andre/gam325/week8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8.htm" TargetMode="External"/><Relationship Id="rId5" Type="http://schemas.openxmlformats.org/officeDocument/2006/relationships/image" Target="../media/image230.png"/><Relationship Id="rId4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360.png"/><Relationship Id="rId4" Type="http://schemas.openxmlformats.org/officeDocument/2006/relationships/image" Target="../media/image44.png"/><Relationship Id="rId9" Type="http://schemas.openxmlformats.org/officeDocument/2006/relationships/hyperlink" Target="http://facweb.cs.depaul.edu/andre/gam325/week8.htm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54.png"/><Relationship Id="rId3" Type="http://schemas.openxmlformats.org/officeDocument/2006/relationships/image" Target="../media/image17.jpeg"/><Relationship Id="rId7" Type="http://schemas.openxmlformats.org/officeDocument/2006/relationships/image" Target="../media/image50.png"/><Relationship Id="rId12" Type="http://schemas.openxmlformats.org/officeDocument/2006/relationships/image" Target="../media/image49.png"/><Relationship Id="rId2" Type="http://schemas.openxmlformats.org/officeDocument/2006/relationships/image" Target="../media/image410.png"/><Relationship Id="rId16" Type="http://schemas.openxmlformats.org/officeDocument/2006/relationships/hyperlink" Target="http://facweb.cs.depaul.edu/andre/gam325/week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380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48.png"/><Relationship Id="rId9" Type="http://schemas.openxmlformats.org/officeDocument/2006/relationships/image" Target="../media/image450.png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.png"/><Relationship Id="rId7" Type="http://schemas.openxmlformats.org/officeDocument/2006/relationships/image" Target="../media/image56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10.png"/><Relationship Id="rId9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.png"/><Relationship Id="rId7" Type="http://schemas.openxmlformats.org/officeDocument/2006/relationships/image" Target="../media/image56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10.png"/><Relationship Id="rId9" Type="http://schemas.openxmlformats.org/officeDocument/2006/relationships/image" Target="../media/image5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en.wikipedia.org/wiki/Hyperplane_separation_theor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video01.ubm-us.net/o1/vault/gdc2013/slides/822403Gregorius_Dirk_TheSeparatingAxisTest.pdf" TargetMode="External"/><Relationship Id="rId4" Type="http://schemas.openxmlformats.org/officeDocument/2006/relationships/hyperlink" Target="https://en.wikipedia.org/wiki/Minkowski_addi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anetsoftware.com/technique/tutorialA.html#section1" TargetMode="Externa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190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12" Type="http://schemas.openxmlformats.org/officeDocument/2006/relationships/image" Target="../media/image180.png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media/image11.png"/><Relationship Id="rId15" Type="http://schemas.openxmlformats.org/officeDocument/2006/relationships/image" Target="../media/image70.png"/><Relationship Id="rId10" Type="http://schemas.openxmlformats.org/officeDocument/2006/relationships/image" Target="../media/image69.png"/><Relationship Id="rId4" Type="http://schemas.microsoft.com/office/2007/relationships/hdphoto" Target="../media/hdphoto1.wdp"/><Relationship Id="rId9" Type="http://schemas.openxmlformats.org/officeDocument/2006/relationships/image" Target="../media/image68.png"/><Relationship Id="rId14" Type="http://schemas.openxmlformats.org/officeDocument/2006/relationships/image" Target="../media/image2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18" Type="http://schemas.openxmlformats.org/officeDocument/2006/relationships/image" Target="../media/image27.png"/><Relationship Id="rId3" Type="http://schemas.openxmlformats.org/officeDocument/2006/relationships/image" Target="../media/image65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60.png"/><Relationship Id="rId2" Type="http://schemas.openxmlformats.org/officeDocument/2006/relationships/image" Target="../media/image72.png"/><Relationship Id="rId16" Type="http://schemas.openxmlformats.org/officeDocument/2006/relationships/image" Target="../media/image25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18" Type="http://schemas.openxmlformats.org/officeDocument/2006/relationships/image" Target="../media/image27.png"/><Relationship Id="rId3" Type="http://schemas.openxmlformats.org/officeDocument/2006/relationships/image" Target="../media/image65.png"/><Relationship Id="rId21" Type="http://schemas.openxmlformats.org/officeDocument/2006/relationships/image" Target="../media/image701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60.png"/><Relationship Id="rId2" Type="http://schemas.openxmlformats.org/officeDocument/2006/relationships/image" Target="../media/image73.png"/><Relationship Id="rId16" Type="http://schemas.openxmlformats.org/officeDocument/2006/relationships/image" Target="../media/image25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media/image11.png"/><Relationship Id="rId15" Type="http://schemas.openxmlformats.org/officeDocument/2006/relationships/image" Target="../media/image711.png"/><Relationship Id="rId10" Type="http://schemas.openxmlformats.org/officeDocument/2006/relationships/image" Target="../media/image16.png"/><Relationship Id="rId19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18" Type="http://schemas.openxmlformats.org/officeDocument/2006/relationships/image" Target="../media/image28.png"/><Relationship Id="rId26" Type="http://schemas.openxmlformats.org/officeDocument/2006/relationships/slide" Target="slide39.xml"/><Relationship Id="rId3" Type="http://schemas.openxmlformats.org/officeDocument/2006/relationships/image" Target="../media/image65.png"/><Relationship Id="rId21" Type="http://schemas.openxmlformats.org/officeDocument/2006/relationships/image" Target="../media/image322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7.png"/><Relationship Id="rId25" Type="http://schemas.openxmlformats.org/officeDocument/2006/relationships/image" Target="../media/image382.png"/><Relationship Id="rId2" Type="http://schemas.openxmlformats.org/officeDocument/2006/relationships/image" Target="../media/image30.png"/><Relationship Id="rId16" Type="http://schemas.openxmlformats.org/officeDocument/2006/relationships/image" Target="../media/image260.png"/><Relationship Id="rId20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24" Type="http://schemas.openxmlformats.org/officeDocument/2006/relationships/image" Target="../media/image370.png"/><Relationship Id="rId5" Type="http://schemas.openxmlformats.org/officeDocument/2006/relationships/image" Target="../media/image11.png"/><Relationship Id="rId15" Type="http://schemas.openxmlformats.org/officeDocument/2006/relationships/image" Target="../media/image250.png"/><Relationship Id="rId23" Type="http://schemas.openxmlformats.org/officeDocument/2006/relationships/image" Target="../media/image350.png"/><Relationship Id="rId10" Type="http://schemas.openxmlformats.org/officeDocument/2006/relationships/image" Target="../media/image16.png"/><Relationship Id="rId19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3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18" Type="http://schemas.openxmlformats.org/officeDocument/2006/relationships/image" Target="../media/image29.png"/><Relationship Id="rId3" Type="http://schemas.microsoft.com/office/2007/relationships/hdphoto" Target="../media/hdphoto1.wdp"/><Relationship Id="rId21" Type="http://schemas.openxmlformats.org/officeDocument/2006/relationships/image" Target="../media/image67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8.png"/><Relationship Id="rId2" Type="http://schemas.openxmlformats.org/officeDocument/2006/relationships/image" Target="../media/image65.png"/><Relationship Id="rId16" Type="http://schemas.openxmlformats.org/officeDocument/2006/relationships/image" Target="../media/image27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24" Type="http://schemas.openxmlformats.org/officeDocument/2006/relationships/image" Target="../media/image681.png"/><Relationship Id="rId5" Type="http://schemas.openxmlformats.org/officeDocument/2006/relationships/image" Target="../media/image12.png"/><Relationship Id="rId15" Type="http://schemas.openxmlformats.org/officeDocument/2006/relationships/image" Target="../media/image260.png"/><Relationship Id="rId23" Type="http://schemas.openxmlformats.org/officeDocument/2006/relationships/image" Target="../media/image740.png"/><Relationship Id="rId10" Type="http://schemas.openxmlformats.org/officeDocument/2006/relationships/image" Target="../media/image170.png"/><Relationship Id="rId19" Type="http://schemas.openxmlformats.org/officeDocument/2006/relationships/image" Target="../media/image7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50.png"/><Relationship Id="rId22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18" Type="http://schemas.openxmlformats.org/officeDocument/2006/relationships/image" Target="../media/image29.png"/><Relationship Id="rId3" Type="http://schemas.microsoft.com/office/2007/relationships/hdphoto" Target="../media/hdphoto1.wdp"/><Relationship Id="rId21" Type="http://schemas.openxmlformats.org/officeDocument/2006/relationships/image" Target="../media/image75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8.png"/><Relationship Id="rId2" Type="http://schemas.openxmlformats.org/officeDocument/2006/relationships/image" Target="../media/image65.png"/><Relationship Id="rId16" Type="http://schemas.openxmlformats.org/officeDocument/2006/relationships/image" Target="../media/image27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24" Type="http://schemas.openxmlformats.org/officeDocument/2006/relationships/hyperlink" Target="http://facweb.cs.depaul.edu/andre/gam325/week8.htm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260.png"/><Relationship Id="rId23" Type="http://schemas.openxmlformats.org/officeDocument/2006/relationships/image" Target="../media/image77.png"/><Relationship Id="rId10" Type="http://schemas.openxmlformats.org/officeDocument/2006/relationships/image" Target="../media/image170.png"/><Relationship Id="rId19" Type="http://schemas.openxmlformats.org/officeDocument/2006/relationships/image" Target="../media/image7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50.png"/><Relationship Id="rId22" Type="http://schemas.openxmlformats.org/officeDocument/2006/relationships/image" Target="../media/image7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17.jpeg"/><Relationship Id="rId7" Type="http://schemas.openxmlformats.org/officeDocument/2006/relationships/image" Target="../media/image6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hyperlink" Target="http://facweb.cs.depaul.edu/andre/gam325/week8.htm" TargetMode="External"/><Relationship Id="rId5" Type="http://schemas.openxmlformats.org/officeDocument/2006/relationships/image" Target="../media/image660.png"/><Relationship Id="rId10" Type="http://schemas.openxmlformats.org/officeDocument/2006/relationships/image" Target="../media/image611.png"/><Relationship Id="rId4" Type="http://schemas.openxmlformats.org/officeDocument/2006/relationships/image" Target="../media/image650.png"/><Relationship Id="rId9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n.wikipedia.org/wiki/Convex_hu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borjaportugal.com/portfolio/space-partitio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8:</a:t>
            </a:r>
          </a:p>
          <a:p>
            <a:r>
              <a:rPr lang="en-US" dirty="0" smtClean="0"/>
              <a:t>Collision and Intersection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System:</a:t>
            </a:r>
            <a:br>
              <a:rPr lang="en-US" dirty="0"/>
            </a:br>
            <a:r>
              <a:rPr lang="en-US" dirty="0"/>
              <a:t>Tiered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Whichever approach is selected for model collision/intersection, it will ultimately rely on a few primitive operations:</a:t>
            </a:r>
          </a:p>
          <a:p>
            <a:pPr lvl="1"/>
            <a:r>
              <a:rPr lang="en-US" u="sng" dirty="0" smtClean="0"/>
              <a:t>Using these basic shapes/volumes</a:t>
            </a:r>
            <a:endParaRPr lang="en-US" dirty="0" smtClean="0"/>
          </a:p>
          <a:p>
            <a:pPr lvl="2"/>
            <a:r>
              <a:rPr lang="en-US" dirty="0" smtClean="0"/>
              <a:t>Sphere,  AABB, OBB, triangle, planes, line (segments/edges)</a:t>
            </a:r>
          </a:p>
          <a:p>
            <a:pPr lvl="1"/>
            <a:r>
              <a:rPr lang="en-US" u="sng" dirty="0" smtClean="0"/>
              <a:t>Compute intersection between any pair type</a:t>
            </a:r>
          </a:p>
          <a:p>
            <a:pPr lvl="2"/>
            <a:r>
              <a:rPr lang="en-US" dirty="0" smtClean="0"/>
              <a:t>Sphere-OBB, Line-Triangle, Plane-AABB, etc.</a:t>
            </a:r>
          </a:p>
          <a:p>
            <a:pPr lvl="2"/>
            <a:endParaRPr lang="en-US" sz="800" dirty="0"/>
          </a:p>
          <a:p>
            <a:pPr marL="0" indent="0">
              <a:buNone/>
            </a:pPr>
            <a:r>
              <a:rPr lang="en-US" dirty="0" smtClean="0"/>
              <a:t>Our focus will be the </a:t>
            </a:r>
            <a:r>
              <a:rPr lang="en-US" dirty="0"/>
              <a:t>math surrounding </a:t>
            </a:r>
            <a:r>
              <a:rPr lang="en-US" dirty="0" smtClean="0"/>
              <a:t>these </a:t>
            </a:r>
            <a:r>
              <a:rPr lang="en-US" dirty="0"/>
              <a:t>various </a:t>
            </a:r>
            <a:r>
              <a:rPr lang="en-US" dirty="0" smtClean="0"/>
              <a:t>primitive operations</a:t>
            </a: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The actual software system behind all of this is not relevant to us.</a:t>
            </a:r>
          </a:p>
          <a:p>
            <a:pPr marL="273050" lvl="1" indent="0">
              <a:buNone/>
            </a:pPr>
            <a:r>
              <a:rPr lang="en-US" i="1" dirty="0" smtClean="0"/>
              <a:t>In </a:t>
            </a:r>
            <a:r>
              <a:rPr lang="en-US" i="1" dirty="0"/>
              <a:t>particular: None of </a:t>
            </a:r>
            <a:r>
              <a:rPr lang="en-US" i="1" dirty="0" smtClean="0"/>
              <a:t>the following will </a:t>
            </a:r>
            <a:r>
              <a:rPr lang="en-US" i="1" dirty="0"/>
              <a:t>be our concern here</a:t>
            </a:r>
            <a:r>
              <a:rPr lang="en-US" i="1" dirty="0" smtClean="0"/>
              <a:t>…</a:t>
            </a:r>
          </a:p>
          <a:p>
            <a:pPr lvl="2"/>
            <a:r>
              <a:rPr lang="en-US" i="1" dirty="0" smtClean="0"/>
              <a:t>How the vertex data is stored or accessed.</a:t>
            </a:r>
          </a:p>
          <a:p>
            <a:pPr lvl="2"/>
            <a:r>
              <a:rPr lang="en-US" i="1" dirty="0" smtClean="0"/>
              <a:t>When to do which primitive test and why.</a:t>
            </a:r>
          </a:p>
          <a:p>
            <a:pPr marL="273050" lvl="1" indent="0">
              <a:buNone/>
            </a:pPr>
            <a:endParaRPr lang="en-US" sz="800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5405920"/>
            <a:ext cx="5029200" cy="61388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There is </a:t>
            </a:r>
            <a:r>
              <a:rPr lang="en-US" sz="1200" i="1" u="sng" dirty="0" smtClean="0">
                <a:solidFill>
                  <a:schemeClr val="tx1"/>
                </a:solidFill>
              </a:rPr>
              <a:t>much</a:t>
            </a:r>
            <a:r>
              <a:rPr lang="en-US" sz="1200" dirty="0" smtClean="0">
                <a:solidFill>
                  <a:schemeClr val="tx1"/>
                </a:solidFill>
              </a:rPr>
              <a:t> to discuss regarding  implementation of all this.  Collision processing one of the most complex system in a game engine. Covered in GAM 374/377 (UG) and GAM 475/575 (MS)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862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II:</a:t>
            </a:r>
          </a:p>
          <a:p>
            <a:r>
              <a:rPr lang="en-US" dirty="0" smtClean="0"/>
              <a:t>Game Object and Model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236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past weeks, we have been cavalier about using ‘game object’, models and associated matrices, etc. For what’s coming next, we need to define more carefully a few structures and relationship.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For our purposes: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7737" y="2875085"/>
            <a:ext cx="3014663" cy="7825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Model: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 list of points (vertices) defining the mesh in </a:t>
            </a:r>
            <a:r>
              <a:rPr lang="en-US" sz="1400" u="sng" dirty="0" smtClean="0">
                <a:solidFill>
                  <a:schemeClr val="tx1"/>
                </a:solidFill>
              </a:rPr>
              <a:t>model space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3733800"/>
            <a:ext cx="4003427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We will </a:t>
            </a:r>
            <a:r>
              <a:rPr lang="en-US" sz="1200" i="1" u="sng" dirty="0" smtClean="0">
                <a:solidFill>
                  <a:schemeClr val="tx1"/>
                </a:solidFill>
              </a:rPr>
              <a:t>not</a:t>
            </a:r>
            <a:r>
              <a:rPr lang="en-US" sz="1200" dirty="0" smtClean="0">
                <a:solidFill>
                  <a:schemeClr val="tx1"/>
                </a:solidFill>
              </a:rPr>
              <a:t> need triangle/face info at this time.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895600"/>
            <a:ext cx="3843337" cy="1066800"/>
            <a:chOff x="914400" y="2895600"/>
            <a:chExt cx="3843337" cy="1066800"/>
          </a:xfrm>
        </p:grpSpPr>
        <p:sp>
          <p:nvSpPr>
            <p:cNvPr id="6" name="Rectangle 5"/>
            <p:cNvSpPr/>
            <p:nvPr/>
          </p:nvSpPr>
          <p:spPr>
            <a:xfrm>
              <a:off x="914400" y="2895600"/>
              <a:ext cx="3276600" cy="1066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Game Object:</a:t>
              </a: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 world matrix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 model M</a:t>
              </a: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 bounding volume </a:t>
              </a:r>
              <a:r>
                <a:rPr lang="en-US" sz="1400" b="1" dirty="0">
                  <a:solidFill>
                    <a:srgbClr val="7030A0"/>
                  </a:solidFill>
                </a:rPr>
                <a:t>V</a:t>
              </a:r>
              <a:r>
                <a:rPr lang="en-US" sz="1400" dirty="0">
                  <a:solidFill>
                    <a:schemeClr val="tx1"/>
                  </a:solidFill>
                </a:rPr>
                <a:t> (details TBD)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>
              <a:endCxn id="5" idx="1"/>
            </p:cNvCxnSpPr>
            <p:nvPr/>
          </p:nvCxnSpPr>
          <p:spPr>
            <a:xfrm flipV="1">
              <a:off x="2276475" y="3266343"/>
              <a:ext cx="2481262" cy="27695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51091" y="4115305"/>
            <a:ext cx="2736821" cy="2764588"/>
            <a:chOff x="5806383" y="2493212"/>
            <a:chExt cx="2736821" cy="2764588"/>
          </a:xfrm>
        </p:grpSpPr>
        <p:pic>
          <p:nvPicPr>
            <p:cNvPr id="11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83" y="2590799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806383" y="3559651"/>
              <a:ext cx="2736821" cy="369332"/>
              <a:chOff x="152400" y="4381739"/>
              <a:chExt cx="2736821" cy="36933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601963" y="4381739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Straight Arrow Connector 28"/>
              <p:cNvCxnSpPr>
                <a:endCxn id="11" idx="3"/>
              </p:cNvCxnSpPr>
              <p:nvPr/>
            </p:nvCxnSpPr>
            <p:spPr>
              <a:xfrm flipV="1">
                <a:off x="152400" y="4746388"/>
                <a:ext cx="2667000" cy="46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137476" y="2493212"/>
              <a:ext cx="300082" cy="2720716"/>
              <a:chOff x="394853" y="2765686"/>
              <a:chExt cx="300082" cy="272071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396240" y="2863273"/>
                <a:ext cx="1020" cy="26231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94853" y="2765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69574" y="3503612"/>
              <a:ext cx="1023982" cy="832644"/>
              <a:chOff x="1015591" y="3395086"/>
              <a:chExt cx="1023982" cy="832644"/>
            </a:xfrm>
          </p:grpSpPr>
          <p:sp>
            <p:nvSpPr>
              <p:cNvPr id="16" name="Isosceles Triangle 15"/>
              <p:cNvSpPr/>
              <p:nvPr/>
            </p:nvSpPr>
            <p:spPr>
              <a:xfrm rot="5400000">
                <a:off x="1425456" y="3630097"/>
                <a:ext cx="247510" cy="363946"/>
              </a:xfrm>
              <a:prstGeom prst="triangle">
                <a:avLst/>
              </a:prstGeom>
              <a:solidFill>
                <a:srgbClr val="00B0F0">
                  <a:alpha val="2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35937" y="3794125"/>
                <a:ext cx="403636" cy="307777"/>
                <a:chOff x="1676400" y="5802868"/>
                <a:chExt cx="403636" cy="30777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1747838" y="5824152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5802868"/>
                      <a:ext cx="40363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/>
              <p:cNvGrpSpPr/>
              <p:nvPr/>
            </p:nvGrpSpPr>
            <p:grpSpPr>
              <a:xfrm>
                <a:off x="1023934" y="3395086"/>
                <a:ext cx="403636" cy="307777"/>
                <a:chOff x="1420795" y="5543034"/>
                <a:chExt cx="403636" cy="307777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0795" y="5543034"/>
                      <a:ext cx="4036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Group 18"/>
              <p:cNvGrpSpPr/>
              <p:nvPr/>
            </p:nvGrpSpPr>
            <p:grpSpPr>
              <a:xfrm>
                <a:off x="1015591" y="3919953"/>
                <a:ext cx="399468" cy="307777"/>
                <a:chOff x="1417620" y="5815568"/>
                <a:chExt cx="399468" cy="307777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620" y="5815568"/>
                      <a:ext cx="399468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0" name="Group 29"/>
          <p:cNvGrpSpPr/>
          <p:nvPr/>
        </p:nvGrpSpPr>
        <p:grpSpPr>
          <a:xfrm>
            <a:off x="1148210" y="4115305"/>
            <a:ext cx="2753172" cy="2764588"/>
            <a:chOff x="1148210" y="4115305"/>
            <a:chExt cx="2753172" cy="2764588"/>
          </a:xfrm>
        </p:grpSpPr>
        <p:grpSp>
          <p:nvGrpSpPr>
            <p:cNvPr id="80" name="Group 79"/>
            <p:cNvGrpSpPr/>
            <p:nvPr/>
          </p:nvGrpSpPr>
          <p:grpSpPr>
            <a:xfrm>
              <a:off x="1148210" y="4115305"/>
              <a:ext cx="2753172" cy="2764588"/>
              <a:chOff x="1077397" y="4000500"/>
              <a:chExt cx="2753172" cy="2764588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077397" y="4000500"/>
                <a:ext cx="2753172" cy="2764588"/>
                <a:chOff x="5790032" y="2493212"/>
                <a:chExt cx="2753172" cy="2764588"/>
              </a:xfrm>
            </p:grpSpPr>
            <p:pic>
              <p:nvPicPr>
                <p:cNvPr id="62" name="Picture 6" descr="http://gieseanw.files.wordpress.com/2010/02/graph_paper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9556" y="2590799"/>
                  <a:ext cx="2667000" cy="266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3" name="Group 62"/>
                <p:cNvGrpSpPr/>
                <p:nvPr/>
              </p:nvGrpSpPr>
              <p:grpSpPr>
                <a:xfrm>
                  <a:off x="5790032" y="3559651"/>
                  <a:ext cx="2753172" cy="369332"/>
                  <a:chOff x="136049" y="4381739"/>
                  <a:chExt cx="2753172" cy="369332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601963" y="4381739"/>
                    <a:ext cx="287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V="1">
                    <a:off x="136049" y="4745386"/>
                    <a:ext cx="2667000" cy="468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7137476" y="2493212"/>
                  <a:ext cx="300082" cy="2720716"/>
                  <a:chOff x="394853" y="2765686"/>
                  <a:chExt cx="300082" cy="2720716"/>
                </a:xfrm>
              </p:grpSpPr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396240" y="2863273"/>
                    <a:ext cx="1020" cy="2623129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4853" y="27656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014926" y="3792018"/>
                  <a:ext cx="422632" cy="261209"/>
                  <a:chOff x="1360943" y="3683492"/>
                  <a:chExt cx="422632" cy="261209"/>
                </a:xfrm>
              </p:grpSpPr>
              <p:sp>
                <p:nvSpPr>
                  <p:cNvPr id="66" name="Isosceles Triangle 65"/>
                  <p:cNvSpPr/>
                  <p:nvPr/>
                </p:nvSpPr>
                <p:spPr>
                  <a:xfrm rot="5400000">
                    <a:off x="1425456" y="3630097"/>
                    <a:ext cx="247510" cy="363946"/>
                  </a:xfrm>
                  <a:prstGeom prst="triangle">
                    <a:avLst/>
                  </a:prstGeom>
                  <a:solidFill>
                    <a:schemeClr val="bg1">
                      <a:lumMod val="75000"/>
                      <a:alpha val="62000"/>
                    </a:schemeClr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707375" y="3815409"/>
                    <a:ext cx="762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triangle" w="lg" len="lg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367644" y="3683492"/>
                    <a:ext cx="381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1360943" y="3944701"/>
                    <a:ext cx="38100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Group 49"/>
              <p:cNvGrpSpPr/>
              <p:nvPr/>
            </p:nvGrpSpPr>
            <p:grpSpPr>
              <a:xfrm rot="16200000">
                <a:off x="2937999" y="4492437"/>
                <a:ext cx="421099" cy="252334"/>
                <a:chOff x="1362476" y="3683492"/>
                <a:chExt cx="421099" cy="252334"/>
              </a:xfrm>
              <a:effectLst>
                <a:glow>
                  <a:schemeClr val="accent1">
                    <a:alpha val="76000"/>
                  </a:schemeClr>
                </a:glow>
              </a:effectLst>
            </p:grpSpPr>
            <p:sp>
              <p:nvSpPr>
                <p:cNvPr id="51" name="Isosceles Triangle 50"/>
                <p:cNvSpPr/>
                <p:nvPr/>
              </p:nvSpPr>
              <p:spPr>
                <a:xfrm rot="5400000">
                  <a:off x="1425456" y="3630097"/>
                  <a:ext cx="247510" cy="363946"/>
                </a:xfrm>
                <a:prstGeom prst="triangle">
                  <a:avLst/>
                </a:prstGeom>
                <a:solidFill>
                  <a:srgbClr val="00B0F0"/>
                </a:solidFill>
                <a:ln w="12700">
                  <a:solidFill>
                    <a:srgbClr val="0070C0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707375" y="3815420"/>
                  <a:ext cx="762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367644" y="3683492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362476" y="3935826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ight Arrow 7"/>
            <p:cNvSpPr/>
            <p:nvPr/>
          </p:nvSpPr>
          <p:spPr>
            <a:xfrm rot="19008603">
              <a:off x="2552982" y="5069319"/>
              <a:ext cx="463649" cy="338257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W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2932694" y="4488219"/>
            <a:ext cx="594360" cy="598408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1156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past weeks, we have been cavalier about using ‘game object’, models and associated matrices, etc. For what’s coming next, we need to define more carefully a few structures and relationship.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For our purposes: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dirty="0" smtClean="0"/>
              <a:t>We also assume all necessary functions to access and/or modify this data as needed</a:t>
            </a:r>
          </a:p>
          <a:p>
            <a:pPr marL="804863" lvl="2" indent="0">
              <a:buNone/>
            </a:pPr>
            <a:r>
              <a:rPr lang="en-US" b="1" dirty="0" smtClean="0"/>
              <a:t>Ex:</a:t>
            </a:r>
            <a:r>
              <a:rPr lang="en-US" dirty="0" smtClean="0"/>
              <a:t> </a:t>
            </a:r>
            <a:r>
              <a:rPr lang="en-US" i="1" dirty="0" smtClean="0"/>
              <a:t>if we need to decompose </a:t>
            </a:r>
            <a:r>
              <a:rPr lang="en-US" b="1" i="1" dirty="0" smtClean="0"/>
              <a:t>W</a:t>
            </a:r>
            <a:r>
              <a:rPr lang="en-US" i="1" dirty="0" smtClean="0"/>
              <a:t> into its </a:t>
            </a:r>
            <a:r>
              <a:rPr lang="en-US" b="1" i="1" dirty="0" smtClean="0"/>
              <a:t>TRS</a:t>
            </a:r>
            <a:r>
              <a:rPr lang="en-US" i="1" dirty="0" smtClean="0"/>
              <a:t> components, we can.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The exact details of bounding volumes will be clarified shortly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7737" y="2875085"/>
            <a:ext cx="3014663" cy="7825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Model: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 list of points (vertices) defining the mesh in </a:t>
            </a:r>
            <a:r>
              <a:rPr lang="en-US" sz="1400" u="sng" dirty="0" smtClean="0">
                <a:solidFill>
                  <a:schemeClr val="tx1"/>
                </a:solidFill>
              </a:rPr>
              <a:t>model space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3733800"/>
            <a:ext cx="4003427" cy="2667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We will </a:t>
            </a:r>
            <a:r>
              <a:rPr lang="en-US" sz="1200" i="1" u="sng" dirty="0" smtClean="0">
                <a:solidFill>
                  <a:schemeClr val="tx1"/>
                </a:solidFill>
              </a:rPr>
              <a:t>not</a:t>
            </a:r>
            <a:r>
              <a:rPr lang="en-US" sz="1200" dirty="0" smtClean="0">
                <a:solidFill>
                  <a:schemeClr val="tx1"/>
                </a:solidFill>
              </a:rPr>
              <a:t> need triangle/face info at this time.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400" y="2895600"/>
            <a:ext cx="3843337" cy="1066800"/>
            <a:chOff x="914400" y="2895600"/>
            <a:chExt cx="3843337" cy="1066800"/>
          </a:xfrm>
        </p:grpSpPr>
        <p:sp>
          <p:nvSpPr>
            <p:cNvPr id="6" name="Rectangle 5"/>
            <p:cNvSpPr/>
            <p:nvPr/>
          </p:nvSpPr>
          <p:spPr>
            <a:xfrm>
              <a:off x="914400" y="2895600"/>
              <a:ext cx="3276600" cy="1066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Game Object:</a:t>
              </a: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 world matrix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 model </a:t>
              </a:r>
              <a:r>
                <a:rPr lang="en-US" sz="1400" dirty="0">
                  <a:solidFill>
                    <a:schemeClr val="tx1"/>
                  </a:solidFill>
                </a:rPr>
                <a:t>M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400050" lvl="1" indent="-1714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A bounding volume 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V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(details TBD)</a:t>
              </a:r>
            </a:p>
          </p:txBody>
        </p:sp>
        <p:cxnSp>
          <p:nvCxnSpPr>
            <p:cNvPr id="9" name="Elbow Connector 8"/>
            <p:cNvCxnSpPr>
              <a:endCxn id="5" idx="1"/>
            </p:cNvCxnSpPr>
            <p:nvPr/>
          </p:nvCxnSpPr>
          <p:spPr>
            <a:xfrm flipV="1">
              <a:off x="2276475" y="3266343"/>
              <a:ext cx="2481262" cy="27695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70237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br>
              <a:rPr lang="en-US" dirty="0" smtClean="0"/>
            </a:br>
            <a:r>
              <a:rPr lang="en-US" dirty="0" smtClean="0"/>
              <a:t>Primitive Bounding Volumes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stated earlier, we only consider three primitive bounding volumes:</a:t>
            </a:r>
          </a:p>
          <a:p>
            <a:pPr lvl="1"/>
            <a:r>
              <a:rPr lang="en-US" dirty="0" err="1" smtClean="0"/>
              <a:t>Bsphere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AABB and </a:t>
            </a:r>
          </a:p>
          <a:p>
            <a:pPr lvl="1"/>
            <a:r>
              <a:rPr lang="en-US" dirty="0" smtClean="0"/>
              <a:t>OBB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For each, we must determine the following:</a:t>
            </a:r>
          </a:p>
          <a:p>
            <a:pPr lvl="1"/>
            <a:r>
              <a:rPr lang="en-US" b="1" dirty="0" smtClean="0"/>
              <a:t>Construction: </a:t>
            </a:r>
            <a:r>
              <a:rPr lang="en-US" dirty="0" smtClean="0"/>
              <a:t>Whether we are computing a bounding volume for an entire model or only some subset of a mesh, the problem is the same: Given a set of vertices, how do we construct the </a:t>
            </a:r>
            <a:r>
              <a:rPr lang="en-US" dirty="0" err="1" smtClean="0"/>
              <a:t>Bsphere</a:t>
            </a:r>
            <a:r>
              <a:rPr lang="en-US" dirty="0" smtClean="0"/>
              <a:t>/AABB/OBB?</a:t>
            </a:r>
          </a:p>
          <a:p>
            <a:pPr marL="273050" lvl="1" indent="0">
              <a:buNone/>
            </a:pPr>
            <a:endParaRPr lang="en-US" sz="800" dirty="0" smtClean="0"/>
          </a:p>
          <a:p>
            <a:pPr lvl="1"/>
            <a:r>
              <a:rPr lang="en-US" b="1" dirty="0" smtClean="0"/>
              <a:t>Updating: </a:t>
            </a:r>
            <a:r>
              <a:rPr lang="en-US" dirty="0" smtClean="0"/>
              <a:t>Objects will move in world space. Therefore we must consider how to update the associated primitive volumes.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b="1" dirty="0" smtClean="0"/>
              <a:t>Intersection: </a:t>
            </a:r>
            <a:r>
              <a:rPr lang="en-US" dirty="0" smtClean="0"/>
              <a:t>Given a bounding volume, how do we test if a point/line/plane or another volume intersects with it?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464440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II:</a:t>
            </a:r>
          </a:p>
          <a:p>
            <a:r>
              <a:rPr lang="en-US" dirty="0" smtClean="0"/>
              <a:t>Bounding Spheres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Sphere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u="sng" dirty="0" smtClean="0"/>
              <a:t>bounding sphere</a:t>
            </a:r>
            <a:r>
              <a:rPr lang="en-US" dirty="0" smtClean="0"/>
              <a:t> is a sphere with center and radius defined such that every point in the model is inside the sphere.</a:t>
            </a:r>
          </a:p>
          <a:p>
            <a:pPr lvl="1"/>
            <a:r>
              <a:rPr lang="en-US" dirty="0" smtClean="0"/>
              <a:t>Defined 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3050" lvl="1" indent="0">
              <a:buNone/>
            </a:pPr>
            <a:endParaRPr lang="en-US" dirty="0" smtClean="0"/>
          </a:p>
          <a:p>
            <a:pPr lvl="1"/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u="sng" dirty="0"/>
              <a:t>need not </a:t>
            </a:r>
            <a:r>
              <a:rPr lang="en-US" u="sng" dirty="0" smtClean="0"/>
              <a:t>be </a:t>
            </a:r>
            <a:r>
              <a:rPr lang="en-US" u="sng" dirty="0"/>
              <a:t>the origin</a:t>
            </a:r>
            <a:r>
              <a:rPr lang="en-US" dirty="0"/>
              <a:t> of the model</a:t>
            </a:r>
            <a:endParaRPr lang="en-US" i="1" dirty="0"/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is given in </a:t>
            </a:r>
            <a:r>
              <a:rPr lang="en-US" u="sng" dirty="0" smtClean="0"/>
              <a:t>model space</a:t>
            </a:r>
          </a:p>
          <a:p>
            <a:pPr lvl="2"/>
            <a:r>
              <a:rPr lang="en-US" i="1" dirty="0" smtClean="0"/>
              <a:t>Think of C as the sphere’s offset from the model’s origin</a:t>
            </a:r>
          </a:p>
          <a:p>
            <a:pPr lvl="1"/>
            <a:r>
              <a:rPr lang="en-US" dirty="0" smtClean="0"/>
              <a:t>In principle, </a:t>
            </a:r>
            <a:r>
              <a:rPr lang="en-US" i="1" dirty="0" smtClean="0"/>
              <a:t>r</a:t>
            </a:r>
            <a:r>
              <a:rPr lang="en-US" dirty="0" smtClean="0"/>
              <a:t> should be as small as possible…</a:t>
            </a:r>
          </a:p>
          <a:p>
            <a:pPr lvl="2"/>
            <a:r>
              <a:rPr lang="en-US" i="1" dirty="0" smtClean="0"/>
              <a:t>In reality, we’ll use a ‘good enough’  r for better performance</a:t>
            </a:r>
            <a:endParaRPr lang="en-US" i="1" dirty="0"/>
          </a:p>
          <a:p>
            <a:pPr marL="273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Surprisingly</a:t>
            </a:r>
            <a:r>
              <a:rPr lang="en-US" dirty="0"/>
              <a:t>, there are quite a few ways </a:t>
            </a:r>
            <a:r>
              <a:rPr lang="en-US" dirty="0" smtClean="0"/>
              <a:t>to compute a </a:t>
            </a:r>
            <a:r>
              <a:rPr lang="en-US" dirty="0" err="1" smtClean="0"/>
              <a:t>Bsphere</a:t>
            </a:r>
            <a:r>
              <a:rPr lang="en-US" dirty="0" smtClean="0"/>
              <a:t>, and each have a number of problems…</a:t>
            </a:r>
            <a:endParaRPr lang="en-US" dirty="0"/>
          </a:p>
        </p:txBody>
      </p:sp>
      <p:pic>
        <p:nvPicPr>
          <p:cNvPr id="11266" name="Picture 2" descr="http://mathforum.org/mathimages/imgUpload/thumb/Tighter_bounding_sphere.png/530px-Tighter_bounding_sp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4402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71700" y="2019300"/>
            <a:ext cx="3009900" cy="7239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Bounding Sphere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Center </a:t>
            </a:r>
            <a:r>
              <a:rPr lang="en-US" sz="1400" i="1" dirty="0" smtClean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 (a point in </a:t>
            </a:r>
            <a:r>
              <a:rPr lang="en-US" sz="1400" u="sng" dirty="0">
                <a:solidFill>
                  <a:schemeClr val="tx1"/>
                </a:solidFill>
              </a:rPr>
              <a:t>m</a:t>
            </a:r>
            <a:r>
              <a:rPr lang="en-US" sz="1400" u="sng" dirty="0" smtClean="0">
                <a:solidFill>
                  <a:schemeClr val="tx1"/>
                </a:solidFill>
              </a:rPr>
              <a:t>odel space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Radius </a:t>
            </a:r>
            <a:r>
              <a:rPr lang="en-US" sz="1400" i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 (a float)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454" y="3276600"/>
            <a:ext cx="3810000" cy="685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Important: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mesh sphere shown here is merely for illustration. The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Bsphere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itself is just the mathematical object defined by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1339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</a:t>
            </a:r>
            <a:r>
              <a:rPr lang="en-US" dirty="0" err="1" smtClean="0"/>
              <a:t>BSphere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i="1" dirty="0" smtClean="0"/>
              <a:t>using image from the book)</a:t>
            </a:r>
          </a:p>
          <a:p>
            <a:pPr marL="457200" lvl="1" indent="-163513"/>
            <a:r>
              <a:rPr lang="en-US" dirty="0" smtClean="0"/>
              <a:t>(a and b) Anchored at the model’s origin</a:t>
            </a:r>
          </a:p>
          <a:p>
            <a:pPr marL="577849" lvl="2" indent="0">
              <a:buNone/>
            </a:pPr>
            <a:r>
              <a:rPr lang="en-US" i="1" dirty="0" smtClean="0"/>
              <a:t>How to compute radius?</a:t>
            </a:r>
          </a:p>
          <a:p>
            <a:pPr marL="577849" lvl="2" indent="0">
              <a:buNone/>
            </a:pPr>
            <a:r>
              <a:rPr lang="en-US" i="1" dirty="0" smtClean="0"/>
              <a:t>Less than ideal if the model’s origin isn’t convenient</a:t>
            </a:r>
            <a:endParaRPr lang="en-US" i="1" dirty="0"/>
          </a:p>
          <a:p>
            <a:pPr marL="457200" lvl="1" indent="-163513"/>
            <a:r>
              <a:rPr lang="en-US" dirty="0" smtClean="0"/>
              <a:t>(c) Anchored at the </a:t>
            </a:r>
            <a:r>
              <a:rPr lang="en-US" dirty="0" smtClean="0">
                <a:hlinkClick r:id="rId2"/>
              </a:rPr>
              <a:t>centroid/geometric center</a:t>
            </a:r>
            <a:endParaRPr lang="en-US" dirty="0" smtClean="0"/>
          </a:p>
          <a:p>
            <a:pPr marL="577849" lvl="2" indent="0">
              <a:buNone/>
            </a:pPr>
            <a:r>
              <a:rPr lang="en-US" i="1" dirty="0" smtClean="0"/>
              <a:t>How? </a:t>
            </a:r>
          </a:p>
          <a:p>
            <a:pPr marL="577849" lvl="2" indent="0">
              <a:buNone/>
            </a:pPr>
            <a:endParaRPr lang="en-US" sz="800" i="1" dirty="0" smtClean="0"/>
          </a:p>
          <a:p>
            <a:pPr marL="577849" lvl="2" indent="0">
              <a:buNone/>
            </a:pPr>
            <a:endParaRPr lang="en-US" sz="800" i="1" dirty="0"/>
          </a:p>
          <a:p>
            <a:pPr marL="577849" lvl="2" indent="0">
              <a:buNone/>
            </a:pPr>
            <a:r>
              <a:rPr lang="en-US" i="1" dirty="0" smtClean="0"/>
              <a:t>Still subject to outlier points enlarging the radius</a:t>
            </a:r>
            <a:endParaRPr lang="en-US" i="1" dirty="0"/>
          </a:p>
          <a:p>
            <a:pPr marL="457200" lvl="1" indent="-163513"/>
            <a:r>
              <a:rPr lang="en-US" dirty="0" smtClean="0"/>
              <a:t>(d) Box center, diagonal radius</a:t>
            </a:r>
          </a:p>
          <a:p>
            <a:pPr marL="577849" lvl="2" indent="0">
              <a:buNone/>
            </a:pPr>
            <a:r>
              <a:rPr lang="en-US" i="1" dirty="0"/>
              <a:t>How to compute?</a:t>
            </a:r>
          </a:p>
          <a:p>
            <a:pPr marL="577849" lvl="2" indent="0">
              <a:buNone/>
            </a:pPr>
            <a:r>
              <a:rPr lang="en-US" i="1" dirty="0" smtClean="0"/>
              <a:t>Better center, but the radius is usually much too big</a:t>
            </a:r>
          </a:p>
          <a:p>
            <a:pPr marL="457200" lvl="1" indent="-163513"/>
            <a:r>
              <a:rPr lang="en-US" dirty="0" smtClean="0"/>
              <a:t>(e) Best fit (smallest radius)</a:t>
            </a:r>
          </a:p>
          <a:p>
            <a:pPr marL="577849" lvl="2" indent="0">
              <a:buNone/>
            </a:pPr>
            <a:r>
              <a:rPr lang="en-US" i="1" dirty="0" smtClean="0"/>
              <a:t>Sounds great, but most algorithms are expensive</a:t>
            </a:r>
            <a:endParaRPr lang="en-US" dirty="0" smtClean="0"/>
          </a:p>
          <a:p>
            <a:pPr marL="293688" lvl="1" indent="0">
              <a:buNone/>
            </a:pP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75" y="1221816"/>
            <a:ext cx="3423325" cy="548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28319" y="5562600"/>
            <a:ext cx="4258056" cy="609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Ultimately, none of these are ideal: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 fit too likely and/or too costly to compute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12" y="2895600"/>
            <a:ext cx="346252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-76200" y="6362700"/>
            <a:ext cx="5133975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The center in c) doesn’t look like the geometric center to me…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4691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Ritter’s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We want a </a:t>
                </a:r>
                <a:r>
                  <a:rPr lang="en-US" sz="1800" dirty="0" err="1" smtClean="0"/>
                  <a:t>BSphere</a:t>
                </a:r>
                <a:r>
                  <a:rPr lang="en-US" sz="1800" dirty="0" smtClean="0"/>
                  <a:t> that is </a:t>
                </a:r>
                <a:r>
                  <a:rPr lang="en-US" sz="1800" u="sng" dirty="0" smtClean="0"/>
                  <a:t>efficient to compute</a:t>
                </a:r>
                <a:r>
                  <a:rPr lang="en-US" sz="1800" dirty="0" smtClean="0"/>
                  <a:t> and has a </a:t>
                </a:r>
                <a:r>
                  <a:rPr lang="en-US" sz="1800" u="sng" dirty="0" smtClean="0"/>
                  <a:t>reasonably small radius</a:t>
                </a:r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1600" i="1" dirty="0" smtClean="0"/>
                  <a:t>We only use </a:t>
                </a:r>
                <a:r>
                  <a:rPr lang="en-US" sz="1600" i="1" dirty="0" err="1" smtClean="0"/>
                  <a:t>Bspheres</a:t>
                </a:r>
                <a:r>
                  <a:rPr lang="en-US" sz="1600" i="1" dirty="0" smtClean="0"/>
                  <a:t> for initial coarse collision testing: A reasonably small radius is sufficient.</a:t>
                </a:r>
              </a:p>
              <a:p>
                <a:pPr lvl="1"/>
                <a:endParaRPr lang="en-US" sz="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Ritter’s Algorithm (See </a:t>
                </a:r>
                <a:r>
                  <a:rPr lang="en-US" sz="1800" i="1" dirty="0" smtClean="0">
                    <a:hlinkClick r:id="rId2"/>
                  </a:rPr>
                  <a:t>Bounding Containers of Point Sets</a:t>
                </a:r>
                <a:r>
                  <a:rPr lang="en-US" sz="1800" i="1" dirty="0" smtClean="0"/>
                  <a:t>)</a:t>
                </a:r>
              </a:p>
              <a:p>
                <a:pPr marL="457200" lvl="1" indent="-184150">
                  <a:buFont typeface="+mj-lt"/>
                  <a:buAutoNum type="arabicPeriod"/>
                </a:pPr>
                <a:r>
                  <a:rPr lang="en-US" sz="1600" b="1" dirty="0" smtClean="0"/>
                  <a:t>Estimate the widest part</a:t>
                </a:r>
              </a:p>
              <a:p>
                <a:pPr marL="593725" lvl="2" indent="0">
                  <a:buNone/>
                </a:pPr>
                <a:r>
                  <a:rPr lang="en-US" i="1" dirty="0" smtClean="0"/>
                  <a:t>Scan all points and identify:</a:t>
                </a:r>
              </a:p>
              <a:p>
                <a:pPr lvl="3"/>
                <a:r>
                  <a:rPr lang="en-US" sz="1600" i="1" dirty="0" smtClean="0"/>
                  <a:t>Extreme </a:t>
                </a:r>
                <a:r>
                  <a:rPr lang="en-US" sz="1600" i="1" u="sng" dirty="0" smtClean="0"/>
                  <a:t>points</a:t>
                </a:r>
                <a:r>
                  <a:rPr lang="en-US" sz="1600" i="1" dirty="0" smtClean="0"/>
                  <a:t> (not just the value) </a:t>
                </a:r>
                <a:r>
                  <a:rPr lang="en-US" sz="1600" i="1" u="sng" dirty="0" smtClean="0"/>
                  <a:t>along all three axes</a:t>
                </a:r>
                <a:r>
                  <a:rPr lang="en-US" sz="1600" i="1" dirty="0" smtClean="0"/>
                  <a:t>:</a:t>
                </a:r>
              </a:p>
              <a:p>
                <a:pPr lvl="3"/>
                <a:r>
                  <a:rPr lang="en-US" sz="1600" b="1" dirty="0" smtClean="0"/>
                  <a:t>x axis: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1600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/>
                              </a:rPr>
                              <m:t>ax</m:t>
                            </m:r>
                          </m:fName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1600" i="1" dirty="0" smtClean="0"/>
                  <a:t>     </a:t>
                </a:r>
                <a:r>
                  <a:rPr lang="en-US" sz="1600" b="1" dirty="0" smtClean="0"/>
                  <a:t>y axis: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16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1600" i="1" dirty="0" smtClean="0"/>
                  <a:t>         </a:t>
                </a:r>
                <a:r>
                  <a:rPr lang="en-US" sz="1600" b="1" dirty="0" smtClean="0"/>
                  <a:t>z </a:t>
                </a:r>
                <a:r>
                  <a:rPr lang="en-US" sz="1600" b="1" dirty="0"/>
                  <a:t>axis: </a:t>
                </a:r>
                <a:r>
                  <a:rPr lang="en-US" sz="16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16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func>
                      </m:sub>
                    </m:sSub>
                  </m:oMath>
                </a14:m>
                <a:endParaRPr lang="en-US" sz="1600" i="1" dirty="0" smtClean="0"/>
              </a:p>
              <a:p>
                <a:pPr marL="457200" lvl="1" indent="-184150">
                  <a:buFont typeface="+mj-lt"/>
                  <a:buAutoNum type="arabicPeriod"/>
                </a:pPr>
                <a:r>
                  <a:rPr lang="en-US" sz="1600" b="1" dirty="0" smtClean="0"/>
                  <a:t>Set Initial </a:t>
                </a:r>
                <a:r>
                  <a:rPr lang="en-US" sz="1600" b="1" dirty="0" err="1" smtClean="0"/>
                  <a:t>Bsphere</a:t>
                </a:r>
                <a:endParaRPr lang="en-US" sz="1600" b="1" dirty="0"/>
              </a:p>
              <a:p>
                <a:pPr marL="574675" lvl="2" indent="0">
                  <a:buNone/>
                </a:pPr>
                <a:r>
                  <a:rPr lang="en-US" i="1" dirty="0" smtClean="0"/>
                  <a:t>Determine which axis has the longest extent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in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lvl="3"/>
                <a:r>
                  <a:rPr lang="en-US" sz="1600" i="1" dirty="0" smtClean="0"/>
                  <a:t>Set initial center: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𝐶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min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)/2</m:t>
                    </m:r>
                  </m:oMath>
                </a14:m>
                <a:endParaRPr lang="en-US" sz="1600" i="1" dirty="0" smtClean="0"/>
              </a:p>
              <a:p>
                <a:pPr lvl="3"/>
                <a:r>
                  <a:rPr lang="en-US" sz="1600" i="1" dirty="0" smtClean="0"/>
                  <a:t>Set initial radius: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𝑟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min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/2</m:t>
                    </m:r>
                  </m:oMath>
                </a14:m>
                <a:endParaRPr lang="en-US" sz="1600" i="1" dirty="0" smtClean="0"/>
              </a:p>
              <a:p>
                <a:pPr marL="457200" lvl="1" indent="-18415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b="1" dirty="0" smtClean="0"/>
                  <a:t>Adjust the </a:t>
                </a:r>
                <a:r>
                  <a:rPr lang="en-US" sz="1600" b="1" dirty="0" err="1" smtClean="0"/>
                  <a:t>Bsphere</a:t>
                </a:r>
                <a:endParaRPr lang="en-US" sz="1600" b="1" dirty="0" smtClean="0"/>
              </a:p>
              <a:p>
                <a:pPr marL="574675" lvl="2" indent="0">
                  <a:buNone/>
                </a:pPr>
                <a:r>
                  <a:rPr lang="en-US" i="1" dirty="0" smtClean="0"/>
                  <a:t>For each point: If the point is outside the </a:t>
                </a:r>
                <a:r>
                  <a:rPr lang="en-US" i="1" dirty="0" err="1" smtClean="0"/>
                  <a:t>Bsphere</a:t>
                </a:r>
                <a:r>
                  <a:rPr lang="en-US" i="1" dirty="0" smtClean="0"/>
                  <a:t>, then</a:t>
                </a:r>
              </a:p>
              <a:p>
                <a:pPr lvl="3"/>
                <a:r>
                  <a:rPr lang="en-US" sz="1600" i="1" dirty="0" smtClean="0"/>
                  <a:t>Set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𝒗</m:t>
                    </m:r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i="1" dirty="0" smtClean="0"/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=(</m:t>
                    </m:r>
                    <m:d>
                      <m:dPr>
                        <m:begChr m:val="‖"/>
                        <m:endChr m:val="‖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−</m:t>
                    </m:r>
                    <m:r>
                      <a:rPr lang="en-US" sz="1600" b="0" i="1" smtClean="0">
                        <a:latin typeface="Cambria Math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</a:rPr>
                      <m:t>)/2</m:t>
                    </m:r>
                  </m:oMath>
                </a14:m>
                <a:endParaRPr lang="en-US" sz="1600" i="1" dirty="0" smtClean="0"/>
              </a:p>
              <a:p>
                <a:pPr lvl="3"/>
                <a:r>
                  <a:rPr lang="en-US" sz="1600" i="1" dirty="0" smtClean="0"/>
                  <a:t>Move the center towards the new point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:pPr lvl="3"/>
                <a:r>
                  <a:rPr lang="en-US" sz="1600" i="1" dirty="0" smtClean="0"/>
                  <a:t>Increase the radius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:pPr marL="457200" lvl="1" indent="-184150">
                  <a:buFont typeface="+mj-lt"/>
                  <a:buAutoNum type="arabicPeriod"/>
                </a:pPr>
                <a:r>
                  <a:rPr lang="en-US" sz="1600" b="1" dirty="0" smtClean="0"/>
                  <a:t>Return the final center and radius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66" t="-579" b="-4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Pic-MinBal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285405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524625" y="3848100"/>
                <a:ext cx="2590800" cy="5334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construction, all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also be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3848100"/>
                <a:ext cx="2590800" cy="533400"/>
              </a:xfrm>
              <a:prstGeom prst="roundRect">
                <a:avLst/>
              </a:prstGeom>
              <a:blipFill>
                <a:blip r:embed="rId5"/>
                <a:stretch>
                  <a:fillRect r="-932" b="-7609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29400" y="762000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Supporting example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15200" y="5227320"/>
            <a:ext cx="1303020" cy="678180"/>
            <a:chOff x="7315200" y="5227320"/>
            <a:chExt cx="1303020" cy="678180"/>
          </a:xfrm>
        </p:grpSpPr>
        <p:grpSp>
          <p:nvGrpSpPr>
            <p:cNvPr id="11" name="Group 10"/>
            <p:cNvGrpSpPr/>
            <p:nvPr/>
          </p:nvGrpSpPr>
          <p:grpSpPr>
            <a:xfrm>
              <a:off x="8158161" y="5227320"/>
              <a:ext cx="460059" cy="338554"/>
              <a:chOff x="8158161" y="5227320"/>
              <a:chExt cx="460059" cy="33855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8158161" y="5243514"/>
                <a:ext cx="160591" cy="145256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237220" y="5227320"/>
                    <a:ext cx="381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7220" y="5227320"/>
                    <a:ext cx="381000" cy="33855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7315200" y="5494020"/>
              <a:ext cx="409829" cy="411480"/>
              <a:chOff x="7889875" y="4986020"/>
              <a:chExt cx="409829" cy="41148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8135144" y="5257800"/>
                <a:ext cx="164560" cy="1397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889875" y="4986020"/>
                    <a:ext cx="381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875" y="4986020"/>
                    <a:ext cx="381000" cy="33855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Rounded Rectangle 15"/>
          <p:cNvSpPr/>
          <p:nvPr/>
        </p:nvSpPr>
        <p:spPr>
          <a:xfrm>
            <a:off x="4127069" y="6501968"/>
            <a:ext cx="2501736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Ritter 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Algo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Simulator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447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Ritter’s Algorithm: </a:t>
            </a:r>
            <a:br>
              <a:rPr lang="en-US" dirty="0"/>
            </a:br>
            <a:r>
              <a:rPr lang="en-US" dirty="0"/>
              <a:t>Some comments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5875" indent="0">
              <a:buNone/>
            </a:pPr>
            <a:r>
              <a:rPr lang="en-US" dirty="0" smtClean="0"/>
              <a:t>A few small problems:</a:t>
            </a:r>
            <a:endParaRPr lang="en-US" dirty="0"/>
          </a:p>
          <a:p>
            <a:pPr marL="457200" lvl="1" indent="-173038"/>
            <a:r>
              <a:rPr lang="en-US" dirty="0"/>
              <a:t>A perfectly symmetric set of </a:t>
            </a:r>
            <a:r>
              <a:rPr lang="en-US" dirty="0" smtClean="0"/>
              <a:t>points </a:t>
            </a:r>
            <a:r>
              <a:rPr lang="en-US" dirty="0"/>
              <a:t>may not get a perfectly centered </a:t>
            </a:r>
            <a:r>
              <a:rPr lang="en-US" dirty="0" err="1"/>
              <a:t>Bsphere</a:t>
            </a:r>
            <a:r>
              <a:rPr lang="en-US" dirty="0"/>
              <a:t>.</a:t>
            </a:r>
          </a:p>
          <a:p>
            <a:pPr marL="457200" lvl="1" indent="-173038"/>
            <a:r>
              <a:rPr lang="en-US" dirty="0"/>
              <a:t>Very sensitive to the vertex </a:t>
            </a:r>
            <a:r>
              <a:rPr lang="en-US" dirty="0" smtClean="0"/>
              <a:t>order (ex: swap index #2 and #5 in the demo)</a:t>
            </a:r>
            <a:endParaRPr lang="en-US" dirty="0"/>
          </a:p>
          <a:p>
            <a:pPr lvl="1"/>
            <a:endParaRPr lang="en-US" sz="800" dirty="0" smtClean="0"/>
          </a:p>
          <a:p>
            <a:pPr marL="273050" lvl="1" indent="0">
              <a:buNone/>
            </a:pPr>
            <a:r>
              <a:rPr lang="en-US" dirty="0" smtClean="0"/>
              <a:t>However, some very good points:</a:t>
            </a:r>
          </a:p>
          <a:p>
            <a:pPr lvl="2"/>
            <a:r>
              <a:rPr lang="en-US" dirty="0" smtClean="0"/>
              <a:t>Efficient: Runs in O(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Returns a </a:t>
            </a:r>
            <a:r>
              <a:rPr lang="en-US" i="1" dirty="0" smtClean="0"/>
              <a:t>good-enough</a:t>
            </a:r>
            <a:r>
              <a:rPr lang="en-US" dirty="0" smtClean="0"/>
              <a:t> </a:t>
            </a:r>
            <a:r>
              <a:rPr lang="en-US" dirty="0" err="1" smtClean="0"/>
              <a:t>Bsphere</a:t>
            </a:r>
            <a:r>
              <a:rPr lang="en-US" dirty="0" smtClean="0"/>
              <a:t>:</a:t>
            </a:r>
          </a:p>
          <a:p>
            <a:pPr marL="1085850" lvl="3" indent="-103188"/>
            <a:r>
              <a:rPr lang="en-US" dirty="0" smtClean="0"/>
              <a:t>The </a:t>
            </a:r>
            <a:r>
              <a:rPr lang="en-US" i="1" u="sng" dirty="0" smtClean="0"/>
              <a:t>initial</a:t>
            </a:r>
            <a:r>
              <a:rPr lang="en-US" dirty="0" smtClean="0"/>
              <a:t> guess has the smallest possible final radius </a:t>
            </a:r>
          </a:p>
          <a:p>
            <a:pPr marL="1546225" lvl="4" indent="-163513">
              <a:buNone/>
            </a:pPr>
            <a:r>
              <a:rPr lang="en-US" sz="1400" i="1" dirty="0" smtClean="0"/>
              <a:t>r must be at least as big as the initial max extent!</a:t>
            </a:r>
          </a:p>
          <a:p>
            <a:pPr marL="1085850" lvl="3" indent="-103188"/>
            <a:r>
              <a:rPr lang="en-US" dirty="0" smtClean="0"/>
              <a:t>Successive </a:t>
            </a:r>
            <a:r>
              <a:rPr lang="en-US" dirty="0" err="1" smtClean="0"/>
              <a:t>Bspheres</a:t>
            </a:r>
            <a:r>
              <a:rPr lang="en-US" dirty="0" smtClean="0"/>
              <a:t> never exclude previously processed points</a:t>
            </a:r>
          </a:p>
          <a:p>
            <a:pPr lvl="2"/>
            <a:r>
              <a:rPr lang="en-US" dirty="0" smtClean="0"/>
              <a:t>By moving the center, it’s less sensitive to outlier points stretching the final radius</a:t>
            </a:r>
          </a:p>
          <a:p>
            <a:pPr marL="593725" lvl="2" indent="0">
              <a:buNone/>
            </a:pPr>
            <a:r>
              <a:rPr lang="en-US" dirty="0" smtClean="0"/>
              <a:t>The returned </a:t>
            </a:r>
            <a:r>
              <a:rPr lang="en-US" dirty="0" err="1" smtClean="0"/>
              <a:t>Bsphere</a:t>
            </a:r>
            <a:r>
              <a:rPr lang="en-US" dirty="0" smtClean="0"/>
              <a:t> has (allegedly) a volume within 5% and 20% of the optimum</a:t>
            </a:r>
          </a:p>
          <a:p>
            <a:pPr marL="593725" lvl="2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48200" y="4800600"/>
            <a:ext cx="4648200" cy="318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That figure is </a:t>
            </a:r>
            <a:r>
              <a:rPr lang="en-US" sz="1200" dirty="0" smtClean="0">
                <a:solidFill>
                  <a:schemeClr val="tx1"/>
                </a:solidFill>
                <a:hlinkClick r:id="rId2"/>
              </a:rPr>
              <a:t>often quoted</a:t>
            </a:r>
            <a:r>
              <a:rPr lang="en-US" sz="1200" dirty="0" smtClean="0">
                <a:solidFill>
                  <a:schemeClr val="tx1"/>
                </a:solidFill>
              </a:rPr>
              <a:t> but I have yet to find a proof!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5417127"/>
            <a:ext cx="6172200" cy="7620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Bspheres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merely used as a coarse precision test, these problems are not particularly significant. Ritter’s algorithm is one of the most commonly use algorithm for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Bsphere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4911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I:</a:t>
            </a:r>
          </a:p>
          <a:p>
            <a:r>
              <a:rPr lang="en-US" dirty="0" smtClean="0"/>
              <a:t>Defining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3094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Sphere: Updating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-20638">
              <a:buNone/>
            </a:pPr>
            <a:r>
              <a:rPr lang="en-US" dirty="0" smtClean="0"/>
              <a:t>Given a model M and a </a:t>
            </a:r>
            <a:r>
              <a:rPr lang="en-US" dirty="0" err="1" smtClean="0"/>
              <a:t>Bsphere</a:t>
            </a:r>
            <a:r>
              <a:rPr lang="en-US" dirty="0" smtClean="0"/>
              <a:t> with center </a:t>
            </a:r>
            <a:r>
              <a:rPr lang="en-US" i="1" dirty="0" smtClean="0"/>
              <a:t>C</a:t>
            </a:r>
            <a:r>
              <a:rPr lang="en-US" dirty="0" smtClean="0"/>
              <a:t> and radius </a:t>
            </a:r>
            <a:r>
              <a:rPr lang="en-US" i="1" dirty="0" smtClean="0"/>
              <a:t>r.</a:t>
            </a:r>
          </a:p>
          <a:p>
            <a:pPr marL="0" indent="-20638">
              <a:buNone/>
            </a:pPr>
            <a:r>
              <a:rPr lang="en-US" dirty="0" smtClean="0"/>
              <a:t>We apply a matrix </a:t>
            </a:r>
            <a:r>
              <a:rPr lang="en-US" b="1" dirty="0" smtClean="0"/>
              <a:t>W </a:t>
            </a:r>
            <a:r>
              <a:rPr lang="en-US" dirty="0" smtClean="0"/>
              <a:t>= </a:t>
            </a:r>
            <a:r>
              <a:rPr lang="en-US" b="1" dirty="0" smtClean="0"/>
              <a:t>TRS</a:t>
            </a:r>
            <a:r>
              <a:rPr lang="en-US" dirty="0" smtClean="0"/>
              <a:t> to M: How do we update the associated </a:t>
            </a:r>
            <a:r>
              <a:rPr lang="en-US" dirty="0" err="1" smtClean="0"/>
              <a:t>BSphere</a:t>
            </a:r>
            <a:r>
              <a:rPr lang="en-US" dirty="0" smtClean="0"/>
              <a:t>?</a:t>
            </a:r>
          </a:p>
          <a:p>
            <a:pPr marL="457200" lvl="1" indent="-184150"/>
            <a:r>
              <a:rPr lang="en-US" i="1" dirty="0" smtClean="0"/>
              <a:t>C’</a:t>
            </a:r>
            <a:r>
              <a:rPr lang="en-US" dirty="0" smtClean="0"/>
              <a:t> is just like any other point: Compute </a:t>
            </a:r>
            <a:r>
              <a:rPr lang="en-US" i="1" dirty="0" smtClean="0"/>
              <a:t>C’ </a:t>
            </a:r>
            <a:r>
              <a:rPr lang="en-US" dirty="0" smtClean="0"/>
              <a:t>= </a:t>
            </a:r>
            <a:r>
              <a:rPr lang="en-US" b="1" dirty="0" smtClean="0"/>
              <a:t>W</a:t>
            </a:r>
            <a:r>
              <a:rPr lang="en-US" i="1" dirty="0" smtClean="0"/>
              <a:t>C</a:t>
            </a:r>
            <a:endParaRPr lang="en-US" dirty="0" smtClean="0"/>
          </a:p>
          <a:p>
            <a:pPr marL="457200" lvl="1" indent="-184150"/>
            <a:r>
              <a:rPr lang="en-US" i="1" dirty="0" smtClean="0"/>
              <a:t>r</a:t>
            </a:r>
            <a:r>
              <a:rPr lang="en-US" dirty="0" smtClean="0"/>
              <a:t> isn’t affected by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T</a:t>
            </a:r>
            <a:r>
              <a:rPr lang="en-US" dirty="0" smtClean="0"/>
              <a:t>. But </a:t>
            </a:r>
            <a:r>
              <a:rPr lang="en-US" b="1" dirty="0" smtClean="0"/>
              <a:t>S </a:t>
            </a:r>
            <a:r>
              <a:rPr lang="en-US" dirty="0" smtClean="0"/>
              <a:t>is a different story…</a:t>
            </a:r>
          </a:p>
          <a:p>
            <a:pPr marL="741362" lvl="2" indent="-184150"/>
            <a:r>
              <a:rPr lang="en-US" dirty="0" smtClean="0"/>
              <a:t>If </a:t>
            </a:r>
            <a:r>
              <a:rPr lang="en-US" b="1" dirty="0" smtClean="0"/>
              <a:t>S</a:t>
            </a:r>
            <a:r>
              <a:rPr lang="en-US" dirty="0" smtClean="0"/>
              <a:t> has a non uniform scaling, then nothing can be done other than recalculating the </a:t>
            </a:r>
            <a:r>
              <a:rPr lang="en-US" dirty="0" err="1" smtClean="0"/>
              <a:t>Bsphere</a:t>
            </a:r>
            <a:endParaRPr lang="en-US" dirty="0" smtClean="0"/>
          </a:p>
          <a:p>
            <a:pPr marL="741362" lvl="2" indent="-184150"/>
            <a:r>
              <a:rPr lang="en-US" dirty="0" smtClean="0"/>
              <a:t>If </a:t>
            </a:r>
            <a:r>
              <a:rPr lang="en-US" b="1" dirty="0" smtClean="0"/>
              <a:t>S = </a:t>
            </a:r>
            <a:r>
              <a:rPr lang="en-US" i="1" dirty="0" err="1" smtClean="0"/>
              <a:t>a</a:t>
            </a:r>
            <a:r>
              <a:rPr lang="en-US" b="1" dirty="0" err="1" smtClean="0"/>
              <a:t>I</a:t>
            </a:r>
            <a:r>
              <a:rPr lang="en-US" dirty="0" smtClean="0"/>
              <a:t>, then the new radius should be </a:t>
            </a:r>
            <a:r>
              <a:rPr lang="en-US" i="1" dirty="0" smtClean="0"/>
              <a:t>r’</a:t>
            </a:r>
            <a:r>
              <a:rPr lang="en-US" dirty="0" smtClean="0"/>
              <a:t> = </a:t>
            </a:r>
            <a:r>
              <a:rPr lang="en-US" i="1" dirty="0" smtClean="0"/>
              <a:t>ar</a:t>
            </a:r>
            <a:r>
              <a:rPr lang="en-US" dirty="0" smtClean="0"/>
              <a:t>. But: how do we know </a:t>
            </a:r>
            <a:r>
              <a:rPr lang="en-US" i="1" dirty="0" smtClean="0"/>
              <a:t>a</a:t>
            </a:r>
            <a:r>
              <a:rPr lang="en-US" dirty="0" smtClean="0"/>
              <a:t>?</a:t>
            </a:r>
          </a:p>
          <a:p>
            <a:pPr marL="1027112" lvl="3" indent="-184150"/>
            <a:r>
              <a:rPr lang="en-US" sz="1600" dirty="0" smtClean="0"/>
              <a:t>Matrix decomposition would be too costly, but sometimes necessary</a:t>
            </a:r>
          </a:p>
          <a:p>
            <a:pPr marL="1027112" lvl="3" indent="-184150"/>
            <a:r>
              <a:rPr lang="en-US" sz="1600" dirty="0" smtClean="0"/>
              <a:t>Best to have the game object keep track of </a:t>
            </a:r>
            <a:r>
              <a:rPr lang="en-US" sz="1600" i="1" dirty="0" smtClean="0"/>
              <a:t>a</a:t>
            </a:r>
            <a:r>
              <a:rPr lang="en-US" sz="1600" dirty="0" smtClean="0"/>
              <a:t> for later retrieval as needed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6200" y="3799461"/>
            <a:ext cx="2956617" cy="2982340"/>
            <a:chOff x="76200" y="3799461"/>
            <a:chExt cx="2956617" cy="2982340"/>
          </a:xfrm>
        </p:grpSpPr>
        <p:pic>
          <p:nvPicPr>
            <p:cNvPr id="5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76200" y="6048135"/>
              <a:ext cx="2956617" cy="369332"/>
              <a:chOff x="152400" y="4392930"/>
              <a:chExt cx="2956617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147204" y="6019800"/>
            <a:ext cx="860085" cy="587891"/>
            <a:chOff x="147204" y="6019800"/>
            <a:chExt cx="860085" cy="587891"/>
          </a:xfrm>
        </p:grpSpPr>
        <p:sp>
          <p:nvSpPr>
            <p:cNvPr id="12" name="Cloud 11"/>
            <p:cNvSpPr/>
            <p:nvPr/>
          </p:nvSpPr>
          <p:spPr>
            <a:xfrm>
              <a:off x="397689" y="6172200"/>
              <a:ext cx="609600" cy="435491"/>
            </a:xfrm>
            <a:prstGeom prst="cloud">
              <a:avLst/>
            </a:prstGeom>
            <a:solidFill>
              <a:srgbClr val="00B0F0">
                <a:alpha val="41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7204" y="6019800"/>
              <a:ext cx="456856" cy="390720"/>
              <a:chOff x="1345749" y="5440720"/>
              <a:chExt cx="456856" cy="39072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345749" y="5440720"/>
                    <a:ext cx="3861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749" y="5440720"/>
                    <a:ext cx="386196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381000" y="6048134"/>
            <a:ext cx="658368" cy="658368"/>
            <a:chOff x="381000" y="6048134"/>
            <a:chExt cx="658368" cy="658368"/>
          </a:xfrm>
        </p:grpSpPr>
        <p:grpSp>
          <p:nvGrpSpPr>
            <p:cNvPr id="24" name="Group 23"/>
            <p:cNvGrpSpPr/>
            <p:nvPr/>
          </p:nvGrpSpPr>
          <p:grpSpPr>
            <a:xfrm>
              <a:off x="688162" y="6153984"/>
              <a:ext cx="287197" cy="307777"/>
              <a:chOff x="1692114" y="5627030"/>
              <a:chExt cx="287197" cy="3077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92114" y="5627030"/>
                    <a:ext cx="2871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114" y="5627030"/>
                    <a:ext cx="287197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Oval 26"/>
            <p:cNvSpPr/>
            <p:nvPr/>
          </p:nvSpPr>
          <p:spPr>
            <a:xfrm>
              <a:off x="381000" y="6048134"/>
              <a:ext cx="658368" cy="6583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340302" y="4343400"/>
            <a:ext cx="1981200" cy="4572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M’s base position is not necessarily centered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2004" y="4991100"/>
            <a:ext cx="1757796" cy="4572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Bsphere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likely not centered either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0" y="3810000"/>
            <a:ext cx="2956617" cy="2982340"/>
            <a:chOff x="76200" y="3799461"/>
            <a:chExt cx="2956617" cy="2982340"/>
          </a:xfrm>
        </p:grpSpPr>
        <p:pic>
          <p:nvPicPr>
            <p:cNvPr id="34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/>
            <p:cNvGrpSpPr/>
            <p:nvPr/>
          </p:nvGrpSpPr>
          <p:grpSpPr>
            <a:xfrm>
              <a:off x="76200" y="6048135"/>
              <a:ext cx="2956617" cy="369332"/>
              <a:chOff x="152400" y="4392930"/>
              <a:chExt cx="2956617" cy="3693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 rot="2805404">
            <a:off x="4094307" y="4698831"/>
            <a:ext cx="1290128" cy="881837"/>
            <a:chOff x="147204" y="6019800"/>
            <a:chExt cx="860085" cy="587891"/>
          </a:xfrm>
        </p:grpSpPr>
        <p:sp>
          <p:nvSpPr>
            <p:cNvPr id="42" name="Cloud 41"/>
            <p:cNvSpPr/>
            <p:nvPr/>
          </p:nvSpPr>
          <p:spPr>
            <a:xfrm>
              <a:off x="397689" y="6172200"/>
              <a:ext cx="609600" cy="435491"/>
            </a:xfrm>
            <a:prstGeom prst="cloud">
              <a:avLst/>
            </a:prstGeom>
            <a:solidFill>
              <a:srgbClr val="00B0F0">
                <a:alpha val="41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7204" y="6019800"/>
              <a:ext cx="436888" cy="397907"/>
              <a:chOff x="1345749" y="5440720"/>
              <a:chExt cx="436888" cy="39790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18794596">
                <a:off x="1766737" y="5822727"/>
                <a:ext cx="17923" cy="13877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45749" y="5440720"/>
                    <a:ext cx="3861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749" y="5440720"/>
                    <a:ext cx="386196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4833046" y="5219699"/>
            <a:ext cx="287953" cy="307777"/>
            <a:chOff x="1718328" y="5721450"/>
            <a:chExt cx="287953" cy="30777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718328" y="5843345"/>
              <a:ext cx="38100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719084" y="5721450"/>
                  <a:ext cx="287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084" y="5721450"/>
                  <a:ext cx="28719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Oval 47"/>
          <p:cNvSpPr>
            <a:spLocks noChangeAspect="1"/>
          </p:cNvSpPr>
          <p:nvPr/>
        </p:nvSpPr>
        <p:spPr>
          <a:xfrm>
            <a:off x="4328221" y="4838696"/>
            <a:ext cx="987552" cy="98755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19802" y="4572000"/>
            <a:ext cx="2895598" cy="1295400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is always a problem (particularly non uniform scaling)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avoid scaling or make sure the game engine processes scaling separately, updating data as needed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25084" y="4117469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354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0" grpId="0" animBg="1"/>
      <p:bldP spid="31" grpId="0" animBg="1"/>
      <p:bldP spid="48" grpId="0" animBg="1"/>
      <p:bldP spid="53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Sphere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-20638">
                  <a:buNone/>
                </a:pPr>
                <a:r>
                  <a:rPr lang="en-US" dirty="0" smtClean="0"/>
                  <a:t>A model M has a </a:t>
                </a:r>
                <a:r>
                  <a:rPr lang="en-US" dirty="0" err="1"/>
                  <a:t>Bsphere</a:t>
                </a:r>
                <a:r>
                  <a:rPr lang="en-US" dirty="0"/>
                  <a:t> with </a:t>
                </a:r>
                <a:r>
                  <a:rPr lang="en-US" dirty="0" smtClean="0"/>
                  <a:t>current center </a:t>
                </a:r>
                <a:r>
                  <a:rPr lang="en-US" i="1" dirty="0"/>
                  <a:t>C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radius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(both in </a:t>
                </a:r>
                <a:r>
                  <a:rPr lang="en-US" dirty="0"/>
                  <a:t>world space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.</a:t>
                </a:r>
                <a:endParaRPr lang="en-US" i="1" dirty="0"/>
              </a:p>
              <a:p>
                <a:pPr marL="0" indent="-20638">
                  <a:buNone/>
                </a:pPr>
                <a:endParaRPr lang="en-US" sz="800" dirty="0"/>
              </a:p>
              <a:p>
                <a:pPr marL="0" indent="-20638">
                  <a:buNone/>
                </a:pPr>
                <a:r>
                  <a:rPr lang="en-US" b="1" dirty="0" smtClean="0"/>
                  <a:t>Q1: </a:t>
                </a:r>
                <a:r>
                  <a:rPr lang="en-US" dirty="0" smtClean="0"/>
                  <a:t>Given a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: how can we test if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inside or outside the </a:t>
                </a:r>
                <a:r>
                  <a:rPr lang="en-US" dirty="0" err="1" smtClean="0"/>
                  <a:t>Bsphere</a:t>
                </a:r>
                <a:r>
                  <a:rPr lang="en-US" dirty="0" smtClean="0"/>
                  <a:t>?</a:t>
                </a:r>
              </a:p>
              <a:p>
                <a:pPr marL="293688" lvl="1" indent="-20638">
                  <a:buNone/>
                </a:pPr>
                <a:r>
                  <a:rPr lang="en-US" sz="2000" b="1" dirty="0" smtClean="0"/>
                  <a:t>A: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then </a:t>
                </a:r>
                <a:r>
                  <a:rPr lang="en-US" sz="2000" i="1" dirty="0" smtClean="0"/>
                  <a:t>P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inside.</a:t>
                </a:r>
              </a:p>
              <a:p>
                <a:pPr marL="293688" lvl="1" indent="-20638">
                  <a:buNone/>
                </a:pPr>
                <a:r>
                  <a:rPr lang="en-US" sz="2000" b="1" dirty="0" smtClean="0"/>
                  <a:t>A (better):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P</a:t>
                </a:r>
                <a:r>
                  <a:rPr lang="en-US" sz="2000" dirty="0"/>
                  <a:t> is </a:t>
                </a:r>
                <a:r>
                  <a:rPr lang="en-US" sz="2000" dirty="0" smtClean="0"/>
                  <a:t>inside (avoids square root)</a:t>
                </a:r>
                <a:endParaRPr lang="en-US" b="1" dirty="0" smtClean="0"/>
              </a:p>
              <a:p>
                <a:pPr marL="0" indent="-20638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b="1" dirty="0" smtClean="0"/>
                  <a:t>Q2:</a:t>
                </a:r>
                <a:r>
                  <a:rPr lang="en-US" dirty="0" smtClean="0"/>
                  <a:t> Another model N using </a:t>
                </a:r>
                <a:r>
                  <a:rPr lang="en-US" b="1" dirty="0" smtClean="0"/>
                  <a:t>W’</a:t>
                </a:r>
                <a:r>
                  <a:rPr lang="en-US" dirty="0"/>
                  <a:t> </a:t>
                </a:r>
                <a:r>
                  <a:rPr lang="en-US" dirty="0" smtClean="0"/>
                  <a:t>has </a:t>
                </a:r>
                <a:r>
                  <a:rPr lang="en-US" dirty="0" err="1" smtClean="0"/>
                  <a:t>Bsphere</a:t>
                </a:r>
                <a:r>
                  <a:rPr lang="en-US" dirty="0" smtClean="0"/>
                  <a:t> with current center </a:t>
                </a:r>
                <a:r>
                  <a:rPr lang="en-US" i="1" dirty="0" smtClean="0"/>
                  <a:t>C’</a:t>
                </a:r>
                <a:r>
                  <a:rPr lang="en-US" dirty="0" smtClean="0"/>
                  <a:t> and radius </a:t>
                </a:r>
                <a:r>
                  <a:rPr lang="en-US" i="1" dirty="0" smtClean="0"/>
                  <a:t>r’. </a:t>
                </a:r>
                <a:r>
                  <a:rPr lang="en-US" dirty="0" smtClean="0"/>
                  <a:t>How do we know if it intersects with M’s </a:t>
                </a:r>
                <a:r>
                  <a:rPr lang="en-US" dirty="0" err="1" smtClean="0"/>
                  <a:t>Bsphere</a:t>
                </a:r>
                <a:r>
                  <a:rPr lang="en-US" dirty="0" smtClean="0"/>
                  <a:t>?</a:t>
                </a:r>
              </a:p>
              <a:p>
                <a:pPr marL="293688" lvl="1" indent="-20638">
                  <a:buNone/>
                </a:pPr>
                <a:r>
                  <a:rPr lang="en-US" sz="2000" b="1" dirty="0" smtClean="0"/>
                  <a:t>A: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then there is intersection</a:t>
                </a:r>
              </a:p>
              <a:p>
                <a:pPr marL="293688" lvl="1" indent="-20638">
                  <a:buNone/>
                </a:pPr>
                <a:r>
                  <a:rPr lang="en-US" sz="2000" b="1" dirty="0" smtClean="0"/>
                  <a:t>A (better):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-20638">
                  <a:buNone/>
                </a:pPr>
                <a:endParaRPr lang="en-US" dirty="0"/>
              </a:p>
              <a:p>
                <a:pPr marL="0" indent="-20638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 r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248400" y="3276600"/>
            <a:ext cx="2956617" cy="2982340"/>
            <a:chOff x="6324600" y="3723260"/>
            <a:chExt cx="2956617" cy="2982340"/>
          </a:xfrm>
        </p:grpSpPr>
        <p:grpSp>
          <p:nvGrpSpPr>
            <p:cNvPr id="5" name="Group 4"/>
            <p:cNvGrpSpPr/>
            <p:nvPr/>
          </p:nvGrpSpPr>
          <p:grpSpPr>
            <a:xfrm>
              <a:off x="6324600" y="3723260"/>
              <a:ext cx="2956617" cy="2982340"/>
              <a:chOff x="76200" y="3799461"/>
              <a:chExt cx="2956617" cy="2982340"/>
            </a:xfrm>
          </p:grpSpPr>
          <p:pic>
            <p:nvPicPr>
              <p:cNvPr id="6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76200" y="6048135"/>
                <a:ext cx="2956617" cy="369332"/>
                <a:chOff x="152400" y="4392930"/>
                <a:chExt cx="2956617" cy="36933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 rot="2805404">
              <a:off x="7364555" y="4979252"/>
              <a:ext cx="1290128" cy="881837"/>
              <a:chOff x="147204" y="6019800"/>
              <a:chExt cx="860085" cy="587891"/>
            </a:xfrm>
          </p:grpSpPr>
          <p:sp>
            <p:nvSpPr>
              <p:cNvPr id="14" name="Cloud 13"/>
              <p:cNvSpPr/>
              <p:nvPr/>
            </p:nvSpPr>
            <p:spPr>
              <a:xfrm>
                <a:off x="397689" y="6172200"/>
                <a:ext cx="609600" cy="435491"/>
              </a:xfrm>
              <a:prstGeom prst="cloud">
                <a:avLst/>
              </a:prstGeom>
              <a:solidFill>
                <a:srgbClr val="00B0F0">
                  <a:alpha val="4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47204" y="6019800"/>
                <a:ext cx="436888" cy="397907"/>
                <a:chOff x="1345749" y="5440720"/>
                <a:chExt cx="436888" cy="397907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8794596">
                  <a:off x="1766737" y="5822727"/>
                  <a:ext cx="17923" cy="13877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345749" y="5440720"/>
                      <a:ext cx="3861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M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5749" y="5440720"/>
                      <a:ext cx="386196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" name="Group 17"/>
            <p:cNvGrpSpPr/>
            <p:nvPr/>
          </p:nvGrpSpPr>
          <p:grpSpPr>
            <a:xfrm>
              <a:off x="8103294" y="5420940"/>
              <a:ext cx="352423" cy="307777"/>
              <a:chOff x="1718328" y="5642270"/>
              <a:chExt cx="352423" cy="30777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83554" y="5642270"/>
                    <a:ext cx="2871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554" y="5642270"/>
                    <a:ext cx="287197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598469" y="5119117"/>
              <a:ext cx="987552" cy="9875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0420" y="5125214"/>
            <a:ext cx="287197" cy="307777"/>
            <a:chOff x="1469231" y="5780714"/>
            <a:chExt cx="287197" cy="30777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18328" y="5843345"/>
              <a:ext cx="3810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69231" y="5780714"/>
                  <a:ext cx="287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31" y="5780714"/>
                  <a:ext cx="28719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96489" y="3905777"/>
            <a:ext cx="706804" cy="500167"/>
            <a:chOff x="6972689" y="4352437"/>
            <a:chExt cx="706804" cy="500167"/>
          </a:xfrm>
        </p:grpSpPr>
        <p:grpSp>
          <p:nvGrpSpPr>
            <p:cNvPr id="41" name="Group 40"/>
            <p:cNvGrpSpPr/>
            <p:nvPr/>
          </p:nvGrpSpPr>
          <p:grpSpPr>
            <a:xfrm>
              <a:off x="6972689" y="4352437"/>
              <a:ext cx="690036" cy="479391"/>
              <a:chOff x="6972689" y="4352437"/>
              <a:chExt cx="690036" cy="479391"/>
            </a:xfrm>
          </p:grpSpPr>
          <p:grpSp>
            <p:nvGrpSpPr>
              <p:cNvPr id="30" name="Group 29"/>
              <p:cNvGrpSpPr>
                <a:grpSpLocks noChangeAspect="1"/>
              </p:cNvGrpSpPr>
              <p:nvPr/>
            </p:nvGrpSpPr>
            <p:grpSpPr>
              <a:xfrm rot="20393646">
                <a:off x="6972689" y="4352437"/>
                <a:ext cx="682916" cy="479391"/>
                <a:chOff x="96734" y="5968504"/>
                <a:chExt cx="910555" cy="639187"/>
              </a:xfrm>
            </p:grpSpPr>
            <p:sp>
              <p:nvSpPr>
                <p:cNvPr id="31" name="Cloud 30"/>
                <p:cNvSpPr/>
                <p:nvPr/>
              </p:nvSpPr>
              <p:spPr>
                <a:xfrm>
                  <a:off x="397689" y="6172200"/>
                  <a:ext cx="609600" cy="435491"/>
                </a:xfrm>
                <a:prstGeom prst="cloud">
                  <a:avLst/>
                </a:prstGeom>
                <a:solidFill>
                  <a:schemeClr val="accent5">
                    <a:lumMod val="75000"/>
                    <a:alpha val="41000"/>
                  </a:schemeClr>
                </a:solidFill>
                <a:ln w="127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96734" y="5968504"/>
                  <a:ext cx="487358" cy="449203"/>
                  <a:chOff x="1295279" y="5389424"/>
                  <a:chExt cx="487358" cy="449203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 rot="18794596">
                    <a:off x="1766737" y="5822727"/>
                    <a:ext cx="17923" cy="13877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1295279" y="5389424"/>
                        <a:ext cx="487141" cy="4103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5279" y="5389424"/>
                        <a:ext cx="487141" cy="410368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7375528" y="4412246"/>
                <a:ext cx="287197" cy="307777"/>
                <a:chOff x="1671599" y="5674662"/>
                <a:chExt cx="287197" cy="307777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671599" y="5674662"/>
                      <a:ext cx="2871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1599" y="5674662"/>
                      <a:ext cx="287197" cy="30777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r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185717" y="4358828"/>
              <a:ext cx="493776" cy="49377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990600" y="5530860"/>
            <a:ext cx="4724400" cy="499708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imprecise as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Bsphere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is, these tests are so cheap as to make them very useful for early/rough culling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38200" y="4616625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646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9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III:</a:t>
            </a:r>
          </a:p>
          <a:p>
            <a:r>
              <a:rPr lang="en-US" dirty="0" smtClean="0"/>
              <a:t>Axis Aligned Bounding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078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Aligned Bounding Box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Axis aligned bounding boxes are boxes surrounding a box whose faces always remain aligned with the world axes</a:t>
                </a:r>
              </a:p>
              <a:p>
                <a:pPr lvl="1"/>
                <a:r>
                  <a:rPr lang="en-US" b="1" dirty="0" smtClean="0"/>
                  <a:t>Pro: </a:t>
                </a:r>
                <a:r>
                  <a:rPr lang="en-US" dirty="0" smtClean="0"/>
                  <a:t>Slightly better fitting than </a:t>
                </a:r>
                <a:r>
                  <a:rPr lang="en-US" dirty="0" err="1" smtClean="0"/>
                  <a:t>Bsphere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Problem</a:t>
                </a:r>
                <a:r>
                  <a:rPr lang="en-US" dirty="0" smtClean="0"/>
                  <a:t>: Size depends on the model’s orientation </a:t>
                </a:r>
              </a:p>
              <a:p>
                <a:pPr lvl="1"/>
                <a:endParaRPr lang="en-US" dirty="0" smtClean="0"/>
              </a:p>
              <a:p>
                <a:pPr marL="273050" lvl="1" indent="0">
                  <a:buNone/>
                </a:pPr>
                <a:endParaRPr lang="en-US" dirty="0" smtClean="0"/>
              </a:p>
              <a:p>
                <a:pPr marL="273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define an AABB, it is sufficient to give </a:t>
                </a:r>
                <a:r>
                  <a:rPr lang="en-US" dirty="0" smtClean="0"/>
                  <a:t>two diametrically </a:t>
                </a:r>
                <a:r>
                  <a:rPr lang="en-US" dirty="0"/>
                  <a:t>opposing points.</a:t>
                </a:r>
              </a:p>
              <a:p>
                <a:pPr lvl="1"/>
                <a:r>
                  <a:rPr lang="en-US" dirty="0"/>
                  <a:t>Typically, the Max and Min </a:t>
                </a:r>
                <a:r>
                  <a:rPr lang="en-US" dirty="0" smtClean="0"/>
                  <a:t>points in </a:t>
                </a:r>
                <a:r>
                  <a:rPr lang="en-US" u="sng" dirty="0" smtClean="0"/>
                  <a:t>world space</a:t>
                </a:r>
              </a:p>
              <a:p>
                <a:pPr lvl="2"/>
                <a:r>
                  <a:rPr lang="en-US" dirty="0" smtClean="0"/>
                  <a:t>Min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dirty="0" smtClean="0"/>
                  <a:t> )</a:t>
                </a:r>
              </a:p>
              <a:p>
                <a:pPr lvl="2"/>
                <a:r>
                  <a:rPr lang="en-US" dirty="0"/>
                  <a:t>Max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With </a:t>
                </a:r>
                <a:r>
                  <a:rPr lang="en-US" dirty="0"/>
                  <a:t>these two points, we can determine </a:t>
                </a:r>
              </a:p>
              <a:p>
                <a:pPr marL="309563" lvl="1" indent="0">
                  <a:buNone/>
                </a:pPr>
                <a:r>
                  <a:rPr lang="en-US" dirty="0"/>
                  <a:t>location, width, height and length </a:t>
                </a:r>
                <a:endParaRPr lang="en-US" dirty="0" smtClean="0"/>
              </a:p>
              <a:p>
                <a:pPr marL="309563" lvl="1" indent="0">
                  <a:buNone/>
                </a:pPr>
                <a:endParaRPr lang="en-US" dirty="0"/>
              </a:p>
              <a:p>
                <a:pPr marL="309563" lvl="1" indent="0">
                  <a:buNone/>
                </a:pPr>
                <a:endParaRPr lang="en-US" dirty="0" smtClean="0"/>
              </a:p>
              <a:p>
                <a:pPr marL="309563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3dengine.org/i/boun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2486025" cy="15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6117224" y="6137517"/>
            <a:ext cx="3179176" cy="43357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>
                <a:solidFill>
                  <a:schemeClr val="tx1"/>
                </a:solidFill>
              </a:rPr>
              <a:t>(with apologies to St-</a:t>
            </a:r>
            <a:r>
              <a:rPr lang="en-US" sz="1200" dirty="0" err="1">
                <a:solidFill>
                  <a:schemeClr val="tx1"/>
                </a:solidFill>
              </a:rPr>
              <a:t>Exupéry</a:t>
            </a:r>
            <a:r>
              <a:rPr lang="en-US" sz="1200" dirty="0" smtClean="0">
                <a:solidFill>
                  <a:schemeClr val="tx1"/>
                </a:solidFill>
              </a:rPr>
              <a:t>….) 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This is only a box. The model is inside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8406" y="5664105"/>
            <a:ext cx="2209800" cy="7103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AABB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Max and Min points (both in </a:t>
            </a:r>
            <a:r>
              <a:rPr lang="en-US" sz="1400" u="sng" dirty="0" smtClean="0">
                <a:solidFill>
                  <a:schemeClr val="tx1"/>
                </a:solidFill>
              </a:rPr>
              <a:t>World space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15000" y="3974066"/>
            <a:ext cx="3178867" cy="2121934"/>
            <a:chOff x="5486400" y="3955016"/>
            <a:chExt cx="3178867" cy="2121934"/>
          </a:xfrm>
        </p:grpSpPr>
        <p:grpSp>
          <p:nvGrpSpPr>
            <p:cNvPr id="28" name="Group 27"/>
            <p:cNvGrpSpPr/>
            <p:nvPr/>
          </p:nvGrpSpPr>
          <p:grpSpPr>
            <a:xfrm>
              <a:off x="5486400" y="5353822"/>
              <a:ext cx="2956617" cy="369332"/>
              <a:chOff x="152400" y="4392930"/>
              <a:chExt cx="2956617" cy="369332"/>
            </a:xfrm>
          </p:grpSpPr>
          <p:sp>
            <p:nvSpPr>
              <p:cNvPr id="42" name="TextBox 7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5973170" y="3955016"/>
              <a:ext cx="366708" cy="2121934"/>
              <a:chOff x="396240" y="3364468"/>
              <a:chExt cx="366708" cy="2121934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396240" y="3581400"/>
                <a:ext cx="0" cy="1905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11"/>
              <p:cNvSpPr txBox="1"/>
              <p:nvPr/>
            </p:nvSpPr>
            <p:spPr>
              <a:xfrm>
                <a:off x="462866" y="33644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0" name="Cube 29"/>
            <p:cNvSpPr/>
            <p:nvPr/>
          </p:nvSpPr>
          <p:spPr>
            <a:xfrm>
              <a:off x="6924675" y="4432814"/>
              <a:ext cx="1259659" cy="1066800"/>
            </a:xfrm>
            <a:prstGeom prst="cube">
              <a:avLst>
                <a:gd name="adj" fmla="val 33036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660024" y="4063482"/>
              <a:ext cx="1655176" cy="2013468"/>
              <a:chOff x="-69306" y="3320534"/>
              <a:chExt cx="1655176" cy="2013468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-69306" y="3429000"/>
                <a:ext cx="1655176" cy="1905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5"/>
              <p:cNvSpPr txBox="1"/>
              <p:nvPr/>
            </p:nvSpPr>
            <p:spPr>
              <a:xfrm>
                <a:off x="1153946" y="33205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177984" y="4222750"/>
              <a:ext cx="487283" cy="215444"/>
              <a:chOff x="1718328" y="5642270"/>
              <a:chExt cx="487283" cy="21544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19"/>
              <p:cNvSpPr txBox="1"/>
              <p:nvPr/>
            </p:nvSpPr>
            <p:spPr>
              <a:xfrm>
                <a:off x="1783554" y="5642270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96960" y="5429611"/>
              <a:ext cx="465815" cy="215444"/>
              <a:chOff x="1290613" y="5787711"/>
              <a:chExt cx="465815" cy="21544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22"/>
              <p:cNvSpPr txBox="1"/>
              <p:nvPr/>
            </p:nvSpPr>
            <p:spPr>
              <a:xfrm>
                <a:off x="1290613" y="5787711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04846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an AABB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compute the AABB</a:t>
                </a:r>
              </a:p>
              <a:p>
                <a:pPr marL="273050" lvl="1" indent="0">
                  <a:buNone/>
                </a:pPr>
                <a:r>
                  <a:rPr lang="en-US" dirty="0" smtClean="0"/>
                  <a:t>Scan </a:t>
                </a:r>
                <a:r>
                  <a:rPr lang="en-US" dirty="0"/>
                  <a:t>all </a:t>
                </a:r>
                <a:r>
                  <a:rPr lang="en-US" dirty="0" smtClean="0"/>
                  <a:t>points (in </a:t>
                </a:r>
                <a:r>
                  <a:rPr lang="en-US" u="sng" dirty="0" smtClean="0"/>
                  <a:t>world space</a:t>
                </a:r>
                <a:r>
                  <a:rPr lang="en-US" dirty="0" smtClean="0"/>
                  <a:t>!) </a:t>
                </a:r>
                <a:r>
                  <a:rPr lang="en-US" dirty="0"/>
                  <a:t>and identify:</a:t>
                </a:r>
              </a:p>
              <a:p>
                <a:pPr marL="744538" lvl="3"/>
                <a:r>
                  <a:rPr lang="en-US" sz="1600" i="1" dirty="0"/>
                  <a:t>Extreme </a:t>
                </a:r>
                <a:r>
                  <a:rPr lang="en-US" sz="1600" i="1" u="sng" dirty="0" smtClean="0"/>
                  <a:t>values</a:t>
                </a:r>
                <a:r>
                  <a:rPr lang="en-US" sz="1600" i="1" dirty="0" smtClean="0"/>
                  <a:t> along each of the axes </a:t>
                </a:r>
              </a:p>
              <a:p>
                <a:pPr marL="744538" lvl="3"/>
                <a:r>
                  <a:rPr lang="en-US" dirty="0" smtClean="0"/>
                  <a:t>Min </a:t>
                </a:r>
                <a:r>
                  <a:rPr lang="en-US" dirty="0"/>
                  <a:t>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</a:p>
              <a:p>
                <a:pPr marL="744538" lvl="3"/>
                <a:r>
                  <a:rPr lang="en-US" dirty="0" smtClean="0"/>
                  <a:t>Max </a:t>
                </a:r>
                <a:r>
                  <a:rPr lang="en-US" dirty="0"/>
                  <a:t>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200" dirty="0" smtClean="0"/>
                  <a:t>Problem:</a:t>
                </a:r>
              </a:p>
              <a:p>
                <a:pPr lvl="1"/>
                <a:r>
                  <a:rPr lang="en-US" dirty="0" smtClean="0"/>
                  <a:t>Size along each axes depends on orientation</a:t>
                </a:r>
              </a:p>
              <a:p>
                <a:pPr lvl="1"/>
                <a:r>
                  <a:rPr lang="en-US" dirty="0" smtClean="0"/>
                  <a:t>Must be recomputed at every frame/change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20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762000" y="4602956"/>
            <a:ext cx="5181600" cy="1188244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recalculating the AABB every frame is partially offset by very easy math to test intersection.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Still: It shouldn’t be used on models with high poly count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low poly model (blue) wrapping the tea pot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0" name="Picture 8" descr="http://modo.docs.thefoundry.co.uk/modo/801/help/images/animation/Bounding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4436"/>
            <a:ext cx="3924300" cy="277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05400" y="1994889"/>
            <a:ext cx="3810000" cy="1992127"/>
            <a:chOff x="5105400" y="1994889"/>
            <a:chExt cx="3810000" cy="1992127"/>
          </a:xfrm>
        </p:grpSpPr>
        <p:grpSp>
          <p:nvGrpSpPr>
            <p:cNvPr id="7" name="Group 6"/>
            <p:cNvGrpSpPr/>
            <p:nvPr/>
          </p:nvGrpSpPr>
          <p:grpSpPr>
            <a:xfrm>
              <a:off x="5105400" y="1994889"/>
              <a:ext cx="579297" cy="307777"/>
              <a:chOff x="1177131" y="5810970"/>
              <a:chExt cx="579297" cy="30777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177131" y="5810970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131" y="5810970"/>
                    <a:ext cx="5334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6477000" y="2003225"/>
              <a:ext cx="533400" cy="307777"/>
              <a:chOff x="1661180" y="5821092"/>
              <a:chExt cx="533400" cy="30777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61180" y="5821092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FF000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1180" y="5821092"/>
                    <a:ext cx="53340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5438778" y="3679239"/>
              <a:ext cx="688831" cy="307777"/>
              <a:chOff x="1067597" y="5759979"/>
              <a:chExt cx="688831" cy="3077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92D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67597" y="5759979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92D05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597" y="5759979"/>
                    <a:ext cx="5334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36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5410200" y="2906842"/>
              <a:ext cx="714373" cy="307777"/>
              <a:chOff x="1042055" y="5689456"/>
              <a:chExt cx="714373" cy="307777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92D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2055" y="5689456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92D05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055" y="5689456"/>
                    <a:ext cx="5334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99" r="-1149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881813" y="3323626"/>
              <a:ext cx="533400" cy="307777"/>
              <a:chOff x="1253331" y="5810970"/>
              <a:chExt cx="533400" cy="3077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253331" y="5810970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00B0F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3331" y="5810970"/>
                    <a:ext cx="53340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8382000" y="2895600"/>
              <a:ext cx="533400" cy="325265"/>
              <a:chOff x="1308754" y="5518080"/>
              <a:chExt cx="533400" cy="325265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308754" y="5518080"/>
                    <a:ext cx="533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B0F0"/>
                                  </a:solidFill>
                                  <a:effectLst>
                                    <a:glow rad="101600">
                                      <a:schemeClr val="tx1">
                                        <a:alpha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00B0F0"/>
                      </a:solidFill>
                      <a:effectLst>
                        <a:glow rad="101600">
                          <a:schemeClr val="tx1">
                            <a:alpha val="60000"/>
                          </a:schemeClr>
                        </a:glo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754" y="5518080"/>
                    <a:ext cx="5334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6341922" y="4382689"/>
            <a:ext cx="2085975" cy="1628775"/>
            <a:chOff x="5529260" y="4298824"/>
            <a:chExt cx="2085975" cy="16287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260" y="4298824"/>
              <a:ext cx="2085975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6914493" y="4786313"/>
              <a:ext cx="295275" cy="804862"/>
            </a:xfrm>
            <a:custGeom>
              <a:avLst/>
              <a:gdLst>
                <a:gd name="connsiteX0" fmla="*/ 0 w 685800"/>
                <a:gd name="connsiteY0" fmla="*/ 533400 h 533400"/>
                <a:gd name="connsiteX1" fmla="*/ 342900 w 685800"/>
                <a:gd name="connsiteY1" fmla="*/ 0 h 533400"/>
                <a:gd name="connsiteX2" fmla="*/ 685800 w 685800"/>
                <a:gd name="connsiteY2" fmla="*/ 533400 h 533400"/>
                <a:gd name="connsiteX3" fmla="*/ 0 w 685800"/>
                <a:gd name="connsiteY3" fmla="*/ 533400 h 533400"/>
                <a:gd name="connsiteX0" fmla="*/ 0 w 559593"/>
                <a:gd name="connsiteY0" fmla="*/ 533400 h 688181"/>
                <a:gd name="connsiteX1" fmla="*/ 342900 w 559593"/>
                <a:gd name="connsiteY1" fmla="*/ 0 h 688181"/>
                <a:gd name="connsiteX2" fmla="*/ 559593 w 559593"/>
                <a:gd name="connsiteY2" fmla="*/ 688181 h 688181"/>
                <a:gd name="connsiteX3" fmla="*/ 0 w 559593"/>
                <a:gd name="connsiteY3" fmla="*/ 533400 h 688181"/>
                <a:gd name="connsiteX0" fmla="*/ 0 w 909637"/>
                <a:gd name="connsiteY0" fmla="*/ 576262 h 731043"/>
                <a:gd name="connsiteX1" fmla="*/ 909637 w 909637"/>
                <a:gd name="connsiteY1" fmla="*/ 0 h 731043"/>
                <a:gd name="connsiteX2" fmla="*/ 559593 w 909637"/>
                <a:gd name="connsiteY2" fmla="*/ 731043 h 731043"/>
                <a:gd name="connsiteX3" fmla="*/ 0 w 909637"/>
                <a:gd name="connsiteY3" fmla="*/ 576262 h 731043"/>
                <a:gd name="connsiteX0" fmla="*/ 19051 w 350044"/>
                <a:gd name="connsiteY0" fmla="*/ 128587 h 731043"/>
                <a:gd name="connsiteX1" fmla="*/ 350044 w 350044"/>
                <a:gd name="connsiteY1" fmla="*/ 0 h 731043"/>
                <a:gd name="connsiteX2" fmla="*/ 0 w 350044"/>
                <a:gd name="connsiteY2" fmla="*/ 731043 h 731043"/>
                <a:gd name="connsiteX3" fmla="*/ 19051 w 350044"/>
                <a:gd name="connsiteY3" fmla="*/ 128587 h 731043"/>
                <a:gd name="connsiteX0" fmla="*/ 0 w 330993"/>
                <a:gd name="connsiteY0" fmla="*/ 128587 h 804862"/>
                <a:gd name="connsiteX1" fmla="*/ 330993 w 330993"/>
                <a:gd name="connsiteY1" fmla="*/ 0 h 804862"/>
                <a:gd name="connsiteX2" fmla="*/ 35718 w 330993"/>
                <a:gd name="connsiteY2" fmla="*/ 804862 h 804862"/>
                <a:gd name="connsiteX3" fmla="*/ 0 w 330993"/>
                <a:gd name="connsiteY3" fmla="*/ 128587 h 804862"/>
                <a:gd name="connsiteX0" fmla="*/ 26194 w 295275"/>
                <a:gd name="connsiteY0" fmla="*/ 47624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26194 w 295275"/>
                <a:gd name="connsiteY3" fmla="*/ 47624 h 804862"/>
                <a:gd name="connsiteX0" fmla="*/ 9525 w 295275"/>
                <a:gd name="connsiteY0" fmla="*/ 52386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9525 w 295275"/>
                <a:gd name="connsiteY3" fmla="*/ 52386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804862">
                  <a:moveTo>
                    <a:pt x="9525" y="52386"/>
                  </a:moveTo>
                  <a:lnTo>
                    <a:pt x="295275" y="0"/>
                  </a:lnTo>
                  <a:lnTo>
                    <a:pt x="0" y="804862"/>
                  </a:lnTo>
                  <a:lnTo>
                    <a:pt x="9525" y="52386"/>
                  </a:lnTo>
                  <a:close/>
                </a:path>
              </a:pathLst>
            </a:custGeom>
            <a:solidFill>
              <a:srgbClr val="00B0F0">
                <a:alpha val="37000"/>
              </a:srgbClr>
            </a:solidFill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5"/>
            <p:cNvSpPr/>
            <p:nvPr/>
          </p:nvSpPr>
          <p:spPr>
            <a:xfrm>
              <a:off x="5731114" y="4828051"/>
              <a:ext cx="1148419" cy="823913"/>
            </a:xfrm>
            <a:custGeom>
              <a:avLst/>
              <a:gdLst>
                <a:gd name="connsiteX0" fmla="*/ 0 w 685800"/>
                <a:gd name="connsiteY0" fmla="*/ 533400 h 533400"/>
                <a:gd name="connsiteX1" fmla="*/ 342900 w 685800"/>
                <a:gd name="connsiteY1" fmla="*/ 0 h 533400"/>
                <a:gd name="connsiteX2" fmla="*/ 685800 w 685800"/>
                <a:gd name="connsiteY2" fmla="*/ 533400 h 533400"/>
                <a:gd name="connsiteX3" fmla="*/ 0 w 685800"/>
                <a:gd name="connsiteY3" fmla="*/ 533400 h 533400"/>
                <a:gd name="connsiteX0" fmla="*/ 0 w 559593"/>
                <a:gd name="connsiteY0" fmla="*/ 533400 h 688181"/>
                <a:gd name="connsiteX1" fmla="*/ 342900 w 559593"/>
                <a:gd name="connsiteY1" fmla="*/ 0 h 688181"/>
                <a:gd name="connsiteX2" fmla="*/ 559593 w 559593"/>
                <a:gd name="connsiteY2" fmla="*/ 688181 h 688181"/>
                <a:gd name="connsiteX3" fmla="*/ 0 w 559593"/>
                <a:gd name="connsiteY3" fmla="*/ 533400 h 688181"/>
                <a:gd name="connsiteX0" fmla="*/ 0 w 909637"/>
                <a:gd name="connsiteY0" fmla="*/ 576262 h 731043"/>
                <a:gd name="connsiteX1" fmla="*/ 909637 w 909637"/>
                <a:gd name="connsiteY1" fmla="*/ 0 h 731043"/>
                <a:gd name="connsiteX2" fmla="*/ 559593 w 909637"/>
                <a:gd name="connsiteY2" fmla="*/ 731043 h 731043"/>
                <a:gd name="connsiteX3" fmla="*/ 0 w 909637"/>
                <a:gd name="connsiteY3" fmla="*/ 576262 h 731043"/>
                <a:gd name="connsiteX0" fmla="*/ 19051 w 350044"/>
                <a:gd name="connsiteY0" fmla="*/ 128587 h 731043"/>
                <a:gd name="connsiteX1" fmla="*/ 350044 w 350044"/>
                <a:gd name="connsiteY1" fmla="*/ 0 h 731043"/>
                <a:gd name="connsiteX2" fmla="*/ 0 w 350044"/>
                <a:gd name="connsiteY2" fmla="*/ 731043 h 731043"/>
                <a:gd name="connsiteX3" fmla="*/ 19051 w 350044"/>
                <a:gd name="connsiteY3" fmla="*/ 128587 h 731043"/>
                <a:gd name="connsiteX0" fmla="*/ 0 w 330993"/>
                <a:gd name="connsiteY0" fmla="*/ 128587 h 804862"/>
                <a:gd name="connsiteX1" fmla="*/ 330993 w 330993"/>
                <a:gd name="connsiteY1" fmla="*/ 0 h 804862"/>
                <a:gd name="connsiteX2" fmla="*/ 35718 w 330993"/>
                <a:gd name="connsiteY2" fmla="*/ 804862 h 804862"/>
                <a:gd name="connsiteX3" fmla="*/ 0 w 330993"/>
                <a:gd name="connsiteY3" fmla="*/ 128587 h 804862"/>
                <a:gd name="connsiteX0" fmla="*/ 26194 w 295275"/>
                <a:gd name="connsiteY0" fmla="*/ 47624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26194 w 295275"/>
                <a:gd name="connsiteY3" fmla="*/ 47624 h 804862"/>
                <a:gd name="connsiteX0" fmla="*/ 9525 w 295275"/>
                <a:gd name="connsiteY0" fmla="*/ 52386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9525 w 295275"/>
                <a:gd name="connsiteY3" fmla="*/ 52386 h 804862"/>
                <a:gd name="connsiteX0" fmla="*/ 0 w 431006"/>
                <a:gd name="connsiteY0" fmla="*/ 52386 h 778668"/>
                <a:gd name="connsiteX1" fmla="*/ 285750 w 431006"/>
                <a:gd name="connsiteY1" fmla="*/ 0 h 778668"/>
                <a:gd name="connsiteX2" fmla="*/ 431006 w 431006"/>
                <a:gd name="connsiteY2" fmla="*/ 778668 h 778668"/>
                <a:gd name="connsiteX3" fmla="*/ 0 w 431006"/>
                <a:gd name="connsiteY3" fmla="*/ 52386 h 778668"/>
                <a:gd name="connsiteX0" fmla="*/ 0 w 435769"/>
                <a:gd name="connsiteY0" fmla="*/ 38098 h 764380"/>
                <a:gd name="connsiteX1" fmla="*/ 435769 w 435769"/>
                <a:gd name="connsiteY1" fmla="*/ 0 h 764380"/>
                <a:gd name="connsiteX2" fmla="*/ 431006 w 435769"/>
                <a:gd name="connsiteY2" fmla="*/ 764380 h 764380"/>
                <a:gd name="connsiteX3" fmla="*/ 0 w 435769"/>
                <a:gd name="connsiteY3" fmla="*/ 38098 h 764380"/>
                <a:gd name="connsiteX0" fmla="*/ 0 w 990600"/>
                <a:gd name="connsiteY0" fmla="*/ 330992 h 764380"/>
                <a:gd name="connsiteX1" fmla="*/ 990600 w 990600"/>
                <a:gd name="connsiteY1" fmla="*/ 0 h 764380"/>
                <a:gd name="connsiteX2" fmla="*/ 985837 w 990600"/>
                <a:gd name="connsiteY2" fmla="*/ 764380 h 764380"/>
                <a:gd name="connsiteX3" fmla="*/ 0 w 990600"/>
                <a:gd name="connsiteY3" fmla="*/ 330992 h 764380"/>
                <a:gd name="connsiteX0" fmla="*/ 52386 w 1042986"/>
                <a:gd name="connsiteY0" fmla="*/ 330992 h 764380"/>
                <a:gd name="connsiteX1" fmla="*/ 1042986 w 1042986"/>
                <a:gd name="connsiteY1" fmla="*/ 0 h 764380"/>
                <a:gd name="connsiteX2" fmla="*/ 1038223 w 1042986"/>
                <a:gd name="connsiteY2" fmla="*/ 764380 h 764380"/>
                <a:gd name="connsiteX3" fmla="*/ 0 w 1042986"/>
                <a:gd name="connsiteY3" fmla="*/ 342900 h 764380"/>
                <a:gd name="connsiteX4" fmla="*/ 52386 w 1042986"/>
                <a:gd name="connsiteY4" fmla="*/ 330992 h 76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86" h="764380">
                  <a:moveTo>
                    <a:pt x="52386" y="330992"/>
                  </a:moveTo>
                  <a:lnTo>
                    <a:pt x="1042986" y="0"/>
                  </a:lnTo>
                  <a:cubicBezTo>
                    <a:pt x="1041398" y="254793"/>
                    <a:pt x="1039811" y="509587"/>
                    <a:pt x="1038223" y="764380"/>
                  </a:cubicBezTo>
                  <a:cubicBezTo>
                    <a:pt x="711199" y="622299"/>
                    <a:pt x="327024" y="484981"/>
                    <a:pt x="0" y="342900"/>
                  </a:cubicBezTo>
                  <a:lnTo>
                    <a:pt x="52386" y="330992"/>
                  </a:lnTo>
                  <a:close/>
                </a:path>
              </a:pathLst>
            </a:custGeom>
            <a:solidFill>
              <a:srgbClr val="00B0F0">
                <a:alpha val="37000"/>
              </a:srgbClr>
            </a:solidFill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Isosceles Triangle 5"/>
            <p:cNvSpPr/>
            <p:nvPr/>
          </p:nvSpPr>
          <p:spPr>
            <a:xfrm>
              <a:off x="5726144" y="4598371"/>
              <a:ext cx="1113770" cy="550068"/>
            </a:xfrm>
            <a:custGeom>
              <a:avLst/>
              <a:gdLst>
                <a:gd name="connsiteX0" fmla="*/ 0 w 685800"/>
                <a:gd name="connsiteY0" fmla="*/ 533400 h 533400"/>
                <a:gd name="connsiteX1" fmla="*/ 342900 w 685800"/>
                <a:gd name="connsiteY1" fmla="*/ 0 h 533400"/>
                <a:gd name="connsiteX2" fmla="*/ 685800 w 685800"/>
                <a:gd name="connsiteY2" fmla="*/ 533400 h 533400"/>
                <a:gd name="connsiteX3" fmla="*/ 0 w 685800"/>
                <a:gd name="connsiteY3" fmla="*/ 533400 h 533400"/>
                <a:gd name="connsiteX0" fmla="*/ 0 w 559593"/>
                <a:gd name="connsiteY0" fmla="*/ 533400 h 688181"/>
                <a:gd name="connsiteX1" fmla="*/ 342900 w 559593"/>
                <a:gd name="connsiteY1" fmla="*/ 0 h 688181"/>
                <a:gd name="connsiteX2" fmla="*/ 559593 w 559593"/>
                <a:gd name="connsiteY2" fmla="*/ 688181 h 688181"/>
                <a:gd name="connsiteX3" fmla="*/ 0 w 559593"/>
                <a:gd name="connsiteY3" fmla="*/ 533400 h 688181"/>
                <a:gd name="connsiteX0" fmla="*/ 0 w 909637"/>
                <a:gd name="connsiteY0" fmla="*/ 576262 h 731043"/>
                <a:gd name="connsiteX1" fmla="*/ 909637 w 909637"/>
                <a:gd name="connsiteY1" fmla="*/ 0 h 731043"/>
                <a:gd name="connsiteX2" fmla="*/ 559593 w 909637"/>
                <a:gd name="connsiteY2" fmla="*/ 731043 h 731043"/>
                <a:gd name="connsiteX3" fmla="*/ 0 w 909637"/>
                <a:gd name="connsiteY3" fmla="*/ 576262 h 731043"/>
                <a:gd name="connsiteX0" fmla="*/ 19051 w 350044"/>
                <a:gd name="connsiteY0" fmla="*/ 128587 h 731043"/>
                <a:gd name="connsiteX1" fmla="*/ 350044 w 350044"/>
                <a:gd name="connsiteY1" fmla="*/ 0 h 731043"/>
                <a:gd name="connsiteX2" fmla="*/ 0 w 350044"/>
                <a:gd name="connsiteY2" fmla="*/ 731043 h 731043"/>
                <a:gd name="connsiteX3" fmla="*/ 19051 w 350044"/>
                <a:gd name="connsiteY3" fmla="*/ 128587 h 731043"/>
                <a:gd name="connsiteX0" fmla="*/ 0 w 330993"/>
                <a:gd name="connsiteY0" fmla="*/ 128587 h 804862"/>
                <a:gd name="connsiteX1" fmla="*/ 330993 w 330993"/>
                <a:gd name="connsiteY1" fmla="*/ 0 h 804862"/>
                <a:gd name="connsiteX2" fmla="*/ 35718 w 330993"/>
                <a:gd name="connsiteY2" fmla="*/ 804862 h 804862"/>
                <a:gd name="connsiteX3" fmla="*/ 0 w 330993"/>
                <a:gd name="connsiteY3" fmla="*/ 128587 h 804862"/>
                <a:gd name="connsiteX0" fmla="*/ 26194 w 295275"/>
                <a:gd name="connsiteY0" fmla="*/ 47624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26194 w 295275"/>
                <a:gd name="connsiteY3" fmla="*/ 47624 h 804862"/>
                <a:gd name="connsiteX0" fmla="*/ 9525 w 295275"/>
                <a:gd name="connsiteY0" fmla="*/ 52386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9525 w 295275"/>
                <a:gd name="connsiteY3" fmla="*/ 52386 h 804862"/>
                <a:gd name="connsiteX0" fmla="*/ 0 w 431006"/>
                <a:gd name="connsiteY0" fmla="*/ 52386 h 778668"/>
                <a:gd name="connsiteX1" fmla="*/ 285750 w 431006"/>
                <a:gd name="connsiteY1" fmla="*/ 0 h 778668"/>
                <a:gd name="connsiteX2" fmla="*/ 431006 w 431006"/>
                <a:gd name="connsiteY2" fmla="*/ 778668 h 778668"/>
                <a:gd name="connsiteX3" fmla="*/ 0 w 431006"/>
                <a:gd name="connsiteY3" fmla="*/ 52386 h 778668"/>
                <a:gd name="connsiteX0" fmla="*/ 0 w 435769"/>
                <a:gd name="connsiteY0" fmla="*/ 38098 h 764380"/>
                <a:gd name="connsiteX1" fmla="*/ 435769 w 435769"/>
                <a:gd name="connsiteY1" fmla="*/ 0 h 764380"/>
                <a:gd name="connsiteX2" fmla="*/ 431006 w 435769"/>
                <a:gd name="connsiteY2" fmla="*/ 764380 h 764380"/>
                <a:gd name="connsiteX3" fmla="*/ 0 w 435769"/>
                <a:gd name="connsiteY3" fmla="*/ 38098 h 764380"/>
                <a:gd name="connsiteX0" fmla="*/ 0 w 990600"/>
                <a:gd name="connsiteY0" fmla="*/ 330992 h 764380"/>
                <a:gd name="connsiteX1" fmla="*/ 990600 w 990600"/>
                <a:gd name="connsiteY1" fmla="*/ 0 h 764380"/>
                <a:gd name="connsiteX2" fmla="*/ 985837 w 990600"/>
                <a:gd name="connsiteY2" fmla="*/ 764380 h 764380"/>
                <a:gd name="connsiteX3" fmla="*/ 0 w 990600"/>
                <a:gd name="connsiteY3" fmla="*/ 330992 h 764380"/>
                <a:gd name="connsiteX0" fmla="*/ 0 w 985839"/>
                <a:gd name="connsiteY0" fmla="*/ 688180 h 1121568"/>
                <a:gd name="connsiteX1" fmla="*/ 359569 w 985839"/>
                <a:gd name="connsiteY1" fmla="*/ 0 h 1121568"/>
                <a:gd name="connsiteX2" fmla="*/ 985837 w 985839"/>
                <a:gd name="connsiteY2" fmla="*/ 1121568 h 1121568"/>
                <a:gd name="connsiteX3" fmla="*/ 0 w 985839"/>
                <a:gd name="connsiteY3" fmla="*/ 688180 h 1121568"/>
                <a:gd name="connsiteX0" fmla="*/ 0 w 838202"/>
                <a:gd name="connsiteY0" fmla="*/ 688180 h 688180"/>
                <a:gd name="connsiteX1" fmla="*/ 359569 w 838202"/>
                <a:gd name="connsiteY1" fmla="*/ 0 h 688180"/>
                <a:gd name="connsiteX2" fmla="*/ 838199 w 838202"/>
                <a:gd name="connsiteY2" fmla="*/ 200024 h 688180"/>
                <a:gd name="connsiteX3" fmla="*/ 0 w 838202"/>
                <a:gd name="connsiteY3" fmla="*/ 688180 h 688180"/>
                <a:gd name="connsiteX0" fmla="*/ 0 w 838199"/>
                <a:gd name="connsiteY0" fmla="*/ 688180 h 688180"/>
                <a:gd name="connsiteX1" fmla="*/ 359569 w 838199"/>
                <a:gd name="connsiteY1" fmla="*/ 0 h 688180"/>
                <a:gd name="connsiteX2" fmla="*/ 838199 w 838199"/>
                <a:gd name="connsiteY2" fmla="*/ 200024 h 688180"/>
                <a:gd name="connsiteX3" fmla="*/ 0 w 838199"/>
                <a:gd name="connsiteY3" fmla="*/ 688180 h 688180"/>
                <a:gd name="connsiteX0" fmla="*/ 0 w 838199"/>
                <a:gd name="connsiteY0" fmla="*/ 688180 h 688180"/>
                <a:gd name="connsiteX1" fmla="*/ 359569 w 838199"/>
                <a:gd name="connsiteY1" fmla="*/ 0 h 688180"/>
                <a:gd name="connsiteX2" fmla="*/ 838199 w 838199"/>
                <a:gd name="connsiteY2" fmla="*/ 200024 h 688180"/>
                <a:gd name="connsiteX3" fmla="*/ 0 w 838199"/>
                <a:gd name="connsiteY3" fmla="*/ 688180 h 688180"/>
                <a:gd name="connsiteX0" fmla="*/ 0 w 983455"/>
                <a:gd name="connsiteY0" fmla="*/ 531018 h 531018"/>
                <a:gd name="connsiteX1" fmla="*/ 504825 w 983455"/>
                <a:gd name="connsiteY1" fmla="*/ 0 h 531018"/>
                <a:gd name="connsiteX2" fmla="*/ 983455 w 983455"/>
                <a:gd name="connsiteY2" fmla="*/ 200024 h 531018"/>
                <a:gd name="connsiteX3" fmla="*/ 0 w 983455"/>
                <a:gd name="connsiteY3" fmla="*/ 531018 h 531018"/>
                <a:gd name="connsiteX0" fmla="*/ 0 w 1045368"/>
                <a:gd name="connsiteY0" fmla="*/ 550068 h 550068"/>
                <a:gd name="connsiteX1" fmla="*/ 566738 w 1045368"/>
                <a:gd name="connsiteY1" fmla="*/ 0 h 550068"/>
                <a:gd name="connsiteX2" fmla="*/ 1045368 w 1045368"/>
                <a:gd name="connsiteY2" fmla="*/ 200024 h 550068"/>
                <a:gd name="connsiteX3" fmla="*/ 0 w 1045368"/>
                <a:gd name="connsiteY3" fmla="*/ 550068 h 55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368" h="550068">
                  <a:moveTo>
                    <a:pt x="0" y="550068"/>
                  </a:moveTo>
                  <a:lnTo>
                    <a:pt x="566738" y="0"/>
                  </a:lnTo>
                  <a:cubicBezTo>
                    <a:pt x="819944" y="104774"/>
                    <a:pt x="839788" y="128587"/>
                    <a:pt x="1045368" y="200024"/>
                  </a:cubicBezTo>
                  <a:lnTo>
                    <a:pt x="0" y="550068"/>
                  </a:lnTo>
                  <a:close/>
                </a:path>
              </a:pathLst>
            </a:custGeom>
            <a:solidFill>
              <a:srgbClr val="00B0F0">
                <a:alpha val="37000"/>
              </a:srgbClr>
            </a:solidFill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Isosceles Triangle 5"/>
            <p:cNvSpPr/>
            <p:nvPr/>
          </p:nvSpPr>
          <p:spPr>
            <a:xfrm>
              <a:off x="6398418" y="4591051"/>
              <a:ext cx="759619" cy="195262"/>
            </a:xfrm>
            <a:custGeom>
              <a:avLst/>
              <a:gdLst>
                <a:gd name="connsiteX0" fmla="*/ 0 w 685800"/>
                <a:gd name="connsiteY0" fmla="*/ 533400 h 533400"/>
                <a:gd name="connsiteX1" fmla="*/ 342900 w 685800"/>
                <a:gd name="connsiteY1" fmla="*/ 0 h 533400"/>
                <a:gd name="connsiteX2" fmla="*/ 685800 w 685800"/>
                <a:gd name="connsiteY2" fmla="*/ 533400 h 533400"/>
                <a:gd name="connsiteX3" fmla="*/ 0 w 685800"/>
                <a:gd name="connsiteY3" fmla="*/ 533400 h 533400"/>
                <a:gd name="connsiteX0" fmla="*/ 0 w 559593"/>
                <a:gd name="connsiteY0" fmla="*/ 533400 h 688181"/>
                <a:gd name="connsiteX1" fmla="*/ 342900 w 559593"/>
                <a:gd name="connsiteY1" fmla="*/ 0 h 688181"/>
                <a:gd name="connsiteX2" fmla="*/ 559593 w 559593"/>
                <a:gd name="connsiteY2" fmla="*/ 688181 h 688181"/>
                <a:gd name="connsiteX3" fmla="*/ 0 w 559593"/>
                <a:gd name="connsiteY3" fmla="*/ 533400 h 688181"/>
                <a:gd name="connsiteX0" fmla="*/ 0 w 909637"/>
                <a:gd name="connsiteY0" fmla="*/ 576262 h 731043"/>
                <a:gd name="connsiteX1" fmla="*/ 909637 w 909637"/>
                <a:gd name="connsiteY1" fmla="*/ 0 h 731043"/>
                <a:gd name="connsiteX2" fmla="*/ 559593 w 909637"/>
                <a:gd name="connsiteY2" fmla="*/ 731043 h 731043"/>
                <a:gd name="connsiteX3" fmla="*/ 0 w 909637"/>
                <a:gd name="connsiteY3" fmla="*/ 576262 h 731043"/>
                <a:gd name="connsiteX0" fmla="*/ 19051 w 350044"/>
                <a:gd name="connsiteY0" fmla="*/ 128587 h 731043"/>
                <a:gd name="connsiteX1" fmla="*/ 350044 w 350044"/>
                <a:gd name="connsiteY1" fmla="*/ 0 h 731043"/>
                <a:gd name="connsiteX2" fmla="*/ 0 w 350044"/>
                <a:gd name="connsiteY2" fmla="*/ 731043 h 731043"/>
                <a:gd name="connsiteX3" fmla="*/ 19051 w 350044"/>
                <a:gd name="connsiteY3" fmla="*/ 128587 h 731043"/>
                <a:gd name="connsiteX0" fmla="*/ 0 w 330993"/>
                <a:gd name="connsiteY0" fmla="*/ 128587 h 804862"/>
                <a:gd name="connsiteX1" fmla="*/ 330993 w 330993"/>
                <a:gd name="connsiteY1" fmla="*/ 0 h 804862"/>
                <a:gd name="connsiteX2" fmla="*/ 35718 w 330993"/>
                <a:gd name="connsiteY2" fmla="*/ 804862 h 804862"/>
                <a:gd name="connsiteX3" fmla="*/ 0 w 330993"/>
                <a:gd name="connsiteY3" fmla="*/ 128587 h 804862"/>
                <a:gd name="connsiteX0" fmla="*/ 26194 w 295275"/>
                <a:gd name="connsiteY0" fmla="*/ 47624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26194 w 295275"/>
                <a:gd name="connsiteY3" fmla="*/ 47624 h 804862"/>
                <a:gd name="connsiteX0" fmla="*/ 9525 w 295275"/>
                <a:gd name="connsiteY0" fmla="*/ 52386 h 804862"/>
                <a:gd name="connsiteX1" fmla="*/ 295275 w 295275"/>
                <a:gd name="connsiteY1" fmla="*/ 0 h 804862"/>
                <a:gd name="connsiteX2" fmla="*/ 0 w 295275"/>
                <a:gd name="connsiteY2" fmla="*/ 804862 h 804862"/>
                <a:gd name="connsiteX3" fmla="*/ 9525 w 295275"/>
                <a:gd name="connsiteY3" fmla="*/ 52386 h 804862"/>
                <a:gd name="connsiteX0" fmla="*/ 0 w 431006"/>
                <a:gd name="connsiteY0" fmla="*/ 52386 h 778668"/>
                <a:gd name="connsiteX1" fmla="*/ 285750 w 431006"/>
                <a:gd name="connsiteY1" fmla="*/ 0 h 778668"/>
                <a:gd name="connsiteX2" fmla="*/ 431006 w 431006"/>
                <a:gd name="connsiteY2" fmla="*/ 778668 h 778668"/>
                <a:gd name="connsiteX3" fmla="*/ 0 w 431006"/>
                <a:gd name="connsiteY3" fmla="*/ 52386 h 778668"/>
                <a:gd name="connsiteX0" fmla="*/ 0 w 435769"/>
                <a:gd name="connsiteY0" fmla="*/ 38098 h 764380"/>
                <a:gd name="connsiteX1" fmla="*/ 435769 w 435769"/>
                <a:gd name="connsiteY1" fmla="*/ 0 h 764380"/>
                <a:gd name="connsiteX2" fmla="*/ 431006 w 435769"/>
                <a:gd name="connsiteY2" fmla="*/ 764380 h 764380"/>
                <a:gd name="connsiteX3" fmla="*/ 0 w 435769"/>
                <a:gd name="connsiteY3" fmla="*/ 38098 h 764380"/>
                <a:gd name="connsiteX0" fmla="*/ 0 w 990600"/>
                <a:gd name="connsiteY0" fmla="*/ 330992 h 764380"/>
                <a:gd name="connsiteX1" fmla="*/ 990600 w 990600"/>
                <a:gd name="connsiteY1" fmla="*/ 0 h 764380"/>
                <a:gd name="connsiteX2" fmla="*/ 985837 w 990600"/>
                <a:gd name="connsiteY2" fmla="*/ 764380 h 764380"/>
                <a:gd name="connsiteX3" fmla="*/ 0 w 990600"/>
                <a:gd name="connsiteY3" fmla="*/ 330992 h 764380"/>
                <a:gd name="connsiteX0" fmla="*/ 0 w 985839"/>
                <a:gd name="connsiteY0" fmla="*/ 688180 h 1121568"/>
                <a:gd name="connsiteX1" fmla="*/ 359569 w 985839"/>
                <a:gd name="connsiteY1" fmla="*/ 0 h 1121568"/>
                <a:gd name="connsiteX2" fmla="*/ 985837 w 985839"/>
                <a:gd name="connsiteY2" fmla="*/ 1121568 h 1121568"/>
                <a:gd name="connsiteX3" fmla="*/ 0 w 985839"/>
                <a:gd name="connsiteY3" fmla="*/ 688180 h 1121568"/>
                <a:gd name="connsiteX0" fmla="*/ 0 w 838202"/>
                <a:gd name="connsiteY0" fmla="*/ 688180 h 688180"/>
                <a:gd name="connsiteX1" fmla="*/ 359569 w 838202"/>
                <a:gd name="connsiteY1" fmla="*/ 0 h 688180"/>
                <a:gd name="connsiteX2" fmla="*/ 838199 w 838202"/>
                <a:gd name="connsiteY2" fmla="*/ 200024 h 688180"/>
                <a:gd name="connsiteX3" fmla="*/ 0 w 838202"/>
                <a:gd name="connsiteY3" fmla="*/ 688180 h 688180"/>
                <a:gd name="connsiteX0" fmla="*/ 0 w 838199"/>
                <a:gd name="connsiteY0" fmla="*/ 688180 h 688180"/>
                <a:gd name="connsiteX1" fmla="*/ 359569 w 838199"/>
                <a:gd name="connsiteY1" fmla="*/ 0 h 688180"/>
                <a:gd name="connsiteX2" fmla="*/ 838199 w 838199"/>
                <a:gd name="connsiteY2" fmla="*/ 200024 h 688180"/>
                <a:gd name="connsiteX3" fmla="*/ 0 w 838199"/>
                <a:gd name="connsiteY3" fmla="*/ 688180 h 688180"/>
                <a:gd name="connsiteX0" fmla="*/ 0 w 838199"/>
                <a:gd name="connsiteY0" fmla="*/ 688180 h 688180"/>
                <a:gd name="connsiteX1" fmla="*/ 359569 w 838199"/>
                <a:gd name="connsiteY1" fmla="*/ 0 h 688180"/>
                <a:gd name="connsiteX2" fmla="*/ 838199 w 838199"/>
                <a:gd name="connsiteY2" fmla="*/ 200024 h 688180"/>
                <a:gd name="connsiteX3" fmla="*/ 0 w 838199"/>
                <a:gd name="connsiteY3" fmla="*/ 688180 h 688180"/>
                <a:gd name="connsiteX0" fmla="*/ 0 w 983455"/>
                <a:gd name="connsiteY0" fmla="*/ 531018 h 531018"/>
                <a:gd name="connsiteX1" fmla="*/ 504825 w 983455"/>
                <a:gd name="connsiteY1" fmla="*/ 0 h 531018"/>
                <a:gd name="connsiteX2" fmla="*/ 983455 w 983455"/>
                <a:gd name="connsiteY2" fmla="*/ 200024 h 531018"/>
                <a:gd name="connsiteX3" fmla="*/ 0 w 983455"/>
                <a:gd name="connsiteY3" fmla="*/ 531018 h 531018"/>
                <a:gd name="connsiteX0" fmla="*/ 611982 w 611982"/>
                <a:gd name="connsiteY0" fmla="*/ 0 h 219075"/>
                <a:gd name="connsiteX1" fmla="*/ 0 w 611982"/>
                <a:gd name="connsiteY1" fmla="*/ 19051 h 219075"/>
                <a:gd name="connsiteX2" fmla="*/ 478630 w 611982"/>
                <a:gd name="connsiteY2" fmla="*/ 219075 h 219075"/>
                <a:gd name="connsiteX3" fmla="*/ 611982 w 611982"/>
                <a:gd name="connsiteY3" fmla="*/ 0 h 219075"/>
                <a:gd name="connsiteX0" fmla="*/ 611982 w 611982"/>
                <a:gd name="connsiteY0" fmla="*/ 0 h 60502"/>
                <a:gd name="connsiteX1" fmla="*/ 0 w 611982"/>
                <a:gd name="connsiteY1" fmla="*/ 19051 h 60502"/>
                <a:gd name="connsiteX2" fmla="*/ 338136 w 611982"/>
                <a:gd name="connsiteY2" fmla="*/ 59532 h 60502"/>
                <a:gd name="connsiteX3" fmla="*/ 611982 w 611982"/>
                <a:gd name="connsiteY3" fmla="*/ 0 h 60502"/>
                <a:gd name="connsiteX0" fmla="*/ 759619 w 759619"/>
                <a:gd name="connsiteY0" fmla="*/ 135730 h 195262"/>
                <a:gd name="connsiteX1" fmla="*/ 0 w 759619"/>
                <a:gd name="connsiteY1" fmla="*/ 0 h 195262"/>
                <a:gd name="connsiteX2" fmla="*/ 485773 w 759619"/>
                <a:gd name="connsiteY2" fmla="*/ 195262 h 195262"/>
                <a:gd name="connsiteX3" fmla="*/ 759619 w 759619"/>
                <a:gd name="connsiteY3" fmla="*/ 135730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619" h="195262">
                  <a:moveTo>
                    <a:pt x="759619" y="135730"/>
                  </a:moveTo>
                  <a:lnTo>
                    <a:pt x="0" y="0"/>
                  </a:lnTo>
                  <a:cubicBezTo>
                    <a:pt x="253206" y="104774"/>
                    <a:pt x="280193" y="123825"/>
                    <a:pt x="485773" y="195262"/>
                  </a:cubicBezTo>
                  <a:lnTo>
                    <a:pt x="759619" y="135730"/>
                  </a:lnTo>
                  <a:close/>
                </a:path>
              </a:pathLst>
            </a:custGeom>
            <a:solidFill>
              <a:srgbClr val="00B0F0">
                <a:alpha val="37000"/>
              </a:srgbClr>
            </a:solidFill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84007" y="1219200"/>
            <a:ext cx="1892441" cy="1598114"/>
            <a:chOff x="7084007" y="1219200"/>
            <a:chExt cx="1892441" cy="1598114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389797" y="1465219"/>
              <a:ext cx="381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443048" y="1219200"/>
                  <a:ext cx="533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accent2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sz="1400" dirty="0">
                    <a:ln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048" y="1219200"/>
                  <a:ext cx="5334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7629313" y="2684419"/>
              <a:ext cx="3810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084007" y="2509537"/>
                  <a:ext cx="533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accent2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</m:t>
                        </m:r>
                      </m:oMath>
                    </m:oMathPara>
                  </a14:m>
                  <a:endParaRPr lang="en-US" sz="1400" dirty="0">
                    <a:ln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007" y="2509537"/>
                  <a:ext cx="53340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608052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1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AABB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Q1: </a:t>
                </a:r>
                <a:r>
                  <a:rPr lang="en-US" dirty="0" smtClean="0"/>
                  <a:t>Given an AABB A defined by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 smtClean="0"/>
                  <a:t> and a point </a:t>
                </a:r>
                <a:r>
                  <a:rPr lang="en-US" i="1" dirty="0" smtClean="0"/>
                  <a:t>P.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How do we know if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inside A or not?</a:t>
                </a:r>
              </a:p>
              <a:p>
                <a:pPr marL="293688" lvl="1" indent="0">
                  <a:buNone/>
                </a:pPr>
                <a:r>
                  <a:rPr lang="en-US" sz="2000" b="1" dirty="0" smtClean="0"/>
                  <a:t>A: </a:t>
                </a:r>
                <a:r>
                  <a:rPr lang="en-US" sz="2000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u="sng" dirty="0" smtClean="0"/>
                  <a:t>and </a:t>
                </a:r>
              </a:p>
              <a:p>
                <a:pPr marL="293688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b="1" u="sng" dirty="0" smtClean="0"/>
                  <a:t>and</a:t>
                </a:r>
              </a:p>
              <a:p>
                <a:pPr marL="293688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𝑎𝑥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	 then </a:t>
                </a:r>
                <a:r>
                  <a:rPr lang="en-US" i="1" dirty="0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is inside A</a:t>
                </a: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Q2: </a:t>
                </a:r>
                <a:r>
                  <a:rPr lang="en-US" dirty="0" smtClean="0"/>
                  <a:t>We have a second AABB B </a:t>
                </a:r>
                <a:r>
                  <a:rPr lang="en-US" dirty="0"/>
                  <a:t>defined by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 smtClean="0"/>
                  <a:t>. How can we tell if A and B intersect?</a:t>
                </a:r>
                <a:endParaRPr lang="en-US" i="1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A:</a:t>
                </a:r>
                <a:r>
                  <a:rPr lang="en-US" dirty="0" smtClean="0"/>
                  <a:t> For all 3 axis, test if A’s axis intervals overlap with B’s intervals</a:t>
                </a:r>
              </a:p>
              <a:p>
                <a:pPr marL="863600" lvl="3" indent="0">
                  <a:buNone/>
                </a:pPr>
                <a:r>
                  <a:rPr lang="en-US" sz="1800" dirty="0" smtClean="0"/>
                  <a:t>If true for all three axis: they intersect.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04800" y="4544794"/>
            <a:ext cx="3255035" cy="2121934"/>
            <a:chOff x="304800" y="4544794"/>
            <a:chExt cx="3255035" cy="2121934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5943600"/>
              <a:ext cx="2956617" cy="369332"/>
              <a:chOff x="152400" y="4392930"/>
              <a:chExt cx="2956617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91570" y="4544794"/>
              <a:ext cx="366708" cy="2121934"/>
              <a:chOff x="396240" y="3364468"/>
              <a:chExt cx="366708" cy="212193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3581400"/>
                <a:ext cx="0" cy="1905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62866" y="33644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1" name="Cube 10"/>
            <p:cNvSpPr/>
            <p:nvPr/>
          </p:nvSpPr>
          <p:spPr>
            <a:xfrm>
              <a:off x="1743075" y="5022592"/>
              <a:ext cx="1259659" cy="1066800"/>
            </a:xfrm>
            <a:prstGeom prst="cube">
              <a:avLst>
                <a:gd name="adj" fmla="val 33036"/>
              </a:avLst>
            </a:prstGeom>
            <a:solidFill>
              <a:schemeClr val="bg2">
                <a:lumMod val="9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8424" y="4653260"/>
              <a:ext cx="1655176" cy="2013468"/>
              <a:chOff x="-69306" y="3320534"/>
              <a:chExt cx="1655176" cy="20134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-69306" y="3429000"/>
                <a:ext cx="1655176" cy="1905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53946" y="33205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996384" y="4812528"/>
              <a:ext cx="487283" cy="215444"/>
              <a:chOff x="1718328" y="5642270"/>
              <a:chExt cx="487283" cy="21544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783554" y="5642270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5360" y="6019389"/>
              <a:ext cx="465815" cy="215444"/>
              <a:chOff x="1290613" y="5787711"/>
              <a:chExt cx="465815" cy="2154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290613" y="5787711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123835" y="5533311"/>
                  <a:ext cx="3417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835" y="5533311"/>
                  <a:ext cx="34176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3272638" y="5584567"/>
              <a:ext cx="287197" cy="307777"/>
              <a:chOff x="1469231" y="5780714"/>
              <a:chExt cx="287197" cy="30777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69231" y="5780714"/>
                    <a:ext cx="2871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9231" y="5780714"/>
                    <a:ext cx="287197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3470493" y="5181600"/>
            <a:ext cx="2168307" cy="1422305"/>
            <a:chOff x="3470493" y="5181600"/>
            <a:chExt cx="2168307" cy="1422305"/>
          </a:xfrm>
        </p:grpSpPr>
        <p:sp>
          <p:nvSpPr>
            <p:cNvPr id="28" name="Cube 27"/>
            <p:cNvSpPr/>
            <p:nvPr/>
          </p:nvSpPr>
          <p:spPr>
            <a:xfrm>
              <a:off x="3898208" y="5391664"/>
              <a:ext cx="1259659" cy="1066800"/>
            </a:xfrm>
            <a:prstGeom prst="cube">
              <a:avLst>
                <a:gd name="adj" fmla="val 33036"/>
              </a:avLst>
            </a:prstGeom>
            <a:solidFill>
              <a:srgbClr val="B07BD7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151517" y="5181600"/>
              <a:ext cx="487283" cy="215444"/>
              <a:chOff x="1718328" y="5642270"/>
              <a:chExt cx="487283" cy="21544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783554" y="5642270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70493" y="6388461"/>
              <a:ext cx="465815" cy="215444"/>
              <a:chOff x="1290613" y="5787711"/>
              <a:chExt cx="465815" cy="215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290613" y="5787711"/>
                <a:ext cx="4220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78968" y="5902383"/>
                  <a:ext cx="352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968" y="5902383"/>
                  <a:ext cx="35298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84741"/>
            <a:ext cx="3048000" cy="2040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4953000" y="2057399"/>
            <a:ext cx="3048000" cy="342899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axis-interval testing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86600" y="3908103"/>
            <a:ext cx="1600200" cy="483263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Collision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Detection Tutorial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5385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7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Track: </a:t>
            </a:r>
            <a:br>
              <a:rPr lang="en-US" dirty="0" smtClean="0"/>
            </a:br>
            <a:r>
              <a:rPr lang="en-US" dirty="0" smtClean="0"/>
              <a:t>How to do Interval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two real intervals [</a:t>
            </a:r>
            <a:r>
              <a:rPr lang="en-US" dirty="0" err="1" smtClean="0"/>
              <a:t>a,b</a:t>
            </a:r>
            <a:r>
              <a:rPr lang="en-US" dirty="0" smtClean="0"/>
              <a:t>] and [</a:t>
            </a:r>
            <a:r>
              <a:rPr lang="en-US" dirty="0" err="1" smtClean="0"/>
              <a:t>c,d</a:t>
            </a:r>
            <a:r>
              <a:rPr lang="en-US" dirty="0" smtClean="0"/>
              <a:t>]. How do you test if they overlap?</a:t>
            </a:r>
          </a:p>
          <a:p>
            <a:pPr marL="577850" lvl="2" indent="0">
              <a:buNone/>
            </a:pPr>
            <a:r>
              <a:rPr lang="en-US" i="1" dirty="0" smtClean="0"/>
              <a:t>Note: when writing an interval [</a:t>
            </a:r>
            <a:r>
              <a:rPr lang="en-US" i="1" dirty="0" err="1" smtClean="0"/>
              <a:t>x,y</a:t>
            </a:r>
            <a:r>
              <a:rPr lang="en-US" i="1" dirty="0" smtClean="0"/>
              <a:t>], it must be that x ≤ y</a:t>
            </a: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There are 5 cases to consider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Therefore: test the negative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0945" y="2273855"/>
            <a:ext cx="5206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324602" y="2450070"/>
            <a:ext cx="2514598" cy="2145266"/>
            <a:chOff x="6324602" y="2362202"/>
            <a:chExt cx="2514598" cy="2145266"/>
          </a:xfrm>
        </p:grpSpPr>
        <p:sp>
          <p:nvSpPr>
            <p:cNvPr id="67" name="Rounded Rectangle 66"/>
            <p:cNvSpPr/>
            <p:nvPr/>
          </p:nvSpPr>
          <p:spPr>
            <a:xfrm>
              <a:off x="6324602" y="3048000"/>
              <a:ext cx="2514598" cy="762000"/>
            </a:xfrm>
            <a:prstGeom prst="roundRect">
              <a:avLst>
                <a:gd name="adj" fmla="val 10835"/>
              </a:avLst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 the two cases that do </a:t>
              </a:r>
              <a:r>
                <a:rPr lang="en-US" sz="1600" i="1" u="sng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overlap.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do you test for those?</a:t>
              </a:r>
            </a:p>
          </p:txBody>
        </p:sp>
        <p:cxnSp>
          <p:nvCxnSpPr>
            <p:cNvPr id="69" name="Curved Connector 68"/>
            <p:cNvCxnSpPr>
              <a:stCxn id="67" idx="0"/>
            </p:cNvCxnSpPr>
            <p:nvPr/>
          </p:nvCxnSpPr>
          <p:spPr>
            <a:xfrm rot="16200000" flipV="1">
              <a:off x="6610354" y="2076452"/>
              <a:ext cx="685798" cy="1257297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7" idx="2"/>
            </p:cNvCxnSpPr>
            <p:nvPr/>
          </p:nvCxnSpPr>
          <p:spPr>
            <a:xfrm rot="5400000">
              <a:off x="6642621" y="3568188"/>
              <a:ext cx="697469" cy="1181092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447800" y="2450068"/>
            <a:ext cx="4343400" cy="2502932"/>
            <a:chOff x="1447800" y="2362200"/>
            <a:chExt cx="4343400" cy="25029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447800" y="4495800"/>
              <a:ext cx="4343400" cy="11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504571" y="4495800"/>
              <a:ext cx="1058029" cy="369332"/>
              <a:chOff x="2370971" y="2438400"/>
              <a:chExt cx="1058029" cy="36933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514600" y="2438400"/>
                <a:ext cx="7239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370971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128918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754352" y="4495800"/>
              <a:ext cx="1736730" cy="369332"/>
              <a:chOff x="2220952" y="2438400"/>
              <a:chExt cx="1736730" cy="369332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277229" y="2438400"/>
                <a:ext cx="160897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220952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7600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2362200"/>
              <a:ext cx="4343400" cy="11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752600" y="2362200"/>
              <a:ext cx="1058029" cy="369332"/>
              <a:chOff x="2370971" y="2438400"/>
              <a:chExt cx="1058029" cy="36933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514600" y="2438400"/>
                <a:ext cx="7239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70971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28918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754352" y="2362200"/>
              <a:ext cx="1736730" cy="369332"/>
              <a:chOff x="2220952" y="2438400"/>
              <a:chExt cx="1736730" cy="36933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277229" y="2438400"/>
                <a:ext cx="160897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220952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1447800" y="2895600"/>
              <a:ext cx="4343400" cy="11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754352" y="2895600"/>
              <a:ext cx="1736730" cy="369332"/>
              <a:chOff x="2220952" y="2438400"/>
              <a:chExt cx="1736730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277229" y="2438400"/>
                <a:ext cx="160897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220952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657600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1447800" y="3429000"/>
              <a:ext cx="4343400" cy="11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47800" y="3962400"/>
              <a:ext cx="4343400" cy="11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754352" y="3962400"/>
              <a:ext cx="1736730" cy="369332"/>
              <a:chOff x="2220952" y="2438400"/>
              <a:chExt cx="1736730" cy="36933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2277229" y="2438400"/>
                <a:ext cx="160897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220952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657600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94771" y="2895600"/>
              <a:ext cx="1058029" cy="369332"/>
              <a:chOff x="2370971" y="2438400"/>
              <a:chExt cx="1058029" cy="369332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514600" y="2438400"/>
                <a:ext cx="7239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370971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128918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754352" y="3429000"/>
              <a:ext cx="1736730" cy="369332"/>
              <a:chOff x="2220952" y="2438400"/>
              <a:chExt cx="1736730" cy="36933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277229" y="2438400"/>
                <a:ext cx="160897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220952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18771" y="3962400"/>
              <a:ext cx="1058029" cy="369332"/>
              <a:chOff x="2370971" y="2438400"/>
              <a:chExt cx="1058029" cy="369332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514600" y="2438400"/>
                <a:ext cx="7239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370971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128918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132971" y="3429000"/>
              <a:ext cx="1058029" cy="369332"/>
              <a:chOff x="2370971" y="2438400"/>
              <a:chExt cx="1058029" cy="3693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514600" y="2438400"/>
                <a:ext cx="723900" cy="0"/>
              </a:xfrm>
              <a:prstGeom prst="line">
                <a:avLst/>
              </a:prstGeom>
              <a:ln w="25400">
                <a:solidFill>
                  <a:srgbClr val="7030A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370971" y="243840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28918" y="2438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5" name="Rectangle 74"/>
          <p:cNvSpPr/>
          <p:nvPr/>
        </p:nvSpPr>
        <p:spPr>
          <a:xfrm>
            <a:off x="1679585" y="5318760"/>
            <a:ext cx="5026015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63512"/>
            <a:r>
              <a:rPr lang="en-US" sz="1600" dirty="0" smtClean="0">
                <a:solidFill>
                  <a:schemeClr val="tx1"/>
                </a:solidFill>
              </a:rPr>
              <a:t>Test if intervals (</a:t>
            </a:r>
            <a:r>
              <a:rPr lang="en-US" sz="1600" dirty="0" err="1" smtClean="0">
                <a:solidFill>
                  <a:schemeClr val="tx1"/>
                </a:solidFill>
              </a:rPr>
              <a:t>a,b</a:t>
            </a:r>
            <a:r>
              <a:rPr lang="en-US" sz="1600" dirty="0" smtClean="0">
                <a:solidFill>
                  <a:schemeClr val="tx1"/>
                </a:solidFill>
              </a:rPr>
              <a:t>) and (</a:t>
            </a:r>
            <a:r>
              <a:rPr lang="en-US" sz="1600" dirty="0" err="1" smtClean="0">
                <a:solidFill>
                  <a:schemeClr val="tx1"/>
                </a:solidFill>
              </a:rPr>
              <a:t>c,d</a:t>
            </a:r>
            <a:r>
              <a:rPr lang="en-US" sz="1600" dirty="0" smtClean="0">
                <a:solidFill>
                  <a:schemeClr val="tx1"/>
                </a:solidFill>
              </a:rPr>
              <a:t>) overlap:</a:t>
            </a:r>
            <a:endParaRPr lang="en-US" sz="1600" dirty="0">
              <a:solidFill>
                <a:schemeClr val="tx1"/>
              </a:solidFill>
            </a:endParaRPr>
          </a:p>
          <a:p>
            <a:pPr marL="293688" lvl="1"/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( b &lt; c ) or ( d &lt; a ) </a:t>
            </a:r>
            <a:r>
              <a:rPr lang="en-US" sz="1600" dirty="0" smtClean="0">
                <a:solidFill>
                  <a:schemeClr val="tx1"/>
                </a:solidFill>
              </a:rPr>
              <a:t>then </a:t>
            </a:r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smtClean="0">
                <a:solidFill>
                  <a:schemeClr val="tx1"/>
                </a:solidFill>
              </a:rPr>
              <a:t>false </a:t>
            </a:r>
            <a:r>
              <a:rPr lang="en-US" sz="1600" dirty="0">
                <a:solidFill>
                  <a:schemeClr val="tx1"/>
                </a:solidFill>
              </a:rPr>
              <a:t>(no </a:t>
            </a:r>
            <a:r>
              <a:rPr lang="en-US" sz="1600" dirty="0" smtClean="0">
                <a:solidFill>
                  <a:schemeClr val="tx1"/>
                </a:solidFill>
              </a:rPr>
              <a:t>overlap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93688" lvl="1"/>
            <a:r>
              <a:rPr lang="en-US" sz="1600" dirty="0" smtClean="0">
                <a:solidFill>
                  <a:schemeClr val="tx1"/>
                </a:solidFill>
              </a:rPr>
              <a:t>else return true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(overlap)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294771" y="2273855"/>
            <a:ext cx="2693030" cy="2636284"/>
            <a:chOff x="2294771" y="2185987"/>
            <a:chExt cx="2693030" cy="2636284"/>
          </a:xfrm>
        </p:grpSpPr>
        <p:sp>
          <p:nvSpPr>
            <p:cNvPr id="85" name="Oval 84"/>
            <p:cNvSpPr/>
            <p:nvPr/>
          </p:nvSpPr>
          <p:spPr>
            <a:xfrm>
              <a:off x="2294771" y="2185987"/>
              <a:ext cx="907988" cy="51911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4079813" y="4303157"/>
              <a:ext cx="907988" cy="51911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1668112" y="6342135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152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6" grpId="0"/>
      <p:bldP spid="75" grpId="0" animBg="1"/>
      <p:bldP spid="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AABB </a:t>
            </a:r>
            <a:r>
              <a:rPr lang="en-US" dirty="0"/>
              <a:t>vs </a:t>
            </a:r>
            <a:r>
              <a:rPr lang="en-US" dirty="0" smtClean="0"/>
              <a:t>Bounding </a:t>
            </a:r>
            <a:r>
              <a:rPr lang="en-US" dirty="0"/>
              <a:t>Sphere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 is placed in world with matrix </a:t>
            </a:r>
            <a:r>
              <a:rPr lang="en-US" b="1" dirty="0"/>
              <a:t>W</a:t>
            </a:r>
            <a:r>
              <a:rPr lang="en-US" dirty="0"/>
              <a:t> and using an </a:t>
            </a:r>
            <a:r>
              <a:rPr lang="en-US" dirty="0" smtClean="0"/>
              <a:t>AABB as shown. Another </a:t>
            </a:r>
            <a:r>
              <a:rPr lang="en-US" dirty="0"/>
              <a:t>model N using </a:t>
            </a:r>
            <a:r>
              <a:rPr lang="en-US" b="1" dirty="0"/>
              <a:t>W’</a:t>
            </a:r>
            <a:r>
              <a:rPr lang="en-US" dirty="0"/>
              <a:t> has a </a:t>
            </a:r>
            <a:r>
              <a:rPr lang="en-US" dirty="0" err="1"/>
              <a:t>Bsphere</a:t>
            </a:r>
            <a:r>
              <a:rPr lang="en-US" dirty="0"/>
              <a:t> with current center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and radius </a:t>
            </a:r>
            <a:r>
              <a:rPr lang="en-US" i="1" dirty="0"/>
              <a:t>r</a:t>
            </a:r>
            <a:r>
              <a:rPr lang="en-US" i="1" dirty="0" smtClean="0"/>
              <a:t>. </a:t>
            </a:r>
            <a:r>
              <a:rPr lang="en-US" b="1" dirty="0" smtClean="0"/>
              <a:t> </a:t>
            </a:r>
            <a:r>
              <a:rPr lang="en-US" dirty="0"/>
              <a:t>How do we test if they intersect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Clamping operation                                       and clamping a point:</a:t>
            </a:r>
          </a:p>
          <a:p>
            <a:pPr marL="293688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-20638">
              <a:buNone/>
            </a:pPr>
            <a:r>
              <a:rPr lang="en-US" dirty="0" smtClean="0"/>
              <a:t>AABB-</a:t>
            </a:r>
            <a:r>
              <a:rPr lang="en-US" dirty="0" err="1" smtClean="0"/>
              <a:t>Bsphere</a:t>
            </a:r>
            <a:r>
              <a:rPr lang="en-US" dirty="0" smtClean="0"/>
              <a:t> intersection test: </a:t>
            </a:r>
          </a:p>
          <a:p>
            <a:pPr marL="2798763" lvl="1" indent="-255588">
              <a:buSzPct val="100000"/>
              <a:buFont typeface="+mj-lt"/>
              <a:buAutoNum type="arabicPeriod"/>
            </a:pPr>
            <a:r>
              <a:rPr lang="en-US" sz="1600" dirty="0" smtClean="0"/>
              <a:t>Clamp </a:t>
            </a:r>
            <a:r>
              <a:rPr lang="en-US" sz="1600" dirty="0"/>
              <a:t>the </a:t>
            </a:r>
            <a:r>
              <a:rPr lang="en-US" sz="1600" u="sng" dirty="0"/>
              <a:t>center</a:t>
            </a:r>
            <a:r>
              <a:rPr lang="en-US" sz="1600" dirty="0"/>
              <a:t> of the sphere to the AABB (all three axes</a:t>
            </a:r>
            <a:r>
              <a:rPr lang="en-US" sz="1600" dirty="0" smtClean="0"/>
              <a:t>)</a:t>
            </a:r>
          </a:p>
          <a:p>
            <a:pPr marL="2798763" lvl="1" indent="-255588">
              <a:buSzPct val="100000"/>
              <a:buFont typeface="+mj-lt"/>
              <a:buAutoNum type="arabicPeriod"/>
            </a:pPr>
            <a:r>
              <a:rPr lang="en-US" sz="1600" u="sng" dirty="0" smtClean="0"/>
              <a:t>Test clamped point</a:t>
            </a:r>
            <a:r>
              <a:rPr lang="en-US" sz="1600" dirty="0" smtClean="0"/>
              <a:t> for intersection </a:t>
            </a:r>
            <a:r>
              <a:rPr lang="en-US" sz="1600" u="sng" dirty="0" smtClean="0"/>
              <a:t>with the </a:t>
            </a:r>
            <a:r>
              <a:rPr lang="en-US" sz="1600" u="sng" dirty="0" err="1" smtClean="0"/>
              <a:t>Bsphere</a:t>
            </a:r>
            <a:r>
              <a:rPr lang="en-US" sz="1600" dirty="0" smtClean="0"/>
              <a:t>.</a:t>
            </a:r>
          </a:p>
          <a:p>
            <a:pPr marL="3113087" lvl="3" indent="0">
              <a:buSzPct val="100000"/>
              <a:buNone/>
            </a:pPr>
            <a:r>
              <a:rPr lang="en-US" sz="1600" i="1" dirty="0" smtClean="0"/>
              <a:t>If </a:t>
            </a:r>
            <a:r>
              <a:rPr lang="en-US" sz="1600" i="1" dirty="0"/>
              <a:t>clamped point inside the </a:t>
            </a:r>
            <a:r>
              <a:rPr lang="en-US" sz="1600" i="1" dirty="0" smtClean="0"/>
              <a:t>sphere then </a:t>
            </a:r>
            <a:r>
              <a:rPr lang="en-US" sz="1600" i="1" dirty="0"/>
              <a:t>there is a collision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799461"/>
            <a:ext cx="2956617" cy="2982340"/>
            <a:chOff x="76200" y="3799461"/>
            <a:chExt cx="2956617" cy="2982340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5701268"/>
              <a:ext cx="2956617" cy="369332"/>
              <a:chOff x="152400" y="4046063"/>
              <a:chExt cx="2956617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04606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4042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83381" y="4199182"/>
            <a:ext cx="1102519" cy="1377706"/>
            <a:chOff x="1307306" y="4324439"/>
            <a:chExt cx="1102519" cy="1377706"/>
          </a:xfrm>
        </p:grpSpPr>
        <p:grpSp>
          <p:nvGrpSpPr>
            <p:cNvPr id="25" name="Group 24"/>
            <p:cNvGrpSpPr/>
            <p:nvPr/>
          </p:nvGrpSpPr>
          <p:grpSpPr>
            <a:xfrm>
              <a:off x="1432079" y="4324439"/>
              <a:ext cx="812684" cy="1377706"/>
              <a:chOff x="1432079" y="4324439"/>
              <a:chExt cx="812684" cy="1377706"/>
            </a:xfrm>
          </p:grpSpPr>
          <p:sp>
            <p:nvSpPr>
              <p:cNvPr id="26" name="Cloud 25"/>
              <p:cNvSpPr/>
              <p:nvPr/>
            </p:nvSpPr>
            <p:spPr>
              <a:xfrm rot="2894550">
                <a:off x="1233876" y="4691258"/>
                <a:ext cx="1232921" cy="788853"/>
              </a:xfrm>
              <a:prstGeom prst="cloud">
                <a:avLst/>
              </a:prstGeom>
              <a:solidFill>
                <a:srgbClr val="00B0F0">
                  <a:alpha val="4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2894550">
                <a:off x="1525627" y="4230891"/>
                <a:ext cx="453176" cy="640272"/>
                <a:chOff x="1559489" y="5477973"/>
                <a:chExt cx="224066" cy="35346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764505" y="5831440"/>
                  <a:ext cx="1905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59489" y="5477973"/>
                      <a:ext cx="185623" cy="169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M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9489" y="5477973"/>
                      <a:ext cx="185623" cy="169911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1" name="Rectangle 30"/>
            <p:cNvSpPr/>
            <p:nvPr/>
          </p:nvSpPr>
          <p:spPr>
            <a:xfrm>
              <a:off x="1307306" y="4567238"/>
              <a:ext cx="1102519" cy="10096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28800" y="5361561"/>
            <a:ext cx="706804" cy="500167"/>
            <a:chOff x="6972689" y="4352437"/>
            <a:chExt cx="706804" cy="500167"/>
          </a:xfrm>
        </p:grpSpPr>
        <p:grpSp>
          <p:nvGrpSpPr>
            <p:cNvPr id="40" name="Group 39"/>
            <p:cNvGrpSpPr/>
            <p:nvPr/>
          </p:nvGrpSpPr>
          <p:grpSpPr>
            <a:xfrm>
              <a:off x="6972689" y="4352437"/>
              <a:ext cx="690036" cy="479391"/>
              <a:chOff x="6972689" y="4352437"/>
              <a:chExt cx="690036" cy="479391"/>
            </a:xfrm>
          </p:grpSpPr>
          <p:grpSp>
            <p:nvGrpSpPr>
              <p:cNvPr id="42" name="Group 41"/>
              <p:cNvGrpSpPr>
                <a:grpSpLocks noChangeAspect="1"/>
              </p:cNvGrpSpPr>
              <p:nvPr/>
            </p:nvGrpSpPr>
            <p:grpSpPr>
              <a:xfrm rot="20393646">
                <a:off x="6972689" y="4352437"/>
                <a:ext cx="682916" cy="479391"/>
                <a:chOff x="96734" y="5968504"/>
                <a:chExt cx="910555" cy="639187"/>
              </a:xfrm>
            </p:grpSpPr>
            <p:sp>
              <p:nvSpPr>
                <p:cNvPr id="46" name="Cloud 45"/>
                <p:cNvSpPr/>
                <p:nvPr/>
              </p:nvSpPr>
              <p:spPr>
                <a:xfrm>
                  <a:off x="397689" y="6172200"/>
                  <a:ext cx="609600" cy="435491"/>
                </a:xfrm>
                <a:prstGeom prst="cloud">
                  <a:avLst/>
                </a:prstGeom>
                <a:solidFill>
                  <a:schemeClr val="accent5">
                    <a:lumMod val="50000"/>
                    <a:alpha val="41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96734" y="5968504"/>
                  <a:ext cx="487358" cy="449203"/>
                  <a:chOff x="1295279" y="5389424"/>
                  <a:chExt cx="487358" cy="449203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rot="18794596">
                    <a:off x="1766737" y="5822727"/>
                    <a:ext cx="17923" cy="13877"/>
                  </a:xfrm>
                  <a:prstGeom prst="line">
                    <a:avLst/>
                  </a:prstGeom>
                  <a:ln w="12700">
                    <a:solidFill>
                      <a:schemeClr val="accent6">
                        <a:lumMod val="50000"/>
                      </a:schemeClr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1295279" y="5389424"/>
                        <a:ext cx="487141" cy="4103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5279" y="5389424"/>
                        <a:ext cx="487141" cy="410368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7375528" y="4412246"/>
                <a:ext cx="287197" cy="307777"/>
                <a:chOff x="1671599" y="5674662"/>
                <a:chExt cx="287197" cy="307777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671599" y="5674662"/>
                      <a:ext cx="2871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1599" y="5674662"/>
                      <a:ext cx="287197" cy="307777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185717" y="4358828"/>
              <a:ext cx="493776" cy="49377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667000" y="2376855"/>
            <a:ext cx="2209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Clamping c</a:t>
            </a:r>
            <a:r>
              <a:rPr lang="en-US" sz="1400" dirty="0" smtClean="0">
                <a:solidFill>
                  <a:schemeClr val="tx1"/>
                </a:solidFill>
              </a:rPr>
              <a:t> to interval [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, b] </a:t>
            </a:r>
            <a:endParaRPr lang="en-US" sz="1400" dirty="0">
              <a:solidFill>
                <a:schemeClr val="tx1"/>
              </a:solidFill>
            </a:endParaRPr>
          </a:p>
          <a:p>
            <a:pPr marL="120650" lvl="1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If 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&lt; 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return </a:t>
            </a:r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  <a:p>
            <a:pPr marL="120650" lvl="1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else </a:t>
            </a:r>
            <a:r>
              <a:rPr lang="en-US" sz="1400" dirty="0">
                <a:solidFill>
                  <a:schemeClr val="tx1"/>
                </a:solidFill>
              </a:rPr>
              <a:t>If </a:t>
            </a:r>
            <a:r>
              <a:rPr lang="en-US" sz="1400" dirty="0" smtClean="0">
                <a:solidFill>
                  <a:schemeClr val="tx1"/>
                </a:solidFill>
              </a:rPr>
              <a:t>b &lt; c return b</a:t>
            </a:r>
            <a:endParaRPr lang="en-US" sz="1400" dirty="0">
              <a:solidFill>
                <a:schemeClr val="tx1"/>
              </a:solidFill>
            </a:endParaRPr>
          </a:p>
          <a:p>
            <a:pPr marL="120650" lvl="1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else </a:t>
            </a:r>
            <a:r>
              <a:rPr lang="en-US" sz="1400">
                <a:solidFill>
                  <a:schemeClr val="tx1"/>
                </a:solidFill>
              </a:rPr>
              <a:t>return </a:t>
            </a:r>
            <a:r>
              <a:rPr lang="en-US" sz="140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05400" y="5531643"/>
            <a:ext cx="190500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934200" y="5607843"/>
            <a:ext cx="685800" cy="685800"/>
            <a:chOff x="6248400" y="3886200"/>
            <a:chExt cx="685800" cy="685800"/>
          </a:xfrm>
        </p:grpSpPr>
        <p:sp>
          <p:nvSpPr>
            <p:cNvPr id="53" name="Oval 52"/>
            <p:cNvSpPr/>
            <p:nvPr/>
          </p:nvSpPr>
          <p:spPr>
            <a:xfrm>
              <a:off x="6248400" y="3886200"/>
              <a:ext cx="685800" cy="6858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flipV="1">
              <a:off x="6569868" y="4206239"/>
              <a:ext cx="45719" cy="45719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93581" y="4724400"/>
            <a:ext cx="685800" cy="685800"/>
            <a:chOff x="6248400" y="3886200"/>
            <a:chExt cx="685800" cy="685800"/>
          </a:xfrm>
        </p:grpSpPr>
        <p:sp>
          <p:nvSpPr>
            <p:cNvPr id="56" name="Oval 55"/>
            <p:cNvSpPr/>
            <p:nvPr/>
          </p:nvSpPr>
          <p:spPr>
            <a:xfrm>
              <a:off x="6248400" y="3886200"/>
              <a:ext cx="685800" cy="6858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flipV="1">
              <a:off x="6569868" y="4206239"/>
              <a:ext cx="45719" cy="45719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67200" y="4922043"/>
            <a:ext cx="685800" cy="685800"/>
            <a:chOff x="6248400" y="3886200"/>
            <a:chExt cx="685800" cy="685800"/>
          </a:xfrm>
        </p:grpSpPr>
        <p:sp>
          <p:nvSpPr>
            <p:cNvPr id="59" name="Oval 58"/>
            <p:cNvSpPr/>
            <p:nvPr/>
          </p:nvSpPr>
          <p:spPr>
            <a:xfrm>
              <a:off x="6248400" y="3886200"/>
              <a:ext cx="685800" cy="6858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flipV="1">
              <a:off x="6569868" y="4206239"/>
              <a:ext cx="45719" cy="45719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Oval 60"/>
          <p:cNvSpPr>
            <a:spLocks noChangeAspect="1"/>
          </p:cNvSpPr>
          <p:nvPr/>
        </p:nvSpPr>
        <p:spPr>
          <a:xfrm flipV="1">
            <a:off x="5056980" y="5483542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flipV="1">
            <a:off x="6095205" y="5477985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 flipV="1">
            <a:off x="6969917" y="5907404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953000" y="5904069"/>
            <a:ext cx="685800" cy="685800"/>
            <a:chOff x="6248400" y="3886200"/>
            <a:chExt cx="685800" cy="685800"/>
          </a:xfrm>
        </p:grpSpPr>
        <p:sp>
          <p:nvSpPr>
            <p:cNvPr id="65" name="Oval 64"/>
            <p:cNvSpPr/>
            <p:nvPr/>
          </p:nvSpPr>
          <p:spPr>
            <a:xfrm>
              <a:off x="6248400" y="3886200"/>
              <a:ext cx="685800" cy="6858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 flipV="1">
              <a:off x="6569868" y="4206239"/>
              <a:ext cx="45719" cy="45719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Oval 66"/>
          <p:cNvSpPr>
            <a:spLocks noChangeAspect="1"/>
          </p:cNvSpPr>
          <p:nvPr/>
        </p:nvSpPr>
        <p:spPr>
          <a:xfrm flipV="1">
            <a:off x="5250814" y="6206958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0" idx="7"/>
            <a:endCxn id="61" idx="3"/>
          </p:cNvCxnSpPr>
          <p:nvPr/>
        </p:nvCxnSpPr>
        <p:spPr>
          <a:xfrm>
            <a:off x="4627692" y="5281106"/>
            <a:ext cx="442679" cy="21582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0"/>
            <a:endCxn id="62" idx="4"/>
          </p:cNvCxnSpPr>
          <p:nvPr/>
        </p:nvCxnSpPr>
        <p:spPr>
          <a:xfrm>
            <a:off x="6137909" y="5090158"/>
            <a:ext cx="3016" cy="38782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6"/>
            <a:endCxn id="54" idx="2"/>
          </p:cNvCxnSpPr>
          <p:nvPr/>
        </p:nvCxnSpPr>
        <p:spPr>
          <a:xfrm flipV="1">
            <a:off x="7061357" y="5950741"/>
            <a:ext cx="194311" cy="238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6800" y="488846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53722" y="489055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86600" y="6248400"/>
            <a:ext cx="44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6783" y="6371331"/>
            <a:ext cx="44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20187" y="2828195"/>
            <a:ext cx="3576617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Clamping </a:t>
            </a:r>
            <a:r>
              <a:rPr lang="en-US" sz="1400" dirty="0" smtClean="0">
                <a:solidFill>
                  <a:schemeClr val="tx1"/>
                </a:solidFill>
              </a:rPr>
              <a:t>p </a:t>
            </a:r>
            <a:r>
              <a:rPr lang="en-US" sz="1400" dirty="0">
                <a:solidFill>
                  <a:schemeClr val="tx1"/>
                </a:solidFill>
              </a:rPr>
              <a:t>to </a:t>
            </a:r>
            <a:r>
              <a:rPr lang="en-US" sz="1400" dirty="0" smtClean="0">
                <a:solidFill>
                  <a:schemeClr val="tx1"/>
                </a:solidFill>
              </a:rPr>
              <a:t>[min, max]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compute p’  as p clamped on each axis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10119" y="6476564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540788" y="2329022"/>
            <a:ext cx="1529943" cy="465413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8019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0" grpId="0" animBg="1"/>
      <p:bldP spid="51" grpId="0" animBg="1"/>
      <p:bldP spid="61" grpId="0" animBg="1"/>
      <p:bldP spid="62" grpId="0" animBg="1"/>
      <p:bldP spid="63" grpId="0" animBg="1"/>
      <p:bldP spid="67" grpId="0" animBg="1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IV:</a:t>
            </a:r>
          </a:p>
          <a:p>
            <a:r>
              <a:rPr lang="en-US" dirty="0" smtClean="0"/>
              <a:t>Oriented Bounding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078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Oriented Bounding Box:</a:t>
            </a:r>
            <a:br>
              <a:rPr lang="en-US" dirty="0" smtClean="0"/>
            </a:br>
            <a:r>
              <a:rPr lang="en-US" dirty="0" smtClean="0"/>
              <a:t>Definition and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Oriented bounding boxes (OBB) are boxes that remain aligned with the model’s local axes</a:t>
                </a:r>
              </a:p>
              <a:p>
                <a:pPr lvl="1"/>
                <a:r>
                  <a:rPr lang="en-US" dirty="0" smtClean="0"/>
                  <a:t>Slightly better fitting than AABB</a:t>
                </a:r>
              </a:p>
              <a:p>
                <a:pPr lvl="1"/>
                <a:r>
                  <a:rPr lang="en-US" dirty="0" smtClean="0"/>
                  <a:t>Remain constant under rotation and translation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To define an OBB,</a:t>
                </a:r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trick </a:t>
                </a:r>
                <a:r>
                  <a:rPr lang="en-US" dirty="0" smtClean="0"/>
                  <a:t>is to realize </a:t>
                </a:r>
                <a:r>
                  <a:rPr lang="en-US" dirty="0"/>
                  <a:t>that in </a:t>
                </a:r>
                <a:r>
                  <a:rPr lang="en-US" dirty="0" smtClean="0"/>
                  <a:t>the model’s local </a:t>
                </a:r>
                <a:r>
                  <a:rPr lang="en-US" dirty="0"/>
                  <a:t>space, </a:t>
                </a:r>
                <a:r>
                  <a:rPr lang="en-US" dirty="0" smtClean="0"/>
                  <a:t>an OBB looks just like an </a:t>
                </a:r>
                <a:r>
                  <a:rPr lang="en-US" dirty="0"/>
                  <a:t>AABB.</a:t>
                </a:r>
              </a:p>
              <a:p>
                <a:pPr marL="457200" lvl="1" indent="-163513"/>
                <a:r>
                  <a:rPr lang="en-US" dirty="0"/>
                  <a:t>As before: scan all vertices and identify Min and Max points but </a:t>
                </a:r>
                <a:r>
                  <a:rPr lang="en-US" i="1" u="sng" dirty="0"/>
                  <a:t>in </a:t>
                </a:r>
                <a:r>
                  <a:rPr lang="en-US" i="1" u="sng" dirty="0" smtClean="0"/>
                  <a:t>Model space</a:t>
                </a:r>
                <a:r>
                  <a:rPr lang="en-US" dirty="0"/>
                  <a:t>.</a:t>
                </a:r>
              </a:p>
              <a:p>
                <a:pPr marL="742950" lvl="2" indent="-165100"/>
                <a:r>
                  <a:rPr lang="en-US" dirty="0" smtClean="0"/>
                  <a:t>Good news: There </a:t>
                </a:r>
                <a:r>
                  <a:rPr lang="en-US" dirty="0"/>
                  <a:t>is no need to rescan every frame.</a:t>
                </a:r>
              </a:p>
              <a:p>
                <a:pPr lvl="1"/>
                <a:r>
                  <a:rPr lang="en-US" dirty="0"/>
                  <a:t>From the pair of points Min and </a:t>
                </a:r>
                <a:r>
                  <a:rPr lang="en-US" dirty="0" smtClean="0"/>
                  <a:t>Max, we also compute</a:t>
                </a:r>
              </a:p>
              <a:p>
                <a:pPr lvl="2"/>
                <a:r>
                  <a:rPr lang="en-US" dirty="0" smtClean="0"/>
                  <a:t>The box’s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i="1" dirty="0" smtClean="0"/>
                  <a:t>diagonal radius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Max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00200"/>
            <a:ext cx="1719262" cy="182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5257800"/>
            <a:ext cx="4114800" cy="1143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OBB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Max and Min points (both in </a:t>
            </a:r>
            <a:r>
              <a:rPr lang="en-US" sz="1400" u="sng" dirty="0" smtClean="0">
                <a:solidFill>
                  <a:schemeClr val="tx1"/>
                </a:solidFill>
              </a:rPr>
              <a:t>model space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Implied: 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The center </a:t>
            </a:r>
            <a:r>
              <a:rPr lang="en-US" sz="1400" i="1" dirty="0" smtClean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 (model space)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The diagonal radius </a:t>
            </a:r>
            <a:r>
              <a:rPr lang="en-US" sz="1400" i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 (from </a:t>
            </a:r>
            <a:r>
              <a:rPr lang="en-US" sz="1400" i="1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 to a corner)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799" y="2590800"/>
            <a:ext cx="5867401" cy="685800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AABBs, OBBs create tighter bounding volumes and are cheaper to maintain. Updating and testing intersection is more complicated, but only slightly more expensive.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6019800"/>
            <a:ext cx="2667000" cy="499872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You’ll see…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423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and Intersection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for collision or intersection is at the heart of many game tasks:</a:t>
            </a:r>
          </a:p>
          <a:p>
            <a:pPr lvl="1"/>
            <a:r>
              <a:rPr lang="en-US" dirty="0" smtClean="0"/>
              <a:t>Collision processing: </a:t>
            </a:r>
            <a:r>
              <a:rPr lang="en-US" i="1" dirty="0" smtClean="0"/>
              <a:t>Collision events, physics, area triggers, etc.</a:t>
            </a:r>
          </a:p>
          <a:p>
            <a:pPr lvl="1"/>
            <a:r>
              <a:rPr lang="en-US" dirty="0" smtClean="0"/>
              <a:t>Rendering: </a:t>
            </a:r>
            <a:r>
              <a:rPr lang="en-US" i="1" dirty="0" smtClean="0"/>
              <a:t>Object culling, clipping, picking, etc.</a:t>
            </a:r>
          </a:p>
          <a:p>
            <a:pPr lvl="1"/>
            <a:r>
              <a:rPr lang="en-US" dirty="0" smtClean="0"/>
              <a:t>AI sensing: </a:t>
            </a:r>
            <a:r>
              <a:rPr lang="en-US" i="1" dirty="0" smtClean="0"/>
              <a:t>Visible area, visual field detection, line-of-sight, etc.</a:t>
            </a:r>
            <a:endParaRPr lang="en-US" i="1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Together these represent a sizable chunk of processing time in every frame, and therefore great care must be taken to make sure things are done efficiently.</a:t>
            </a:r>
          </a:p>
          <a:p>
            <a:pPr marL="273050" lvl="1" indent="0">
              <a:buNone/>
            </a:pPr>
            <a:endParaRPr lang="en-US" sz="800" dirty="0"/>
          </a:p>
          <a:p>
            <a:pPr marL="0" indent="-20638">
              <a:buNone/>
            </a:pPr>
            <a:r>
              <a:rPr lang="en-US" dirty="0" smtClean="0"/>
              <a:t>This means using:</a:t>
            </a:r>
          </a:p>
          <a:p>
            <a:pPr lvl="1"/>
            <a:r>
              <a:rPr lang="en-US" dirty="0" smtClean="0"/>
              <a:t>Use proper math and related algorithms</a:t>
            </a:r>
          </a:p>
          <a:p>
            <a:pPr lvl="2"/>
            <a:r>
              <a:rPr lang="en-US" i="1" dirty="0" smtClean="0"/>
              <a:t>Predictably, this will be our focus</a:t>
            </a:r>
          </a:p>
          <a:p>
            <a:pPr lvl="1"/>
            <a:r>
              <a:rPr lang="en-US" dirty="0" smtClean="0"/>
              <a:t>Use correct software design</a:t>
            </a:r>
          </a:p>
          <a:p>
            <a:pPr lvl="2"/>
            <a:r>
              <a:rPr lang="en-US" i="1" dirty="0" smtClean="0"/>
              <a:t>Outside the scope of the class however general ideas may be discussed in order to understand why we focus on certain specific math problems.</a:t>
            </a:r>
          </a:p>
        </p:txBody>
      </p:sp>
    </p:spTree>
    <p:extLst>
      <p:ext uri="{BB962C8B-B14F-4D97-AF65-F5344CB8AC3E}">
        <p14:creationId xmlns:p14="http://schemas.microsoft.com/office/powerpoint/2010/main" val="22388057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OBB: Updating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-20638">
              <a:buNone/>
            </a:pPr>
            <a:r>
              <a:rPr lang="en-US" dirty="0" smtClean="0"/>
              <a:t>Given </a:t>
            </a:r>
            <a:r>
              <a:rPr lang="en-US" dirty="0"/>
              <a:t>a model M with an OBB as </a:t>
            </a:r>
            <a:r>
              <a:rPr lang="en-US" dirty="0" smtClean="0"/>
              <a:t>shown. We </a:t>
            </a:r>
            <a:r>
              <a:rPr lang="en-US" dirty="0"/>
              <a:t>apply a matrix </a:t>
            </a:r>
            <a:r>
              <a:rPr lang="en-US" b="1" dirty="0"/>
              <a:t>W </a:t>
            </a:r>
            <a:r>
              <a:rPr lang="en-US" dirty="0"/>
              <a:t>= </a:t>
            </a:r>
            <a:r>
              <a:rPr lang="en-US" b="1" dirty="0"/>
              <a:t>TRS</a:t>
            </a:r>
            <a:r>
              <a:rPr lang="en-US" dirty="0"/>
              <a:t> to M, how do </a:t>
            </a:r>
            <a:r>
              <a:rPr lang="en-US" dirty="0" smtClean="0"/>
              <a:t>we update </a:t>
            </a:r>
            <a:r>
              <a:rPr lang="en-US" dirty="0"/>
              <a:t>the associated OBB</a:t>
            </a:r>
            <a:r>
              <a:rPr lang="en-US" dirty="0" smtClean="0"/>
              <a:t>?</a:t>
            </a:r>
            <a:endParaRPr lang="en-US" sz="800" i="1" dirty="0" smtClean="0"/>
          </a:p>
          <a:p>
            <a:pPr marL="457200" lvl="1" indent="-184150"/>
            <a:r>
              <a:rPr lang="en-US" dirty="0" smtClean="0"/>
              <a:t>Compute </a:t>
            </a:r>
            <a:r>
              <a:rPr lang="en-US" dirty="0"/>
              <a:t>C’ = </a:t>
            </a:r>
            <a:r>
              <a:rPr lang="en-US" b="1" dirty="0" smtClean="0"/>
              <a:t>W</a:t>
            </a:r>
            <a:r>
              <a:rPr lang="en-US" dirty="0" smtClean="0"/>
              <a:t>C  </a:t>
            </a:r>
          </a:p>
          <a:p>
            <a:pPr marL="457200" lvl="1" indent="-184150"/>
            <a:r>
              <a:rPr lang="en-US" dirty="0" smtClean="0"/>
              <a:t>Note: </a:t>
            </a:r>
            <a:r>
              <a:rPr lang="en-US" u="sng" dirty="0" smtClean="0"/>
              <a:t>Max, Min and </a:t>
            </a:r>
            <a:r>
              <a:rPr lang="en-US" i="1" u="sng" dirty="0" smtClean="0"/>
              <a:t>d</a:t>
            </a:r>
            <a:r>
              <a:rPr lang="en-US" u="sng" dirty="0" smtClean="0"/>
              <a:t>, do </a:t>
            </a:r>
            <a:r>
              <a:rPr lang="en-US" b="1" i="1" u="sng" dirty="0" smtClean="0"/>
              <a:t>not</a:t>
            </a:r>
            <a:r>
              <a:rPr lang="en-US" u="sng" dirty="0" smtClean="0"/>
              <a:t> need updating</a:t>
            </a:r>
          </a:p>
          <a:p>
            <a:pPr marL="0" indent="-20638">
              <a:buNone/>
            </a:pPr>
            <a:endParaRPr lang="en-US" sz="800" b="1" dirty="0" smtClean="0"/>
          </a:p>
          <a:p>
            <a:pPr marL="0" indent="-20638">
              <a:buNone/>
            </a:pPr>
            <a:r>
              <a:rPr lang="en-US" b="1" dirty="0" smtClean="0"/>
              <a:t>Q1</a:t>
            </a:r>
            <a:r>
              <a:rPr lang="en-US" b="1" dirty="0"/>
              <a:t>:</a:t>
            </a:r>
            <a:r>
              <a:rPr lang="en-US" dirty="0"/>
              <a:t> Given a point </a:t>
            </a:r>
            <a:r>
              <a:rPr lang="en-US" i="1" dirty="0"/>
              <a:t>P</a:t>
            </a:r>
            <a:r>
              <a:rPr lang="en-US" dirty="0"/>
              <a:t>: how can we test if </a:t>
            </a:r>
            <a:r>
              <a:rPr lang="en-US" i="1" dirty="0"/>
              <a:t>P</a:t>
            </a:r>
            <a:r>
              <a:rPr lang="en-US" dirty="0"/>
              <a:t> is inside or outside the OBB?</a:t>
            </a:r>
          </a:p>
          <a:p>
            <a:pPr marL="0" indent="-20638">
              <a:buNone/>
            </a:pPr>
            <a:r>
              <a:rPr lang="en-US" b="1" dirty="0"/>
              <a:t>A:</a:t>
            </a:r>
            <a:r>
              <a:rPr lang="en-US" dirty="0"/>
              <a:t> In </a:t>
            </a:r>
            <a:r>
              <a:rPr lang="en-US" u="sng" dirty="0" smtClean="0"/>
              <a:t>Model </a:t>
            </a:r>
            <a:r>
              <a:rPr lang="en-US" u="sng" dirty="0"/>
              <a:t>space</a:t>
            </a:r>
            <a:r>
              <a:rPr lang="en-US" dirty="0"/>
              <a:t>, OBBs are the same as AABB</a:t>
            </a:r>
          </a:p>
          <a:p>
            <a:pPr marL="0" indent="0">
              <a:buNone/>
            </a:pPr>
            <a:endParaRPr lang="en-US" dirty="0"/>
          </a:p>
          <a:p>
            <a:pPr marL="273050" lvl="1" indent="0">
              <a:buNone/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6200" y="3799461"/>
            <a:ext cx="2956617" cy="2982340"/>
            <a:chOff x="76200" y="3799461"/>
            <a:chExt cx="2956617" cy="2982340"/>
          </a:xfrm>
        </p:grpSpPr>
        <p:pic>
          <p:nvPicPr>
            <p:cNvPr id="9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76200" y="5701268"/>
              <a:ext cx="2956617" cy="369332"/>
              <a:chOff x="152400" y="4046063"/>
              <a:chExt cx="2956617" cy="369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821759" y="404606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52400" y="44042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141266" y="5493557"/>
            <a:ext cx="1020784" cy="817145"/>
            <a:chOff x="141266" y="5493557"/>
            <a:chExt cx="1020784" cy="817145"/>
          </a:xfrm>
        </p:grpSpPr>
        <p:grpSp>
          <p:nvGrpSpPr>
            <p:cNvPr id="16" name="Group 15"/>
            <p:cNvGrpSpPr/>
            <p:nvPr/>
          </p:nvGrpSpPr>
          <p:grpSpPr>
            <a:xfrm>
              <a:off x="141266" y="5493557"/>
              <a:ext cx="1020784" cy="817145"/>
              <a:chOff x="253752" y="5943208"/>
              <a:chExt cx="757068" cy="67666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3752" y="5943208"/>
                <a:ext cx="753537" cy="664484"/>
                <a:chOff x="253752" y="5943208"/>
                <a:chExt cx="753537" cy="664484"/>
              </a:xfrm>
            </p:grpSpPr>
            <p:sp>
              <p:nvSpPr>
                <p:cNvPr id="24" name="Cloud 23"/>
                <p:cNvSpPr/>
                <p:nvPr/>
              </p:nvSpPr>
              <p:spPr>
                <a:xfrm>
                  <a:off x="397689" y="6172200"/>
                  <a:ext cx="609600" cy="435492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53752" y="5943208"/>
                  <a:ext cx="386196" cy="467312"/>
                  <a:chOff x="1452297" y="5364128"/>
                  <a:chExt cx="386196" cy="467312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764505" y="5831440"/>
                    <a:ext cx="19050" cy="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397688" y="6161925"/>
                <a:ext cx="613132" cy="457949"/>
                <a:chOff x="397688" y="6161925"/>
                <a:chExt cx="613132" cy="457949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97688" y="6162674"/>
                  <a:ext cx="609601" cy="45720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710333" y="6161925"/>
                  <a:ext cx="300487" cy="22282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587820" y="57912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2962" y="582930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70687" y="4052398"/>
            <a:ext cx="874076" cy="1649747"/>
            <a:chOff x="1370687" y="4052398"/>
            <a:chExt cx="874076" cy="1649747"/>
          </a:xfrm>
        </p:grpSpPr>
        <p:sp>
          <p:nvSpPr>
            <p:cNvPr id="60" name="Cloud 59"/>
            <p:cNvSpPr/>
            <p:nvPr/>
          </p:nvSpPr>
          <p:spPr>
            <a:xfrm rot="2894550">
              <a:off x="1233876" y="4691258"/>
              <a:ext cx="1232921" cy="788853"/>
            </a:xfrm>
            <a:prstGeom prst="cloud">
              <a:avLst/>
            </a:prstGeom>
            <a:solidFill>
              <a:srgbClr val="00B0F0">
                <a:alpha val="41000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2894550">
              <a:off x="1403390" y="4019695"/>
              <a:ext cx="781085" cy="846492"/>
              <a:chOff x="1452297" y="5364128"/>
              <a:chExt cx="386196" cy="467312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764505" y="5831440"/>
                <a:ext cx="1905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452297" y="5364128"/>
                    <a:ext cx="3861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297" y="5364128"/>
                    <a:ext cx="386196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1434455" y="4470824"/>
            <a:ext cx="828175" cy="1232923"/>
            <a:chOff x="1434455" y="4470824"/>
            <a:chExt cx="828175" cy="1232923"/>
          </a:xfrm>
        </p:grpSpPr>
        <p:sp>
          <p:nvSpPr>
            <p:cNvPr id="58" name="Rectangle 57"/>
            <p:cNvSpPr/>
            <p:nvPr/>
          </p:nvSpPr>
          <p:spPr>
            <a:xfrm rot="2894550">
              <a:off x="1232081" y="4673198"/>
              <a:ext cx="1232923" cy="828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1850231" y="5091249"/>
              <a:ext cx="17695" cy="2605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2894550">
              <a:off x="1704915" y="485979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04217" y="5743489"/>
            <a:ext cx="287197" cy="307777"/>
            <a:chOff x="1469231" y="5780714"/>
            <a:chExt cx="287197" cy="30777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718328" y="5843345"/>
              <a:ext cx="3810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469231" y="5780714"/>
                  <a:ext cx="287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231" y="5780714"/>
                  <a:ext cx="28719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Notched Right Arrow 68"/>
          <p:cNvSpPr/>
          <p:nvPr/>
        </p:nvSpPr>
        <p:spPr>
          <a:xfrm>
            <a:off x="2889188" y="5102009"/>
            <a:ext cx="997012" cy="854326"/>
          </a:xfrm>
          <a:prstGeom prst="notchedRight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M’s Local Space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343400" y="3799460"/>
            <a:ext cx="2956617" cy="2982340"/>
            <a:chOff x="76200" y="3799461"/>
            <a:chExt cx="2956617" cy="2982340"/>
          </a:xfrm>
        </p:grpSpPr>
        <p:pic>
          <p:nvPicPr>
            <p:cNvPr id="71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/>
            <p:cNvGrpSpPr/>
            <p:nvPr/>
          </p:nvGrpSpPr>
          <p:grpSpPr>
            <a:xfrm>
              <a:off x="76200" y="5556829"/>
              <a:ext cx="2956617" cy="860638"/>
              <a:chOff x="152400" y="3901624"/>
              <a:chExt cx="2956617" cy="86063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V="1">
                <a:off x="152400" y="3901624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410845" y="4991096"/>
            <a:ext cx="1020784" cy="817145"/>
            <a:chOff x="141266" y="5493557"/>
            <a:chExt cx="1020784" cy="817145"/>
          </a:xfrm>
        </p:grpSpPr>
        <p:grpSp>
          <p:nvGrpSpPr>
            <p:cNvPr id="79" name="Group 78"/>
            <p:cNvGrpSpPr/>
            <p:nvPr/>
          </p:nvGrpSpPr>
          <p:grpSpPr>
            <a:xfrm>
              <a:off x="141266" y="5493557"/>
              <a:ext cx="1020784" cy="817145"/>
              <a:chOff x="253752" y="5943208"/>
              <a:chExt cx="757068" cy="676666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53752" y="5943208"/>
                <a:ext cx="753537" cy="664484"/>
                <a:chOff x="253752" y="5943208"/>
                <a:chExt cx="753537" cy="664484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397689" y="6172200"/>
                  <a:ext cx="609600" cy="435492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253752" y="5943208"/>
                  <a:ext cx="386196" cy="467312"/>
                  <a:chOff x="1452297" y="5364128"/>
                  <a:chExt cx="386196" cy="467312"/>
                </a:xfrm>
              </p:grpSpPr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1764505" y="5831440"/>
                    <a:ext cx="19050" cy="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TextBox 8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397688" y="6161925"/>
                <a:ext cx="613132" cy="457949"/>
                <a:chOff x="397688" y="6161925"/>
                <a:chExt cx="613132" cy="457949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397688" y="6162674"/>
                  <a:ext cx="609601" cy="45720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710333" y="6161925"/>
                  <a:ext cx="300487" cy="22282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587820" y="579120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5166" y="5783103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16397" y="5867400"/>
            <a:ext cx="304800" cy="307777"/>
            <a:chOff x="1718328" y="5780714"/>
            <a:chExt cx="304800" cy="30777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718328" y="5843345"/>
              <a:ext cx="3810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735931" y="5780714"/>
                  <a:ext cx="287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931" y="5780714"/>
                  <a:ext cx="287197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Rectangle 92"/>
          <p:cNvSpPr/>
          <p:nvPr/>
        </p:nvSpPr>
        <p:spPr>
          <a:xfrm>
            <a:off x="4038713" y="3657600"/>
            <a:ext cx="4724173" cy="9738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Test if </a:t>
            </a:r>
            <a:r>
              <a:rPr lang="en-US" sz="1600" i="1" dirty="0" smtClean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 is in OBB using </a:t>
            </a:r>
            <a:r>
              <a:rPr lang="en-US" sz="1600" b="1" dirty="0" smtClean="0">
                <a:solidFill>
                  <a:schemeClr val="tx1"/>
                </a:solidFill>
              </a:rPr>
              <a:t>W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1313" lvl="1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Compute </a:t>
            </a:r>
            <a:r>
              <a:rPr lang="en-US" sz="1600" b="1" dirty="0" smtClean="0">
                <a:solidFill>
                  <a:schemeClr val="tx1"/>
                </a:solidFill>
              </a:rPr>
              <a:t>W</a:t>
            </a:r>
            <a:r>
              <a:rPr lang="en-US" sz="1600" baseline="30000" dirty="0" smtClean="0">
                <a:solidFill>
                  <a:schemeClr val="tx1"/>
                </a:solidFill>
              </a:rPr>
              <a:t>-1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i="1" dirty="0" smtClean="0">
                <a:solidFill>
                  <a:schemeClr val="tx1"/>
                </a:solidFill>
              </a:rPr>
              <a:t>P’ =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W</a:t>
            </a:r>
            <a:r>
              <a:rPr lang="en-US" sz="1600" baseline="30000" dirty="0" smtClean="0">
                <a:solidFill>
                  <a:schemeClr val="tx1"/>
                </a:solidFill>
              </a:rPr>
              <a:t>-1</a:t>
            </a:r>
            <a:r>
              <a:rPr lang="en-US" sz="1600" i="1" dirty="0" smtClean="0">
                <a:solidFill>
                  <a:schemeClr val="tx1"/>
                </a:solidFill>
              </a:rPr>
              <a:t>P</a:t>
            </a:r>
          </a:p>
          <a:p>
            <a:pPr marL="341313" lvl="1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Test </a:t>
            </a:r>
            <a:r>
              <a:rPr lang="en-US" sz="1600" i="1" dirty="0" smtClean="0">
                <a:solidFill>
                  <a:schemeClr val="tx1"/>
                </a:solidFill>
              </a:rPr>
              <a:t>P’</a:t>
            </a:r>
            <a:r>
              <a:rPr lang="en-US" sz="1600" dirty="0" smtClean="0">
                <a:solidFill>
                  <a:schemeClr val="tx1"/>
                </a:solidFill>
              </a:rPr>
              <a:t> in OBB local space using axis interval 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400800" y="4720946"/>
            <a:ext cx="2420588" cy="374984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not used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229049" y="1828800"/>
            <a:ext cx="4010071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Whether or not to update </a:t>
            </a:r>
            <a:r>
              <a:rPr lang="en-US" sz="1200" i="1" dirty="0" smtClean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 is very much obfuscated in the book’s version of all this. More details shortly, but I believe </a:t>
            </a:r>
            <a:r>
              <a:rPr lang="en-US" sz="1200" i="1" u="sng" dirty="0" smtClean="0">
                <a:solidFill>
                  <a:schemeClr val="tx1"/>
                </a:solidFill>
              </a:rPr>
              <a:t>not</a:t>
            </a:r>
            <a:r>
              <a:rPr lang="en-US" sz="1200" dirty="0" smtClean="0">
                <a:solidFill>
                  <a:schemeClr val="tx1"/>
                </a:solidFill>
              </a:rPr>
              <a:t> updating </a:t>
            </a:r>
            <a:r>
              <a:rPr lang="en-US" sz="1200" i="1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 is the better approach.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364496" y="6396886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22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9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OBB vs </a:t>
            </a:r>
            <a:r>
              <a:rPr lang="en-US" dirty="0" err="1" smtClean="0"/>
              <a:t>BSphere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Again, M is placed in world with matrix </a:t>
                </a:r>
                <a:r>
                  <a:rPr lang="en-US" sz="1800" b="1" dirty="0" smtClean="0"/>
                  <a:t>W</a:t>
                </a:r>
                <a:r>
                  <a:rPr lang="en-US" sz="1800" dirty="0" smtClean="0"/>
                  <a:t> and using an </a:t>
                </a:r>
                <a:r>
                  <a:rPr lang="en-US" sz="1800" dirty="0"/>
                  <a:t>OBB as </a:t>
                </a:r>
                <a:r>
                  <a:rPr lang="en-US" sz="1800" dirty="0" smtClean="0"/>
                  <a:t>shown. Another </a:t>
                </a:r>
                <a:r>
                  <a:rPr lang="en-US" sz="1800" dirty="0"/>
                  <a:t>model N using </a:t>
                </a:r>
                <a:r>
                  <a:rPr lang="en-US" sz="1800" b="1" dirty="0"/>
                  <a:t>W’</a:t>
                </a:r>
                <a:r>
                  <a:rPr lang="en-US" sz="1800" dirty="0"/>
                  <a:t> has </a:t>
                </a:r>
                <a:r>
                  <a:rPr lang="en-US" sz="1800" dirty="0" smtClean="0"/>
                  <a:t>a </a:t>
                </a:r>
                <a:r>
                  <a:rPr lang="en-US" sz="1800" dirty="0" err="1" smtClean="0"/>
                  <a:t>Bsphere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with current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and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800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Q: </a:t>
                </a:r>
                <a:r>
                  <a:rPr lang="en-US" sz="1800" dirty="0" smtClean="0"/>
                  <a:t>How do we test if they intersect?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A: </a:t>
                </a:r>
                <a:r>
                  <a:rPr lang="en-US" sz="1800" dirty="0" smtClean="0"/>
                  <a:t>Using the same local-space trick, but with subtleties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66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200" y="3799461"/>
            <a:ext cx="2956617" cy="2982340"/>
            <a:chOff x="76200" y="3799461"/>
            <a:chExt cx="2956617" cy="2982340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048135"/>
              <a:ext cx="2956617" cy="369332"/>
              <a:chOff x="152400" y="4392930"/>
              <a:chExt cx="2956617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 rot="17514214">
            <a:off x="1639343" y="4969436"/>
            <a:ext cx="987552" cy="1206726"/>
            <a:chOff x="4328221" y="4619522"/>
            <a:chExt cx="987552" cy="1206726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 rot="2805404">
              <a:off x="4162300" y="4805161"/>
              <a:ext cx="1176171" cy="804893"/>
              <a:chOff x="223175" y="6071092"/>
              <a:chExt cx="784114" cy="536599"/>
            </a:xfrm>
          </p:grpSpPr>
          <p:sp>
            <p:nvSpPr>
              <p:cNvPr id="41" name="Cloud 40"/>
              <p:cNvSpPr/>
              <p:nvPr/>
            </p:nvSpPr>
            <p:spPr>
              <a:xfrm>
                <a:off x="397689" y="6172200"/>
                <a:ext cx="609600" cy="435491"/>
              </a:xfrm>
              <a:prstGeom prst="cloud">
                <a:avLst/>
              </a:prstGeom>
              <a:solidFill>
                <a:schemeClr val="accent5">
                  <a:lumMod val="75000"/>
                  <a:alpha val="41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23175" y="6071092"/>
                <a:ext cx="358814" cy="342448"/>
                <a:chOff x="1421720" y="5492012"/>
                <a:chExt cx="358814" cy="342448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1280382" flipV="1">
                  <a:off x="1765242" y="5827528"/>
                  <a:ext cx="15292" cy="6932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421720" y="5492012"/>
                      <a:ext cx="234252" cy="2051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N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1720" y="5492012"/>
                      <a:ext cx="234252" cy="20518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5" name="Group 44"/>
            <p:cNvGrpSpPr/>
            <p:nvPr/>
          </p:nvGrpSpPr>
          <p:grpSpPr>
            <a:xfrm>
              <a:off x="4802246" y="5185886"/>
              <a:ext cx="287197" cy="307777"/>
              <a:chOff x="1687528" y="5687637"/>
              <a:chExt cx="287197" cy="30777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687528" y="5687637"/>
                    <a:ext cx="28719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7528" y="5687637"/>
                    <a:ext cx="287197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7937" r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4328221" y="4838696"/>
              <a:ext cx="987552" cy="98755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151752" y="2590800"/>
                <a:ext cx="6025378" cy="128979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Test if OBB using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Bsphere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intersect</a:t>
                </a:r>
              </a:p>
              <a:p>
                <a:pPr marL="341313" lvl="1" indent="-115888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Compute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sz="1600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</a:rPr>
                  <a:t> =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sz="1600" baseline="30000" dirty="0" smtClean="0">
                    <a:solidFill>
                      <a:schemeClr val="tx1"/>
                    </a:solidFill>
                  </a:rPr>
                  <a:t>-1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341313" lvl="1" indent="-115888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Compute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the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clamped to the OBB in </a:t>
                </a:r>
                <a:r>
                  <a:rPr lang="en-US" sz="1600" u="sng" dirty="0" smtClean="0">
                    <a:solidFill>
                      <a:schemeClr val="tx1"/>
                    </a:solidFill>
                  </a:rPr>
                  <a:t>local space</a:t>
                </a:r>
              </a:p>
              <a:p>
                <a:pPr marL="341313" lvl="1" indent="-115888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Compute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Q’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to move the clamped point in world space</a:t>
                </a:r>
              </a:p>
              <a:p>
                <a:pPr marL="341313" lvl="1" indent="-115888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Test if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Q’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is inside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Bsphere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52" y="2590800"/>
                <a:ext cx="6025378" cy="1289791"/>
              </a:xfrm>
              <a:prstGeom prst="rect">
                <a:avLst/>
              </a:prstGeom>
              <a:blipFill rotWithShape="1">
                <a:blip r:embed="rId6"/>
                <a:stretch>
                  <a:fillRect l="-403" t="-1389" b="-555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300774" y="4191000"/>
            <a:ext cx="891943" cy="1651349"/>
            <a:chOff x="1370687" y="4052398"/>
            <a:chExt cx="891943" cy="1651349"/>
          </a:xfrm>
        </p:grpSpPr>
        <p:grpSp>
          <p:nvGrpSpPr>
            <p:cNvPr id="117" name="Group 116"/>
            <p:cNvGrpSpPr/>
            <p:nvPr/>
          </p:nvGrpSpPr>
          <p:grpSpPr>
            <a:xfrm>
              <a:off x="1370687" y="4052398"/>
              <a:ext cx="874076" cy="1649747"/>
              <a:chOff x="1370687" y="4052398"/>
              <a:chExt cx="874076" cy="1649747"/>
            </a:xfrm>
          </p:grpSpPr>
          <p:sp>
            <p:nvSpPr>
              <p:cNvPr id="118" name="Cloud 117"/>
              <p:cNvSpPr/>
              <p:nvPr/>
            </p:nvSpPr>
            <p:spPr>
              <a:xfrm rot="2894550">
                <a:off x="1233876" y="4691258"/>
                <a:ext cx="1232921" cy="788853"/>
              </a:xfrm>
              <a:prstGeom prst="cloud">
                <a:avLst/>
              </a:prstGeom>
              <a:solidFill>
                <a:srgbClr val="00B0F0">
                  <a:alpha val="4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 rot="2894550">
                <a:off x="1403390" y="4019695"/>
                <a:ext cx="781085" cy="846492"/>
                <a:chOff x="1452297" y="5364128"/>
                <a:chExt cx="386196" cy="467312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764505" y="5831440"/>
                  <a:ext cx="1905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1452297" y="5364128"/>
                      <a:ext cx="3861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M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2297" y="5364128"/>
                      <a:ext cx="386196" cy="30777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2" name="Group 121"/>
            <p:cNvGrpSpPr/>
            <p:nvPr/>
          </p:nvGrpSpPr>
          <p:grpSpPr>
            <a:xfrm>
              <a:off x="1434455" y="4470824"/>
              <a:ext cx="828175" cy="1232923"/>
              <a:chOff x="1434455" y="4470824"/>
              <a:chExt cx="828175" cy="1232923"/>
            </a:xfrm>
          </p:grpSpPr>
          <p:sp>
            <p:nvSpPr>
              <p:cNvPr id="123" name="Rectangle 122"/>
              <p:cNvSpPr/>
              <p:nvPr/>
            </p:nvSpPr>
            <p:spPr>
              <a:xfrm rot="2894550">
                <a:off x="1232081" y="4673198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1867926" y="5091249"/>
                <a:ext cx="18756" cy="23187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 rot="2894550">
                <a:off x="1803078" y="4817467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C’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2534311" y="3810000"/>
            <a:ext cx="3698906" cy="2982340"/>
            <a:chOff x="2534311" y="3810000"/>
            <a:chExt cx="3698906" cy="2982340"/>
          </a:xfrm>
        </p:grpSpPr>
        <p:grpSp>
          <p:nvGrpSpPr>
            <p:cNvPr id="82" name="Group 81"/>
            <p:cNvGrpSpPr/>
            <p:nvPr/>
          </p:nvGrpSpPr>
          <p:grpSpPr>
            <a:xfrm>
              <a:off x="3276600" y="3810000"/>
              <a:ext cx="2956617" cy="2982340"/>
              <a:chOff x="76200" y="3799461"/>
              <a:chExt cx="2956617" cy="2982340"/>
            </a:xfrm>
          </p:grpSpPr>
          <p:pic>
            <p:nvPicPr>
              <p:cNvPr id="83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Group 83"/>
              <p:cNvGrpSpPr/>
              <p:nvPr/>
            </p:nvGrpSpPr>
            <p:grpSpPr>
              <a:xfrm>
                <a:off x="76200" y="5556829"/>
                <a:ext cx="2956617" cy="860638"/>
                <a:chOff x="152400" y="3901624"/>
                <a:chExt cx="2956617" cy="860638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152400" y="3901624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4866551" y="4950023"/>
              <a:ext cx="391249" cy="307777"/>
              <a:chOff x="1708079" y="5749970"/>
              <a:chExt cx="391249" cy="307777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708079" y="5749970"/>
                    <a:ext cx="3912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sz="1400" i="1" dirty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400" i="1" dirty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8079" y="5749970"/>
                    <a:ext cx="391249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Notched Right Arrow 114"/>
            <p:cNvSpPr/>
            <p:nvPr/>
          </p:nvSpPr>
          <p:spPr>
            <a:xfrm>
              <a:off x="2534311" y="4104444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M’s Local Space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344045" y="5002635"/>
              <a:ext cx="1020784" cy="817145"/>
              <a:chOff x="141266" y="5493557"/>
              <a:chExt cx="1020784" cy="817145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141266" y="5493557"/>
                <a:ext cx="1020784" cy="817145"/>
                <a:chOff x="253752" y="5943208"/>
                <a:chExt cx="757068" cy="676666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253752" y="5943208"/>
                  <a:ext cx="753537" cy="664484"/>
                  <a:chOff x="253752" y="5943208"/>
                  <a:chExt cx="753537" cy="664484"/>
                </a:xfrm>
              </p:grpSpPr>
              <p:sp>
                <p:nvSpPr>
                  <p:cNvPr id="136" name="Cloud 135"/>
                  <p:cNvSpPr/>
                  <p:nvPr/>
                </p:nvSpPr>
                <p:spPr>
                  <a:xfrm>
                    <a:off x="397689" y="6172200"/>
                    <a:ext cx="609600" cy="435492"/>
                  </a:xfrm>
                  <a:prstGeom prst="cloud">
                    <a:avLst/>
                  </a:prstGeom>
                  <a:solidFill>
                    <a:srgbClr val="00B0F0">
                      <a:alpha val="41000"/>
                    </a:srgbClr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53752" y="5943208"/>
                    <a:ext cx="386196" cy="467312"/>
                    <a:chOff x="1452297" y="5364128"/>
                    <a:chExt cx="386196" cy="467312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1764505" y="5831440"/>
                      <a:ext cx="19050" cy="0"/>
                    </a:xfrm>
                    <a:prstGeom prst="line">
                      <a:avLst/>
                    </a:prstGeom>
                    <a:ln w="12700">
                      <a:solidFill>
                        <a:srgbClr val="0070C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TextBox 138"/>
                        <p:cNvSpPr txBox="1"/>
                        <p:nvPr/>
                      </p:nvSpPr>
                      <p:spPr>
                        <a:xfrm>
                          <a:off x="1452297" y="5364128"/>
                          <a:ext cx="3861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9" name="TextBox 1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2297" y="5364128"/>
                          <a:ext cx="386196" cy="307777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397688" y="6161925"/>
                  <a:ext cx="613132" cy="457949"/>
                  <a:chOff x="397688" y="6161925"/>
                  <a:chExt cx="613132" cy="457949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7688" y="6162674"/>
                    <a:ext cx="609601" cy="457200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710333" y="6161925"/>
                    <a:ext cx="300487" cy="222823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587820" y="5791200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35821" y="5807301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229096" y="4905372"/>
              <a:ext cx="391249" cy="361782"/>
              <a:chOff x="1592309" y="5481563"/>
              <a:chExt cx="391249" cy="36178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92309" y="5481563"/>
                <a:ext cx="391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cs typeface="Times New Roman" panose="02020603050405020304" pitchFamily="18" charset="0"/>
                  </a:rPr>
                  <a:t>Q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784788" y="3810000"/>
            <a:ext cx="3572629" cy="2982340"/>
            <a:chOff x="5784788" y="3810000"/>
            <a:chExt cx="3572629" cy="2982340"/>
          </a:xfrm>
        </p:grpSpPr>
        <p:grpSp>
          <p:nvGrpSpPr>
            <p:cNvPr id="52" name="Group 51"/>
            <p:cNvGrpSpPr/>
            <p:nvPr/>
          </p:nvGrpSpPr>
          <p:grpSpPr>
            <a:xfrm>
              <a:off x="6400800" y="3810000"/>
              <a:ext cx="2956617" cy="2982340"/>
              <a:chOff x="76200" y="3799461"/>
              <a:chExt cx="2956617" cy="2982340"/>
            </a:xfrm>
          </p:grpSpPr>
          <p:pic>
            <p:nvPicPr>
              <p:cNvPr id="53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76200" y="6048135"/>
                <a:ext cx="2956617" cy="369332"/>
                <a:chOff x="152400" y="4392930"/>
                <a:chExt cx="2956617" cy="369332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sp>
          <p:nvSpPr>
            <p:cNvPr id="116" name="Notched Right Arrow 115"/>
            <p:cNvSpPr/>
            <p:nvPr/>
          </p:nvSpPr>
          <p:spPr>
            <a:xfrm>
              <a:off x="5784788" y="4101651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World Space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 rot="17514214">
              <a:off x="7963943" y="4969436"/>
              <a:ext cx="987552" cy="1206726"/>
              <a:chOff x="4328221" y="4619522"/>
              <a:chExt cx="987552" cy="1206726"/>
            </a:xfrm>
          </p:grpSpPr>
          <p:grpSp>
            <p:nvGrpSpPr>
              <p:cNvPr id="141" name="Group 140"/>
              <p:cNvGrpSpPr>
                <a:grpSpLocks noChangeAspect="1"/>
              </p:cNvGrpSpPr>
              <p:nvPr/>
            </p:nvGrpSpPr>
            <p:grpSpPr>
              <a:xfrm rot="2805404">
                <a:off x="4162300" y="4805161"/>
                <a:ext cx="1176171" cy="804893"/>
                <a:chOff x="223175" y="6071092"/>
                <a:chExt cx="784114" cy="536599"/>
              </a:xfrm>
            </p:grpSpPr>
            <p:sp>
              <p:nvSpPr>
                <p:cNvPr id="146" name="Cloud 145"/>
                <p:cNvSpPr/>
                <p:nvPr/>
              </p:nvSpPr>
              <p:spPr>
                <a:xfrm>
                  <a:off x="397689" y="6172200"/>
                  <a:ext cx="609600" cy="435491"/>
                </a:xfrm>
                <a:prstGeom prst="cloud">
                  <a:avLst/>
                </a:prstGeom>
                <a:solidFill>
                  <a:schemeClr val="accent5">
                    <a:lumMod val="75000"/>
                    <a:alpha val="41000"/>
                  </a:schemeClr>
                </a:solidFill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223175" y="6071092"/>
                  <a:ext cx="358814" cy="342448"/>
                  <a:chOff x="1421720" y="5492012"/>
                  <a:chExt cx="358814" cy="342448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rot="1280382" flipV="1">
                    <a:off x="1765242" y="5827528"/>
                    <a:ext cx="15292" cy="6932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TextBox 148"/>
                      <p:cNvSpPr txBox="1"/>
                      <p:nvPr/>
                    </p:nvSpPr>
                    <p:spPr>
                      <a:xfrm>
                        <a:off x="1421720" y="5492012"/>
                        <a:ext cx="234252" cy="2051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9" name="TextBox 1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21720" y="5492012"/>
                        <a:ext cx="234252" cy="205186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4827754" y="5208479"/>
                <a:ext cx="287197" cy="307777"/>
                <a:chOff x="1713036" y="5710230"/>
                <a:chExt cx="287197" cy="307777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1713036" y="5710230"/>
                      <a:ext cx="2871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1400" b="0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3036" y="5710230"/>
                      <a:ext cx="287197" cy="307777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6250" r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4328221" y="4838696"/>
                <a:ext cx="987552" cy="987552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625374" y="4191000"/>
              <a:ext cx="891943" cy="1651349"/>
              <a:chOff x="1370687" y="4052398"/>
              <a:chExt cx="891943" cy="1651349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370687" y="4052398"/>
                <a:ext cx="874076" cy="1649747"/>
                <a:chOff x="1370687" y="4052398"/>
                <a:chExt cx="874076" cy="1649747"/>
              </a:xfrm>
            </p:grpSpPr>
            <p:sp>
              <p:nvSpPr>
                <p:cNvPr id="157" name="Cloud 156"/>
                <p:cNvSpPr/>
                <p:nvPr/>
              </p:nvSpPr>
              <p:spPr>
                <a:xfrm rot="2894550">
                  <a:off x="1233876" y="4691258"/>
                  <a:ext cx="1232921" cy="788853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 rot="2894550">
                  <a:off x="1403390" y="4019695"/>
                  <a:ext cx="781085" cy="846492"/>
                  <a:chOff x="1452297" y="5364128"/>
                  <a:chExt cx="386196" cy="4673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1764505" y="5831440"/>
                    <a:ext cx="19050" cy="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/>
                      <p:cNvSpPr txBox="1"/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0" name="TextBox 1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2297" y="5364128"/>
                        <a:ext cx="386196" cy="307777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2" name="Group 151"/>
              <p:cNvGrpSpPr/>
              <p:nvPr/>
            </p:nvGrpSpPr>
            <p:grpSpPr>
              <a:xfrm>
                <a:off x="1434455" y="4470824"/>
                <a:ext cx="828175" cy="1232923"/>
                <a:chOff x="1434455" y="4470824"/>
                <a:chExt cx="828175" cy="1232923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 rot="2894550">
                  <a:off x="1232081" y="4673198"/>
                  <a:ext cx="1232923" cy="82817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867926" y="5091249"/>
                  <a:ext cx="9231" cy="3271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/>
                <p:cNvSpPr txBox="1"/>
                <p:nvPr/>
              </p:nvSpPr>
              <p:spPr>
                <a:xfrm rot="2894550">
                  <a:off x="1757312" y="4755912"/>
                  <a:ext cx="4044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7789063" y="5103911"/>
              <a:ext cx="391249" cy="307777"/>
              <a:chOff x="1704005" y="5537697"/>
              <a:chExt cx="391249" cy="307777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1704005" y="5537697"/>
                <a:ext cx="391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cs typeface="Times New Roman" panose="02020603050405020304" pitchFamily="18" charset="0"/>
                  </a:rPr>
                  <a:t>Q’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1" name="Rounded Rectangle 160"/>
          <p:cNvSpPr/>
          <p:nvPr/>
        </p:nvSpPr>
        <p:spPr>
          <a:xfrm>
            <a:off x="5727067" y="2524125"/>
            <a:ext cx="3004812" cy="374984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not used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05961" y="4179331"/>
            <a:ext cx="2208277" cy="579809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not test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sphere here?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ounded Rectangle 112"/>
              <p:cNvSpPr/>
              <p:nvPr/>
            </p:nvSpPr>
            <p:spPr>
              <a:xfrm>
                <a:off x="3582161" y="6172200"/>
                <a:ext cx="2208277" cy="524817"/>
              </a:xfrm>
              <a:prstGeom prst="roundRect">
                <a:avLst>
                  <a:gd name="adj" fmla="val 10835"/>
                </a:avLst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would be the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W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Rounded 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61" y="6172200"/>
                <a:ext cx="2208277" cy="524817"/>
              </a:xfrm>
              <a:prstGeom prst="roundRect">
                <a:avLst>
                  <a:gd name="adj" fmla="val 10835"/>
                </a:avLst>
              </a:prstGeom>
              <a:blipFill>
                <a:blip r:embed="rId14"/>
                <a:stretch>
                  <a:fillRect t="-6667" b="-16667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/>
              <p:cNvSpPr/>
              <p:nvPr/>
            </p:nvSpPr>
            <p:spPr>
              <a:xfrm>
                <a:off x="6877048" y="6172200"/>
                <a:ext cx="1763152" cy="524817"/>
              </a:xfrm>
              <a:prstGeom prst="roundRect">
                <a:avLst>
                  <a:gd name="adj" fmla="val 10835"/>
                </a:avLst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distorted</a:t>
                </a:r>
              </a:p>
            </p:txBody>
          </p:sp>
        </mc:Choice>
        <mc:Fallback xmlns="">
          <p:sp>
            <p:nvSpPr>
              <p:cNvPr id="114" name="Rounded 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48" y="6172200"/>
                <a:ext cx="1763152" cy="524817"/>
              </a:xfrm>
              <a:prstGeom prst="roundRect">
                <a:avLst>
                  <a:gd name="adj" fmla="val 10835"/>
                </a:avLst>
              </a:prstGeom>
              <a:blipFill>
                <a:blip r:embed="rId15"/>
                <a:stretch>
                  <a:fillRect t="-6667" r="-1024" b="-16667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98"/>
          <p:cNvSpPr/>
          <p:nvPr/>
        </p:nvSpPr>
        <p:spPr>
          <a:xfrm>
            <a:off x="6783585" y="3974155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744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8" grpId="0" uiExpand="1" build="p" bldLvl="3" animBg="1"/>
      <p:bldP spid="161" grpId="0" animBg="1"/>
      <p:bldP spid="112" grpId="0" animBg="1"/>
      <p:bldP spid="113" grpId="0" animBg="1"/>
      <p:bldP spid="114" grpId="0" animBg="1"/>
      <p:bldP spid="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OBB vs </a:t>
            </a:r>
            <a:r>
              <a:rPr lang="en-US" dirty="0" smtClean="0"/>
              <a:t>OBB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OBB vs OBB is a bit more complicated: the local space trick isn’t enough</a:t>
            </a:r>
            <a:endParaRPr lang="en-US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r>
              <a:rPr lang="en-US" sz="1800" dirty="0" smtClean="0"/>
              <a:t>One possible solution: Reconstruct an AABB around </a:t>
            </a:r>
            <a:r>
              <a:rPr lang="en-US" sz="1800" i="1" dirty="0" smtClean="0"/>
              <a:t>N’</a:t>
            </a:r>
            <a:r>
              <a:rPr lang="en-US" sz="1800" dirty="0" smtClean="0"/>
              <a:t>s OBB.</a:t>
            </a:r>
          </a:p>
          <a:p>
            <a:pPr lvl="1"/>
            <a:r>
              <a:rPr lang="en-US" sz="1600" dirty="0" smtClean="0"/>
              <a:t>Use all 8 corners of </a:t>
            </a:r>
            <a:r>
              <a:rPr lang="en-US" sz="1600" i="1" dirty="0" smtClean="0"/>
              <a:t>N</a:t>
            </a:r>
            <a:r>
              <a:rPr lang="en-US" sz="1600" dirty="0" smtClean="0"/>
              <a:t>’s OBB and build a temporary AABB</a:t>
            </a:r>
          </a:p>
          <a:p>
            <a:pPr lvl="1"/>
            <a:r>
              <a:rPr lang="en-US" sz="1600" dirty="0" smtClean="0"/>
              <a:t>Would need to be done every frame</a:t>
            </a:r>
          </a:p>
          <a:p>
            <a:pPr marL="273050" lvl="1" indent="0">
              <a:buNone/>
            </a:pPr>
            <a:r>
              <a:rPr lang="en-US" sz="1600" b="1" dirty="0" smtClean="0"/>
              <a:t>Problems:</a:t>
            </a:r>
            <a:r>
              <a:rPr lang="en-US" sz="1600" dirty="0" smtClean="0"/>
              <a:t> </a:t>
            </a:r>
          </a:p>
          <a:p>
            <a:pPr lvl="2"/>
            <a:r>
              <a:rPr lang="en-US" dirty="0" smtClean="0"/>
              <a:t>Much worse ‘fit’ than using AABB from the start</a:t>
            </a:r>
          </a:p>
          <a:p>
            <a:pPr lvl="2"/>
            <a:r>
              <a:rPr lang="en-US" dirty="0" smtClean="0"/>
              <a:t>More false positives than acceptable</a:t>
            </a:r>
          </a:p>
        </p:txBody>
      </p:sp>
      <p:grpSp>
        <p:nvGrpSpPr>
          <p:cNvPr id="306" name="Group 305"/>
          <p:cNvGrpSpPr/>
          <p:nvPr/>
        </p:nvGrpSpPr>
        <p:grpSpPr>
          <a:xfrm>
            <a:off x="1219200" y="1447800"/>
            <a:ext cx="7239000" cy="2982340"/>
            <a:chOff x="1219200" y="1447800"/>
            <a:chExt cx="7239000" cy="2982340"/>
          </a:xfrm>
        </p:grpSpPr>
        <p:grpSp>
          <p:nvGrpSpPr>
            <p:cNvPr id="5" name="Group 4"/>
            <p:cNvGrpSpPr/>
            <p:nvPr/>
          </p:nvGrpSpPr>
          <p:grpSpPr>
            <a:xfrm>
              <a:off x="1219200" y="1447800"/>
              <a:ext cx="2956617" cy="2982340"/>
              <a:chOff x="76200" y="3799461"/>
              <a:chExt cx="2956617" cy="2982340"/>
            </a:xfrm>
          </p:grpSpPr>
          <p:pic>
            <p:nvPicPr>
              <p:cNvPr id="6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76200" y="6048135"/>
                <a:ext cx="2956617" cy="369332"/>
                <a:chOff x="152400" y="4392930"/>
                <a:chExt cx="2956617" cy="36933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5501583" y="1447800"/>
              <a:ext cx="2956617" cy="2982340"/>
              <a:chOff x="76200" y="3799461"/>
              <a:chExt cx="2956617" cy="2982340"/>
            </a:xfrm>
          </p:grpSpPr>
          <p:pic>
            <p:nvPicPr>
              <p:cNvPr id="48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76200" y="5552061"/>
                <a:ext cx="2956617" cy="372426"/>
                <a:chOff x="152400" y="3896856"/>
                <a:chExt cx="2956617" cy="372426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821759" y="3896856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2400" y="4269281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sp>
          <p:nvSpPr>
            <p:cNvPr id="106" name="Notched Right Arrow 105"/>
            <p:cNvSpPr/>
            <p:nvPr/>
          </p:nvSpPr>
          <p:spPr>
            <a:xfrm>
              <a:off x="4175817" y="2458275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M’s Local Space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5562600" y="2432560"/>
              <a:ext cx="1673425" cy="1394485"/>
              <a:chOff x="5562600" y="2432560"/>
              <a:chExt cx="1673425" cy="139448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5562600" y="3009900"/>
                <a:ext cx="1020784" cy="817145"/>
                <a:chOff x="141266" y="5493557"/>
                <a:chExt cx="1020784" cy="817145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141266" y="5493557"/>
                  <a:ext cx="1020784" cy="817145"/>
                  <a:chOff x="253752" y="5943208"/>
                  <a:chExt cx="757068" cy="676666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253752" y="5943208"/>
                    <a:ext cx="753537" cy="664484"/>
                    <a:chOff x="253752" y="5943208"/>
                    <a:chExt cx="753537" cy="664484"/>
                  </a:xfrm>
                </p:grpSpPr>
                <p:sp>
                  <p:nvSpPr>
                    <p:cNvPr id="238" name="Cloud 237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253752" y="5943208"/>
                      <a:ext cx="386196" cy="467312"/>
                      <a:chOff x="1452297" y="5364128"/>
                      <a:chExt cx="386196" cy="467312"/>
                    </a:xfrm>
                  </p:grpSpPr>
                  <p:cxnSp>
                    <p:nvCxnSpPr>
                      <p:cNvPr id="240" name="Straight Connector 239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1" name="TextBox 240"/>
                          <p:cNvSpPr txBox="1"/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1" name="TextBox 2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397688" y="6161925"/>
                    <a:ext cx="613132" cy="457949"/>
                    <a:chOff x="397688" y="6161925"/>
                    <a:chExt cx="613132" cy="457949"/>
                  </a:xfrm>
                </p:grpSpPr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7" name="Straight Connector 236"/>
                    <p:cNvCxnSpPr/>
                    <p:nvPr/>
                  </p:nvCxnSpPr>
                  <p:spPr>
                    <a:xfrm flipV="1">
                      <a:off x="710333" y="6161925"/>
                      <a:ext cx="300487" cy="222823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556070" y="5791200"/>
                      <a:ext cx="3755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2" name="TextBox 2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070" y="5791200"/>
                      <a:ext cx="375551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3" name="TextBox 232"/>
                <p:cNvSpPr txBox="1"/>
                <p:nvPr/>
              </p:nvSpPr>
              <p:spPr>
                <a:xfrm>
                  <a:off x="846589" y="5831523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 rot="18451871">
                <a:off x="6377751" y="2505636"/>
                <a:ext cx="931350" cy="785198"/>
                <a:chOff x="225939" y="5525506"/>
                <a:chExt cx="931350" cy="785198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225939" y="5525506"/>
                  <a:ext cx="931350" cy="785198"/>
                  <a:chOff x="316550" y="5969663"/>
                  <a:chExt cx="690739" cy="650211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316550" y="5969663"/>
                    <a:ext cx="690739" cy="638029"/>
                    <a:chOff x="316550" y="5969663"/>
                    <a:chExt cx="690739" cy="638029"/>
                  </a:xfrm>
                </p:grpSpPr>
                <p:sp>
                  <p:nvSpPr>
                    <p:cNvPr id="250" name="Cloud 249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316550" y="5969663"/>
                      <a:ext cx="268460" cy="440857"/>
                      <a:chOff x="1515095" y="5390583"/>
                      <a:chExt cx="268460" cy="440857"/>
                    </a:xfrm>
                  </p:grpSpPr>
                  <p:cxnSp>
                    <p:nvCxnSpPr>
                      <p:cNvPr id="252" name="Straight Connector 251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3" name="TextBox 252"/>
                          <p:cNvSpPr txBox="1"/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3" name="TextBox 2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 rot="3148129" flipV="1">
                      <a:off x="711719" y="6379932"/>
                      <a:ext cx="22151" cy="16187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TextBox 243"/>
                    <p:cNvSpPr txBox="1"/>
                    <p:nvPr/>
                  </p:nvSpPr>
                  <p:spPr>
                    <a:xfrm>
                      <a:off x="523956" y="5791199"/>
                      <a:ext cx="39735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TextBox 2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956" y="5791199"/>
                      <a:ext cx="397353" cy="24622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81" name="Group 280"/>
            <p:cNvGrpSpPr>
              <a:grpSpLocks noChangeAspect="1"/>
            </p:cNvGrpSpPr>
            <p:nvPr/>
          </p:nvGrpSpPr>
          <p:grpSpPr>
            <a:xfrm rot="4742787">
              <a:off x="1342209" y="1808558"/>
              <a:ext cx="2510138" cy="2091728"/>
              <a:chOff x="5562600" y="2432560"/>
              <a:chExt cx="1673425" cy="1394485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5562600" y="3009900"/>
                <a:ext cx="1016023" cy="817145"/>
                <a:chOff x="141266" y="5493557"/>
                <a:chExt cx="1016023" cy="817145"/>
              </a:xfrm>
            </p:grpSpPr>
            <p:grpSp>
              <p:nvGrpSpPr>
                <p:cNvPr id="295" name="Group 294"/>
                <p:cNvGrpSpPr/>
                <p:nvPr/>
              </p:nvGrpSpPr>
              <p:grpSpPr>
                <a:xfrm>
                  <a:off x="141266" y="5493557"/>
                  <a:ext cx="1016023" cy="817145"/>
                  <a:chOff x="253752" y="5943208"/>
                  <a:chExt cx="753537" cy="676666"/>
                </a:xfrm>
              </p:grpSpPr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253752" y="5943208"/>
                    <a:ext cx="753537" cy="664484"/>
                    <a:chOff x="253752" y="5943208"/>
                    <a:chExt cx="753537" cy="664484"/>
                  </a:xfrm>
                </p:grpSpPr>
                <p:sp>
                  <p:nvSpPr>
                    <p:cNvPr id="302" name="Cloud 301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303" name="Group 302"/>
                    <p:cNvGrpSpPr/>
                    <p:nvPr/>
                  </p:nvGrpSpPr>
                  <p:grpSpPr>
                    <a:xfrm>
                      <a:off x="253752" y="5943208"/>
                      <a:ext cx="386196" cy="467312"/>
                      <a:chOff x="1452297" y="5364128"/>
                      <a:chExt cx="386196" cy="467312"/>
                    </a:xfrm>
                  </p:grpSpPr>
                  <p:cxnSp>
                    <p:nvCxnSpPr>
                      <p:cNvPr id="304" name="Straight Connector 303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5" name="TextBox 304"/>
                          <p:cNvSpPr txBox="1"/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5" name="TextBox 30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blipFill rotWithShape="1"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 rot="16857213">
                      <a:off x="716952" y="6374729"/>
                      <a:ext cx="5715" cy="18313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/>
                    <p:cNvSpPr txBox="1"/>
                    <p:nvPr/>
                  </p:nvSpPr>
                  <p:spPr>
                    <a:xfrm>
                      <a:off x="583727" y="5832237"/>
                      <a:ext cx="277811" cy="1641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6" name="TextBox 2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727" y="5832237"/>
                      <a:ext cx="277811" cy="16414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3" name="Group 282"/>
              <p:cNvGrpSpPr/>
              <p:nvPr/>
            </p:nvGrpSpPr>
            <p:grpSpPr>
              <a:xfrm rot="18451871">
                <a:off x="6377751" y="2505636"/>
                <a:ext cx="931350" cy="785198"/>
                <a:chOff x="225939" y="5525506"/>
                <a:chExt cx="931350" cy="785198"/>
              </a:xfrm>
            </p:grpSpPr>
            <p:grpSp>
              <p:nvGrpSpPr>
                <p:cNvPr id="284" name="Group 283"/>
                <p:cNvGrpSpPr/>
                <p:nvPr/>
              </p:nvGrpSpPr>
              <p:grpSpPr>
                <a:xfrm>
                  <a:off x="225939" y="5525506"/>
                  <a:ext cx="931350" cy="785198"/>
                  <a:chOff x="316550" y="5969663"/>
                  <a:chExt cx="690739" cy="650211"/>
                </a:xfrm>
              </p:grpSpPr>
              <p:grpSp>
                <p:nvGrpSpPr>
                  <p:cNvPr id="287" name="Group 286"/>
                  <p:cNvGrpSpPr/>
                  <p:nvPr/>
                </p:nvGrpSpPr>
                <p:grpSpPr>
                  <a:xfrm>
                    <a:off x="316550" y="5969663"/>
                    <a:ext cx="690739" cy="638029"/>
                    <a:chOff x="316550" y="5969663"/>
                    <a:chExt cx="690739" cy="638029"/>
                  </a:xfrm>
                </p:grpSpPr>
                <p:sp>
                  <p:nvSpPr>
                    <p:cNvPr id="291" name="Cloud 290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92" name="Group 291"/>
                    <p:cNvGrpSpPr/>
                    <p:nvPr/>
                  </p:nvGrpSpPr>
                  <p:grpSpPr>
                    <a:xfrm>
                      <a:off x="316550" y="5969663"/>
                      <a:ext cx="268460" cy="440857"/>
                      <a:chOff x="1515095" y="5390583"/>
                      <a:chExt cx="268460" cy="440857"/>
                    </a:xfrm>
                  </p:grpSpPr>
                  <p:cxnSp>
                    <p:nvCxnSpPr>
                      <p:cNvPr id="293" name="Straight Connector 292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4" name="TextBox 293"/>
                          <p:cNvSpPr txBox="1"/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4" name="TextBox 29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blipFill rotWithShape="1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288" name="Group 287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289" name="Rectangle 288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rot="20005342">
                      <a:off x="711873" y="6381416"/>
                      <a:ext cx="11098" cy="10612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592386" y="5851213"/>
                      <a:ext cx="279478" cy="1641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5" name="TextBox 2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386" y="5851213"/>
                      <a:ext cx="279478" cy="16414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59" name="Rectangle 158"/>
          <p:cNvSpPr/>
          <p:nvPr/>
        </p:nvSpPr>
        <p:spPr>
          <a:xfrm>
            <a:off x="6499886" y="2427440"/>
            <a:ext cx="938567" cy="99249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96744" y="3837127"/>
            <a:ext cx="2090596" cy="557427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looks like an AABB, but not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9110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9" grpId="0" animBg="1"/>
      <p:bldP spid="1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OBB vs </a:t>
            </a:r>
            <a:r>
              <a:rPr lang="en-US" dirty="0" smtClean="0"/>
              <a:t>OBB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OBB vs OBB is a bit more complicated: the local space trick isn’t enough</a:t>
            </a:r>
            <a:endParaRPr lang="en-US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r>
              <a:rPr lang="en-US" sz="1800" dirty="0" smtClean="0"/>
              <a:t>Another option would be to brute-force test all plane intersection</a:t>
            </a:r>
          </a:p>
          <a:p>
            <a:pPr lvl="1"/>
            <a:r>
              <a:rPr lang="en-US" sz="1600" dirty="0" smtClean="0"/>
              <a:t>We have 6 planes from M, 6 planes from N. </a:t>
            </a:r>
          </a:p>
          <a:p>
            <a:pPr lvl="2"/>
            <a:r>
              <a:rPr lang="en-US" dirty="0" smtClean="0"/>
              <a:t>That means (in world space) we need to test 36 plane-plane intersections</a:t>
            </a:r>
          </a:p>
          <a:p>
            <a:pPr lvl="2"/>
            <a:r>
              <a:rPr lang="en-US" dirty="0" smtClean="0"/>
              <a:t>If we test in local-space, half the planes are axis-aligned, which simplifies the math slightly. But it still requires 36 plane-plane intersection tests…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398961" y="6096000"/>
            <a:ext cx="2714027" cy="405026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something better…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219200" y="1447800"/>
            <a:ext cx="7239000" cy="2982340"/>
            <a:chOff x="1219200" y="1447800"/>
            <a:chExt cx="7239000" cy="2982340"/>
          </a:xfrm>
        </p:grpSpPr>
        <p:grpSp>
          <p:nvGrpSpPr>
            <p:cNvPr id="125" name="Group 124"/>
            <p:cNvGrpSpPr/>
            <p:nvPr/>
          </p:nvGrpSpPr>
          <p:grpSpPr>
            <a:xfrm>
              <a:off x="1219200" y="1447800"/>
              <a:ext cx="2956617" cy="2982340"/>
              <a:chOff x="76200" y="3799461"/>
              <a:chExt cx="2956617" cy="2982340"/>
            </a:xfrm>
          </p:grpSpPr>
          <p:pic>
            <p:nvPicPr>
              <p:cNvPr id="183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4" name="Group 183"/>
              <p:cNvGrpSpPr/>
              <p:nvPr/>
            </p:nvGrpSpPr>
            <p:grpSpPr>
              <a:xfrm>
                <a:off x="76200" y="6048135"/>
                <a:ext cx="2956617" cy="369332"/>
                <a:chOff x="152400" y="4392930"/>
                <a:chExt cx="2956617" cy="369332"/>
              </a:xfrm>
            </p:grpSpPr>
            <p:sp>
              <p:nvSpPr>
                <p:cNvPr id="188" name="TextBox 187"/>
                <p:cNvSpPr txBox="1"/>
                <p:nvPr/>
              </p:nvSpPr>
              <p:spPr>
                <a:xfrm>
                  <a:off x="2821759" y="4392930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152400" y="4751069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186" name="Straight Arrow Connector 185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grpSp>
          <p:nvGrpSpPr>
            <p:cNvPr id="126" name="Group 125"/>
            <p:cNvGrpSpPr/>
            <p:nvPr/>
          </p:nvGrpSpPr>
          <p:grpSpPr>
            <a:xfrm>
              <a:off x="5501583" y="1447800"/>
              <a:ext cx="2956617" cy="2982340"/>
              <a:chOff x="76200" y="3799461"/>
              <a:chExt cx="2956617" cy="2982340"/>
            </a:xfrm>
          </p:grpSpPr>
          <p:pic>
            <p:nvPicPr>
              <p:cNvPr id="176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7" name="Group 176"/>
              <p:cNvGrpSpPr/>
              <p:nvPr/>
            </p:nvGrpSpPr>
            <p:grpSpPr>
              <a:xfrm>
                <a:off x="76200" y="5552061"/>
                <a:ext cx="2956617" cy="372426"/>
                <a:chOff x="152400" y="3896856"/>
                <a:chExt cx="2956617" cy="372426"/>
              </a:xfrm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2821759" y="3896856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2" name="Straight Arrow Connector 181"/>
                <p:cNvCxnSpPr/>
                <p:nvPr/>
              </p:nvCxnSpPr>
              <p:spPr>
                <a:xfrm flipV="1">
                  <a:off x="152400" y="4269281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sp>
          <p:nvSpPr>
            <p:cNvPr id="127" name="Notched Right Arrow 126"/>
            <p:cNvSpPr/>
            <p:nvPr/>
          </p:nvSpPr>
          <p:spPr>
            <a:xfrm>
              <a:off x="4175817" y="2458275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M’s Local Space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562600" y="2432560"/>
              <a:ext cx="1673425" cy="1394485"/>
              <a:chOff x="5562600" y="2432560"/>
              <a:chExt cx="1673425" cy="139448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562600" y="3009900"/>
                <a:ext cx="1020784" cy="817145"/>
                <a:chOff x="141266" y="5493557"/>
                <a:chExt cx="1020784" cy="817145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141266" y="5493557"/>
                  <a:ext cx="1020784" cy="817145"/>
                  <a:chOff x="253752" y="5943208"/>
                  <a:chExt cx="757068" cy="676666"/>
                </a:xfrm>
              </p:grpSpPr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253752" y="5943208"/>
                    <a:ext cx="753537" cy="664484"/>
                    <a:chOff x="253752" y="5943208"/>
                    <a:chExt cx="753537" cy="664484"/>
                  </a:xfrm>
                </p:grpSpPr>
                <p:sp>
                  <p:nvSpPr>
                    <p:cNvPr id="172" name="Cloud 171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253752" y="5943208"/>
                      <a:ext cx="386196" cy="467312"/>
                      <a:chOff x="1452297" y="5364128"/>
                      <a:chExt cx="386196" cy="467312"/>
                    </a:xfrm>
                  </p:grpSpPr>
                  <p:cxnSp>
                    <p:nvCxnSpPr>
                      <p:cNvPr id="174" name="Straight Connector 173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1" name="TextBox 2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397688" y="6161925"/>
                    <a:ext cx="613132" cy="457949"/>
                    <a:chOff x="397688" y="6161925"/>
                    <a:chExt cx="613132" cy="457949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1" name="Straight Connector 170"/>
                    <p:cNvCxnSpPr/>
                    <p:nvPr/>
                  </p:nvCxnSpPr>
                  <p:spPr>
                    <a:xfrm flipV="1">
                      <a:off x="710333" y="6161925"/>
                      <a:ext cx="300487" cy="222823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556070" y="5791200"/>
                      <a:ext cx="3755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070" y="5791200"/>
                      <a:ext cx="375551" cy="24622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7" name="TextBox 166"/>
                <p:cNvSpPr txBox="1"/>
                <p:nvPr/>
              </p:nvSpPr>
              <p:spPr>
                <a:xfrm>
                  <a:off x="838601" y="5829120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 rot="18451871">
                <a:off x="6377751" y="2505636"/>
                <a:ext cx="931350" cy="785198"/>
                <a:chOff x="225939" y="5525506"/>
                <a:chExt cx="931350" cy="785198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225939" y="5525506"/>
                  <a:ext cx="931350" cy="785198"/>
                  <a:chOff x="316550" y="5969663"/>
                  <a:chExt cx="690739" cy="650211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316550" y="5969663"/>
                    <a:ext cx="690739" cy="638029"/>
                    <a:chOff x="316550" y="5969663"/>
                    <a:chExt cx="690739" cy="638029"/>
                  </a:xfrm>
                </p:grpSpPr>
                <p:sp>
                  <p:nvSpPr>
                    <p:cNvPr id="161" name="Cloud 160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316550" y="5969663"/>
                      <a:ext cx="268460" cy="440857"/>
                      <a:chOff x="1515095" y="5390583"/>
                      <a:chExt cx="268460" cy="440857"/>
                    </a:xfrm>
                  </p:grpSpPr>
                  <p:cxnSp>
                    <p:nvCxnSpPr>
                      <p:cNvPr id="163" name="Straight Connector 162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4" name="TextBox 163"/>
                          <p:cNvSpPr txBox="1"/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3" name="TextBox 2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 rot="3148129" flipV="1">
                      <a:off x="711719" y="6379932"/>
                      <a:ext cx="22151" cy="16187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23956" y="5791199"/>
                      <a:ext cx="39735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956" y="5791199"/>
                      <a:ext cx="397353" cy="24622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9" name="Group 128"/>
            <p:cNvGrpSpPr>
              <a:grpSpLocks noChangeAspect="1"/>
            </p:cNvGrpSpPr>
            <p:nvPr/>
          </p:nvGrpSpPr>
          <p:grpSpPr>
            <a:xfrm rot="4742787">
              <a:off x="1342209" y="1808558"/>
              <a:ext cx="2510138" cy="2091728"/>
              <a:chOff x="5562600" y="2432560"/>
              <a:chExt cx="1673425" cy="139448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62600" y="3009900"/>
                <a:ext cx="1016023" cy="817145"/>
                <a:chOff x="141266" y="5493557"/>
                <a:chExt cx="1016023" cy="817145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141266" y="5493557"/>
                  <a:ext cx="1016023" cy="817145"/>
                  <a:chOff x="253752" y="5943208"/>
                  <a:chExt cx="753537" cy="676666"/>
                </a:xfrm>
              </p:grpSpPr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53752" y="5943208"/>
                    <a:ext cx="753537" cy="664484"/>
                    <a:chOff x="253752" y="5943208"/>
                    <a:chExt cx="753537" cy="664484"/>
                  </a:xfrm>
                </p:grpSpPr>
                <p:sp>
                  <p:nvSpPr>
                    <p:cNvPr id="148" name="Cloud 147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53752" y="5943208"/>
                      <a:ext cx="386196" cy="467312"/>
                      <a:chOff x="1452297" y="5364128"/>
                      <a:chExt cx="386196" cy="467312"/>
                    </a:xfrm>
                  </p:grpSpPr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1" name="TextBox 150"/>
                          <p:cNvSpPr txBox="1"/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5" name="TextBox 30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52297" y="5364128"/>
                            <a:ext cx="386196" cy="307777"/>
                          </a:xfrm>
                          <a:prstGeom prst="rect">
                            <a:avLst/>
                          </a:prstGeom>
                          <a:blipFill rotWithShape="1"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 rot="16857213">
                      <a:off x="716952" y="6374729"/>
                      <a:ext cx="5715" cy="18313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583727" y="5832237"/>
                      <a:ext cx="277811" cy="1641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TextBox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727" y="5832237"/>
                      <a:ext cx="277811" cy="16414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/>
              <p:cNvGrpSpPr/>
              <p:nvPr/>
            </p:nvGrpSpPr>
            <p:grpSpPr>
              <a:xfrm rot="18451871">
                <a:off x="6377751" y="2505636"/>
                <a:ext cx="931350" cy="785198"/>
                <a:chOff x="225939" y="5525506"/>
                <a:chExt cx="931350" cy="78519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225939" y="5525506"/>
                  <a:ext cx="931350" cy="785198"/>
                  <a:chOff x="316550" y="5969663"/>
                  <a:chExt cx="690739" cy="650211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316550" y="5969663"/>
                    <a:ext cx="690739" cy="638029"/>
                    <a:chOff x="316550" y="5969663"/>
                    <a:chExt cx="690739" cy="638029"/>
                  </a:xfrm>
                </p:grpSpPr>
                <p:sp>
                  <p:nvSpPr>
                    <p:cNvPr id="138" name="Cloud 137"/>
                    <p:cNvSpPr/>
                    <p:nvPr/>
                  </p:nvSpPr>
                  <p:spPr>
                    <a:xfrm>
                      <a:off x="397689" y="6172200"/>
                      <a:ext cx="609600" cy="435492"/>
                    </a:xfrm>
                    <a:prstGeom prst="cloud">
                      <a:avLst/>
                    </a:prstGeom>
                    <a:solidFill>
                      <a:srgbClr val="00B0F0">
                        <a:alpha val="41000"/>
                      </a:srgbClr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16550" y="5969663"/>
                      <a:ext cx="268460" cy="440857"/>
                      <a:chOff x="1515095" y="5390583"/>
                      <a:chExt cx="268460" cy="440857"/>
                    </a:xfrm>
                  </p:grpSpPr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>
                        <a:off x="1764505" y="5831440"/>
                        <a:ext cx="19050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0070C0"/>
                        </a:solidFill>
                        <a:headEnd type="oval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1" name="TextBox 140"/>
                          <p:cNvSpPr txBox="1"/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oMath>
                              </m:oMathPara>
                            </a14:m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4" name="TextBox 29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5095" y="5390583"/>
                            <a:ext cx="260601" cy="254866"/>
                          </a:xfrm>
                          <a:prstGeom prst="rect">
                            <a:avLst/>
                          </a:prstGeom>
                          <a:blipFill rotWithShape="1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397688" y="6162674"/>
                    <a:ext cx="609601" cy="457200"/>
                    <a:chOff x="397688" y="6162674"/>
                    <a:chExt cx="609601" cy="457200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397688" y="6162674"/>
                      <a:ext cx="609601" cy="457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 rot="20005342">
                      <a:off x="711873" y="6381416"/>
                      <a:ext cx="11098" cy="10612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92386" y="5851213"/>
                      <a:ext cx="279478" cy="16414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386" y="5851213"/>
                      <a:ext cx="279478" cy="16414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91" name="Rounded Rectangle 190"/>
          <p:cNvSpPr/>
          <p:nvPr/>
        </p:nvSpPr>
        <p:spPr>
          <a:xfrm>
            <a:off x="6896744" y="3837127"/>
            <a:ext cx="2090596" cy="557427"/>
          </a:xfrm>
          <a:prstGeom prst="roundRect">
            <a:avLst>
              <a:gd name="adj" fmla="val 10835"/>
            </a:avLst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looks like an AABB, but not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465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Axis Theorem: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610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Separating Axis Theorem</a:t>
            </a:r>
            <a:r>
              <a:rPr lang="en-US" sz="1800" dirty="0" smtClean="0"/>
              <a:t>: “</a:t>
            </a:r>
            <a:r>
              <a:rPr lang="en-US" sz="1800" i="1" dirty="0"/>
              <a:t>Two convex objects do not overlap if there exists a line </a:t>
            </a:r>
            <a:r>
              <a:rPr lang="en-US" sz="1800" i="1" dirty="0" smtClean="0"/>
              <a:t>(the axis</a:t>
            </a:r>
            <a:r>
              <a:rPr lang="en-US" sz="1800" i="1" dirty="0"/>
              <a:t>) onto which the two objects' projections do not overlap</a:t>
            </a:r>
            <a:r>
              <a:rPr lang="en-US" sz="1800" dirty="0" smtClean="0"/>
              <a:t>.”</a:t>
            </a:r>
          </a:p>
          <a:p>
            <a:pPr marL="293688" lvl="1" indent="0">
              <a:buNone/>
            </a:pPr>
            <a:r>
              <a:rPr lang="en-US" dirty="0" smtClean="0"/>
              <a:t>Note:</a:t>
            </a:r>
          </a:p>
          <a:p>
            <a:pPr marL="744538" lvl="1"/>
            <a:r>
              <a:rPr lang="en-US" sz="1600" dirty="0" smtClean="0"/>
              <a:t>The separating axis is the </a:t>
            </a:r>
            <a:r>
              <a:rPr lang="en-US" sz="1600" u="sng" dirty="0" smtClean="0"/>
              <a:t>green line</a:t>
            </a:r>
            <a:r>
              <a:rPr lang="en-US" sz="1600" dirty="0" smtClean="0"/>
              <a:t> (projection axis)</a:t>
            </a:r>
          </a:p>
          <a:p>
            <a:pPr marL="744538" lvl="1"/>
            <a:r>
              <a:rPr lang="en-US" sz="1600" dirty="0" smtClean="0"/>
              <a:t>Projection: the ‘shadow’ cast by the shape along the axis.</a:t>
            </a:r>
          </a:p>
          <a:p>
            <a:pPr marL="1028700" lvl="2"/>
            <a:r>
              <a:rPr lang="en-US" i="1" dirty="0" smtClean="0"/>
              <a:t>We’ll use dot products to compute this, somehow…</a:t>
            </a:r>
          </a:p>
          <a:p>
            <a:pPr marL="744538" lvl="1"/>
            <a:r>
              <a:rPr lang="en-US" sz="1600" dirty="0" smtClean="0"/>
              <a:t>We project the two objects onto the separating axis</a:t>
            </a:r>
          </a:p>
          <a:p>
            <a:pPr marL="1028700" lvl="2"/>
            <a:r>
              <a:rPr lang="en-US" i="1" dirty="0" smtClean="0"/>
              <a:t>If the intervals/shadows don’t overlap, the objects don’t collide</a:t>
            </a:r>
          </a:p>
          <a:p>
            <a:pPr marL="876300" lvl="2" indent="0">
              <a:buNone/>
            </a:pPr>
            <a:endParaRPr lang="en-US" sz="800" i="1" dirty="0" smtClean="0"/>
          </a:p>
          <a:p>
            <a:pPr marL="876300" lvl="2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If the objects don’t collide, the SAT says a separating axis exist, but how can we find it?</a:t>
            </a:r>
          </a:p>
          <a:p>
            <a:pPr marL="293688" lvl="1" indent="0">
              <a:buNone/>
            </a:pPr>
            <a:r>
              <a:rPr lang="en-US" dirty="0" smtClean="0"/>
              <a:t>For two objects A and B, we ‘only’ need to test the following axes:</a:t>
            </a:r>
          </a:p>
          <a:p>
            <a:pPr marL="741363" lvl="2" indent="-163513"/>
            <a:r>
              <a:rPr lang="en-US" dirty="0" smtClean="0"/>
              <a:t>All face </a:t>
            </a:r>
            <a:r>
              <a:rPr lang="en-US" dirty="0" err="1" smtClean="0"/>
              <a:t>normals</a:t>
            </a:r>
            <a:r>
              <a:rPr lang="en-US" dirty="0" smtClean="0"/>
              <a:t> for A</a:t>
            </a:r>
          </a:p>
          <a:p>
            <a:pPr marL="741363" lvl="2" indent="-163513"/>
            <a:r>
              <a:rPr lang="en-US" dirty="0" smtClean="0"/>
              <a:t>All face </a:t>
            </a:r>
            <a:r>
              <a:rPr lang="en-US" dirty="0" err="1" smtClean="0"/>
              <a:t>normals</a:t>
            </a:r>
            <a:r>
              <a:rPr lang="en-US" dirty="0" smtClean="0"/>
              <a:t> for B</a:t>
            </a:r>
          </a:p>
          <a:p>
            <a:pPr marL="741363" lvl="2" indent="-163513"/>
            <a:r>
              <a:rPr lang="en-US" dirty="0" smtClean="0"/>
              <a:t>All cross products of A and B’s face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marL="577850" lvl="2" indent="0">
              <a:buNone/>
            </a:pPr>
            <a:r>
              <a:rPr lang="en-US" dirty="0" smtClean="0"/>
              <a:t>For general models with 1000s of triangles, this could get </a:t>
            </a:r>
            <a:r>
              <a:rPr lang="en-US" i="1" dirty="0" smtClean="0"/>
              <a:t>very</a:t>
            </a:r>
            <a:r>
              <a:rPr lang="en-US" dirty="0" smtClean="0"/>
              <a:t> costly…</a:t>
            </a:r>
          </a:p>
          <a:p>
            <a:pPr marL="577850" lvl="2" indent="0">
              <a:buNone/>
            </a:pPr>
            <a:r>
              <a:rPr lang="en-US" dirty="0" smtClean="0"/>
              <a:t>Fortunately for us, OBBs only have 6 faces in 3 parallel pairs (one pair for each axes)</a:t>
            </a:r>
            <a:endParaRPr lang="en-US" dirty="0"/>
          </a:p>
        </p:txBody>
      </p:sp>
      <p:pic>
        <p:nvPicPr>
          <p:cNvPr id="1026" name="Picture 2" descr="http://upload.wikimedia.org/wikipedia/commons/thumb/9/9b/Separating_axis_theorem2008.png/220px-Separating_axis_theorem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733800" y="4727600"/>
            <a:ext cx="5486400" cy="5888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Why only these axes? It’s related to </a:t>
            </a:r>
            <a:r>
              <a:rPr lang="en-US" sz="1200" dirty="0" err="1" smtClean="0">
                <a:solidFill>
                  <a:schemeClr val="tx1"/>
                </a:solidFill>
                <a:hlinkClick r:id="rId4"/>
              </a:rPr>
              <a:t>Minkowski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 sums</a:t>
            </a:r>
            <a:r>
              <a:rPr lang="en-US" sz="1200" dirty="0" smtClean="0">
                <a:solidFill>
                  <a:schemeClr val="tx1"/>
                </a:solidFill>
              </a:rPr>
              <a:t>. which gets a bit  complicated.  However,  I found an excellent and very accessible explanation of the </a:t>
            </a:r>
            <a:r>
              <a:rPr lang="en-US" sz="1200" dirty="0" smtClean="0">
                <a:solidFill>
                  <a:schemeClr val="tx1"/>
                </a:solidFill>
                <a:hlinkClick r:id="rId5"/>
              </a:rPr>
              <a:t>link between </a:t>
            </a:r>
            <a:r>
              <a:rPr lang="en-US" sz="1200" dirty="0" err="1" smtClean="0">
                <a:solidFill>
                  <a:schemeClr val="tx1"/>
                </a:solidFill>
                <a:hlinkClick r:id="rId5"/>
              </a:rPr>
              <a:t>Minkowski</a:t>
            </a:r>
            <a:r>
              <a:rPr lang="en-US" sz="1200" dirty="0" smtClean="0">
                <a:solidFill>
                  <a:schemeClr val="tx1"/>
                </a:solidFill>
                <a:hlinkClick r:id="rId5"/>
              </a:rPr>
              <a:t> sums and the Separating Axis Theorem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462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the Separating Axis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Warm up exercise</a:t>
            </a:r>
            <a:r>
              <a:rPr lang="en-US" sz="1800" dirty="0" smtClean="0"/>
              <a:t>: Consider two </a:t>
            </a:r>
            <a:r>
              <a:rPr lang="en-US" sz="1800" u="sng" dirty="0" smtClean="0"/>
              <a:t>AABB</a:t>
            </a:r>
            <a:r>
              <a:rPr lang="en-US" sz="1800" dirty="0" smtClean="0"/>
              <a:t>s A and B. What does the SAT technique require to test if A and B collide?</a:t>
            </a:r>
          </a:p>
          <a:p>
            <a:pPr marL="796925" lvl="2" indent="-219075"/>
            <a:r>
              <a:rPr lang="en-US" dirty="0" smtClean="0"/>
              <a:t>Face </a:t>
            </a:r>
            <a:r>
              <a:rPr lang="en-US" dirty="0" err="1" smtClean="0"/>
              <a:t>normals</a:t>
            </a:r>
            <a:r>
              <a:rPr lang="en-US" dirty="0" smtClean="0"/>
              <a:t> for A: The 3 world axes</a:t>
            </a:r>
          </a:p>
          <a:p>
            <a:pPr marL="796925" lvl="2" indent="-219075"/>
            <a:r>
              <a:rPr lang="en-US" dirty="0" smtClean="0"/>
              <a:t>Face </a:t>
            </a:r>
            <a:r>
              <a:rPr lang="en-US" dirty="0" err="1" smtClean="0"/>
              <a:t>normals</a:t>
            </a:r>
            <a:r>
              <a:rPr lang="en-US" dirty="0" smtClean="0"/>
              <a:t> for B: The 3 world axes again (so, no new axes)</a:t>
            </a:r>
          </a:p>
          <a:p>
            <a:pPr marL="796925" lvl="2" indent="-219075"/>
            <a:r>
              <a:rPr lang="en-US" dirty="0" smtClean="0"/>
              <a:t>Cross products of face </a:t>
            </a:r>
            <a:r>
              <a:rPr lang="en-US" dirty="0" err="1" smtClean="0"/>
              <a:t>normals</a:t>
            </a:r>
            <a:r>
              <a:rPr lang="en-US" dirty="0" smtClean="0"/>
              <a:t>: The 3 world axes again</a:t>
            </a:r>
            <a:r>
              <a:rPr lang="en-US" dirty="0"/>
              <a:t> </a:t>
            </a:r>
            <a:r>
              <a:rPr lang="en-US" dirty="0" smtClean="0"/>
              <a:t>(still no new axes)</a:t>
            </a:r>
          </a:p>
          <a:p>
            <a:pPr marL="577850" lvl="2" indent="0">
              <a:buNone/>
            </a:pPr>
            <a:r>
              <a:rPr lang="en-US" dirty="0" smtClean="0"/>
              <a:t>We then need to test if the projection interval overlaps on the 3 world axes. </a:t>
            </a:r>
          </a:p>
          <a:p>
            <a:pPr marL="577850" lvl="2" indent="0">
              <a:buNone/>
            </a:pPr>
            <a:r>
              <a:rPr lang="en-US" i="1" u="sng" dirty="0" smtClean="0"/>
              <a:t>Which is exactly what we were doing back on </a:t>
            </a:r>
            <a:r>
              <a:rPr lang="en-US" i="1" u="sng" dirty="0" smtClean="0">
                <a:hlinkClick r:id="rId2" action="ppaction://hlinksldjump"/>
              </a:rPr>
              <a:t>this slide</a:t>
            </a:r>
            <a:r>
              <a:rPr lang="en-US" i="1" dirty="0" smtClean="0"/>
              <a:t>.</a:t>
            </a:r>
          </a:p>
          <a:p>
            <a:pPr marL="293688" lvl="1" indent="0">
              <a:buNone/>
            </a:pPr>
            <a:endParaRPr lang="en-US" sz="800" i="1" dirty="0" smtClean="0"/>
          </a:p>
          <a:p>
            <a:pPr marL="293688" lvl="1" indent="0">
              <a:buNone/>
            </a:pPr>
            <a:r>
              <a:rPr lang="en-US" dirty="0" smtClean="0"/>
              <a:t>See also </a:t>
            </a:r>
            <a:r>
              <a:rPr lang="en-US" dirty="0" err="1" smtClean="0">
                <a:hlinkClick r:id="rId3"/>
              </a:rPr>
              <a:t>Metanet’s</a:t>
            </a:r>
            <a:r>
              <a:rPr lang="en-US" dirty="0" smtClean="0">
                <a:hlinkClick r:id="rId3"/>
              </a:rPr>
              <a:t> Collision Detection Tutorial</a:t>
            </a:r>
            <a:endParaRPr lang="en-US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 smtClean="0"/>
              <a:t>Now </a:t>
            </a:r>
            <a:r>
              <a:rPr lang="en-US" sz="1800" b="1" dirty="0"/>
              <a:t>c</a:t>
            </a:r>
            <a:r>
              <a:rPr lang="en-US" sz="1800" b="1" dirty="0" smtClean="0"/>
              <a:t>onsider </a:t>
            </a:r>
            <a:r>
              <a:rPr lang="en-US" sz="1800" dirty="0" smtClean="0"/>
              <a:t>Two </a:t>
            </a:r>
            <a:r>
              <a:rPr lang="en-US" sz="1800" u="sng" dirty="0" smtClean="0"/>
              <a:t>OBB</a:t>
            </a:r>
            <a:r>
              <a:rPr lang="en-US" sz="1800" dirty="0" smtClean="0"/>
              <a:t>s A and B: What does the SAT require?</a:t>
            </a:r>
          </a:p>
          <a:p>
            <a:pPr marL="796925" lvl="2" indent="-219075"/>
            <a:r>
              <a:rPr lang="en-US" dirty="0" smtClean="0"/>
              <a:t>3 face </a:t>
            </a:r>
            <a:r>
              <a:rPr lang="en-US" dirty="0" err="1" smtClean="0"/>
              <a:t>normals</a:t>
            </a:r>
            <a:r>
              <a:rPr lang="en-US" dirty="0" smtClean="0"/>
              <a:t> for A</a:t>
            </a:r>
            <a:endParaRPr lang="en-US" dirty="0"/>
          </a:p>
          <a:p>
            <a:pPr marL="796925" lvl="2" indent="-219075"/>
            <a:r>
              <a:rPr lang="en-US" dirty="0" smtClean="0"/>
              <a:t>3 face </a:t>
            </a:r>
            <a:r>
              <a:rPr lang="en-US" dirty="0" err="1" smtClean="0"/>
              <a:t>normals</a:t>
            </a:r>
            <a:r>
              <a:rPr lang="en-US" dirty="0" smtClean="0"/>
              <a:t> for B</a:t>
            </a:r>
            <a:endParaRPr lang="en-US" dirty="0"/>
          </a:p>
          <a:p>
            <a:pPr marL="796925" lvl="2" indent="-219075"/>
            <a:r>
              <a:rPr lang="en-US" dirty="0" smtClean="0"/>
              <a:t>3x3 cross products</a:t>
            </a:r>
          </a:p>
          <a:p>
            <a:pPr marL="577850" lvl="2" indent="0">
              <a:buNone/>
            </a:pPr>
            <a:r>
              <a:rPr lang="en-US" dirty="0" smtClean="0"/>
              <a:t>So for OBBs, we need to test projection interval overlaps on (at most) </a:t>
            </a:r>
            <a:r>
              <a:rPr lang="en-US" u="sng" dirty="0" smtClean="0"/>
              <a:t>15 different axes</a:t>
            </a:r>
            <a:r>
              <a:rPr lang="en-US" dirty="0" smtClean="0"/>
              <a:t>.</a:t>
            </a:r>
            <a:endParaRPr lang="en-US" u="sng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So how exactly do we do test projection intervals on an arbitrary axis?</a:t>
            </a:r>
          </a:p>
          <a:p>
            <a:pPr marL="293688" lvl="1" indent="0">
              <a:buNone/>
            </a:pPr>
            <a:r>
              <a:rPr lang="en-US" i="1" dirty="0" smtClean="0"/>
              <a:t>This is where the OBB’s center and diagonal radius finally gets used!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486275"/>
            <a:ext cx="4876800" cy="4953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determine the face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OBB?</a:t>
            </a:r>
          </a:p>
          <a:p>
            <a:pPr algn="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we know its world transform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8194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OBBs Against an Axis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this diagram (from the book):</a:t>
                </a:r>
              </a:p>
              <a:p>
                <a:pPr lvl="1"/>
                <a:r>
                  <a:rPr lang="en-US" dirty="0" smtClean="0"/>
                  <a:t>We have an axis defined by the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i="1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is the projection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.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 smtClean="0"/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on </a:t>
                </a:r>
                <a:r>
                  <a:rPr lang="en-US" b="1" dirty="0" smtClean="0"/>
                  <a:t>v</a:t>
                </a:r>
                <a:r>
                  <a:rPr lang="en-US" i="1" dirty="0" smtClean="0"/>
                  <a:t>.  		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Similarly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	 		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 smtClean="0"/>
                  <a:t>If there is a separating plane between OBB1 and OBB2 along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, then it must be the case that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0" indent="-20638">
                  <a:buNone/>
                </a:pPr>
                <a:r>
                  <a:rPr lang="en-US" b="1" dirty="0" smtClean="0"/>
                  <a:t>Problem:</a:t>
                </a:r>
              </a:p>
              <a:p>
                <a:pPr marL="171450" lvl="1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This </a:t>
                </a:r>
                <a:r>
                  <a:rPr lang="en-US" dirty="0"/>
                  <a:t>only works if  we happen to have </a:t>
                </a:r>
                <a:endParaRPr lang="en-US" dirty="0" smtClean="0"/>
              </a:p>
              <a:p>
                <a:pPr marL="171450" lvl="1" indent="0">
                  <a:buNone/>
                  <a:tabLst>
                    <a:tab pos="457200" algn="l"/>
                  </a:tabLst>
                </a:pPr>
                <a:r>
                  <a:rPr lang="en-US" dirty="0" smtClean="0"/>
                  <a:t>aligned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maximum overlap</a:t>
                </a:r>
                <a:r>
                  <a:rPr lang="en-US" dirty="0" smtClean="0"/>
                  <a:t>.</a:t>
                </a:r>
              </a:p>
              <a:p>
                <a:pPr marL="171450" lvl="1" indent="0">
                  <a:buNone/>
                  <a:tabLst>
                    <a:tab pos="457200" algn="l"/>
                  </a:tabLst>
                </a:pPr>
                <a:r>
                  <a:rPr lang="en-US" b="1" u="sng" dirty="0" smtClean="0"/>
                  <a:t>How can we compute these optimal r’s</a:t>
                </a:r>
              </a:p>
              <a:p>
                <a:pPr marL="171450" lvl="1" indent="0">
                  <a:buNone/>
                  <a:tabLst>
                    <a:tab pos="457200" algn="l"/>
                  </a:tabLst>
                </a:pPr>
                <a:r>
                  <a:rPr lang="en-US" b="1" u="sng" dirty="0" smtClean="0"/>
                  <a:t>efficiently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-20638">
                  <a:buNone/>
                </a:pPr>
                <a:endParaRPr lang="en-US" b="1" dirty="0"/>
              </a:p>
              <a:p>
                <a:pPr marL="273050" lvl="1" indent="0">
                  <a:buNone/>
                </a:pPr>
                <a:endParaRPr lang="en-US" dirty="0" smtClean="0"/>
              </a:p>
              <a:p>
                <a:pPr marL="0" indent="-20638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3648753"/>
                <a:ext cx="224901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48753"/>
                <a:ext cx="2249013" cy="404983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981178" y="3329352"/>
            <a:ext cx="5257800" cy="4364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This works in local space </a:t>
            </a:r>
            <a:r>
              <a:rPr lang="en-US" sz="1200" u="sng" dirty="0" smtClean="0">
                <a:solidFill>
                  <a:schemeClr val="tx1"/>
                </a:solidFill>
              </a:rPr>
              <a:t>or</a:t>
            </a:r>
            <a:r>
              <a:rPr lang="en-US" sz="1200" dirty="0" smtClean="0">
                <a:solidFill>
                  <a:schemeClr val="tx1"/>
                </a:solidFill>
              </a:rPr>
              <a:t> world space.  </a:t>
            </a:r>
            <a:r>
              <a:rPr lang="en-US" sz="1200" dirty="0" smtClean="0">
                <a:solidFill>
                  <a:srgbClr val="C00000"/>
                </a:solidFill>
              </a:rPr>
              <a:t>The book’s authors </a:t>
            </a:r>
            <a:r>
              <a:rPr lang="en-US" sz="1200" i="1" u="sng" dirty="0" smtClean="0">
                <a:solidFill>
                  <a:srgbClr val="C00000"/>
                </a:solidFill>
              </a:rPr>
              <a:t>claim</a:t>
            </a:r>
            <a:r>
              <a:rPr lang="en-US" sz="1200" dirty="0" smtClean="0">
                <a:solidFill>
                  <a:srgbClr val="C00000"/>
                </a:solidFill>
              </a:rPr>
              <a:t> to use the local space of one OBBs but they don’t really.  More details soon.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9190" y="3865721"/>
            <a:ext cx="4464810" cy="2916079"/>
            <a:chOff x="4602990" y="3865721"/>
            <a:chExt cx="4464810" cy="2916079"/>
          </a:xfrm>
        </p:grpSpPr>
        <p:pic>
          <p:nvPicPr>
            <p:cNvPr id="11" name="Picture 2" descr="http://what-when-how.com/wp-content/uploads/2012/07/tmpf9b3156_thumb2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990" y="3865721"/>
              <a:ext cx="4464810" cy="2916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724400" y="47522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49142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/>
      <p:bldP spid="8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Dot-Product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condition we want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or if we expand out the terms: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&gt;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we’re looking for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vectors that maximize (among the 8 possible corners of their respective OBB) </a:t>
                </a:r>
                <a:r>
                  <a:rPr lang="en-US" dirty="0"/>
                  <a:t>the overlap along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, we can use a modified dot-product that will achieve the same result: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𝐚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So, the axis interval test becomes: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232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hat-when-how.com/wp-content/uploads/2012/07/tmpf9b3156_thumb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90" y="3865721"/>
            <a:ext cx="4464810" cy="29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3915716"/>
                <a:ext cx="3886200" cy="114488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Test if OBB1 overlaps OBB2 along axis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v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&gt;(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400050" lvl="2"/>
                <a:r>
                  <a:rPr lang="en-US" sz="1600" dirty="0" smtClean="0">
                    <a:solidFill>
                      <a:schemeClr val="tx1"/>
                    </a:solidFill>
                  </a:rPr>
                  <a:t>then there is no overlap (return false)</a:t>
                </a:r>
              </a:p>
              <a:p>
                <a:pPr marL="400050" lvl="2"/>
                <a:r>
                  <a:rPr lang="en-US" sz="1600" dirty="0">
                    <a:solidFill>
                      <a:schemeClr val="tx1"/>
                    </a:solidFill>
                  </a:rPr>
                  <a:t>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lse there is overlap (return true)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15716"/>
                <a:ext cx="3886200" cy="1144883"/>
              </a:xfrm>
              <a:prstGeom prst="rect">
                <a:avLst/>
              </a:prstGeom>
              <a:blipFill rotWithShape="1">
                <a:blip r:embed="rId4"/>
                <a:stretch>
                  <a:fillRect l="-467" b="-26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09600" y="5323761"/>
            <a:ext cx="3810000" cy="100084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WARNING!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uses the standard dot-product symbol when they mean the pseudo dot-product. Be careful how you interpret their math! 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1981200" y="1279196"/>
            <a:ext cx="5486400" cy="5486400"/>
          </a:xfrm>
          <a:prstGeom prst="noSmoking">
            <a:avLst>
              <a:gd name="adj" fmla="val 16394"/>
            </a:avLst>
          </a:prstGeom>
          <a:solidFill>
            <a:srgbClr val="C00000">
              <a:alpha val="72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 rot="20052017">
            <a:off x="236569" y="892210"/>
            <a:ext cx="2768014" cy="1828800"/>
          </a:xfrm>
          <a:prstGeom prst="irregularSeal1">
            <a:avLst/>
          </a:prstGeom>
          <a:solidFill>
            <a:srgbClr val="FFFF66">
              <a:alpha val="71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Major Book Problems!!!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Explosion 1 10"/>
          <p:cNvSpPr/>
          <p:nvPr/>
        </p:nvSpPr>
        <p:spPr>
          <a:xfrm rot="1890499">
            <a:off x="6422059" y="969498"/>
            <a:ext cx="2768014" cy="1828800"/>
          </a:xfrm>
          <a:prstGeom prst="irregularSeal1">
            <a:avLst/>
          </a:prstGeom>
          <a:solidFill>
            <a:srgbClr val="FFFF66">
              <a:alpha val="71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Confusion!!!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Explosion 1 11"/>
          <p:cNvSpPr/>
          <p:nvPr/>
        </p:nvSpPr>
        <p:spPr>
          <a:xfrm rot="1939166">
            <a:off x="254705" y="4566103"/>
            <a:ext cx="2130421" cy="1515314"/>
          </a:xfrm>
          <a:prstGeom prst="irregularSeal1">
            <a:avLst/>
          </a:prstGeom>
          <a:solidFill>
            <a:srgbClr val="FFFF66">
              <a:alpha val="71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B.S.!!!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Explosion 1 12"/>
          <p:cNvSpPr/>
          <p:nvPr/>
        </p:nvSpPr>
        <p:spPr>
          <a:xfrm rot="19287181">
            <a:off x="7016807" y="4861574"/>
            <a:ext cx="2130421" cy="1515314"/>
          </a:xfrm>
          <a:prstGeom prst="irregularSeal1">
            <a:avLst/>
          </a:prstGeom>
          <a:solidFill>
            <a:srgbClr val="FFFF66">
              <a:alpha val="71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Not Good!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52675" y="2099911"/>
            <a:ext cx="4686300" cy="161123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12.3.4.2 of the book is egregiously incorrect, confusing and very badly edited. The general idea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work, but the authors’ presentation makes absolutely no sense.</a:t>
            </a:r>
          </a:p>
          <a:p>
            <a:pPr algn="ctr"/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follows here is what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been written.</a:t>
            </a:r>
          </a:p>
        </p:txBody>
      </p:sp>
    </p:spTree>
    <p:extLst>
      <p:ext uri="{BB962C8B-B14F-4D97-AF65-F5344CB8AC3E}">
        <p14:creationId xmlns:p14="http://schemas.microsoft.com/office/powerpoint/2010/main" val="30845759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Problem:</a:t>
            </a:r>
            <a:br>
              <a:rPr lang="en-US" dirty="0" smtClean="0"/>
            </a:br>
            <a:r>
              <a:rPr lang="en-US" dirty="0" smtClean="0"/>
              <a:t>OBB Projection on an Axis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the moment, let’s focus on a 2D space: Consider a 2D OBB M positioned using a world matrix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</a:t>
                </a:r>
                <a:r>
                  <a:rPr lang="en-US" dirty="0" smtClean="0"/>
                  <a:t>and 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. </a:t>
                </a:r>
              </a:p>
              <a:p>
                <a:pPr marL="293688" lvl="1" indent="0">
                  <a:buNone/>
                </a:pPr>
                <a:r>
                  <a:rPr lang="en-US" b="1" i="1" dirty="0" smtClean="0"/>
                  <a:t>IMPORTANT:</a:t>
                </a:r>
                <a:r>
                  <a:rPr lang="en-US" i="1" dirty="0"/>
                  <a:t> 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i="1" dirty="0" smtClean="0"/>
                  <a:t>We </a:t>
                </a:r>
                <a:r>
                  <a:rPr lang="en-US" i="1" dirty="0" smtClean="0"/>
                  <a:t>assume uniform scaling, </a:t>
                </a:r>
                <a:r>
                  <a:rPr lang="en-US" i="1" dirty="0" smtClean="0"/>
                  <a:t>so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/>
                  <a:t> for </a:t>
                </a:r>
                <a:r>
                  <a:rPr lang="en-US" i="1" dirty="0" smtClean="0"/>
                  <a:t>some </a:t>
                </a:r>
                <a:r>
                  <a:rPr lang="en-US" i="1" dirty="0" smtClean="0"/>
                  <a:t>vector t and real </a:t>
                </a:r>
                <a:r>
                  <a:rPr lang="en-US" i="1" dirty="0" smtClean="0"/>
                  <a:t>value s </a:t>
                </a:r>
                <a:r>
                  <a:rPr lang="en-US" i="1" dirty="0"/>
                  <a:t>≥</a:t>
                </a:r>
                <a:r>
                  <a:rPr lang="en-US" i="1" dirty="0" smtClean="0"/>
                  <a:t> </a:t>
                </a:r>
                <a:r>
                  <a:rPr lang="en-US" i="1" dirty="0" smtClean="0"/>
                  <a:t>0</a:t>
                </a:r>
                <a:r>
                  <a:rPr lang="en-US" dirty="0" smtClean="0"/>
                  <a:t>.</a:t>
                </a: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We want to compute M’s maximum diagonal projection along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. This means:</a:t>
                </a:r>
              </a:p>
              <a:p>
                <a:pPr marL="457200" lvl="1" indent="-163513"/>
                <a:r>
                  <a:rPr lang="en-US" dirty="0" smtClean="0"/>
                  <a:t>M has 4 possible diagonals (in </a:t>
                </a:r>
                <a:r>
                  <a:rPr lang="en-US" u="sng" dirty="0" smtClean="0"/>
                  <a:t>model space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lvl="1" indent="-163513"/>
                <a:r>
                  <a:rPr lang="en-US" dirty="0" smtClean="0"/>
                  <a:t>These diagonals are transformed by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: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𝐝</m:t>
                        </m:r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1..4</a:t>
                </a:r>
              </a:p>
              <a:p>
                <a:pPr marL="457200" lvl="1" indent="-163513"/>
                <a:r>
                  <a:rPr lang="en-US" dirty="0" smtClean="0"/>
                  <a:t>Their projections on </a:t>
                </a:r>
                <a:r>
                  <a:rPr lang="en-US" b="1" dirty="0" smtClean="0"/>
                  <a:t>v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are: 		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 txBox="1">
            <a:spLocks/>
          </p:cNvSpPr>
          <p:nvPr/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D2A927-C669-46EB-947E-64BB8CE6050D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7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27" name="Rectangle 26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7" name="Group 116"/>
          <p:cNvGrpSpPr/>
          <p:nvPr/>
        </p:nvGrpSpPr>
        <p:grpSpPr>
          <a:xfrm rot="902683">
            <a:off x="15283" y="5713939"/>
            <a:ext cx="2625124" cy="246221"/>
            <a:chOff x="78250" y="6152422"/>
            <a:chExt cx="2625124" cy="246221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479156" y="6152422"/>
              <a:ext cx="463393" cy="246221"/>
              <a:chOff x="614637" y="6033310"/>
              <a:chExt cx="463393" cy="246221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614637" y="6081485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724345" y="6033310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474363" y="4526991"/>
            <a:ext cx="1214177" cy="1053548"/>
            <a:chOff x="1474363" y="4526991"/>
            <a:chExt cx="1214177" cy="1053548"/>
          </a:xfrm>
        </p:grpSpPr>
        <p:cxnSp>
          <p:nvCxnSpPr>
            <p:cNvPr id="145" name="Straight Connector 144"/>
            <p:cNvCxnSpPr/>
            <p:nvPr/>
          </p:nvCxnSpPr>
          <p:spPr>
            <a:xfrm rot="902683">
              <a:off x="2012750" y="5080464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 rot="2222683">
                  <a:off x="2096011" y="5276659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22683">
                  <a:off x="2096011" y="5276659"/>
                  <a:ext cx="3903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 rot="2222683">
                  <a:off x="2298177" y="5021437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22683">
                  <a:off x="2298177" y="5021437"/>
                  <a:ext cx="39036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 rot="2222683">
                  <a:off x="1477098" y="4791655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22683">
                  <a:off x="1477098" y="4791655"/>
                  <a:ext cx="390363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/>
            <p:cNvCxnSpPr/>
            <p:nvPr/>
          </p:nvCxnSpPr>
          <p:spPr>
            <a:xfrm rot="902683" flipH="1">
              <a:off x="1474363" y="4967957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902683" flipH="1" flipV="1">
              <a:off x="1808278" y="4526991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 rot="2222683">
                  <a:off x="1668948" y="4543960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22683">
                  <a:off x="1668948" y="4543960"/>
                  <a:ext cx="390363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990021" y="4470591"/>
            <a:ext cx="1674560" cy="1734695"/>
            <a:chOff x="990021" y="4470591"/>
            <a:chExt cx="1674560" cy="1734695"/>
          </a:xfrm>
        </p:grpSpPr>
        <p:cxnSp>
          <p:nvCxnSpPr>
            <p:cNvPr id="129" name="Straight Connector 128"/>
            <p:cNvCxnSpPr/>
            <p:nvPr/>
          </p:nvCxnSpPr>
          <p:spPr>
            <a:xfrm rot="902683" flipH="1">
              <a:off x="1373519" y="5003843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902683" flipH="1">
              <a:off x="1701983" y="4470591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902683">
              <a:off x="2205814" y="5611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902683">
              <a:off x="2526679" y="5077780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902683">
              <a:off x="1928888" y="5082442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211"/>
            <p:cNvGrpSpPr/>
            <p:nvPr/>
          </p:nvGrpSpPr>
          <p:grpSpPr>
            <a:xfrm rot="902683">
              <a:off x="990021" y="5841729"/>
              <a:ext cx="1674560" cy="363557"/>
              <a:chOff x="1103155" y="6059626"/>
              <a:chExt cx="1674560" cy="363557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1335369" y="6182736"/>
                <a:ext cx="59752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1103155" y="6078379"/>
                    <a:ext cx="34464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155" y="6078379"/>
                    <a:ext cx="344645" cy="24622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/>
              <p:cNvCxnSpPr/>
              <p:nvPr/>
            </p:nvCxnSpPr>
            <p:spPr>
              <a:xfrm>
                <a:off x="1590675" y="6279147"/>
                <a:ext cx="34359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371600" y="6172200"/>
                    <a:ext cx="34464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00" y="6172200"/>
                    <a:ext cx="344646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" name="Straight Connector 195"/>
              <p:cNvCxnSpPr/>
              <p:nvPr/>
            </p:nvCxnSpPr>
            <p:spPr>
              <a:xfrm>
                <a:off x="1934273" y="6232801"/>
                <a:ext cx="5803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932890" y="6324600"/>
                <a:ext cx="31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2436019" y="6059626"/>
                    <a:ext cx="3416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0" name="TextBox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6019" y="6059626"/>
                    <a:ext cx="341696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2168142" y="6176962"/>
                    <a:ext cx="34368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8142" y="6176962"/>
                    <a:ext cx="343684" cy="246221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/>
              <p:cNvSpPr txBox="1"/>
              <p:nvPr/>
            </p:nvSpPr>
            <p:spPr>
              <a:xfrm>
                <a:off x="3200400" y="3733800"/>
                <a:ext cx="2412905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𝐝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b="1" dirty="0">
                    <a:latin typeface="Cambria Math"/>
                    <a:ea typeface="Cambria Math"/>
                  </a:rPr>
                  <a:t/>
                </a:r>
                <a:br>
                  <a:rPr lang="en-US" b="1" dirty="0">
                    <a:latin typeface="Cambria Math"/>
                    <a:ea typeface="Cambria Math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33800"/>
                <a:ext cx="2412905" cy="646395"/>
              </a:xfrm>
              <a:prstGeom prst="rect">
                <a:avLst/>
              </a:prstGeom>
              <a:blipFill>
                <a:blip r:embed="rId15"/>
                <a:stretch>
                  <a:fillRect t="-66038" r="-9596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/>
              <p:cNvSpPr txBox="1"/>
              <p:nvPr/>
            </p:nvSpPr>
            <p:spPr>
              <a:xfrm>
                <a:off x="3505200" y="4495800"/>
                <a:ext cx="4724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all 4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max and return it.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is a better way…</a:t>
                </a:r>
              </a:p>
            </p:txBody>
          </p:sp>
        </mc:Choice>
        <mc:Fallback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95800"/>
                <a:ext cx="4724400" cy="1477328"/>
              </a:xfrm>
              <a:prstGeom prst="rect">
                <a:avLst/>
              </a:prstGeom>
              <a:blipFill>
                <a:blip r:embed="rId16"/>
                <a:stretch>
                  <a:fillRect l="-1032" t="-2479" r="-1032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0620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28" grpId="0" build="p" bldLvl="3"/>
      <p:bldP spid="2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Problem:</a:t>
            </a:r>
            <a:br>
              <a:rPr lang="en-US" dirty="0"/>
            </a:br>
            <a:r>
              <a:rPr lang="en-US" dirty="0"/>
              <a:t>OBB Projection on an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27326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Let’s move everything to the </a:t>
                </a:r>
                <a:r>
                  <a:rPr lang="en-US" sz="1800" u="sng" dirty="0" smtClean="0"/>
                  <a:t>OBB</a:t>
                </a:r>
                <a:r>
                  <a:rPr lang="en-US" sz="1800" dirty="0" smtClean="0"/>
                  <a:t>’s local space:</a:t>
                </a:r>
              </a:p>
              <a:p>
                <a:pPr marL="457200" lvl="1" indent="-163513"/>
                <a:r>
                  <a:rPr lang="en-US" sz="1600" b="1" dirty="0" smtClean="0">
                    <a:solidFill>
                      <a:srgbClr val="FF0000"/>
                    </a:solidFill>
                  </a:rPr>
                  <a:t>The rest of the argument will rest on </a:t>
                </a:r>
                <a:r>
                  <a:rPr lang="en-US" sz="1600" b="1" i="1" u="sng" dirty="0" smtClean="0">
                    <a:solidFill>
                      <a:srgbClr val="FF0000"/>
                    </a:solidFill>
                  </a:rPr>
                  <a:t>vectors only</a:t>
                </a:r>
                <a:r>
                  <a:rPr lang="en-US" sz="1600" dirty="0" smtClean="0"/>
                  <a:t>: this means we can ignore all translations.</a:t>
                </a:r>
              </a:p>
              <a:p>
                <a:pPr marL="457200" lvl="1" indent="-163513"/>
                <a:r>
                  <a:rPr lang="en-US" sz="1600" dirty="0" smtClean="0"/>
                  <a:t>M </a:t>
                </a:r>
                <a:r>
                  <a:rPr lang="en-US" sz="1600" dirty="0"/>
                  <a:t>has 4 possible diagonals (in local space):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457200" lvl="1" indent="-163513"/>
                <a:r>
                  <a:rPr lang="en-US" sz="1600" dirty="0" smtClean="0"/>
                  <a:t>What is the a</a:t>
                </a:r>
                <a:r>
                  <a:rPr lang="en-US" sz="1600" dirty="0" smtClean="0"/>
                  <a:t>xis </a:t>
                </a:r>
                <a:r>
                  <a:rPr lang="en-US" sz="1600" b="1" dirty="0" smtClean="0"/>
                  <a:t>v </a:t>
                </a:r>
                <a:r>
                  <a:rPr lang="en-US" sz="1600" dirty="0" smtClean="0"/>
                  <a:t>is transformed </a:t>
                </a:r>
                <a:r>
                  <a:rPr lang="en-US" sz="1600" dirty="0" smtClean="0"/>
                  <a:t>in</a:t>
                </a:r>
                <a:r>
                  <a:rPr lang="en-US" sz="1600" b="1" dirty="0" smtClean="0"/>
                  <a:t> </a:t>
                </a:r>
                <a:r>
                  <a:rPr lang="en-US" sz="1600" dirty="0" smtClean="0"/>
                  <a:t>the OBB’s local space?:</a:t>
                </a:r>
              </a:p>
              <a:p>
                <a:pPr marL="741362" lvl="2" indent="-163513"/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1400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but </a:t>
                </a:r>
                <a:r>
                  <a:rPr lang="en-US" sz="1400" dirty="0" smtClean="0"/>
                  <a:t>if we ignore translations we can work with only the 3D vector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. </a:t>
                </a:r>
              </a:p>
              <a:p>
                <a:pPr marL="741362" lvl="2" indent="-163513"/>
                <a:r>
                  <a:rPr lang="en-US" sz="1400" dirty="0" smtClean="0"/>
                  <a:t>It’s inverse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400" b="1">
                        <a:latin typeface="Cambria Math"/>
                      </a:rPr>
                      <m:t>𝐯</m:t>
                    </m:r>
                  </m:oMath>
                </a14:m>
                <a:endParaRPr lang="en-US" sz="1400" b="1" dirty="0" smtClean="0"/>
              </a:p>
              <a:p>
                <a:pPr marL="741362" lvl="2" indent="-163513"/>
                <a:r>
                  <a:rPr lang="en-US" sz="1600" dirty="0" smtClean="0"/>
                  <a:t>So in local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1">
                        <a:latin typeface="Cambria Math"/>
                      </a:rPr>
                      <m:t>𝐯</m:t>
                    </m:r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8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2732661"/>
              </a:xfrm>
              <a:blipFill>
                <a:blip r:embed="rId2"/>
                <a:stretch>
                  <a:fillRect l="-566" t="-1339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6" name="Picture 5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16" name="Rectangle 15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 rot="902683">
            <a:off x="14744" y="5715945"/>
            <a:ext cx="2625124" cy="246221"/>
            <a:chOff x="78250" y="6154499"/>
            <a:chExt cx="2625124" cy="2462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65027" y="6154499"/>
              <a:ext cx="463393" cy="246221"/>
              <a:chOff x="700508" y="6035387"/>
              <a:chExt cx="463393" cy="2462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700508" y="6079384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9074" y="6035387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902683">
            <a:off x="1372562" y="4550851"/>
            <a:ext cx="1242944" cy="1618237"/>
            <a:chOff x="1307745" y="4748213"/>
            <a:chExt cx="1242944" cy="161823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35368" y="5361561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593056" y="4750594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47901" y="5738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97931" y="5129213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34267" y="5287739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34267" y="5233273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1331119" y="5233273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590675" y="4748213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902683">
            <a:off x="990021" y="5841729"/>
            <a:ext cx="1674560" cy="363557"/>
            <a:chOff x="1103155" y="6059626"/>
            <a:chExt cx="1674560" cy="3635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35369" y="6182736"/>
              <a:ext cx="5975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1590675" y="6279147"/>
              <a:ext cx="3435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934273" y="6232801"/>
              <a:ext cx="58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32890" y="6324600"/>
              <a:ext cx="317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2224847" y="3810000"/>
            <a:ext cx="3868794" cy="2982340"/>
            <a:chOff x="2224847" y="3810000"/>
            <a:chExt cx="3868794" cy="2982340"/>
          </a:xfrm>
        </p:grpSpPr>
        <p:grpSp>
          <p:nvGrpSpPr>
            <p:cNvPr id="99" name="Group 98"/>
            <p:cNvGrpSpPr/>
            <p:nvPr/>
          </p:nvGrpSpPr>
          <p:grpSpPr>
            <a:xfrm>
              <a:off x="3124200" y="3810000"/>
              <a:ext cx="2969441" cy="2982340"/>
              <a:chOff x="3124200" y="3810000"/>
              <a:chExt cx="2969441" cy="298234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124200" y="3810000"/>
                <a:ext cx="2969441" cy="2982340"/>
                <a:chOff x="76200" y="3799461"/>
                <a:chExt cx="2969441" cy="2982340"/>
              </a:xfrm>
            </p:grpSpPr>
            <p:pic>
              <p:nvPicPr>
                <p:cNvPr id="49" name="Picture 48" descr="http://gieseanw.files.wordpress.com/2010/02/graph_paper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" y="4114800"/>
                  <a:ext cx="2667000" cy="266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0" name="Group 49"/>
                <p:cNvGrpSpPr/>
                <p:nvPr/>
              </p:nvGrpSpPr>
              <p:grpSpPr>
                <a:xfrm>
                  <a:off x="76200" y="5106529"/>
                  <a:ext cx="2969441" cy="369332"/>
                  <a:chOff x="152400" y="3451324"/>
                  <a:chExt cx="2969441" cy="36933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821759" y="345132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152400" y="3809463"/>
                    <a:ext cx="2819400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371600" y="3799461"/>
                  <a:ext cx="285656" cy="2971801"/>
                  <a:chOff x="1204870" y="2514600"/>
                  <a:chExt cx="285656" cy="2971801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1215392" y="2667000"/>
                    <a:ext cx="0" cy="281940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04870" y="2514600"/>
                    <a:ext cx="2856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</a:t>
                    </a:r>
                    <a:endParaRPr lang="en-US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583">
                    <a:off x="3478593" y="4624907"/>
                    <a:ext cx="624868" cy="446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583">
                    <a:off x="3478593" y="4624907"/>
                    <a:ext cx="624868" cy="446008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 rot="5583">
                <a:off x="3691760" y="4976843"/>
                <a:ext cx="1479509" cy="99381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Notched Right Arrow 46"/>
            <p:cNvSpPr/>
            <p:nvPr/>
          </p:nvSpPr>
          <p:spPr>
            <a:xfrm>
              <a:off x="2224847" y="4097564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OBB’s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 Local Space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90953" y="4953317"/>
            <a:ext cx="1481123" cy="1019008"/>
            <a:chOff x="3690953" y="4953317"/>
            <a:chExt cx="1481123" cy="1019008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4431158" y="4975642"/>
              <a:ext cx="740918" cy="498109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5583">
                  <a:off x="4645944" y="4953317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4645944" y="4953317"/>
                  <a:ext cx="356700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>
              <a:off x="4430122" y="5475209"/>
              <a:ext cx="741954" cy="49664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 rot="5583">
                  <a:off x="4623267" y="5726104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4623267" y="5726104"/>
                  <a:ext cx="356700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 flipH="1">
              <a:off x="3690953" y="5473749"/>
              <a:ext cx="739169" cy="491144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690953" y="4975642"/>
              <a:ext cx="740561" cy="49956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5583">
                  <a:off x="3827031" y="4953317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3827031" y="4953317"/>
                  <a:ext cx="356700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5583">
                  <a:off x="3827031" y="5726104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3827031" y="5726104"/>
                  <a:ext cx="356700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3339757" y="5476560"/>
            <a:ext cx="1091793" cy="410842"/>
            <a:chOff x="3339757" y="5476560"/>
            <a:chExt cx="1091793" cy="41084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505200" y="5476560"/>
              <a:ext cx="926350" cy="383696"/>
            </a:xfrm>
            <a:prstGeom prst="line">
              <a:avLst/>
            </a:prstGeom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339757" y="5641181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v'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166427" y="1837731"/>
            <a:ext cx="2935171" cy="46704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only considering </a:t>
            </a:r>
            <a:r>
              <a:rPr lang="en-US" sz="1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points, so we can ignore the model’s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offset</a:t>
            </a:r>
          </a:p>
        </p:txBody>
      </p:sp>
    </p:spTree>
    <p:extLst>
      <p:ext uri="{BB962C8B-B14F-4D97-AF65-F5344CB8AC3E}">
        <p14:creationId xmlns:p14="http://schemas.microsoft.com/office/powerpoint/2010/main" val="384497005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so many of the collision/intersection problems have to do with models in the scene, we should look at them a bit more carefully.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We’ve been thinking of model as just a collection of vertices</a:t>
            </a:r>
          </a:p>
          <a:p>
            <a:pPr marL="0" indent="0">
              <a:buNone/>
            </a:pPr>
            <a:r>
              <a:rPr lang="en-US" dirty="0" smtClean="0"/>
              <a:t>But in reality, things are bit more complicated:</a:t>
            </a:r>
          </a:p>
          <a:p>
            <a:pPr lvl="1"/>
            <a:r>
              <a:rPr lang="en-US" dirty="0" smtClean="0"/>
              <a:t>Models need to be triangulated: </a:t>
            </a:r>
            <a:r>
              <a:rPr lang="en-US" sz="1600" i="1" dirty="0" smtClean="0"/>
              <a:t>Maya/3DSMax default to quads</a:t>
            </a:r>
            <a:endParaRPr lang="en-US" sz="1600" i="1" dirty="0"/>
          </a:p>
          <a:p>
            <a:pPr lvl="1"/>
            <a:r>
              <a:rPr lang="en-US" dirty="0" smtClean="0"/>
              <a:t>Vertices may not be unique: </a:t>
            </a:r>
            <a:r>
              <a:rPr lang="en-US" sz="1600" i="1" dirty="0" smtClean="0"/>
              <a:t>Has to do with texture &amp; lighting</a:t>
            </a:r>
          </a:p>
          <a:p>
            <a:pPr lvl="1"/>
            <a:r>
              <a:rPr lang="en-US" dirty="0" smtClean="0"/>
              <a:t>Each vertex is really a collection of (at least)</a:t>
            </a:r>
          </a:p>
          <a:p>
            <a:pPr lvl="2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Vertex normal</a:t>
            </a:r>
          </a:p>
          <a:p>
            <a:pPr lvl="2"/>
            <a:r>
              <a:rPr lang="en-US" dirty="0" smtClean="0"/>
              <a:t>Texture map coordinate</a:t>
            </a:r>
            <a:endParaRPr lang="en-US" dirty="0"/>
          </a:p>
        </p:txBody>
      </p:sp>
      <p:pic>
        <p:nvPicPr>
          <p:cNvPr id="1028" name="Picture 4" descr="https://jamie3d.com/wp-content/uploads/2009/10/hvndtxbusa_wire00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00200"/>
            <a:ext cx="23114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T2NHR4rmuXz-GaSjXyfwUOigo6IXgDnobd7CbDA1aXkftQrn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79" y="3429000"/>
            <a:ext cx="2299121" cy="16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s.msdn.com/cfs-file.ashx/__key/communityserver-blogs-components-weblogfiles/00-00-01-10-46-metablogapi/6825.image_5F00_6270B2F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" y="5022342"/>
            <a:ext cx="3425546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safaribooksonline.com/library/view/3d-graphics-with/9781849690041/graphics/0041_05_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58002"/>
            <a:ext cx="2252170" cy="167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sharphelper.com/howto_WPF_3D_vertex_normal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66438"/>
            <a:ext cx="2739746" cy="27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5132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Problem:</a:t>
            </a:r>
            <a:br>
              <a:rPr lang="en-US" dirty="0"/>
            </a:br>
            <a:r>
              <a:rPr lang="en-US" dirty="0"/>
              <a:t>OBB Projection on an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27326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Let’s move everything to the </a:t>
                </a:r>
                <a:r>
                  <a:rPr lang="en-US" sz="1800" u="sng" dirty="0" smtClean="0"/>
                  <a:t>OBB</a:t>
                </a:r>
                <a:r>
                  <a:rPr lang="en-US" sz="1800" dirty="0" smtClean="0"/>
                  <a:t>’s local space:</a:t>
                </a:r>
              </a:p>
              <a:p>
                <a:pPr marL="457200" lvl="1" indent="-163513"/>
                <a:r>
                  <a:rPr lang="en-US" sz="1600" dirty="0"/>
                  <a:t>M has 4 possible diagonals (in local space):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457200" lvl="1" indent="-163513"/>
                <a:r>
                  <a:rPr lang="en-US" sz="1600" dirty="0"/>
                  <a:t>T</a:t>
                </a:r>
                <a:r>
                  <a:rPr lang="en-US" sz="1600" dirty="0" smtClean="0"/>
                  <a:t>he axis </a:t>
                </a:r>
                <a:r>
                  <a:rPr lang="en-US" sz="1600" b="1" dirty="0" smtClean="0"/>
                  <a:t>v </a:t>
                </a:r>
                <a:r>
                  <a:rPr lang="en-US" sz="1600" dirty="0" smtClean="0"/>
                  <a:t>is </a:t>
                </a:r>
                <a:r>
                  <a:rPr lang="en-US" sz="1600" dirty="0" smtClean="0"/>
                  <a:t>local space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1">
                        <a:latin typeface="Cambria Math"/>
                      </a:rPr>
                      <m:t>𝐯</m:t>
                    </m:r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 few interesting facts about OBB in local space:</a:t>
                </a:r>
              </a:p>
              <a:p>
                <a:pPr lvl="1"/>
                <a:r>
                  <a:rPr lang="en-US" sz="1600" dirty="0" smtClean="0"/>
                  <a:t>There is exactly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in each of the 4 quadrants</a:t>
                </a:r>
              </a:p>
              <a:p>
                <a:pPr lvl="1"/>
                <a:r>
                  <a:rPr lang="en-US" sz="1600" dirty="0" smtClean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0" i="0" dirty="0" smtClean="0">
                    <a:latin typeface="+mj-lt"/>
                  </a:rPr>
                  <a:t>(</a:t>
                </a:r>
                <a:r>
                  <a:rPr lang="en-US" sz="1600" b="0" i="1" dirty="0" smtClean="0">
                    <a:latin typeface="+mj-lt"/>
                  </a:rPr>
                  <a:t>a</a:t>
                </a:r>
                <a:r>
                  <a:rPr lang="en-US" sz="1600" b="0" i="0" dirty="0" smtClean="0">
                    <a:latin typeface="+mj-lt"/>
                  </a:rPr>
                  <a:t>, </a:t>
                </a:r>
                <a:r>
                  <a:rPr lang="en-US" sz="1600" b="0" i="1" dirty="0" smtClean="0">
                    <a:latin typeface="+mj-lt"/>
                  </a:rPr>
                  <a:t>b</a:t>
                </a:r>
                <a:r>
                  <a:rPr lang="en-US" sz="1600" b="0" i="0" dirty="0" smtClean="0">
                    <a:latin typeface="+mj-lt"/>
                  </a:rPr>
                  <a:t>)</a:t>
                </a:r>
                <a:r>
                  <a:rPr lang="en-US" sz="1600" dirty="0" smtClean="0"/>
                  <a:t> (both positive)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=(−</m:t>
                    </m:r>
                    <m:r>
                      <a:rPr lang="en-US" sz="1600" i="1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,−</m:t>
                    </m:r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=(</m:t>
                    </m:r>
                    <m:r>
                      <a:rPr lang="en-US" sz="1600" i="1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,−</m:t>
                    </m:r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 </a:t>
                </a:r>
              </a:p>
              <a:p>
                <a:pPr lvl="1"/>
                <a:r>
                  <a:rPr lang="en-US" sz="16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with the largest projection on </a:t>
                </a:r>
                <a:r>
                  <a:rPr lang="en-US" sz="1600" b="1" dirty="0" smtClean="0"/>
                  <a:t>v</a:t>
                </a:r>
                <a:r>
                  <a:rPr lang="en-US" sz="1600" dirty="0" smtClean="0"/>
                  <a:t>’ </a:t>
                </a:r>
                <a:r>
                  <a:rPr lang="en-US" sz="1600" u="sng" dirty="0" smtClean="0"/>
                  <a:t>is the one with the same +/- signature as </a:t>
                </a:r>
                <a:r>
                  <a:rPr lang="en-US" sz="1600" b="1" u="sng" dirty="0" smtClean="0"/>
                  <a:t>v</a:t>
                </a:r>
                <a:r>
                  <a:rPr lang="en-US" sz="1600" u="sng" dirty="0" smtClean="0"/>
                  <a:t>’</a:t>
                </a:r>
              </a:p>
              <a:p>
                <a:pPr lvl="1"/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=(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will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that matches </a:t>
                </a:r>
                <a:r>
                  <a:rPr lang="en-US" sz="1600" b="1" dirty="0"/>
                  <a:t>v</a:t>
                </a:r>
                <a:r>
                  <a:rPr lang="en-US" sz="1600" dirty="0"/>
                  <a:t>’ signature</a:t>
                </a:r>
                <a:endParaRPr lang="en-US" sz="1600" b="1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2732661"/>
              </a:xfrm>
              <a:blipFill>
                <a:blip r:embed="rId2"/>
                <a:stretch>
                  <a:fillRect l="-566" t="-1339" b="-30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6" name="Picture 5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16" name="Rectangle 15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 rot="902683">
            <a:off x="14744" y="5715945"/>
            <a:ext cx="2625124" cy="246221"/>
            <a:chOff x="78250" y="6154499"/>
            <a:chExt cx="2625124" cy="2462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65027" y="6154499"/>
              <a:ext cx="463393" cy="246221"/>
              <a:chOff x="700508" y="6035387"/>
              <a:chExt cx="463393" cy="2462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700508" y="6079384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9074" y="6035387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902683">
            <a:off x="1372562" y="4550851"/>
            <a:ext cx="1242944" cy="1618237"/>
            <a:chOff x="1307745" y="4748213"/>
            <a:chExt cx="1242944" cy="161823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35368" y="5361561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593056" y="4750594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47901" y="5738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97931" y="5129213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34267" y="5287739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34267" y="5233273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1331119" y="5233273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590675" y="4748213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902683">
            <a:off x="990021" y="5841729"/>
            <a:ext cx="1674560" cy="363557"/>
            <a:chOff x="1103155" y="6059626"/>
            <a:chExt cx="1674560" cy="3635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35369" y="6182736"/>
              <a:ext cx="5975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1590675" y="6279147"/>
              <a:ext cx="3435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934273" y="6232801"/>
              <a:ext cx="58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32890" y="6324600"/>
              <a:ext cx="317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096000" y="4151055"/>
                <a:ext cx="2971800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Great! We’re done!</a:t>
                </a:r>
              </a:p>
              <a:p>
                <a:pPr marL="336550" lvl="1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400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400" b="1">
                        <a:latin typeface="Cambria Math"/>
                      </a:rPr>
                      <m:t>𝐯</m:t>
                    </m:r>
                  </m:oMath>
                </a14:m>
                <a:endParaRPr lang="en-US" sz="1400" i="1" dirty="0"/>
              </a:p>
              <a:p>
                <a:pPr marL="336550" lvl="1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above</a:t>
                </a:r>
              </a:p>
              <a:p>
                <a:pPr marL="336550" lvl="1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  <m:r>
                              <a:rPr lang="en-US" sz="1400" b="1" i="0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den>
                    </m:f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295275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295275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so fast…</a:t>
                </a:r>
              </a:p>
              <a:p>
                <a:pPr marL="339725" lvl="1" indent="-17780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do better.</a:t>
                </a:r>
              </a:p>
              <a:p>
                <a:pPr marL="339725" lvl="1" indent="-17780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Also: this projection is in M’s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space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need the projection in </a:t>
                </a:r>
                <a:r>
                  <a:rPr lang="en-US" sz="14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51055"/>
                <a:ext cx="2971800" cy="2339102"/>
              </a:xfrm>
              <a:prstGeom prst="rect">
                <a:avLst/>
              </a:prstGeom>
              <a:blipFill>
                <a:blip r:embed="rId15"/>
                <a:stretch>
                  <a:fillRect l="-1025" t="-208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2224847" y="3810000"/>
            <a:ext cx="3868794" cy="2982340"/>
            <a:chOff x="2224847" y="3810000"/>
            <a:chExt cx="3868794" cy="2982340"/>
          </a:xfrm>
        </p:grpSpPr>
        <p:grpSp>
          <p:nvGrpSpPr>
            <p:cNvPr id="99" name="Group 98"/>
            <p:cNvGrpSpPr/>
            <p:nvPr/>
          </p:nvGrpSpPr>
          <p:grpSpPr>
            <a:xfrm>
              <a:off x="3124200" y="3810000"/>
              <a:ext cx="2969441" cy="2982340"/>
              <a:chOff x="3124200" y="3810000"/>
              <a:chExt cx="2969441" cy="298234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124200" y="3810000"/>
                <a:ext cx="2969441" cy="2982340"/>
                <a:chOff x="76200" y="3799461"/>
                <a:chExt cx="2969441" cy="2982340"/>
              </a:xfrm>
            </p:grpSpPr>
            <p:pic>
              <p:nvPicPr>
                <p:cNvPr id="49" name="Picture 48" descr="http://gieseanw.files.wordpress.com/2010/02/graph_paper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" y="4114800"/>
                  <a:ext cx="2667000" cy="266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0" name="Group 49"/>
                <p:cNvGrpSpPr/>
                <p:nvPr/>
              </p:nvGrpSpPr>
              <p:grpSpPr>
                <a:xfrm>
                  <a:off x="76200" y="5106529"/>
                  <a:ext cx="2969441" cy="369332"/>
                  <a:chOff x="152400" y="3451324"/>
                  <a:chExt cx="2969441" cy="36933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821759" y="345132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152400" y="3809463"/>
                    <a:ext cx="2819400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371600" y="3799461"/>
                  <a:ext cx="285656" cy="2971801"/>
                  <a:chOff x="1204870" y="2514600"/>
                  <a:chExt cx="285656" cy="2971801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1215392" y="2667000"/>
                    <a:ext cx="0" cy="281940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204870" y="2514600"/>
                    <a:ext cx="2856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</a:t>
                    </a:r>
                    <a:endParaRPr lang="en-US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5583">
                    <a:off x="3478593" y="4624907"/>
                    <a:ext cx="624868" cy="446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583">
                    <a:off x="3478593" y="4624907"/>
                    <a:ext cx="624868" cy="446008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 rot="5583">
                <a:off x="3691760" y="4976843"/>
                <a:ext cx="1479509" cy="99381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Notched Right Arrow 46"/>
            <p:cNvSpPr/>
            <p:nvPr/>
          </p:nvSpPr>
          <p:spPr>
            <a:xfrm>
              <a:off x="2224847" y="4097564"/>
              <a:ext cx="997012" cy="854326"/>
            </a:xfrm>
            <a:prstGeom prst="notchedRightArrow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OBB’s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 Local Space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90953" y="4953317"/>
            <a:ext cx="1481123" cy="1019008"/>
            <a:chOff x="3690953" y="4953317"/>
            <a:chExt cx="1481123" cy="1019008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4431158" y="4975642"/>
              <a:ext cx="740918" cy="498109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5583">
                  <a:off x="4645944" y="4953317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4645944" y="4953317"/>
                  <a:ext cx="356700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>
              <a:off x="4430122" y="5475209"/>
              <a:ext cx="741954" cy="49664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 rot="5583">
                  <a:off x="4623267" y="5726104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4623267" y="5726104"/>
                  <a:ext cx="356700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 flipH="1">
              <a:off x="3690953" y="5473749"/>
              <a:ext cx="739169" cy="491144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690953" y="4975642"/>
              <a:ext cx="740561" cy="499567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5583">
                  <a:off x="3827031" y="4953317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3827031" y="4953317"/>
                  <a:ext cx="356700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5583">
                  <a:off x="3827031" y="5726104"/>
                  <a:ext cx="3567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83">
                  <a:off x="3827031" y="5726104"/>
                  <a:ext cx="356700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3339757" y="5476560"/>
            <a:ext cx="1091793" cy="410842"/>
            <a:chOff x="3339757" y="5476560"/>
            <a:chExt cx="1091793" cy="41084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505200" y="5476560"/>
              <a:ext cx="926350" cy="383696"/>
            </a:xfrm>
            <a:prstGeom prst="line">
              <a:avLst/>
            </a:prstGeom>
            <a:ln w="127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339757" y="5641181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v'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52800" y="4191000"/>
            <a:ext cx="2286000" cy="2514600"/>
            <a:chOff x="3352800" y="4191000"/>
            <a:chExt cx="2286000" cy="2514600"/>
          </a:xfrm>
        </p:grpSpPr>
        <p:sp>
          <p:nvSpPr>
            <p:cNvPr id="92" name="TextBox 91"/>
            <p:cNvSpPr txBox="1"/>
            <p:nvPr/>
          </p:nvSpPr>
          <p:spPr>
            <a:xfrm>
              <a:off x="4724767" y="4192471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419100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2056" y="618238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00088" y="6180909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099289" y="4772085"/>
                <a:ext cx="589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𝑎</m:t>
                      </m:r>
                      <m:r>
                        <a:rPr lang="en-US" sz="1200" i="1">
                          <a:latin typeface="Cambria Math"/>
                        </a:rPr>
                        <m:t>,</m:t>
                      </m:r>
                      <m:r>
                        <a:rPr lang="en-US" sz="1200" i="1">
                          <a:latin typeface="Cambria Math"/>
                        </a:rPr>
                        <m:t>𝑏</m:t>
                      </m:r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89" y="4772085"/>
                <a:ext cx="589392" cy="276999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/>
          <p:cNvSpPr/>
          <p:nvPr/>
        </p:nvSpPr>
        <p:spPr>
          <a:xfrm>
            <a:off x="6147869" y="1516744"/>
            <a:ext cx="2939075" cy="540656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only considering </a:t>
            </a:r>
            <a:r>
              <a:rPr lang="en-US" sz="1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points, so we can ignore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and work in 3D vector space only.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528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8" grpId="0" uiExpand="1" build="p"/>
      <p:bldP spid="5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Getting +/- Signature is </a:t>
            </a:r>
            <a:r>
              <a:rPr lang="en-US" u="sng" dirty="0" smtClean="0"/>
              <a:t>Not</a:t>
            </a:r>
            <a:r>
              <a:rPr lang="en-US" dirty="0" smtClean="0"/>
              <a:t> Needed: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-20638">
                  <a:spcBef>
                    <a:spcPts val="600"/>
                  </a:spcBef>
                  <a:buNone/>
                </a:pPr>
                <a:r>
                  <a:rPr lang="en-US" sz="2400" dirty="0" smtClean="0"/>
                  <a:t> </a:t>
                </a:r>
                <a:r>
                  <a:rPr lang="en-US" sz="1800" dirty="0" smtClean="0"/>
                  <a:t>Consider the terms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</a:p>
              <a:p>
                <a:pPr marL="0" lvl="1" indent="-20638">
                  <a:spcBef>
                    <a:spcPts val="600"/>
                  </a:spcBef>
                  <a:buNone/>
                </a:pPr>
                <a:endParaRPr lang="en-US" i="1" dirty="0">
                  <a:latin typeface="Cambria Math"/>
                </a:endParaRPr>
              </a:p>
              <a:p>
                <a:pPr marL="0" lvl="1" indent="-20638">
                  <a:spcBef>
                    <a:spcPts val="600"/>
                  </a:spcBef>
                  <a:buNone/>
                </a:pPr>
                <a:endParaRPr lang="en-US" sz="1600" i="1" dirty="0" smtClean="0">
                  <a:latin typeface="Cambria Math"/>
                </a:endParaRPr>
              </a:p>
              <a:p>
                <a:pPr marL="0" lvl="1" indent="-20638">
                  <a:spcBef>
                    <a:spcPts val="600"/>
                  </a:spcBef>
                  <a:buNone/>
                </a:pPr>
                <a:r>
                  <a:rPr lang="en-US" sz="1600" i="1" dirty="0">
                    <a:latin typeface="Cambria Math"/>
                  </a:rPr>
                  <a:t/>
                </a:r>
                <a:br>
                  <a:rPr lang="en-US" sz="1600" i="1" dirty="0">
                    <a:latin typeface="Cambria Math"/>
                  </a:rPr>
                </a:br>
                <a:endParaRPr lang="en-US" sz="1600" i="1" dirty="0" smtClean="0">
                  <a:latin typeface="Cambria Math"/>
                </a:endParaRPr>
              </a:p>
              <a:p>
                <a:pPr marL="0" lvl="1" indent="-20638">
                  <a:spcBef>
                    <a:spcPts val="600"/>
                  </a:spcBef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1" indent="-20638">
                  <a:spcBef>
                    <a:spcPts val="600"/>
                  </a:spcBef>
                  <a:buNone/>
                </a:pPr>
                <a:endParaRPr lang="en-US" sz="800" i="1" dirty="0" smtClean="0">
                  <a:latin typeface="Cambria Math"/>
                </a:endParaRPr>
              </a:p>
              <a:p>
                <a:pPr marL="0" lvl="1" indent="-20638">
                  <a:spcBef>
                    <a:spcPts val="600"/>
                  </a:spcBef>
                  <a:buNone/>
                </a:pPr>
                <a:endParaRPr lang="en-US" sz="800" dirty="0" smtClean="0"/>
              </a:p>
              <a:p>
                <a:pPr marL="0" lvl="1" indent="-20638">
                  <a:spcBef>
                    <a:spcPts val="600"/>
                  </a:spcBef>
                  <a:buNone/>
                </a:pPr>
                <a:r>
                  <a:rPr lang="en-US" sz="1600" dirty="0" smtClean="0"/>
                  <a:t>Therefore no need to compute the ratios: just use the fact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6" name="Picture 5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16" name="Rectangle 15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 rot="902683">
            <a:off x="14744" y="5715945"/>
            <a:ext cx="2625124" cy="246221"/>
            <a:chOff x="78250" y="6154499"/>
            <a:chExt cx="2625124" cy="2462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65027" y="6154499"/>
              <a:ext cx="463393" cy="246221"/>
              <a:chOff x="700508" y="6035387"/>
              <a:chExt cx="463393" cy="2462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700508" y="6079384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9074" y="6035387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902683">
            <a:off x="1372562" y="4550851"/>
            <a:ext cx="1242944" cy="1618237"/>
            <a:chOff x="1307745" y="4748213"/>
            <a:chExt cx="1242944" cy="161823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35368" y="5361561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593056" y="4750594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47901" y="5738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97931" y="5129213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34267" y="5287739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34267" y="5233273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1331119" y="5233273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590675" y="4748213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902683">
            <a:off x="990021" y="5841729"/>
            <a:ext cx="1674560" cy="363557"/>
            <a:chOff x="1103155" y="6059626"/>
            <a:chExt cx="1674560" cy="3635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35369" y="6182736"/>
              <a:ext cx="5975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1590675" y="6279147"/>
              <a:ext cx="3435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934273" y="6232801"/>
              <a:ext cx="58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32890" y="6324600"/>
              <a:ext cx="317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3124200" y="3810000"/>
            <a:ext cx="2969441" cy="2982340"/>
            <a:chOff x="76200" y="3799461"/>
            <a:chExt cx="2969441" cy="2982340"/>
          </a:xfrm>
        </p:grpSpPr>
        <p:pic>
          <p:nvPicPr>
            <p:cNvPr id="48" name="Picture 47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76200" y="5106529"/>
              <a:ext cx="2969441" cy="369332"/>
              <a:chOff x="152400" y="3451324"/>
              <a:chExt cx="2969441" cy="36933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821759" y="345132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52400" y="3809463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371600" y="3799461"/>
              <a:ext cx="285656" cy="2971801"/>
              <a:chOff x="1204870" y="2514600"/>
              <a:chExt cx="285656" cy="2971801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V="1">
                <a:off x="1215392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20487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>
            <a:spLocks noChangeAspect="1"/>
          </p:cNvSpPr>
          <p:nvPr/>
        </p:nvSpPr>
        <p:spPr>
          <a:xfrm rot="5583">
            <a:off x="3691760" y="4976843"/>
            <a:ext cx="1479509" cy="9938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431158" y="4975642"/>
            <a:ext cx="740918" cy="49810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4430122" y="5475209"/>
            <a:ext cx="741954" cy="49664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H="1">
            <a:off x="3690953" y="5473749"/>
            <a:ext cx="739169" cy="491144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3690953" y="4975642"/>
            <a:ext cx="740561" cy="49956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3505200" y="5476560"/>
            <a:ext cx="926350" cy="383696"/>
          </a:xfrm>
          <a:prstGeom prst="line">
            <a:avLst/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39757" y="5641181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52800" y="4191000"/>
            <a:ext cx="2286000" cy="2514600"/>
            <a:chOff x="3352800" y="4191000"/>
            <a:chExt cx="2286000" cy="2514600"/>
          </a:xfrm>
        </p:grpSpPr>
        <p:sp>
          <p:nvSpPr>
            <p:cNvPr id="69" name="TextBox 68"/>
            <p:cNvSpPr txBox="1"/>
            <p:nvPr/>
          </p:nvSpPr>
          <p:spPr>
            <a:xfrm>
              <a:off x="4724767" y="4192471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52800" y="419100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72056" y="618238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00088" y="6180909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-51404" y="2719333"/>
            <a:ext cx="4333105" cy="786448"/>
          </a:xfrm>
          <a:prstGeom prst="roundRect">
            <a:avLst>
              <a:gd name="adj" fmla="val 8600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This is what the book 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means by ‘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pseudo dot-product’. 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But there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is nothing ‘pseudo’ about it: it’s 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merely consequence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maximizing a projection </a:t>
            </a:r>
            <a:r>
              <a:rPr lang="en-US" sz="1200" b="1" i="1" u="sng" dirty="0">
                <a:solidFill>
                  <a:schemeClr val="tx1"/>
                </a:solidFill>
                <a:cs typeface="Times New Roman" panose="02020603050405020304" pitchFamily="18" charset="0"/>
              </a:rPr>
              <a:t>in an </a:t>
            </a:r>
            <a:r>
              <a:rPr lang="en-US" sz="1200" b="1" i="1" u="sng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OBB’s </a:t>
            </a:r>
            <a:r>
              <a:rPr lang="en-US" sz="1200" b="1" i="1" u="sng" dirty="0">
                <a:solidFill>
                  <a:schemeClr val="tx1"/>
                </a:solidFill>
                <a:cs typeface="Times New Roman" panose="02020603050405020304" pitchFamily="18" charset="0"/>
              </a:rPr>
              <a:t>local space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A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rather important caveat that the book </a:t>
            </a:r>
            <a:r>
              <a:rPr lang="en-US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completely glosses over…</a:t>
            </a:r>
            <a:endParaRPr lang="en-US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/>
              <p:cNvSpPr/>
              <p:nvPr/>
            </p:nvSpPr>
            <p:spPr>
              <a:xfrm>
                <a:off x="6025176" y="4114799"/>
                <a:ext cx="3083656" cy="1611015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was 2D: What about 3D?</a:t>
                </a: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similar argument works in 3D.</a:t>
                </a:r>
              </a:p>
              <a:p>
                <a:endParaRPr lang="en-US" sz="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’s. 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 per </a:t>
                </a:r>
                <a:r>
                  <a:rPr lang="en-US" sz="1400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octant</a:t>
                </a:r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+/- signature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74625" indent="-174625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value trick still applies to 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den>
                    </m:f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Rounded 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76" y="4114799"/>
                <a:ext cx="3083656" cy="1611015"/>
              </a:xfrm>
              <a:prstGeom prst="roundRect">
                <a:avLst/>
              </a:prstGeom>
              <a:blipFill>
                <a:blip r:embed="rId20"/>
                <a:stretch>
                  <a:fillRect b="-25373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Notched Right Arrow 74"/>
          <p:cNvSpPr/>
          <p:nvPr/>
        </p:nvSpPr>
        <p:spPr>
          <a:xfrm>
            <a:off x="2224847" y="4097564"/>
            <a:ext cx="997012" cy="854326"/>
          </a:xfrm>
          <a:prstGeom prst="notchedRight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OBB’s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Local Space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13181" y="1681008"/>
                <a:ext cx="3540393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81" y="1681008"/>
                <a:ext cx="3540393" cy="64556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495800" y="2857500"/>
                <a:ext cx="1729769" cy="37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57500"/>
                <a:ext cx="1729769" cy="375616"/>
              </a:xfrm>
              <a:prstGeom prst="rect">
                <a:avLst/>
              </a:prstGeom>
              <a:blipFill rotWithShape="1"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495800" y="3208490"/>
                <a:ext cx="1729769" cy="37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208490"/>
                <a:ext cx="1729769" cy="375616"/>
              </a:xfrm>
              <a:prstGeom prst="rect">
                <a:avLst/>
              </a:prstGeom>
              <a:blipFill rotWithShape="1">
                <a:blip r:embed="rId2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95800" y="2228850"/>
                <a:ext cx="3157211" cy="66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28850"/>
                <a:ext cx="3157211" cy="66704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81031" y="1114117"/>
                <a:ext cx="487716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best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31" y="1114117"/>
                <a:ext cx="4877169" cy="71468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/>
          <p:cNvSpPr/>
          <p:nvPr/>
        </p:nvSpPr>
        <p:spPr>
          <a:xfrm>
            <a:off x="6093640" y="5933760"/>
            <a:ext cx="2974160" cy="46704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still need to correct for scaling relative to World space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225569" y="2997929"/>
            <a:ext cx="2396862" cy="445510"/>
            <a:chOff x="2103016" y="3797465"/>
            <a:chExt cx="2396862" cy="467040"/>
          </a:xfrm>
        </p:grpSpPr>
        <p:sp>
          <p:nvSpPr>
            <p:cNvPr id="83" name="Rounded Rectangle 82"/>
            <p:cNvSpPr/>
            <p:nvPr/>
          </p:nvSpPr>
          <p:spPr>
            <a:xfrm>
              <a:off x="2864568" y="3797465"/>
              <a:ext cx="1635310" cy="4670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set a and b to be positive (see 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26" action="ppaction://hlinksldjump"/>
                </a:rPr>
                <a:t>this slide</a:t>
              </a:r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84" name="Elbow Connector 83"/>
            <p:cNvCxnSpPr>
              <a:endCxn id="83" idx="1"/>
            </p:cNvCxnSpPr>
            <p:nvPr/>
          </p:nvCxnSpPr>
          <p:spPr>
            <a:xfrm>
              <a:off x="2103016" y="3849956"/>
              <a:ext cx="761552" cy="1810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8317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6" grpId="0" animBg="1"/>
      <p:bldP spid="77" grpId="0" animBg="1"/>
      <p:bldP spid="55" grpId="0" uiExpand="1"/>
      <p:bldP spid="73" grpId="0" uiExpand="1"/>
      <p:bldP spid="74" grpId="0" uiExpand="1"/>
      <p:bldP spid="79" grpId="0" uiExpand="1"/>
      <p:bldP spid="80" grpId="0" uiExpand="1"/>
      <p:bldP spid="8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Scaling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</a:t>
            </a:r>
            <a:r>
              <a:rPr lang="en-US" sz="1800" dirty="0" smtClean="0"/>
              <a:t>’s scale factor affects the magnitude of the projection between world and local space.</a:t>
            </a:r>
            <a:endParaRPr lang="en-US" sz="7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6" name="Picture 5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16" name="Rectangle 15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 rot="902683">
            <a:off x="14744" y="5715945"/>
            <a:ext cx="2625124" cy="246221"/>
            <a:chOff x="78250" y="6154499"/>
            <a:chExt cx="2625124" cy="2462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65027" y="6154499"/>
              <a:ext cx="463393" cy="246221"/>
              <a:chOff x="700508" y="6035387"/>
              <a:chExt cx="463393" cy="2462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700508" y="6079384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9074" y="6035387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902683">
            <a:off x="1372562" y="4550851"/>
            <a:ext cx="1242944" cy="1618237"/>
            <a:chOff x="1307745" y="4748213"/>
            <a:chExt cx="1242944" cy="161823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35368" y="5361561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593056" y="4750594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47901" y="5738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97931" y="5129213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34267" y="5287739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34267" y="5233273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1331119" y="5233273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590675" y="4748213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902683">
            <a:off x="990021" y="5841729"/>
            <a:ext cx="1674560" cy="363557"/>
            <a:chOff x="1103155" y="6059626"/>
            <a:chExt cx="1674560" cy="3635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35369" y="6182736"/>
              <a:ext cx="5975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1590675" y="6279147"/>
              <a:ext cx="3435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934273" y="6232801"/>
              <a:ext cx="58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32890" y="6324600"/>
              <a:ext cx="317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3124200" y="3810000"/>
            <a:ext cx="2969441" cy="2982340"/>
            <a:chOff x="76200" y="3799461"/>
            <a:chExt cx="2969441" cy="2982340"/>
          </a:xfrm>
        </p:grpSpPr>
        <p:pic>
          <p:nvPicPr>
            <p:cNvPr id="48" name="Picture 47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76200" y="5106529"/>
              <a:ext cx="2969441" cy="369332"/>
              <a:chOff x="152400" y="3451324"/>
              <a:chExt cx="2969441" cy="36933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821759" y="345132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52400" y="3809463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371600" y="3799461"/>
              <a:ext cx="285656" cy="2971801"/>
              <a:chOff x="1204870" y="2514600"/>
              <a:chExt cx="285656" cy="2971801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V="1">
                <a:off x="1215392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20487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>
            <a:spLocks noChangeAspect="1"/>
          </p:cNvSpPr>
          <p:nvPr/>
        </p:nvSpPr>
        <p:spPr>
          <a:xfrm rot="5583">
            <a:off x="3691760" y="4976843"/>
            <a:ext cx="1479509" cy="9938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431158" y="4975642"/>
            <a:ext cx="740918" cy="49810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4430122" y="5475209"/>
            <a:ext cx="741954" cy="49664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H="1">
            <a:off x="3690953" y="5473749"/>
            <a:ext cx="739169" cy="491144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3690953" y="4975642"/>
            <a:ext cx="740561" cy="49956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3505200" y="5476560"/>
            <a:ext cx="926350" cy="383696"/>
          </a:xfrm>
          <a:prstGeom prst="line">
            <a:avLst/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39757" y="5641181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52800" y="4191000"/>
            <a:ext cx="2286000" cy="2514600"/>
            <a:chOff x="3352800" y="4191000"/>
            <a:chExt cx="2286000" cy="2514600"/>
          </a:xfrm>
        </p:grpSpPr>
        <p:sp>
          <p:nvSpPr>
            <p:cNvPr id="69" name="TextBox 68"/>
            <p:cNvSpPr txBox="1"/>
            <p:nvPr/>
          </p:nvSpPr>
          <p:spPr>
            <a:xfrm>
              <a:off x="4724767" y="4192471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52800" y="419100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72056" y="618238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00088" y="6180909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54856" y="1558836"/>
                <a:ext cx="4007572" cy="1344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16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have: 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endParaRPr lang="en-US" sz="1600" b="1" dirty="0" smtClean="0">
                  <a:latin typeface="Times New Roman" panose="02020603050405020304" pitchFamily="18" charset="0"/>
                </a:endParaRPr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sz="1600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sz="1600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        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        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𝑠</m:t>
                    </m:r>
                    <m:r>
                      <a:rPr lang="en-US" sz="1600" b="0" i="1" smtClean="0">
                        <a:latin typeface="Cambria Math"/>
                      </a:rPr>
                      <m:t>   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6" y="1558836"/>
                <a:ext cx="4007572" cy="1344535"/>
              </a:xfrm>
              <a:prstGeom prst="rect">
                <a:avLst/>
              </a:prstGeom>
              <a:blipFill>
                <a:blip r:embed="rId19"/>
                <a:stretch>
                  <a:fillRect l="-607" t="-901" b="-31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ounded Rectangle 85"/>
              <p:cNvSpPr/>
              <p:nvPr/>
            </p:nvSpPr>
            <p:spPr>
              <a:xfrm>
                <a:off x="550361" y="2971800"/>
                <a:ext cx="4012067" cy="685801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𝐝</m:t>
                            </m:r>
                          </m:e>
                          <m:sup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 on the scaling factor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fixed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scale will have the OBB cast a larger projection.</a:t>
                </a:r>
              </a:p>
            </p:txBody>
          </p:sp>
        </mc:Choice>
        <mc:Fallback>
          <p:sp>
            <p:nvSpPr>
              <p:cNvPr id="86" name="Rounded 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1" y="2971800"/>
                <a:ext cx="4012067" cy="685801"/>
              </a:xfrm>
              <a:prstGeom prst="roundRect">
                <a:avLst/>
              </a:prstGeom>
              <a:blipFill>
                <a:blip r:embed="rId20"/>
                <a:stretch>
                  <a:fillRect t="-3448" b="-10345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/>
              <p:cNvSpPr/>
              <p:nvPr/>
            </p:nvSpPr>
            <p:spPr>
              <a:xfrm>
                <a:off x="6019801" y="3810000"/>
                <a:ext cx="3229684" cy="1926255"/>
              </a:xfrm>
              <a:prstGeom prst="roundRect">
                <a:avLst>
                  <a:gd name="adj" fmla="val 8600"/>
                </a:avLst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/>
                <a:r>
                  <a:rPr lang="en-US" sz="12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Side note:  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Size matters! The book (Section 12.3.4.2,  p499) uses an argument based on rotation alone in local space,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200" b="1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.  This can work </a:t>
                </a:r>
                <a:r>
                  <a:rPr lang="en-US" sz="1200" u="sng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only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if the </a:t>
                </a:r>
                <a:r>
                  <a:rPr lang="en-US" sz="12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vector is updated for scale, that is to say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𝐝</m:t>
                        </m:r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  But this isn’t M’s local space anymore: this is rather M’s “rotation-only local space”.  However,  yes, under these conditions, </a:t>
                </a:r>
                <a:r>
                  <a:rPr lang="en-US" sz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both ‘spaces’ return the same projection.  But this very important detail is </a:t>
                </a:r>
                <a:r>
                  <a:rPr lang="en-US" sz="1200" b="1" u="sng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not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clearly stated anywhere.</a:t>
                </a:r>
                <a:endPara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Rounded 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3810000"/>
                <a:ext cx="3229684" cy="1926255"/>
              </a:xfrm>
              <a:prstGeom prst="roundRect">
                <a:avLst>
                  <a:gd name="adj" fmla="val 8600"/>
                </a:avLst>
              </a:prstGeom>
              <a:blipFill rotWithShape="1">
                <a:blip r:embed="rId21"/>
                <a:stretch>
                  <a:fillRect b="-15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705256" y="1558836"/>
                <a:ext cx="4309641" cy="1344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16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space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have: 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84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dirty="0">
                        <a:latin typeface="Cambria Math"/>
                      </a:rPr>
                      <m:t>𝐯</m:t>
                    </m:r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1">
                        <a:latin typeface="Cambria Math"/>
                      </a:rPr>
                      <m:t>𝐯</m:t>
                    </m:r>
                  </m:oMath>
                </a14:m>
                <a:endParaRPr lang="en-US" sz="1600" i="1" dirty="0"/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sz="1600" i="1" dirty="0"/>
                              <m:t> </m:t>
                            </m:r>
                          </m:e>
                        </m:d>
                      </m:den>
                    </m:f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𝐑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56" y="1558836"/>
                <a:ext cx="4309641" cy="1344535"/>
              </a:xfrm>
              <a:prstGeom prst="rect">
                <a:avLst/>
              </a:prstGeom>
              <a:blipFill>
                <a:blip r:embed="rId22"/>
                <a:stretch>
                  <a:fillRect l="-705" t="-7207" b="-396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le 92"/>
              <p:cNvSpPr/>
              <p:nvPr/>
            </p:nvSpPr>
            <p:spPr>
              <a:xfrm>
                <a:off x="4772056" y="2971801"/>
                <a:ext cx="4083888" cy="6858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local space, the scale factor works in reverse: For a fixed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size of 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grows smaller as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increases.</a:t>
                </a:r>
              </a:p>
            </p:txBody>
          </p:sp>
        </mc:Choice>
        <mc:Fallback xmlns="">
          <p:sp>
            <p:nvSpPr>
              <p:cNvPr id="93" name="Rounded 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56" y="2971801"/>
                <a:ext cx="4083888" cy="685800"/>
              </a:xfrm>
              <a:prstGeom prst="roundRect">
                <a:avLst/>
              </a:prstGeom>
              <a:blipFill>
                <a:blip r:embed="rId23"/>
                <a:stretch>
                  <a:fillRect r="-445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/>
              <p:cNvSpPr/>
              <p:nvPr/>
            </p:nvSpPr>
            <p:spPr>
              <a:xfrm>
                <a:off x="6019801" y="5824329"/>
                <a:ext cx="3229684" cy="793879"/>
              </a:xfrm>
              <a:prstGeom prst="roundRect">
                <a:avLst>
                  <a:gd name="adj" fmla="val 8600"/>
                </a:avLst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/>
                <a:r>
                  <a:rPr lang="en-US" sz="12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Side note:  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Actually,  the book never really shows 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2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 They just say it’s </a:t>
                </a:r>
                <a:r>
                  <a:rPr lang="en-US" sz="12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v</a:t>
                </a:r>
                <a:r>
                  <a:rPr lang="en-US" sz="1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in A’s local space, which in light of the above is extremely misleading</a:t>
                </a:r>
                <a:r>
                  <a:rPr lang="en-US" sz="12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5824329"/>
                <a:ext cx="3229684" cy="793879"/>
              </a:xfrm>
              <a:prstGeom prst="roundRect">
                <a:avLst>
                  <a:gd name="adj" fmla="val 8600"/>
                </a:avLst>
              </a:prstGeom>
              <a:blipFill rotWithShape="1">
                <a:blip r:embed="rId24"/>
                <a:stretch>
                  <a:fillRect b="-59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Notched Right Arrow 94"/>
          <p:cNvSpPr/>
          <p:nvPr/>
        </p:nvSpPr>
        <p:spPr>
          <a:xfrm>
            <a:off x="2224847" y="4097564"/>
            <a:ext cx="997012" cy="854326"/>
          </a:xfrm>
          <a:prstGeom prst="notchedRight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OBB’s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Local Space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6749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3" grpId="0" uiExpand="1" build="p" animBg="1"/>
      <p:bldP spid="86" grpId="0" animBg="1"/>
      <p:bldP spid="87" grpId="0" animBg="1"/>
      <p:bldP spid="88" grpId="0" build="p" animBg="1"/>
      <p:bldP spid="93" grpId="0" animBg="1"/>
      <p:bldP spid="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for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</a:t>
            </a:r>
            <a:r>
              <a:rPr lang="en-US" sz="1800" dirty="0" smtClean="0"/>
              <a:t>’s scale factor affects the magnitude of the projection between world and local space.</a:t>
            </a:r>
            <a:endParaRPr lang="en-US" sz="7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799461"/>
            <a:ext cx="2969441" cy="2982340"/>
            <a:chOff x="76200" y="3799461"/>
            <a:chExt cx="2969441" cy="2982340"/>
          </a:xfrm>
        </p:grpSpPr>
        <p:pic>
          <p:nvPicPr>
            <p:cNvPr id="6" name="Picture 5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260068"/>
              <a:ext cx="2969441" cy="369332"/>
              <a:chOff x="152400" y="4604863"/>
              <a:chExt cx="296944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6048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963002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52400" y="3799461"/>
              <a:ext cx="285656" cy="2971801"/>
              <a:chOff x="-14330" y="2514600"/>
              <a:chExt cx="285656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-3808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1433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 rot="20951838">
            <a:off x="1699180" y="4187336"/>
            <a:ext cx="867513" cy="1339437"/>
            <a:chOff x="1434455" y="4029452"/>
            <a:chExt cx="1084390" cy="1674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894550">
                  <a:off x="1486993" y="4141240"/>
                  <a:ext cx="781085" cy="5575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434455" y="4470825"/>
              <a:ext cx="1084390" cy="1232923"/>
              <a:chOff x="1434455" y="4470825"/>
              <a:chExt cx="1084390" cy="1232923"/>
            </a:xfrm>
          </p:grpSpPr>
          <p:sp>
            <p:nvSpPr>
              <p:cNvPr id="16" name="Rectangle 15"/>
              <p:cNvSpPr/>
              <p:nvPr/>
            </p:nvSpPr>
            <p:spPr>
              <a:xfrm rot="2894550">
                <a:off x="1232081" y="4673199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2894550" flipV="1">
                <a:off x="1916973" y="4981712"/>
                <a:ext cx="607737" cy="403623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894550">
                <a:off x="1824718" y="4817467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𝐝</m:t>
                              </m:r>
                              <m:r>
                                <a:rPr lang="en-US" sz="1000" b="1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894550">
                    <a:off x="2101944" y="5164761"/>
                    <a:ext cx="526026" cy="3077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 rot="902683">
            <a:off x="14744" y="5715945"/>
            <a:ext cx="2625124" cy="246221"/>
            <a:chOff x="78250" y="6154499"/>
            <a:chExt cx="2625124" cy="2462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250" y="6199943"/>
              <a:ext cx="2625124" cy="0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65027" y="6154499"/>
              <a:ext cx="463393" cy="246221"/>
              <a:chOff x="700508" y="6035387"/>
              <a:chExt cx="463393" cy="2462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700508" y="6079384"/>
                <a:ext cx="463393" cy="1"/>
              </a:xfrm>
              <a:prstGeom prst="line">
                <a:avLst/>
              </a:prstGeom>
              <a:ln w="12700">
                <a:solidFill>
                  <a:srgbClr val="0070C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29074" y="6035387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902683">
            <a:off x="1372562" y="4550851"/>
            <a:ext cx="1242944" cy="1618237"/>
            <a:chOff x="1307745" y="4748213"/>
            <a:chExt cx="1242944" cy="161823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35368" y="5361561"/>
              <a:ext cx="1" cy="75383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593056" y="4750594"/>
              <a:ext cx="2382" cy="1362075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47901" y="5738477"/>
              <a:ext cx="2380" cy="376919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97931" y="5129213"/>
              <a:ext cx="3751" cy="983456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34267" y="5287739"/>
              <a:ext cx="6" cy="1078711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34267" y="5233273"/>
              <a:ext cx="313633" cy="500075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031339" y="5395523"/>
                  <a:ext cx="390363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2160326" y="5096571"/>
                  <a:ext cx="390363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307745" y="5087796"/>
                  <a:ext cx="390363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H="1">
              <a:off x="1331119" y="5233273"/>
              <a:ext cx="603150" cy="122158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590675" y="4748213"/>
              <a:ext cx="343598" cy="485060"/>
            </a:xfrm>
            <a:prstGeom prst="line">
              <a:avLst/>
            </a:prstGeom>
            <a:ln w="12700">
              <a:solidFill>
                <a:srgbClr val="FF0000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0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20000">
                  <a:off x="1428726" y="4798791"/>
                  <a:ext cx="39036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 rot="902683">
            <a:off x="990021" y="5841729"/>
            <a:ext cx="1674560" cy="363557"/>
            <a:chOff x="1103155" y="6059626"/>
            <a:chExt cx="1674560" cy="36355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335369" y="6182736"/>
              <a:ext cx="59752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155" y="6078379"/>
                  <a:ext cx="344645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1590675" y="6279147"/>
              <a:ext cx="3435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6172200"/>
                  <a:ext cx="344646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1934273" y="6232801"/>
              <a:ext cx="58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32890" y="6324600"/>
              <a:ext cx="317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9" y="6059626"/>
                  <a:ext cx="341696" cy="2462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142" y="6176962"/>
                  <a:ext cx="34368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3124200" y="3810000"/>
            <a:ext cx="2969441" cy="2982340"/>
            <a:chOff x="76200" y="3799461"/>
            <a:chExt cx="2969441" cy="2982340"/>
          </a:xfrm>
        </p:grpSpPr>
        <p:pic>
          <p:nvPicPr>
            <p:cNvPr id="48" name="Picture 47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76200" y="5106529"/>
              <a:ext cx="2969441" cy="369332"/>
              <a:chOff x="152400" y="3451324"/>
              <a:chExt cx="2969441" cy="36933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821759" y="345132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152400" y="3809463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371600" y="3799461"/>
              <a:ext cx="285656" cy="2971801"/>
              <a:chOff x="1204870" y="2514600"/>
              <a:chExt cx="285656" cy="2971801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V="1">
                <a:off x="1215392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204870" y="25146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latin typeface="Cambria Math"/>
                          <a:cs typeface="Times New Roman" panose="02020603050405020304" pitchFamily="18" charset="0"/>
                        </a:rPr>
                        <m:t>M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478593" y="4624907"/>
                <a:ext cx="624868" cy="44600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>
            <a:spLocks noChangeAspect="1"/>
          </p:cNvSpPr>
          <p:nvPr/>
        </p:nvSpPr>
        <p:spPr>
          <a:xfrm rot="5583">
            <a:off x="3691760" y="4976843"/>
            <a:ext cx="1479509" cy="9938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431158" y="4975642"/>
            <a:ext cx="740918" cy="49810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45944" y="4953317"/>
                <a:ext cx="356700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4430122" y="5475209"/>
            <a:ext cx="741954" cy="49664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4623267" y="5726104"/>
                <a:ext cx="356700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H="1">
            <a:off x="3690953" y="5473749"/>
            <a:ext cx="739169" cy="491144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3690953" y="4975642"/>
            <a:ext cx="740561" cy="499567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4953317"/>
                <a:ext cx="356700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1000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83">
                <a:off x="3827031" y="5726104"/>
                <a:ext cx="356700" cy="2462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3505200" y="5476560"/>
            <a:ext cx="926350" cy="383696"/>
          </a:xfrm>
          <a:prstGeom prst="line">
            <a:avLst/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39757" y="5641181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52800" y="4191000"/>
            <a:ext cx="2286000" cy="2514600"/>
            <a:chOff x="3352800" y="4191000"/>
            <a:chExt cx="2286000" cy="2514600"/>
          </a:xfrm>
        </p:grpSpPr>
        <p:sp>
          <p:nvSpPr>
            <p:cNvPr id="69" name="TextBox 68"/>
            <p:cNvSpPr txBox="1"/>
            <p:nvPr/>
          </p:nvSpPr>
          <p:spPr>
            <a:xfrm>
              <a:off x="4724767" y="4192471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52800" y="419100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(-,+)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72056" y="6182380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(+,-)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00088" y="6180909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(-,-)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54856" y="1558836"/>
                <a:ext cx="4007572" cy="1344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16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WORLD space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have: 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best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</a:endParaRPr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sz="1600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sz="1600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        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        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𝑠</m:t>
                    </m:r>
                    <m:r>
                      <a:rPr lang="en-US" sz="1600" i="1">
                        <a:latin typeface="Cambria Math"/>
                      </a:rPr>
                      <m:t>   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dirty="0">
                            <a:latin typeface="Cambria Math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6" y="1558836"/>
                <a:ext cx="4007572" cy="1344535"/>
              </a:xfrm>
              <a:prstGeom prst="rect">
                <a:avLst/>
              </a:prstGeom>
              <a:blipFill>
                <a:blip r:embed="rId19"/>
                <a:stretch>
                  <a:fillRect l="-607" t="-901" b="-31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705256" y="1558836"/>
                <a:ext cx="4309641" cy="1344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16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space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have: 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84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600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600" b="1" dirty="0">
                        <a:latin typeface="Cambria Math"/>
                      </a:rPr>
                      <m:t>𝐯</m:t>
                    </m:r>
                    <m:r>
                      <m:rPr>
                        <m:aln/>
                      </m:rP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1">
                        <a:latin typeface="Cambria Math"/>
                      </a:rPr>
                      <m:t>𝐯</m:t>
                    </m:r>
                  </m:oMath>
                </a14:m>
                <a:endParaRPr lang="en-US" sz="1600" i="1" dirty="0"/>
              </a:p>
              <a:p>
                <a:pPr marL="398463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sz="1600" i="1" dirty="0"/>
                              <m:t> 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𝐑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2713"/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𝐝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𝑏𝑒𝑠𝑡</m:t>
                            </m:r>
                          </m:sub>
                        </m:sSub>
                      </m:e>
                    </m:func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56" y="1558836"/>
                <a:ext cx="4309641" cy="1344536"/>
              </a:xfrm>
              <a:prstGeom prst="rect">
                <a:avLst/>
              </a:prstGeom>
              <a:blipFill>
                <a:blip r:embed="rId20"/>
                <a:stretch>
                  <a:fillRect l="-705" t="-7207" b="-396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2688336" y="2562138"/>
            <a:ext cx="1162050" cy="30480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696200" y="2562138"/>
            <a:ext cx="1219200" cy="30480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39000" y="2562138"/>
            <a:ext cx="457200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445901" y="2563727"/>
            <a:ext cx="193667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3005435"/>
                <a:ext cx="5230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05435"/>
                <a:ext cx="5230534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1049" t="-114754" r="-4312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029082" y="4495800"/>
                <a:ext cx="3175130" cy="13645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Max OBB projection on Axis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v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Move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to local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Compute the max projection</a:t>
                </a:r>
              </a:p>
              <a:p>
                <a:pPr marL="511175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82" y="4495800"/>
                <a:ext cx="3175130" cy="1364517"/>
              </a:xfrm>
              <a:prstGeom prst="rect">
                <a:avLst/>
              </a:prstGeom>
              <a:blipFill>
                <a:blip r:embed="rId22"/>
                <a:stretch>
                  <a:fillRect l="-190" t="-5286" r="-22476" b="-6475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867400" y="3810000"/>
                <a:ext cx="3147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the answer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b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best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Therefore: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10000"/>
                <a:ext cx="3147497" cy="646331"/>
              </a:xfrm>
              <a:prstGeom prst="rect">
                <a:avLst/>
              </a:prstGeom>
              <a:blipFill>
                <a:blip r:embed="rId23"/>
                <a:stretch>
                  <a:fillRect l="-1744" t="-23585" b="-10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ounded Rectangle 84"/>
          <p:cNvSpPr/>
          <p:nvPr/>
        </p:nvSpPr>
        <p:spPr>
          <a:xfrm>
            <a:off x="6380339" y="5938088"/>
            <a:ext cx="2457450" cy="33507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Again: This also works in  3D</a:t>
            </a:r>
          </a:p>
        </p:txBody>
      </p:sp>
      <p:sp>
        <p:nvSpPr>
          <p:cNvPr id="87" name="Notched Right Arrow 86"/>
          <p:cNvSpPr/>
          <p:nvPr/>
        </p:nvSpPr>
        <p:spPr>
          <a:xfrm>
            <a:off x="2224847" y="4097564"/>
            <a:ext cx="997012" cy="854326"/>
          </a:xfrm>
          <a:prstGeom prst="notchedRight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OBB’s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Local Space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747766" y="3048000"/>
            <a:ext cx="1440174" cy="609600"/>
            <a:chOff x="2747766" y="3048000"/>
            <a:chExt cx="1440174" cy="609600"/>
          </a:xfrm>
        </p:grpSpPr>
        <p:sp>
          <p:nvSpPr>
            <p:cNvPr id="83" name="Rounded Rectangle 82"/>
            <p:cNvSpPr/>
            <p:nvPr/>
          </p:nvSpPr>
          <p:spPr>
            <a:xfrm>
              <a:off x="2768522" y="3401088"/>
              <a:ext cx="1419418" cy="256512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want this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747766" y="3048000"/>
              <a:ext cx="1436165" cy="30480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97790" y="3048000"/>
            <a:ext cx="2460981" cy="609600"/>
            <a:chOff x="4697790" y="3048000"/>
            <a:chExt cx="2460981" cy="609600"/>
          </a:xfrm>
        </p:grpSpPr>
        <p:sp>
          <p:nvSpPr>
            <p:cNvPr id="84" name="Rounded Rectangle 83"/>
            <p:cNvSpPr/>
            <p:nvPr/>
          </p:nvSpPr>
          <p:spPr>
            <a:xfrm>
              <a:off x="4697790" y="3401088"/>
              <a:ext cx="2460981" cy="256512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can compute this easily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873428" y="3048000"/>
              <a:ext cx="2109706" cy="304800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6474130" y="64008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8245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/>
      <p:bldP spid="85" grpId="0" animBg="1"/>
      <p:bldP spid="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OBB vs </a:t>
            </a:r>
            <a:r>
              <a:rPr lang="en-US" dirty="0" smtClean="0"/>
              <a:t>OBB:</a:t>
            </a:r>
            <a:br>
              <a:rPr lang="en-US" dirty="0" smtClean="0"/>
            </a:br>
            <a:r>
              <a:rPr lang="en-US" dirty="0" smtClean="0"/>
              <a:t>Using SAT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10109" y="6454140"/>
            <a:ext cx="609600" cy="365760"/>
          </a:xfrm>
        </p:spPr>
        <p:txBody>
          <a:bodyPr/>
          <a:lstStyle/>
          <a:p>
            <a:fld id="{2DD2A927-C669-46EB-947E-64BB8CE6050D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two models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with OBBs as shown below. How do we test for intersection using the SAT?</a:t>
                </a:r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 smtClean="0"/>
                  <a:t>Get M’s forward, up and left (side)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/>
                  <a:t>Get </a:t>
                </a:r>
                <a:r>
                  <a:rPr lang="en-US" dirty="0" smtClean="0"/>
                  <a:t>N’s </a:t>
                </a:r>
                <a:r>
                  <a:rPr lang="en-US" dirty="0"/>
                  <a:t>forward, up and </a:t>
                </a:r>
                <a:r>
                  <a:rPr lang="en-US" dirty="0" smtClean="0"/>
                  <a:t>left (side) </a:t>
                </a:r>
                <a:r>
                  <a:rPr lang="en-US" dirty="0"/>
                  <a:t>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 smtClean="0"/>
                  <a:t>Compute the 9 pairwise cross-products of all of these</a:t>
                </a:r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 smtClean="0"/>
                  <a:t>For each of these 15 vectors as possible axis </a:t>
                </a:r>
                <a:r>
                  <a:rPr lang="en-US" b="1" dirty="0" smtClean="0"/>
                  <a:t>v</a:t>
                </a:r>
                <a:endParaRPr lang="en-US" dirty="0"/>
              </a:p>
              <a:p>
                <a:pPr marL="577850" lvl="2" indent="0">
                  <a:buSzPct val="90000"/>
                  <a:buNone/>
                </a:pPr>
                <a:r>
                  <a:rPr lang="en-US" sz="1800" dirty="0" smtClean="0"/>
                  <a:t>apply the axis overlap test</a:t>
                </a:r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 smtClean="0"/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:r>
                  <a:rPr lang="en-US" b="1" i="1" u="sng" dirty="0" smtClean="0"/>
                  <a:t>any</a:t>
                </a:r>
                <a:r>
                  <a:rPr lang="en-US" dirty="0" smtClean="0"/>
                  <a:t> axis test returns “no overlap” then </a:t>
                </a:r>
                <a:r>
                  <a:rPr lang="en-US" u="sng" dirty="0" smtClean="0"/>
                  <a:t>no intersection</a:t>
                </a:r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r>
                  <a:rPr lang="en-US" dirty="0" smtClean="0"/>
                  <a:t>I</a:t>
                </a:r>
                <a:r>
                  <a:rPr lang="en-US" sz="1800" dirty="0" smtClean="0"/>
                  <a:t>f </a:t>
                </a:r>
                <a:r>
                  <a:rPr lang="en-US" sz="1800" b="1" i="1" u="sng" dirty="0" smtClean="0"/>
                  <a:t>all</a:t>
                </a:r>
                <a:r>
                  <a:rPr lang="en-US" sz="1800" dirty="0" smtClean="0"/>
                  <a:t> tests return overlap, then </a:t>
                </a:r>
                <a:r>
                  <a:rPr lang="en-US" sz="1800" u="sng" dirty="0" smtClean="0"/>
                  <a:t>the OBBs intersect</a:t>
                </a:r>
              </a:p>
              <a:p>
                <a:pPr marL="573088" lvl="1" indent="-279400">
                  <a:buSzPct val="90000"/>
                  <a:buFont typeface="+mj-lt"/>
                  <a:buAutoNum type="arabicPeriod"/>
                </a:pPr>
                <a:endParaRPr lang="en-US" dirty="0"/>
              </a:p>
              <a:p>
                <a:pPr marL="573088" lvl="1" indent="-279400">
                  <a:buFont typeface="+mj-lt"/>
                  <a:buAutoNum type="arabicPeriod"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63583" y="3523468"/>
            <a:ext cx="2956617" cy="2982340"/>
            <a:chOff x="76200" y="3799461"/>
            <a:chExt cx="2956617" cy="2982340"/>
          </a:xfrm>
        </p:grpSpPr>
        <p:pic>
          <p:nvPicPr>
            <p:cNvPr id="6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1148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76200" y="6048135"/>
              <a:ext cx="2956617" cy="369332"/>
              <a:chOff x="152400" y="4392930"/>
              <a:chExt cx="2956617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52448" y="3799461"/>
              <a:ext cx="300082" cy="2971801"/>
              <a:chOff x="385718" y="2514600"/>
              <a:chExt cx="300082" cy="297180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 rot="4742787">
            <a:off x="6405882" y="3891487"/>
            <a:ext cx="2510138" cy="2091728"/>
            <a:chOff x="5562600" y="2432560"/>
            <a:chExt cx="1673425" cy="1394485"/>
          </a:xfrm>
        </p:grpSpPr>
        <p:grpSp>
          <p:nvGrpSpPr>
            <p:cNvPr id="38" name="Group 37"/>
            <p:cNvGrpSpPr/>
            <p:nvPr/>
          </p:nvGrpSpPr>
          <p:grpSpPr>
            <a:xfrm>
              <a:off x="5562600" y="3009900"/>
              <a:ext cx="1016023" cy="817145"/>
              <a:chOff x="141266" y="5493557"/>
              <a:chExt cx="1016023" cy="81714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41266" y="5493557"/>
                <a:ext cx="1016023" cy="817145"/>
                <a:chOff x="253752" y="5943208"/>
                <a:chExt cx="753537" cy="67666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53752" y="5943208"/>
                  <a:ext cx="753537" cy="664484"/>
                  <a:chOff x="253752" y="5943208"/>
                  <a:chExt cx="753537" cy="664484"/>
                </a:xfrm>
              </p:grpSpPr>
              <p:sp>
                <p:nvSpPr>
                  <p:cNvPr id="58" name="Cloud 57"/>
                  <p:cNvSpPr/>
                  <p:nvPr/>
                </p:nvSpPr>
                <p:spPr>
                  <a:xfrm>
                    <a:off x="397689" y="6172200"/>
                    <a:ext cx="609600" cy="435492"/>
                  </a:xfrm>
                  <a:prstGeom prst="cloud">
                    <a:avLst/>
                  </a:prstGeom>
                  <a:solidFill>
                    <a:srgbClr val="00B0F0">
                      <a:alpha val="41000"/>
                    </a:srgbClr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253752" y="5943208"/>
                    <a:ext cx="386196" cy="467312"/>
                    <a:chOff x="1452297" y="5364128"/>
                    <a:chExt cx="386196" cy="467312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1764505" y="5831440"/>
                      <a:ext cx="19050" cy="0"/>
                    </a:xfrm>
                    <a:prstGeom prst="line">
                      <a:avLst/>
                    </a:prstGeom>
                    <a:ln w="12700">
                      <a:solidFill>
                        <a:srgbClr val="0070C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/>
                        <p:cNvSpPr txBox="1"/>
                        <p:nvPr/>
                      </p:nvSpPr>
                      <p:spPr>
                        <a:xfrm>
                          <a:off x="1452297" y="5364128"/>
                          <a:ext cx="3861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2297" y="5364128"/>
                          <a:ext cx="386196" cy="307777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397688" y="6162674"/>
                  <a:ext cx="609601" cy="457200"/>
                  <a:chOff x="397688" y="6162674"/>
                  <a:chExt cx="609601" cy="4572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397688" y="6162674"/>
                    <a:ext cx="609601" cy="457200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 rot="16857213">
                    <a:off x="711178" y="6374463"/>
                    <a:ext cx="11661" cy="11577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08286" y="5832236"/>
                    <a:ext cx="228695" cy="164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286" y="5832236"/>
                    <a:ext cx="228695" cy="1641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 rot="18451871">
              <a:off x="6377751" y="2505636"/>
              <a:ext cx="931350" cy="785198"/>
              <a:chOff x="225939" y="5525506"/>
              <a:chExt cx="931350" cy="78519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25939" y="5525506"/>
                <a:ext cx="931350" cy="785198"/>
                <a:chOff x="316550" y="5969663"/>
                <a:chExt cx="690739" cy="6502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16550" y="5969663"/>
                  <a:ext cx="690739" cy="638029"/>
                  <a:chOff x="316550" y="5969663"/>
                  <a:chExt cx="690739" cy="638029"/>
                </a:xfrm>
              </p:grpSpPr>
              <p:sp>
                <p:nvSpPr>
                  <p:cNvPr id="47" name="Cloud 46"/>
                  <p:cNvSpPr/>
                  <p:nvPr/>
                </p:nvSpPr>
                <p:spPr>
                  <a:xfrm>
                    <a:off x="397689" y="6172200"/>
                    <a:ext cx="609600" cy="435492"/>
                  </a:xfrm>
                  <a:prstGeom prst="cloud">
                    <a:avLst/>
                  </a:prstGeom>
                  <a:solidFill>
                    <a:srgbClr val="00B0F0">
                      <a:alpha val="41000"/>
                    </a:srgbClr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16550" y="5969663"/>
                    <a:ext cx="268460" cy="440857"/>
                    <a:chOff x="1515095" y="5390583"/>
                    <a:chExt cx="268460" cy="440857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1764505" y="5831440"/>
                      <a:ext cx="19050" cy="0"/>
                    </a:xfrm>
                    <a:prstGeom prst="line">
                      <a:avLst/>
                    </a:prstGeom>
                    <a:ln w="12700">
                      <a:solidFill>
                        <a:srgbClr val="0070C0"/>
                      </a:solidFill>
                      <a:headEnd type="oval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1515095" y="5390583"/>
                          <a:ext cx="260601" cy="2548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15095" y="5390583"/>
                          <a:ext cx="260601" cy="254866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97688" y="6162674"/>
                  <a:ext cx="609601" cy="457200"/>
                  <a:chOff x="397688" y="6162674"/>
                  <a:chExt cx="609601" cy="4572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397688" y="6162674"/>
                    <a:ext cx="609601" cy="457200"/>
                  </a:xfrm>
                  <a:prstGeom prst="rect">
                    <a:avLst/>
                  </a:prstGeom>
                  <a:noFill/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 rot="20005342">
                    <a:off x="709574" y="6381135"/>
                    <a:ext cx="14461" cy="2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07302" y="5832237"/>
                    <a:ext cx="230661" cy="1641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02" y="5832237"/>
                    <a:ext cx="230661" cy="16414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143000" y="3666893"/>
                <a:ext cx="4732488" cy="18957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Test if OBB1 overlaps OBB2 along axis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v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>
                  <a:tabLst>
                    <a:tab pos="339725" algn="l"/>
                  </a:tabLst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Compute:</a:t>
                </a:r>
              </a:p>
              <a:p>
                <a:pPr marL="514350" lvl="1" indent="-171450">
                  <a:buFont typeface="Arial" panose="020B0604020202020204" pitchFamily="34" charset="0"/>
                  <a:buChar char="•"/>
                  <a:tabLst>
                    <a:tab pos="339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sz="1600" dirty="0">
                    <a:solidFill>
                      <a:schemeClr val="tx1"/>
                    </a:solidFill>
                  </a:rPr>
                  <a:t>Max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OBB1 </a:t>
                </a:r>
                <a:r>
                  <a:rPr lang="en-US" sz="1600" dirty="0">
                    <a:solidFill>
                      <a:schemeClr val="tx1"/>
                    </a:solidFill>
                  </a:rPr>
                  <a:t>projection on Axis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v</a:t>
                </a:r>
              </a:p>
              <a:p>
                <a:pPr marL="514350" lvl="1" indent="-171450">
                  <a:buFont typeface="Arial" panose="020B0604020202020204" pitchFamily="34" charset="0"/>
                  <a:buChar char="•"/>
                  <a:tabLst>
                    <a:tab pos="339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= Max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OBB2 </a:t>
                </a:r>
                <a:r>
                  <a:rPr lang="en-US" sz="1600" dirty="0">
                    <a:solidFill>
                      <a:schemeClr val="tx1"/>
                    </a:solidFill>
                  </a:rPr>
                  <a:t>projection on Axis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v</a:t>
                </a:r>
              </a:p>
              <a:p>
                <a:pPr marL="514350" lvl="1" indent="-171450">
                  <a:buFont typeface="Arial" panose="020B0604020202020204" pitchFamily="34" charset="0"/>
                  <a:buChar char="•"/>
                  <a:tabLst>
                    <a:tab pos="339725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then return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true (overlap 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else </a:t>
                </a:r>
                <a:r>
                  <a:rPr lang="en-US" sz="1600" dirty="0">
                    <a:solidFill>
                      <a:schemeClr val="tx1"/>
                    </a:solidFill>
                  </a:rPr>
                  <a:t>return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false (no </a:t>
                </a:r>
                <a:r>
                  <a:rPr lang="en-US" sz="1600" dirty="0">
                    <a:solidFill>
                      <a:schemeClr val="tx1"/>
                    </a:solidFill>
                  </a:rPr>
                  <a:t>overlap )</a:t>
                </a: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66893"/>
                <a:ext cx="4732488" cy="1895707"/>
              </a:xfrm>
              <a:prstGeom prst="rect">
                <a:avLst/>
              </a:prstGeom>
              <a:blipFill rotWithShape="1">
                <a:blip r:embed="rId9"/>
                <a:stretch>
                  <a:fillRect l="-513" b="-1111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29200" y="2797193"/>
            <a:ext cx="4114800" cy="1723698"/>
            <a:chOff x="5029200" y="2720993"/>
            <a:chExt cx="4114800" cy="1723698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200" y="2720993"/>
              <a:ext cx="4114800" cy="1470007"/>
              <a:chOff x="5029200" y="2720993"/>
              <a:chExt cx="4114800" cy="14700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6019801" y="2720993"/>
                    <a:ext cx="3124199" cy="117180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Max OBB projection on Axis </a:t>
                    </a:r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v</a:t>
                    </a:r>
                    <a:endParaRPr lang="en-US" sz="1200" dirty="0" smtClean="0">
                      <a:solidFill>
                        <a:schemeClr val="tx1"/>
                      </a:solidFill>
                    </a:endParaRPr>
                  </a:p>
                  <a:p>
                    <a:pPr marL="342900" lvl="1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Move </a:t>
                    </a:r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v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 to local space: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  <m:sup>
                            <m:r>
                              <a:rPr lang="en-US" sz="12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aln/>
                          </m:r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𝐖</m:t>
                            </m:r>
                          </m:e>
                          <m:sup>
                            <m:r>
                              <a:rPr lang="en-US" sz="12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12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oMath>
                    </a14:m>
                    <a:endParaRPr lang="en-US" sz="1200" dirty="0" smtClean="0">
                      <a:solidFill>
                        <a:schemeClr val="tx1"/>
                      </a:solidFill>
                    </a:endParaRPr>
                  </a:p>
                  <a:p>
                    <a:pPr marL="342900" lvl="1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Compute the max projection</a:t>
                    </a:r>
                  </a:p>
                  <a:p>
                    <a:pPr marL="457200" lvl="2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m:rPr>
                              <m:aln/>
                            </m:r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sz="1200" dirty="0" smtClean="0">
                      <a:solidFill>
                        <a:schemeClr val="tx1"/>
                      </a:solidFill>
                    </a:endParaRPr>
                  </a:p>
                  <a:p>
                    <a:pPr marL="342900" lvl="1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Return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1" y="2720993"/>
                    <a:ext cx="3124199" cy="117180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1020" r="-16279" b="-56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>
              <a:xfrm flipV="1">
                <a:off x="5029200" y="2895601"/>
                <a:ext cx="1143000" cy="129539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 flipV="1">
              <a:off x="5120583" y="3048000"/>
              <a:ext cx="1051617" cy="1396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6867592" y="2410082"/>
            <a:ext cx="2285033" cy="45829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Dynamic Examples</a:t>
            </a:r>
            <a:endParaRPr lang="en-US" sz="1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axis only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23011" y="1663421"/>
            <a:ext cx="3646759" cy="288053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Dynamic Examples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axes generation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448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2" grpId="0" uiExpand="1" build="p" animBg="1"/>
      <p:bldP spid="63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OBB </a:t>
            </a:r>
            <a:r>
              <a:rPr lang="en-US" dirty="0" smtClean="0"/>
              <a:t>vs AABB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model M is placed </a:t>
            </a:r>
            <a:r>
              <a:rPr lang="en-US" dirty="0"/>
              <a:t>in world with matrix </a:t>
            </a:r>
            <a:r>
              <a:rPr lang="en-US" b="1" dirty="0"/>
              <a:t>W</a:t>
            </a:r>
            <a:r>
              <a:rPr lang="en-US" dirty="0"/>
              <a:t> and using an </a:t>
            </a:r>
            <a:r>
              <a:rPr lang="en-US" dirty="0" smtClean="0"/>
              <a:t>OBB. </a:t>
            </a:r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model N using </a:t>
            </a:r>
            <a:r>
              <a:rPr lang="en-US" b="1" dirty="0"/>
              <a:t>W’</a:t>
            </a:r>
            <a:r>
              <a:rPr lang="en-US" dirty="0"/>
              <a:t> has </a:t>
            </a:r>
            <a:r>
              <a:rPr lang="en-US" dirty="0" smtClean="0"/>
              <a:t>an AABB define by points Max and Min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Q: </a:t>
            </a:r>
            <a:r>
              <a:rPr lang="en-US" dirty="0"/>
              <a:t>How do we test if they intersect?</a:t>
            </a:r>
          </a:p>
          <a:p>
            <a:pPr marL="0" indent="0">
              <a:buNone/>
            </a:pPr>
            <a:r>
              <a:rPr lang="en-US" b="1" dirty="0"/>
              <a:t>A: </a:t>
            </a:r>
            <a:r>
              <a:rPr lang="en-US" dirty="0" smtClean="0"/>
              <a:t>Treat the AABB as if it was an OBB…</a:t>
            </a:r>
            <a:endParaRPr lang="en-US" b="1" dirty="0"/>
          </a:p>
          <a:p>
            <a:pPr marL="293688" lvl="1" indent="0">
              <a:buNone/>
            </a:pPr>
            <a:r>
              <a:rPr lang="en-US" dirty="0" smtClean="0"/>
              <a:t>Seriously… nothing more to it….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6200" y="3799461"/>
            <a:ext cx="2956617" cy="2982340"/>
            <a:chOff x="76200" y="3799461"/>
            <a:chExt cx="2956617" cy="2982340"/>
          </a:xfrm>
        </p:grpSpPr>
        <p:grpSp>
          <p:nvGrpSpPr>
            <p:cNvPr id="5" name="Group 4"/>
            <p:cNvGrpSpPr/>
            <p:nvPr/>
          </p:nvGrpSpPr>
          <p:grpSpPr>
            <a:xfrm>
              <a:off x="76200" y="3799461"/>
              <a:ext cx="2956617" cy="2982340"/>
              <a:chOff x="76200" y="3799461"/>
              <a:chExt cx="2956617" cy="2982340"/>
            </a:xfrm>
          </p:grpSpPr>
          <p:pic>
            <p:nvPicPr>
              <p:cNvPr id="6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1148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76200" y="5701268"/>
                <a:ext cx="2956617" cy="369332"/>
                <a:chOff x="152400" y="4046063"/>
                <a:chExt cx="2956617" cy="36933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821759" y="404606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52400" y="4404202"/>
                  <a:ext cx="2819400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52448" y="3799461"/>
                <a:ext cx="300082" cy="2971801"/>
                <a:chOff x="385718" y="2514600"/>
                <a:chExt cx="300082" cy="2971801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96240" y="2667000"/>
                  <a:ext cx="0" cy="28194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85718" y="2514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381000" y="3886200"/>
              <a:ext cx="874076" cy="1649747"/>
              <a:chOff x="1370687" y="4052398"/>
              <a:chExt cx="874076" cy="1649747"/>
            </a:xfrm>
          </p:grpSpPr>
          <p:sp>
            <p:nvSpPr>
              <p:cNvPr id="26" name="Cloud 25"/>
              <p:cNvSpPr/>
              <p:nvPr/>
            </p:nvSpPr>
            <p:spPr>
              <a:xfrm rot="2894550">
                <a:off x="1233876" y="4691258"/>
                <a:ext cx="1232921" cy="788853"/>
              </a:xfrm>
              <a:prstGeom prst="cloud">
                <a:avLst/>
              </a:prstGeom>
              <a:solidFill>
                <a:srgbClr val="00B0F0">
                  <a:alpha val="4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2894550">
                <a:off x="1403390" y="4019695"/>
                <a:ext cx="781085" cy="846492"/>
                <a:chOff x="1452297" y="5364128"/>
                <a:chExt cx="386196" cy="467312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764505" y="5831440"/>
                  <a:ext cx="1905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452297" y="5364128"/>
                      <a:ext cx="3861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M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2297" y="5364128"/>
                      <a:ext cx="386196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0" name="Group 29"/>
            <p:cNvGrpSpPr/>
            <p:nvPr/>
          </p:nvGrpSpPr>
          <p:grpSpPr>
            <a:xfrm>
              <a:off x="444768" y="4304626"/>
              <a:ext cx="828175" cy="1232923"/>
              <a:chOff x="1434455" y="4470824"/>
              <a:chExt cx="828175" cy="1232923"/>
            </a:xfrm>
          </p:grpSpPr>
          <p:sp>
            <p:nvSpPr>
              <p:cNvPr id="31" name="Rectangle 30"/>
              <p:cNvSpPr/>
              <p:nvPr/>
            </p:nvSpPr>
            <p:spPr>
              <a:xfrm rot="2894550">
                <a:off x="1232081" y="4673198"/>
                <a:ext cx="1232923" cy="8281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867926" y="5091249"/>
                <a:ext cx="19492" cy="20805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 rot="2894550">
                <a:off x="1757312" y="4755912"/>
                <a:ext cx="40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1478280" y="5504673"/>
            <a:ext cx="960500" cy="1018028"/>
            <a:chOff x="1268327" y="4533459"/>
            <a:chExt cx="960500" cy="1018028"/>
          </a:xfrm>
        </p:grpSpPr>
        <p:grpSp>
          <p:nvGrpSpPr>
            <p:cNvPr id="40" name="Group 39"/>
            <p:cNvGrpSpPr/>
            <p:nvPr/>
          </p:nvGrpSpPr>
          <p:grpSpPr>
            <a:xfrm>
              <a:off x="1268327" y="4533459"/>
              <a:ext cx="960500" cy="988833"/>
              <a:chOff x="1268327" y="4533459"/>
              <a:chExt cx="960500" cy="988833"/>
            </a:xfrm>
          </p:grpSpPr>
          <p:sp>
            <p:nvSpPr>
              <p:cNvPr id="42" name="Cloud 41"/>
              <p:cNvSpPr/>
              <p:nvPr/>
            </p:nvSpPr>
            <p:spPr>
              <a:xfrm rot="20393814">
                <a:off x="1268327" y="4885611"/>
                <a:ext cx="960500" cy="636681"/>
              </a:xfrm>
              <a:prstGeom prst="cloud">
                <a:avLst/>
              </a:prstGeom>
              <a:solidFill>
                <a:srgbClr val="00B0F0">
                  <a:alpha val="41000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 rot="2894550">
                <a:off x="1189211" y="4652061"/>
                <a:ext cx="723601" cy="486398"/>
                <a:chOff x="1553344" y="5729873"/>
                <a:chExt cx="357773" cy="26852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892067" y="5998393"/>
                  <a:ext cx="19050" cy="0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 rot="18705450">
                      <a:off x="1532441" y="5750776"/>
                      <a:ext cx="193981" cy="1521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N</m:t>
                            </m:r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705450">
                      <a:off x="1532441" y="5750776"/>
                      <a:ext cx="193981" cy="15217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1" name="Rectangle 40"/>
            <p:cNvSpPr/>
            <p:nvPr/>
          </p:nvSpPr>
          <p:spPr>
            <a:xfrm>
              <a:off x="1280031" y="4804258"/>
              <a:ext cx="935326" cy="7472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98189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V:</a:t>
            </a:r>
          </a:p>
          <a:p>
            <a:r>
              <a:rPr lang="en-US" dirty="0" smtClean="0"/>
              <a:t>Where the Book Goes Wrong…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8559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-57150"/>
            <a:ext cx="5667375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990600"/>
          </a:xfrm>
        </p:spPr>
        <p:txBody>
          <a:bodyPr/>
          <a:lstStyle/>
          <a:p>
            <a:r>
              <a:rPr lang="en-US" dirty="0" smtClean="0"/>
              <a:t>Section </a:t>
            </a:r>
            <a:br>
              <a:rPr lang="en-US" dirty="0" smtClean="0"/>
            </a:br>
            <a:r>
              <a:rPr lang="en-US" dirty="0" smtClean="0"/>
              <a:t>12.3.4.2 p499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2" y="1123950"/>
            <a:ext cx="8488678" cy="1333500"/>
            <a:chOff x="83822" y="1123950"/>
            <a:chExt cx="8488678" cy="1333500"/>
          </a:xfrm>
        </p:grpSpPr>
        <p:sp>
          <p:nvSpPr>
            <p:cNvPr id="7" name="Rectangle 6"/>
            <p:cNvSpPr/>
            <p:nvPr/>
          </p:nvSpPr>
          <p:spPr>
            <a:xfrm>
              <a:off x="5219699" y="1762471"/>
              <a:ext cx="3352801" cy="69497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Elbow Connector 7"/>
            <p:cNvCxnSpPr>
              <a:stCxn id="7" idx="0"/>
              <a:endCxn id="10" idx="3"/>
            </p:cNvCxnSpPr>
            <p:nvPr/>
          </p:nvCxnSpPr>
          <p:spPr>
            <a:xfrm rot="16200000" flipV="1">
              <a:off x="5828056" y="694427"/>
              <a:ext cx="269189" cy="1866900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3822" y="1123950"/>
              <a:ext cx="4945378" cy="738664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appears to be normalized in the diagram, but that fact is neither used nor mentioned in the text.  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Normalizing runs counter to the ‘performance’ concerns below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821" y="4495800"/>
            <a:ext cx="8983979" cy="2344738"/>
            <a:chOff x="83821" y="4495800"/>
            <a:chExt cx="8983979" cy="2344738"/>
          </a:xfrm>
        </p:grpSpPr>
        <p:sp>
          <p:nvSpPr>
            <p:cNvPr id="30" name="Rectangle 29"/>
            <p:cNvSpPr/>
            <p:nvPr/>
          </p:nvSpPr>
          <p:spPr>
            <a:xfrm>
              <a:off x="3566158" y="5740111"/>
              <a:ext cx="5501642" cy="110042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Elbow Connector 30"/>
            <p:cNvCxnSpPr>
              <a:stCxn id="30" idx="1"/>
              <a:endCxn id="32" idx="2"/>
            </p:cNvCxnSpPr>
            <p:nvPr/>
          </p:nvCxnSpPr>
          <p:spPr>
            <a:xfrm rot="10800000">
              <a:off x="2556512" y="5665351"/>
              <a:ext cx="1009647" cy="624974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21" y="4495800"/>
              <a:ext cx="4945379" cy="1169551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Yes, the ‘pseudo dot-product’ as stated will return the correct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projection </a:t>
              </a:r>
              <a:r>
                <a:rPr lang="en-US" sz="1400" b="1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</a:t>
              </a:r>
              <a:r>
                <a:rPr lang="en-US" sz="1400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A’s extant </a:t>
              </a:r>
              <a:r>
                <a:rPr lang="en-US" sz="1400" b="1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sz="1400" b="1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assuming proper scale management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isn’t done here.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</a:t>
              </a:r>
              <a:r>
                <a:rPr lang="en-US" sz="1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work for 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extent vector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 the octant trick can’t apply when </a:t>
              </a:r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B’s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OBB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isn’t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axis-aligned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space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250" y="1905000"/>
            <a:ext cx="9039224" cy="3552479"/>
            <a:chOff x="95250" y="1905000"/>
            <a:chExt cx="9039224" cy="3552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5250" y="1905000"/>
                  <a:ext cx="4933950" cy="1225144"/>
                </a:xfrm>
                <a:prstGeom prst="rect">
                  <a:avLst/>
                </a:prstGeom>
                <a:solidFill>
                  <a:srgbClr val="FFFF66"/>
                </a:solidFill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174625" indent="-174625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They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correctly convert the distance between 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centers </a:t>
                  </a:r>
                  <a:r>
                    <a:rPr lang="en-US" sz="1400" b="1" i="1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assuming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u="sng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u="sng" smtClean="0">
                              <a:latin typeface="Cambria Math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u="sng" smtClean="0">
                              <a:latin typeface="Cambria Math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n-US" sz="1400" b="1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u="sng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u="sng">
                              <a:latin typeface="Cambria Math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u="sng" smtClean="0">
                              <a:latin typeface="Cambria Math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a14:m>
                  <a:r>
                    <a:rPr lang="en-US" sz="1400" b="1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b="1" i="1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are in world space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hich isn’t clear in the text.</a:t>
                  </a:r>
                </a:p>
                <a:p>
                  <a:pPr marL="174625" indent="-174625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B’s extant (</a:t>
                  </a:r>
                  <a:r>
                    <a:rPr lang="en-US" sz="14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diag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radius) 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in A’s local space needs to be rotated by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>
                                  <a:latin typeface="Cambria Math"/>
                                </a:rPr>
                                <m:t>a</m:t>
                              </m:r>
                            </m:sub>
                          </m:sSub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b>
                        <m:sup/>
                      </m:sSubSup>
                      <m:r>
                        <a:rPr lang="en-US" sz="1400" b="1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They got it right, but it’s confusing.</a:t>
                  </a:r>
                </a:p>
                <a:p>
                  <a:pPr marL="174625" indent="-174625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However, this still won’t work (see below)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" y="1905000"/>
                  <a:ext cx="4933950" cy="12251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3543299" y="3171479"/>
              <a:ext cx="5591175" cy="71472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11" idx="1"/>
              <a:endCxn id="5" idx="2"/>
            </p:cNvCxnSpPr>
            <p:nvPr/>
          </p:nvCxnSpPr>
          <p:spPr>
            <a:xfrm rot="10800000">
              <a:off x="2562225" y="3130144"/>
              <a:ext cx="981074" cy="39869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401469" y="5229225"/>
              <a:ext cx="1883568" cy="22825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40" idx="0"/>
              <a:endCxn id="11" idx="2"/>
            </p:cNvCxnSpPr>
            <p:nvPr/>
          </p:nvCxnSpPr>
          <p:spPr>
            <a:xfrm rot="16200000" flipV="1">
              <a:off x="5669558" y="4555530"/>
              <a:ext cx="1343024" cy="436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95250" y="3733800"/>
            <a:ext cx="3105150" cy="523220"/>
          </a:xfrm>
          <a:prstGeom prst="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 on this page considers scaling factors, which is unrealistic/misleading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9133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VI:</a:t>
            </a:r>
          </a:p>
          <a:p>
            <a:r>
              <a:rPr lang="en-US" dirty="0" smtClean="0"/>
              <a:t>Recap and Next Week’s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075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Data, Creation and Update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9486243"/>
              </p:ext>
            </p:extLst>
          </p:nvPr>
        </p:nvGraphicFramePr>
        <p:xfrm>
          <a:off x="304800" y="1524000"/>
          <a:ext cx="8610600" cy="320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BSphere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Center 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local space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Radius 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Ritter’s Algorithm in local 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Apply </a:t>
                      </a:r>
                      <a:r>
                        <a:rPr lang="en-US" sz="1600" b="1" dirty="0" smtClean="0"/>
                        <a:t>W </a:t>
                      </a:r>
                      <a:r>
                        <a:rPr lang="en-US" sz="1600" b="0" dirty="0" smtClean="0"/>
                        <a:t>to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1" dirty="0" smtClean="0"/>
                        <a:t>C</a:t>
                      </a:r>
                    </a:p>
                    <a:p>
                      <a:r>
                        <a:rPr lang="en-US" sz="1600" b="0" dirty="0" smtClean="0"/>
                        <a:t>Radius: track</a:t>
                      </a:r>
                      <a:r>
                        <a:rPr lang="en-US" sz="1600" b="0" baseline="0" dirty="0" smtClean="0"/>
                        <a:t> scale changes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AABB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Max and Min points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(both in </a:t>
                      </a: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world space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Scan</a:t>
                      </a:r>
                      <a:r>
                        <a:rPr lang="en-US" sz="1600" baseline="0" dirty="0" smtClean="0"/>
                        <a:t> vertices in world sp. Track Max and Min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Recreate</a:t>
                      </a:r>
                      <a:r>
                        <a:rPr lang="en-US" sz="1600" baseline="0" dirty="0" smtClean="0"/>
                        <a:t> every frame/change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8575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Max and Min points (</a:t>
                      </a:r>
                      <a:r>
                        <a:rPr lang="en-US" sz="1600" u="sng" dirty="0" smtClean="0">
                          <a:solidFill>
                            <a:schemeClr val="tx1"/>
                          </a:solidFill>
                        </a:rPr>
                        <a:t>local space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-28575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Implied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data: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6286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Center 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(local space)</a:t>
                      </a:r>
                    </a:p>
                    <a:p>
                      <a:pPr marL="6286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Diagonal radius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Scan</a:t>
                      </a:r>
                      <a:r>
                        <a:rPr lang="en-US" sz="1600" baseline="0" dirty="0" smtClean="0"/>
                        <a:t> vertices in local sp.  Find Max and Min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Compute </a:t>
                      </a:r>
                      <a:r>
                        <a:rPr lang="en-US" sz="1600" i="1" baseline="0" dirty="0" smtClean="0"/>
                        <a:t>C</a:t>
                      </a:r>
                      <a:r>
                        <a:rPr lang="en-US" sz="1600" i="0" baseline="0" dirty="0" smtClean="0"/>
                        <a:t> and </a:t>
                      </a:r>
                      <a:r>
                        <a:rPr lang="en-US" sz="1600" b="1" i="0" baseline="0" dirty="0" smtClean="0"/>
                        <a:t>r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Apply </a:t>
                      </a:r>
                      <a:r>
                        <a:rPr lang="en-US" sz="1600" b="1" dirty="0" smtClean="0"/>
                        <a:t>W</a:t>
                      </a:r>
                      <a:r>
                        <a:rPr lang="en-US" sz="1600" b="0" dirty="0" smtClean="0"/>
                        <a:t> to </a:t>
                      </a:r>
                      <a:r>
                        <a:rPr lang="en-US" sz="1600" b="0" i="1" dirty="0" smtClean="0"/>
                        <a:t>C</a:t>
                      </a:r>
                      <a:r>
                        <a:rPr lang="en-US" sz="1600" b="0" i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Radius: track</a:t>
                      </a:r>
                      <a:r>
                        <a:rPr lang="en-US" sz="1600" b="0" baseline="0" dirty="0" smtClean="0"/>
                        <a:t> scale changes</a:t>
                      </a:r>
                      <a:endParaRPr lang="en-US" sz="1600" b="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4722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assuming you have a parser that reads in a model file (.</a:t>
            </a:r>
            <a:r>
              <a:rPr lang="en-US" dirty="0" err="1" smtClean="0"/>
              <a:t>fbx</a:t>
            </a:r>
            <a:r>
              <a:rPr lang="en-US" dirty="0" smtClean="0"/>
              <a:t>, .3dx, .blend, </a:t>
            </a:r>
            <a:r>
              <a:rPr lang="en-US" dirty="0" err="1" smtClean="0"/>
              <a:t>etc</a:t>
            </a:r>
            <a:r>
              <a:rPr lang="en-US" dirty="0" smtClean="0"/>
              <a:t>), there is still much to do with the data once you extract it:</a:t>
            </a:r>
          </a:p>
          <a:p>
            <a:pPr lvl="1"/>
            <a:r>
              <a:rPr lang="en-US" dirty="0" smtClean="0"/>
              <a:t>At the very least, you need to perform triangulation (not trivial, better for rendering)</a:t>
            </a:r>
          </a:p>
          <a:p>
            <a:pPr lvl="1"/>
            <a:r>
              <a:rPr lang="en-US" dirty="0" smtClean="0"/>
              <a:t>For collision support, it would be good to structure the data to offer these services:</a:t>
            </a:r>
          </a:p>
          <a:p>
            <a:pPr lvl="2"/>
            <a:r>
              <a:rPr lang="en-US" dirty="0" smtClean="0"/>
              <a:t>Offer access to vertex list with unique positions</a:t>
            </a:r>
          </a:p>
          <a:p>
            <a:pPr lvl="2"/>
            <a:r>
              <a:rPr lang="en-US" dirty="0" smtClean="0"/>
              <a:t>Provide fast access to face list (and vertices associated to a specific face)</a:t>
            </a:r>
          </a:p>
          <a:p>
            <a:pPr lvl="2"/>
            <a:r>
              <a:rPr lang="en-US" dirty="0" smtClean="0"/>
              <a:t>The ability to determine adjacent faces would be a plus too.</a:t>
            </a:r>
          </a:p>
          <a:p>
            <a:pPr lvl="2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5364" y="3962400"/>
            <a:ext cx="6858000" cy="1371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 here is that there is much preprocessing that needs to happen when a 3D model is loaded into a game. Either: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for you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set it all up yourself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take a performance hit for rendering/collision/intersection tests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8476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65571010"/>
                  </p:ext>
                </p:extLst>
              </p:nvPr>
            </p:nvGraphicFramePr>
            <p:xfrm>
              <a:off x="457200" y="1219200"/>
              <a:ext cx="8610600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Point</a:t>
                          </a:r>
                        </a:p>
                        <a:p>
                          <a:pPr algn="ctr"/>
                          <a:r>
                            <a:rPr lang="en-US" sz="1400" b="0" i="1" dirty="0" smtClean="0"/>
                            <a:t>P</a:t>
                          </a:r>
                          <a:endParaRPr lang="en-US" sz="14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OBB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/>
                            <a:t>Max’, Min’, </a:t>
                          </a:r>
                          <a:r>
                            <a:rPr lang="en-US" sz="1400" b="0" i="1" dirty="0" smtClean="0"/>
                            <a:t>C’, 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AABB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/>
                            <a:t>Max’</a:t>
                          </a:r>
                          <a:r>
                            <a:rPr lang="en-US" sz="1400" b="0" baseline="0" dirty="0" smtClean="0"/>
                            <a:t>, Min’</a:t>
                          </a:r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Bsphere</a:t>
                          </a:r>
                          <a:endParaRPr lang="en-US" sz="14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/>
                            <a:t>C’</a:t>
                          </a:r>
                          <a:r>
                            <a:rPr lang="en-US" sz="1400" b="0" i="0" dirty="0" smtClean="0"/>
                            <a:t>,</a:t>
                          </a:r>
                          <a:r>
                            <a:rPr lang="en-US" sz="1400" b="0" i="0" baseline="0" dirty="0" smtClean="0"/>
                            <a:t> </a:t>
                          </a:r>
                          <a:r>
                            <a:rPr lang="en-US" sz="1400" b="0" i="1" baseline="0" dirty="0" smtClean="0"/>
                            <a:t>r’</a:t>
                          </a:r>
                          <a:endParaRPr lang="en-US" sz="1400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Bsphere</a:t>
                          </a:r>
                          <a:endParaRPr lang="en-US" sz="1400" dirty="0" smtClean="0"/>
                        </a:p>
                        <a:p>
                          <a:pPr algn="ctr"/>
                          <a:r>
                            <a:rPr lang="en-US" sz="1400" i="1" dirty="0" smtClean="0"/>
                            <a:t>C</a:t>
                          </a:r>
                          <a:r>
                            <a:rPr lang="en-US" sz="1400" i="0" dirty="0" smtClean="0"/>
                            <a:t>,</a:t>
                          </a:r>
                          <a:r>
                            <a:rPr lang="en-US" sz="1400" i="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1400" b="1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sz="1200" b="0" dirty="0" smtClean="0"/>
                            <a:t>Or rather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&lt; 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Move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C </a:t>
                          </a:r>
                          <a:r>
                            <a:rPr lang="en-US" sz="1400" i="0" baseline="0" dirty="0" smtClean="0"/>
                            <a:t>to OBB loc. sp.</a:t>
                          </a:r>
                        </a:p>
                        <a:p>
                          <a:pPr algn="l"/>
                          <a:r>
                            <a:rPr lang="en-US" sz="1400" i="1" baseline="0" dirty="0" smtClean="0"/>
                            <a:t>Q </a:t>
                          </a:r>
                          <a:r>
                            <a:rPr lang="en-US" sz="1400" i="0" baseline="0" dirty="0" smtClean="0"/>
                            <a:t>= Clamp </a:t>
                          </a:r>
                          <a:r>
                            <a:rPr lang="en-US" sz="1400" i="1" baseline="0" dirty="0" smtClean="0"/>
                            <a:t>C </a:t>
                          </a:r>
                          <a:r>
                            <a:rPr lang="en-US" sz="1400" i="0" baseline="0" dirty="0" smtClean="0"/>
                            <a:t>to OBB</a:t>
                          </a:r>
                        </a:p>
                        <a:p>
                          <a:pPr algn="l"/>
                          <a:r>
                            <a:rPr lang="en-US" sz="1400" i="1" baseline="0" dirty="0" smtClean="0"/>
                            <a:t>Q’ = </a:t>
                          </a:r>
                          <a:r>
                            <a:rPr lang="en-US" sz="1400" b="1" i="1" baseline="0" dirty="0" smtClean="0"/>
                            <a:t>W</a:t>
                          </a:r>
                          <a:r>
                            <a:rPr lang="en-US" sz="1400" b="0" i="0" baseline="0" dirty="0" smtClean="0"/>
                            <a:t>Q</a:t>
                          </a:r>
                        </a:p>
                        <a:p>
                          <a:pPr algn="l"/>
                          <a:r>
                            <a:rPr lang="en-US" sz="1400" b="0" i="0" baseline="0" dirty="0" smtClean="0"/>
                            <a:t>Test if </a:t>
                          </a:r>
                          <a:r>
                            <a:rPr lang="en-US" sz="1400" b="0" i="1" baseline="0" dirty="0" smtClean="0"/>
                            <a:t>Q</a:t>
                          </a:r>
                          <a:r>
                            <a:rPr lang="en-US" sz="1400" b="0" i="0" baseline="0" dirty="0" smtClean="0"/>
                            <a:t>’ in </a:t>
                          </a:r>
                          <a:r>
                            <a:rPr lang="en-US" sz="1400" b="0" i="0" baseline="0" dirty="0" err="1" smtClean="0"/>
                            <a:t>Bsphere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 smtClean="0"/>
                            <a:t>Q </a:t>
                          </a:r>
                          <a:r>
                            <a:rPr lang="en-US" sz="1400" dirty="0" smtClean="0"/>
                            <a:t>= Clamp </a:t>
                          </a:r>
                          <a:r>
                            <a:rPr lang="en-US" sz="1400" i="1" dirty="0" smtClean="0"/>
                            <a:t>C</a:t>
                          </a:r>
                          <a:r>
                            <a:rPr lang="en-US" sz="1400" i="1" baseline="0" dirty="0" smtClean="0"/>
                            <a:t> </a:t>
                          </a:r>
                          <a:r>
                            <a:rPr lang="en-US" sz="1400" i="0" baseline="0" dirty="0" smtClean="0"/>
                            <a:t>to AABB</a:t>
                          </a:r>
                        </a:p>
                        <a:p>
                          <a:r>
                            <a:rPr lang="en-US" sz="1400" i="0" baseline="0" dirty="0" smtClean="0"/>
                            <a:t>Test if </a:t>
                          </a:r>
                          <a:r>
                            <a:rPr lang="en-US" sz="1400" i="1" baseline="0" dirty="0" smtClean="0"/>
                            <a:t>Q</a:t>
                          </a:r>
                          <a:r>
                            <a:rPr lang="en-US" sz="1400" i="0" baseline="0" dirty="0" smtClean="0"/>
                            <a:t> in </a:t>
                          </a:r>
                          <a:r>
                            <a:rPr lang="en-US" sz="1400" i="0" baseline="0" dirty="0" err="1" smtClean="0"/>
                            <a:t>Bsphere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/>
                            <a:t>Or rather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2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200" b="0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200" b="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1200" b="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1200" b="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0" dirty="0" smtClean="0"/>
                            <a:t> </a:t>
                          </a:r>
                          <a:endParaRPr lang="en-US" sz="1200" b="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AABB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Max</a:t>
                          </a:r>
                          <a:r>
                            <a:rPr lang="en-US" sz="1400" baseline="0" dirty="0" smtClean="0"/>
                            <a:t>, Min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Test </a:t>
                          </a:r>
                          <a:r>
                            <a:rPr lang="en-US" sz="1400" i="1" dirty="0" smtClean="0"/>
                            <a:t>P </a:t>
                          </a:r>
                          <a:r>
                            <a:rPr lang="en-US" sz="1400" i="0" dirty="0" smtClean="0"/>
                            <a:t>against</a:t>
                          </a:r>
                          <a:r>
                            <a:rPr lang="en-US" sz="1400" dirty="0" smtClean="0"/>
                            <a:t> axis intervals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Treat AABB as an OBB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Test overlapping</a:t>
                          </a:r>
                          <a:r>
                            <a:rPr lang="en-US" sz="1400" baseline="0" dirty="0" smtClean="0"/>
                            <a:t> intervals on world axes.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OBB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Max, Min, </a:t>
                          </a:r>
                        </a:p>
                        <a:p>
                          <a:pPr algn="ctr"/>
                          <a:r>
                            <a:rPr lang="en-US" sz="1400" i="1" dirty="0" smtClean="0"/>
                            <a:t>C, r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Move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P</a:t>
                          </a:r>
                          <a:r>
                            <a:rPr lang="en-US" sz="1400" i="0" baseline="0" dirty="0" smtClean="0"/>
                            <a:t> to local sp.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Test </a:t>
                          </a:r>
                          <a:r>
                            <a:rPr lang="en-US" sz="1400" i="0" dirty="0" smtClean="0"/>
                            <a:t>against</a:t>
                          </a:r>
                          <a:r>
                            <a:rPr lang="en-US" sz="1400" dirty="0" smtClean="0"/>
                            <a:t> axis intervals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Use SAT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 smtClean="0"/>
                            <a:t>Optimize</a:t>
                          </a:r>
                          <a:r>
                            <a:rPr lang="en-US" sz="1400" baseline="0" dirty="0" smtClean="0"/>
                            <a:t> axis projection with ‘special’ Local-space projections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65571010"/>
                  </p:ext>
                </p:extLst>
              </p:nvPr>
            </p:nvGraphicFramePr>
            <p:xfrm>
              <a:off x="457200" y="1219200"/>
              <a:ext cx="8610600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1752600"/>
                    <a:gridCol w="1981200"/>
                    <a:gridCol w="1676400"/>
                    <a:gridCol w="22098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Point</a:t>
                          </a:r>
                        </a:p>
                        <a:p>
                          <a:pPr algn="ctr"/>
                          <a:r>
                            <a:rPr lang="en-US" sz="1400" b="0" i="1" dirty="0" smtClean="0"/>
                            <a:t>P</a:t>
                          </a:r>
                          <a:endParaRPr lang="en-US" sz="14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OBB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/>
                            <a:t>Max’, Min’, </a:t>
                          </a:r>
                          <a:r>
                            <a:rPr lang="en-US" sz="1400" b="0" i="1" dirty="0" smtClean="0"/>
                            <a:t>C’, r’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AABB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/>
                            <a:t>Max’</a:t>
                          </a:r>
                          <a:r>
                            <a:rPr lang="en-US" sz="1400" b="0" baseline="0" dirty="0" smtClean="0"/>
                            <a:t>, Min’</a:t>
                          </a:r>
                          <a:endParaRPr lang="en-US" sz="1400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Bsphere</a:t>
                          </a:r>
                          <a:endParaRPr lang="en-US" sz="14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1" dirty="0" smtClean="0"/>
                            <a:t>C’</a:t>
                          </a:r>
                          <a:r>
                            <a:rPr lang="en-US" sz="1400" b="0" i="0" dirty="0" smtClean="0"/>
                            <a:t>,</a:t>
                          </a:r>
                          <a:r>
                            <a:rPr lang="en-US" sz="1400" b="0" i="0" baseline="0" dirty="0" smtClean="0"/>
                            <a:t> </a:t>
                          </a:r>
                          <a:r>
                            <a:rPr lang="en-US" sz="1400" b="0" i="1" baseline="0" dirty="0" smtClean="0"/>
                            <a:t>r’</a:t>
                          </a:r>
                          <a:endParaRPr lang="en-US" sz="1400" b="0" dirty="0" smtClean="0"/>
                        </a:p>
                      </a:txBody>
                      <a:tcPr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Bsphere</a:t>
                          </a:r>
                          <a:endParaRPr lang="en-US" sz="1400" dirty="0" smtClean="0"/>
                        </a:p>
                        <a:p>
                          <a:pPr algn="ctr"/>
                          <a:r>
                            <a:rPr lang="en-US" sz="1400" i="1" dirty="0" smtClean="0"/>
                            <a:t>C</a:t>
                          </a:r>
                          <a:r>
                            <a:rPr lang="en-US" sz="1400" i="0" dirty="0" smtClean="0"/>
                            <a:t>,</a:t>
                          </a:r>
                          <a:r>
                            <a:rPr lang="en-US" sz="1400" i="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6794" t="-55484" r="-335540" b="-1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smtClean="0"/>
                            <a:t>Move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C </a:t>
                          </a:r>
                          <a:r>
                            <a:rPr lang="en-US" sz="1400" i="0" baseline="0" dirty="0" smtClean="0"/>
                            <a:t>to OBB loc. sp.</a:t>
                          </a:r>
                        </a:p>
                        <a:p>
                          <a:pPr algn="l"/>
                          <a:r>
                            <a:rPr lang="en-US" sz="1400" i="1" baseline="0" dirty="0" smtClean="0"/>
                            <a:t>Q </a:t>
                          </a:r>
                          <a:r>
                            <a:rPr lang="en-US" sz="1400" i="0" baseline="0" dirty="0" smtClean="0"/>
                            <a:t>= Clamp </a:t>
                          </a:r>
                          <a:r>
                            <a:rPr lang="en-US" sz="1400" i="1" baseline="0" dirty="0" smtClean="0"/>
                            <a:t>C </a:t>
                          </a:r>
                          <a:r>
                            <a:rPr lang="en-US" sz="1400" i="0" baseline="0" dirty="0" smtClean="0"/>
                            <a:t>to OBB</a:t>
                          </a:r>
                        </a:p>
                        <a:p>
                          <a:pPr algn="l"/>
                          <a:r>
                            <a:rPr lang="en-US" sz="1400" i="1" baseline="0" dirty="0" smtClean="0"/>
                            <a:t>Q’ = </a:t>
                          </a:r>
                          <a:r>
                            <a:rPr lang="en-US" sz="1400" b="1" i="1" baseline="0" dirty="0" smtClean="0"/>
                            <a:t>W</a:t>
                          </a:r>
                          <a:r>
                            <a:rPr lang="en-US" sz="1400" b="0" i="0" baseline="0" dirty="0" smtClean="0"/>
                            <a:t>Q</a:t>
                          </a:r>
                        </a:p>
                        <a:p>
                          <a:pPr algn="l"/>
                          <a:r>
                            <a:rPr lang="en-US" sz="1400" b="0" i="0" baseline="0" dirty="0" smtClean="0"/>
                            <a:t>Test if </a:t>
                          </a:r>
                          <a:r>
                            <a:rPr lang="en-US" sz="1400" b="0" i="1" baseline="0" dirty="0" smtClean="0"/>
                            <a:t>Q</a:t>
                          </a:r>
                          <a:r>
                            <a:rPr lang="en-US" sz="1400" b="0" i="0" baseline="0" dirty="0" smtClean="0"/>
                            <a:t>’ in </a:t>
                          </a:r>
                          <a:r>
                            <a:rPr lang="en-US" sz="1400" b="0" i="0" baseline="0" dirty="0" err="1" smtClean="0"/>
                            <a:t>Bsphere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i="1" dirty="0" smtClean="0"/>
                            <a:t>Q </a:t>
                          </a:r>
                          <a:r>
                            <a:rPr lang="en-US" sz="1400" dirty="0" smtClean="0"/>
                            <a:t>= Clamp </a:t>
                          </a:r>
                          <a:r>
                            <a:rPr lang="en-US" sz="1400" i="1" dirty="0" smtClean="0"/>
                            <a:t>C</a:t>
                          </a:r>
                          <a:r>
                            <a:rPr lang="en-US" sz="1400" i="1" baseline="0" dirty="0" smtClean="0"/>
                            <a:t> </a:t>
                          </a:r>
                          <a:r>
                            <a:rPr lang="en-US" sz="1400" i="0" baseline="0" dirty="0" smtClean="0"/>
                            <a:t>to AABB</a:t>
                          </a:r>
                        </a:p>
                        <a:p>
                          <a:r>
                            <a:rPr lang="en-US" sz="1400" i="0" baseline="0" dirty="0" smtClean="0"/>
                            <a:t>Test if </a:t>
                          </a:r>
                          <a:r>
                            <a:rPr lang="en-US" sz="1400" i="1" baseline="0" dirty="0" smtClean="0"/>
                            <a:t>Q</a:t>
                          </a:r>
                          <a:r>
                            <a:rPr lang="en-US" sz="1400" i="0" baseline="0" dirty="0" smtClean="0"/>
                            <a:t> in </a:t>
                          </a:r>
                          <a:r>
                            <a:rPr lang="en-US" sz="1400" i="0" baseline="0" dirty="0" err="1" smtClean="0"/>
                            <a:t>Bsphere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9256" t="-55484" b="-183871"/>
                          </a:stretch>
                        </a:blipFill>
                      </a:tcPr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AABB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Max</a:t>
                          </a:r>
                          <a:r>
                            <a:rPr lang="en-US" sz="1400" baseline="0" dirty="0" smtClean="0"/>
                            <a:t>, Min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Test </a:t>
                          </a:r>
                          <a:r>
                            <a:rPr lang="en-US" sz="1400" i="1" dirty="0" smtClean="0"/>
                            <a:t>P </a:t>
                          </a:r>
                          <a:r>
                            <a:rPr lang="en-US" sz="1400" i="0" dirty="0" smtClean="0"/>
                            <a:t>against</a:t>
                          </a:r>
                          <a:r>
                            <a:rPr lang="en-US" sz="1400" dirty="0" smtClean="0"/>
                            <a:t> axis intervals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Treat AABB as an OBB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Test overlapping</a:t>
                          </a:r>
                          <a:r>
                            <a:rPr lang="en-US" sz="1400" baseline="0" dirty="0" smtClean="0"/>
                            <a:t> intervals on world </a:t>
                          </a:r>
                          <a:r>
                            <a:rPr lang="en-US" sz="1400" baseline="0" dirty="0" smtClean="0"/>
                            <a:t>axes.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OBB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Max, Min, </a:t>
                          </a:r>
                        </a:p>
                        <a:p>
                          <a:pPr algn="ctr"/>
                          <a:r>
                            <a:rPr lang="en-US" sz="1400" i="1" dirty="0" smtClean="0"/>
                            <a:t>C, r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Move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i="1" baseline="0" dirty="0" smtClean="0"/>
                            <a:t>P</a:t>
                          </a:r>
                          <a:r>
                            <a:rPr lang="en-US" sz="1400" i="0" baseline="0" dirty="0" smtClean="0"/>
                            <a:t> to local sp.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Test </a:t>
                          </a:r>
                          <a:r>
                            <a:rPr lang="en-US" sz="1400" i="0" dirty="0" smtClean="0"/>
                            <a:t>against</a:t>
                          </a:r>
                          <a:r>
                            <a:rPr lang="en-US" sz="1400" dirty="0" smtClean="0"/>
                            <a:t> axis intervals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Use SAT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 smtClean="0"/>
                            <a:t>Optimize</a:t>
                          </a:r>
                          <a:r>
                            <a:rPr lang="en-US" sz="1400" baseline="0" dirty="0" smtClean="0"/>
                            <a:t> axis projection with ‘special’ Local-space </a:t>
                          </a:r>
                          <a:r>
                            <a:rPr lang="en-US" sz="1400" baseline="0" dirty="0" smtClean="0"/>
                            <a:t>projections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570176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Missing (Next week?)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In the book but not covered yet</a:t>
            </a:r>
          </a:p>
          <a:p>
            <a:r>
              <a:rPr lang="en-US" sz="1800" dirty="0" smtClean="0"/>
              <a:t>Intersection </a:t>
            </a:r>
            <a:r>
              <a:rPr lang="en-US" sz="1800" dirty="0"/>
              <a:t>of primitive volumes with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segments</a:t>
            </a:r>
          </a:p>
          <a:p>
            <a:pPr lvl="1"/>
            <a:r>
              <a:rPr lang="en-US" dirty="0"/>
              <a:t>Planes</a:t>
            </a:r>
          </a:p>
          <a:p>
            <a:pPr lvl="1"/>
            <a:r>
              <a:rPr lang="en-US" dirty="0"/>
              <a:t>Frustum</a:t>
            </a:r>
          </a:p>
          <a:p>
            <a:r>
              <a:rPr lang="en-US" sz="1800" dirty="0"/>
              <a:t>Line-line  distance &amp; closest point</a:t>
            </a:r>
          </a:p>
          <a:p>
            <a:r>
              <a:rPr lang="en-US" sz="1800" dirty="0"/>
              <a:t>segment distance &amp; closet point</a:t>
            </a:r>
          </a:p>
          <a:p>
            <a:r>
              <a:rPr lang="en-US" sz="1800" dirty="0"/>
              <a:t>Triangle intersection with</a:t>
            </a:r>
          </a:p>
          <a:p>
            <a:pPr lvl="1"/>
            <a:r>
              <a:rPr lang="en-US" dirty="0"/>
              <a:t>Line &amp; segment</a:t>
            </a:r>
          </a:p>
          <a:p>
            <a:pPr lvl="1"/>
            <a:r>
              <a:rPr lang="en-US" dirty="0"/>
              <a:t>plane</a:t>
            </a:r>
          </a:p>
          <a:p>
            <a:pPr lvl="1"/>
            <a:r>
              <a:rPr lang="en-US" dirty="0"/>
              <a:t>Primitive volumes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More advanced but interesting</a:t>
            </a:r>
          </a:p>
          <a:p>
            <a:r>
              <a:rPr lang="en-US" sz="1600" dirty="0" smtClean="0"/>
              <a:t>Convex hull algorithms</a:t>
            </a:r>
          </a:p>
          <a:p>
            <a:r>
              <a:rPr lang="en-US" sz="1600" dirty="0" smtClean="0"/>
              <a:t>Separating axis Theorem &amp; </a:t>
            </a:r>
            <a:r>
              <a:rPr lang="en-US" sz="1600" dirty="0" err="1" smtClean="0"/>
              <a:t>Minkowski’s</a:t>
            </a:r>
            <a:r>
              <a:rPr lang="en-US" sz="1600" dirty="0" smtClean="0"/>
              <a:t> result</a:t>
            </a:r>
          </a:p>
          <a:p>
            <a:r>
              <a:rPr lang="en-US" sz="1600" dirty="0" smtClean="0"/>
              <a:t>Other?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716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VII:</a:t>
            </a:r>
          </a:p>
          <a:p>
            <a:r>
              <a:rPr lang="en-US" dirty="0" smtClean="0"/>
              <a:t>Counter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6781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Dot-Product is Bullshit?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i="1" dirty="0" smtClean="0"/>
              <a:t>This is how I initially discovered that the book was incorrect</a:t>
            </a:r>
            <a:r>
              <a:rPr lang="en-US" sz="1800" dirty="0" smtClean="0"/>
              <a:t>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8069" y="4077096"/>
                <a:ext cx="8610600" cy="2461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Both A and B are 1x1x1 OBBs.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OBB A just happens to be axis-aligned and at the origin, so C1 = (0,0,0) and r1 = (0.5,0.5,0.5)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OBB B is rotated 45 degree around the y axis with c2 = (0,0,1) and r2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 0)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Axis v=(0,0,1) is a valid face normal of A and clearly A and B projection on v overlap.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Yet by the book’s pseudo dot-product trick: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/>
                          </a:rPr>
                          <m:t>2−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0,0,1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0,0,1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1600" dirty="0" smtClean="0"/>
                  <a:t>     and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,0.5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0,0,1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1600" dirty="0" smtClean="0"/>
                  <a:t>So clearly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  <m:r>
                          <a:rPr lang="en-US" sz="1600" i="1">
                            <a:latin typeface="Cambria Math"/>
                          </a:rPr>
                          <m:t>2−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&gt;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  <m:r>
                          <a:rPr lang="en-US" sz="1600" i="1">
                            <a:latin typeface="Cambria Math"/>
                          </a:rPr>
                          <m:t>1+</m:t>
                        </m:r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acc>
                    <m:r>
                      <a:rPr lang="en-US" sz="1600" i="1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1600" dirty="0" smtClean="0"/>
                  <a:t>, which mean there is a separation</a:t>
                </a:r>
              </a:p>
              <a:p>
                <a:pPr marL="0" indent="0" algn="ctr">
                  <a:buNone/>
                </a:pPr>
                <a:r>
                  <a:rPr lang="en-US" sz="1600" dirty="0" smtClean="0"/>
                  <a:t>But visibly there isn’t…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8069" y="4077096"/>
                <a:ext cx="8610600" cy="2461142"/>
              </a:xfrm>
              <a:blipFill rotWithShape="1">
                <a:blip r:embed="rId2"/>
                <a:stretch>
                  <a:fillRect l="-425" t="-743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90833" y="2465606"/>
            <a:ext cx="2956617" cy="369332"/>
            <a:chOff x="152400" y="4392930"/>
            <a:chExt cx="2956617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477603" y="1066800"/>
            <a:ext cx="366708" cy="2121934"/>
            <a:chOff x="396240" y="3364468"/>
            <a:chExt cx="366708" cy="2121934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96240" y="3581400"/>
              <a:ext cx="0" cy="1905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866" y="3364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64457" y="1175266"/>
            <a:ext cx="1731376" cy="2013468"/>
            <a:chOff x="-69306" y="3320534"/>
            <a:chExt cx="1731376" cy="2013468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-69306" y="3505200"/>
              <a:ext cx="1731376" cy="1828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53946" y="33205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8" name="Cube 7"/>
          <p:cNvSpPr/>
          <p:nvPr/>
        </p:nvSpPr>
        <p:spPr>
          <a:xfrm>
            <a:off x="914400" y="2150509"/>
            <a:ext cx="1219434" cy="1066800"/>
          </a:xfrm>
          <a:prstGeom prst="cube">
            <a:avLst>
              <a:gd name="adj" fmla="val 33036"/>
            </a:avLst>
          </a:prstGeom>
          <a:solidFill>
            <a:schemeClr val="bg2">
              <a:lumMod val="90000"/>
              <a:alpha val="49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847232" y="2133600"/>
            <a:ext cx="1124568" cy="1083709"/>
            <a:chOff x="3352800" y="3366550"/>
            <a:chExt cx="972401" cy="1066800"/>
          </a:xfrm>
        </p:grpSpPr>
        <p:sp>
          <p:nvSpPr>
            <p:cNvPr id="25" name="Flowchart: Decision 24"/>
            <p:cNvSpPr/>
            <p:nvPr/>
          </p:nvSpPr>
          <p:spPr>
            <a:xfrm>
              <a:off x="3352800" y="3366550"/>
              <a:ext cx="972401" cy="315097"/>
            </a:xfrm>
            <a:prstGeom prst="flowChartDecision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Decision 25"/>
            <p:cNvSpPr/>
            <p:nvPr/>
          </p:nvSpPr>
          <p:spPr>
            <a:xfrm>
              <a:off x="3352800" y="4114800"/>
              <a:ext cx="972401" cy="315097"/>
            </a:xfrm>
            <a:prstGeom prst="flowChartDecision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5" idx="1"/>
              <a:endCxn id="26" idx="1"/>
            </p:cNvCxnSpPr>
            <p:nvPr/>
          </p:nvCxnSpPr>
          <p:spPr>
            <a:xfrm>
              <a:off x="3352800" y="3524099"/>
              <a:ext cx="0" cy="74825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39000" y="3681647"/>
              <a:ext cx="0" cy="751703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26" idx="3"/>
            </p:cNvCxnSpPr>
            <p:nvPr/>
          </p:nvCxnSpPr>
          <p:spPr>
            <a:xfrm>
              <a:off x="4325201" y="3524099"/>
              <a:ext cx="0" cy="74825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4240" y="33644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view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038600" y="2464644"/>
            <a:ext cx="4592983" cy="369332"/>
            <a:chOff x="-921991" y="4392930"/>
            <a:chExt cx="4592983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3383734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-921991" y="4751071"/>
              <a:ext cx="4572000" cy="111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09284" y="1242060"/>
            <a:ext cx="367648" cy="2887820"/>
            <a:chOff x="396240" y="3578106"/>
            <a:chExt cx="367648" cy="288782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" y="3581400"/>
              <a:ext cx="0" cy="2884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3806" y="3578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419600" y="1983896"/>
            <a:ext cx="1615478" cy="1612583"/>
          </a:xfrm>
          <a:prstGeom prst="rect">
            <a:avLst/>
          </a:prstGeom>
          <a:solidFill>
            <a:srgbClr val="00B0F0">
              <a:alpha val="17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5623881" y="1697488"/>
            <a:ext cx="2300919" cy="2271420"/>
          </a:xfrm>
          <a:prstGeom prst="diamond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09284" y="1983896"/>
            <a:ext cx="825794" cy="84448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50773" y="21195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6932" y="22476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/>
          <p:cNvCxnSpPr>
            <a:endCxn id="46" idx="0"/>
          </p:cNvCxnSpPr>
          <p:nvPr/>
        </p:nvCxnSpPr>
        <p:spPr>
          <a:xfrm flipV="1">
            <a:off x="6774340" y="1697488"/>
            <a:ext cx="1" cy="11613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94271" y="3847822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Top-Down view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5800" y="2133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57279" y="1905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64761" y="16113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16359" y="18401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73369" y="27901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71693" y="27901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957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499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Collision: </a:t>
            </a:r>
            <a:br>
              <a:rPr lang="en-US" dirty="0" smtClean="0"/>
            </a:br>
            <a:r>
              <a:rPr lang="en-US" dirty="0" smtClean="0"/>
              <a:t>Coarse but Quick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Because models can be quite complex (1000s of faces, complex shapes, etc.) we rarely use exact models for collision testing. Instead, we surround the model with one or more or </a:t>
            </a:r>
            <a:r>
              <a:rPr lang="en-US" i="1" dirty="0" smtClean="0"/>
              <a:t>bounding</a:t>
            </a:r>
            <a:r>
              <a:rPr lang="en-US" dirty="0" smtClean="0"/>
              <a:t> </a:t>
            </a:r>
            <a:r>
              <a:rPr lang="en-US" i="1" dirty="0" smtClean="0"/>
              <a:t>volumes</a:t>
            </a:r>
            <a:r>
              <a:rPr lang="en-US" dirty="0" smtClean="0"/>
              <a:t>:</a:t>
            </a:r>
          </a:p>
          <a:p>
            <a:pPr marL="293688" lvl="1" indent="0">
              <a:buNone/>
            </a:pPr>
            <a:endParaRPr lang="en-US" dirty="0" smtClean="0"/>
          </a:p>
        </p:txBody>
      </p:sp>
      <p:sp>
        <p:nvSpPr>
          <p:cNvPr id="5" name="AutoShape 2" descr="Image result for bounding sp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ounding sp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bounding sphe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mathforum.org/mathimages/imgUpload/thumb/Tighter_bounding_sphere.png/530px-Tighter_bounding_sp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819400" cy="14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8687" y="3646098"/>
            <a:ext cx="258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63513" algn="ctr">
              <a:tabLst>
                <a:tab pos="457200" algn="l"/>
              </a:tabLst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Sphere (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Bsphere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indent="-163513" algn="ctr">
              <a:tabLst>
                <a:tab pos="457200" algn="l"/>
              </a:tabLs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center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083" y="6044624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63513" algn="ctr">
              <a:tabLst>
                <a:tab pos="457200" algn="l"/>
              </a:tabLst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 Bounding Box (AABB)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284162" lvl="1" indent="-163513" algn="ctr"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sided box,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aligned with world 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44625"/>
            <a:ext cx="437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63513" algn="ctr">
              <a:tabLst>
                <a:tab pos="457200" algn="l"/>
              </a:tabLst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Bounding Box (OBB)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4162" lvl="1" indent="-163513" algn="ctr"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sided box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aligned with the </a:t>
            </a:r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axes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95801" y="2133600"/>
            <a:ext cx="4525584" cy="1066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2" lvl="1"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volumes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lvl="2" indent="-166688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 precision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lvl="2" indent="-166688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(to varying degree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(coming 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8788" lvl="2" indent="-166688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for early culling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4" name="Picture 16" descr="http://www.cocos2d-x.org/attachments/5534/AA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00" y="4315656"/>
            <a:ext cx="1958500" cy="17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78" y="4215824"/>
            <a:ext cx="17240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495801" y="3276600"/>
            <a:ext cx="4525584" cy="609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2" lvl="1">
              <a:tabLst>
                <a:tab pos="4572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volumes are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defined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don’t actually exist as models/meshes</a:t>
            </a:r>
            <a:endParaRPr lang="en-US" sz="16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0037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  <p:bldP spid="12" grpId="0"/>
      <p:bldP spid="1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Collision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Precise but Slow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best precision with collision testing, the mesh itself could be used, but in general the cost would be prohibitive</a:t>
            </a:r>
          </a:p>
          <a:p>
            <a:pPr lvl="1"/>
            <a:r>
              <a:rPr lang="en-US" dirty="0" smtClean="0"/>
              <a:t>Volume is inferred from each face triangles (often 1000s of faces)</a:t>
            </a:r>
          </a:p>
          <a:p>
            <a:pPr lvl="1"/>
            <a:r>
              <a:rPr lang="en-US" dirty="0" smtClean="0"/>
              <a:t>Collision test requires testing each face triangle for intersection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 smtClean="0"/>
              <a:t>A possible compromise: use a loosely-fitted mesh for collision processing:</a:t>
            </a:r>
          </a:p>
          <a:p>
            <a:pPr lvl="1"/>
            <a:r>
              <a:rPr lang="en-US" dirty="0" smtClean="0"/>
              <a:t>Render the only high polygon model</a:t>
            </a:r>
          </a:p>
          <a:p>
            <a:pPr lvl="1"/>
            <a:r>
              <a:rPr lang="en-US" dirty="0" smtClean="0"/>
              <a:t>Use the low polygon model for tests only</a:t>
            </a:r>
          </a:p>
          <a:p>
            <a:pPr lvl="1"/>
            <a:r>
              <a:rPr lang="en-US" dirty="0" smtClean="0"/>
              <a:t>How low? Time/Precision compromise…</a:t>
            </a:r>
            <a:endParaRPr lang="en-US" sz="800" dirty="0" smtClean="0"/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 smtClean="0"/>
              <a:t>A related concept </a:t>
            </a:r>
            <a:r>
              <a:rPr lang="en-US" i="1" dirty="0" smtClean="0">
                <a:hlinkClick r:id="rId2"/>
              </a:rPr>
              <a:t>Convex Hull</a:t>
            </a:r>
            <a:endParaRPr lang="en-US" i="1" dirty="0" smtClean="0"/>
          </a:p>
          <a:p>
            <a:pPr lvl="1"/>
            <a:r>
              <a:rPr lang="en-US" i="1" dirty="0" smtClean="0"/>
              <a:t>Simplifies the model by ‘removing’ cavities.</a:t>
            </a:r>
            <a:endParaRPr lang="en-US" dirty="0" smtClean="0"/>
          </a:p>
          <a:p>
            <a:pPr lvl="1"/>
            <a:r>
              <a:rPr lang="en-US" i="1" dirty="0" smtClean="0"/>
              <a:t>Slightly outside our scope, but many </a:t>
            </a:r>
            <a:br>
              <a:rPr lang="en-US" i="1" dirty="0" smtClean="0"/>
            </a:br>
            <a:r>
              <a:rPr lang="en-US" i="1" dirty="0" smtClean="0"/>
              <a:t>collision tests work best/only on convex </a:t>
            </a:r>
            <a:br>
              <a:rPr lang="en-US" i="1" dirty="0" smtClean="0"/>
            </a:br>
            <a:r>
              <a:rPr lang="en-US" i="1" dirty="0" smtClean="0"/>
              <a:t>volumes.</a:t>
            </a:r>
          </a:p>
        </p:txBody>
      </p:sp>
      <p:pic>
        <p:nvPicPr>
          <p:cNvPr id="4098" name="Picture 2" descr="http://www.cad.zju.edu.cn/home/hwlin/images/Automatic-cage-gene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9624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lawjelly.net/misc/convexHul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4855464"/>
            <a:ext cx="4096513" cy="15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f/fb/Dolphin_triangle_me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55" y="1610519"/>
            <a:ext cx="1914145" cy="11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8615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Collision: </a:t>
            </a:r>
            <a:br>
              <a:rPr lang="en-US" dirty="0" smtClean="0"/>
            </a:br>
            <a:r>
              <a:rPr lang="en-US" dirty="0" smtClean="0"/>
              <a:t>Multiple Volumes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Alternatively, you can compromise between precision and efficiency by using multiple primitives per models</a:t>
            </a:r>
          </a:p>
          <a:p>
            <a:pPr lvl="1"/>
            <a:r>
              <a:rPr lang="en-US" i="1" dirty="0" smtClean="0"/>
              <a:t>Bounding Volume Hierarchy (BVH)</a:t>
            </a:r>
            <a:r>
              <a:rPr lang="en-US" dirty="0" smtClean="0"/>
              <a:t>: Multiple simple volumes, usually articulated.</a:t>
            </a:r>
          </a:p>
          <a:p>
            <a:pPr lvl="1"/>
            <a:r>
              <a:rPr lang="en-US" i="1" dirty="0" smtClean="0"/>
              <a:t>Space partitioning</a:t>
            </a:r>
            <a:r>
              <a:rPr lang="en-US" dirty="0" smtClean="0"/>
              <a:t>: recursive subdivision up to a set depth. </a:t>
            </a:r>
          </a:p>
          <a:p>
            <a:pPr marL="273050" lvl="1" indent="0">
              <a:buNone/>
            </a:pPr>
            <a:endParaRPr lang="en-US" sz="800" dirty="0" smtClean="0"/>
          </a:p>
          <a:p>
            <a:pPr marL="0" indent="-20638">
              <a:buNone/>
            </a:pPr>
            <a:r>
              <a:rPr lang="en-US" dirty="0" smtClean="0"/>
              <a:t>These have a high set up cost to ‘fit’ the original shape and their test involves a series of “simple” primitive tests</a:t>
            </a:r>
            <a:r>
              <a:rPr lang="en-US" dirty="0"/>
              <a:t> </a:t>
            </a:r>
            <a:r>
              <a:rPr lang="en-US" dirty="0" smtClean="0"/>
              <a:t>with early exit.</a:t>
            </a:r>
          </a:p>
          <a:p>
            <a:pPr marL="457201" lvl="1" indent="-185738"/>
            <a:r>
              <a:rPr lang="en-US" dirty="0" smtClean="0"/>
              <a:t>Set-up cost can be ignored for runtime performance</a:t>
            </a:r>
          </a:p>
          <a:p>
            <a:pPr marL="457201" lvl="1" indent="-185738"/>
            <a:r>
              <a:rPr lang="en-US" dirty="0" smtClean="0"/>
              <a:t>The number of primitive tests is a compromise between performance and precision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AutoShape 2" descr="Image result for bounding sp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ounding sp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bounding sphe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www.shadecamp.net/w/images/e/ea/User22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" y="4260947"/>
            <a:ext cx="38674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83" y="4191000"/>
            <a:ext cx="4798517" cy="250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566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System: </a:t>
            </a:r>
            <a:br>
              <a:rPr lang="en-US" dirty="0" smtClean="0"/>
            </a:br>
            <a:r>
              <a:rPr lang="en-US" dirty="0" smtClean="0"/>
              <a:t>Tiered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basic idea used in any good collision/intersection tests to use a </a:t>
            </a:r>
            <a:r>
              <a:rPr lang="en-US" sz="1800" i="1" dirty="0" smtClean="0"/>
              <a:t>tiered approach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Use cheapest test (typically ill fitting) to quickly eliminate the most obvious candidates</a:t>
            </a:r>
          </a:p>
          <a:p>
            <a:pPr lvl="1"/>
            <a:r>
              <a:rPr lang="en-US" sz="1600" dirty="0" smtClean="0"/>
              <a:t>Use a slightly more expensive test (typically better fitting) only what’s left (and repeat)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457200" lvl="1" indent="-171450"/>
            <a:r>
              <a:rPr lang="en-US" b="1" dirty="0" smtClean="0"/>
              <a:t>Primitive volume first:</a:t>
            </a:r>
            <a:r>
              <a:rPr lang="en-US" dirty="0" smtClean="0"/>
              <a:t> Always test against </a:t>
            </a:r>
            <a:r>
              <a:rPr lang="en-US" dirty="0"/>
              <a:t>s</a:t>
            </a:r>
            <a:r>
              <a:rPr lang="en-US" dirty="0" smtClean="0"/>
              <a:t>imple volumes first.</a:t>
            </a:r>
          </a:p>
          <a:p>
            <a:pPr marL="687388" lvl="2" indent="0">
              <a:buNone/>
            </a:pPr>
            <a:r>
              <a:rPr lang="en-US" dirty="0" err="1" smtClean="0"/>
              <a:t>Bsphere</a:t>
            </a:r>
            <a:r>
              <a:rPr lang="en-US" dirty="0" smtClean="0"/>
              <a:t> (typical), AABB or OBB.  </a:t>
            </a:r>
          </a:p>
          <a:p>
            <a:pPr marL="687388" lvl="2" indent="0">
              <a:buNone/>
            </a:pPr>
            <a:r>
              <a:rPr lang="en-US" i="1" dirty="0" smtClean="0"/>
              <a:t>These tests are cheap. Many candidate pairs are quickly eliminated this way</a:t>
            </a:r>
          </a:p>
          <a:p>
            <a:pPr marL="687388" lvl="2" indent="0">
              <a:buNone/>
            </a:pPr>
            <a:endParaRPr lang="en-US" sz="800" i="1" dirty="0"/>
          </a:p>
          <a:p>
            <a:pPr marL="457200" lvl="1" indent="-163513"/>
            <a:r>
              <a:rPr lang="en-US" b="1" dirty="0" smtClean="0"/>
              <a:t>Use higher cost tests on what’s left</a:t>
            </a:r>
          </a:p>
          <a:p>
            <a:pPr marL="685800" lvl="1" indent="-168275"/>
            <a:r>
              <a:rPr lang="en-US" b="1" dirty="0"/>
              <a:t>Option 1: </a:t>
            </a:r>
            <a:r>
              <a:rPr lang="en-US" b="1" dirty="0" smtClean="0"/>
              <a:t> </a:t>
            </a:r>
            <a:r>
              <a:rPr lang="en-US" dirty="0" smtClean="0"/>
              <a:t>AABB or OBB (if not used yet) or BVH</a:t>
            </a:r>
          </a:p>
          <a:p>
            <a:pPr marL="687388" lvl="2" indent="0">
              <a:buNone/>
            </a:pPr>
            <a:r>
              <a:rPr lang="en-US" i="1" dirty="0" smtClean="0"/>
              <a:t>These are more costly but we use them only</a:t>
            </a:r>
          </a:p>
          <a:p>
            <a:pPr marL="687388" lvl="2" indent="0">
              <a:buNone/>
            </a:pPr>
            <a:r>
              <a:rPr lang="en-US" i="1" dirty="0" smtClean="0"/>
              <a:t>on the few objects that we know are in close proximity</a:t>
            </a:r>
          </a:p>
          <a:p>
            <a:pPr marL="687388" lvl="2" indent="0">
              <a:buNone/>
            </a:pPr>
            <a:endParaRPr lang="en-US" sz="800" i="1" dirty="0"/>
          </a:p>
          <a:p>
            <a:pPr marL="685800" lvl="1" indent="-163513"/>
            <a:r>
              <a:rPr lang="en-US" b="1" dirty="0" smtClean="0"/>
              <a:t>Option 2: </a:t>
            </a:r>
            <a:r>
              <a:rPr lang="en-US" dirty="0" smtClean="0"/>
              <a:t>Use space partition on the model</a:t>
            </a:r>
          </a:p>
          <a:p>
            <a:pPr marL="687388" lvl="2" indent="0">
              <a:buNone/>
            </a:pPr>
            <a:r>
              <a:rPr lang="en-US" dirty="0" smtClean="0"/>
              <a:t>High set-up cost, but use the same idea: </a:t>
            </a:r>
          </a:p>
          <a:p>
            <a:pPr marL="1143000" lvl="3" indent="-169863"/>
            <a:r>
              <a:rPr lang="en-US" dirty="0" smtClean="0"/>
              <a:t>Test intersection on outer volume</a:t>
            </a:r>
          </a:p>
          <a:p>
            <a:pPr marL="1143000" lvl="3" indent="-169863"/>
            <a:r>
              <a:rPr lang="en-US" dirty="0" err="1" smtClean="0"/>
              <a:t>Recurse</a:t>
            </a:r>
            <a:r>
              <a:rPr lang="en-US" dirty="0" smtClean="0"/>
              <a:t> only if intersection occurred</a:t>
            </a:r>
          </a:p>
          <a:p>
            <a:pPr marL="403226" lvl="1" indent="0">
              <a:buNone/>
            </a:pPr>
            <a:r>
              <a:rPr lang="en-US" dirty="0" smtClean="0"/>
              <a:t>See also </a:t>
            </a:r>
            <a:r>
              <a:rPr lang="en-US" dirty="0" smtClean="0">
                <a:hlinkClick r:id="rId2"/>
              </a:rPr>
              <a:t>B. P. Martin’s Space Partitioning page</a:t>
            </a:r>
            <a:endParaRPr lang="en-US" dirty="0" smtClean="0"/>
          </a:p>
        </p:txBody>
      </p:sp>
      <p:pic>
        <p:nvPicPr>
          <p:cNvPr id="5" name="Picture 4" descr="http://thomasdiewald.com/blog/wp-content/uploads/2012/09/diewald_ASSASINSCREED_BVH_800x800_sele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shadecamp.net/w/images/e/ea/User22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3886200"/>
            <a:ext cx="2286000" cy="14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24125" y="2180492"/>
            <a:ext cx="6705600" cy="4191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</a:t>
            </a:r>
            <a:r>
              <a:rPr lang="en-US" sz="1200" dirty="0" smtClean="0">
                <a:solidFill>
                  <a:schemeClr val="tx1"/>
                </a:solidFill>
              </a:rPr>
              <a:t> Section 12.4 proposes a ‘simple collision system’, but honestly it’s laughable.  Even stretching the definition of ‘simple’, there is so much missing or not discussed as to be dangerously misleading.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4821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40775</TotalTime>
  <Words>5135</Words>
  <Application>Microsoft Office PowerPoint</Application>
  <PresentationFormat>On-screen Show (4:3)</PresentationFormat>
  <Paragraphs>1151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GAM 325/425:  Applied 3D Geometry</vt:lpstr>
      <vt:lpstr>GAM 325/425:  Applied 3D Geometry</vt:lpstr>
      <vt:lpstr>Collision and Intersection Testing</vt:lpstr>
      <vt:lpstr>3D Models</vt:lpstr>
      <vt:lpstr>3D Models</vt:lpstr>
      <vt:lpstr>Model Collision:  Coarse but Quick </vt:lpstr>
      <vt:lpstr>Model Collision: Precise but Slow </vt:lpstr>
      <vt:lpstr>Model Collision:  Multiple Volumes</vt:lpstr>
      <vt:lpstr>Collision System:  Tiered Approach</vt:lpstr>
      <vt:lpstr>Collision System: Tiered Approach</vt:lpstr>
      <vt:lpstr>GAM 325/425:  Applied 3D Geometry</vt:lpstr>
      <vt:lpstr>Available Data</vt:lpstr>
      <vt:lpstr>Available Data</vt:lpstr>
      <vt:lpstr>Computing  Primitive Bounding Volumes</vt:lpstr>
      <vt:lpstr>GAM 325/425:  Applied 3D Geometry</vt:lpstr>
      <vt:lpstr>Bounding Sphere</vt:lpstr>
      <vt:lpstr>Constructing A BSphere</vt:lpstr>
      <vt:lpstr>Ritter’s Algorithm</vt:lpstr>
      <vt:lpstr>Ritter’s Algorithm:  Some comments</vt:lpstr>
      <vt:lpstr>Bounding Sphere: Updating</vt:lpstr>
      <vt:lpstr>Bounding Sphere:  Intersection</vt:lpstr>
      <vt:lpstr>GAM 325/425:  Applied 3D Geometry</vt:lpstr>
      <vt:lpstr>Axis Aligned Bounding Box</vt:lpstr>
      <vt:lpstr>Constructing an AABB</vt:lpstr>
      <vt:lpstr>AABB Intersection</vt:lpstr>
      <vt:lpstr>Side Track:  How to do Interval Testing</vt:lpstr>
      <vt:lpstr>Intersection AABB vs Bounding Sphere</vt:lpstr>
      <vt:lpstr>GAM 325/425:  Applied 3D Geometry</vt:lpstr>
      <vt:lpstr>Oriented Bounding Box: Definition and Construction</vt:lpstr>
      <vt:lpstr>OBB: Updating</vt:lpstr>
      <vt:lpstr>Intersection of OBB vs BSphere</vt:lpstr>
      <vt:lpstr>Intersection of OBB vs OBB</vt:lpstr>
      <vt:lpstr>Intersection of OBB vs OBB</vt:lpstr>
      <vt:lpstr>Separating Axis Theorem:</vt:lpstr>
      <vt:lpstr> Using the Separating Axis Theorem</vt:lpstr>
      <vt:lpstr>Testing OBBs Against an Axis</vt:lpstr>
      <vt:lpstr>Pseudo Dot-Product</vt:lpstr>
      <vt:lpstr>New Problem: OBB Projection on an Axis</vt:lpstr>
      <vt:lpstr>New Problem: OBB Projection on an Axis</vt:lpstr>
      <vt:lpstr>New Problem: OBB Projection on an Axis</vt:lpstr>
      <vt:lpstr>Getting +/- Signature is Not Needed:</vt:lpstr>
      <vt:lpstr>Correcting for Scaling</vt:lpstr>
      <vt:lpstr>Correcting for Scaling</vt:lpstr>
      <vt:lpstr>Intersection of OBB vs OBB: Using SAT</vt:lpstr>
      <vt:lpstr>Intersection of OBB vs AABB</vt:lpstr>
      <vt:lpstr>GAM 325/425:  Applied 3D Geometry</vt:lpstr>
      <vt:lpstr>Section  12.3.4.2 p499</vt:lpstr>
      <vt:lpstr>GAM 325/425:  Applied 3D Geometry</vt:lpstr>
      <vt:lpstr>Recap: Data, Creation and Update</vt:lpstr>
      <vt:lpstr>Recap: Intersection</vt:lpstr>
      <vt:lpstr>What’s Missing (Next week?)</vt:lpstr>
      <vt:lpstr>GAM 325/425:  Applied 3D Geometry</vt:lpstr>
      <vt:lpstr>Pseudo Dot-Product is Bullshit? (This is how I initially discovered that the book was incorrect)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2131</cp:revision>
  <dcterms:created xsi:type="dcterms:W3CDTF">2013-03-17T23:02:21Z</dcterms:created>
  <dcterms:modified xsi:type="dcterms:W3CDTF">2020-11-06T23:04:23Z</dcterms:modified>
</cp:coreProperties>
</file>