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9" r:id="rId2"/>
    <p:sldId id="481" r:id="rId3"/>
    <p:sldId id="514" r:id="rId4"/>
    <p:sldId id="482" r:id="rId5"/>
    <p:sldId id="483" r:id="rId6"/>
    <p:sldId id="484" r:id="rId7"/>
    <p:sldId id="485" r:id="rId8"/>
    <p:sldId id="515" r:id="rId9"/>
    <p:sldId id="498" r:id="rId10"/>
    <p:sldId id="486" r:id="rId11"/>
    <p:sldId id="499" r:id="rId12"/>
    <p:sldId id="509" r:id="rId13"/>
    <p:sldId id="510" r:id="rId14"/>
    <p:sldId id="511" r:id="rId15"/>
    <p:sldId id="512" r:id="rId16"/>
    <p:sldId id="516" r:id="rId17"/>
    <p:sldId id="487" r:id="rId18"/>
    <p:sldId id="532" r:id="rId19"/>
    <p:sldId id="488" r:id="rId20"/>
    <p:sldId id="489" r:id="rId21"/>
    <p:sldId id="490" r:id="rId22"/>
    <p:sldId id="491" r:id="rId23"/>
    <p:sldId id="528" r:id="rId24"/>
    <p:sldId id="493" r:id="rId25"/>
    <p:sldId id="495" r:id="rId26"/>
    <p:sldId id="513" r:id="rId27"/>
    <p:sldId id="529" r:id="rId28"/>
    <p:sldId id="496" r:id="rId29"/>
    <p:sldId id="530" r:id="rId30"/>
    <p:sldId id="497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524" r:id="rId39"/>
    <p:sldId id="531" r:id="rId40"/>
    <p:sldId id="525" r:id="rId41"/>
    <p:sldId id="526" r:id="rId42"/>
    <p:sldId id="49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A62680-0414-4712-8BF3-54F401BCEA39}">
          <p14:sldIdLst>
            <p14:sldId id="259"/>
            <p14:sldId id="481"/>
            <p14:sldId id="514"/>
            <p14:sldId id="482"/>
            <p14:sldId id="483"/>
            <p14:sldId id="484"/>
            <p14:sldId id="485"/>
            <p14:sldId id="515"/>
            <p14:sldId id="498"/>
            <p14:sldId id="486"/>
            <p14:sldId id="499"/>
            <p14:sldId id="509"/>
            <p14:sldId id="510"/>
            <p14:sldId id="511"/>
            <p14:sldId id="512"/>
            <p14:sldId id="516"/>
            <p14:sldId id="487"/>
            <p14:sldId id="532"/>
            <p14:sldId id="488"/>
            <p14:sldId id="489"/>
            <p14:sldId id="490"/>
            <p14:sldId id="491"/>
            <p14:sldId id="528"/>
            <p14:sldId id="493"/>
            <p14:sldId id="495"/>
            <p14:sldId id="513"/>
            <p14:sldId id="529"/>
            <p14:sldId id="496"/>
            <p14:sldId id="530"/>
            <p14:sldId id="497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31"/>
            <p14:sldId id="525"/>
            <p14:sldId id="526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B07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79" autoAdjust="0"/>
  </p:normalViewPr>
  <p:slideViewPr>
    <p:cSldViewPr>
      <p:cViewPr varScale="1">
        <p:scale>
          <a:sx n="107" d="100"/>
          <a:sy n="107" d="100"/>
        </p:scale>
        <p:origin x="10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84DBB-6228-42E2-8BE2-B5B89DE36B0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6F42D-BF06-49B9-B552-461889774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10600" cy="12954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rgbClr val="0070C0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3790950"/>
            <a:ext cx="5715000" cy="18478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10600" cy="5257800"/>
          </a:xfrm>
        </p:spPr>
        <p:txBody>
          <a:bodyPr/>
          <a:lstStyle>
            <a:lvl1pPr marL="168275" indent="-168275">
              <a:defRPr sz="2000">
                <a:latin typeface="Times New Roman" pitchFamily="18" charset="0"/>
                <a:cs typeface="Times New Roman" pitchFamily="18" charset="0"/>
              </a:defRPr>
            </a:lvl1pPr>
            <a:lvl2pPr marL="461963" indent="-188913">
              <a:defRPr sz="1800">
                <a:latin typeface="Times New Roman" pitchFamily="18" charset="0"/>
                <a:cs typeface="Times New Roman" pitchFamily="18" charset="0"/>
              </a:defRPr>
            </a:lvl2pPr>
            <a:lvl3pPr marL="746125" indent="-152400"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031875" indent="-163513"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317625" indent="-174625">
              <a:buFont typeface="Arial" panose="020B0604020202020204" pitchFamily="34" charset="0"/>
              <a:buChar char="•"/>
              <a:defRPr sz="1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6DF0B6F7-A95D-415F-AB9C-947ED3F9C7B2}" type="datetime1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5257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5260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343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5257800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477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6172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92240"/>
            <a:ext cx="2289048" cy="365760"/>
          </a:xfrm>
          <a:prstGeom prst="rect">
            <a:avLst/>
          </a:prstGeom>
        </p:spPr>
        <p:txBody>
          <a:bodyPr/>
          <a:lstStyle/>
          <a:p>
            <a:fld id="{9793815C-EA6D-40C7-9E91-479112874C2D}" type="datetime1">
              <a:rPr lang="en-US" smtClean="0"/>
              <a:t>11/4/2020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486702"/>
            <a:ext cx="4797552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240"/>
            <a:ext cx="6096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DBA0D2F6-DF7A-40A9-B654-D40E4E483C8E}" type="datetime1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2DD2A927-C669-46EB-947E-64BB8CE605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501968"/>
            <a:ext cx="2289048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793815C-EA6D-40C7-9E91-479112874C2D}" type="datetime1">
              <a:rPr lang="en-US" smtClean="0"/>
              <a:pPr/>
              <a:t>11/4/2020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8648" y="6496430"/>
            <a:ext cx="4797552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501968"/>
            <a:ext cx="6096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2DD2A927-C669-46EB-947E-64BB8CE605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70C0"/>
          </a:solidFill>
          <a:latin typeface="Arial Black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tx1"/>
        </a:buClr>
        <a:buSzPct val="76000"/>
        <a:buFont typeface="Arial" pitchFamily="34" charset="0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9225" algn="l" rtl="0" eaLnBrk="1" latinLnBrk="0" hangingPunct="1">
        <a:spcBef>
          <a:spcPts val="500"/>
        </a:spcBef>
        <a:buClr>
          <a:schemeClr val="tx1"/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60338" algn="l" rtl="0" eaLnBrk="1" latinLnBrk="0" hangingPunct="1">
        <a:spcBef>
          <a:spcPts val="400"/>
        </a:spcBef>
        <a:buClr>
          <a:schemeClr val="tx1"/>
        </a:buClr>
        <a:buSzPct val="70000"/>
        <a:buFont typeface="Arial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tx1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1.png"/><Relationship Id="rId4" Type="http://schemas.openxmlformats.org/officeDocument/2006/relationships/image" Target="../media/image2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1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3" Type="http://schemas.openxmlformats.org/officeDocument/2006/relationships/image" Target="../media/image392.png"/><Relationship Id="rId7" Type="http://schemas.openxmlformats.org/officeDocument/2006/relationships/image" Target="../media/image38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40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13" Type="http://schemas.openxmlformats.org/officeDocument/2006/relationships/image" Target="../media/image411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45.png"/><Relationship Id="rId10" Type="http://schemas.openxmlformats.org/officeDocument/2006/relationships/image" Target="../media/image442.png"/><Relationship Id="rId4" Type="http://schemas.openxmlformats.org/officeDocument/2006/relationships/image" Target="../media/image240.png"/><Relationship Id="rId9" Type="http://schemas.openxmlformats.org/officeDocument/2006/relationships/image" Target="../media/image4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50.png"/><Relationship Id="rId3" Type="http://schemas.openxmlformats.org/officeDocument/2006/relationships/image" Target="../media/image290.png"/><Relationship Id="rId7" Type="http://schemas.openxmlformats.org/officeDocument/2006/relationships/image" Target="../media/image260.png"/><Relationship Id="rId12" Type="http://schemas.openxmlformats.org/officeDocument/2006/relationships/image" Target="../media/image3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30.png"/><Relationship Id="rId5" Type="http://schemas.openxmlformats.org/officeDocument/2006/relationships/image" Target="../media/image310.png"/><Relationship Id="rId10" Type="http://schemas.openxmlformats.org/officeDocument/2006/relationships/image" Target="../media/image240.png"/><Relationship Id="rId4" Type="http://schemas.openxmlformats.org/officeDocument/2006/relationships/image" Target="../media/image300.png"/><Relationship Id="rId9" Type="http://schemas.openxmlformats.org/officeDocument/2006/relationships/image" Target="../media/image230.png"/><Relationship Id="rId14" Type="http://schemas.openxmlformats.org/officeDocument/2006/relationships/image" Target="../media/image3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8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0" Type="http://schemas.openxmlformats.org/officeDocument/2006/relationships/image" Target="../media/image441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480.png"/><Relationship Id="rId7" Type="http://schemas.openxmlformats.org/officeDocument/2006/relationships/image" Target="../media/image23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490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facweb.cs.depaul.edu/andre/gam325/week9.htm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0" Type="http://schemas.openxmlformats.org/officeDocument/2006/relationships/image" Target="../media/image61.png"/><Relationship Id="rId4" Type="http://schemas.openxmlformats.org/officeDocument/2006/relationships/image" Target="../media/image54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61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web.cs.depaul.edu/andre/gam325/week9.h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69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web.cs.depaul.edu/andre/gam325/week9.htm" TargetMode="External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web.cs.depaul.edu/andre/gam325/week9.htm" TargetMode="External"/><Relationship Id="rId5" Type="http://schemas.openxmlformats.org/officeDocument/2006/relationships/image" Target="../media/image70.png"/><Relationship Id="rId4" Type="http://schemas.openxmlformats.org/officeDocument/2006/relationships/image" Target="../media/image7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7" Type="http://schemas.openxmlformats.org/officeDocument/2006/relationships/hyperlink" Target="http://facweb.cs.depaul.edu/andre/gam325/week9.htm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75.png"/><Relationship Id="rId9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0.png"/><Relationship Id="rId7" Type="http://schemas.openxmlformats.org/officeDocument/2006/relationships/image" Target="../media/image7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3.png"/><Relationship Id="rId9" Type="http://schemas.openxmlformats.org/officeDocument/2006/relationships/hyperlink" Target="http://facweb.cs.depaul.edu/andre/gam325/week9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cweb.cs.depaul.edu/andre/gam325/week9.htm" TargetMode="Externa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facweb.cs.depaul.edu/andre/gam325/week9.htm" TargetMode="External"/><Relationship Id="rId3" Type="http://schemas.openxmlformats.org/officeDocument/2006/relationships/image" Target="../media/image44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hyperlink" Target="http://facweb.cs.depaul.edu/andre/gam325/week9.htm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10" Type="http://schemas.openxmlformats.org/officeDocument/2006/relationships/hyperlink" Target="http://facweb.cs.depaul.edu/andre/gam325/week9.htm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web.cs.depaul.edu/andre/gam325/week9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 325/425: </a:t>
            </a:r>
            <a:br>
              <a:rPr lang="en-US" dirty="0" smtClean="0"/>
            </a:br>
            <a:r>
              <a:rPr lang="en-US" dirty="0" smtClean="0"/>
              <a:t>Applied 3D Geometry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9:</a:t>
            </a:r>
            <a:endParaRPr lang="en-US" dirty="0" smtClean="0"/>
          </a:p>
          <a:p>
            <a:r>
              <a:rPr lang="en-US" dirty="0" smtClean="0"/>
              <a:t>Collision and Intersection Testing, continued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9367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Ray-Sphere Intersection:</a:t>
            </a:r>
            <a:br>
              <a:rPr lang="en-US" dirty="0" smtClean="0"/>
            </a:br>
            <a:r>
              <a:rPr lang="en-US" dirty="0" smtClean="0"/>
              <a:t>A 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 </a:t>
            </a:r>
            <a:r>
              <a:rPr lang="en-US" dirty="0" err="1" smtClean="0"/>
              <a:t>Bsphere</a:t>
            </a:r>
            <a:r>
              <a:rPr lang="en-US" dirty="0" smtClean="0"/>
              <a:t> B(</a:t>
            </a:r>
            <a:r>
              <a:rPr lang="en-US" i="1" dirty="0" smtClean="0"/>
              <a:t>C</a:t>
            </a:r>
            <a:r>
              <a:rPr lang="en-US" dirty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and a ray </a:t>
            </a:r>
            <a:r>
              <a:rPr lang="en-US" dirty="0"/>
              <a:t>R(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) </a:t>
            </a:r>
            <a:r>
              <a:rPr lang="en-US" dirty="0" smtClean="0"/>
              <a:t>, How can you test if they intersect?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676400"/>
            <a:ext cx="4830763" cy="3169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05400" y="1676400"/>
                <a:ext cx="3886200" cy="1981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1400" b="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𝐰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𝑠𝑞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endParaRPr lang="en-US" sz="800" b="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≤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𝑠𝑞</m:t>
                        </m:r>
                      </m:sub>
                    </m:sSub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676400"/>
                <a:ext cx="3886200" cy="1981200"/>
              </a:xfrm>
              <a:prstGeom prst="rect">
                <a:avLst/>
              </a:prstGeom>
              <a:blipFill rotWithShape="1">
                <a:blip r:embed="rId4"/>
                <a:stretch>
                  <a:fillRect l="-156" b="-121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105400" y="4465001"/>
            <a:ext cx="2532472" cy="3810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algorithm?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7200" y="5029200"/>
            <a:ext cx="8001000" cy="14478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researching algorithms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intersection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primitives, what you find is either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performance, obscuring the math logic in each step. 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(more than likely) incorrect, BS, half work, etc.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job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prove they work correctly </a:t>
            </a:r>
            <a:r>
              <a:rPr lang="en-US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decide to use them!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52500" y="1676400"/>
            <a:ext cx="3238500" cy="2132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 quick google session, we find this: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69792" y="2075109"/>
            <a:ext cx="1435608" cy="51569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Translating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81400" y="3581401"/>
            <a:ext cx="4056472" cy="735906"/>
            <a:chOff x="3581400" y="3581401"/>
            <a:chExt cx="4056472" cy="735906"/>
          </a:xfrm>
        </p:grpSpPr>
        <p:sp>
          <p:nvSpPr>
            <p:cNvPr id="9" name="Rounded Rectangle 8"/>
            <p:cNvSpPr/>
            <p:nvPr/>
          </p:nvSpPr>
          <p:spPr>
            <a:xfrm>
              <a:off x="5105400" y="3949354"/>
              <a:ext cx="2532472" cy="367953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What’s the test for?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Elbow Connector 10"/>
            <p:cNvCxnSpPr>
              <a:stCxn id="9" idx="1"/>
            </p:cNvCxnSpPr>
            <p:nvPr/>
          </p:nvCxnSpPr>
          <p:spPr>
            <a:xfrm rot="10800000">
              <a:off x="3581400" y="3581401"/>
              <a:ext cx="1524000" cy="551931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15736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uiExpand="1" build="p" animBg="1"/>
      <p:bldP spid="1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Intersection: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So, are these two algorithms functionally the same?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First, we remove the temp variables:</a:t>
            </a:r>
          </a:p>
          <a:p>
            <a:pPr marL="293688" lvl="1" indent="0">
              <a:buNone/>
            </a:pPr>
            <a:r>
              <a:rPr lang="en-US" dirty="0" smtClean="0"/>
              <a:t>We can now rewrite the algorithm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0" y="4343400"/>
                <a:ext cx="4419600" cy="1143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endParaRPr lang="en-US" sz="800" b="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)∙</m:t>
                        </m:r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≤</m:t>
                    </m:r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4419600" cy="11430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105400" y="1676400"/>
                <a:ext cx="3886200" cy="19812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1400" b="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𝐰</m:t>
                      </m:r>
                    </m:oMath>
                  </m:oMathPara>
                </a14:m>
                <a:endParaRPr lang="en-US" sz="1400" b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𝐰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𝑠𝑞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endParaRPr lang="en-US" sz="800" b="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≤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𝑠𝑞</m:t>
                        </m:r>
                      </m:sub>
                    </m:sSub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676400"/>
                <a:ext cx="3886200" cy="1981200"/>
              </a:xfrm>
              <a:prstGeom prst="rect">
                <a:avLst/>
              </a:prstGeom>
              <a:blipFill rotWithShape="1">
                <a:blip r:embed="rId3"/>
                <a:stretch>
                  <a:fillRect l="-156" b="-121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72200" y="2057400"/>
                <a:ext cx="1219200" cy="1285043"/>
              </a:xfrm>
              <a:prstGeom prst="rect">
                <a:avLst/>
              </a:prstGeom>
              <a:noFill/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-279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Lucida Sans" panose="020B0602030504020204" pitchFamily="34" charset="0"/>
                </a:endParaRPr>
              </a:p>
              <a:p>
                <a:pPr indent="-279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=(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4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)∙</m:t>
                      </m:r>
                      <m:r>
                        <a:rPr lang="en-US" sz="14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endParaRPr lang="en-US" sz="1400" dirty="0" smtClean="0">
                  <a:solidFill>
                    <a:srgbClr val="FF0000"/>
                  </a:solidFill>
                  <a:latin typeface="Lucida Sans" panose="020B0602030504020204" pitchFamily="34" charset="0"/>
                </a:endParaRPr>
              </a:p>
              <a:p>
                <a:pPr indent="-279400"/>
                <a:endParaRPr lang="en-US" sz="800" dirty="0">
                  <a:solidFill>
                    <a:srgbClr val="FF0000"/>
                  </a:solidFill>
                  <a:latin typeface="Lucida Sans" panose="020B0602030504020204" pitchFamily="34" charset="0"/>
                </a:endParaRPr>
              </a:p>
              <a:p>
                <a:pPr indent="-279400"/>
                <a:endParaRPr lang="en-US" sz="1400" dirty="0" smtClean="0">
                  <a:solidFill>
                    <a:srgbClr val="FF0000"/>
                  </a:solidFill>
                  <a:latin typeface="Lucida Sans" panose="020B0602030504020204" pitchFamily="34" charset="0"/>
                </a:endParaRPr>
              </a:p>
              <a:p>
                <a:pPr indent="-279400"/>
                <a:endParaRPr lang="en-US" sz="800" dirty="0">
                  <a:solidFill>
                    <a:srgbClr val="FF0000"/>
                  </a:solidFill>
                  <a:latin typeface="Lucida Sans" panose="020B0602030504020204" pitchFamily="34" charset="0"/>
                </a:endParaRPr>
              </a:p>
              <a:p>
                <a:pPr indent="-2794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 b="1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v</m:t>
                              </m:r>
                            </m:e>
                          </m:d>
                        </m:e>
                        <m:sup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FF0000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57400"/>
                <a:ext cx="1219200" cy="12850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3400" y="1676400"/>
                <a:ext cx="38100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 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76400"/>
                <a:ext cx="3810000" cy="1295400"/>
              </a:xfrm>
              <a:prstGeom prst="rect">
                <a:avLst/>
              </a:prstGeom>
              <a:blipFill rotWithShape="1">
                <a:blip r:embed="rId6"/>
                <a:stretch>
                  <a:fillRect l="-159" b="-1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6515100" y="3781331"/>
            <a:ext cx="533400" cy="515691"/>
          </a:xfrm>
          <a:prstGeom prst="downArrow">
            <a:avLst/>
          </a:prstGeom>
          <a:solidFill>
            <a:schemeClr val="bg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11521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Intersection: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Now consider the final return value:</a:t>
                </a:r>
              </a:p>
              <a:p>
                <a:pPr lvl="1"/>
                <a:r>
                  <a:rPr lang="en-US" dirty="0" smtClean="0"/>
                  <a:t>Dividing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on both sides:</a:t>
                </a:r>
              </a:p>
              <a:p>
                <a:pPr lvl="1"/>
                <a:endParaRPr lang="en-US" dirty="0"/>
              </a:p>
              <a:p>
                <a:pPr lvl="1"/>
                <a:endParaRPr lang="en-US" sz="800" dirty="0" smtClean="0"/>
              </a:p>
              <a:p>
                <a:pPr lvl="1"/>
                <a:r>
                  <a:rPr lang="en-US" dirty="0" smtClean="0"/>
                  <a:t>Which is the same as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1617" y="1219200"/>
                <a:ext cx="4419600" cy="1143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endParaRPr lang="en-US" sz="800" b="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)∙</m:t>
                        </m:r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≤</m:t>
                    </m:r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17" y="1219200"/>
                <a:ext cx="4419600" cy="1143000"/>
              </a:xfrm>
              <a:prstGeom prst="rect">
                <a:avLst/>
              </a:prstGeom>
              <a:blipFill rotWithShape="1">
                <a:blip r:embed="rId3"/>
                <a:stretch>
                  <a:fillRect l="-13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0"/>
          <p:cNvSpPr/>
          <p:nvPr/>
        </p:nvSpPr>
        <p:spPr>
          <a:xfrm>
            <a:off x="5410200" y="2000250"/>
            <a:ext cx="3124200" cy="2667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07132" y="2590800"/>
                <a:ext cx="3808287" cy="3441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Lucida Sans" panose="020B06020305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600" b="1"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b="1" i="1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)∙</m:t>
                        </m:r>
                        <m:r>
                          <a:rPr lang="en-US" sz="1600" b="1"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b="1" i="1">
                        <a:latin typeface="Cambria Math"/>
                        <a:ea typeface="Cambria Math"/>
                      </a:rPr>
                      <m:t> ≤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600" b="1">
                                <a:latin typeface="Cambria Math"/>
                                <a:ea typeface="Cambria Math"/>
                              </a:rPr>
                              <m:t>v</m:t>
                            </m:r>
                          </m:e>
                        </m:d>
                      </m:e>
                      <m:sup>
                        <m:r>
                          <a:rPr lang="en-US" sz="1600" b="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132" y="2590800"/>
                <a:ext cx="3808287" cy="344133"/>
              </a:xfrm>
              <a:prstGeom prst="rect">
                <a:avLst/>
              </a:prstGeom>
              <a:blipFill rotWithShape="1">
                <a:blip r:embed="rId4"/>
                <a:stretch>
                  <a:fillRect b="-86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98906" y="3006085"/>
                <a:ext cx="3024738" cy="62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1600" b="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)∙</m:t>
                              </m:r>
                              <m:r>
                                <a:rPr lang="en-US" sz="16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1600" b="1">
                                      <a:latin typeface="Cambria Math"/>
                                      <a:ea typeface="Cambria Math"/>
                                    </a:rPr>
                                    <m:t>v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1" i="1">
                          <a:latin typeface="Cambria Math"/>
                          <a:ea typeface="Cambria Math"/>
                        </a:rPr>
                        <m:t> ≤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06" y="3006085"/>
                <a:ext cx="3024738" cy="62574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98906" y="3767958"/>
                <a:ext cx="3024739" cy="592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1600" b="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b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)∙</m:t>
                              </m:r>
                              <m:r>
                                <a:rPr lang="en-US" sz="1600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  <m:r>
                            <a:rPr lang="en-US" sz="1600" b="1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 i="0" smtClean="0">
                              <a:latin typeface="Cambria Math"/>
                              <a:ea typeface="Cambria Math"/>
                            </a:rPr>
                            <m:t>𝐯</m:t>
                          </m:r>
                        </m:den>
                      </m:f>
                      <m:r>
                        <a:rPr lang="en-US" sz="1600" b="1" i="1">
                          <a:latin typeface="Cambria Math"/>
                          <a:ea typeface="Cambria Math"/>
                        </a:rPr>
                        <m:t> ≤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06" y="3767958"/>
                <a:ext cx="3024739" cy="59272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Ray R(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blipFill rotWithShape="1">
                <a:blip r:embed="rId7"/>
                <a:stretch>
                  <a:fillRect l="-159" b="-1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/>
          <p:cNvSpPr/>
          <p:nvPr/>
        </p:nvSpPr>
        <p:spPr>
          <a:xfrm>
            <a:off x="4907132" y="4648200"/>
            <a:ext cx="3768570" cy="5334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original form?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multiplication is cheaper than one division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1264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  <p:bldP spid="8" grpId="0" animBg="1"/>
      <p:bldP spid="13" grpId="0" animBg="1"/>
      <p:bldP spid="10" grpId="0" animBg="1"/>
      <p:bldP spid="15" grpId="0" uiExpand="1" build="p" bldLvl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Intersection:</a:t>
            </a:r>
            <a:br>
              <a:rPr lang="en-US" dirty="0"/>
            </a:br>
            <a:r>
              <a:rPr lang="en-US" dirty="0"/>
              <a:t>A Case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Consider the left-hand side: Where did that come from?</a:t>
                </a:r>
              </a:p>
              <a:p>
                <a:pPr marL="0" lvl="2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𝑄</m:t>
                    </m:r>
                    <m:r>
                      <a:rPr lang="en-US" sz="1800" i="1">
                        <a:latin typeface="Cambria Math"/>
                      </a:rPr>
                      <m:t>′=</m:t>
                    </m:r>
                    <m:r>
                      <a:rPr lang="en-US" sz="1800" i="1">
                        <a:latin typeface="Cambria Math"/>
                      </a:rPr>
                      <m:t>𝑃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latin typeface="Cambria Math"/>
                              </a:rPr>
                              <m:t>𝐯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800" i="1" dirty="0"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800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1" dirty="0">
                                <a:latin typeface="Cambria Math"/>
                              </a:rPr>
                              <m:t>𝐯</m:t>
                            </m:r>
                            <m:r>
                              <a:rPr lang="en-US" sz="1800" b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b="1" dirty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  <m:r>
                      <a:rPr lang="en-US" sz="1800" b="1" dirty="0"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the </a:t>
                </a:r>
                <a:r>
                  <a:rPr lang="en-US" sz="1800" dirty="0" err="1"/>
                  <a:t>Bsphere’s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center </a:t>
                </a:r>
                <a:r>
                  <a:rPr lang="en-US" sz="1800" dirty="0"/>
                  <a:t>projected </a:t>
                </a:r>
                <a:r>
                  <a:rPr lang="en-US" sz="1800" dirty="0" smtClean="0"/>
                  <a:t>on </a:t>
                </a:r>
                <a:r>
                  <a:rPr lang="en-US" sz="1800" dirty="0"/>
                  <a:t>the </a:t>
                </a:r>
                <a:r>
                  <a:rPr lang="en-US" sz="1800" dirty="0" smtClean="0"/>
                  <a:t>ray (possibly behind </a:t>
                </a:r>
                <a:r>
                  <a:rPr lang="en-US" sz="1800" i="1" dirty="0" smtClean="0"/>
                  <a:t>P</a:t>
                </a:r>
                <a:r>
                  <a:rPr lang="en-US" sz="1800" dirty="0" smtClean="0"/>
                  <a:t>).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557212" lvl="2" indent="0">
                  <a:buNone/>
                </a:pPr>
                <a:r>
                  <a:rPr lang="en-US" sz="1800" dirty="0"/>
                  <a:t>	</a:t>
                </a:r>
                <a:endParaRPr lang="en-US" sz="1800" dirty="0" smtClean="0"/>
              </a:p>
              <a:p>
                <a:pPr marL="557212" lvl="2" indent="0">
                  <a:buNone/>
                </a:pPr>
                <a:endParaRPr lang="en-US" sz="1800" dirty="0"/>
              </a:p>
              <a:p>
                <a:pPr marL="557212" lvl="2" indent="0">
                  <a:buNone/>
                </a:pPr>
                <a:endParaRPr lang="en-US" sz="1800" dirty="0" smtClean="0"/>
              </a:p>
              <a:p>
                <a:pPr marL="557212" lvl="2" indent="0">
                  <a:buNone/>
                </a:pPr>
                <a:endParaRPr lang="en-US" sz="1800" dirty="0"/>
              </a:p>
              <a:p>
                <a:pPr marL="557212" lvl="2" indent="0">
                  <a:buNone/>
                </a:pPr>
                <a:endParaRPr lang="en-US" sz="1800" dirty="0" smtClean="0"/>
              </a:p>
              <a:p>
                <a:pPr marL="557212" lvl="2" indent="0">
                  <a:buNone/>
                </a:pPr>
                <a:endParaRPr lang="en-US" sz="800" dirty="0" smtClean="0"/>
              </a:p>
              <a:p>
                <a:pPr marL="0" indent="-20638">
                  <a:buNone/>
                </a:pPr>
                <a:r>
                  <a:rPr lang="en-US" sz="1800" dirty="0" smtClean="0"/>
                  <a:t>Therefore, </a:t>
                </a:r>
                <a:r>
                  <a:rPr lang="en-US" sz="1800" dirty="0" smtClean="0"/>
                  <a:t>the </a:t>
                </a:r>
                <a:r>
                  <a:rPr lang="en-US" sz="1800" dirty="0" smtClean="0"/>
                  <a:t>second </a:t>
                </a:r>
                <a:r>
                  <a:rPr lang="en-US" sz="1800" dirty="0" err="1" smtClean="0"/>
                  <a:t>algorightm</a:t>
                </a: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can be re-written as:</a:t>
                </a:r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1617" y="1219200"/>
                <a:ext cx="4419600" cy="1143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endParaRPr lang="en-US" sz="800" b="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)∙</m:t>
                            </m:r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𝐯</m:t>
                        </m:r>
                        <m:r>
                          <a:rPr lang="en-US" sz="14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𝐯</m:t>
                        </m:r>
                      </m:den>
                    </m:f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17" y="1219200"/>
                <a:ext cx="4419600" cy="1143000"/>
              </a:xfrm>
              <a:prstGeom prst="rect">
                <a:avLst/>
              </a:prstGeom>
              <a:blipFill rotWithShape="1">
                <a:blip r:embed="rId3"/>
                <a:stretch>
                  <a:fillRect l="-13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Ray R(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blipFill rotWithShape="1">
                <a:blip r:embed="rId4"/>
                <a:stretch>
                  <a:fillRect l="-159" b="-1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5410201" y="1943099"/>
            <a:ext cx="1676400" cy="3786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25954" y="3414596"/>
                <a:ext cx="3983398" cy="338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1" dirty="0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  <m:r>
                                <m:rPr>
                                  <m:nor/>
                                </m:rPr>
                                <a:rPr lang="en-US" sz="16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1600" i="1" dirty="0">
                    <a:latin typeface="Cambria Math"/>
                  </a:rPr>
                  <a:t/>
                </a:r>
                <a:br>
                  <a:rPr lang="en-US" sz="1600" i="1" dirty="0">
                    <a:latin typeface="Cambria Math"/>
                  </a:rPr>
                </a:br>
                <a:endParaRPr lang="en-US" sz="16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54" y="3414596"/>
                <a:ext cx="3983398" cy="338619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lbow Connector 18"/>
          <p:cNvCxnSpPr>
            <a:endCxn id="17" idx="3"/>
          </p:cNvCxnSpPr>
          <p:nvPr/>
        </p:nvCxnSpPr>
        <p:spPr>
          <a:xfrm rot="5400000" flipH="1" flipV="1">
            <a:off x="4991972" y="3171964"/>
            <a:ext cx="3134183" cy="1055075"/>
          </a:xfrm>
          <a:prstGeom prst="bentConnector4">
            <a:avLst>
              <a:gd name="adj1" fmla="val -50"/>
              <a:gd name="adj2" fmla="val 26250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-76200" y="4904465"/>
            <a:ext cx="1987544" cy="381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chemeClr val="tx1"/>
                </a:solidFill>
              </a:rPr>
              <a:t>Sidebar:  </a:t>
            </a:r>
            <a:r>
              <a:rPr lang="en-US" sz="1200" dirty="0" smtClean="0">
                <a:solidFill>
                  <a:schemeClr val="tx1"/>
                </a:solidFill>
              </a:rPr>
              <a:t>See also </a:t>
            </a:r>
            <a:r>
              <a:rPr lang="en-US" sz="1200" dirty="0" smtClean="0">
                <a:solidFill>
                  <a:schemeClr val="tx1"/>
                </a:solidFill>
                <a:hlinkClick r:id="rId6" action="ppaction://hlinksldjump"/>
              </a:rPr>
              <a:t>Slide </a:t>
            </a:r>
            <a:r>
              <a:rPr lang="en-US" sz="1200" dirty="0" smtClean="0">
                <a:solidFill>
                  <a:schemeClr val="tx1"/>
                </a:solidFill>
                <a:hlinkClick r:id="rId6" action="ppaction://hlinksldjump"/>
              </a:rPr>
              <a:t>#5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173854" y="3751388"/>
                <a:ext cx="3692806" cy="370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  <m:r>
                            <a:rPr lang="en-US" sz="1600" i="1">
                              <a:latin typeface="Cambria Math"/>
                            </a:rPr>
                            <m:t>)−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𝐯</m:t>
                          </m:r>
                        </m:e>
                      </m:d>
                    </m:oMath>
                  </m:oMathPara>
                </a14:m>
                <a:r>
                  <a:rPr lang="en-US" sz="1600" b="1" dirty="0">
                    <a:latin typeface="Cambria Math"/>
                    <a:ea typeface="Cambria Math"/>
                  </a:rPr>
                  <a:t/>
                </a:r>
                <a:br>
                  <a:rPr lang="en-US" sz="1600" b="1" dirty="0">
                    <a:latin typeface="Cambria Math"/>
                    <a:ea typeface="Cambria Math"/>
                  </a:rPr>
                </a:br>
                <a:endParaRPr lang="en-US" sz="16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54" y="3751388"/>
                <a:ext cx="3692806" cy="370358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434799" y="4073348"/>
                <a:ext cx="4310988" cy="338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160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smtClean="0">
                          <a:latin typeface="Cambria Math"/>
                        </a:rPr>
                        <m:t>𝐯</m:t>
                      </m:r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1">
                          <a:latin typeface="Cambria Math"/>
                          <a:ea typeface="Cambria Math"/>
                        </a:rPr>
                        <m:t>𝐯</m:t>
                      </m:r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r>
                  <a:rPr lang="en-US" sz="1600" b="1" dirty="0">
                    <a:latin typeface="Cambria Math"/>
                    <a:ea typeface="Cambria Math"/>
                  </a:rPr>
                  <a:t/>
                </a:r>
                <a:br>
                  <a:rPr lang="en-US" sz="1600" b="1" dirty="0">
                    <a:latin typeface="Cambria Math"/>
                    <a:ea typeface="Cambria Math"/>
                  </a:rPr>
                </a:br>
                <a:endParaRPr lang="en-US" sz="160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799" y="4073348"/>
                <a:ext cx="4310988" cy="338619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440720" y="4290530"/>
                <a:ext cx="4155112" cy="64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–</m:t>
                                      </m:r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1" dirty="0">
                              <a:latin typeface="Cambria Math"/>
                            </a:rPr>
                            <m:t>𝐯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𝐯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–</m:t>
                                      </m:r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1" dirty="0">
                              <a:latin typeface="Cambria Math"/>
                            </a:rPr>
                            <m:t>𝐯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𝐯</m:t>
                          </m:r>
                        </m:den>
                      </m:f>
                    </m:oMath>
                  </m:oMathPara>
                </a14:m>
                <a:r>
                  <a:rPr lang="en-US" sz="1600" b="1" dirty="0">
                    <a:latin typeface="Cambria Math"/>
                    <a:ea typeface="Cambria Math"/>
                  </a:rPr>
                  <a:t/>
                </a:r>
                <a:br>
                  <a:rPr lang="en-US" sz="1600" b="1" dirty="0">
                    <a:latin typeface="Cambria Math"/>
                    <a:ea typeface="Cambria Math"/>
                  </a:rPr>
                </a:br>
                <a:endParaRPr lang="en-US" sz="1600" dirty="0" smtClean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20" y="4290530"/>
                <a:ext cx="4155112" cy="6485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62309" y="4872002"/>
                <a:ext cx="2626553" cy="648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–</m:t>
                                      </m:r>
                                      <m:r>
                                        <a:rPr lang="en-US" sz="1600" i="1" dirty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600" b="1" dirty="0">
                              <a:latin typeface="Cambria Math"/>
                            </a:rPr>
                            <m:t>𝐯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1600" b="1" dirty="0">
                              <a:latin typeface="Cambria Math"/>
                              <a:ea typeface="Cambria Math"/>
                            </a:rPr>
                            <m:t>𝐯</m:t>
                          </m:r>
                        </m:den>
                      </m:f>
                    </m:oMath>
                  </m:oMathPara>
                </a14:m>
                <a:endParaRPr lang="en-US" sz="160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09" y="4872002"/>
                <a:ext cx="2626553" cy="6485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5617" y="4442144"/>
                <a:ext cx="2306081" cy="465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Replacing t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600" i="1" dirty="0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600" b="1" dirty="0">
                                <a:latin typeface="Cambria Math"/>
                              </a:rPr>
                              <m:t>𝐯</m:t>
                            </m:r>
                            <m:r>
                              <a:rPr lang="en-US" sz="1600" b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b="1" dirty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17" y="4442144"/>
                <a:ext cx="2306081" cy="465320"/>
              </a:xfrm>
              <a:prstGeom prst="rect">
                <a:avLst/>
              </a:prstGeom>
              <a:blipFill>
                <a:blip r:embed="rId11"/>
                <a:stretch>
                  <a:fillRect l="-1319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038601" y="5545481"/>
                <a:ext cx="44196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′=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5545481"/>
                <a:ext cx="4419600" cy="1295400"/>
              </a:xfrm>
              <a:prstGeom prst="rect">
                <a:avLst/>
              </a:prstGeom>
              <a:blipFill>
                <a:blip r:embed="rId12"/>
                <a:stretch>
                  <a:fillRect l="-13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8590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7" grpId="0" animBg="1"/>
      <p:bldP spid="18" grpId="0"/>
      <p:bldP spid="10" grpId="0" animBg="1"/>
      <p:bldP spid="11" grpId="0"/>
      <p:bldP spid="12" grpId="0"/>
      <p:bldP spid="13" grpId="0"/>
      <p:bldP spid="15" grpId="0"/>
      <p:bldP spid="9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Intersection:</a:t>
            </a:r>
            <a:br>
              <a:rPr lang="en-US" dirty="0"/>
            </a:br>
            <a:r>
              <a:rPr lang="en-US" dirty="0"/>
              <a:t>A Case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Do these two algorithms give the same answers?</a:t>
                </a:r>
              </a:p>
              <a:p>
                <a:pPr lvl="1"/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b="1" i="1" smtClean="0">
                        <a:latin typeface="Cambria Math"/>
                      </a:rPr>
                      <m:t>≥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6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𝑄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𝑄</m:t>
                    </m:r>
                    <m:r>
                      <a:rPr lang="en-US" sz="1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 smtClean="0"/>
                  <a:t> therefore we return the same </a:t>
                </a:r>
                <a:r>
                  <a:rPr lang="en-US" sz="1600" u="sng" dirty="0" smtClean="0"/>
                  <a:t>true/false</a:t>
                </a:r>
                <a:r>
                  <a:rPr lang="en-US" sz="1600" dirty="0" smtClean="0"/>
                  <a:t> result. </a:t>
                </a:r>
              </a:p>
              <a:p>
                <a:pPr marL="593725" lvl="2" indent="0">
                  <a:buNone/>
                </a:pPr>
                <a:r>
                  <a:rPr lang="en-US" sz="1400" i="1" dirty="0" smtClean="0"/>
                  <a:t>Remember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latin typeface="Cambria Math"/>
                      </a:rPr>
                      <m:t>𝒗</m:t>
                    </m:r>
                    <m:r>
                      <a:rPr lang="en-US" sz="1400" b="1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1" i="1" dirty="0" smtClean="0">
                        <a:latin typeface="Cambria Math"/>
                        <a:ea typeface="Cambria Math"/>
                      </a:rPr>
                      <m:t>𝒗</m:t>
                    </m:r>
                  </m:oMath>
                </a14:m>
                <a:r>
                  <a:rPr lang="en-US" sz="1400" i="1" dirty="0" smtClean="0"/>
                  <a:t> is always positive..</a:t>
                </a:r>
              </a:p>
              <a:p>
                <a:pPr lvl="1"/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b="1" i="1" dirty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600" dirty="0" smtClean="0"/>
                  <a:t> then we have two cases:</a:t>
                </a:r>
              </a:p>
              <a:p>
                <a:pPr lvl="2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then both </a:t>
                </a:r>
                <a:r>
                  <a:rPr lang="en-US" dirty="0" err="1" smtClean="0"/>
                  <a:t>algos</a:t>
                </a:r>
                <a:r>
                  <a:rPr lang="en-US" dirty="0" smtClean="0"/>
                  <a:t> return </a:t>
                </a:r>
                <a:r>
                  <a:rPr lang="en-US" u="sng" dirty="0" smtClean="0"/>
                  <a:t>false </a:t>
                </a:r>
              </a:p>
              <a:p>
                <a:pPr marL="868362" lvl="3" indent="0">
                  <a:buNone/>
                </a:pPr>
                <a:r>
                  <a:rPr lang="en-US" i="1" dirty="0" smtClean="0"/>
                  <a:t>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b="1" i="1" dirty="0" smtClean="0"/>
                  <a:t> </a:t>
                </a:r>
                <a:r>
                  <a:rPr lang="en-US" i="1" dirty="0" smtClean="0"/>
                  <a:t>in our algorithm</a:t>
                </a:r>
              </a:p>
              <a:p>
                <a:pPr lvl="2"/>
                <a:r>
                  <a:rPr lang="en-US" dirty="0" smtClean="0"/>
                  <a:t>Otherwise,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then:</a:t>
                </a:r>
              </a:p>
              <a:p>
                <a:pPr lvl="3"/>
                <a:r>
                  <a:rPr lang="en-US" sz="1600" dirty="0" smtClean="0"/>
                  <a:t>We </a:t>
                </a:r>
                <a:r>
                  <a:rPr lang="en-US" sz="1600" dirty="0" smtClean="0"/>
                  <a:t>have (left </a:t>
                </a:r>
                <a:r>
                  <a:rPr lang="en-US" sz="1600" dirty="0" err="1" smtClean="0"/>
                  <a:t>algo</a:t>
                </a:r>
                <a:r>
                  <a:rPr lang="en-US" sz="1600" dirty="0" smtClean="0"/>
                  <a:t>):</a:t>
                </a:r>
                <a:endParaRPr lang="en-US" sz="1600" dirty="0" smtClean="0"/>
              </a:p>
              <a:p>
                <a:pPr marL="1143000" lvl="4" indent="0">
                  <a:buNone/>
                </a:pPr>
                <a:endParaRPr lang="en-US" sz="1400" dirty="0" smtClean="0"/>
              </a:p>
              <a:p>
                <a:pPr marL="1143000" lvl="4" indent="0">
                  <a:buNone/>
                </a:pPr>
                <a:endParaRPr lang="en-US" sz="1400" dirty="0" smtClean="0"/>
              </a:p>
              <a:p>
                <a:pPr lvl="3"/>
                <a:r>
                  <a:rPr lang="en-US" sz="1600" dirty="0"/>
                  <a:t>By triangle </a:t>
                </a:r>
                <a:r>
                  <a:rPr lang="en-US" sz="1600" dirty="0" smtClean="0"/>
                  <a:t>properties: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1600" b="1" i="1" smtClean="0">
                        <a:latin typeface="Cambria Math"/>
                        <a:ea typeface="Cambria Math"/>
                      </a:rPr>
                      <m:t>&lt;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endParaRPr lang="en-US" sz="1600" dirty="0"/>
              </a:p>
              <a:p>
                <a:pPr lvl="3"/>
                <a:r>
                  <a:rPr lang="en-US" sz="1600" dirty="0" smtClean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 smtClean="0"/>
              </a:p>
              <a:p>
                <a:pPr lvl="3"/>
                <a:r>
                  <a:rPr lang="en-US" sz="1600" dirty="0" smtClean="0"/>
                  <a:t>So both algorithms return </a:t>
                </a:r>
                <a:r>
                  <a:rPr lang="en-US" sz="1600" u="sng" dirty="0" smtClean="0"/>
                  <a:t>true</a:t>
                </a:r>
                <a:r>
                  <a:rPr lang="en-US" sz="1600" dirty="0" smtClean="0"/>
                  <a:t>.</a:t>
                </a:r>
              </a:p>
              <a:p>
                <a:pPr marL="868362" lvl="3" indent="0" algn="ctr">
                  <a:buNone/>
                </a:pPr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81617" y="1219200"/>
                <a:ext cx="44196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′=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17" y="1219200"/>
                <a:ext cx="4419600" cy="1295400"/>
              </a:xfrm>
              <a:prstGeom prst="rect">
                <a:avLst/>
              </a:prstGeom>
              <a:blipFill>
                <a:blip r:embed="rId3"/>
                <a:stretch>
                  <a:fillRect l="-13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Ray R(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blipFill rotWithShape="1">
                <a:blip r:embed="rId4"/>
                <a:stretch>
                  <a:fillRect l="-159" b="-1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190513" y="4692878"/>
                <a:ext cx="26768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𝑄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𝑄</m:t>
                    </m:r>
                    <m:r>
                      <a:rPr lang="en-US" sz="16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‘behind’ the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ray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b="1" i="1" dirty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13" y="4692878"/>
                <a:ext cx="2676887" cy="830997"/>
              </a:xfrm>
              <a:prstGeom prst="rect">
                <a:avLst/>
              </a:prstGeom>
              <a:blipFill>
                <a:blip r:embed="rId5"/>
                <a:stretch>
                  <a:fillRect l="-227" t="-2206" r="-22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5710237" y="2662239"/>
            <a:ext cx="3128963" cy="3433761"/>
            <a:chOff x="5486400" y="2662239"/>
            <a:chExt cx="3128963" cy="3433761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7067396" y="3860009"/>
              <a:ext cx="76201" cy="1009649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5486400" y="2662239"/>
              <a:ext cx="3128963" cy="3433761"/>
              <a:chOff x="5562600" y="2805114"/>
              <a:chExt cx="3128963" cy="343376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562600" y="3427511"/>
                <a:ext cx="2819400" cy="2811364"/>
                <a:chOff x="4953000" y="3503711"/>
                <a:chExt cx="2819400" cy="2811364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4953000" y="3700463"/>
                  <a:ext cx="2085975" cy="16454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553200" y="4038600"/>
                      <a:ext cx="7108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400" i="1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3200" y="4038600"/>
                      <a:ext cx="710836" cy="307777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6705600" y="3503711"/>
                      <a:ext cx="3321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1" i="0" dirty="0" smtClean="0">
                                <a:latin typeface="Cambria Math"/>
                              </a:rPr>
                              <m:t>𝐯</m:t>
                            </m:r>
                          </m:oMath>
                        </m:oMathPara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05600" y="3503711"/>
                      <a:ext cx="332142" cy="30777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Connector 5"/>
                <p:cNvCxnSpPr/>
                <p:nvPr/>
              </p:nvCxnSpPr>
              <p:spPr>
                <a:xfrm flipV="1">
                  <a:off x="6607969" y="3676650"/>
                  <a:ext cx="459581" cy="3619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6035003" y="4483895"/>
                  <a:ext cx="26194" cy="71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806403" y="4110038"/>
                      <a:ext cx="40267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′</m:t>
                            </m:r>
                          </m:oMath>
                        </m:oMathPara>
                      </a14:m>
                      <a:endParaRPr lang="en-US" sz="1400" i="1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6403" y="4110038"/>
                      <a:ext cx="402674" cy="30777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Oval 23"/>
                <p:cNvSpPr/>
                <p:nvPr/>
              </p:nvSpPr>
              <p:spPr>
                <a:xfrm>
                  <a:off x="5295592" y="3862391"/>
                  <a:ext cx="2476808" cy="2452684"/>
                </a:xfrm>
                <a:prstGeom prst="ellipse">
                  <a:avLst/>
                </a:prstGeom>
                <a:noFill/>
                <a:ln w="2540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6486923" y="5019675"/>
                      <a:ext cx="3496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sz="1400" i="1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86923" y="5019675"/>
                      <a:ext cx="349646" cy="307777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Connector 24"/>
                <p:cNvCxnSpPr/>
                <p:nvPr/>
              </p:nvCxnSpPr>
              <p:spPr>
                <a:xfrm flipH="1" flipV="1">
                  <a:off x="6057900" y="4514850"/>
                  <a:ext cx="473869" cy="573884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  <a:prstDash val="sysDash"/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Freeform 37"/>
                <p:cNvSpPr/>
                <p:nvPr/>
              </p:nvSpPr>
              <p:spPr>
                <a:xfrm>
                  <a:off x="6134101" y="4405312"/>
                  <a:ext cx="119062" cy="197644"/>
                </a:xfrm>
                <a:custGeom>
                  <a:avLst/>
                  <a:gdLst>
                    <a:gd name="connsiteX0" fmla="*/ 0 w 119062"/>
                    <a:gd name="connsiteY0" fmla="*/ 197644 h 197644"/>
                    <a:gd name="connsiteX1" fmla="*/ 119062 w 119062"/>
                    <a:gd name="connsiteY1" fmla="*/ 104775 h 197644"/>
                    <a:gd name="connsiteX2" fmla="*/ 28575 w 119062"/>
                    <a:gd name="connsiteY2" fmla="*/ 0 h 197644"/>
                    <a:gd name="connsiteX3" fmla="*/ 33337 w 119062"/>
                    <a:gd name="connsiteY3" fmla="*/ 2382 h 197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062" h="197644">
                      <a:moveTo>
                        <a:pt x="0" y="197644"/>
                      </a:moveTo>
                      <a:lnTo>
                        <a:pt x="119062" y="104775"/>
                      </a:lnTo>
                      <a:lnTo>
                        <a:pt x="28575" y="0"/>
                      </a:lnTo>
                      <a:lnTo>
                        <a:pt x="33337" y="2382"/>
                      </a:lnTo>
                    </a:path>
                  </a:pathLst>
                </a:custGeom>
                <a:noFill/>
                <a:ln w="254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 flipV="1">
                <a:off x="7634288" y="2805114"/>
                <a:ext cx="1057275" cy="83343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779395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Intersection:</a:t>
            </a:r>
            <a:br>
              <a:rPr lang="en-US" dirty="0"/>
            </a:br>
            <a:r>
              <a:rPr lang="en-US" dirty="0"/>
              <a:t>A Case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sz="1600" dirty="0" smtClean="0"/>
          </a:p>
          <a:p>
            <a:pPr marL="868362" lvl="3" indent="0" algn="ctr">
              <a:buNone/>
            </a:pPr>
            <a:endParaRPr lang="en-US" sz="1800" dirty="0"/>
          </a:p>
          <a:p>
            <a:pPr lvl="2"/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81617" y="1219200"/>
                <a:ext cx="44196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b="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4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sz="14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return false</a:t>
                </a:r>
              </a:p>
              <a:p>
                <a:pPr marL="177800" lvl="1"/>
                <a:endParaRPr lang="en-US" sz="8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′=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1" i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17" y="1219200"/>
                <a:ext cx="4419600" cy="1295400"/>
              </a:xfrm>
              <a:prstGeom prst="rect">
                <a:avLst/>
              </a:prstGeom>
              <a:blipFill>
                <a:blip r:embed="rId2"/>
                <a:stretch>
                  <a:fillRect l="-13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Ray R(</a:t>
                </a:r>
                <a:r>
                  <a:rPr lang="en-US" sz="1400" i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19200"/>
                <a:ext cx="3810000" cy="1295400"/>
              </a:xfrm>
              <a:prstGeom prst="rect">
                <a:avLst/>
              </a:prstGeom>
              <a:blipFill rotWithShape="1">
                <a:blip r:embed="rId3"/>
                <a:stretch>
                  <a:fillRect l="-159" b="-18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37" y="3048000"/>
            <a:ext cx="4830763" cy="31696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76200" y="4267200"/>
            <a:ext cx="4038600" cy="19050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researching algorithms for intersection primitives,  it’s not easy to distinguish those written for efficiency from those that are just garbage. </a:t>
            </a:r>
          </a:p>
          <a:p>
            <a:pPr algn="ctr"/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develop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to tell which is which.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200" y="3048000"/>
            <a:ext cx="4038600" cy="9525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three of these algorithms are functionally the same, differing only in efficiency and clarity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8686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3:</a:t>
            </a:r>
          </a:p>
          <a:p>
            <a:r>
              <a:rPr lang="en-US" dirty="0" smtClean="0"/>
              <a:t>More Line Intersections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6817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Line-Line “Intersection” (3D)</a:t>
            </a:r>
            <a:br>
              <a:rPr lang="en-US" dirty="0" smtClean="0"/>
            </a:br>
            <a:r>
              <a:rPr lang="en-US" dirty="0" smtClean="0"/>
              <a:t>(Distance, Closest Pts, Intersection)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two lines in 3D, 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And consider their spatial relationship. Either:</a:t>
            </a:r>
          </a:p>
          <a:p>
            <a:pPr marL="514350" lvl="1" indent="-220663">
              <a:buFont typeface="+mj-lt"/>
              <a:buAutoNum type="arabicPeriod"/>
            </a:pPr>
            <a:r>
              <a:rPr lang="en-US" sz="1600" dirty="0" smtClean="0"/>
              <a:t>The lines are parallel but separated</a:t>
            </a:r>
          </a:p>
          <a:p>
            <a:pPr marL="514350" lvl="1" indent="-220663">
              <a:buFont typeface="+mj-lt"/>
              <a:buAutoNum type="arabicPeriod"/>
            </a:pPr>
            <a:r>
              <a:rPr lang="en-US" sz="1600" dirty="0" smtClean="0"/>
              <a:t>The lines are parallel and </a:t>
            </a:r>
            <a:r>
              <a:rPr lang="en-US" sz="1600" dirty="0" smtClean="0"/>
              <a:t>are coincident (same line)</a:t>
            </a:r>
          </a:p>
          <a:p>
            <a:pPr marL="514350" lvl="1" indent="-220663">
              <a:buFont typeface="+mj-lt"/>
              <a:buAutoNum type="arabicPeriod"/>
            </a:pPr>
            <a:r>
              <a:rPr lang="en-US" sz="1600" dirty="0" smtClean="0"/>
              <a:t>The line are </a:t>
            </a:r>
            <a:r>
              <a:rPr lang="en-US" sz="1600" i="1" dirty="0" smtClean="0"/>
              <a:t>skew</a:t>
            </a:r>
            <a:r>
              <a:rPr lang="en-US" sz="1600" dirty="0" smtClean="0"/>
              <a:t> (they don’t have any common plane)</a:t>
            </a:r>
          </a:p>
          <a:p>
            <a:pPr marL="514350" lvl="1" indent="-220663">
              <a:buFont typeface="+mj-lt"/>
              <a:buAutoNum type="arabicPeriod"/>
            </a:pPr>
            <a:r>
              <a:rPr lang="en-US" sz="1600" dirty="0"/>
              <a:t>The lines intersect at exactly one point</a:t>
            </a:r>
          </a:p>
          <a:p>
            <a:pPr marL="293687" lvl="1" indent="0">
              <a:buNone/>
            </a:pPr>
            <a:endParaRPr lang="en-US" sz="800" dirty="0" smtClean="0"/>
          </a:p>
          <a:p>
            <a:pPr marL="0" indent="-1">
              <a:buNone/>
            </a:pPr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5882583" y="1143000"/>
            <a:ext cx="3024016" cy="2148450"/>
            <a:chOff x="5882583" y="1143000"/>
            <a:chExt cx="3024016" cy="2148450"/>
          </a:xfrm>
        </p:grpSpPr>
        <p:grpSp>
          <p:nvGrpSpPr>
            <p:cNvPr id="17" name="Group 16"/>
            <p:cNvGrpSpPr/>
            <p:nvPr/>
          </p:nvGrpSpPr>
          <p:grpSpPr>
            <a:xfrm>
              <a:off x="5882583" y="2568322"/>
              <a:ext cx="2956617" cy="369332"/>
              <a:chOff x="152400" y="4392930"/>
              <a:chExt cx="2956617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369353" y="1169516"/>
              <a:ext cx="366708" cy="2121934"/>
              <a:chOff x="396240" y="3364468"/>
              <a:chExt cx="366708" cy="212193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396240" y="3581400"/>
                <a:ext cx="0" cy="1905002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2866" y="33644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56207" y="1969617"/>
              <a:ext cx="938915" cy="1321833"/>
              <a:chOff x="-69306" y="4012169"/>
              <a:chExt cx="938915" cy="132183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-69306" y="4204219"/>
                <a:ext cx="938915" cy="1129783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50192" y="401216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6056207" y="1386448"/>
              <a:ext cx="2782993" cy="5334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111183" y="2224650"/>
              <a:ext cx="2728017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84542" y="1143000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542" y="1143000"/>
                  <a:ext cx="42205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47512" y="3064946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512" y="3064946"/>
                  <a:ext cx="42205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95600" y="1219141"/>
                <a:ext cx="18821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-16351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16351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219141"/>
                <a:ext cx="188211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310564"/>
            <a:ext cx="4939079" cy="2399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69353" y="2926461"/>
                <a:ext cx="1913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53" y="2926461"/>
                <a:ext cx="1913473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5638800" y="3609914"/>
            <a:ext cx="3565030" cy="49550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 smtClean="0">
                <a:solidFill>
                  <a:schemeClr val="tx1"/>
                </a:solidFill>
              </a:rPr>
              <a:t>This could be used by some AI to predict if a collision is imminent between two objects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767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/>
      <p:bldP spid="44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Line-Line “Intersection” (3D)</a:t>
            </a:r>
            <a:br>
              <a:rPr lang="en-US" dirty="0" smtClean="0"/>
            </a:br>
            <a:r>
              <a:rPr lang="en-US" dirty="0" smtClean="0"/>
              <a:t>(Distance, Closest Pts, Intersection)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-1">
                  <a:buNone/>
                </a:pPr>
                <a:r>
                  <a:rPr lang="en-US" dirty="0" smtClean="0"/>
                  <a:t>Testing </a:t>
                </a:r>
                <a:r>
                  <a:rPr lang="en-US" dirty="0" smtClean="0"/>
                  <a:t>the first two cases is easy:</a:t>
                </a:r>
              </a:p>
              <a:p>
                <a:pPr lvl="1" indent="-169863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parallel (how to test that?) </a:t>
                </a:r>
                <a:r>
                  <a:rPr lang="en-US" dirty="0" smtClean="0"/>
                  <a:t>then</a:t>
                </a:r>
              </a:p>
              <a:p>
                <a:pPr lvl="1" indent="-169863"/>
                <a:endParaRPr lang="en-US" dirty="0"/>
              </a:p>
              <a:p>
                <a:pPr marL="292100" lvl="1" indent="0">
                  <a:buNone/>
                </a:pPr>
                <a:endParaRPr lang="en-US" dirty="0" smtClean="0"/>
              </a:p>
              <a:p>
                <a:pPr marL="1028700" lvl="2" indent="-173038">
                  <a:tabLst>
                    <a:tab pos="1428750" algn="l"/>
                  </a:tabLst>
                </a:pP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endParaRPr lang="en-US" dirty="0" smtClean="0"/>
              </a:p>
              <a:p>
                <a:pPr marL="1028700" lvl="2" indent="-173038">
                  <a:tabLst>
                    <a:tab pos="1428750" algn="l"/>
                  </a:tabLst>
                </a:pPr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 nearest point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using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line-point </a:t>
                </a:r>
                <a:r>
                  <a:rPr lang="en-US" dirty="0" smtClean="0"/>
                  <a:t>technique</a:t>
                </a:r>
              </a:p>
              <a:p>
                <a:pPr marL="1314450" lvl="3" indent="-173038">
                  <a:tabLst>
                    <a:tab pos="14287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028700" lvl="2" indent="-173038">
                  <a:tabLst>
                    <a:tab pos="1428750" algn="l"/>
                  </a:tabLst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then lines are the same (coincident) otherwise, they are parallel</a:t>
                </a:r>
              </a:p>
              <a:p>
                <a:pPr marL="1141412" lvl="3" indent="0">
                  <a:buNone/>
                  <a:tabLst>
                    <a:tab pos="1428750" algn="l"/>
                  </a:tabLst>
                </a:pPr>
                <a:r>
                  <a:rPr lang="en-US" sz="1600" i="1" dirty="0" smtClean="0"/>
                  <a:t>Why? </a:t>
                </a:r>
                <a:r>
                  <a:rPr lang="en-US" sz="1600" i="1" dirty="0" smtClean="0"/>
                  <a:t>We already assumed the lines are parallel.</a:t>
                </a:r>
              </a:p>
              <a:p>
                <a:pPr marL="1141412" lvl="3" indent="0">
                  <a:buNone/>
                  <a:tabLst>
                    <a:tab pos="1428750" algn="l"/>
                  </a:tabLst>
                </a:pPr>
                <a:r>
                  <a:rPr lang="en-US" sz="1600" i="1" dirty="0" smtClean="0"/>
                  <a:t>If </a:t>
                </a:r>
                <a:r>
                  <a:rPr lang="en-US" sz="1600" i="1" dirty="0" smtClean="0"/>
                  <a:t>the lines are coincident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en-US" sz="1600" i="1" dirty="0" smtClean="0"/>
                  <a:t>for some value </a:t>
                </a:r>
                <a:r>
                  <a:rPr lang="en-US" sz="1600" i="1" dirty="0" smtClean="0"/>
                  <a:t>k.</a:t>
                </a:r>
              </a:p>
              <a:p>
                <a:pPr marL="1141412" lvl="3" indent="0">
                  <a:buNone/>
                  <a:tabLst>
                    <a:tab pos="1428750" algn="l"/>
                  </a:tabLst>
                </a:pPr>
                <a:r>
                  <a:rPr lang="en-US" sz="1600" i="1" dirty="0" smtClean="0"/>
                  <a:t> 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i="1" dirty="0" smtClean="0"/>
                  <a:t>.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i="1" dirty="0" smtClean="0"/>
              </a:p>
              <a:p>
                <a:pPr marL="1141412" lvl="3" indent="0">
                  <a:buNone/>
                  <a:tabLst>
                    <a:tab pos="1428750" algn="l"/>
                  </a:tabLst>
                </a:pPr>
                <a:r>
                  <a:rPr lang="en-US" sz="1600" i="1" dirty="0" smtClean="0"/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600" b="1" dirty="0"/>
                                  <m:t>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1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latin typeface="Cambria Math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marL="450850" indent="-173038">
                  <a:tabLst>
                    <a:tab pos="1428750" algn="l"/>
                  </a:tabLst>
                </a:pPr>
                <a:r>
                  <a:rPr lang="en-US" sz="1800" dirty="0"/>
                  <a:t>i</a:t>
                </a:r>
                <a:r>
                  <a:rPr lang="en-US" sz="1800" dirty="0" smtClean="0"/>
                  <a:t>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are not parallel then w</a:t>
                </a:r>
                <a:r>
                  <a:rPr lang="en-US" sz="1600" dirty="0" smtClean="0"/>
                  <a:t>e compute the points of closest approach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. </a:t>
                </a:r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en-US" sz="1600" i="1" dirty="0" smtClean="0"/>
                  <a:t>Next Slide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5882583" y="1143000"/>
            <a:ext cx="3024016" cy="2148450"/>
            <a:chOff x="5882583" y="1143000"/>
            <a:chExt cx="3024016" cy="2148450"/>
          </a:xfrm>
        </p:grpSpPr>
        <p:grpSp>
          <p:nvGrpSpPr>
            <p:cNvPr id="17" name="Group 16"/>
            <p:cNvGrpSpPr/>
            <p:nvPr/>
          </p:nvGrpSpPr>
          <p:grpSpPr>
            <a:xfrm>
              <a:off x="5882583" y="2568322"/>
              <a:ext cx="2956617" cy="369332"/>
              <a:chOff x="152400" y="4392930"/>
              <a:chExt cx="2956617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21759" y="4392930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152400" y="4751069"/>
                <a:ext cx="2819400" cy="1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369353" y="1169516"/>
              <a:ext cx="366708" cy="2121934"/>
              <a:chOff x="396240" y="3364468"/>
              <a:chExt cx="366708" cy="2121934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 flipV="1">
                <a:off x="396240" y="3581400"/>
                <a:ext cx="0" cy="1905002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2866" y="33644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056207" y="1969617"/>
              <a:ext cx="938915" cy="1321833"/>
              <a:chOff x="-69306" y="4012169"/>
              <a:chExt cx="938915" cy="1321833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-69306" y="4204219"/>
                <a:ext cx="938915" cy="1129783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50192" y="401216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flipV="1">
              <a:off x="6056207" y="1386448"/>
              <a:ext cx="2782993" cy="5334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111183" y="2224650"/>
              <a:ext cx="2728017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484542" y="1143000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542" y="1143000"/>
                  <a:ext cx="422057" cy="21544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47512" y="3064946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512" y="3064946"/>
                  <a:ext cx="422057" cy="21544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7594126" y="1615050"/>
            <a:ext cx="422058" cy="1130258"/>
            <a:chOff x="7594126" y="1615050"/>
            <a:chExt cx="422058" cy="1130258"/>
          </a:xfrm>
        </p:grpSpPr>
        <p:grpSp>
          <p:nvGrpSpPr>
            <p:cNvPr id="10" name="Group 9"/>
            <p:cNvGrpSpPr/>
            <p:nvPr/>
          </p:nvGrpSpPr>
          <p:grpSpPr>
            <a:xfrm>
              <a:off x="7635183" y="2529864"/>
              <a:ext cx="381001" cy="215444"/>
              <a:chOff x="1718328" y="5642270"/>
              <a:chExt cx="381001" cy="215444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783555" y="5642270"/>
                    <a:ext cx="31577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3555" y="5642270"/>
                    <a:ext cx="315774" cy="21544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7594126" y="1615050"/>
              <a:ext cx="422057" cy="215444"/>
              <a:chOff x="1682170" y="5838894"/>
              <a:chExt cx="422057" cy="21544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718328" y="5843345"/>
                <a:ext cx="3810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82170" y="5838894"/>
                    <a:ext cx="4220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2170" y="5838894"/>
                    <a:ext cx="422057" cy="21544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Connector 11"/>
            <p:cNvCxnSpPr/>
            <p:nvPr/>
          </p:nvCxnSpPr>
          <p:spPr>
            <a:xfrm flipH="1" flipV="1">
              <a:off x="7630284" y="1619501"/>
              <a:ext cx="4899" cy="1107057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625080" y="2057400"/>
            <a:ext cx="3404120" cy="553228"/>
            <a:chOff x="4572000" y="4767616"/>
            <a:chExt cx="3404120" cy="55322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572000" y="4781094"/>
              <a:ext cx="3251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144946" y="4776211"/>
                  <a:ext cx="580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946" y="4776211"/>
                  <a:ext cx="580288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375" r="-5208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>
              <a:off x="5788758" y="4781094"/>
              <a:ext cx="8476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060738" y="4767616"/>
                  <a:ext cx="45012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738" y="4767616"/>
                  <a:ext cx="450123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/>
            <p:cNvCxnSpPr/>
            <p:nvPr/>
          </p:nvCxnSpPr>
          <p:spPr>
            <a:xfrm>
              <a:off x="4724400" y="5105400"/>
              <a:ext cx="32517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573429" y="5105400"/>
                  <a:ext cx="3872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429" y="5105400"/>
                  <a:ext cx="387231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>
              <a:off x="6889447" y="5105400"/>
              <a:ext cx="8476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009027" y="5091922"/>
                  <a:ext cx="45012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027" y="5091922"/>
                  <a:ext cx="450123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>
            <a:xfrm flipH="1" flipV="1">
              <a:off x="5788758" y="4781094"/>
              <a:ext cx="1" cy="32430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718232" y="5083317"/>
                  <a:ext cx="3872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232" y="5083317"/>
                  <a:ext cx="387231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69353" y="2926461"/>
                <a:ext cx="1913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53" y="2926461"/>
                <a:ext cx="1913473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888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Line-Line “Intersection” (3D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dirty="0" smtClean="0"/>
                  <a:t>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𝐰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dirty="0" smtClean="0"/>
                  <a:t>Expanding, we have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dirty="0" smtClean="0"/>
                  <a:t>Since </a:t>
                </a:r>
                <a:r>
                  <a:rPr lang="en-US" b="1" dirty="0" smtClean="0"/>
                  <a:t>w</a:t>
                </a:r>
                <a:r>
                  <a:rPr lang="en-US" dirty="0" smtClean="0"/>
                  <a:t> must be perpendicular to both lines, we have that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dirty="0" smtClean="0"/>
                  <a:t>Expanding, we have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dirty="0" smtClean="0"/>
                  <a:t>Let’s clarify this a bit. Let: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dirty="0" smtClean="0"/>
                  <a:t>Now, the two equations become: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dirty="0" smtClean="0"/>
                  <a:t>So this is nothing more than a linear system of 2 equations, 2 unknowns 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dirty="0" smtClean="0"/>
                  <a:t>We know how to solve those!</a:t>
                </a:r>
              </a:p>
              <a:p>
                <a:pPr marL="293688" lvl="1" indent="0">
                  <a:buNone/>
                </a:pPr>
                <a:endParaRPr lang="en-US" dirty="0" smtClean="0"/>
              </a:p>
              <a:p>
                <a:pPr marL="29368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66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369353" y="2926461"/>
                <a:ext cx="1913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53" y="2926461"/>
                <a:ext cx="191347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447109" y="1921116"/>
                <a:ext cx="2874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smtClean="0">
                          <a:latin typeface="Cambria Math"/>
                        </a:rPr>
                        <m:t>𝐰</m:t>
                      </m:r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)−</m:t>
                      </m:r>
                      <m:r>
                        <a:rPr lang="en-US" sz="16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109" y="1921116"/>
                <a:ext cx="2874568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514600" y="2861846"/>
                <a:ext cx="24616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smtClean="0">
                        <a:latin typeface="Cambria Math"/>
                      </a:rPr>
                      <m:t>𝐰</m:t>
                    </m:r>
                    <m:r>
                      <a:rPr lang="en-US" sz="1600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/>
                      </a:rPr>
                      <m:t>𝐰</m:t>
                    </m:r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=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61846"/>
                <a:ext cx="246163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505891" y="3193872"/>
                <a:ext cx="36682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891" y="3193872"/>
                <a:ext cx="366824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/>
          <p:cNvGrpSpPr/>
          <p:nvPr/>
        </p:nvGrpSpPr>
        <p:grpSpPr>
          <a:xfrm>
            <a:off x="5882583" y="1143000"/>
            <a:ext cx="3024016" cy="2148450"/>
            <a:chOff x="5882583" y="1592734"/>
            <a:chExt cx="3024016" cy="2148450"/>
          </a:xfrm>
        </p:grpSpPr>
        <p:grpSp>
          <p:nvGrpSpPr>
            <p:cNvPr id="103" name="Group 102"/>
            <p:cNvGrpSpPr/>
            <p:nvPr/>
          </p:nvGrpSpPr>
          <p:grpSpPr>
            <a:xfrm>
              <a:off x="5882583" y="1619250"/>
              <a:ext cx="2956617" cy="2121934"/>
              <a:chOff x="3733800" y="1688066"/>
              <a:chExt cx="2956617" cy="2121934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733800" y="1688066"/>
                <a:ext cx="2956617" cy="2121934"/>
                <a:chOff x="5486400" y="3955016"/>
                <a:chExt cx="2956617" cy="2121934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5486400" y="5353822"/>
                  <a:ext cx="2956617" cy="369332"/>
                  <a:chOff x="152400" y="4392930"/>
                  <a:chExt cx="2956617" cy="369332"/>
                </a:xfrm>
              </p:grpSpPr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2821759" y="4392930"/>
                    <a:ext cx="2872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4" name="Straight Arrow Connector 123"/>
                  <p:cNvCxnSpPr/>
                  <p:nvPr/>
                </p:nvCxnSpPr>
                <p:spPr>
                  <a:xfrm flipV="1">
                    <a:off x="152400" y="4751069"/>
                    <a:ext cx="2819400" cy="1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5973170" y="3955016"/>
                  <a:ext cx="366708" cy="2121934"/>
                  <a:chOff x="396240" y="3364468"/>
                  <a:chExt cx="366708" cy="2121934"/>
                </a:xfrm>
              </p:grpSpPr>
              <p:cxnSp>
                <p:nvCxnSpPr>
                  <p:cNvPr id="121" name="Straight Arrow Connector 120"/>
                  <p:cNvCxnSpPr/>
                  <p:nvPr/>
                </p:nvCxnSpPr>
                <p:spPr>
                  <a:xfrm flipV="1">
                    <a:off x="396240" y="3581400"/>
                    <a:ext cx="0" cy="1905002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62866" y="3364468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5660024" y="4755117"/>
                  <a:ext cx="938915" cy="1321833"/>
                  <a:chOff x="-69306" y="4012169"/>
                  <a:chExt cx="938915" cy="1321833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-69306" y="4204219"/>
                    <a:ext cx="938915" cy="1129783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550192" y="4012169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</a:p>
                </p:txBody>
              </p:sp>
            </p:grpSp>
          </p:grp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3907424" y="1904998"/>
                <a:ext cx="2782993" cy="5334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3962400" y="2743200"/>
                <a:ext cx="2728017" cy="9144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Group 108"/>
              <p:cNvGrpSpPr/>
              <p:nvPr/>
            </p:nvGrpSpPr>
            <p:grpSpPr>
              <a:xfrm>
                <a:off x="5486400" y="3048414"/>
                <a:ext cx="381001" cy="215444"/>
                <a:chOff x="1718328" y="5642270"/>
                <a:chExt cx="381001" cy="215444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718328" y="5843345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1783555" y="5642270"/>
                      <a:ext cx="3157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555" y="5642270"/>
                      <a:ext cx="315774" cy="215444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0" name="Group 109"/>
              <p:cNvGrpSpPr/>
              <p:nvPr/>
            </p:nvGrpSpPr>
            <p:grpSpPr>
              <a:xfrm>
                <a:off x="5445343" y="2133600"/>
                <a:ext cx="422057" cy="215444"/>
                <a:chOff x="1682170" y="5838894"/>
                <a:chExt cx="422057" cy="215444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718328" y="5843345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1682170" y="5838894"/>
                      <a:ext cx="4220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2170" y="5838894"/>
                      <a:ext cx="422057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1" name="Straight Connector 110"/>
              <p:cNvCxnSpPr/>
              <p:nvPr/>
            </p:nvCxnSpPr>
            <p:spPr>
              <a:xfrm flipH="1" flipV="1">
                <a:off x="5481501" y="2138051"/>
                <a:ext cx="4899" cy="110705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484542" y="1592734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542" y="1592734"/>
                  <a:ext cx="422057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8247512" y="3514680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512" y="3514680"/>
                  <a:ext cx="422057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3043789" y="3801208"/>
                <a:ext cx="4957211" cy="64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𝑑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789" y="3801208"/>
                <a:ext cx="4957211" cy="6449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3505200" y="4495800"/>
                <a:ext cx="1865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𝑑</m:t>
                      </m:r>
                      <m:r>
                        <a:rPr lang="en-US" sz="16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𝑎</m:t>
                      </m:r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𝑏</m:t>
                      </m:r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𝑒</m:t>
                      </m:r>
                      <m:r>
                        <a:rPr lang="en-US" sz="16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𝑏</m:t>
                      </m:r>
                      <m:r>
                        <a:rPr lang="en-US" sz="16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𝑐</m:t>
                      </m:r>
                      <m:r>
                        <a:rPr lang="en-US" sz="16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495800"/>
                <a:ext cx="1865447" cy="5847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Group 129"/>
          <p:cNvGrpSpPr/>
          <p:nvPr/>
        </p:nvGrpSpPr>
        <p:grpSpPr>
          <a:xfrm>
            <a:off x="5296261" y="4521487"/>
            <a:ext cx="2131786" cy="584775"/>
            <a:chOff x="5296261" y="4521487"/>
            <a:chExt cx="2131786" cy="584775"/>
          </a:xfrm>
        </p:grpSpPr>
        <p:sp>
          <p:nvSpPr>
            <p:cNvPr id="127" name="Right Arrow 126"/>
            <p:cNvSpPr/>
            <p:nvPr/>
          </p:nvSpPr>
          <p:spPr>
            <a:xfrm>
              <a:off x="5296261" y="4699575"/>
              <a:ext cx="396183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5829661" y="4521487"/>
                  <a:ext cx="15983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6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en-US" sz="160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1600" b="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/>
                          </a:rPr>
                          <m:t>=−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661" y="4521487"/>
                  <a:ext cx="1598386" cy="58477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Rounded Rectangle 128"/>
          <p:cNvSpPr/>
          <p:nvPr/>
        </p:nvSpPr>
        <p:spPr>
          <a:xfrm>
            <a:off x="2051020" y="5791200"/>
            <a:ext cx="4774726" cy="7620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This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symbolic solving is important!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don’t want to solve these equations every time you need to compute the line-line intersection!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2224650"/>
                <a:ext cx="24829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24650"/>
                <a:ext cx="2482923" cy="3385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82432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9" grpId="0"/>
      <p:bldP spid="100" grpId="0"/>
      <p:bldP spid="101" grpId="0"/>
      <p:bldP spid="125" grpId="0"/>
      <p:bldP spid="126" grpId="0"/>
      <p:bldP spid="129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and Intersection Testing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Last week we covered the very basic aspects of the math used for collision and intersection testing.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The most common primitives are:</a:t>
            </a:r>
          </a:p>
          <a:p>
            <a:pPr lvl="1"/>
            <a:r>
              <a:rPr lang="en-US" b="1" dirty="0" smtClean="0"/>
              <a:t>Volumes:</a:t>
            </a:r>
            <a:r>
              <a:rPr lang="en-US" dirty="0" smtClean="0"/>
              <a:t> </a:t>
            </a:r>
            <a:r>
              <a:rPr lang="en-US" dirty="0" err="1" smtClean="0"/>
              <a:t>Bspheres</a:t>
            </a:r>
            <a:r>
              <a:rPr lang="en-US" dirty="0" smtClean="0"/>
              <a:t>, AABB and OBB</a:t>
            </a:r>
          </a:p>
          <a:p>
            <a:pPr lvl="1"/>
            <a:r>
              <a:rPr lang="en-US" b="1" dirty="0" smtClean="0"/>
              <a:t>Surfaces: </a:t>
            </a:r>
            <a:r>
              <a:rPr lang="en-US" dirty="0" smtClean="0"/>
              <a:t>Planes and triangles</a:t>
            </a:r>
            <a:endParaRPr lang="en-US" b="1" dirty="0" smtClean="0"/>
          </a:p>
          <a:p>
            <a:pPr lvl="1"/>
            <a:r>
              <a:rPr lang="en-US" b="1" dirty="0" smtClean="0"/>
              <a:t>Others: </a:t>
            </a:r>
            <a:r>
              <a:rPr lang="en-US" dirty="0" smtClean="0"/>
              <a:t>points and line/ray/segment</a:t>
            </a:r>
          </a:p>
          <a:p>
            <a:pPr lvl="1"/>
            <a:endParaRPr lang="en-US" sz="800" b="1" dirty="0"/>
          </a:p>
          <a:p>
            <a:pPr marL="0" indent="0">
              <a:buNone/>
            </a:pPr>
            <a:r>
              <a:rPr lang="en-US" dirty="0" smtClean="0"/>
              <a:t>We want to test intersection problems related to any pair of the above entities</a:t>
            </a:r>
          </a:p>
          <a:p>
            <a:pPr lvl="1"/>
            <a:r>
              <a:rPr lang="en-US" dirty="0" smtClean="0"/>
              <a:t>Last week covered all pairwise between points, </a:t>
            </a:r>
            <a:r>
              <a:rPr lang="en-US" dirty="0" err="1" smtClean="0"/>
              <a:t>Bsphere</a:t>
            </a:r>
            <a:r>
              <a:rPr lang="en-US" dirty="0" smtClean="0"/>
              <a:t>, AABB and OBB</a:t>
            </a:r>
          </a:p>
          <a:p>
            <a:pPr lvl="1"/>
            <a:r>
              <a:rPr lang="en-US" dirty="0" smtClean="0"/>
              <a:t>This week we’ll add line/ray/segment, planes and </a:t>
            </a:r>
            <a:r>
              <a:rPr lang="en-US" strike="sngStrike" dirty="0" smtClean="0"/>
              <a:t>triangles</a:t>
            </a:r>
            <a:r>
              <a:rPr lang="en-US" dirty="0" smtClean="0"/>
              <a:t> to the collection</a:t>
            </a:r>
          </a:p>
          <a:p>
            <a:pPr lvl="1"/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41832" y="2868168"/>
            <a:ext cx="5001768" cy="609600"/>
            <a:chOff x="941832" y="2868168"/>
            <a:chExt cx="5001768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941832" y="2868168"/>
              <a:ext cx="3477768" cy="609600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19600" y="2958084"/>
              <a:ext cx="1524000" cy="429768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This week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86704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Line-Line “Intersection” (3D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use Gaussian </a:t>
                </a:r>
                <a:r>
                  <a:rPr lang="en-US" dirty="0"/>
                  <a:t>e</a:t>
                </a:r>
                <a:r>
                  <a:rPr lang="en-US" dirty="0" smtClean="0"/>
                  <a:t>limination to solve the system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𝑐𝑑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𝑏𝑒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𝑎𝑐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𝑑𝑏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𝑎𝑒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52004" y="1261646"/>
                <a:ext cx="34395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</a:rPr>
                      <m:t>=−</m:t>
                    </m:r>
                    <m:r>
                      <a:rPr lang="en-US" sz="1600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z="1600" i="1" dirty="0" smtClean="0">
                    <a:latin typeface="Cambria Math"/>
                  </a:rPr>
                  <a:t>  </a:t>
                </a:r>
                <a:r>
                  <a:rPr lang="en-US" sz="1600" dirty="0" smtClean="0">
                    <a:latin typeface="Cambria Math"/>
                  </a:rPr>
                  <a:t>and</a:t>
                </a:r>
                <a:r>
                  <a:rPr lang="en-US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a:rPr lang="en-US" sz="1600" b="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r>
                      <a:rPr lang="en-US" sz="1600" b="0" i="1" smtClean="0">
                        <a:latin typeface="Cambria Math"/>
                      </a:rPr>
                      <m:t>=−</m:t>
                    </m:r>
                    <m:r>
                      <a:rPr lang="en-US" sz="1600" b="0" i="1" smtClean="0">
                        <a:latin typeface="Cambria Math"/>
                      </a:rPr>
                      <m:t>𝑒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04" y="1261646"/>
                <a:ext cx="343959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5203" y="1725652"/>
            <a:ext cx="1728703" cy="559833"/>
            <a:chOff x="457200" y="1905000"/>
            <a:chExt cx="1728703" cy="559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57200" y="1905000"/>
                  <a:ext cx="1530612" cy="5598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05000"/>
                  <a:ext cx="1530612" cy="5598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Arrow 6"/>
            <p:cNvSpPr/>
            <p:nvPr/>
          </p:nvSpPr>
          <p:spPr>
            <a:xfrm>
              <a:off x="1987812" y="2070616"/>
              <a:ext cx="198091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77803" y="1679453"/>
            <a:ext cx="2154002" cy="652230"/>
            <a:chOff x="457200" y="1905000"/>
            <a:chExt cx="2469222" cy="652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7200" y="1905000"/>
                  <a:ext cx="2135585" cy="652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05000"/>
                  <a:ext cx="2135585" cy="6522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Arrow 13"/>
            <p:cNvSpPr/>
            <p:nvPr/>
          </p:nvSpPr>
          <p:spPr>
            <a:xfrm>
              <a:off x="2728331" y="2116815"/>
              <a:ext cx="198091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63803" y="1600200"/>
            <a:ext cx="2827861" cy="810735"/>
            <a:chOff x="457200" y="1905000"/>
            <a:chExt cx="3241693" cy="810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57200" y="1905000"/>
                  <a:ext cx="3095233" cy="810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05000"/>
                  <a:ext cx="3095233" cy="810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Arrow 16"/>
            <p:cNvSpPr/>
            <p:nvPr/>
          </p:nvSpPr>
          <p:spPr>
            <a:xfrm>
              <a:off x="3500802" y="2207192"/>
              <a:ext cx="198091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4800" y="2507246"/>
            <a:ext cx="2631605" cy="1011174"/>
            <a:chOff x="457200" y="1905000"/>
            <a:chExt cx="3016717" cy="10111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7200" y="1905000"/>
                  <a:ext cx="2916106" cy="10111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𝑎𝑐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𝑎𝑒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05000"/>
                  <a:ext cx="2916106" cy="101117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3275826" y="2296287"/>
              <a:ext cx="198091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25380" y="2507246"/>
            <a:ext cx="2373226" cy="999633"/>
            <a:chOff x="555300" y="1905000"/>
            <a:chExt cx="2720527" cy="999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55300" y="1905000"/>
                  <a:ext cx="2697138" cy="9996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𝑎𝑒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𝑎𝑐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00" y="1905000"/>
                  <a:ext cx="2697138" cy="99963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Arrow 22"/>
            <p:cNvSpPr/>
            <p:nvPr/>
          </p:nvSpPr>
          <p:spPr>
            <a:xfrm>
              <a:off x="3077736" y="2296287"/>
              <a:ext cx="198091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18287" y="2331683"/>
            <a:ext cx="3773949" cy="1407373"/>
            <a:chOff x="457200" y="1905000"/>
            <a:chExt cx="4326234" cy="1407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7200" y="1905000"/>
                  <a:ext cx="4227189" cy="1407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skw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𝑑𝑏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𝑎𝑒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𝑎𝑒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𝑎𝑐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05000"/>
                  <a:ext cx="4227189" cy="140737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/>
            <p:cNvSpPr/>
            <p:nvPr/>
          </p:nvSpPr>
          <p:spPr>
            <a:xfrm>
              <a:off x="4585343" y="2494386"/>
              <a:ext cx="198091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856" y="3762219"/>
            <a:ext cx="3885544" cy="1407373"/>
            <a:chOff x="457200" y="1905000"/>
            <a:chExt cx="4454160" cy="1407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57200" y="1905000"/>
                  <a:ext cx="4369933" cy="1407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𝑎𝑐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𝑎𝑐</m:t>
                                      </m:r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𝑑𝑏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𝑎𝑒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𝑎𝑐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905000"/>
                  <a:ext cx="4369933" cy="140737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Arrow 29"/>
            <p:cNvSpPr/>
            <p:nvPr/>
          </p:nvSpPr>
          <p:spPr>
            <a:xfrm>
              <a:off x="4713269" y="2494386"/>
              <a:ext cx="198091" cy="2286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60269" y="3873851"/>
                <a:ext cx="1940531" cy="118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𝑐𝑑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𝑏𝑒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𝑑𝑏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𝑎𝑒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𝑎𝑐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69" y="3873851"/>
                <a:ext cx="1940531" cy="118410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4724400" y="5334000"/>
                <a:ext cx="4267199" cy="11430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WARNING: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reason, the book’s answer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both numerators and denominators multiplied by -1. It’s numerically the same as ours, so don’t get confused… 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334000"/>
                <a:ext cx="4267199" cy="1143000"/>
              </a:xfrm>
              <a:prstGeom prst="roundRect">
                <a:avLst/>
              </a:prstGeom>
              <a:blipFill rotWithShape="1">
                <a:blip r:embed="rId12"/>
                <a:stretch>
                  <a:fillRect b="-2083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1694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32" grpId="0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Line-Line “Intersection” (3D)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After all this work: given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found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𝑐𝑑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𝑏𝑒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𝑎𝑐</m:t>
                        </m:r>
                      </m:den>
                    </m:f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𝑑𝑏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𝑎𝑒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𝑎𝑐</m:t>
                        </m:r>
                      </m:den>
                    </m:f>
                  </m:oMath>
                </a14:m>
                <a:r>
                  <a:rPr lang="en-US" dirty="0" smtClean="0"/>
                  <a:t> 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substituting these values back into our line equations: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Problem:</a:t>
                </a:r>
                <a:r>
                  <a:rPr lang="en-US" dirty="0" smtClean="0"/>
                  <a:t> What about the risk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𝑎𝑐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This occurs if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parallel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And conveniently we needed to test for that already!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 b="-5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1219200"/>
                <a:ext cx="4957211" cy="644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r>
                  <a:rPr lang="en-US" sz="1600" dirty="0" smtClean="0"/>
                  <a:t>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𝑐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𝑑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219200"/>
                <a:ext cx="4957211" cy="6449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2825262"/>
                <a:ext cx="4828566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𝑐𝑑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𝑏𝑒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𝑎𝑒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825262"/>
                <a:ext cx="4828566" cy="13370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963183" y="4343400"/>
            <a:ext cx="3024016" cy="2148450"/>
            <a:chOff x="5882583" y="1592734"/>
            <a:chExt cx="3024016" cy="2148450"/>
          </a:xfrm>
        </p:grpSpPr>
        <p:grpSp>
          <p:nvGrpSpPr>
            <p:cNvPr id="8" name="Group 7"/>
            <p:cNvGrpSpPr/>
            <p:nvPr/>
          </p:nvGrpSpPr>
          <p:grpSpPr>
            <a:xfrm>
              <a:off x="5882583" y="1619250"/>
              <a:ext cx="2956617" cy="2121934"/>
              <a:chOff x="3733800" y="1688066"/>
              <a:chExt cx="2956617" cy="212193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733800" y="1688066"/>
                <a:ext cx="2956617" cy="2121934"/>
                <a:chOff x="5486400" y="3955016"/>
                <a:chExt cx="2956617" cy="2121934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5486400" y="5353822"/>
                  <a:ext cx="2956617" cy="369332"/>
                  <a:chOff x="152400" y="4392930"/>
                  <a:chExt cx="2956617" cy="369332"/>
                </a:xfrm>
              </p:grpSpPr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821759" y="4392930"/>
                    <a:ext cx="2872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2400" y="4751069"/>
                    <a:ext cx="2819400" cy="1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973170" y="3955016"/>
                  <a:ext cx="366708" cy="2121934"/>
                  <a:chOff x="396240" y="3364468"/>
                  <a:chExt cx="366708" cy="2121934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396240" y="3581400"/>
                    <a:ext cx="0" cy="1905002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62866" y="3364468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5660024" y="4755117"/>
                  <a:ext cx="938915" cy="1321833"/>
                  <a:chOff x="-69306" y="4012169"/>
                  <a:chExt cx="938915" cy="1321833"/>
                </a:xfrm>
              </p:grpSpPr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-69306" y="4204219"/>
                    <a:ext cx="938915" cy="1129783"/>
                  </a:xfrm>
                  <a:prstGeom prst="straightConnector1">
                    <a:avLst/>
                  </a:prstGeom>
                  <a:ln w="25400">
                    <a:solidFill>
                      <a:schemeClr val="bg1">
                        <a:lumMod val="50000"/>
                      </a:schemeClr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50192" y="4012169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</a:p>
                </p:txBody>
              </p:sp>
            </p:grpSp>
          </p:grpSp>
          <p:cxnSp>
            <p:nvCxnSpPr>
              <p:cNvPr id="12" name="Straight Arrow Connector 11"/>
              <p:cNvCxnSpPr/>
              <p:nvPr/>
            </p:nvCxnSpPr>
            <p:spPr>
              <a:xfrm flipV="1">
                <a:off x="3907424" y="1904998"/>
                <a:ext cx="2782993" cy="5334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962400" y="2743200"/>
                <a:ext cx="2728017" cy="9144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486400" y="3048414"/>
                <a:ext cx="381001" cy="215444"/>
                <a:chOff x="1718328" y="5642270"/>
                <a:chExt cx="381001" cy="215444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718328" y="5843345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1783555" y="5642270"/>
                      <a:ext cx="3157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555" y="5642270"/>
                      <a:ext cx="315774" cy="21544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/>
              <p:cNvGrpSpPr/>
              <p:nvPr/>
            </p:nvGrpSpPr>
            <p:grpSpPr>
              <a:xfrm>
                <a:off x="5445343" y="2133600"/>
                <a:ext cx="422057" cy="215444"/>
                <a:chOff x="1682170" y="5838894"/>
                <a:chExt cx="422057" cy="21544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18328" y="5843345"/>
                  <a:ext cx="381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682170" y="5838894"/>
                      <a:ext cx="4220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2170" y="5838894"/>
                      <a:ext cx="422057" cy="215444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5481501" y="2138051"/>
                <a:ext cx="4899" cy="1107057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484542" y="1592734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542" y="1592734"/>
                  <a:ext cx="422057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47512" y="3514680"/>
                  <a:ext cx="4220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512" y="3514680"/>
                  <a:ext cx="422057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19200" y="4371610"/>
                <a:ext cx="305609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0</m:t>
                      </m:r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𝑎𝑐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>
                                  <a:latin typeface="Cambria Math"/>
                                </a:rPr>
                                <m:t>𝐯</m:t>
                              </m:r>
                            </m:e>
                            <m:sub>
                              <m:r>
                                <a:rPr lang="en-US" sz="16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b="0" i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    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>
                                      <a:latin typeface="Cambria Math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16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371610"/>
                <a:ext cx="3056093" cy="1569660"/>
              </a:xfrm>
              <a:prstGeom prst="rect">
                <a:avLst/>
              </a:prstGeom>
              <a:blipFill rotWithShape="1">
                <a:blip r:embed="rId9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4663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Line-Line “Intersection” (3D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final algorithm is: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1" y="1600200"/>
                <a:ext cx="5121074" cy="40198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Line-line test: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smtClean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lvl="1" indent="-169863"/>
                <a:r>
                  <a:rPr lang="en-US" sz="1600" dirty="0" smtClean="0"/>
                  <a:t>Set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	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𝑏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   </a:t>
                </a:r>
                <a:r>
                  <a:rPr lang="en-US" sz="1600" dirty="0" smtClean="0"/>
                  <a:t>  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𝑐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r>
                  <a:rPr lang="en-US" sz="1600" dirty="0"/>
                  <a:t>	</a:t>
                </a:r>
                <a:endParaRPr lang="en-US" sz="1600" i="1" dirty="0">
                  <a:latin typeface="Cambria Math"/>
                </a:endParaRPr>
              </a:p>
              <a:p>
                <a:pPr lvl="1" indent="-169863"/>
                <a:r>
                  <a:rPr lang="en-US" sz="16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𝑑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𝑒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𝐯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/>
                      <m:t>	</m:t>
                    </m:r>
                  </m:oMath>
                </a14:m>
                <a:endParaRPr lang="en-US" sz="1600" dirty="0"/>
              </a:p>
              <a:p>
                <a:pPr marL="290513" lvl="1"/>
                <a:endParaRPr lang="en-US" sz="800" dirty="0" smtClean="0"/>
              </a:p>
              <a:p>
                <a:pPr marL="290513" lvl="1"/>
                <a:r>
                  <a:rPr lang="en-US" sz="16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𝑎𝑐</m:t>
                    </m:r>
                    <m:r>
                      <a:rPr lang="en-US" sz="1600" i="1">
                        <a:latin typeface="Cambria Math"/>
                      </a:rPr>
                      <m:t>=0 </m:t>
                    </m:r>
                  </m:oMath>
                </a14:m>
                <a:r>
                  <a:rPr lang="en-US" sz="1600" dirty="0" smtClean="0"/>
                  <a:t>then  (</a:t>
                </a:r>
                <a:r>
                  <a:rPr lang="en-US" sz="1600" i="1" dirty="0" smtClean="0"/>
                  <a:t>we have parallel lines)</a:t>
                </a:r>
              </a:p>
              <a:p>
                <a:pPr marL="625475" lvl="2"/>
                <a:r>
                  <a:rPr lang="en-US" sz="1600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𝐯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to find nearest point/distance</a:t>
                </a:r>
              </a:p>
              <a:p>
                <a:pPr marL="1089025"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  <a:p>
                <a:pPr marL="1089025"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dirty="0">
                                  <a:latin typeface="Cambria Math"/>
                                </a:rPr>
                                <m:t>𝑒</m:t>
                              </m:r>
                            </m:num>
                            <m:den>
                              <m:r>
                                <a:rPr lang="en-US" sz="1600" i="1" dirty="0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  <a:p>
                <a:pPr marL="285750" lvl="2"/>
                <a:r>
                  <a:rPr lang="en-US" sz="1600" dirty="0" smtClean="0"/>
                  <a:t>Else compute</a:t>
                </a:r>
              </a:p>
              <a:p>
                <a:pPr marL="627063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𝑐𝑑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𝑏𝑒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  <a:p>
                <a:pPr marL="627063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𝑑𝑏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𝑎𝑒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𝑎𝑐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>
                              <a:latin typeface="Cambria Math"/>
                            </a:rPr>
                            <m:t>𝐯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 smtClean="0"/>
              </a:p>
              <a:p>
                <a:pPr marL="169863" lvl="1"/>
                <a:r>
                  <a:rPr lang="en-US" sz="1600" dirty="0" smtClean="0"/>
                  <a:t>Distance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 smtClean="0"/>
              </a:p>
              <a:p>
                <a:pPr marL="169863" lvl="1"/>
                <a:r>
                  <a:rPr lang="en-US" sz="1600" dirty="0" smtClean="0"/>
                  <a:t>return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and distance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1600200"/>
                <a:ext cx="5121074" cy="4019818"/>
              </a:xfrm>
              <a:prstGeom prst="rect">
                <a:avLst/>
              </a:prstGeom>
              <a:blipFill rotWithShape="1">
                <a:blip r:embed="rId2"/>
                <a:stretch>
                  <a:fillRect l="-594" t="-303" b="-7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581400" y="1600200"/>
            <a:ext cx="5486400" cy="4708981"/>
            <a:chOff x="3581400" y="1600200"/>
            <a:chExt cx="5486400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5425875" y="1600200"/>
              <a:ext cx="3641925" cy="47089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err="1">
                  <a:solidFill>
                    <a:srgbClr val="2B91AF"/>
                  </a:solidFill>
                  <a:latin typeface="Consolas"/>
                </a:rPr>
                <a:t>PWMathTools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::</a:t>
              </a:r>
              <a:r>
                <a:rPr lang="en-US" sz="1200" dirty="0" err="1">
                  <a:solidFill>
                    <a:srgbClr val="000000"/>
                  </a:solidFill>
                  <a:latin typeface="Consolas"/>
                </a:rPr>
                <a:t>LineLineIntersection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(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en-US" sz="1200" dirty="0" err="1" smtClean="0">
                  <a:solidFill>
                    <a:srgbClr val="0000FF"/>
                  </a:solidFill>
                  <a:latin typeface="Consolas"/>
                </a:rPr>
                <a:t>const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err="1">
                  <a:solidFill>
                    <a:srgbClr val="2B91AF"/>
                  </a:solidFill>
                  <a:latin typeface="Consolas"/>
                </a:rPr>
                <a:t>Vect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&amp;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P1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200" dirty="0" err="1">
                  <a:solidFill>
                    <a:srgbClr val="0000FF"/>
                  </a:solidFill>
                  <a:latin typeface="Consolas"/>
                </a:rPr>
                <a:t>const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err="1">
                  <a:solidFill>
                    <a:srgbClr val="2B91AF"/>
                  </a:solidFill>
                  <a:latin typeface="Consolas"/>
                </a:rPr>
                <a:t>Vect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&amp;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, </a:t>
              </a:r>
              <a:endParaRPr lang="en-US" sz="1200" dirty="0" smtClean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en-US" sz="1200" dirty="0" err="1" smtClean="0">
                  <a:solidFill>
                    <a:srgbClr val="0000FF"/>
                  </a:solidFill>
                  <a:latin typeface="Consolas"/>
                </a:rPr>
                <a:t>const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err="1">
                  <a:solidFill>
                    <a:srgbClr val="2B91AF"/>
                  </a:solidFill>
                  <a:latin typeface="Consolas"/>
                </a:rPr>
                <a:t>Vect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&amp;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P2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200" dirty="0" err="1">
                  <a:solidFill>
                    <a:srgbClr val="0000FF"/>
                  </a:solidFill>
                  <a:latin typeface="Consolas"/>
                </a:rPr>
                <a:t>const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err="1">
                  <a:solidFill>
                    <a:srgbClr val="2B91AF"/>
                  </a:solidFill>
                  <a:latin typeface="Consolas"/>
                </a:rPr>
                <a:t>Vect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&amp;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, </a:t>
              </a:r>
              <a:endParaRPr lang="en-US" sz="1200" dirty="0" smtClean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   </a:t>
              </a:r>
              <a:r>
                <a:rPr lang="en-US" sz="1200" dirty="0" err="1" smtClean="0">
                  <a:solidFill>
                    <a:srgbClr val="2B91AF"/>
                  </a:solidFill>
                  <a:latin typeface="Consolas"/>
                </a:rPr>
                <a:t>Vect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&amp;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C1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, </a:t>
              </a:r>
              <a:r>
                <a:rPr lang="en-US" sz="1200" dirty="0" err="1">
                  <a:solidFill>
                    <a:srgbClr val="2B91AF"/>
                  </a:solidFill>
                  <a:latin typeface="Consolas"/>
                </a:rPr>
                <a:t>Vect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&amp;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C2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)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{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float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a =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.dot(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float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b =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.dot(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float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c =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.dot(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float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/>
                </a:rPr>
                <a:t>det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= b*b - a*c;</a:t>
              </a:r>
            </a:p>
            <a:p>
              <a:endParaRPr lang="en-US" sz="12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 smtClean="0">
                  <a:solidFill>
                    <a:srgbClr val="2B91AF"/>
                  </a:solidFill>
                  <a:latin typeface="Consolas"/>
                </a:rPr>
                <a:t>  </a:t>
              </a:r>
              <a:r>
                <a:rPr lang="en-US" sz="1200" dirty="0" err="1" smtClean="0">
                  <a:solidFill>
                    <a:srgbClr val="2B91AF"/>
                  </a:solidFill>
                  <a:latin typeface="Consolas"/>
                </a:rPr>
                <a:t>Vect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Consolas"/>
                </a:rPr>
                <a:t>Pv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P1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8080"/>
                  </a:solidFill>
                  <a:latin typeface="Consolas"/>
                </a:rPr>
                <a:t>-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P2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float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d = Pv.dot(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float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e = Pv.dot(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endParaRPr lang="en-US" sz="12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if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latin typeface="Consolas"/>
                </a:rPr>
                <a:t>det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== 0)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 {</a:t>
              </a:r>
              <a:endParaRPr lang="en-US" sz="12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 smtClean="0">
                  <a:solidFill>
                    <a:srgbClr val="808080"/>
                  </a:solidFill>
                  <a:latin typeface="Consolas"/>
                </a:rPr>
                <a:t>    C1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8080"/>
                  </a:solidFill>
                  <a:latin typeface="Consolas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P1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sz="1200" dirty="0" smtClean="0">
                  <a:solidFill>
                    <a:srgbClr val="808080"/>
                  </a:solidFill>
                  <a:latin typeface="Consolas"/>
                </a:rPr>
                <a:t>    C2</a:t>
              </a:r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8080"/>
                  </a:solidFill>
                  <a:latin typeface="Consolas"/>
                </a:rPr>
                <a:t>=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P2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sz="1200" dirty="0">
                  <a:solidFill>
                    <a:srgbClr val="008080"/>
                  </a:solidFill>
                  <a:latin typeface="Consolas"/>
                </a:rPr>
                <a:t>+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 (e / c)</a:t>
              </a:r>
              <a:r>
                <a:rPr lang="en-US" sz="1200" dirty="0">
                  <a:solidFill>
                    <a:srgbClr val="008080"/>
                  </a:solidFill>
                  <a:latin typeface="Consolas"/>
                </a:rPr>
                <a:t>*</a:t>
              </a:r>
              <a:r>
                <a:rPr lang="en-US" sz="1200" dirty="0">
                  <a:solidFill>
                    <a:srgbClr val="808080"/>
                  </a:solidFill>
                  <a:latin typeface="Consolas"/>
                </a:rPr>
                <a:t>v2</a:t>
              </a:r>
              <a:r>
                <a:rPr lang="en-US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 }</a:t>
              </a:r>
              <a:endParaRPr lang="en-US" sz="12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 smtClean="0">
                  <a:solidFill>
                    <a:srgbClr val="0000FF"/>
                  </a:solidFill>
                  <a:latin typeface="Consolas"/>
                </a:rPr>
                <a:t>  else</a:t>
              </a:r>
              <a:endParaRPr lang="en-US" sz="12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 {</a:t>
              </a:r>
              <a:endParaRPr lang="en-US" sz="12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da-DK" sz="1200" dirty="0" smtClean="0">
                  <a:solidFill>
                    <a:srgbClr val="808080"/>
                  </a:solidFill>
                  <a:latin typeface="Consolas"/>
                </a:rPr>
                <a:t>    C1</a:t>
              </a:r>
              <a:r>
                <a:rPr lang="da-DK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da-DK" sz="1200" dirty="0">
                  <a:solidFill>
                    <a:srgbClr val="008080"/>
                  </a:solidFill>
                  <a:latin typeface="Consolas"/>
                </a:rPr>
                <a:t>=</a:t>
              </a:r>
              <a:r>
                <a:rPr lang="da-DK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da-DK" sz="1200" dirty="0">
                  <a:solidFill>
                    <a:srgbClr val="808080"/>
                  </a:solidFill>
                  <a:latin typeface="Consolas"/>
                </a:rPr>
                <a:t>P1</a:t>
              </a:r>
              <a:r>
                <a:rPr lang="da-DK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da-DK" sz="1200" dirty="0">
                  <a:solidFill>
                    <a:srgbClr val="008080"/>
                  </a:solidFill>
                  <a:latin typeface="Consolas"/>
                </a:rPr>
                <a:t>+</a:t>
              </a:r>
              <a:r>
                <a:rPr lang="da-DK" sz="1200" dirty="0">
                  <a:solidFill>
                    <a:srgbClr val="000000"/>
                  </a:solidFill>
                  <a:latin typeface="Consolas"/>
                </a:rPr>
                <a:t> ((c*d - b*e) / det)</a:t>
              </a:r>
              <a:r>
                <a:rPr lang="da-DK" sz="1200" dirty="0">
                  <a:solidFill>
                    <a:srgbClr val="008080"/>
                  </a:solidFill>
                  <a:latin typeface="Consolas"/>
                </a:rPr>
                <a:t>*</a:t>
              </a:r>
              <a:r>
                <a:rPr lang="da-DK" sz="1200" dirty="0">
                  <a:solidFill>
                    <a:srgbClr val="808080"/>
                  </a:solidFill>
                  <a:latin typeface="Consolas"/>
                </a:rPr>
                <a:t>v1</a:t>
              </a:r>
              <a:r>
                <a:rPr lang="da-DK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pt-BR" sz="1200" dirty="0" smtClean="0">
                  <a:solidFill>
                    <a:srgbClr val="808080"/>
                  </a:solidFill>
                  <a:latin typeface="Consolas"/>
                </a:rPr>
                <a:t>    C2</a:t>
              </a:r>
              <a:r>
                <a:rPr lang="pt-BR" sz="1200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pt-BR" sz="1200" dirty="0">
                  <a:solidFill>
                    <a:srgbClr val="008080"/>
                  </a:solidFill>
                  <a:latin typeface="Consolas"/>
                </a:rPr>
                <a:t>=</a:t>
              </a:r>
              <a:r>
                <a:rPr lang="pt-BR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pt-BR" sz="1200" dirty="0">
                  <a:solidFill>
                    <a:srgbClr val="808080"/>
                  </a:solidFill>
                  <a:latin typeface="Consolas"/>
                </a:rPr>
                <a:t>P2</a:t>
              </a:r>
              <a:r>
                <a:rPr lang="pt-BR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pt-BR" sz="1200" dirty="0">
                  <a:solidFill>
                    <a:srgbClr val="008080"/>
                  </a:solidFill>
                  <a:latin typeface="Consolas"/>
                </a:rPr>
                <a:t>+</a:t>
              </a:r>
              <a:r>
                <a:rPr lang="pt-BR" sz="1200" dirty="0">
                  <a:solidFill>
                    <a:srgbClr val="000000"/>
                  </a:solidFill>
                  <a:latin typeface="Consolas"/>
                </a:rPr>
                <a:t> ((d*b - a*e) / det)</a:t>
              </a:r>
              <a:r>
                <a:rPr lang="pt-BR" sz="1200" dirty="0">
                  <a:solidFill>
                    <a:srgbClr val="008080"/>
                  </a:solidFill>
                  <a:latin typeface="Consolas"/>
                </a:rPr>
                <a:t>*</a:t>
              </a:r>
              <a:r>
                <a:rPr lang="pt-BR" sz="1200" dirty="0">
                  <a:solidFill>
                    <a:srgbClr val="808080"/>
                  </a:solidFill>
                  <a:latin typeface="Consolas"/>
                </a:rPr>
                <a:t>v2</a:t>
              </a:r>
              <a:r>
                <a:rPr lang="pt-BR" sz="1200" dirty="0">
                  <a:solidFill>
                    <a:srgbClr val="000000"/>
                  </a:solidFill>
                  <a:latin typeface="Consolas"/>
                </a:rPr>
                <a:t>;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  }</a:t>
              </a:r>
              <a:endParaRPr lang="en-US" sz="1200" dirty="0">
                <a:solidFill>
                  <a:srgbClr val="000000"/>
                </a:solidFill>
                <a:latin typeface="Consolas"/>
              </a:endParaRPr>
            </a:p>
            <a:p>
              <a:r>
                <a:rPr lang="en-US" sz="1200" dirty="0" smtClean="0">
                  <a:solidFill>
                    <a:srgbClr val="000000"/>
                  </a:solidFill>
                  <a:latin typeface="Consolas"/>
                </a:rPr>
                <a:t>}</a:t>
              </a:r>
              <a:endParaRPr lang="en-US" sz="1200" dirty="0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581400" y="3101250"/>
              <a:ext cx="1920675" cy="83820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Actual Implementation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28601" y="573314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3675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 bldLvl="3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Line-Line “Intersection” (3D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final algorithm is: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5105400" cy="2164078"/>
          </a:xfrm>
          <a:prstGeom prst="roundRect">
            <a:avLst>
              <a:gd name="adj" fmla="val 8504"/>
            </a:avLst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IMPORTANT: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Notice how completely unintuitive the algorithm looks!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geometry algorithms rarely make sense unless you reverse-engineer the proof that lead to them.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-US" sz="16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whether algorithms you find online are any good, you </a:t>
            </a:r>
            <a:r>
              <a:rPr lang="en-US" sz="1600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to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able to find/regenerate the mathematical reasoning that lead to them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25875" y="1600200"/>
            <a:ext cx="3641925" cy="47089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PWMathTools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LineLineIntersection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endParaRPr lang="en-US" sz="12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C1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Vect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C2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.dot(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b =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.dot(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c =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.dot(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b*b - a*c;</a:t>
            </a:r>
          </a:p>
          <a:p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Vect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Pv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-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d = Pv.dot(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float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e = Pv.dot(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if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det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{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    C1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P1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808080"/>
                </a:solidFill>
                <a:latin typeface="Consolas"/>
              </a:rPr>
              <a:t>    C2</a:t>
            </a:r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P2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+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(e / c)</a:t>
            </a:r>
            <a:r>
              <a:rPr lang="en-US" sz="1200" dirty="0">
                <a:solidFill>
                  <a:srgbClr val="008080"/>
                </a:solidFill>
                <a:latin typeface="Consolas"/>
              </a:rPr>
              <a:t>*</a:t>
            </a:r>
            <a:r>
              <a:rPr lang="en-US" sz="1200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else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{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da-DK" sz="1200" dirty="0" smtClean="0">
                <a:solidFill>
                  <a:srgbClr val="808080"/>
                </a:solidFill>
                <a:latin typeface="Consolas"/>
              </a:rPr>
              <a:t>    C1</a:t>
            </a:r>
            <a:r>
              <a:rPr lang="da-DK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dirty="0">
                <a:solidFill>
                  <a:srgbClr val="008080"/>
                </a:solidFill>
                <a:latin typeface="Consolas"/>
              </a:rPr>
              <a:t>=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dirty="0">
                <a:solidFill>
                  <a:srgbClr val="808080"/>
                </a:solidFill>
                <a:latin typeface="Consolas"/>
              </a:rPr>
              <a:t>P1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dirty="0">
                <a:solidFill>
                  <a:srgbClr val="008080"/>
                </a:solidFill>
                <a:latin typeface="Consolas"/>
              </a:rPr>
              <a:t>+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 ((c*d - b*e) / det)</a:t>
            </a:r>
            <a:r>
              <a:rPr lang="da-DK" sz="1200" dirty="0">
                <a:solidFill>
                  <a:srgbClr val="008080"/>
                </a:solidFill>
                <a:latin typeface="Consolas"/>
              </a:rPr>
              <a:t>*</a:t>
            </a:r>
            <a:r>
              <a:rPr lang="da-DK" sz="1200" dirty="0">
                <a:solidFill>
                  <a:srgbClr val="808080"/>
                </a:solidFill>
                <a:latin typeface="Consolas"/>
              </a:rPr>
              <a:t>v1</a:t>
            </a:r>
            <a:r>
              <a:rPr lang="da-DK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sz="1200" dirty="0" smtClean="0">
                <a:solidFill>
                  <a:srgbClr val="808080"/>
                </a:solidFill>
                <a:latin typeface="Consolas"/>
              </a:rPr>
              <a:t>    C2</a:t>
            </a:r>
            <a:r>
              <a:rPr lang="pt-B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=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P2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+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 ((d*b - a*e) / det)</a:t>
            </a:r>
            <a:r>
              <a:rPr lang="pt-BR" sz="1200" dirty="0">
                <a:solidFill>
                  <a:srgbClr val="008080"/>
                </a:solidFill>
                <a:latin typeface="Consolas"/>
              </a:rPr>
              <a:t>*</a:t>
            </a:r>
            <a:r>
              <a:rPr lang="pt-BR" sz="1200" dirty="0">
                <a:solidFill>
                  <a:srgbClr val="808080"/>
                </a:solidFill>
                <a:latin typeface="Consolas"/>
              </a:rPr>
              <a:t>v2</a:t>
            </a:r>
            <a:r>
              <a:rPr lang="pt-B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2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17" y="3924032"/>
            <a:ext cx="4908883" cy="2384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97210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Line-AABB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an AABB defined by world space point Min and Max and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r>
                  <a:rPr lang="en-US" dirty="0" smtClean="0"/>
                  <a:t>, how can we test if the they intersect?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Answer: </a:t>
                </a:r>
                <a:r>
                  <a:rPr lang="en-US" dirty="0" smtClean="0"/>
                  <a:t>As usual for AABB, work along each individual axis in turn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Specifically: Get the </a:t>
                </a:r>
                <a:r>
                  <a:rPr lang="en-US" i="1" u="sng" dirty="0" smtClean="0"/>
                  <a:t>t</a:t>
                </a:r>
                <a:r>
                  <a:rPr lang="en-US" u="sng" dirty="0" smtClean="0"/>
                  <a:t>-values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that intersect with the Min/Max of each axis plane</a:t>
                </a:r>
              </a:p>
              <a:p>
                <a:pPr marL="293688" lvl="1" indent="0">
                  <a:buNone/>
                </a:pPr>
                <a:r>
                  <a:rPr lang="en-US" b="1" dirty="0"/>
                  <a:t>Ex:</a:t>
                </a:r>
                <a:r>
                  <a:rPr lang="en-US" dirty="0"/>
                  <a:t> 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where the </a:t>
                </a:r>
                <a:r>
                  <a:rPr lang="en-US" dirty="0"/>
                  <a:t>line and </a:t>
                </a:r>
                <a:r>
                  <a:rPr lang="en-US" dirty="0" err="1" smtClean="0"/>
                  <a:t>yz</a:t>
                </a:r>
                <a:r>
                  <a:rPr lang="en-US" dirty="0" smtClean="0"/>
                  <a:t>-plane </a:t>
                </a:r>
                <a:r>
                  <a:rPr lang="en-US" dirty="0"/>
                  <a:t>at Min intersect </a:t>
                </a:r>
              </a:p>
              <a:p>
                <a:pPr marL="577850" lvl="2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yz</a:t>
                </a:r>
                <a:r>
                  <a:rPr lang="en-US" dirty="0" smtClean="0"/>
                  <a:t>-plane </a:t>
                </a:r>
                <a:r>
                  <a:rPr lang="en-US" dirty="0"/>
                  <a:t>at Min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𝑀𝑖𝑛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1,0,0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b="1" dirty="0"/>
              </a:p>
              <a:p>
                <a:pPr marL="577850" lvl="2" indent="0">
                  <a:buNone/>
                </a:pPr>
                <a:r>
                  <a:rPr lang="en-US" dirty="0"/>
                  <a:t>The intersection with the line </a:t>
                </a:r>
                <a:r>
                  <a:rPr lang="en-US" dirty="0" smtClean="0"/>
                  <a:t>becomes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𝑚𝑖𝑛𝑥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𝐯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𝑀𝑖𝑛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1,0,0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569912" lvl="3" indent="0">
                  <a:spcBef>
                    <a:spcPts val="600"/>
                  </a:spcBef>
                  <a:buNone/>
                </a:pPr>
                <a:r>
                  <a:rPr lang="en-US" sz="1600" dirty="0"/>
                  <a:t>Which simplifies to only the x components: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𝑚𝑖𝑛𝑥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𝑀𝑖𝑛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pPr marL="569912" lvl="3" indent="0">
                  <a:spcBef>
                    <a:spcPts val="600"/>
                  </a:spcBef>
                  <a:buNone/>
                </a:pPr>
                <a:r>
                  <a:rPr lang="en-US" sz="1600" dirty="0"/>
                  <a:t>Solving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𝑚𝑖𝑛𝑥</m:t>
                        </m:r>
                      </m:sub>
                    </m:sSub>
                  </m:oMath>
                </a14:m>
                <a:r>
                  <a:rPr lang="en-US" sz="1600" dirty="0"/>
                  <a:t>, we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𝑀𝑖𝑛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marL="569912" lvl="3" indent="0">
                  <a:spcBef>
                    <a:spcPts val="600"/>
                  </a:spcBef>
                  <a:buNone/>
                </a:pPr>
                <a:r>
                  <a:rPr lang="en-US" sz="1600" dirty="0"/>
                  <a:t>Similarly, working with Max, we find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𝑚𝑎𝑥𝑥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𝑀𝑎𝑥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/>
              </a:p>
              <a:p>
                <a:pPr marL="569912" lvl="3" indent="0">
                  <a:spcBef>
                    <a:spcPts val="600"/>
                  </a:spcBef>
                  <a:buNone/>
                </a:pPr>
                <a:r>
                  <a:rPr lang="en-US" sz="1600" b="1" dirty="0"/>
                  <a:t>Problem: </a:t>
                </a:r>
                <a:r>
                  <a:rPr lang="en-US" sz="1600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/>
                  <a:t>? We’ll get back to it</a:t>
                </a:r>
              </a:p>
              <a:p>
                <a:pPr marL="569912" lvl="3" indent="0">
                  <a:spcBef>
                    <a:spcPts val="600"/>
                  </a:spcBef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7" name="Group 3086"/>
          <p:cNvGrpSpPr/>
          <p:nvPr/>
        </p:nvGrpSpPr>
        <p:grpSpPr>
          <a:xfrm>
            <a:off x="6406067" y="3733800"/>
            <a:ext cx="2509333" cy="1976259"/>
            <a:chOff x="6406067" y="3733800"/>
            <a:chExt cx="2509333" cy="1976259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7396667" y="3832860"/>
              <a:ext cx="0" cy="16764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082467" y="3756660"/>
              <a:ext cx="0" cy="17526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82267" y="5052060"/>
              <a:ext cx="18288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863267" y="4518660"/>
              <a:ext cx="1600200" cy="476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7396667" y="4518660"/>
              <a:ext cx="685800" cy="533400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6406067" y="3733800"/>
              <a:ext cx="1828800" cy="14478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0" name="TextBox 3079"/>
                <p:cNvSpPr txBox="1"/>
                <p:nvPr/>
              </p:nvSpPr>
              <p:spPr>
                <a:xfrm>
                  <a:off x="7825292" y="5433060"/>
                  <a:ext cx="5707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𝑀𝑖𝑛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80" name="TextBox 30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292" y="5433060"/>
                  <a:ext cx="5707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104068" y="5433060"/>
                  <a:ext cx="59978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068" y="5433060"/>
                  <a:ext cx="59978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11067" y="4913560"/>
                  <a:ext cx="575349" cy="2916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𝑀𝑖𝑛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067" y="4913560"/>
                  <a:ext cx="575349" cy="2916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311067" y="4379442"/>
                  <a:ext cx="604333" cy="2916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067" y="4379442"/>
                  <a:ext cx="604333" cy="2916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7396819" y="3751045"/>
            <a:ext cx="1456504" cy="751898"/>
            <a:chOff x="7396819" y="3751045"/>
            <a:chExt cx="1456504" cy="751898"/>
          </a:xfrm>
        </p:grpSpPr>
        <p:grpSp>
          <p:nvGrpSpPr>
            <p:cNvPr id="56" name="Group 55"/>
            <p:cNvGrpSpPr/>
            <p:nvPr/>
          </p:nvGrpSpPr>
          <p:grpSpPr>
            <a:xfrm>
              <a:off x="8059324" y="3751045"/>
              <a:ext cx="793999" cy="276999"/>
              <a:chOff x="2333977" y="5270996"/>
              <a:chExt cx="793999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333977" y="5270996"/>
                    <a:ext cx="79399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/>
                                    </a:rPr>
                                    <m:t>𝑚𝑖𝑛𝑥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977" y="5270996"/>
                    <a:ext cx="793999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2362200" y="5372100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7396819" y="4225944"/>
              <a:ext cx="816441" cy="276999"/>
              <a:chOff x="2362200" y="5199737"/>
              <a:chExt cx="816441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362200" y="5199737"/>
                    <a:ext cx="81644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𝑎𝑥</m:t>
                                  </m:r>
                                  <m:r>
                                    <a:rPr lang="en-US" sz="12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5199737"/>
                    <a:ext cx="816441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Connector 58"/>
              <p:cNvCxnSpPr/>
              <p:nvPr/>
            </p:nvCxnSpPr>
            <p:spPr>
              <a:xfrm>
                <a:off x="2362200" y="5372100"/>
                <a:ext cx="0" cy="381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Rounded Rectangle 22"/>
          <p:cNvSpPr/>
          <p:nvPr/>
        </p:nvSpPr>
        <p:spPr>
          <a:xfrm>
            <a:off x="5867400" y="1960224"/>
            <a:ext cx="3412630" cy="22679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 smtClean="0">
                <a:solidFill>
                  <a:schemeClr val="tx1"/>
                </a:solidFill>
              </a:rPr>
              <a:t>This could be used for object picking.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3914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Line-AABB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dirty="0" smtClean="0"/>
                  <a:t>The diagram below shows the point of intersection between the line and the two </a:t>
                </a:r>
                <a:r>
                  <a:rPr lang="en-US" dirty="0" err="1" smtClean="0"/>
                  <a:t>yz</a:t>
                </a:r>
                <a:r>
                  <a:rPr lang="en-US" dirty="0" smtClean="0"/>
                  <a:t>-planes anchored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. However we are only interested in the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-values. They define the ‘shadow’ of the AABB’s x-axis range along the line.</a:t>
                </a:r>
              </a:p>
              <a:p>
                <a:pPr marL="457200" lvl="2" indent="-174625">
                  <a:spcBef>
                    <a:spcPts val="600"/>
                  </a:spcBef>
                </a:pPr>
                <a:r>
                  <a:rPr lang="en-US" b="1" dirty="0" smtClean="0"/>
                  <a:t>Important: </a:t>
                </a:r>
                <a:r>
                  <a:rPr lang="en-US" dirty="0" smtClean="0"/>
                  <a:t>Given two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on the same line, the distance between them is proportional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</a:p>
              <a:p>
                <a:pPr marL="742950" lvl="3" indent="-174625"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1" i="0" smtClean="0">
                        <a:latin typeface="Cambria Math"/>
                      </a:rPr>
                      <m:t>)</m:t>
                    </m:r>
                    <m:d>
                      <m:dPr>
                        <m:begChr m:val="‖"/>
                        <m:endChr m:val="‖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0" smtClean="0">
                            <a:latin typeface="Cambria Math"/>
                          </a:rPr>
                          <m:t>𝐯</m:t>
                        </m:r>
                      </m:e>
                    </m:d>
                  </m:oMath>
                </a14:m>
                <a:endParaRPr lang="en-US" sz="1600" b="1" dirty="0" smtClean="0"/>
              </a:p>
              <a:p>
                <a:pPr marL="742950" lvl="3" indent="-174625">
                  <a:spcBef>
                    <a:spcPts val="600"/>
                  </a:spcBef>
                </a:pPr>
                <a:r>
                  <a:rPr lang="en-US" sz="1600" dirty="0" smtClean="0"/>
                  <a:t>This means the </a:t>
                </a:r>
                <a:r>
                  <a:rPr lang="en-US" sz="1600" i="1" dirty="0" smtClean="0"/>
                  <a:t>t</a:t>
                </a:r>
                <a:r>
                  <a:rPr lang="en-US" sz="1600" dirty="0" smtClean="0"/>
                  <a:t> values represent an interval on </a:t>
                </a:r>
                <a:r>
                  <a:rPr lang="en-US" sz="1600" i="1" dirty="0" smtClean="0"/>
                  <a:t>L</a:t>
                </a:r>
                <a:endParaRPr lang="en-US" i="1" dirty="0" smtClean="0"/>
              </a:p>
              <a:p>
                <a:pPr marL="457200" lvl="2" indent="-174625">
                  <a:spcBef>
                    <a:spcPts val="600"/>
                  </a:spcBef>
                </a:pPr>
                <a:r>
                  <a:rPr lang="en-US" b="1" dirty="0" smtClean="0"/>
                  <a:t>Problem: </a:t>
                </a:r>
                <a:r>
                  <a:rPr lang="en-US" dirty="0" smtClean="0"/>
                  <a:t>a proper interval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742950" lvl="3" indent="-174625">
                  <a:spcBef>
                    <a:spcPts val="600"/>
                  </a:spcBef>
                </a:pPr>
                <a:r>
                  <a:rPr lang="en-US" sz="16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min</m:t>
                    </m:r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𝑚𝑖𝑛𝑥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𝑎𝑥</m:t>
                        </m:r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m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ax</m:t>
                    </m:r>
                    <m:r>
                      <a:rPr lang="en-US" sz="16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𝑚𝑖𝑛𝑥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𝑚𝑎𝑥𝑥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endParaRPr lang="en-US" sz="1600" dirty="0" smtClean="0"/>
              </a:p>
              <a:p>
                <a:pPr marL="457200" lvl="2" indent="-174625">
                  <a:spcBef>
                    <a:spcPts val="600"/>
                  </a:spcBef>
                </a:pPr>
                <a:r>
                  <a:rPr lang="en-US" dirty="0" smtClean="0"/>
                  <a:t>The interval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 smtClean="0"/>
                  <a:t>corresponds to the AABB’s extent along the x axis</a:t>
                </a:r>
              </a:p>
              <a:p>
                <a:pPr marL="457200" lvl="2" indent="-174625">
                  <a:spcBef>
                    <a:spcPts val="600"/>
                  </a:spcBef>
                </a:pPr>
                <a:r>
                  <a:rPr lang="en-US" dirty="0" smtClean="0"/>
                  <a:t>We repeat the whole procedure to get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206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sz="1800" dirty="0" smtClean="0"/>
                  <a:t>To test intersection Line-AABB:</a:t>
                </a:r>
              </a:p>
              <a:p>
                <a:pPr marL="457200" lvl="1" indent="-163513"/>
                <a:r>
                  <a:rPr lang="en-US" sz="1600" dirty="0" smtClean="0"/>
                  <a:t>If </a:t>
                </a:r>
                <a:r>
                  <a:rPr lang="en-US" sz="1600" b="1" u="sng" dirty="0" smtClean="0"/>
                  <a:t>any pair</a:t>
                </a:r>
                <a:r>
                  <a:rPr lang="en-US" sz="1600" dirty="0" smtClean="0"/>
                  <a:t> of intervals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rgbClr val="C0000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600" b="1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600" b="1" i="1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rgbClr val="00B05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smtClean="0"/>
                  <a:t>and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600" b="1" u="sng" dirty="0" smtClean="0"/>
                  <a:t>do not</a:t>
                </a:r>
                <a:r>
                  <a:rPr lang="en-US" sz="1600" dirty="0" smtClean="0"/>
                  <a:t> overlap </a:t>
                </a:r>
              </a:p>
              <a:p>
                <a:pPr marL="293687" lvl="1" indent="0">
                  <a:buNone/>
                </a:pPr>
                <a:r>
                  <a:rPr lang="en-US" sz="1600" dirty="0" smtClean="0"/>
                  <a:t>then </a:t>
                </a:r>
                <a:r>
                  <a:rPr lang="en-US" sz="1600" u="sng" dirty="0" smtClean="0"/>
                  <a:t>no intersection</a:t>
                </a:r>
              </a:p>
              <a:p>
                <a:pPr marL="457200" lvl="1" indent="-165100"/>
                <a:r>
                  <a:rPr lang="en-US" sz="1600" dirty="0" smtClean="0"/>
                  <a:t>If </a:t>
                </a:r>
                <a:r>
                  <a:rPr lang="en-US" sz="1600" u="sng" dirty="0" smtClean="0"/>
                  <a:t>all intervals overlap</a:t>
                </a:r>
                <a:r>
                  <a:rPr lang="en-US" sz="1600" dirty="0" smtClean="0"/>
                  <a:t> then there is an intersection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66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7396667" y="3832860"/>
            <a:ext cx="0" cy="1676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082467" y="3756660"/>
            <a:ext cx="0" cy="17526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82267" y="5052060"/>
            <a:ext cx="18288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63267" y="4518660"/>
            <a:ext cx="1600200" cy="4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396667" y="4518660"/>
            <a:ext cx="685800" cy="533400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406067" y="3733800"/>
            <a:ext cx="1828800" cy="14478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25292" y="5433060"/>
                <a:ext cx="5707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𝑀𝑖𝑛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292" y="5433060"/>
                <a:ext cx="570797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04068" y="5433060"/>
                <a:ext cx="599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𝑎𝑥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068" y="5433060"/>
                <a:ext cx="599780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11067" y="4913560"/>
                <a:ext cx="575349" cy="291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𝑀𝑖𝑛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067" y="4913560"/>
                <a:ext cx="575349" cy="2916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11067" y="4379442"/>
                <a:ext cx="604333" cy="291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𝑀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𝑎𝑥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067" y="4379442"/>
                <a:ext cx="604333" cy="29161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8059324" y="3751045"/>
            <a:ext cx="793999" cy="276999"/>
            <a:chOff x="2333977" y="5270996"/>
            <a:chExt cx="793999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33977" y="5270996"/>
                  <a:ext cx="7939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𝑚𝑖𝑛𝑥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977" y="5270996"/>
                  <a:ext cx="79399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2362200" y="5372100"/>
              <a:ext cx="0" cy="3810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396819" y="4225944"/>
            <a:ext cx="816441" cy="276999"/>
            <a:chOff x="2362200" y="5199737"/>
            <a:chExt cx="81644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362200" y="5199737"/>
                  <a:ext cx="8164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𝑎𝑥</m:t>
                                </m:r>
                                <m:r>
                                  <a:rPr lang="en-US" sz="12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5199737"/>
                  <a:ext cx="81644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>
              <a:off x="2362200" y="5372100"/>
              <a:ext cx="0" cy="38100"/>
            </a:xfrm>
            <a:prstGeom prst="line">
              <a:avLst/>
            </a:prstGeom>
            <a:ln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972732" y="4419600"/>
            <a:ext cx="1285522" cy="631033"/>
            <a:chOff x="5972732" y="4419600"/>
            <a:chExt cx="1285522" cy="631033"/>
          </a:xfrm>
        </p:grpSpPr>
        <p:grpSp>
          <p:nvGrpSpPr>
            <p:cNvPr id="23" name="Group 22"/>
            <p:cNvGrpSpPr/>
            <p:nvPr/>
          </p:nvGrpSpPr>
          <p:grpSpPr>
            <a:xfrm>
              <a:off x="6324600" y="4419600"/>
              <a:ext cx="933654" cy="304827"/>
              <a:chOff x="1415846" y="5278954"/>
              <a:chExt cx="933654" cy="3048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415846" y="5278954"/>
                    <a:ext cx="831510" cy="3048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𝑎𝑥𝑦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5846" y="5278954"/>
                    <a:ext cx="831510" cy="30482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Connector 24"/>
              <p:cNvCxnSpPr/>
              <p:nvPr/>
            </p:nvCxnSpPr>
            <p:spPr>
              <a:xfrm>
                <a:off x="2336596" y="5386110"/>
                <a:ext cx="12904" cy="33615"/>
              </a:xfrm>
              <a:prstGeom prst="line">
                <a:avLst/>
              </a:prstGeom>
              <a:ln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5972732" y="4533900"/>
              <a:ext cx="1250393" cy="516733"/>
              <a:chOff x="1754706" y="4847096"/>
              <a:chExt cx="1250393" cy="5167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754706" y="5037596"/>
                    <a:ext cx="809068" cy="3048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𝑖𝑛𝑦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4706" y="5037596"/>
                    <a:ext cx="809068" cy="30482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V="1">
                <a:off x="2356605" y="4847096"/>
                <a:ext cx="648494" cy="51673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Connector 29"/>
          <p:cNvCxnSpPr/>
          <p:nvPr/>
        </p:nvCxnSpPr>
        <p:spPr>
          <a:xfrm flipV="1">
            <a:off x="7417594" y="3848100"/>
            <a:ext cx="664369" cy="5381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168067" y="4290060"/>
            <a:ext cx="1371600" cy="12192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7404100" y="4530725"/>
            <a:ext cx="882650" cy="777875"/>
            <a:chOff x="7404100" y="4530725"/>
            <a:chExt cx="882650" cy="777875"/>
          </a:xfrm>
        </p:grpSpPr>
        <p:cxnSp>
          <p:nvCxnSpPr>
            <p:cNvPr id="40" name="Straight Connector 39"/>
            <p:cNvCxnSpPr/>
            <p:nvPr/>
          </p:nvCxnSpPr>
          <p:spPr>
            <a:xfrm flipV="1">
              <a:off x="7404100" y="4695825"/>
              <a:ext cx="680244" cy="612775"/>
            </a:xfrm>
            <a:prstGeom prst="line">
              <a:avLst/>
            </a:prstGeom>
            <a:ln w="25400">
              <a:solidFill>
                <a:srgbClr val="FF000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7712075" y="4530725"/>
              <a:ext cx="574675" cy="517526"/>
            </a:xfrm>
            <a:prstGeom prst="line">
              <a:avLst/>
            </a:prstGeom>
            <a:ln w="25400">
              <a:solidFill>
                <a:srgbClr val="00B050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2" y="5750628"/>
            <a:ext cx="3677249" cy="1001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10524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Line-AABB </a:t>
            </a:r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Looking down at the </a:t>
            </a:r>
            <a:r>
              <a:rPr lang="en-US" dirty="0" err="1" smtClean="0"/>
              <a:t>xz</a:t>
            </a:r>
            <a:r>
              <a:rPr lang="en-US" dirty="0" smtClean="0"/>
              <a:t>-plane:                 Looking edge-on at the </a:t>
            </a:r>
            <a:r>
              <a:rPr lang="en-US" dirty="0" err="1" smtClean="0"/>
              <a:t>xy</a:t>
            </a:r>
            <a:r>
              <a:rPr lang="en-US" dirty="0" smtClean="0"/>
              <a:t>-plane: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44188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014537" y="2084199"/>
            <a:ext cx="0" cy="2584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2700" y="2136587"/>
            <a:ext cx="0" cy="2584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69938" y="3638739"/>
            <a:ext cx="2514600" cy="1886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74625" y="3054163"/>
            <a:ext cx="3600450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418871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6760369" y="2195607"/>
            <a:ext cx="0" cy="2584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62800" y="2183701"/>
            <a:ext cx="0" cy="25844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762626" y="3611885"/>
            <a:ext cx="2362200" cy="164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50719" y="3730947"/>
            <a:ext cx="2362200" cy="164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438765" y="1676400"/>
            <a:ext cx="4418870" cy="6096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alignment of the colored ‘shadows’ appears slightly off because of 3D parallax effects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8329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Line-AABB Intersection:</a:t>
            </a:r>
            <a:br>
              <a:rPr lang="en-US" dirty="0"/>
            </a:br>
            <a:r>
              <a:rPr lang="en-US" dirty="0"/>
              <a:t>Visualization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233" y="1219200"/>
            <a:ext cx="7307263" cy="2419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04800" y="1813560"/>
            <a:ext cx="3112657" cy="1283589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occurs only if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interval pairs overlap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green and blue don’t overlap and there is clearly no intersection,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3886200"/>
            <a:ext cx="7735832" cy="2580849"/>
            <a:chOff x="609600" y="3886200"/>
            <a:chExt cx="7735832" cy="258084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4230632" cy="25808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609600" y="4508518"/>
              <a:ext cx="3112657" cy="641794"/>
            </a:xfrm>
            <a:prstGeom prst="roundRect">
              <a:avLst/>
            </a:prstGeom>
            <a:solidFill>
              <a:srgbClr val="FFFF66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Here,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 three intervals overlap and there is intersection,</a:t>
              </a:r>
            </a:p>
          </p:txBody>
        </p:sp>
        <p:sp>
          <p:nvSpPr>
            <p:cNvPr id="6" name="Oval 5"/>
            <p:cNvSpPr/>
            <p:nvPr/>
          </p:nvSpPr>
          <p:spPr>
            <a:xfrm rot="20353790">
              <a:off x="4361177" y="5073800"/>
              <a:ext cx="1492303" cy="648792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71468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Line-AABB Intersection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Problem:</a:t>
                </a:r>
                <a:r>
                  <a:rPr lang="en-US" dirty="0" smtClean="0"/>
                  <a:t> dealing with the potential division by zero in computing the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values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𝑚𝑖𝑛𝑥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𝑀𝑖𝑛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293688" lvl="1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this means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r>
                  <a:rPr lang="en-US" dirty="0" smtClean="0"/>
                  <a:t> is parallel to the </a:t>
                </a:r>
                <a:r>
                  <a:rPr lang="en-US" dirty="0" err="1" smtClean="0"/>
                  <a:t>yz</a:t>
                </a:r>
                <a:r>
                  <a:rPr lang="en-US" dirty="0" smtClean="0"/>
                  <a:t>-plane.</a:t>
                </a:r>
              </a:p>
              <a:p>
                <a:pPr marL="747713" lvl="2" indent="-169863"/>
                <a:r>
                  <a:rPr lang="en-US" dirty="0" smtClean="0"/>
                  <a:t>If the line exist in </a:t>
                </a:r>
                <a:r>
                  <a:rPr lang="en-US" i="1" dirty="0" smtClean="0"/>
                  <a:t>outside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𝑎𝑥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planes (</a:t>
                </a:r>
                <a:r>
                  <a:rPr lang="en-US" dirty="0" err="1" smtClean="0"/>
                  <a:t>ie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𝑀𝑖𝑛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𝑀𝑎𝑥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br>
                  <a:rPr lang="en-US" dirty="0" smtClean="0"/>
                </a:br>
                <a:r>
                  <a:rPr lang="en-US" dirty="0" smtClean="0"/>
                  <a:t>then no collision. </a:t>
                </a:r>
              </a:p>
              <a:p>
                <a:pPr marL="747713" lvl="2" indent="-169863"/>
                <a:r>
                  <a:rPr lang="en-US" dirty="0" smtClean="0"/>
                  <a:t>Otherwise, the interval is the </a:t>
                </a:r>
                <a:r>
                  <a:rPr lang="en-US" i="1" dirty="0" smtClean="0"/>
                  <a:t>entire</a:t>
                </a:r>
                <a:r>
                  <a:rPr lang="en-US" dirty="0" smtClean="0"/>
                  <a:t> line…</a:t>
                </a:r>
              </a:p>
              <a:p>
                <a:pPr marL="293688" lvl="1" indent="0"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r>
                  <a:rPr lang="en-US" dirty="0" smtClean="0"/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482267" y="3507124"/>
            <a:ext cx="2433133" cy="2202935"/>
            <a:chOff x="6482267" y="3507124"/>
            <a:chExt cx="2433133" cy="2202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7396667" y="3832860"/>
              <a:ext cx="0" cy="16764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8082467" y="3756660"/>
              <a:ext cx="0" cy="17526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482267" y="5052060"/>
              <a:ext cx="18288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6863267" y="4518660"/>
              <a:ext cx="1600200" cy="476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396667" y="4518660"/>
              <a:ext cx="685800" cy="533400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7739567" y="3773170"/>
              <a:ext cx="0" cy="173609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825292" y="5433060"/>
                  <a:ext cx="5707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𝑀𝑖𝑛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292" y="5433060"/>
                  <a:ext cx="5707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104068" y="5433060"/>
                  <a:ext cx="59978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068" y="5433060"/>
                  <a:ext cx="59978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311067" y="4913560"/>
                  <a:ext cx="575349" cy="2916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𝑀𝑖𝑛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067" y="4913560"/>
                  <a:ext cx="575349" cy="29161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11067" y="4379442"/>
                  <a:ext cx="604333" cy="2916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𝑀</m:t>
                            </m:r>
                            <m:r>
                              <a:rPr lang="en-US" sz="1200" b="0" i="1" smtClean="0">
                                <a:latin typeface="Cambria Math"/>
                              </a:rPr>
                              <m:t>𝑎𝑥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067" y="4379442"/>
                  <a:ext cx="604333" cy="2916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703848" y="3507124"/>
                  <a:ext cx="50526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848" y="3507124"/>
                  <a:ext cx="505267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959901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Line-AABB </a:t>
            </a:r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/>
              <a:t>Final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295400"/>
                <a:ext cx="5121074" cy="38245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Line-AABB test: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L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b="1" i="0" smtClean="0">
                            <a:latin typeface="Cambria Math"/>
                          </a:rPr>
                          <m:t>,</m:t>
                        </m:r>
                        <m:r>
                          <a:rPr lang="en-US" sz="1600" b="1" i="0" smtClean="0">
                            <a:latin typeface="Cambria Math"/>
                          </a:rPr>
                          <m:t>𝐯</m:t>
                        </m:r>
                      </m:e>
                    </m:d>
                  </m:oMath>
                </a14:m>
                <a:r>
                  <a:rPr lang="en-US" sz="1600" dirty="0" smtClean="0"/>
                  <a:t> and AABB(Max, Min)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600" dirty="0" smtClean="0"/>
                  <a:t> 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𝑜𝑥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x</m:t>
                        </m:r>
                      </m:sub>
                    </m:sSub>
                  </m:oMath>
                </a14:m>
                <a:r>
                  <a:rPr lang="en-US" sz="1600" dirty="0" smtClean="0"/>
                  <a:t>) then return false</a:t>
                </a:r>
              </a:p>
              <a:p>
                <a:r>
                  <a:rPr lang="en-US" sz="1600" dirty="0" smtClean="0"/>
                  <a:t>      else 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16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] = [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∞,∞</m:t>
                    </m:r>
                  </m:oMath>
                </a14:m>
                <a:r>
                  <a:rPr lang="en-US" sz="1600" dirty="0" smtClean="0"/>
                  <a:t>]  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// all the axis is covered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else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a =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Min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𝑜𝑥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b =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x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𝑜𝑥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)/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 smtClean="0"/>
                  <a:t> = smallest of (a, b)</a:t>
                </a:r>
              </a:p>
              <a:p>
                <a:r>
                  <a:rPr lang="en-US" sz="16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 smtClean="0"/>
                  <a:t> = largest of (a, b)</a:t>
                </a:r>
              </a:p>
              <a:p>
                <a:endParaRPr lang="en-US" sz="1600" dirty="0"/>
              </a:p>
              <a:p>
                <a:r>
                  <a:rPr lang="en-US" sz="1600" dirty="0" smtClean="0"/>
                  <a:t>   (</a:t>
                </a:r>
                <a:r>
                  <a:rPr lang="en-US" sz="1600" i="1" dirty="0" smtClean="0"/>
                  <a:t>Repeat the above for y and z axis</a:t>
                </a:r>
                <a:r>
                  <a:rPr lang="en-US" sz="1600" dirty="0" smtClean="0"/>
                  <a:t>)</a:t>
                </a:r>
              </a:p>
              <a:p>
                <a:endParaRPr lang="en-US" sz="1600" dirty="0" smtClean="0"/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if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]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/>
                  <a:t>overlaps 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]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 smtClean="0"/>
                  <a:t>AND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</a:t>
                </a:r>
                <a:r>
                  <a:rPr lang="en-US" sz="1600" dirty="0" smtClean="0">
                    <a:solidFill>
                      <a:srgbClr val="00B05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/>
                  <a:t>] overlaps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] </a:t>
                </a:r>
                <a:r>
                  <a:rPr lang="en-US" sz="1600" dirty="0" smtClean="0"/>
                  <a:t>AND</a:t>
                </a:r>
              </a:p>
              <a:p>
                <a:r>
                  <a:rPr lang="en-US" sz="1600" dirty="0"/>
                  <a:t> </a:t>
                </a:r>
                <a:r>
                  <a:rPr lang="en-US" sz="1600" dirty="0" smtClean="0"/>
                  <a:t>     </a:t>
                </a:r>
                <a:r>
                  <a:rPr lang="en-US" sz="1600" dirty="0" smtClean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] </a:t>
                </a:r>
                <a:r>
                  <a:rPr lang="en-US" sz="1600" dirty="0"/>
                  <a:t>overlaps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]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smtClean="0"/>
                  <a:t>then return true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5121074" cy="3824509"/>
              </a:xfrm>
              <a:prstGeom prst="rect">
                <a:avLst/>
              </a:prstGeom>
              <a:blipFill>
                <a:blip r:embed="rId2"/>
                <a:stretch>
                  <a:fillRect l="-475" t="-318" b="-79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619834" y="2895600"/>
            <a:ext cx="4418871" cy="3429000"/>
            <a:chOff x="76200" y="1600200"/>
            <a:chExt cx="4418871" cy="3429000"/>
          </a:xfrm>
        </p:grpSpPr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1600200"/>
              <a:ext cx="4418871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/>
            <p:cNvCxnSpPr/>
            <p:nvPr/>
          </p:nvCxnSpPr>
          <p:spPr>
            <a:xfrm>
              <a:off x="2014537" y="2084199"/>
              <a:ext cx="0" cy="25844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552700" y="2136587"/>
              <a:ext cx="0" cy="25844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769938" y="3638739"/>
              <a:ext cx="2514600" cy="1886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74625" y="3054163"/>
              <a:ext cx="3600450" cy="1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473697" y="52425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6959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I:</a:t>
            </a:r>
          </a:p>
          <a:p>
            <a:r>
              <a:rPr lang="en-US" dirty="0" smtClean="0"/>
              <a:t>Warm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3664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Line-OBB </a:t>
            </a:r>
            <a:r>
              <a:rPr lang="en-US" dirty="0"/>
              <a:t>Intersection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an </a:t>
                </a:r>
                <a:r>
                  <a:rPr lang="en-US" dirty="0" smtClean="0"/>
                  <a:t>OBB defined </a:t>
                </a:r>
                <a:r>
                  <a:rPr lang="en-US" dirty="0"/>
                  <a:t>by </a:t>
                </a:r>
                <a:r>
                  <a:rPr lang="en-US" dirty="0" smtClean="0"/>
                  <a:t>local space points </a:t>
                </a:r>
                <a:r>
                  <a:rPr lang="en-US" dirty="0"/>
                  <a:t>Min and Max </a:t>
                </a:r>
                <a:r>
                  <a:rPr lang="en-US" dirty="0" smtClean="0"/>
                  <a:t>and matrix </a:t>
                </a:r>
                <a:r>
                  <a:rPr lang="en-US" b="1" dirty="0" smtClean="0"/>
                  <a:t>W </a:t>
                </a:r>
                <a:r>
                  <a:rPr lang="en-US" dirty="0" smtClean="0"/>
                  <a:t>and</a:t>
                </a:r>
                <a:r>
                  <a:rPr lang="en-US" dirty="0"/>
                  <a:t> </a:t>
                </a:r>
                <a:r>
                  <a:rPr lang="en-US" dirty="0" smtClean="0"/>
                  <a:t>a </a:t>
                </a:r>
                <a:r>
                  <a:rPr lang="en-US" dirty="0"/>
                  <a:t>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>
                        <a:latin typeface="Cambria Math"/>
                      </a:rPr>
                      <m:t>𝐯</m:t>
                    </m:r>
                  </m:oMath>
                </a14:m>
                <a:r>
                  <a:rPr lang="en-US" dirty="0"/>
                  <a:t>, how can we test if the they intersect?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b="1" dirty="0"/>
                  <a:t>Answer: </a:t>
                </a:r>
                <a:r>
                  <a:rPr lang="en-US" dirty="0" smtClean="0"/>
                  <a:t>Convert the line to the OBB’s local space where the OBB is an AABB and use previous procedure.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39395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IV:</a:t>
            </a:r>
          </a:p>
          <a:p>
            <a:r>
              <a:rPr lang="en-US" dirty="0" smtClean="0"/>
              <a:t>Plane Intersections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0958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Plane-</a:t>
            </a:r>
            <a:r>
              <a:rPr lang="en-US" dirty="0" err="1" smtClean="0"/>
              <a:t>Bsphere</a:t>
            </a:r>
            <a:r>
              <a:rPr lang="en-US" dirty="0" smtClean="0"/>
              <a:t>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Problem: </a:t>
                </a:r>
                <a:r>
                  <a:rPr lang="en-US" dirty="0" smtClean="0"/>
                  <a:t>Given an affine plane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, how can we determine if a </a:t>
                </a:r>
                <a:r>
                  <a:rPr lang="en-US" dirty="0" err="1" smtClean="0"/>
                  <a:t>Bsphere</a:t>
                </a:r>
                <a:r>
                  <a:rPr lang="en-US" dirty="0"/>
                  <a:t> </a:t>
                </a:r>
                <a:r>
                  <a:rPr lang="en-US" dirty="0" smtClean="0"/>
                  <a:t>B(C</a:t>
                </a:r>
                <a:r>
                  <a:rPr lang="en-US" dirty="0"/>
                  <a:t>, r </a:t>
                </a:r>
                <a:r>
                  <a:rPr lang="en-US" dirty="0" smtClean="0"/>
                  <a:t>) intersects with it?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b="1" dirty="0" smtClean="0"/>
                  <a:t>Solution: </a:t>
                </a:r>
                <a:r>
                  <a:rPr lang="en-US" dirty="0" smtClean="0"/>
                  <a:t>Using results from lecture 1:</a:t>
                </a:r>
              </a:p>
              <a:p>
                <a:pPr marL="1198563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>
                              <a:latin typeface="Cambria Math"/>
                            </a:rPr>
                            <m:t>proj</m:t>
                          </m:r>
                        </m:e>
                        <m:sub>
                          <m:r>
                            <a:rPr lang="en-US" sz="2000" b="1">
                              <a:latin typeface="Cambria Math"/>
                            </a:rPr>
                            <m:t>𝐧</m:t>
                          </m:r>
                        </m:sub>
                      </m:sSub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000" b="1">
                              <a:latin typeface="Cambria Math"/>
                            </a:rPr>
                            <m:t>𝐧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en-US" sz="2000" b="1" dirty="0" smtClean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Which means:</a:t>
                </a:r>
              </a:p>
              <a:p>
                <a:pPr marL="1198563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𝐧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𝐧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1198563" lvl="1" indent="0">
                  <a:spcBef>
                    <a:spcPts val="600"/>
                  </a:spcBef>
                  <a:buNone/>
                </a:pPr>
                <a:endParaRPr lang="en-US" sz="800" b="1" dirty="0"/>
              </a:p>
              <a:p>
                <a:pPr marL="284163" lvl="1" indent="0">
                  <a:spcBef>
                    <a:spcPts val="600"/>
                  </a:spcBef>
                  <a:buNone/>
                </a:pPr>
                <a:r>
                  <a:rPr lang="en-US" dirty="0" smtClean="0"/>
                  <a:t>The </a:t>
                </a:r>
                <a:r>
                  <a:rPr lang="en-US" dirty="0" err="1" smtClean="0"/>
                  <a:t>Bsphere</a:t>
                </a:r>
                <a:r>
                  <a:rPr lang="en-US" dirty="0" smtClean="0"/>
                  <a:t> intersects the plane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108962" y="1883273"/>
            <a:ext cx="2882638" cy="1698127"/>
            <a:chOff x="6108962" y="1883273"/>
            <a:chExt cx="2882638" cy="1698127"/>
          </a:xfrm>
        </p:grpSpPr>
        <p:grpSp>
          <p:nvGrpSpPr>
            <p:cNvPr id="5" name="Group 4"/>
            <p:cNvGrpSpPr/>
            <p:nvPr/>
          </p:nvGrpSpPr>
          <p:grpSpPr>
            <a:xfrm>
              <a:off x="6108962" y="1883273"/>
              <a:ext cx="2882638" cy="1698127"/>
              <a:chOff x="5955176" y="1926939"/>
              <a:chExt cx="2882638" cy="1698127"/>
            </a:xfrm>
          </p:grpSpPr>
          <p:sp>
            <p:nvSpPr>
              <p:cNvPr id="6" name="Parallelogram 5"/>
              <p:cNvSpPr/>
              <p:nvPr/>
            </p:nvSpPr>
            <p:spPr>
              <a:xfrm rot="1416610">
                <a:off x="5955176" y="2314811"/>
                <a:ext cx="2871223" cy="1310255"/>
              </a:xfrm>
              <a:prstGeom prst="parallelogram">
                <a:avLst>
                  <a:gd name="adj" fmla="val 57072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112638" y="242925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7176932" y="2798584"/>
                <a:ext cx="11493" cy="104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134070" y="2805925"/>
                <a:ext cx="52387" cy="50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7026913" y="2820015"/>
                <a:ext cx="11492" cy="112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7036439" y="2823685"/>
                <a:ext cx="88105" cy="41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7112638" y="2258237"/>
                <a:ext cx="93789" cy="7113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784788" y="2942330"/>
                    <a:ext cx="4036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88" y="2942330"/>
                    <a:ext cx="403637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8110406" y="1926939"/>
                <a:ext cx="396775" cy="369332"/>
                <a:chOff x="5355324" y="4071699"/>
                <a:chExt cx="396775" cy="36933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5479256" y="4419600"/>
                  <a:ext cx="7144" cy="23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355324" y="4071699"/>
                      <a:ext cx="3967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55324" y="4071699"/>
                      <a:ext cx="39677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/>
              <p:cNvCxnSpPr/>
              <p:nvPr/>
            </p:nvCxnSpPr>
            <p:spPr>
              <a:xfrm flipH="1">
                <a:off x="8172319" y="3062599"/>
                <a:ext cx="11493" cy="104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8129457" y="3069940"/>
                <a:ext cx="52387" cy="50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8022300" y="3084030"/>
                <a:ext cx="11492" cy="112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8031826" y="3087700"/>
                <a:ext cx="88105" cy="41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8108025" y="2312702"/>
                <a:ext cx="122364" cy="9209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none" w="sm" len="sm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241176" y="2765139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?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ight Brace 20"/>
              <p:cNvSpPr/>
              <p:nvPr/>
            </p:nvSpPr>
            <p:spPr>
              <a:xfrm rot="475017">
                <a:off x="8239892" y="2329728"/>
                <a:ext cx="143524" cy="918910"/>
              </a:xfrm>
              <a:prstGeom prst="rightBrace">
                <a:avLst>
                  <a:gd name="adj1" fmla="val 106420"/>
                  <a:gd name="adj2" fmla="val 50000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264199" y="2251859"/>
              <a:ext cx="1078706" cy="676276"/>
              <a:chOff x="7110413" y="2295525"/>
              <a:chExt cx="1078706" cy="67627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7110413" y="2295525"/>
                <a:ext cx="1078706" cy="6762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22122" y="2694801"/>
                    <a:ext cx="66159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2122" y="2694801"/>
                    <a:ext cx="661591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566821"/>
            <a:ext cx="2641913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566821"/>
            <a:ext cx="2648025" cy="224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82870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 Distance Variations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 previous slide showed how to compute a point’s distance to a plane</a:t>
                </a:r>
              </a:p>
              <a:p>
                <a:pPr marL="2936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/>
                                </a:rPr>
                                <m:t>proj</m:t>
                              </m:r>
                            </m:e>
                            <m:sub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/>
                                        </a:rPr>
                                        <m:t>𝐧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/>
                            </a:rPr>
                            <m:t>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m:rPr>
                          <m:aln/>
                        </m:rP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𝐧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>
                                      <a:latin typeface="Cambria Math"/>
                                    </a:rPr>
                                    <m:t>𝐧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293688" lvl="1" indent="0">
                  <a:buNone/>
                </a:pPr>
                <a:endParaRPr lang="en-US" b="1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We can also compute </a:t>
                </a:r>
                <a:r>
                  <a:rPr lang="en-US" i="1" dirty="0" smtClean="0"/>
                  <a:t>d</a:t>
                </a:r>
                <a:r>
                  <a:rPr lang="en-US" dirty="0" smtClean="0"/>
                  <a:t> </a:t>
                </a:r>
                <a:r>
                  <a:rPr lang="en-US" u="sng" dirty="0" smtClean="0"/>
                  <a:t>without</a:t>
                </a:r>
                <a:r>
                  <a:rPr lang="en-US" i="1" u="sng" dirty="0" smtClean="0"/>
                  <a:t> </a:t>
                </a:r>
                <a:r>
                  <a:rPr lang="en-US" dirty="0" smtClean="0"/>
                  <a:t>using the absolute value:</a:t>
                </a:r>
              </a:p>
              <a:p>
                <a:pPr marL="685800" lvl="2" indent="-107950"/>
                <a:r>
                  <a:rPr lang="en-US" sz="1800" dirty="0"/>
                  <a:t>If </a:t>
                </a:r>
                <a:r>
                  <a:rPr lang="en-US" sz="1800" i="1" dirty="0"/>
                  <a:t>d</a:t>
                </a:r>
                <a:r>
                  <a:rPr lang="en-US" sz="1800" dirty="0"/>
                  <a:t> = 0 then </a:t>
                </a:r>
                <a:r>
                  <a:rPr lang="en-US" sz="1800" i="1" dirty="0" smtClean="0"/>
                  <a:t>C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is in the plane</a:t>
                </a:r>
              </a:p>
              <a:p>
                <a:pPr marL="685800" lvl="2" indent="-107950"/>
                <a:r>
                  <a:rPr lang="en-US" sz="1800" dirty="0"/>
                  <a:t>If </a:t>
                </a:r>
                <a:r>
                  <a:rPr lang="en-US" sz="1800" i="1" dirty="0"/>
                  <a:t>d </a:t>
                </a:r>
                <a:r>
                  <a:rPr lang="en-US" sz="1800" dirty="0"/>
                  <a:t>&gt; 0 then </a:t>
                </a:r>
                <a:r>
                  <a:rPr lang="en-US" sz="1800" i="1" dirty="0"/>
                  <a:t>C </a:t>
                </a:r>
                <a:r>
                  <a:rPr lang="en-US" sz="1800" dirty="0"/>
                  <a:t>is above the plane (same side as </a:t>
                </a:r>
                <a:r>
                  <a:rPr lang="en-US" sz="1800" b="1" dirty="0"/>
                  <a:t>n</a:t>
                </a:r>
                <a:r>
                  <a:rPr lang="en-US" sz="1800" dirty="0"/>
                  <a:t>)</a:t>
                </a:r>
              </a:p>
              <a:p>
                <a:pPr marL="685800" lvl="2" indent="-107950"/>
                <a:r>
                  <a:rPr lang="en-US" sz="1800" dirty="0" smtClean="0"/>
                  <a:t>If </a:t>
                </a:r>
                <a:r>
                  <a:rPr lang="en-US" sz="1800" i="1" dirty="0"/>
                  <a:t>d </a:t>
                </a:r>
                <a:r>
                  <a:rPr lang="en-US" sz="1800" dirty="0"/>
                  <a:t>&lt; 0 then </a:t>
                </a:r>
                <a:r>
                  <a:rPr lang="en-US" sz="1800" i="1" dirty="0"/>
                  <a:t>C </a:t>
                </a:r>
                <a:r>
                  <a:rPr lang="en-US" sz="1800" dirty="0"/>
                  <a:t>t is </a:t>
                </a:r>
                <a:r>
                  <a:rPr lang="en-US" sz="1800" dirty="0" smtClean="0"/>
                  <a:t>below </a:t>
                </a:r>
                <a:r>
                  <a:rPr lang="en-US" sz="1800" dirty="0"/>
                  <a:t>the </a:t>
                </a:r>
                <a:r>
                  <a:rPr lang="en-US" sz="1800" dirty="0" smtClean="0"/>
                  <a:t>plane (opposite side </a:t>
                </a:r>
                <a:r>
                  <a:rPr lang="en-US" sz="1800" dirty="0"/>
                  <a:t>as </a:t>
                </a:r>
                <a:r>
                  <a:rPr lang="en-US" sz="1800" b="1" dirty="0"/>
                  <a:t>n</a:t>
                </a:r>
                <a:r>
                  <a:rPr lang="en-US" sz="1800" dirty="0" smtClean="0"/>
                  <a:t>)</a:t>
                </a:r>
              </a:p>
              <a:p>
                <a:pPr marL="577850" lvl="2" indent="0">
                  <a:buNone/>
                </a:pPr>
                <a:r>
                  <a:rPr lang="en-US" sz="1800" dirty="0" smtClean="0"/>
                  <a:t>In these cases </a:t>
                </a:r>
                <a:r>
                  <a:rPr lang="en-US" sz="1800" i="1" dirty="0" smtClean="0"/>
                  <a:t>d </a:t>
                </a:r>
                <a:r>
                  <a:rPr lang="en-US" sz="1800" dirty="0" smtClean="0"/>
                  <a:t>is the </a:t>
                </a:r>
                <a:r>
                  <a:rPr lang="en-US" sz="1800" i="1" u="sng" dirty="0" smtClean="0"/>
                  <a:t>signed</a:t>
                </a:r>
                <a:r>
                  <a:rPr lang="en-US" sz="1800" u="sng" dirty="0" smtClean="0"/>
                  <a:t> distance</a:t>
                </a:r>
                <a:r>
                  <a:rPr lang="en-US" sz="1800" dirty="0" smtClean="0"/>
                  <a:t> from the plane.</a:t>
                </a:r>
              </a:p>
              <a:p>
                <a:pPr marL="577850" lvl="2" indent="0">
                  <a:buNone/>
                </a:pPr>
                <a:endParaRPr lang="en-US" sz="800" dirty="0" smtClean="0"/>
              </a:p>
              <a:p>
                <a:pPr marL="293688" lvl="1" indent="0">
                  <a:buNone/>
                </a:pPr>
                <a:r>
                  <a:rPr lang="en-US" sz="2000" dirty="0" smtClean="0"/>
                  <a:t>Similarly: if the exact distance isn’t important but you only wish to know if a point is above/below the plane, we can drop the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𝐧</m:t>
                            </m:r>
                          </m:e>
                        </m:d>
                      </m:den>
                    </m:f>
                  </m:oMath>
                </a14:m>
                <a:endParaRPr lang="en-US" sz="2000" b="1" dirty="0" smtClean="0"/>
              </a:p>
              <a:p>
                <a:pPr marL="685800" lvl="2" indent="-107950"/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𝐧</m:t>
                    </m:r>
                    <m:r>
                      <a:rPr lang="en-US" sz="1800" b="0" i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 smtClean="0"/>
                  <a:t> then </a:t>
                </a:r>
                <a:r>
                  <a:rPr lang="en-US" sz="1800" i="1" dirty="0" smtClean="0"/>
                  <a:t>C</a:t>
                </a:r>
                <a:r>
                  <a:rPr lang="en-US" sz="1800" dirty="0" smtClean="0"/>
                  <a:t> is in the plane (</a:t>
                </a:r>
                <a:r>
                  <a:rPr lang="en-US" sz="1800" i="1" dirty="0" smtClean="0"/>
                  <a:t>Note: this is the standard plane equation</a:t>
                </a:r>
                <a:r>
                  <a:rPr lang="en-US" sz="1800" dirty="0" smtClean="0"/>
                  <a:t>)</a:t>
                </a:r>
              </a:p>
              <a:p>
                <a:pPr marL="685800" lvl="2" indent="-107950"/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𝐧</m:t>
                    </m:r>
                    <m:r>
                      <a:rPr lang="en-US" sz="1800" b="0" i="1" smtClean="0">
                        <a:latin typeface="Cambria Math"/>
                      </a:rPr>
                      <m:t>&gt;</m:t>
                    </m:r>
                    <m:r>
                      <a:rPr lang="en-US" sz="1800" b="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 then </a:t>
                </a:r>
                <a:r>
                  <a:rPr lang="en-US" sz="1800" i="1" dirty="0" smtClean="0"/>
                  <a:t>C</a:t>
                </a:r>
                <a:r>
                  <a:rPr lang="en-US" sz="1800" dirty="0" smtClean="0"/>
                  <a:t> is above the plane</a:t>
                </a:r>
              </a:p>
              <a:p>
                <a:pPr marL="685800" lvl="2" indent="-107950"/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𝐶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𝐧</m:t>
                    </m:r>
                    <m:r>
                      <a:rPr lang="en-US" sz="1800" b="0" i="1" smtClean="0">
                        <a:latin typeface="Cambria Math"/>
                      </a:rPr>
                      <m:t>&lt;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800" dirty="0"/>
                  <a:t> then </a:t>
                </a:r>
                <a:r>
                  <a:rPr lang="en-US" sz="1800" i="1" dirty="0"/>
                  <a:t>C</a:t>
                </a:r>
                <a:r>
                  <a:rPr lang="en-US" sz="1800" dirty="0"/>
                  <a:t> is </a:t>
                </a:r>
                <a:r>
                  <a:rPr lang="en-US" sz="1800" dirty="0" smtClean="0"/>
                  <a:t>below the </a:t>
                </a:r>
                <a:r>
                  <a:rPr lang="en-US" sz="1800" dirty="0"/>
                  <a:t>plane</a:t>
                </a:r>
              </a:p>
              <a:p>
                <a:pPr marL="685800" lvl="2" indent="-107950"/>
                <a:endParaRPr lang="en-US" sz="1800" dirty="0"/>
              </a:p>
              <a:p>
                <a:pPr marL="29368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108962" y="1883273"/>
            <a:ext cx="2882638" cy="1698127"/>
            <a:chOff x="6108962" y="1883273"/>
            <a:chExt cx="2882638" cy="1698127"/>
          </a:xfrm>
        </p:grpSpPr>
        <p:grpSp>
          <p:nvGrpSpPr>
            <p:cNvPr id="5" name="Group 4"/>
            <p:cNvGrpSpPr/>
            <p:nvPr/>
          </p:nvGrpSpPr>
          <p:grpSpPr>
            <a:xfrm>
              <a:off x="6108962" y="1883273"/>
              <a:ext cx="2882638" cy="1698127"/>
              <a:chOff x="5955176" y="1926939"/>
              <a:chExt cx="2882638" cy="1698127"/>
            </a:xfrm>
          </p:grpSpPr>
          <p:sp>
            <p:nvSpPr>
              <p:cNvPr id="6" name="Parallelogram 5"/>
              <p:cNvSpPr/>
              <p:nvPr/>
            </p:nvSpPr>
            <p:spPr>
              <a:xfrm rot="1416610">
                <a:off x="5955176" y="2314811"/>
                <a:ext cx="2871223" cy="1310255"/>
              </a:xfrm>
              <a:prstGeom prst="parallelogram">
                <a:avLst>
                  <a:gd name="adj" fmla="val 57072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112638" y="2429252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7176932" y="2798584"/>
                <a:ext cx="11493" cy="104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7134070" y="2805925"/>
                <a:ext cx="52387" cy="50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7026913" y="2820015"/>
                <a:ext cx="11492" cy="112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7036439" y="2823685"/>
                <a:ext cx="88105" cy="41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7112638" y="2258237"/>
                <a:ext cx="93789" cy="71136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784788" y="2942330"/>
                    <a:ext cx="4036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4788" y="2942330"/>
                    <a:ext cx="403637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/>
              <p:cNvGrpSpPr/>
              <p:nvPr/>
            </p:nvGrpSpPr>
            <p:grpSpPr>
              <a:xfrm>
                <a:off x="8110406" y="1926939"/>
                <a:ext cx="396775" cy="369332"/>
                <a:chOff x="5355324" y="4071699"/>
                <a:chExt cx="396775" cy="369332"/>
              </a:xfrm>
            </p:grpSpPr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5479256" y="4419600"/>
                  <a:ext cx="7144" cy="23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5355324" y="4071699"/>
                      <a:ext cx="39677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55324" y="4071699"/>
                      <a:ext cx="39677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/>
              <p:cNvCxnSpPr/>
              <p:nvPr/>
            </p:nvCxnSpPr>
            <p:spPr>
              <a:xfrm flipH="1">
                <a:off x="8172319" y="3062599"/>
                <a:ext cx="11493" cy="1049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8129457" y="3069940"/>
                <a:ext cx="52387" cy="50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8022300" y="3084030"/>
                <a:ext cx="11492" cy="112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8031826" y="3087700"/>
                <a:ext cx="88105" cy="417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8108025" y="2312702"/>
                <a:ext cx="122364" cy="9209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none" w="sm" len="sm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8241176" y="2765139"/>
                <a:ext cx="596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?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ight Brace 20"/>
              <p:cNvSpPr/>
              <p:nvPr/>
            </p:nvSpPr>
            <p:spPr>
              <a:xfrm rot="475017">
                <a:off x="8239892" y="2329728"/>
                <a:ext cx="143524" cy="918910"/>
              </a:xfrm>
              <a:prstGeom prst="rightBrace">
                <a:avLst>
                  <a:gd name="adj1" fmla="val 106420"/>
                  <a:gd name="adj2" fmla="val 50000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264199" y="2251859"/>
              <a:ext cx="1078706" cy="676276"/>
              <a:chOff x="7110413" y="2295525"/>
              <a:chExt cx="1078706" cy="67627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7110413" y="2295525"/>
                <a:ext cx="1078706" cy="6762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7322122" y="2694801"/>
                    <a:ext cx="66159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2122" y="2694801"/>
                    <a:ext cx="661591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8" name="Rounded Rectangle 27"/>
          <p:cNvSpPr/>
          <p:nvPr/>
        </p:nvSpPr>
        <p:spPr>
          <a:xfrm>
            <a:off x="762000" y="6329651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4156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Plane-Segment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Recall that a </a:t>
                </a:r>
                <a:r>
                  <a:rPr lang="en-US" i="1" dirty="0">
                    <a:hlinkClick r:id="rId2" action="ppaction://hlinksldjump"/>
                  </a:rPr>
                  <a:t>line segment</a:t>
                </a:r>
                <a:r>
                  <a:rPr lang="en-US" dirty="0"/>
                  <a:t> is defined by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is composed of all the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b="1" dirty="0" smtClean="0"/>
                  <a:t>Problem: </a:t>
                </a:r>
                <a:r>
                  <a:rPr lang="en-US" dirty="0" smtClean="0"/>
                  <a:t>Given a </a:t>
                </a:r>
                <a:r>
                  <a:rPr lang="en-US" dirty="0"/>
                  <a:t>plane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n</a:t>
                </a:r>
                <a:r>
                  <a:rPr lang="en-US" dirty="0"/>
                  <a:t>, how </a:t>
                </a:r>
                <a:r>
                  <a:rPr lang="en-US" dirty="0" smtClean="0"/>
                  <a:t>can we know whether the segment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intersects the plane?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293688" lvl="1" indent="0">
                  <a:buNone/>
                </a:pPr>
                <a:r>
                  <a:rPr lang="en-US" b="1" dirty="0" smtClean="0"/>
                  <a:t>Solution 1: </a:t>
                </a:r>
                <a:r>
                  <a:rPr lang="en-US" dirty="0" smtClean="0"/>
                  <a:t>We could do something similar </a:t>
                </a:r>
                <a:r>
                  <a:rPr lang="en-US" dirty="0" smtClean="0">
                    <a:hlinkClick r:id="rId2" action="ppaction://hlinksldjump"/>
                  </a:rPr>
                  <a:t>this slide</a:t>
                </a:r>
                <a:r>
                  <a:rPr lang="en-US" dirty="0" smtClean="0"/>
                  <a:t>:</a:t>
                </a:r>
              </a:p>
              <a:p>
                <a:pPr marL="741363" lvl="2" indent="-163513">
                  <a:buFont typeface="+mj-lt"/>
                  <a:buAutoNum type="arabicPeriod"/>
                </a:pPr>
                <a:r>
                  <a:rPr lang="en-US" dirty="0" smtClean="0"/>
                  <a:t>Note that intersection point between the line </a:t>
                </a:r>
                <a:r>
                  <a:rPr lang="en-US" i="1" dirty="0" smtClean="0"/>
                  <a:t>S </a:t>
                </a:r>
                <a:r>
                  <a:rPr lang="en-US" dirty="0" smtClean="0"/>
                  <a:t>and the given plane (</a:t>
                </a:r>
                <a:r>
                  <a:rPr lang="en-US" i="1" dirty="0" smtClean="0"/>
                  <a:t>see week 1 exercises</a:t>
                </a:r>
                <a:r>
                  <a:rPr lang="en-US" dirty="0" smtClean="0"/>
                  <a:t>)</a:t>
                </a:r>
              </a:p>
              <a:p>
                <a:pPr marL="1374775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  <m:r>
                        <a:rPr lang="en-US" sz="1600" b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600" b="1"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1600" b="1"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 smtClean="0"/>
              </a:p>
              <a:p>
                <a:pPr marL="741363" lvl="2" indent="-163513">
                  <a:buFont typeface="+mj-lt"/>
                  <a:buAutoNum type="arabicPeriod"/>
                </a:pPr>
                <a:r>
                  <a:rPr lang="en-US" dirty="0" smtClean="0"/>
                  <a:t>This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>
                            <a:latin typeface="Cambria Math"/>
                            <a:ea typeface="Cambria Math"/>
                          </a:rPr>
                          <m:t>𝐧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>
                            <a:latin typeface="Cambria Math"/>
                            <a:ea typeface="Cambria Math"/>
                          </a:rPr>
                          <m:t>𝐧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741363" lvl="2" indent="-163513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 then there is intersection. Otherwise no intersection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914400" y="5029200"/>
                <a:ext cx="5715000" cy="15240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works fine and a (possible) advantage of this approach is that by also returning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judge how much of the segment is below the plane and/or get the intersection point.</a:t>
                </a:r>
              </a:p>
              <a:p>
                <a:pPr algn="ctr"/>
                <a:endParaRPr lang="en-US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Implementation downside: float division and we need to test for division by zero (</a:t>
                </a:r>
                <a:r>
                  <a:rPr lang="en-US" sz="16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parallel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plane)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029200"/>
                <a:ext cx="5715000" cy="1524000"/>
              </a:xfrm>
              <a:prstGeom prst="roundRect">
                <a:avLst/>
              </a:prstGeom>
              <a:blipFill>
                <a:blip r:embed="rId4"/>
                <a:stretch>
                  <a:fillRect t="-1181" b="-5118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9" y="4386409"/>
            <a:ext cx="2333625" cy="231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6629400" y="304800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755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Plane-Segment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Recall that a </a:t>
                </a:r>
                <a:r>
                  <a:rPr lang="en-US" i="1" dirty="0">
                    <a:hlinkClick r:id="rId2" action="ppaction://hlinksldjump"/>
                  </a:rPr>
                  <a:t>line segment</a:t>
                </a:r>
                <a:r>
                  <a:rPr lang="en-US" dirty="0"/>
                  <a:t> is defined by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is composed of all the points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b="1" dirty="0" smtClean="0"/>
                  <a:t>Problem: </a:t>
                </a:r>
                <a:r>
                  <a:rPr lang="en-US" dirty="0" smtClean="0"/>
                  <a:t>Given a </a:t>
                </a:r>
                <a:r>
                  <a:rPr lang="en-US" dirty="0"/>
                  <a:t>plane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n</a:t>
                </a:r>
                <a:r>
                  <a:rPr lang="en-US" dirty="0"/>
                  <a:t>, how </a:t>
                </a:r>
                <a:r>
                  <a:rPr lang="en-US" dirty="0" smtClean="0"/>
                  <a:t>can we know whether the segment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intersects the plane?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293688" lvl="1" indent="0">
                  <a:buNone/>
                </a:pPr>
                <a:r>
                  <a:rPr lang="en-US" b="1" dirty="0" smtClean="0"/>
                  <a:t>Solution 2: </a:t>
                </a:r>
                <a:r>
                  <a:rPr lang="en-US" dirty="0" smtClean="0"/>
                  <a:t>if we only care about yes/no for the intersection, we could use one of the </a:t>
                </a:r>
                <a:r>
                  <a:rPr lang="en-US" dirty="0" smtClean="0">
                    <a:hlinkClick r:id="rId3" action="ppaction://hlinksldjump"/>
                  </a:rPr>
                  <a:t>plane-distance variations</a:t>
                </a:r>
                <a:r>
                  <a:rPr lang="en-US" dirty="0" smtClean="0"/>
                  <a:t>: `</a:t>
                </a:r>
              </a:p>
              <a:p>
                <a:pPr marL="577850" lvl="2" indent="0">
                  <a:buNone/>
                </a:pPr>
                <a:r>
                  <a:rPr lang="en-US" dirty="0" smtClean="0"/>
                  <a:t>If the segment intersects the plane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i="1" u="sng" dirty="0" smtClean="0"/>
                  <a:t>must be on opposite side of the plane</a:t>
                </a:r>
              </a:p>
              <a:p>
                <a:pPr marL="741363" lvl="2" indent="-163513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>
                        <a:latin typeface="Cambria Math"/>
                      </a:rPr>
                      <m:t>𝐧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1">
                        <a:latin typeface="Cambria Math"/>
                      </a:rPr>
                      <m:t>𝐧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741363" lvl="2" indent="-163513">
                  <a:buFont typeface="+mj-lt"/>
                  <a:buAutoNum type="arabicPeriod"/>
                </a:pPr>
                <a:r>
                  <a:rPr lang="en-US" dirty="0" smtClean="0"/>
                  <a:t>If either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) or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) then there is intersection.</a:t>
                </a:r>
              </a:p>
              <a:p>
                <a:pPr marL="863600" lvl="3" indent="0">
                  <a:buNone/>
                </a:pPr>
                <a:r>
                  <a:rPr lang="en-US" sz="1600" dirty="0" smtClean="0"/>
                  <a:t>(Alternatively: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&lt;0</m:t>
                    </m:r>
                  </m:oMath>
                </a14:m>
                <a:r>
                  <a:rPr lang="en-US" sz="1600" dirty="0" smtClean="0"/>
                  <a:t> then intersection)</a:t>
                </a:r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055016" y="5029200"/>
            <a:ext cx="4191000" cy="10668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 no information about how much of the segment is above/below the plane, but much faster implementation and no float division or risk of division by zero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33" y="4544015"/>
            <a:ext cx="1779841" cy="223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58" y="4544015"/>
            <a:ext cx="1779842" cy="2237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066800" y="6383080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3570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OBB-Plane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 </a:t>
            </a:r>
            <a:r>
              <a:rPr lang="en-US" dirty="0" smtClean="0"/>
              <a:t>Given an OBB and a plane as shown, how can we test intersection?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 smtClean="0"/>
              <a:t>Solution 1: </a:t>
            </a:r>
            <a:r>
              <a:rPr lang="en-US" dirty="0" smtClean="0"/>
              <a:t>Test each the OBB’s 12 edges for Plane-Segment intersection.</a:t>
            </a:r>
          </a:p>
          <a:p>
            <a:pPr marL="293688" lvl="1" indent="0">
              <a:buNone/>
            </a:pPr>
            <a:r>
              <a:rPr lang="en-US" dirty="0" smtClean="0"/>
              <a:t>Return true if any one of them test true.</a:t>
            </a: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b="1" dirty="0"/>
              <a:t>Solution 2</a:t>
            </a:r>
            <a:r>
              <a:rPr lang="en-US" b="1" dirty="0" smtClean="0"/>
              <a:t>: </a:t>
            </a:r>
            <a:endParaRPr lang="en-US" dirty="0" smtClean="0"/>
          </a:p>
          <a:p>
            <a:pPr marL="293688" lvl="1" indent="0">
              <a:buNone/>
            </a:pPr>
            <a:r>
              <a:rPr lang="en-US" dirty="0" smtClean="0"/>
              <a:t>Note that for each face, it’s sufficient to test two </a:t>
            </a:r>
            <a:r>
              <a:rPr lang="en-US" i="1" dirty="0" smtClean="0"/>
              <a:t>diagonals</a:t>
            </a:r>
            <a:r>
              <a:rPr lang="en-US" dirty="0" smtClean="0"/>
              <a:t>.</a:t>
            </a:r>
          </a:p>
          <a:p>
            <a:pPr marL="577850" lvl="2" indent="0">
              <a:buNone/>
            </a:pPr>
            <a:r>
              <a:rPr lang="en-US" dirty="0" smtClean="0"/>
              <a:t>Theorem: An edge intersect the face if and only if one of the diagonals does.</a:t>
            </a:r>
          </a:p>
          <a:p>
            <a:pPr marL="293688" lvl="1" indent="0">
              <a:buNone/>
            </a:pPr>
            <a:r>
              <a:rPr lang="en-US" dirty="0" smtClean="0"/>
              <a:t>This means we can test 6x2 = 12 segments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b="1" dirty="0"/>
              <a:t>Solution </a:t>
            </a:r>
            <a:r>
              <a:rPr lang="en-US" b="1" dirty="0" smtClean="0"/>
              <a:t>3:</a:t>
            </a:r>
            <a:endParaRPr lang="en-US" dirty="0"/>
          </a:p>
          <a:p>
            <a:pPr marL="293688" lvl="1" indent="0">
              <a:buNone/>
            </a:pPr>
            <a:r>
              <a:rPr lang="en-US" dirty="0" smtClean="0"/>
              <a:t>Actually, a similar reasoning shows that testing the cube’s diagonals is enough. </a:t>
            </a:r>
          </a:p>
          <a:p>
            <a:pPr marL="293688" lvl="1" indent="0">
              <a:buNone/>
            </a:pPr>
            <a:r>
              <a:rPr lang="en-US" dirty="0" smtClean="0"/>
              <a:t>This brings down the number of tests to 4</a:t>
            </a:r>
          </a:p>
          <a:p>
            <a:pPr marL="293688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762000"/>
            <a:ext cx="5641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Section 12.3.2.4, P491 AABB-Plane Intersection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822238" y="2012156"/>
            <a:ext cx="1321762" cy="2483644"/>
            <a:chOff x="3322389" y="2498861"/>
            <a:chExt cx="1321762" cy="2483644"/>
          </a:xfrm>
        </p:grpSpPr>
        <p:grpSp>
          <p:nvGrpSpPr>
            <p:cNvPr id="40" name="Group 39"/>
            <p:cNvGrpSpPr/>
            <p:nvPr/>
          </p:nvGrpSpPr>
          <p:grpSpPr>
            <a:xfrm>
              <a:off x="3322389" y="2498861"/>
              <a:ext cx="887819" cy="1481857"/>
              <a:chOff x="1374811" y="4221890"/>
              <a:chExt cx="887819" cy="1481857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74811" y="4221890"/>
                <a:ext cx="869952" cy="1480255"/>
                <a:chOff x="1374811" y="4221890"/>
                <a:chExt cx="869952" cy="1480255"/>
              </a:xfrm>
            </p:grpSpPr>
            <p:sp>
              <p:nvSpPr>
                <p:cNvPr id="46" name="Cloud 45"/>
                <p:cNvSpPr/>
                <p:nvPr/>
              </p:nvSpPr>
              <p:spPr>
                <a:xfrm rot="2894550">
                  <a:off x="1233876" y="4691258"/>
                  <a:ext cx="1232921" cy="788853"/>
                </a:xfrm>
                <a:prstGeom prst="cloud">
                  <a:avLst/>
                </a:prstGeom>
                <a:solidFill>
                  <a:srgbClr val="00B0F0">
                    <a:alpha val="41000"/>
                  </a:srgb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 rot="2894550">
                  <a:off x="1478409" y="4118292"/>
                  <a:ext cx="502859" cy="710055"/>
                  <a:chOff x="1511171" y="9852879"/>
                  <a:chExt cx="248630" cy="710055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rot="18705450">
                    <a:off x="1748045" y="10551177"/>
                    <a:ext cx="10522" cy="12991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120"/>
                      <p:cNvSpPr txBox="1"/>
                      <p:nvPr/>
                    </p:nvSpPr>
                    <p:spPr>
                      <a:xfrm>
                        <a:off x="1511171" y="9852879"/>
                        <a:ext cx="23177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1171" y="9852879"/>
                        <a:ext cx="231775" cy="307777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2" name="Group 41"/>
              <p:cNvGrpSpPr/>
              <p:nvPr/>
            </p:nvGrpSpPr>
            <p:grpSpPr>
              <a:xfrm>
                <a:off x="1434455" y="4470824"/>
                <a:ext cx="828175" cy="1232923"/>
                <a:chOff x="1434455" y="4470824"/>
                <a:chExt cx="828175" cy="1232923"/>
              </a:xfrm>
            </p:grpSpPr>
            <p:sp>
              <p:nvSpPr>
                <p:cNvPr id="43" name="Rectangle 42"/>
                <p:cNvSpPr/>
                <p:nvPr/>
              </p:nvSpPr>
              <p:spPr>
                <a:xfrm rot="2894550">
                  <a:off x="1232081" y="4673198"/>
                  <a:ext cx="1232923" cy="828175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867926" y="5091249"/>
                  <a:ext cx="18756" cy="2318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124"/>
                <p:cNvSpPr txBox="1"/>
                <p:nvPr/>
              </p:nvSpPr>
              <p:spPr>
                <a:xfrm rot="2894550">
                  <a:off x="1803078" y="481746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C’</a:t>
                  </a:r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1" name="Straight Connector 70"/>
            <p:cNvCxnSpPr/>
            <p:nvPr/>
          </p:nvCxnSpPr>
          <p:spPr>
            <a:xfrm flipH="1">
              <a:off x="4125039" y="2743200"/>
              <a:ext cx="446962" cy="2239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3698081" y="4324350"/>
              <a:ext cx="531020" cy="12213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120"/>
                <p:cNvSpPr txBox="1"/>
                <p:nvPr/>
              </p:nvSpPr>
              <p:spPr>
                <a:xfrm>
                  <a:off x="4191000" y="4191000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4191000"/>
                  <a:ext cx="45315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120"/>
                <p:cNvSpPr txBox="1"/>
                <p:nvPr/>
              </p:nvSpPr>
              <p:spPr>
                <a:xfrm>
                  <a:off x="3649990" y="4073248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𝐧</m:t>
                        </m:r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990" y="4073248"/>
                  <a:ext cx="45315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Rounded Rectangle 83"/>
          <p:cNvSpPr/>
          <p:nvPr/>
        </p:nvSpPr>
        <p:spPr>
          <a:xfrm>
            <a:off x="4572000" y="2209800"/>
            <a:ext cx="2895600" cy="33512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Works, but that’s a lot of tests…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239000" y="3592336"/>
            <a:ext cx="966582" cy="979664"/>
            <a:chOff x="6245225" y="3143250"/>
            <a:chExt cx="1431925" cy="1451306"/>
          </a:xfrm>
        </p:grpSpPr>
        <p:sp>
          <p:nvSpPr>
            <p:cNvPr id="85" name="Rectangle 84"/>
            <p:cNvSpPr/>
            <p:nvPr/>
          </p:nvSpPr>
          <p:spPr>
            <a:xfrm rot="2894550">
              <a:off x="6351386" y="3458365"/>
              <a:ext cx="1232923" cy="8281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6245225" y="3686175"/>
              <a:ext cx="1431925" cy="371475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864349" y="3143250"/>
              <a:ext cx="201349" cy="145130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ounded Rectangle 95"/>
          <p:cNvSpPr/>
          <p:nvPr/>
        </p:nvSpPr>
        <p:spPr>
          <a:xfrm>
            <a:off x="4948236" y="3781030"/>
            <a:ext cx="1757363" cy="33512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That’s not better…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2743200" y="5410200"/>
            <a:ext cx="2057400" cy="532372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Better, but we can still improve on this!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86325"/>
            <a:ext cx="16668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39437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4" grpId="0" animBg="1"/>
      <p:bldP spid="96" grpId="0" animBg="1"/>
      <p:bldP spid="9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OBB-Plane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the diagonals in relation with the plane normal</a:t>
            </a:r>
          </a:p>
          <a:p>
            <a:pPr marL="293688" lvl="1" indent="0">
              <a:buNone/>
            </a:pPr>
            <a:r>
              <a:rPr lang="en-US" dirty="0" smtClean="0"/>
              <a:t>If we could identify the diagonal most closely align with </a:t>
            </a:r>
            <a:r>
              <a:rPr lang="en-US" b="1" dirty="0" smtClean="0"/>
              <a:t>n</a:t>
            </a:r>
            <a:r>
              <a:rPr lang="en-US" dirty="0" smtClean="0"/>
              <a:t>,</a:t>
            </a:r>
          </a:p>
          <a:p>
            <a:pPr marL="293688" lvl="1" indent="0">
              <a:buNone/>
            </a:pPr>
            <a:r>
              <a:rPr lang="en-US" dirty="0" smtClean="0"/>
              <a:t>we could get away with only </a:t>
            </a:r>
            <a:r>
              <a:rPr lang="en-US" i="1" u="sng" dirty="0" smtClean="0"/>
              <a:t>one</a:t>
            </a:r>
            <a:r>
              <a:rPr lang="en-US" dirty="0" smtClean="0"/>
              <a:t> plane-segment test!</a:t>
            </a:r>
          </a:p>
          <a:p>
            <a:pPr marL="293688" lvl="1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From last week: </a:t>
            </a:r>
          </a:p>
          <a:p>
            <a:pPr marL="293688" lvl="1" indent="0">
              <a:buNone/>
            </a:pPr>
            <a:r>
              <a:rPr lang="en-US" dirty="0" smtClean="0"/>
              <a:t>given an OBB and an axis </a:t>
            </a:r>
            <a:r>
              <a:rPr lang="en-US" b="1" dirty="0" smtClean="0"/>
              <a:t>v </a:t>
            </a:r>
            <a:r>
              <a:rPr lang="en-US" dirty="0" smtClean="0"/>
              <a:t>=</a:t>
            </a:r>
            <a:r>
              <a:rPr lang="en-US" b="1" dirty="0" smtClean="0"/>
              <a:t> n,</a:t>
            </a:r>
            <a:r>
              <a:rPr lang="en-US" dirty="0" smtClean="0"/>
              <a:t> we can</a:t>
            </a:r>
          </a:p>
          <a:p>
            <a:pPr marL="293688" lvl="1" indent="0">
              <a:buNone/>
            </a:pPr>
            <a:r>
              <a:rPr lang="en-US" dirty="0" smtClean="0"/>
              <a:t>compute the maximum projection using:</a:t>
            </a:r>
          </a:p>
          <a:p>
            <a:pPr marL="293688" lvl="1" indent="0">
              <a:buNone/>
            </a:pPr>
            <a:endParaRPr lang="en-US" dirty="0"/>
          </a:p>
          <a:p>
            <a:pPr marL="293688" lvl="1" indent="0">
              <a:buNone/>
            </a:pPr>
            <a:endParaRPr lang="en-US" dirty="0" smtClean="0"/>
          </a:p>
          <a:p>
            <a:pPr marL="293688" lvl="1" indent="0">
              <a:buNone/>
            </a:pPr>
            <a:endParaRPr lang="en-US" dirty="0"/>
          </a:p>
          <a:p>
            <a:pPr marL="293688" lvl="1" indent="0">
              <a:buNone/>
            </a:pPr>
            <a:endParaRPr lang="en-US" dirty="0" smtClean="0"/>
          </a:p>
          <a:p>
            <a:pPr marL="293688" lvl="1" indent="0">
              <a:buNone/>
            </a:pPr>
            <a:endParaRPr lang="en-US" sz="800" dirty="0"/>
          </a:p>
          <a:p>
            <a:pPr marL="293688" lvl="1" indent="0">
              <a:buNone/>
            </a:pPr>
            <a:r>
              <a:rPr lang="en-US" dirty="0" smtClean="0"/>
              <a:t>Technically, this algorithm returns the length of the </a:t>
            </a:r>
            <a:r>
              <a:rPr lang="en-US" i="1" dirty="0" smtClean="0"/>
              <a:t>half diagonal</a:t>
            </a:r>
            <a:r>
              <a:rPr lang="en-US" dirty="0" smtClean="0"/>
              <a:t> projected on </a:t>
            </a:r>
            <a:r>
              <a:rPr lang="en-US" b="1" dirty="0" smtClean="0"/>
              <a:t>n</a:t>
            </a:r>
            <a:r>
              <a:rPr lang="en-US" dirty="0" smtClean="0"/>
              <a:t>.</a:t>
            </a:r>
          </a:p>
          <a:p>
            <a:pPr marL="293688" lvl="1" indent="0">
              <a:buNone/>
            </a:pPr>
            <a:r>
              <a:rPr lang="en-US" dirty="0" smtClean="0"/>
              <a:t>Using this information, we can reconstruct the projection of the full diagonal on </a:t>
            </a:r>
            <a:r>
              <a:rPr lang="en-US" b="1" dirty="0" smtClean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000" y="762000"/>
            <a:ext cx="5641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Section 12.3.2.4, P491 AABB-Plane Intersection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802518" y="1098970"/>
            <a:ext cx="2081925" cy="2358367"/>
            <a:chOff x="6802518" y="1098970"/>
            <a:chExt cx="2081925" cy="2358367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8365331" y="1218032"/>
              <a:ext cx="446962" cy="2239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938373" y="2799182"/>
              <a:ext cx="531020" cy="12213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20"/>
                <p:cNvSpPr txBox="1"/>
                <p:nvPr/>
              </p:nvSpPr>
              <p:spPr>
                <a:xfrm>
                  <a:off x="8431292" y="2665832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292" y="2665832"/>
                  <a:ext cx="45315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20"/>
                <p:cNvSpPr txBox="1"/>
                <p:nvPr/>
              </p:nvSpPr>
              <p:spPr>
                <a:xfrm>
                  <a:off x="7898609" y="2561997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𝐧</m:t>
                        </m:r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609" y="2561997"/>
                  <a:ext cx="45315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2518" y="1098970"/>
              <a:ext cx="1666875" cy="166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5" name="Straight Connector 14"/>
          <p:cNvCxnSpPr/>
          <p:nvPr/>
        </p:nvCxnSpPr>
        <p:spPr>
          <a:xfrm>
            <a:off x="7030879" y="1675447"/>
            <a:ext cx="1374934" cy="646272"/>
          </a:xfrm>
          <a:prstGeom prst="line">
            <a:avLst/>
          </a:prstGeom>
          <a:ln w="41275">
            <a:solidFill>
              <a:srgbClr val="FF0000"/>
            </a:solidFill>
            <a:prstDash val="sysDot"/>
            <a:headEnd type="oval" w="med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438400" y="3512283"/>
                <a:ext cx="3940613" cy="13645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Max OBB projection on Axis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v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Move </a:t>
                </a:r>
                <a:r>
                  <a:rPr lang="en-US" sz="1400" b="1" dirty="0" smtClean="0">
                    <a:solidFill>
                      <a:schemeClr val="tx1"/>
                    </a:solidFill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to local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sz="14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𝐖</m:t>
                        </m:r>
                      </m:e>
                      <m:sup>
                        <m:r>
                          <a:rPr lang="en-US" sz="1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</a:rPr>
                      <m:t>𝐯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Compute the max projection</a:t>
                </a:r>
              </a:p>
              <a:p>
                <a:pPr marL="511175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Proj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𝐯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342900" lvl="1" indent="-1714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512283"/>
                <a:ext cx="3940613" cy="1364517"/>
              </a:xfrm>
              <a:prstGeom prst="rect">
                <a:avLst/>
              </a:prstGeom>
              <a:blipFill rotWithShape="1">
                <a:blip r:embed="rId5"/>
                <a:stretch>
                  <a:fillRect t="-5263" r="-14769" b="-6403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92283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OBB-Plane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To </a:t>
                </a:r>
                <a:r>
                  <a:rPr lang="en-US" dirty="0"/>
                  <a:t>get both ends of the full diagonal segment: </a:t>
                </a:r>
              </a:p>
              <a:p>
                <a:pPr marL="458788" lvl="1" indent="-165100"/>
                <a:r>
                  <a:rPr lang="en-US" dirty="0"/>
                  <a:t>Let </a:t>
                </a:r>
                <a:r>
                  <a:rPr lang="en-US" i="1" dirty="0"/>
                  <a:t>C</a:t>
                </a:r>
                <a:r>
                  <a:rPr lang="en-US" dirty="0"/>
                  <a:t> be the OBB’s center and </a:t>
                </a:r>
                <a:r>
                  <a:rPr lang="en-US" i="1" dirty="0"/>
                  <a:t>h </a:t>
                </a:r>
                <a:r>
                  <a:rPr lang="en-US" dirty="0"/>
                  <a:t> the length of the half-</a:t>
                </a:r>
                <a:r>
                  <a:rPr lang="en-US" dirty="0" err="1"/>
                  <a:t>diag</a:t>
                </a:r>
                <a:r>
                  <a:rPr lang="en-US" dirty="0"/>
                  <a:t> </a:t>
                </a:r>
                <a:r>
                  <a:rPr lang="en-US" dirty="0" err="1"/>
                  <a:t>proj</a:t>
                </a:r>
                <a:r>
                  <a:rPr lang="en-US" dirty="0"/>
                  <a:t>.</a:t>
                </a:r>
              </a:p>
              <a:p>
                <a:pPr marL="458788" lvl="1" indent="-1651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𝐧</m:t>
                            </m:r>
                          </m:e>
                        </m:d>
                      </m:den>
                    </m:f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latin typeface="Cambria Math"/>
                          </a:rPr>
                          <m:t>𝐧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𝐧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marL="458788" lvl="1" indent="-165100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now have the following situation:</a:t>
                </a:r>
              </a:p>
              <a:p>
                <a:pPr marL="457200" lvl="1" indent="-163513"/>
                <a:r>
                  <a:rPr lang="en-US" dirty="0" smtClean="0"/>
                  <a:t>The segment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represents the projection of</a:t>
                </a:r>
              </a:p>
              <a:p>
                <a:pPr marL="293688" lvl="1" indent="0">
                  <a:buNone/>
                </a:pPr>
                <a:r>
                  <a:rPr lang="en-US" dirty="0" smtClean="0"/>
                  <a:t>the OBB along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. </a:t>
                </a:r>
              </a:p>
              <a:p>
                <a:pPr marL="457200" lvl="1" indent="-163513"/>
                <a:r>
                  <a:rPr lang="en-US" dirty="0" smtClean="0"/>
                  <a:t>The segment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has the same direction as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marL="293687" lvl="1" indent="0">
                  <a:buNone/>
                </a:pPr>
                <a:endParaRPr lang="en-US" sz="800" b="1" dirty="0" smtClean="0"/>
              </a:p>
              <a:p>
                <a:pPr marL="293687" lvl="1" indent="0">
                  <a:buNone/>
                </a:pPr>
                <a:r>
                  <a:rPr lang="en-US" dirty="0" smtClean="0"/>
                  <a:t>This allows us to simplify the </a:t>
                </a:r>
                <a:r>
                  <a:rPr lang="en-US" dirty="0" smtClean="0">
                    <a:hlinkClick r:id="rId2" action="ppaction://hlinksldjump"/>
                  </a:rPr>
                  <a:t>plane-segment intersection</a:t>
                </a:r>
                <a:r>
                  <a:rPr lang="en-US" dirty="0" smtClean="0"/>
                  <a:t> in this case:</a:t>
                </a:r>
              </a:p>
              <a:p>
                <a:pPr marL="863599" lvl="2" indent="-285750"/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𝐧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>
                        <a:latin typeface="Cambria Math"/>
                      </a:rPr>
                      <m:t>𝐧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863599" lvl="2" indent="-285750"/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&gt;0</m:t>
                    </m:r>
                  </m:oMath>
                </a14:m>
                <a:r>
                  <a:rPr lang="en-US" sz="1800" dirty="0" smtClean="0"/>
                  <a:t> then </a:t>
                </a:r>
                <a:r>
                  <a:rPr lang="en-US" sz="1800" dirty="0"/>
                  <a:t>there is intersection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429000" y="762000"/>
            <a:ext cx="5641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Adapted from Section 12.3.2.4, P491 AABB-Plane Intersection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528" y="1426606"/>
            <a:ext cx="16668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761354" y="2692523"/>
            <a:ext cx="3171826" cy="858158"/>
            <a:chOff x="5761354" y="2692523"/>
            <a:chExt cx="3171826" cy="858158"/>
          </a:xfrm>
        </p:grpSpPr>
        <p:cxnSp>
          <p:nvCxnSpPr>
            <p:cNvPr id="12" name="Straight Connector 11"/>
            <p:cNvCxnSpPr/>
            <p:nvPr/>
          </p:nvCxnSpPr>
          <p:spPr>
            <a:xfrm flipH="1" flipV="1">
              <a:off x="5761354" y="2798206"/>
              <a:ext cx="3171826" cy="752475"/>
            </a:xfrm>
            <a:prstGeom prst="line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6260197" y="2922031"/>
              <a:ext cx="531020" cy="12213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20"/>
                <p:cNvSpPr txBox="1"/>
                <p:nvPr/>
              </p:nvSpPr>
              <p:spPr>
                <a:xfrm>
                  <a:off x="6299131" y="2692523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𝐧</m:t>
                        </m:r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131" y="2692523"/>
                  <a:ext cx="453151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7117078" y="1978223"/>
            <a:ext cx="1651000" cy="1503189"/>
            <a:chOff x="7117078" y="1978223"/>
            <a:chExt cx="1651000" cy="1503189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7117078" y="2183606"/>
              <a:ext cx="200503" cy="932102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599803" y="2671206"/>
              <a:ext cx="168275" cy="810206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865424" y="2343150"/>
              <a:ext cx="204633" cy="963294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120"/>
                <p:cNvSpPr txBox="1"/>
                <p:nvPr/>
              </p:nvSpPr>
              <p:spPr>
                <a:xfrm>
                  <a:off x="7848600" y="1978223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600" y="1978223"/>
                  <a:ext cx="453151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V="1">
              <a:off x="8078626" y="2312431"/>
              <a:ext cx="13971" cy="2182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ft Brace 29"/>
            <p:cNvSpPr/>
            <p:nvPr/>
          </p:nvSpPr>
          <p:spPr>
            <a:xfrm rot="6188417">
              <a:off x="7458519" y="2778311"/>
              <a:ext cx="90985" cy="726254"/>
            </a:xfrm>
            <a:prstGeom prst="leftBrace">
              <a:avLst>
                <a:gd name="adj1" fmla="val 62302"/>
                <a:gd name="adj2" fmla="val 50000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120"/>
                <p:cNvSpPr txBox="1"/>
                <p:nvPr/>
              </p:nvSpPr>
              <p:spPr>
                <a:xfrm>
                  <a:off x="7305676" y="2883135"/>
                  <a:ext cx="4531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76" y="2883135"/>
                  <a:ext cx="453151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Left Brace 31"/>
            <p:cNvSpPr/>
            <p:nvPr/>
          </p:nvSpPr>
          <p:spPr>
            <a:xfrm rot="6188417">
              <a:off x="8212581" y="2952936"/>
              <a:ext cx="90985" cy="726254"/>
            </a:xfrm>
            <a:prstGeom prst="leftBrace">
              <a:avLst>
                <a:gd name="adj1" fmla="val 62302"/>
                <a:gd name="adj2" fmla="val 50000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120"/>
                <p:cNvSpPr txBox="1"/>
                <p:nvPr/>
              </p:nvSpPr>
              <p:spPr>
                <a:xfrm>
                  <a:off x="8059738" y="3057760"/>
                  <a:ext cx="45315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5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2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38" y="3057760"/>
                  <a:ext cx="453151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6596063" y="1985964"/>
            <a:ext cx="2489517" cy="672542"/>
            <a:chOff x="6596063" y="1985964"/>
            <a:chExt cx="2489517" cy="672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20"/>
                <p:cNvSpPr txBox="1"/>
                <p:nvPr/>
              </p:nvSpPr>
              <p:spPr>
                <a:xfrm>
                  <a:off x="8751095" y="2235098"/>
                  <a:ext cx="2817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095" y="2235098"/>
                  <a:ext cx="281701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20"/>
                <p:cNvSpPr txBox="1"/>
                <p:nvPr/>
              </p:nvSpPr>
              <p:spPr>
                <a:xfrm>
                  <a:off x="6987540" y="2072640"/>
                  <a:ext cx="2875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7540" y="2072640"/>
                  <a:ext cx="287573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 flipH="1" flipV="1">
              <a:off x="6596063" y="2005013"/>
              <a:ext cx="2489517" cy="585788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7317581" y="1985964"/>
              <a:ext cx="38100" cy="190499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8765221" y="2519363"/>
              <a:ext cx="26354" cy="139143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392033" y="2010012"/>
              <a:ext cx="1373187" cy="648494"/>
            </a:xfrm>
            <a:prstGeom prst="line">
              <a:avLst/>
            </a:prstGeom>
            <a:ln w="41275">
              <a:solidFill>
                <a:srgbClr val="FF0000"/>
              </a:solidFill>
              <a:prstDash val="sysDot"/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/>
          <p:cNvSpPr/>
          <p:nvPr/>
        </p:nvSpPr>
        <p:spPr>
          <a:xfrm>
            <a:off x="5767959" y="5105400"/>
            <a:ext cx="2461641" cy="5334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construction, the other case cannot happen</a:t>
            </a:r>
          </a:p>
        </p:txBody>
      </p:sp>
    </p:spTree>
    <p:extLst>
      <p:ext uri="{BB962C8B-B14F-4D97-AF65-F5344CB8AC3E}">
        <p14:creationId xmlns:p14="http://schemas.microsoft.com/office/powerpoint/2010/main" val="423300820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OBB-Plane: </a:t>
            </a:r>
            <a:br>
              <a:rPr lang="en-US" dirty="0" smtClean="0"/>
            </a:br>
            <a:r>
              <a:rPr lang="en-US" dirty="0" smtClean="0"/>
              <a:t>Final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Given an OBB and a plane as shown, how can we test intersection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Solution: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6200" y="1600200"/>
            <a:ext cx="1321762" cy="2483644"/>
            <a:chOff x="3322389" y="2498861"/>
            <a:chExt cx="1321762" cy="2483644"/>
          </a:xfrm>
        </p:grpSpPr>
        <p:grpSp>
          <p:nvGrpSpPr>
            <p:cNvPr id="6" name="Group 5"/>
            <p:cNvGrpSpPr/>
            <p:nvPr/>
          </p:nvGrpSpPr>
          <p:grpSpPr>
            <a:xfrm>
              <a:off x="3322389" y="2498861"/>
              <a:ext cx="887819" cy="1481857"/>
              <a:chOff x="1374811" y="4221890"/>
              <a:chExt cx="887819" cy="14818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74811" y="4221890"/>
                <a:ext cx="869952" cy="1480255"/>
                <a:chOff x="1374811" y="4221890"/>
                <a:chExt cx="869952" cy="1480255"/>
              </a:xfrm>
            </p:grpSpPr>
            <p:sp>
              <p:nvSpPr>
                <p:cNvPr id="16" name="Cloud 15"/>
                <p:cNvSpPr/>
                <p:nvPr/>
              </p:nvSpPr>
              <p:spPr>
                <a:xfrm rot="2894550">
                  <a:off x="1233876" y="4691258"/>
                  <a:ext cx="1232921" cy="788853"/>
                </a:xfrm>
                <a:prstGeom prst="cloud">
                  <a:avLst/>
                </a:prstGeom>
                <a:solidFill>
                  <a:srgbClr val="00B0F0">
                    <a:alpha val="41000"/>
                  </a:srgb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2894550">
                  <a:off x="1478409" y="4118292"/>
                  <a:ext cx="502859" cy="710055"/>
                  <a:chOff x="1511171" y="9852879"/>
                  <a:chExt cx="248630" cy="710055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rot="18705450">
                    <a:off x="1748045" y="10551177"/>
                    <a:ext cx="10522" cy="12991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20"/>
                      <p:cNvSpPr txBox="1"/>
                      <p:nvPr/>
                    </p:nvSpPr>
                    <p:spPr>
                      <a:xfrm>
                        <a:off x="1511171" y="9852879"/>
                        <a:ext cx="23177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1171" y="9852879"/>
                        <a:ext cx="231775" cy="307777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1434455" y="4470824"/>
                <a:ext cx="828175" cy="1232923"/>
                <a:chOff x="1434455" y="4470824"/>
                <a:chExt cx="828175" cy="12329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 rot="2894550">
                  <a:off x="1232081" y="4673198"/>
                  <a:ext cx="1232923" cy="828175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867926" y="5091249"/>
                  <a:ext cx="18756" cy="2318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24"/>
                <p:cNvSpPr txBox="1"/>
                <p:nvPr/>
              </p:nvSpPr>
              <p:spPr>
                <a:xfrm rot="2894550">
                  <a:off x="1803078" y="481746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C’</a:t>
                  </a:r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 flipH="1">
              <a:off x="4125039" y="2743200"/>
              <a:ext cx="446962" cy="2239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698081" y="4324350"/>
              <a:ext cx="531020" cy="12213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20"/>
                <p:cNvSpPr txBox="1"/>
                <p:nvPr/>
              </p:nvSpPr>
              <p:spPr>
                <a:xfrm>
                  <a:off x="4191000" y="4191000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4191000"/>
                  <a:ext cx="45315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20"/>
                <p:cNvSpPr txBox="1"/>
                <p:nvPr/>
              </p:nvSpPr>
              <p:spPr>
                <a:xfrm>
                  <a:off x="3649990" y="4073248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𝐧</m:t>
                        </m:r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990" y="4073248"/>
                  <a:ext cx="45315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9600" y="2002772"/>
                <a:ext cx="4191000" cy="24168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OBB[Max, Min, C, d] - Plane[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] Intersection</a:t>
                </a:r>
              </a:p>
              <a:p>
                <a:pPr marL="228600" lvl="1"/>
                <a:r>
                  <a:rPr lang="en-US" sz="1600" dirty="0" smtClean="0">
                    <a:solidFill>
                      <a:schemeClr val="tx1"/>
                    </a:solidFill>
                  </a:rPr>
                  <a:t>h = OBB half projection on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n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solidFill>
                            <a:schemeClr val="tx1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solidFill>
                            <a:schemeClr val="tx1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:endParaRPr lang="en-US" sz="800" dirty="0" smtClean="0">
                  <a:solidFill>
                    <a:schemeClr val="tx1"/>
                  </a:solidFill>
                </a:endParaRPr>
              </a:p>
              <a:p>
                <a:pPr marL="228600" lvl="1"/>
                <a:r>
                  <a:rPr lang="en-US" sz="1600" dirty="0" smtClean="0">
                    <a:solidFill>
                      <a:schemeClr val="tx1"/>
                    </a:solidFill>
                  </a:rPr>
                  <a:t>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&lt;0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02772"/>
                <a:ext cx="4191000" cy="2416828"/>
              </a:xfrm>
              <a:prstGeom prst="rect">
                <a:avLst/>
              </a:prstGeom>
              <a:blipFill rotWithShape="1">
                <a:blip r:embed="rId5"/>
                <a:stretch>
                  <a:fillRect l="-434" b="-125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429000" y="2483022"/>
            <a:ext cx="4343400" cy="1600822"/>
            <a:chOff x="3429000" y="2426684"/>
            <a:chExt cx="4343400" cy="1600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962400" y="2608589"/>
                  <a:ext cx="3810000" cy="141891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chemeClr val="tx1"/>
                      </a:solidFill>
                    </a:rPr>
                    <a:t>Max OBB projection on Axis </a:t>
                  </a:r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v</a:t>
                  </a:r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marL="342900" lvl="1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Move </a:t>
                  </a:r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v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 to local space: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sz="14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400" b="1" dirty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</m:oMath>
                  </a14:m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marL="342900" lvl="1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Compute the max projection</a:t>
                  </a:r>
                </a:p>
                <a:p>
                  <a:pPr marL="511175" lvl="2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Proj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𝐯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marL="342900" lvl="1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Return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Proj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2608589"/>
                  <a:ext cx="3810000" cy="141891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954" r="-18601" b="-5991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Elbow Connector 22"/>
            <p:cNvCxnSpPr/>
            <p:nvPr/>
          </p:nvCxnSpPr>
          <p:spPr>
            <a:xfrm>
              <a:off x="3429000" y="2426684"/>
              <a:ext cx="594360" cy="342474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125345" y="4554855"/>
            <a:ext cx="2200275" cy="2190750"/>
            <a:chOff x="1525905" y="4554855"/>
            <a:chExt cx="2200275" cy="21907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5905" y="4554855"/>
              <a:ext cx="2200275" cy="21907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Straight Connector 23"/>
            <p:cNvCxnSpPr/>
            <p:nvPr/>
          </p:nvCxnSpPr>
          <p:spPr>
            <a:xfrm flipH="1" flipV="1">
              <a:off x="1835150" y="5699126"/>
              <a:ext cx="482441" cy="899318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2762250" y="5200651"/>
              <a:ext cx="336550" cy="60642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24400" y="4554855"/>
            <a:ext cx="2200275" cy="2190750"/>
            <a:chOff x="5181600" y="4554855"/>
            <a:chExt cx="2200275" cy="219075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4554855"/>
              <a:ext cx="2200275" cy="21907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4" name="Straight Connector 33"/>
            <p:cNvCxnSpPr/>
            <p:nvPr/>
          </p:nvCxnSpPr>
          <p:spPr>
            <a:xfrm flipH="1" flipV="1">
              <a:off x="5691187" y="5778501"/>
              <a:ext cx="481013" cy="86280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6648449" y="5260181"/>
              <a:ext cx="336550" cy="60642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ounded Rectangle 31"/>
          <p:cNvSpPr/>
          <p:nvPr/>
        </p:nvSpPr>
        <p:spPr>
          <a:xfrm>
            <a:off x="4871962" y="1987375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3471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1" grpId="0" build="p" bldLvl="2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 on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b="1">
                        <a:latin typeface="Cambria Math"/>
                      </a:rPr>
                      <m:t>𝐯</m:t>
                    </m:r>
                  </m:oMath>
                </a14:m>
                <a:r>
                  <a:rPr lang="en-US" sz="2000" dirty="0"/>
                  <a:t> be a line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 arbitrary point in space.</a:t>
                </a:r>
                <a:r>
                  <a:rPr lang="en-US" sz="2000" b="1" dirty="0"/>
                  <a:t> </a:t>
                </a:r>
                <a:endParaRPr lang="en-US" sz="2000" b="1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What </a:t>
                </a:r>
                <a:r>
                  <a:rPr lang="en-US" sz="2000" dirty="0"/>
                  <a:t>is </a:t>
                </a:r>
                <a:r>
                  <a:rPr lang="en-US" sz="2000" u="sng" dirty="0" smtClean="0"/>
                  <a:t>the point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Q’</a:t>
                </a:r>
                <a:r>
                  <a:rPr lang="en-US" sz="2000" dirty="0" smtClean="0"/>
                  <a:t> on the line that is the closest to </a:t>
                </a:r>
                <a:r>
                  <a:rPr lang="en-US" sz="2000" i="1" dirty="0" smtClean="0"/>
                  <a:t>P</a:t>
                </a:r>
                <a:r>
                  <a:rPr lang="en-US" sz="2000" dirty="0" smtClean="0"/>
                  <a:t>?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2000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2000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2000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2000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sz="800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This is very close to work we covered in lecture 1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Since		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𝐯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i="1" dirty="0"/>
                          <m:t>Q</m:t>
                        </m:r>
                        <m:r>
                          <m:rPr>
                            <m:nor/>
                          </m:rPr>
                          <a:rPr lang="en-US" sz="1800" i="1" dirty="0"/>
                          <m:t> – </m:t>
                        </m:r>
                        <m:r>
                          <m:rPr>
                            <m:nor/>
                          </m:rPr>
                          <a:rPr lang="en-US" sz="1800" i="1" dirty="0"/>
                          <m:t>P</m:t>
                        </m:r>
                        <m:r>
                          <m:rPr>
                            <m:nor/>
                          </m:rPr>
                          <a:rPr lang="en-US" sz="1800" b="1" dirty="0"/>
                          <m:t> </m:t>
                        </m:r>
                      </m:e>
                    </m:d>
                    <m:r>
                      <a:rPr lang="en-US" sz="1800" b="1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1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i="1" dirty="0"/>
                          <m:t>Q</m:t>
                        </m:r>
                        <m:r>
                          <m:rPr>
                            <m:nor/>
                          </m:rPr>
                          <a:rPr lang="en-US" sz="1800" i="1" dirty="0"/>
                          <m:t> – </m:t>
                        </m:r>
                        <m:r>
                          <m:rPr>
                            <m:nor/>
                          </m:rPr>
                          <a:rPr lang="en-US" sz="1800" i="1" dirty="0"/>
                          <m:t>P</m:t>
                        </m:r>
                        <m:r>
                          <m:rPr>
                            <m:nor/>
                          </m:rPr>
                          <a:rPr lang="en-US" sz="1800" b="1" dirty="0"/>
                          <m:t> </m:t>
                        </m:r>
                      </m:e>
                    </m:d>
                    <m:func>
                      <m:func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</m:func>
                  </m:oMath>
                </a14:m>
                <a:endParaRPr lang="en-US" sz="1800" b="1" dirty="0" smtClean="0">
                  <a:ea typeface="Cambria Math"/>
                </a:endParaRPr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we have that 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i="1" dirty="0"/>
                          <m:t>Q</m:t>
                        </m:r>
                        <m:r>
                          <m:rPr>
                            <m:nor/>
                          </m:rPr>
                          <a:rPr lang="en-US" sz="1800" i="1" dirty="0"/>
                          <m:t> – </m:t>
                        </m:r>
                        <m:r>
                          <m:rPr>
                            <m:nor/>
                          </m:rPr>
                          <a:rPr lang="en-US" sz="1800" i="1" dirty="0"/>
                          <m:t>P</m:t>
                        </m:r>
                        <m:r>
                          <m:rPr>
                            <m:nor/>
                          </m:rPr>
                          <a:rPr lang="en-US" sz="1800" b="1" dirty="0"/>
                          <m:t> </m:t>
                        </m:r>
                      </m:e>
                    </m:d>
                    <m:func>
                      <m:func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</m:func>
                    <m:r>
                      <a:rPr lang="en-US" sz="1800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latin typeface="Cambria Math"/>
                          </a:rPr>
                          <m:t>𝐯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1800" i="1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1800" i="1" dirty="0"/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US" sz="1800" i="1" dirty="0"/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1800" b="1" dirty="0"/>
                              <m:t> 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 smtClean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sz="800" dirty="0" smtClean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Therefore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𝑃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/>
                          </a:rPr>
                          <m:t>proj</m:t>
                        </m:r>
                      </m:e>
                      <m:sub>
                        <m:r>
                          <a:rPr lang="en-US" sz="1800" b="1">
                            <a:latin typeface="Cambria Math"/>
                          </a:rPr>
                          <m:t>𝐯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sz="1800" dirty="0" smtClean="0"/>
                  <a:t>  		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𝑃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latin typeface="Cambria Math"/>
                              </a:rPr>
                              <m:t>𝐯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800" i="1" dirty="0"/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sz="1800" i="1" dirty="0"/>
                                  <m:t> –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i="1" dirty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 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1">
                                    <a:latin typeface="Cambria Math"/>
                                    <a:ea typeface="Cambria Math"/>
                                  </a:rPr>
                                  <m:t>𝐯</m:t>
                                </m:r>
                              </m:e>
                            </m:d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latin typeface="Cambria Math"/>
                            <a:ea typeface="Cambria Math"/>
                          </a:rPr>
                          <m:t>𝐯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𝑃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>
                                <a:latin typeface="Cambria Math"/>
                              </a:rPr>
                              <m:t>𝐯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800" i="1" dirty="0"/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sz="1800" i="1" dirty="0"/>
                                  <m:t> – </m:t>
                                </m:r>
                                <m:r>
                                  <m:rPr>
                                    <m:nor/>
                                  </m:rPr>
                                  <a:rPr lang="en-US" sz="1800" i="1" dirty="0"/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sz="1800" b="1" dirty="0"/>
                                  <m:t> 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1" dirty="0">
                                <a:latin typeface="Cambria Math"/>
                              </a:rPr>
                              <m:t>𝐯</m:t>
                            </m:r>
                            <m:r>
                              <a:rPr lang="en-US" sz="1800" b="1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b="1" dirty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  <m:r>
                      <a:rPr lang="en-US" sz="1800" b="1"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800" dirty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3044173" y="2187893"/>
            <a:ext cx="4579475" cy="1545907"/>
            <a:chOff x="3044173" y="1806893"/>
            <a:chExt cx="4579475" cy="1545907"/>
          </a:xfrm>
        </p:grpSpPr>
        <p:grpSp>
          <p:nvGrpSpPr>
            <p:cNvPr id="29" name="Group 28"/>
            <p:cNvGrpSpPr/>
            <p:nvPr/>
          </p:nvGrpSpPr>
          <p:grpSpPr>
            <a:xfrm>
              <a:off x="3044173" y="1806893"/>
              <a:ext cx="4579475" cy="1545907"/>
              <a:chOff x="3044173" y="1806893"/>
              <a:chExt cx="4579475" cy="154590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3155062" y="1806893"/>
                <a:ext cx="4262437" cy="11456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3044173" y="2426018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L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)</a:t>
                </a:r>
                <a:endParaRPr lang="en-US" i="1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3786093" y="2192655"/>
                <a:ext cx="2183606" cy="59055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539822" y="276255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P</a:t>
                </a:r>
                <a:endParaRPr lang="en-US" i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3811461" y="2204561"/>
                <a:ext cx="2122519" cy="573883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341180" y="2218509"/>
                    <a:ext cx="373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smtClean="0">
                              <a:latin typeface="Cambria Math"/>
                            </a:rPr>
                            <m:t>𝐯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1180" y="2218509"/>
                    <a:ext cx="373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>
                <a:off x="6612637" y="2026205"/>
                <a:ext cx="54767" cy="159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6667405" y="2138124"/>
                <a:ext cx="154782" cy="453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7288300" y="298346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Q</a:t>
                </a:r>
                <a:endParaRPr lang="en-US" i="1" dirty="0"/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776943" y="1921311"/>
                <a:ext cx="526597" cy="369332"/>
                <a:chOff x="6776943" y="1714618"/>
                <a:chExt cx="526597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924910" y="1714618"/>
                  <a:ext cx="3786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Q’</a:t>
                  </a:r>
                  <a:endParaRPr lang="en-US" i="1" dirty="0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6776943" y="1748078"/>
                  <a:ext cx="0" cy="324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  <a:headEnd type="oval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Straight Connector 10"/>
            <p:cNvCxnSpPr/>
            <p:nvPr/>
          </p:nvCxnSpPr>
          <p:spPr>
            <a:xfrm flipH="1" flipV="1">
              <a:off x="6776149" y="1992074"/>
              <a:ext cx="438944" cy="11864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791649" y="2963150"/>
            <a:ext cx="3387725" cy="589437"/>
            <a:chOff x="3791649" y="2582150"/>
            <a:chExt cx="3387725" cy="58943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791649" y="2795350"/>
              <a:ext cx="3387725" cy="37623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198033" y="264509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i="1" dirty="0" smtClean="0"/>
                <a:t> </a:t>
              </a:r>
              <a:r>
                <a:rPr lang="en-US" i="1" dirty="0"/>
                <a:t>– P</a:t>
              </a:r>
              <a:endParaRPr lang="en-US" b="1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209933" y="2582150"/>
              <a:ext cx="593948" cy="307777"/>
              <a:chOff x="4031434" y="3292001"/>
              <a:chExt cx="593948" cy="307777"/>
            </a:xfrm>
          </p:grpSpPr>
          <p:sp>
            <p:nvSpPr>
              <p:cNvPr id="19" name="Arc 18"/>
              <p:cNvSpPr/>
              <p:nvPr/>
            </p:nvSpPr>
            <p:spPr>
              <a:xfrm>
                <a:off x="4031434" y="3353597"/>
                <a:ext cx="152400" cy="237609"/>
              </a:xfrm>
              <a:prstGeom prst="arc">
                <a:avLst>
                  <a:gd name="adj1" fmla="val 16753220"/>
                  <a:gd name="adj2" fmla="val 3688808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47742" y="3292001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ym typeface="Symbol"/>
                  </a:rPr>
                  <a:t></a:t>
                </a:r>
                <a:endParaRPr lang="en-US" sz="1400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702654" y="2167316"/>
            <a:ext cx="3068384" cy="537343"/>
            <a:chOff x="3702654" y="1786316"/>
            <a:chExt cx="3068384" cy="537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 rot="20742351">
                  <a:off x="4293753" y="1786316"/>
                  <a:ext cx="15717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1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P</m:t>
                            </m:r>
                          </m:e>
                        </m:d>
                        <m:func>
                          <m:func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func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42351">
                  <a:off x="4293753" y="1786316"/>
                  <a:ext cx="157177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ight Brace 26"/>
            <p:cNvSpPr/>
            <p:nvPr/>
          </p:nvSpPr>
          <p:spPr>
            <a:xfrm rot="15307903">
              <a:off x="5118452" y="671074"/>
              <a:ext cx="236787" cy="3068384"/>
            </a:xfrm>
            <a:prstGeom prst="rightBrace">
              <a:avLst>
                <a:gd name="adj1" fmla="val 10642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179374" y="5562600"/>
            <a:ext cx="2067836" cy="39984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 smtClean="0">
                <a:solidFill>
                  <a:schemeClr val="tx1"/>
                </a:solidFill>
              </a:rPr>
              <a:t>We’ll be using this equation a lot today!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686167" y="6258063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9496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5" grpId="0" animBg="1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OBB-Plane: </a:t>
            </a:r>
            <a:br>
              <a:rPr lang="en-US" dirty="0" smtClean="0"/>
            </a:br>
            <a:r>
              <a:rPr lang="en-US" dirty="0" smtClean="0"/>
              <a:t>Final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Given an OBB and a plane as shown, how can we test intersection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Solution: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96200" y="1600200"/>
            <a:ext cx="1321762" cy="2483644"/>
            <a:chOff x="3322389" y="2498861"/>
            <a:chExt cx="1321762" cy="2483644"/>
          </a:xfrm>
        </p:grpSpPr>
        <p:grpSp>
          <p:nvGrpSpPr>
            <p:cNvPr id="6" name="Group 5"/>
            <p:cNvGrpSpPr/>
            <p:nvPr/>
          </p:nvGrpSpPr>
          <p:grpSpPr>
            <a:xfrm>
              <a:off x="3322389" y="2498861"/>
              <a:ext cx="887819" cy="1481857"/>
              <a:chOff x="1374811" y="4221890"/>
              <a:chExt cx="887819" cy="148185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74811" y="4221890"/>
                <a:ext cx="869952" cy="1480255"/>
                <a:chOff x="1374811" y="4221890"/>
                <a:chExt cx="869952" cy="1480255"/>
              </a:xfrm>
            </p:grpSpPr>
            <p:sp>
              <p:nvSpPr>
                <p:cNvPr id="16" name="Cloud 15"/>
                <p:cNvSpPr/>
                <p:nvPr/>
              </p:nvSpPr>
              <p:spPr>
                <a:xfrm rot="2894550">
                  <a:off x="1233876" y="4691258"/>
                  <a:ext cx="1232921" cy="788853"/>
                </a:xfrm>
                <a:prstGeom prst="cloud">
                  <a:avLst/>
                </a:prstGeom>
                <a:solidFill>
                  <a:srgbClr val="00B0F0">
                    <a:alpha val="41000"/>
                  </a:srgb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2894550">
                  <a:off x="1478409" y="4118292"/>
                  <a:ext cx="502859" cy="710055"/>
                  <a:chOff x="1511171" y="9852879"/>
                  <a:chExt cx="248630" cy="710055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>
                  <a:xfrm rot="18705450">
                    <a:off x="1748045" y="10551177"/>
                    <a:ext cx="10522" cy="12991"/>
                  </a:xfrm>
                  <a:prstGeom prst="line">
                    <a:avLst/>
                  </a:prstGeom>
                  <a:ln w="12700">
                    <a:solidFill>
                      <a:srgbClr val="0070C0"/>
                    </a:solidFill>
                    <a:head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20"/>
                      <p:cNvSpPr txBox="1"/>
                      <p:nvPr/>
                    </p:nvSpPr>
                    <p:spPr>
                      <a:xfrm>
                        <a:off x="1511171" y="9852879"/>
                        <a:ext cx="23177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oMath>
                          </m:oMathPara>
                        </a14:m>
                        <a:endPara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11171" y="9852879"/>
                        <a:ext cx="231775" cy="307777"/>
                      </a:xfrm>
                      <a:prstGeom prst="rect">
                        <a:avLst/>
                      </a:prstGeom>
                      <a:blipFill rotWithShape="1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2" name="Group 11"/>
              <p:cNvGrpSpPr/>
              <p:nvPr/>
            </p:nvGrpSpPr>
            <p:grpSpPr>
              <a:xfrm>
                <a:off x="1434455" y="4470824"/>
                <a:ext cx="828175" cy="1232923"/>
                <a:chOff x="1434455" y="4470824"/>
                <a:chExt cx="828175" cy="1232923"/>
              </a:xfrm>
            </p:grpSpPr>
            <p:sp>
              <p:nvSpPr>
                <p:cNvPr id="13" name="Rectangle 12"/>
                <p:cNvSpPr/>
                <p:nvPr/>
              </p:nvSpPr>
              <p:spPr>
                <a:xfrm rot="2894550">
                  <a:off x="1232081" y="4673198"/>
                  <a:ext cx="1232923" cy="828175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867926" y="5091249"/>
                  <a:ext cx="18756" cy="23187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head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24"/>
                <p:cNvSpPr txBox="1"/>
                <p:nvPr/>
              </p:nvSpPr>
              <p:spPr>
                <a:xfrm rot="2894550">
                  <a:off x="1803078" y="4817467"/>
                  <a:ext cx="3129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0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C’</a:t>
                  </a:r>
                  <a:endParaRPr lang="en-US" sz="1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7" name="Straight Connector 6"/>
            <p:cNvCxnSpPr/>
            <p:nvPr/>
          </p:nvCxnSpPr>
          <p:spPr>
            <a:xfrm flipH="1">
              <a:off x="4125039" y="2743200"/>
              <a:ext cx="446962" cy="22393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698081" y="4324350"/>
              <a:ext cx="531020" cy="12213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20"/>
                <p:cNvSpPr txBox="1"/>
                <p:nvPr/>
              </p:nvSpPr>
              <p:spPr>
                <a:xfrm>
                  <a:off x="4191000" y="4191000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4191000"/>
                  <a:ext cx="45315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20"/>
                <p:cNvSpPr txBox="1"/>
                <p:nvPr/>
              </p:nvSpPr>
              <p:spPr>
                <a:xfrm>
                  <a:off x="3649990" y="4073248"/>
                  <a:ext cx="4531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/>
                            <a:cs typeface="Times New Roman" panose="02020603050405020304" pitchFamily="18" charset="0"/>
                          </a:rPr>
                          <m:t>𝐧</m:t>
                        </m:r>
                      </m:oMath>
                    </m:oMathPara>
                  </a14:m>
                  <a:endPara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990" y="4073248"/>
                  <a:ext cx="45315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9600" y="2002772"/>
                <a:ext cx="4191000" cy="24168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OBB[Max, Min, C, d] - Plane[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] Intersection</a:t>
                </a:r>
              </a:p>
              <a:p>
                <a:pPr marL="228600" lvl="1"/>
                <a:r>
                  <a:rPr lang="en-US" sz="1600" dirty="0" smtClean="0">
                    <a:solidFill>
                      <a:schemeClr val="tx1"/>
                    </a:solidFill>
                  </a:rPr>
                  <a:t>h = OBB half projection on </a:t>
                </a:r>
                <a:r>
                  <a:rPr lang="en-US" sz="1600" b="1" dirty="0" smtClean="0">
                    <a:solidFill>
                      <a:schemeClr val="tx1"/>
                    </a:solidFill>
                  </a:rPr>
                  <a:t>n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solidFill>
                            <a:schemeClr val="tx1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600" b="1">
                          <a:solidFill>
                            <a:schemeClr val="tx1"/>
                          </a:solidFill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28600" lvl="1"/>
                <a:endParaRPr lang="en-US" sz="800" dirty="0" smtClean="0">
                  <a:solidFill>
                    <a:schemeClr val="tx1"/>
                  </a:solidFill>
                </a:endParaRPr>
              </a:p>
              <a:p>
                <a:pPr marL="228600" lvl="1"/>
                <a:r>
                  <a:rPr lang="en-US" sz="1600" dirty="0" smtClean="0">
                    <a:solidFill>
                      <a:schemeClr val="tx1"/>
                    </a:solidFill>
                  </a:rPr>
                  <a:t>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&lt;0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02772"/>
                <a:ext cx="4191000" cy="2416828"/>
              </a:xfrm>
              <a:prstGeom prst="rect">
                <a:avLst/>
              </a:prstGeom>
              <a:blipFill rotWithShape="1">
                <a:blip r:embed="rId5"/>
                <a:stretch>
                  <a:fillRect l="-434" b="-125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429000" y="2483022"/>
            <a:ext cx="4343400" cy="1600822"/>
            <a:chOff x="3429000" y="2426684"/>
            <a:chExt cx="4343400" cy="1600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962400" y="2608589"/>
                  <a:ext cx="3810000" cy="141891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chemeClr val="tx1"/>
                      </a:solidFill>
                    </a:rPr>
                    <a:t>Max OBB projection on Axis </a:t>
                  </a:r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v</a:t>
                  </a:r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marL="342900" lvl="1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Move </a:t>
                  </a:r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v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 to local space: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𝐯</m:t>
                          </m:r>
                        </m:e>
                        <m:sup>
                          <m:r>
                            <a:rPr lang="en-US" sz="1400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𝐖</m:t>
                          </m:r>
                        </m:e>
                        <m:sup>
                          <m: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1400" b="1" dirty="0">
                          <a:solidFill>
                            <a:schemeClr val="tx1"/>
                          </a:solidFill>
                          <a:latin typeface="Cambria Math"/>
                        </a:rPr>
                        <m:t>𝐯</m:t>
                      </m:r>
                    </m:oMath>
                  </a14:m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marL="342900" lvl="1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Compute the max projection</a:t>
                  </a:r>
                </a:p>
                <a:p>
                  <a:pPr marL="511175" lvl="2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Proj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𝑚𝑎𝑥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𝐯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marL="342900" lvl="1" indent="-171450">
                    <a:buFont typeface="Arial" panose="020B0604020202020204" pitchFamily="34" charset="0"/>
                    <a:buChar char="•"/>
                  </a:pPr>
                  <a:r>
                    <a:rPr lang="en-US" sz="1400" dirty="0" smtClean="0">
                      <a:solidFill>
                        <a:schemeClr val="tx1"/>
                      </a:solidFill>
                    </a:rPr>
                    <a:t>Return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Proj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2608589"/>
                  <a:ext cx="3810000" cy="141891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954" r="-18601" b="-5991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Elbow Connector 22"/>
            <p:cNvCxnSpPr/>
            <p:nvPr/>
          </p:nvCxnSpPr>
          <p:spPr>
            <a:xfrm>
              <a:off x="3429000" y="2426684"/>
              <a:ext cx="594360" cy="342474"/>
            </a:xfrm>
            <a:prstGeom prst="bent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1524000" y="4827776"/>
                <a:ext cx="6103688" cy="1371600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terms of performance, this is fairly efficient:</a:t>
                </a:r>
              </a:p>
              <a:p>
                <a:pPr marL="285750" lvl="1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  <a:latin typeface="Cambria Math"/>
                  </a:rPr>
                  <a:t>No loops or conditionals to be found!</a:t>
                </a:r>
              </a:p>
              <a:p>
                <a:pPr marL="285750" lvl="1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𝐖</m:t>
                        </m:r>
                      </m:e>
                      <m:sup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likely already computed &amp; maintained by the game engine</a:t>
                </a:r>
              </a:p>
              <a:p>
                <a:pPr marL="285750" lvl="1" indent="-1714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𝐧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can’t be avoided here, but the cost is worth it given the overall savings in performance</a:t>
                </a: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27776"/>
                <a:ext cx="6103688" cy="1371600"/>
              </a:xfrm>
              <a:prstGeom prst="roundRect">
                <a:avLst/>
              </a:prstGeom>
              <a:blipFill>
                <a:blip r:embed="rId7"/>
                <a:stretch>
                  <a:fillRect b="-262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181267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AABB-Plane 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Given an </a:t>
            </a:r>
            <a:r>
              <a:rPr lang="en-US" dirty="0" smtClean="0"/>
              <a:t>AABB and </a:t>
            </a:r>
            <a:r>
              <a:rPr lang="en-US" dirty="0"/>
              <a:t>a plane as shown, how can we test intersection?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293688" lvl="1" indent="0">
              <a:buNone/>
            </a:pPr>
            <a:r>
              <a:rPr lang="en-US" dirty="0" smtClean="0"/>
              <a:t>Once again: treat the AABB as an OBB and use the same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3001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511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Line-Point Distance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𝑃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b="1">
                        <a:latin typeface="Cambria Math"/>
                      </a:rPr>
                      <m:t>𝐯</m:t>
                    </m:r>
                  </m:oMath>
                </a14:m>
                <a:r>
                  <a:rPr lang="en-US" sz="2000" dirty="0"/>
                  <a:t> be a line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𝑃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 arbitrary point in space.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the distance </a:t>
                </a:r>
                <a:r>
                  <a:rPr lang="en-US" sz="2000" i="1" dirty="0"/>
                  <a:t>d</a:t>
                </a:r>
                <a:r>
                  <a:rPr lang="en-US" sz="2000" dirty="0"/>
                  <a:t> between </a:t>
                </a:r>
                <a:r>
                  <a:rPr lang="en-US" sz="2000" i="1" dirty="0" smtClean="0"/>
                  <a:t>Q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the line?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r>
                  <a:rPr lang="en-US" i="1" dirty="0" smtClean="0"/>
                  <a:t>We covered this on week 1, but the book offers an alternate derivation</a:t>
                </a:r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i="1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dirty="0" smtClean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284162" lvl="2" indent="0">
                  <a:spcBef>
                    <a:spcPts val="600"/>
                  </a:spcBef>
                  <a:buNone/>
                </a:pPr>
                <a:endParaRPr lang="en-US" dirty="0"/>
              </a:p>
              <a:p>
                <a:pPr marL="293688" lvl="1" indent="0">
                  <a:buNone/>
                </a:pPr>
                <a:r>
                  <a:rPr lang="en-US" dirty="0" smtClean="0"/>
                  <a:t>By triangle inequality: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/>
                                  </a:rPr>
                                  <m:t>perp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/>
                                  </a:rPr>
                                  <m:t>𝐯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i="0">
                                    <a:latin typeface="Cambria Math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/>
                                  </a:rPr>
                                  <m:t>roj</m:t>
                                </m:r>
                              </m:e>
                              <m:sub>
                                <m:r>
                                  <a:rPr lang="en-US" b="1">
                                    <a:latin typeface="Cambria Math"/>
                                  </a:rPr>
                                  <m:t>𝐯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293688" lvl="1" indent="0">
                  <a:buNone/>
                </a:pPr>
                <a:r>
                  <a:rPr lang="en-US" dirty="0" smtClean="0"/>
                  <a:t>By the previous slide:	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i="1" dirty="0"/>
                                          <m:t>Q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i="1" dirty="0"/>
                                          <m:t> –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i="1" dirty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1" dirty="0"/>
                                          <m:t>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1" dirty="0">
                                        <a:latin typeface="Cambria Math"/>
                                      </a:rPr>
                                      <m:t>𝐯</m:t>
                                    </m:r>
                                    <m:r>
                                      <a:rPr lang="en-US" b="1" i="1" dirty="0">
                                        <a:latin typeface="Cambria Math"/>
                                        <a:ea typeface="Cambria Math"/>
                                      </a:rPr>
                                      <m:t>∙</m:t>
                                    </m:r>
                                    <m:r>
                                      <a:rPr lang="en-US" b="1" dirty="0">
                                        <a:latin typeface="Cambria Math"/>
                                        <a:ea typeface="Cambria Math"/>
                                      </a:rPr>
                                      <m:t>𝐯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1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296581" y="2743200"/>
            <a:ext cx="3387725" cy="526494"/>
            <a:chOff x="3613150" y="3354944"/>
            <a:chExt cx="3387725" cy="52649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613150" y="3505201"/>
              <a:ext cx="3387725" cy="376237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081901" y="335494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i="1" dirty="0" smtClean="0"/>
                <a:t> </a:t>
              </a:r>
              <a:r>
                <a:rPr lang="en-US" i="1" dirty="0"/>
                <a:t>– P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26967" y="1905000"/>
            <a:ext cx="5893233" cy="1545907"/>
            <a:chOff x="2643536" y="2516744"/>
            <a:chExt cx="5893233" cy="1545907"/>
          </a:xfrm>
        </p:grpSpPr>
        <p:sp>
          <p:nvSpPr>
            <p:cNvPr id="9" name="TextBox 8"/>
            <p:cNvSpPr txBox="1"/>
            <p:nvPr/>
          </p:nvSpPr>
          <p:spPr>
            <a:xfrm>
              <a:off x="7109801" y="369331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Q</a:t>
              </a:r>
              <a:endParaRPr lang="en-US" i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2976563" y="2516744"/>
              <a:ext cx="4262437" cy="114561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43536" y="301668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L</a:t>
              </a:r>
              <a:r>
                <a:rPr lang="en-US" dirty="0" smtClean="0"/>
                <a:t>(</a:t>
              </a:r>
              <a:r>
                <a:rPr lang="en-US" i="1" dirty="0" smtClean="0"/>
                <a:t>t</a:t>
              </a:r>
              <a:r>
                <a:rPr lang="en-US" dirty="0" smtClean="0"/>
                <a:t>)</a:t>
              </a:r>
              <a:endParaRPr lang="en-US" i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3607594" y="2902506"/>
              <a:ext cx="2183606" cy="59055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88531" y="312372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P</a:t>
              </a:r>
              <a:endParaRPr lang="en-US" i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3632962" y="2914412"/>
              <a:ext cx="2122519" cy="573883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43400" y="2895600"/>
                  <a:ext cx="373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2895600"/>
                  <a:ext cx="3738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 flipH="1" flipV="1">
              <a:off x="6597650" y="2701925"/>
              <a:ext cx="438944" cy="118641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944345" y="2741254"/>
                  <a:ext cx="1592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</a:rPr>
                              <m:t>perp</m:t>
                            </m:r>
                          </m:e>
                          <m:sub>
                            <m:r>
                              <a:rPr lang="en-US" b="1">
                                <a:latin typeface="Cambria Math"/>
                              </a:rPr>
                              <m:t>𝐯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𝑄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345" y="2741254"/>
                  <a:ext cx="1592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Brace 17"/>
            <p:cNvSpPr/>
            <p:nvPr/>
          </p:nvSpPr>
          <p:spPr>
            <a:xfrm rot="20395042">
              <a:off x="6872583" y="2624414"/>
              <a:ext cx="143524" cy="1259930"/>
            </a:xfrm>
            <a:prstGeom prst="rightBrace">
              <a:avLst>
                <a:gd name="adj1" fmla="val 106420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434138" y="2736056"/>
              <a:ext cx="54767" cy="159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488906" y="2847975"/>
              <a:ext cx="154782" cy="453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0" y="4513025"/>
                <a:ext cx="3685111" cy="77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>
                                      <a:latin typeface="Cambria Math"/>
                                    </a:rPr>
                                    <m:t>𝐯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 –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dirty="0">
                                      <a:latin typeface="Cambria Math"/>
                                    </a:rPr>
                                    <m:t>𝐯</m:t>
                                  </m:r>
                                  <m:r>
                                    <a:rPr lang="en-US" b="1" i="1" dirty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1" dirty="0">
                                      <a:latin typeface="Cambria Math"/>
                                      <a:ea typeface="Cambria Math"/>
                                    </a:rPr>
                                    <m:t>𝐯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𝐯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513025"/>
                <a:ext cx="3685111" cy="7764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5618" y="5181600"/>
                <a:ext cx="3618939" cy="7764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>
                                      <a:latin typeface="Cambria Math"/>
                                    </a:rPr>
                                    <m:t>𝐯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𝑄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 – 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𝑃</m:t>
                                      </m:r>
                                      <m:r>
                                        <a:rPr lang="en-US" b="1" i="1" dirty="0">
                                          <a:latin typeface="Cambria Math"/>
                                        </a:rPr>
                                        <m:t> 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dirty="0">
                                      <a:latin typeface="Cambria Math"/>
                                    </a:rPr>
                                    <m:t>𝐯</m:t>
                                  </m:r>
                                  <m:r>
                                    <a:rPr lang="en-US" b="1" i="1" dirty="0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r>
                                    <a:rPr lang="en-US" b="1" dirty="0">
                                      <a:latin typeface="Cambria Math"/>
                                      <a:ea typeface="Cambria Math"/>
                                    </a:rPr>
                                    <m:t>𝐯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dirty="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dirty="0">
                          <a:latin typeface="Cambria Math"/>
                        </a:rPr>
                        <m:t>𝐯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dirty="0">
                          <a:latin typeface="Cambria Math"/>
                          <a:ea typeface="Cambria Math"/>
                        </a:rPr>
                        <m:t>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618" y="5181600"/>
                <a:ext cx="3618939" cy="7764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91963" y="5898725"/>
                <a:ext cx="3097643" cy="654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>
                                  <a:latin typeface="Cambria Math"/>
                                </a:rPr>
                                <m:t>𝐯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 – 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b="1" i="1" dirty="0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 dirty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dirty="0">
                              <a:latin typeface="Cambria Math"/>
                            </a:rPr>
                            <m:t>𝐯</m:t>
                          </m:r>
                          <m:r>
                            <a:rPr lang="en-US" b="1" i="1" dirty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1" dirty="0">
                              <a:latin typeface="Cambria Math"/>
                              <a:ea typeface="Cambria Math"/>
                            </a:rPr>
                            <m:t>𝐯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63" y="5898725"/>
                <a:ext cx="3097643" cy="6544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le 23"/>
          <p:cNvSpPr/>
          <p:nvPr/>
        </p:nvSpPr>
        <p:spPr>
          <a:xfrm>
            <a:off x="-58988" y="4540458"/>
            <a:ext cx="3820282" cy="318655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 smtClean="0">
                <a:solidFill>
                  <a:schemeClr val="tx1"/>
                </a:solidFill>
              </a:rPr>
              <a:t>Again, we’ll be using this equation a lot today!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5020" y="3258939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18508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 on Segment and</a:t>
            </a:r>
            <a:br>
              <a:rPr lang="en-US" dirty="0" smtClean="0"/>
            </a:br>
            <a:r>
              <a:rPr lang="en-US" dirty="0" smtClean="0"/>
              <a:t>Distance to Segment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line segment</a:t>
                </a:r>
                <a:r>
                  <a:rPr lang="en-US" dirty="0" smtClean="0"/>
                  <a:t> is defined by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and is composed of all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How can we compute closest point on a segment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to a point </a:t>
                </a:r>
                <a:r>
                  <a:rPr lang="en-US" i="1" dirty="0" smtClean="0"/>
                  <a:t>Q </a:t>
                </a:r>
                <a:r>
                  <a:rPr lang="en-US" dirty="0" smtClean="0"/>
                  <a:t>?</a:t>
                </a:r>
              </a:p>
              <a:p>
                <a:pPr marL="514350" lvl="1" indent="-220663">
                  <a:buFont typeface="+mj-lt"/>
                  <a:buAutoNum type="arabicPeriod"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the projection of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as the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77849" lvl="2" indent="0">
                  <a:buNone/>
                </a:pPr>
                <a:r>
                  <a:rPr lang="en-US" dirty="0" smtClean="0"/>
                  <a:t>By a </a:t>
                </a:r>
                <a:r>
                  <a:rPr lang="en-US" dirty="0" smtClean="0">
                    <a:hlinkClick r:id="rId2" action="ppaction://hlinksldjump"/>
                  </a:rPr>
                  <a:t>previous slide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–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1" i="0" dirty="0">
                                <a:latin typeface="Cambria Math"/>
                              </a:rPr>
                              <m:t>𝐯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77849" lvl="2" indent="0">
                  <a:buNone/>
                </a:pPr>
                <a:r>
                  <a:rPr lang="en-US" dirty="0" smtClean="0"/>
                  <a:t>This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–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1" i="0" dirty="0">
                                <a:latin typeface="Cambria Math"/>
                              </a:rPr>
                              <m:t>𝐯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514350" lvl="1" indent="-220663">
                  <a:buFont typeface="+mj-lt"/>
                  <a:buAutoNum type="arabicPeriod"/>
                </a:pPr>
                <a:r>
                  <a:rPr lang="en-US" dirty="0" smtClean="0"/>
                  <a:t>Therefore:</a:t>
                </a:r>
              </a:p>
              <a:p>
                <a:pPr marL="739775" lvl="2" indent="-163513"/>
                <a:r>
                  <a:rPr lang="en-US" dirty="0" smtClean="0"/>
                  <a:t>If </a:t>
                </a:r>
                <a:r>
                  <a:rPr lang="en-US" i="1" dirty="0" smtClean="0"/>
                  <a:t>t</a:t>
                </a:r>
                <a:r>
                  <a:rPr lang="en-US" dirty="0"/>
                  <a:t> </a:t>
                </a:r>
                <a:r>
                  <a:rPr lang="en-US" dirty="0" smtClean="0"/>
                  <a:t>&lt; 0 then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739775" lvl="2" indent="-163513"/>
                <a:r>
                  <a:rPr lang="en-US" dirty="0" smtClean="0"/>
                  <a:t>If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&gt; 1 then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739775" lvl="2" indent="-163513"/>
                <a:r>
                  <a:rPr lang="en-US" dirty="0" smtClean="0"/>
                  <a:t>Otherwise 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How can we </a:t>
                </a:r>
                <a:r>
                  <a:rPr lang="en-US" dirty="0"/>
                  <a:t>compute </a:t>
                </a:r>
                <a:r>
                  <a:rPr lang="en-US" i="1" dirty="0"/>
                  <a:t>distance </a:t>
                </a:r>
                <a:r>
                  <a:rPr lang="en-US" dirty="0" smtClean="0"/>
                  <a:t>from </a:t>
                </a:r>
                <a:r>
                  <a:rPr lang="en-US" dirty="0"/>
                  <a:t>a point </a:t>
                </a:r>
                <a:r>
                  <a:rPr lang="en-US" i="1" dirty="0"/>
                  <a:t>Q</a:t>
                </a:r>
                <a:r>
                  <a:rPr lang="en-US" dirty="0"/>
                  <a:t> to a line segment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 lvl="1"/>
                <a:r>
                  <a:rPr lang="en-US" dirty="0"/>
                  <a:t>Compute the closest point </a:t>
                </a:r>
                <a:r>
                  <a:rPr lang="en-US" i="1" dirty="0"/>
                  <a:t>Q</a:t>
                </a:r>
                <a:r>
                  <a:rPr lang="en-US" dirty="0"/>
                  <a:t>’ to the segment</a:t>
                </a:r>
              </a:p>
              <a:p>
                <a:pPr lvl="1"/>
                <a:r>
                  <a:rPr lang="en-US" dirty="0"/>
                  <a:t>Return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876800" y="3552408"/>
            <a:ext cx="3933304" cy="617339"/>
            <a:chOff x="4495800" y="3771802"/>
            <a:chExt cx="3933304" cy="809425"/>
          </a:xfrm>
        </p:grpSpPr>
        <p:grpSp>
          <p:nvGrpSpPr>
            <p:cNvPr id="74" name="Group 73"/>
            <p:cNvGrpSpPr/>
            <p:nvPr/>
          </p:nvGrpSpPr>
          <p:grpSpPr>
            <a:xfrm>
              <a:off x="4495800" y="3771802"/>
              <a:ext cx="498983" cy="794682"/>
              <a:chOff x="3655046" y="1784450"/>
              <a:chExt cx="498983" cy="794682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655046" y="2164651"/>
                <a:ext cx="498983" cy="414481"/>
                <a:chOff x="4399536" y="2266807"/>
                <a:chExt cx="498983" cy="4144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4399536" y="2266807"/>
                      <a:ext cx="4989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9536" y="2266807"/>
                      <a:ext cx="498983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Connector 50"/>
                <p:cNvCxnSpPr/>
                <p:nvPr/>
              </p:nvCxnSpPr>
              <p:spPr>
                <a:xfrm>
                  <a:off x="4838032" y="2681288"/>
                  <a:ext cx="54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4093543" y="1784450"/>
                <a:ext cx="5430" cy="76928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6248400" y="3797757"/>
              <a:ext cx="504304" cy="783470"/>
              <a:chOff x="5056760" y="1795662"/>
              <a:chExt cx="504304" cy="78347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056760" y="2184400"/>
                <a:ext cx="504304" cy="394732"/>
                <a:chOff x="4353450" y="2286556"/>
                <a:chExt cx="504304" cy="394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4353450" y="2286556"/>
                      <a:ext cx="5043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3450" y="2286556"/>
                      <a:ext cx="50430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1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>
                  <a:off x="4838032" y="2681288"/>
                  <a:ext cx="54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/>
              <p:nvPr/>
            </p:nvCxnSpPr>
            <p:spPr>
              <a:xfrm flipH="1" flipV="1">
                <a:off x="5544057" y="1795662"/>
                <a:ext cx="2716" cy="743327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7924800" y="3809781"/>
              <a:ext cx="504304" cy="771446"/>
              <a:chOff x="5105400" y="1807686"/>
              <a:chExt cx="504304" cy="77144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5105400" y="2184400"/>
                <a:ext cx="504304" cy="394732"/>
                <a:chOff x="4402090" y="2286556"/>
                <a:chExt cx="504304" cy="394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4402090" y="2286556"/>
                      <a:ext cx="5043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2090" y="2286556"/>
                      <a:ext cx="50430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1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Straight Connector 79"/>
                <p:cNvCxnSpPr/>
                <p:nvPr/>
              </p:nvCxnSpPr>
              <p:spPr>
                <a:xfrm>
                  <a:off x="4838032" y="2681288"/>
                  <a:ext cx="54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5546773" y="1807686"/>
                <a:ext cx="0" cy="73130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/>
          <p:cNvGrpSpPr/>
          <p:nvPr/>
        </p:nvGrpSpPr>
        <p:grpSpPr>
          <a:xfrm>
            <a:off x="4953000" y="3048000"/>
            <a:ext cx="4419600" cy="841177"/>
            <a:chOff x="4572000" y="3276600"/>
            <a:chExt cx="4419600" cy="841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467600" y="3310036"/>
                  <a:ext cx="4686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310036"/>
                  <a:ext cx="46865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4572000" y="3771801"/>
              <a:ext cx="4419600" cy="3798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76533" y="328658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</a:t>
              </a:r>
              <a:r>
                <a:rPr lang="en-US" dirty="0" smtClean="0"/>
                <a:t>(</a:t>
              </a:r>
              <a:r>
                <a:rPr lang="en-US" i="1" dirty="0" smtClean="0"/>
                <a:t>t</a:t>
              </a:r>
              <a:r>
                <a:rPr lang="en-US" dirty="0" smtClean="0"/>
                <a:t>)</a:t>
              </a:r>
              <a:endParaRPr 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200841" y="3276600"/>
                  <a:ext cx="473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41" y="3276600"/>
                  <a:ext cx="47397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/>
            <p:cNvCxnSpPr/>
            <p:nvPr/>
          </p:nvCxnSpPr>
          <p:spPr>
            <a:xfrm>
              <a:off x="5429250" y="3778706"/>
              <a:ext cx="2181225" cy="19050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105400" y="3810000"/>
                  <a:ext cx="6430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810000"/>
                  <a:ext cx="643060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357940" y="3810000"/>
                  <a:ext cx="6430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940" y="3810000"/>
                  <a:ext cx="643060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343400" y="4368925"/>
                <a:ext cx="4724400" cy="313944"/>
              </a:xfrm>
              <a:prstGeom prst="roundRect">
                <a:avLst/>
              </a:prstGeom>
              <a:solidFill>
                <a:srgbClr val="FFFF66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effect, we are clamping </a:t>
                </a:r>
                <a:r>
                  <a:rPr 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[0,1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returning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68925"/>
                <a:ext cx="4724400" cy="313944"/>
              </a:xfrm>
              <a:prstGeom prst="roundRect">
                <a:avLst/>
              </a:prstGeom>
              <a:blipFill>
                <a:blip r:embed="rId11"/>
                <a:stretch>
                  <a:fillRect t="-5455" b="-23636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ounded Rectangle 29"/>
          <p:cNvSpPr/>
          <p:nvPr/>
        </p:nvSpPr>
        <p:spPr>
          <a:xfrm>
            <a:off x="4344367" y="4760871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6551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Closest Point to a Ray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i="1" dirty="0" smtClean="0"/>
                  <a:t>ray </a:t>
                </a:r>
                <a:r>
                  <a:rPr lang="en-US" dirty="0" smtClean="0"/>
                  <a:t>is </a:t>
                </a:r>
                <a:r>
                  <a:rPr lang="en-US" dirty="0"/>
                  <a:t>defined by a</a:t>
                </a:r>
                <a:r>
                  <a:rPr lang="en-US" dirty="0" smtClean="0"/>
                  <a:t> point </a:t>
                </a:r>
                <a:r>
                  <a:rPr lang="en-US" i="1" dirty="0" smtClean="0"/>
                  <a:t>P </a:t>
                </a:r>
                <a:r>
                  <a:rPr lang="en-US" dirty="0"/>
                  <a:t>and </a:t>
                </a:r>
                <a:r>
                  <a:rPr lang="en-US" dirty="0" smtClean="0"/>
                  <a:t>a vector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and </a:t>
                </a:r>
                <a:r>
                  <a:rPr lang="en-US" dirty="0"/>
                  <a:t>is composed of all the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1" i="0" smtClean="0">
                        <a:latin typeface="Cambria Math"/>
                      </a:rPr>
                      <m:t>𝐯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sz="800" dirty="0" smtClean="0"/>
              </a:p>
              <a:p>
                <a:pPr marL="0" indent="0">
                  <a:buNone/>
                </a:pPr>
                <a:r>
                  <a:rPr lang="en-US" dirty="0" smtClean="0"/>
                  <a:t>To </a:t>
                </a:r>
                <a:r>
                  <a:rPr lang="en-US" dirty="0"/>
                  <a:t>compute closest point on a segment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to a point </a:t>
                </a:r>
                <a:r>
                  <a:rPr lang="en-US" i="1" dirty="0"/>
                  <a:t>Q</a:t>
                </a:r>
                <a:endParaRPr lang="en-US" dirty="0"/>
              </a:p>
              <a:p>
                <a:pPr marL="514350" lvl="1" indent="-220663">
                  <a:buFont typeface="+mj-lt"/>
                  <a:buAutoNum type="arabicPeriod"/>
                </a:pPr>
                <a:r>
                  <a:rPr lang="en-US" dirty="0"/>
                  <a:t>Consider the projection of </a:t>
                </a:r>
                <a:r>
                  <a:rPr lang="en-US" i="1" dirty="0"/>
                  <a:t>Q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as a line</a:t>
                </a:r>
              </a:p>
              <a:p>
                <a:pPr marL="577849" lvl="2" indent="0">
                  <a:buNone/>
                </a:pPr>
                <a:r>
                  <a:rPr lang="en-US" dirty="0"/>
                  <a:t>By a previous slide: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–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1" i="0" dirty="0">
                                <a:latin typeface="Cambria Math"/>
                              </a:rPr>
                              <m:t>𝐯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  <m:r>
                      <a:rPr lang="en-US" b="1" i="0" dirty="0" smtClean="0"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b="1" dirty="0"/>
              </a:p>
              <a:p>
                <a:pPr marL="577849" lvl="2" indent="0">
                  <a:buNone/>
                </a:pPr>
                <a:r>
                  <a:rPr lang="en-US" dirty="0"/>
                  <a:t>This means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0">
                                <a:latin typeface="Cambria Math"/>
                              </a:rPr>
                              <m:t>𝐯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–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1" i="0" dirty="0">
                                <a:latin typeface="Cambria Math"/>
                              </a:rPr>
                              <m:t>𝐯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1" i="0" dirty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514350" lvl="1" indent="-220663">
                  <a:buFont typeface="+mj-lt"/>
                  <a:buAutoNum type="arabicPeriod"/>
                </a:pPr>
                <a:r>
                  <a:rPr lang="en-US" sz="1800" dirty="0" smtClean="0"/>
                  <a:t>If </a:t>
                </a:r>
                <a:r>
                  <a:rPr lang="en-US" sz="1800" i="1" dirty="0"/>
                  <a:t>t</a:t>
                </a:r>
                <a:r>
                  <a:rPr lang="en-US" sz="1800" dirty="0"/>
                  <a:t> &lt; 0 then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. Otherwise </a:t>
                </a: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8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067696" y="4711632"/>
            <a:ext cx="3933304" cy="809425"/>
            <a:chOff x="4495800" y="3771802"/>
            <a:chExt cx="3933304" cy="809425"/>
          </a:xfrm>
        </p:grpSpPr>
        <p:grpSp>
          <p:nvGrpSpPr>
            <p:cNvPr id="6" name="Group 5"/>
            <p:cNvGrpSpPr/>
            <p:nvPr/>
          </p:nvGrpSpPr>
          <p:grpSpPr>
            <a:xfrm>
              <a:off x="4495800" y="3771802"/>
              <a:ext cx="498983" cy="794682"/>
              <a:chOff x="3655046" y="1784450"/>
              <a:chExt cx="498983" cy="79468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3655046" y="2164651"/>
                <a:ext cx="498983" cy="414481"/>
                <a:chOff x="4399536" y="2266807"/>
                <a:chExt cx="498983" cy="4144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399536" y="2266807"/>
                      <a:ext cx="4989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99536" y="2266807"/>
                      <a:ext cx="498983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Connector 19"/>
                <p:cNvCxnSpPr/>
                <p:nvPr/>
              </p:nvCxnSpPr>
              <p:spPr>
                <a:xfrm>
                  <a:off x="4838032" y="2681288"/>
                  <a:ext cx="54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093543" y="1784450"/>
                <a:ext cx="5430" cy="769282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7924800" y="3809781"/>
              <a:ext cx="504304" cy="771446"/>
              <a:chOff x="5105400" y="1807686"/>
              <a:chExt cx="504304" cy="771446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105400" y="2184400"/>
                <a:ext cx="504304" cy="394732"/>
                <a:chOff x="4402090" y="2286556"/>
                <a:chExt cx="504304" cy="394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4402090" y="2286556"/>
                      <a:ext cx="5043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02090" y="2286556"/>
                      <a:ext cx="50430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Connector 11"/>
                <p:cNvCxnSpPr/>
                <p:nvPr/>
              </p:nvCxnSpPr>
              <p:spPr>
                <a:xfrm>
                  <a:off x="4838032" y="2681288"/>
                  <a:ext cx="543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med" len="med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/>
              <p:cNvCxnSpPr/>
              <p:nvPr/>
            </p:nvCxnSpPr>
            <p:spPr>
              <a:xfrm>
                <a:off x="5546773" y="1807686"/>
                <a:ext cx="0" cy="731303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4143896" y="4267200"/>
            <a:ext cx="4619104" cy="790407"/>
            <a:chOff x="4572000" y="3327370"/>
            <a:chExt cx="4619104" cy="79040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2000" y="3771801"/>
              <a:ext cx="1935435" cy="1276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362304" y="332737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 smtClean="0"/>
                <a:t>(</a:t>
              </a:r>
              <a:r>
                <a:rPr lang="en-US" i="1" dirty="0" smtClean="0"/>
                <a:t>t</a:t>
              </a:r>
              <a:r>
                <a:rPr lang="en-US" dirty="0" smtClean="0"/>
                <a:t>)</a:t>
              </a:r>
              <a:endParaRPr lang="en-US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00841" y="3327370"/>
                  <a:ext cx="9580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US" b="1" i="0" smtClean="0">
                            <a:latin typeface="Cambria Math"/>
                          </a:rPr>
                          <m:t>𝐯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841" y="3327370"/>
                  <a:ext cx="95808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5429250" y="3778706"/>
              <a:ext cx="3761854" cy="31294"/>
            </a:xfrm>
            <a:prstGeom prst="line">
              <a:avLst/>
            </a:prstGeom>
            <a:ln w="25400">
              <a:solidFill>
                <a:schemeClr val="tx1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105400" y="3810000"/>
                  <a:ext cx="6430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810000"/>
                  <a:ext cx="643060" cy="30777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57940" y="3810000"/>
                  <a:ext cx="64306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&gt;0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940" y="3810000"/>
                  <a:ext cx="643060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ounded Rectangle 28"/>
          <p:cNvSpPr/>
          <p:nvPr/>
        </p:nvSpPr>
        <p:spPr>
          <a:xfrm>
            <a:off x="1066800" y="4157168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3949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 325/425: </a:t>
            </a:r>
            <a:br>
              <a:rPr lang="en-US" dirty="0"/>
            </a:br>
            <a:r>
              <a:rPr lang="en-US" dirty="0"/>
              <a:t>Applied 3D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2:</a:t>
            </a:r>
          </a:p>
          <a:p>
            <a:r>
              <a:rPr lang="en-US" dirty="0" smtClean="0"/>
              <a:t>Classroom Mathematics vs </a:t>
            </a:r>
          </a:p>
          <a:p>
            <a:r>
              <a:rPr lang="en-US" dirty="0" smtClean="0"/>
              <a:t>the Real World</a:t>
            </a:r>
            <a:r>
              <a:rPr lang="en-US" dirty="0" smtClean="0"/>
              <a:t>…</a:t>
            </a:r>
          </a:p>
          <a:p>
            <a:pPr indent="-163512">
              <a:buClr>
                <a:prstClr val="black"/>
              </a:buClr>
            </a:pPr>
            <a:endParaRPr lang="en-US" sz="2200" i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163512">
              <a:buClr>
                <a:prstClr val="black"/>
              </a:buClr>
            </a:pPr>
            <a:r>
              <a:rPr lang="en-US" sz="22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Wake </a:t>
            </a:r>
            <a:r>
              <a:rPr lang="en-US" sz="2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up! We’re changing gears now…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096305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Ray-Sphere </a:t>
            </a:r>
            <a:r>
              <a:rPr lang="en-US" dirty="0" smtClean="0"/>
              <a:t>Intersection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2A927-C669-46EB-947E-64BB8CE605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</a:t>
            </a:r>
            <a:r>
              <a:rPr lang="en-US" dirty="0" err="1"/>
              <a:t>Bsphere</a:t>
            </a:r>
            <a:r>
              <a:rPr lang="en-US" dirty="0"/>
              <a:t> B(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/>
              <a:t>and a ray R(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) </a:t>
            </a:r>
            <a:r>
              <a:rPr lang="en-US" dirty="0" smtClean="0"/>
              <a:t>, </a:t>
            </a:r>
            <a:r>
              <a:rPr lang="en-US" dirty="0"/>
              <a:t>How </a:t>
            </a:r>
            <a:r>
              <a:rPr lang="en-US" dirty="0" smtClean="0"/>
              <a:t>can </a:t>
            </a:r>
            <a:r>
              <a:rPr lang="en-US" dirty="0"/>
              <a:t>you test if they intersect?</a:t>
            </a:r>
          </a:p>
          <a:p>
            <a:pPr marL="293688" lvl="1" indent="0">
              <a:buNone/>
            </a:pPr>
            <a:r>
              <a:rPr lang="en-US" i="1" dirty="0" smtClean="0"/>
              <a:t> 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Using the previous slides, we come up with: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But, what if you forgot all this wonderful math?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1600" y="2438400"/>
                <a:ext cx="3733800" cy="1295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Intersection(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Bsphere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B(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Ray R(</a:t>
                </a:r>
                <a:r>
                  <a:rPr lang="en-US" sz="1400" i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P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 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v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 )</a:t>
                </a: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en-US" sz="1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–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r>
                              <a:rPr lang="en-US" sz="1400" b="1" i="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𝐯</m:t>
                            </m:r>
                            <m:r>
                              <a:rPr lang="en-US" sz="1400" b="1" i="0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400" b="1" i="0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den>
                        </m:f>
                      </m:e>
                    </m:d>
                  </m:oMath>
                </a14:m>
                <a:endParaRPr lang="en-US" sz="1400" b="1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1400" b="1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𝑄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400" b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𝐯</m:t>
                    </m:r>
                  </m:oMath>
                </a14:m>
                <a:endParaRPr lang="en-US" sz="1400" dirty="0" smtClean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  <a:p>
                <a:pPr marL="177800" lvl="1"/>
                <a:r>
                  <a:rPr lang="en-US" sz="14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r</a:t>
                </a:r>
                <a:r>
                  <a:rPr lang="en-US" sz="1400" dirty="0" smtClean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438400"/>
                <a:ext cx="3733800" cy="1295400"/>
              </a:xfrm>
              <a:prstGeom prst="rect">
                <a:avLst/>
              </a:prstGeom>
              <a:blipFill>
                <a:blip r:embed="rId2"/>
                <a:stretch>
                  <a:fillRect l="-162" b="-276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freerangekids.com/wp-content/uploads/2014/08/home-alone-1-241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91" y="4335970"/>
            <a:ext cx="1719961" cy="214103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335268" y="4708125"/>
            <a:ext cx="3248501" cy="609600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worries: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Engaging our best Google-Foo!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15101" y="2791402"/>
            <a:ext cx="2285033" cy="294698"/>
          </a:xfrm>
          <a:prstGeom prst="roundRect">
            <a:avLst/>
          </a:prstGeom>
          <a:solidFill>
            <a:srgbClr val="FFFF66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also </a:t>
            </a:r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Dynamic Examples</a:t>
            </a:r>
            <a:endParaRPr 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05400" y="1596051"/>
            <a:ext cx="4133471" cy="461349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Side note:  </a:t>
            </a:r>
            <a:r>
              <a:rPr lang="en-US" sz="1200" dirty="0" smtClean="0">
                <a:solidFill>
                  <a:schemeClr val="tx1"/>
                </a:solidFill>
              </a:rPr>
              <a:t>This could be used to test if an instant-bullet fired hits the </a:t>
            </a:r>
            <a:r>
              <a:rPr lang="en-US" sz="1200" dirty="0" err="1" smtClean="0">
                <a:solidFill>
                  <a:schemeClr val="tx1"/>
                </a:solidFill>
              </a:rPr>
              <a:t>Bsphere</a:t>
            </a:r>
            <a:r>
              <a:rPr lang="en-US" sz="1200" dirty="0" smtClean="0">
                <a:solidFill>
                  <a:schemeClr val="tx1"/>
                </a:solidFill>
              </a:rPr>
              <a:t> of an enemy.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3691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638BAD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rgbClr val="FFFF00"/>
        </a:solidFill>
        <a:ln w="25400"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46288</TotalTime>
  <Words>2346</Words>
  <Application>Microsoft Office PowerPoint</Application>
  <PresentationFormat>On-screen Show (4:3)</PresentationFormat>
  <Paragraphs>815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Arial Black</vt:lpstr>
      <vt:lpstr>Calibri</vt:lpstr>
      <vt:lpstr>Cambria Math</vt:lpstr>
      <vt:lpstr>Consolas</vt:lpstr>
      <vt:lpstr>Gill Sans MT</vt:lpstr>
      <vt:lpstr>Lucida Sans</vt:lpstr>
      <vt:lpstr>Symbol</vt:lpstr>
      <vt:lpstr>Times New Roman</vt:lpstr>
      <vt:lpstr>Wingdings</vt:lpstr>
      <vt:lpstr>Wingdings 3</vt:lpstr>
      <vt:lpstr>Origin</vt:lpstr>
      <vt:lpstr>GAM 325/425:  Applied 3D Geometry</vt:lpstr>
      <vt:lpstr>Collision and Intersection Testing</vt:lpstr>
      <vt:lpstr>GAM 325/425:  Applied 3D Geometry</vt:lpstr>
      <vt:lpstr>Closest Point on Line</vt:lpstr>
      <vt:lpstr>Line-Point Distance</vt:lpstr>
      <vt:lpstr>Closest Point on Segment and Distance to Segment</vt:lpstr>
      <vt:lpstr>Closest Point to a Ray</vt:lpstr>
      <vt:lpstr>GAM 325/425:  Applied 3D Geometry</vt:lpstr>
      <vt:lpstr>Ray-Sphere Intersection</vt:lpstr>
      <vt:lpstr>Ray-Sphere Intersection: A Case Study</vt:lpstr>
      <vt:lpstr>Ray-Sphere Intersection: A Case Study</vt:lpstr>
      <vt:lpstr>Ray-Sphere Intersection: A Case Study</vt:lpstr>
      <vt:lpstr>Ray-Sphere Intersection: A Case Study</vt:lpstr>
      <vt:lpstr>Ray-Sphere Intersection: A Case Study</vt:lpstr>
      <vt:lpstr>Ray-Sphere Intersection: A Case Study</vt:lpstr>
      <vt:lpstr>GAM 325/425:  Applied 3D Geometry</vt:lpstr>
      <vt:lpstr>Line-Line “Intersection” (3D) (Distance, Closest Pts, Intersection)</vt:lpstr>
      <vt:lpstr>Line-Line “Intersection” (3D) (Distance, Closest Pts, Intersection)</vt:lpstr>
      <vt:lpstr>Line-Line “Intersection” (3D)</vt:lpstr>
      <vt:lpstr>Line-Line “Intersection” (3D)</vt:lpstr>
      <vt:lpstr>Line-Line “Intersection” (3D)</vt:lpstr>
      <vt:lpstr>Line-Line “Intersection” (3D)</vt:lpstr>
      <vt:lpstr>Line-Line “Intersection” (3D)</vt:lpstr>
      <vt:lpstr>Line-AABB Intersection</vt:lpstr>
      <vt:lpstr>Line-AABB Intersection</vt:lpstr>
      <vt:lpstr>Line-AABB Intersection: Visualization</vt:lpstr>
      <vt:lpstr>Line-AABB Intersection: Visualization</vt:lpstr>
      <vt:lpstr>Line-AABB Intersection</vt:lpstr>
      <vt:lpstr>Line-AABB Intersection: Final Algorithm</vt:lpstr>
      <vt:lpstr>Line-OBB Intersection</vt:lpstr>
      <vt:lpstr>GAM 325/425:  Applied 3D Geometry</vt:lpstr>
      <vt:lpstr>Plane-Bsphere Intersection</vt:lpstr>
      <vt:lpstr>Plane Distance Variations</vt:lpstr>
      <vt:lpstr>Plane-Segment Intersection</vt:lpstr>
      <vt:lpstr>Plane-Segment Intersection</vt:lpstr>
      <vt:lpstr>OBB-Plane </vt:lpstr>
      <vt:lpstr>OBB-Plane </vt:lpstr>
      <vt:lpstr>OBB-Plane </vt:lpstr>
      <vt:lpstr>OBB-Plane:  Final Algorithm</vt:lpstr>
      <vt:lpstr>OBB-Plane:  Final Algorithm</vt:lpstr>
      <vt:lpstr>AABB-Plane 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2309</cp:revision>
  <dcterms:created xsi:type="dcterms:W3CDTF">2013-03-17T23:02:21Z</dcterms:created>
  <dcterms:modified xsi:type="dcterms:W3CDTF">2020-11-04T22:35:35Z</dcterms:modified>
</cp:coreProperties>
</file>