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2"/>
  </p:notesMasterIdLst>
  <p:sldIdLst>
    <p:sldId id="257" r:id="rId2"/>
    <p:sldId id="312" r:id="rId3"/>
    <p:sldId id="320" r:id="rId4"/>
    <p:sldId id="314" r:id="rId5"/>
    <p:sldId id="318" r:id="rId6"/>
    <p:sldId id="266" r:id="rId7"/>
    <p:sldId id="261" r:id="rId8"/>
    <p:sldId id="260" r:id="rId9"/>
    <p:sldId id="268"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71" autoAdjust="0"/>
    <p:restoredTop sz="94660"/>
  </p:normalViewPr>
  <p:slideViewPr>
    <p:cSldViewPr snapToGrid="0">
      <p:cViewPr>
        <p:scale>
          <a:sx n="130" d="100"/>
          <a:sy n="130" d="100"/>
        </p:scale>
        <p:origin x="17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B806B-E083-4EB0-B1D6-EA5E016DFA15}" type="datetimeFigureOut">
              <a:rPr lang="en-US" smtClean="0"/>
              <a:t>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B4A610-3F19-41F0-8482-DB0780C8DC41}" type="slidenum">
              <a:rPr lang="en-US" smtClean="0"/>
              <a:t>‹#›</a:t>
            </a:fld>
            <a:endParaRPr lang="en-US"/>
          </a:p>
        </p:txBody>
      </p:sp>
    </p:spTree>
    <p:extLst>
      <p:ext uri="{BB962C8B-B14F-4D97-AF65-F5344CB8AC3E}">
        <p14:creationId xmlns:p14="http://schemas.microsoft.com/office/powerpoint/2010/main" val="3920066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F5EA4-7BC2-F648-B04B-A4D554F0E6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5E3677-65C4-1044-9DBD-CC7791F314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046474-1BC2-364C-8901-3191130294E6}"/>
              </a:ext>
            </a:extLst>
          </p:cNvPr>
          <p:cNvSpPr>
            <a:spLocks noGrp="1"/>
          </p:cNvSpPr>
          <p:nvPr>
            <p:ph type="dt" sz="half" idx="10"/>
          </p:nvPr>
        </p:nvSpPr>
        <p:spPr/>
        <p:txBody>
          <a:bodyPr/>
          <a:lstStyle/>
          <a:p>
            <a:fld id="{48A87A34-81AB-432B-8DAE-1953F412C126}" type="datetimeFigureOut">
              <a:rPr lang="en-US" smtClean="0"/>
              <a:t>1/20/20</a:t>
            </a:fld>
            <a:endParaRPr lang="en-US" dirty="0"/>
          </a:p>
        </p:txBody>
      </p:sp>
      <p:sp>
        <p:nvSpPr>
          <p:cNvPr id="5" name="Footer Placeholder 4">
            <a:extLst>
              <a:ext uri="{FF2B5EF4-FFF2-40B4-BE49-F238E27FC236}">
                <a16:creationId xmlns:a16="http://schemas.microsoft.com/office/drawing/2014/main" id="{70C9352A-3BDF-334D-82A9-7F761F06A3A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C600FDE-F9D8-764D-ADAC-28D8B54F310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8569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115E-A7AC-0D41-9BE6-F6820B026E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E5AF2B-C442-E442-8E6E-5D8C450223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585D10-D767-ED42-9C31-9C1D69BCA362}"/>
              </a:ext>
            </a:extLst>
          </p:cNvPr>
          <p:cNvSpPr>
            <a:spLocks noGrp="1"/>
          </p:cNvSpPr>
          <p:nvPr>
            <p:ph type="dt" sz="half" idx="10"/>
          </p:nvPr>
        </p:nvSpPr>
        <p:spPr/>
        <p:txBody>
          <a:bodyPr/>
          <a:lstStyle/>
          <a:p>
            <a:fld id="{48A87A34-81AB-432B-8DAE-1953F412C126}" type="datetimeFigureOut">
              <a:rPr lang="en-US" smtClean="0"/>
              <a:t>1/20/20</a:t>
            </a:fld>
            <a:endParaRPr lang="en-US" dirty="0"/>
          </a:p>
        </p:txBody>
      </p:sp>
      <p:sp>
        <p:nvSpPr>
          <p:cNvPr id="5" name="Footer Placeholder 4">
            <a:extLst>
              <a:ext uri="{FF2B5EF4-FFF2-40B4-BE49-F238E27FC236}">
                <a16:creationId xmlns:a16="http://schemas.microsoft.com/office/drawing/2014/main" id="{F8682149-1922-E349-8926-ED9E3EC569B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1A4969-6550-6041-BD14-7D938B0525D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1775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086A70-7BE2-7745-8A29-80A1332C78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4DC3BC-5387-6841-ADBB-727FDECE504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B3965D-D415-284C-8522-8FF7688440AF}"/>
              </a:ext>
            </a:extLst>
          </p:cNvPr>
          <p:cNvSpPr>
            <a:spLocks noGrp="1"/>
          </p:cNvSpPr>
          <p:nvPr>
            <p:ph type="dt" sz="half" idx="10"/>
          </p:nvPr>
        </p:nvSpPr>
        <p:spPr/>
        <p:txBody>
          <a:bodyPr/>
          <a:lstStyle/>
          <a:p>
            <a:fld id="{48A87A34-81AB-432B-8DAE-1953F412C126}" type="datetimeFigureOut">
              <a:rPr lang="en-US" smtClean="0"/>
              <a:t>1/20/20</a:t>
            </a:fld>
            <a:endParaRPr lang="en-US" dirty="0"/>
          </a:p>
        </p:txBody>
      </p:sp>
      <p:sp>
        <p:nvSpPr>
          <p:cNvPr id="5" name="Footer Placeholder 4">
            <a:extLst>
              <a:ext uri="{FF2B5EF4-FFF2-40B4-BE49-F238E27FC236}">
                <a16:creationId xmlns:a16="http://schemas.microsoft.com/office/drawing/2014/main" id="{12D19D30-058F-B545-B160-54260F67427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FBE2E70-E899-0E42-A3E4-90E53AFCE56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4839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6D3F7-7447-5D43-92E0-A8E79260A2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F22A1E-7258-C445-8E17-486C4334596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0DE5A5-A7D5-CC43-990F-F695C4BC81DA}"/>
              </a:ext>
            </a:extLst>
          </p:cNvPr>
          <p:cNvSpPr>
            <a:spLocks noGrp="1"/>
          </p:cNvSpPr>
          <p:nvPr>
            <p:ph type="dt" sz="half" idx="10"/>
          </p:nvPr>
        </p:nvSpPr>
        <p:spPr/>
        <p:txBody>
          <a:bodyPr/>
          <a:lstStyle/>
          <a:p>
            <a:fld id="{48A87A34-81AB-432B-8DAE-1953F412C126}" type="datetimeFigureOut">
              <a:rPr lang="en-US" smtClean="0"/>
              <a:t>1/20/20</a:t>
            </a:fld>
            <a:endParaRPr lang="en-US" dirty="0"/>
          </a:p>
        </p:txBody>
      </p:sp>
      <p:sp>
        <p:nvSpPr>
          <p:cNvPr id="5" name="Footer Placeholder 4">
            <a:extLst>
              <a:ext uri="{FF2B5EF4-FFF2-40B4-BE49-F238E27FC236}">
                <a16:creationId xmlns:a16="http://schemas.microsoft.com/office/drawing/2014/main" id="{B326108D-8113-5A49-A7B3-B091C67E46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AE5B13A-0EFD-0642-8FB3-065366BBE60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3592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58389-F317-CA42-8571-813C75D9EF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58656C-F1E7-794F-8561-8E02498003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E8F6C87-3D1F-0D46-A14C-66C20D9BADF3}"/>
              </a:ext>
            </a:extLst>
          </p:cNvPr>
          <p:cNvSpPr>
            <a:spLocks noGrp="1"/>
          </p:cNvSpPr>
          <p:nvPr>
            <p:ph type="dt" sz="half" idx="10"/>
          </p:nvPr>
        </p:nvSpPr>
        <p:spPr/>
        <p:txBody>
          <a:bodyPr/>
          <a:lstStyle/>
          <a:p>
            <a:fld id="{48A87A34-81AB-432B-8DAE-1953F412C126}" type="datetimeFigureOut">
              <a:rPr lang="en-US" smtClean="0"/>
              <a:t>1/20/20</a:t>
            </a:fld>
            <a:endParaRPr lang="en-US" dirty="0"/>
          </a:p>
        </p:txBody>
      </p:sp>
      <p:sp>
        <p:nvSpPr>
          <p:cNvPr id="5" name="Footer Placeholder 4">
            <a:extLst>
              <a:ext uri="{FF2B5EF4-FFF2-40B4-BE49-F238E27FC236}">
                <a16:creationId xmlns:a16="http://schemas.microsoft.com/office/drawing/2014/main" id="{5F43AAAD-A497-4248-8468-9F5C37644F1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B2B5B56-CBC9-3040-9DF3-54DC115FC6A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28996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0EB3E-5DA7-8345-86DC-2E2EB0371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4559A7-A07C-6F46-9444-BDEF856CA59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C3A72D-D4BE-3E49-8327-CF7B0DAB8E2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63762D-0324-F64F-9D92-8EAA16A945F3}"/>
              </a:ext>
            </a:extLst>
          </p:cNvPr>
          <p:cNvSpPr>
            <a:spLocks noGrp="1"/>
          </p:cNvSpPr>
          <p:nvPr>
            <p:ph type="dt" sz="half" idx="10"/>
          </p:nvPr>
        </p:nvSpPr>
        <p:spPr/>
        <p:txBody>
          <a:bodyPr/>
          <a:lstStyle/>
          <a:p>
            <a:fld id="{48A87A34-81AB-432B-8DAE-1953F412C126}" type="datetimeFigureOut">
              <a:rPr lang="en-US" smtClean="0"/>
              <a:t>1/20/20</a:t>
            </a:fld>
            <a:endParaRPr lang="en-US" dirty="0"/>
          </a:p>
        </p:txBody>
      </p:sp>
      <p:sp>
        <p:nvSpPr>
          <p:cNvPr id="6" name="Footer Placeholder 5">
            <a:extLst>
              <a:ext uri="{FF2B5EF4-FFF2-40B4-BE49-F238E27FC236}">
                <a16:creationId xmlns:a16="http://schemas.microsoft.com/office/drawing/2014/main" id="{CA3CDCDB-BD59-1440-A489-2B7412E1992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51ACD50-9C54-0E47-A2CD-ED9CAF9AD85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5180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BE944-9635-C74C-A2D9-25C8F55526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AF5020-B9A1-8C43-A832-2588A9AB10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C3611D2-0B5A-6E49-8ED4-719A1E2217D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5A6C16-EB4E-D240-9500-3C1A423855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3F35CE1-742A-1E4A-9F69-EFA762954C5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4E88DF-44C5-EF4B-BF42-443AA94AAF93}"/>
              </a:ext>
            </a:extLst>
          </p:cNvPr>
          <p:cNvSpPr>
            <a:spLocks noGrp="1"/>
          </p:cNvSpPr>
          <p:nvPr>
            <p:ph type="dt" sz="half" idx="10"/>
          </p:nvPr>
        </p:nvSpPr>
        <p:spPr/>
        <p:txBody>
          <a:bodyPr/>
          <a:lstStyle/>
          <a:p>
            <a:fld id="{48A87A34-81AB-432B-8DAE-1953F412C126}" type="datetimeFigureOut">
              <a:rPr lang="en-US" smtClean="0"/>
              <a:t>1/20/20</a:t>
            </a:fld>
            <a:endParaRPr lang="en-US" dirty="0"/>
          </a:p>
        </p:txBody>
      </p:sp>
      <p:sp>
        <p:nvSpPr>
          <p:cNvPr id="8" name="Footer Placeholder 7">
            <a:extLst>
              <a:ext uri="{FF2B5EF4-FFF2-40B4-BE49-F238E27FC236}">
                <a16:creationId xmlns:a16="http://schemas.microsoft.com/office/drawing/2014/main" id="{A5282209-9C04-334E-A9DB-587AC910F35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B919FA6-FBA7-D246-BCCD-89430963ED8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84789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FD24C-75D5-784E-84F5-3BC5254724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6AEF7E-88D7-8845-9F67-8ACE3BC8C33B}"/>
              </a:ext>
            </a:extLst>
          </p:cNvPr>
          <p:cNvSpPr>
            <a:spLocks noGrp="1"/>
          </p:cNvSpPr>
          <p:nvPr>
            <p:ph type="dt" sz="half" idx="10"/>
          </p:nvPr>
        </p:nvSpPr>
        <p:spPr/>
        <p:txBody>
          <a:bodyPr/>
          <a:lstStyle/>
          <a:p>
            <a:fld id="{48A87A34-81AB-432B-8DAE-1953F412C126}" type="datetimeFigureOut">
              <a:rPr lang="en-US" smtClean="0"/>
              <a:t>1/20/20</a:t>
            </a:fld>
            <a:endParaRPr lang="en-US" dirty="0"/>
          </a:p>
        </p:txBody>
      </p:sp>
      <p:sp>
        <p:nvSpPr>
          <p:cNvPr id="4" name="Footer Placeholder 3">
            <a:extLst>
              <a:ext uri="{FF2B5EF4-FFF2-40B4-BE49-F238E27FC236}">
                <a16:creationId xmlns:a16="http://schemas.microsoft.com/office/drawing/2014/main" id="{A45899F4-B0F9-C542-BC6F-1FE78255B0E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43660A7-ADCC-4C4D-AA9E-4FF61B05447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172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F70DCC-302B-F846-96DC-68ED635031AF}"/>
              </a:ext>
            </a:extLst>
          </p:cNvPr>
          <p:cNvSpPr>
            <a:spLocks noGrp="1"/>
          </p:cNvSpPr>
          <p:nvPr>
            <p:ph type="dt" sz="half" idx="10"/>
          </p:nvPr>
        </p:nvSpPr>
        <p:spPr/>
        <p:txBody>
          <a:bodyPr/>
          <a:lstStyle/>
          <a:p>
            <a:fld id="{48A87A34-81AB-432B-8DAE-1953F412C126}" type="datetimeFigureOut">
              <a:rPr lang="en-US" smtClean="0"/>
              <a:t>1/20/20</a:t>
            </a:fld>
            <a:endParaRPr lang="en-US" dirty="0"/>
          </a:p>
        </p:txBody>
      </p:sp>
      <p:sp>
        <p:nvSpPr>
          <p:cNvPr id="3" name="Footer Placeholder 2">
            <a:extLst>
              <a:ext uri="{FF2B5EF4-FFF2-40B4-BE49-F238E27FC236}">
                <a16:creationId xmlns:a16="http://schemas.microsoft.com/office/drawing/2014/main" id="{BF343C3C-00C1-DF44-885A-D753FD17922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6DC5D52-A697-6B42-A790-FE755E288EC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8877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76131-A4EB-0A42-9140-37BF1E87F8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5BAD15-C568-704B-9657-C58D4DC318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234A48-1EEF-DB43-B8ED-58FC4A8E96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3DB9BB5-852E-D640-8B0C-F94A9163D5C8}"/>
              </a:ext>
            </a:extLst>
          </p:cNvPr>
          <p:cNvSpPr>
            <a:spLocks noGrp="1"/>
          </p:cNvSpPr>
          <p:nvPr>
            <p:ph type="dt" sz="half" idx="10"/>
          </p:nvPr>
        </p:nvSpPr>
        <p:spPr/>
        <p:txBody>
          <a:bodyPr/>
          <a:lstStyle/>
          <a:p>
            <a:fld id="{48A87A34-81AB-432B-8DAE-1953F412C126}" type="datetimeFigureOut">
              <a:rPr lang="en-US" smtClean="0"/>
              <a:t>1/20/20</a:t>
            </a:fld>
            <a:endParaRPr lang="en-US" dirty="0"/>
          </a:p>
        </p:txBody>
      </p:sp>
      <p:sp>
        <p:nvSpPr>
          <p:cNvPr id="6" name="Footer Placeholder 5">
            <a:extLst>
              <a:ext uri="{FF2B5EF4-FFF2-40B4-BE49-F238E27FC236}">
                <a16:creationId xmlns:a16="http://schemas.microsoft.com/office/drawing/2014/main" id="{0370B8EE-269C-2F4B-B074-CCAE58A6FF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339F0A3-BA79-0543-B5ED-D0C074E4C33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4001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BCBD8-069A-DD40-90D3-4A2CA9E012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A81300-0078-2E40-A3C1-AC0DE01049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6DB41C-F81F-4D43-B085-3238CB6193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61E7E2-B039-5F4E-8FF0-6EC715C71484}"/>
              </a:ext>
            </a:extLst>
          </p:cNvPr>
          <p:cNvSpPr>
            <a:spLocks noGrp="1"/>
          </p:cNvSpPr>
          <p:nvPr>
            <p:ph type="dt" sz="half" idx="10"/>
          </p:nvPr>
        </p:nvSpPr>
        <p:spPr/>
        <p:txBody>
          <a:bodyPr/>
          <a:lstStyle/>
          <a:p>
            <a:fld id="{48A87A34-81AB-432B-8DAE-1953F412C126}" type="datetimeFigureOut">
              <a:rPr lang="en-US" smtClean="0"/>
              <a:t>1/20/20</a:t>
            </a:fld>
            <a:endParaRPr lang="en-US" dirty="0"/>
          </a:p>
        </p:txBody>
      </p:sp>
      <p:sp>
        <p:nvSpPr>
          <p:cNvPr id="6" name="Footer Placeholder 5">
            <a:extLst>
              <a:ext uri="{FF2B5EF4-FFF2-40B4-BE49-F238E27FC236}">
                <a16:creationId xmlns:a16="http://schemas.microsoft.com/office/drawing/2014/main" id="{9A0D4F47-2240-8E4E-98E3-04743A97673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60E302-A8CA-A44E-AD18-EB7E1CFF0C4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03378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9A45F9-77F2-2344-AAC5-72778DD631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9DA96E-EC86-DB45-AED2-AE79A489DC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CDBE6C-9F09-064F-86AE-F7C19EFECB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1/20/20</a:t>
            </a:fld>
            <a:endParaRPr lang="en-US" dirty="0"/>
          </a:p>
        </p:txBody>
      </p:sp>
      <p:sp>
        <p:nvSpPr>
          <p:cNvPr id="5" name="Footer Placeholder 4">
            <a:extLst>
              <a:ext uri="{FF2B5EF4-FFF2-40B4-BE49-F238E27FC236}">
                <a16:creationId xmlns:a16="http://schemas.microsoft.com/office/drawing/2014/main" id="{60A214D8-5197-B04B-AD09-85627DFE65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DE396F9-D281-2E4C-A688-FF4C2142E1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1772174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9812" y="1200539"/>
            <a:ext cx="9405037" cy="4703786"/>
          </a:xfrm>
        </p:spPr>
        <p:txBody>
          <a:bodyPr>
            <a:normAutofit/>
          </a:bodyPr>
          <a:lstStyle/>
          <a:p>
            <a:r>
              <a:rPr lang="en-US" sz="3200" dirty="0"/>
              <a:t>CSC 380: Foundations of Artificial Intelligence</a:t>
            </a:r>
            <a:br>
              <a:rPr lang="en-US" sz="3200" dirty="0"/>
            </a:br>
            <a:br>
              <a:rPr lang="en-US" sz="3200" dirty="0"/>
            </a:br>
            <a:r>
              <a:rPr lang="en-US" sz="3200" dirty="0"/>
              <a:t>Assignment 2: Dots and Boxes</a:t>
            </a:r>
            <a:br>
              <a:rPr lang="en-US" sz="3200" dirty="0"/>
            </a:br>
            <a:br>
              <a:rPr lang="en-US" sz="3200" dirty="0"/>
            </a:br>
            <a:br>
              <a:rPr lang="en-US" sz="3200" dirty="0"/>
            </a:br>
            <a:br>
              <a:rPr lang="en-US" sz="3200" dirty="0"/>
            </a:br>
            <a:r>
              <a:rPr lang="en-US" sz="1600" dirty="0"/>
              <a:t>Modified from Jonathan F. Gemmell’s</a:t>
            </a:r>
            <a:br>
              <a:rPr lang="en-US" sz="1600" dirty="0"/>
            </a:br>
            <a:r>
              <a:rPr lang="en-US" sz="1600" dirty="0"/>
              <a:t>School of Computing</a:t>
            </a:r>
            <a:br>
              <a:rPr lang="en-US" sz="1600" dirty="0"/>
            </a:br>
            <a:r>
              <a:rPr lang="en-US" sz="1600" dirty="0"/>
              <a:t>DePaul University</a:t>
            </a:r>
            <a:br>
              <a:rPr lang="en-US" dirty="0"/>
            </a:br>
            <a:endParaRPr lang="en-US" dirty="0"/>
          </a:p>
        </p:txBody>
      </p:sp>
    </p:spTree>
    <p:extLst>
      <p:ext uri="{BB962C8B-B14F-4D97-AF65-F5344CB8AC3E}">
        <p14:creationId xmlns:p14="http://schemas.microsoft.com/office/powerpoint/2010/main" val="2263518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ttps://mail.google.com/mail/u/0/?ui=2&amp;ik=c16125bc81&amp;view=att&amp;th=1438881351c462fc&amp;attid=0.1&amp;disp=emb&amp;zw&amp;atsh=1"/>
          <p:cNvSpPr>
            <a:spLocks noChangeAspect="1" noChangeArrowheads="1"/>
          </p:cNvSpPr>
          <p:nvPr/>
        </p:nvSpPr>
        <p:spPr bwMode="auto">
          <a:xfrm>
            <a:off x="1679575" y="-1790700"/>
            <a:ext cx="3733800" cy="3733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mail.google.com/mail/u/0/?ui=2&amp;ik=c16125bc81&amp;view=att&amp;th=1438881351c462fc&amp;attid=0.1&amp;disp=emb&amp;zw&amp;atsh=1"/>
          <p:cNvSpPr>
            <a:spLocks noChangeAspect="1" noChangeArrowheads="1"/>
          </p:cNvSpPr>
          <p:nvPr/>
        </p:nvSpPr>
        <p:spPr bwMode="auto">
          <a:xfrm>
            <a:off x="1679575" y="-1790700"/>
            <a:ext cx="3733800" cy="3733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https://mail.google.com/mail/u/0/?ui=2&amp;ik=c16125bc81&amp;view=att&amp;th=1438881351c462fc&amp;attid=0.1&amp;disp=emb&amp;zw&amp;atsh=1"/>
          <p:cNvSpPr>
            <a:spLocks noChangeAspect="1" noChangeArrowheads="1"/>
          </p:cNvSpPr>
          <p:nvPr/>
        </p:nvSpPr>
        <p:spPr bwMode="auto">
          <a:xfrm>
            <a:off x="1679575" y="-1790700"/>
            <a:ext cx="3733800" cy="3733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itle 1"/>
          <p:cNvSpPr>
            <a:spLocks noGrp="1"/>
          </p:cNvSpPr>
          <p:nvPr>
            <p:ph type="title"/>
          </p:nvPr>
        </p:nvSpPr>
        <p:spPr>
          <a:xfrm>
            <a:off x="0" y="0"/>
            <a:ext cx="12192000" cy="990600"/>
          </a:xfrm>
        </p:spPr>
        <p:txBody>
          <a:bodyPr>
            <a:normAutofit/>
          </a:bodyPr>
          <a:lstStyle/>
          <a:p>
            <a:pPr algn="ctr"/>
            <a:r>
              <a:rPr lang="en-US" dirty="0"/>
              <a:t>POST</a:t>
            </a:r>
          </a:p>
        </p:txBody>
      </p:sp>
      <p:sp>
        <p:nvSpPr>
          <p:cNvPr id="7" name="Content Placeholder 2"/>
          <p:cNvSpPr>
            <a:spLocks noGrp="1"/>
          </p:cNvSpPr>
          <p:nvPr>
            <p:ph idx="1"/>
          </p:nvPr>
        </p:nvSpPr>
        <p:spPr>
          <a:xfrm>
            <a:off x="1583031" y="990599"/>
            <a:ext cx="9063197" cy="5522167"/>
          </a:xfrm>
        </p:spPr>
        <p:txBody>
          <a:bodyPr>
            <a:normAutofit/>
          </a:bodyPr>
          <a:lstStyle/>
          <a:p>
            <a:r>
              <a:rPr lang="en-US" sz="3600" dirty="0"/>
              <a:t>Forums</a:t>
            </a:r>
          </a:p>
          <a:p>
            <a:pPr lvl="1"/>
            <a:r>
              <a:rPr lang="en-US" sz="3200" dirty="0"/>
              <a:t>Post early</a:t>
            </a:r>
          </a:p>
          <a:p>
            <a:pPr lvl="1"/>
            <a:r>
              <a:rPr lang="en-US" sz="3200" dirty="0"/>
              <a:t>Post often</a:t>
            </a:r>
          </a:p>
          <a:p>
            <a:pPr lvl="1"/>
            <a:r>
              <a:rPr lang="en-US" sz="3200" dirty="0"/>
              <a:t>Post ideas</a:t>
            </a:r>
          </a:p>
          <a:p>
            <a:pPr lvl="1"/>
            <a:r>
              <a:rPr lang="en-US" sz="3200" dirty="0"/>
              <a:t>Post questions</a:t>
            </a:r>
          </a:p>
          <a:p>
            <a:pPr lvl="1"/>
            <a:r>
              <a:rPr lang="en-US" sz="3200" dirty="0"/>
              <a:t>Post helpful answers</a:t>
            </a:r>
          </a:p>
          <a:p>
            <a:pPr lvl="1"/>
            <a:r>
              <a:rPr lang="en-US" sz="3200" dirty="0"/>
              <a:t>Post good humored jokes</a:t>
            </a:r>
          </a:p>
          <a:p>
            <a:pPr lvl="1"/>
            <a:r>
              <a:rPr lang="en-US" sz="3200" b="1" u="sng" dirty="0"/>
              <a:t>!!!!! Do not post code or solutions !!!!!</a:t>
            </a:r>
          </a:p>
        </p:txBody>
      </p:sp>
    </p:spTree>
    <p:extLst>
      <p:ext uri="{BB962C8B-B14F-4D97-AF65-F5344CB8AC3E}">
        <p14:creationId xmlns:p14="http://schemas.microsoft.com/office/powerpoint/2010/main" val="141634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82879"/>
            <a:ext cx="12192001" cy="923330"/>
          </a:xfrm>
          <a:prstGeom prst="rect">
            <a:avLst/>
          </a:prstGeom>
          <a:noFill/>
        </p:spPr>
        <p:txBody>
          <a:bodyPr wrap="square" rtlCol="0">
            <a:spAutoFit/>
          </a:bodyPr>
          <a:lstStyle/>
          <a:p>
            <a:pPr algn="ctr"/>
            <a:r>
              <a:rPr lang="en-US" sz="5400" dirty="0"/>
              <a:t>Dots and Boxes</a:t>
            </a:r>
          </a:p>
        </p:txBody>
      </p:sp>
      <p:sp>
        <p:nvSpPr>
          <p:cNvPr id="4" name="Rectangle 3"/>
          <p:cNvSpPr/>
          <p:nvPr/>
        </p:nvSpPr>
        <p:spPr>
          <a:xfrm>
            <a:off x="1197033" y="1224128"/>
            <a:ext cx="9360131" cy="4062651"/>
          </a:xfrm>
          <a:prstGeom prst="rect">
            <a:avLst/>
          </a:prstGeom>
        </p:spPr>
        <p:txBody>
          <a:bodyPr wrap="square">
            <a:spAutoFit/>
          </a:bodyPr>
          <a:lstStyle/>
          <a:p>
            <a:pPr algn="just"/>
            <a:r>
              <a:rPr lang="en-US" sz="2000" dirty="0"/>
              <a:t>Dots and Boxes is a pencil-and-paper game for two players (sometimes more). It was first published in the 19th century by </a:t>
            </a:r>
            <a:r>
              <a:rPr lang="en-US" sz="2000" dirty="0" err="1"/>
              <a:t>Édouard</a:t>
            </a:r>
            <a:r>
              <a:rPr lang="en-US" sz="2000" dirty="0"/>
              <a:t> Lucas, who called it la </a:t>
            </a:r>
            <a:r>
              <a:rPr lang="en-US" sz="2000" dirty="0" err="1"/>
              <a:t>pipopipette</a:t>
            </a:r>
            <a:r>
              <a:rPr lang="en-US" sz="2000" dirty="0"/>
              <a:t>. It has gone by many other names, including the game of dots, boxes, dot to dot grid, and pigs in a pen.</a:t>
            </a:r>
          </a:p>
          <a:p>
            <a:pPr algn="just"/>
            <a:endParaRPr lang="en-US" sz="2000" dirty="0"/>
          </a:p>
          <a:p>
            <a:pPr algn="just"/>
            <a:r>
              <a:rPr lang="en-US" sz="2000" dirty="0"/>
              <a:t>Starting with an empty grid of dots, two players take turns adding a single horizontal or vertical line between two </a:t>
            </a:r>
            <a:r>
              <a:rPr lang="en-US" sz="2000" dirty="0" err="1"/>
              <a:t>unjoined</a:t>
            </a:r>
            <a:r>
              <a:rPr lang="en-US" sz="2000" dirty="0"/>
              <a:t> adjacent dots. The player who completes the fourth side of a 1×1 box earns one point and takes another turn. (A point is typically recorded by placing a mark that identifies the player in the box, such as an initial.) The game ends when no more lines can be placed. The winner is the player with the most points. The board may be of any size. When short on time, a 2×2 board (a square of 9 dots) is good for beginners. A 5×5 is good for experts.</a:t>
            </a:r>
          </a:p>
          <a:p>
            <a:pPr algn="just"/>
            <a:endParaRPr lang="en-US" dirty="0"/>
          </a:p>
        </p:txBody>
      </p:sp>
    </p:spTree>
    <p:extLst>
      <p:ext uri="{BB962C8B-B14F-4D97-AF65-F5344CB8AC3E}">
        <p14:creationId xmlns:p14="http://schemas.microsoft.com/office/powerpoint/2010/main" val="3589644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82879"/>
            <a:ext cx="12192001" cy="923330"/>
          </a:xfrm>
          <a:prstGeom prst="rect">
            <a:avLst/>
          </a:prstGeom>
          <a:noFill/>
        </p:spPr>
        <p:txBody>
          <a:bodyPr wrap="square" rtlCol="0">
            <a:spAutoFit/>
          </a:bodyPr>
          <a:lstStyle/>
          <a:p>
            <a:pPr algn="ctr"/>
            <a:r>
              <a:rPr lang="en-US" sz="5400" dirty="0"/>
              <a:t>Dots and Boxes</a:t>
            </a:r>
          </a:p>
        </p:txBody>
      </p:sp>
      <p:sp>
        <p:nvSpPr>
          <p:cNvPr id="4" name="Rectangle 3"/>
          <p:cNvSpPr/>
          <p:nvPr/>
        </p:nvSpPr>
        <p:spPr>
          <a:xfrm>
            <a:off x="1049300" y="1287244"/>
            <a:ext cx="4476429" cy="4955203"/>
          </a:xfrm>
          <a:prstGeom prst="rect">
            <a:avLst/>
          </a:prstGeom>
        </p:spPr>
        <p:txBody>
          <a:bodyPr wrap="square">
            <a:spAutoFit/>
          </a:bodyPr>
          <a:lstStyle/>
          <a:p>
            <a:r>
              <a:rPr lang="en-US" sz="2000" dirty="0"/>
              <a:t>The diagram on the right shows a game being played on the 2×2 board. The second player (B) plays the mirror image of the first player's move, hoping to divide the board into two pieces and tie the game. But the first player (A) makes a sacrifice at move 7 and B accepts the sacrifice, getting one box. However, B must now add another line, and connects the center dot to the center-right dot, causing the remaining boxes to be joined together in a chain (shown at the end of move 8). With A's next move, player A gets them all and wins 3–1.</a:t>
            </a:r>
          </a:p>
          <a:p>
            <a:endParaRPr lang="en-US" dirty="0"/>
          </a:p>
          <a:p>
            <a:pPr algn="just"/>
            <a:endParaRPr lang="en-US" dirty="0"/>
          </a:p>
        </p:txBody>
      </p:sp>
      <p:pic>
        <p:nvPicPr>
          <p:cNvPr id="1026" name="Picture 2" descr="https://upload.wikimedia.org/wikipedia/commons/thumb/f/fa/Dots-and-boxes.svg/1024px-Dots-and-boxe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3991" y="1106209"/>
            <a:ext cx="4701864" cy="4940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440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252151"/>
            <a:ext cx="9905999" cy="2912525"/>
          </a:xfrm>
        </p:spPr>
        <p:txBody>
          <a:bodyPr>
            <a:normAutofit lnSpcReduction="10000"/>
          </a:bodyPr>
          <a:lstStyle/>
          <a:p>
            <a:pPr marL="0" indent="0">
              <a:buNone/>
            </a:pPr>
            <a:r>
              <a:rPr lang="en-US" dirty="0"/>
              <a:t>The game you implement will be slightly different than the traditional dots-and-boxes.</a:t>
            </a:r>
          </a:p>
          <a:p>
            <a:r>
              <a:rPr lang="en-US" dirty="0"/>
              <a:t>A player will **NOT** move again after completing a box.</a:t>
            </a:r>
          </a:p>
          <a:p>
            <a:r>
              <a:rPr lang="en-US" dirty="0"/>
              <a:t>When the game board is generated each box will be given a random value between 1 and 5.</a:t>
            </a:r>
          </a:p>
          <a:p>
            <a:r>
              <a:rPr lang="en-US" dirty="0"/>
              <a:t>A player’s score will be the sum of the values of the boxes claimed.</a:t>
            </a:r>
          </a:p>
          <a:p>
            <a:pPr lvl="1"/>
            <a:endParaRPr lang="en-US" dirty="0"/>
          </a:p>
        </p:txBody>
      </p:sp>
      <p:sp>
        <p:nvSpPr>
          <p:cNvPr id="4" name="TextBox 3"/>
          <p:cNvSpPr txBox="1"/>
          <p:nvPr/>
        </p:nvSpPr>
        <p:spPr>
          <a:xfrm>
            <a:off x="-1" y="0"/>
            <a:ext cx="12192001" cy="923330"/>
          </a:xfrm>
          <a:prstGeom prst="rect">
            <a:avLst/>
          </a:prstGeom>
          <a:noFill/>
        </p:spPr>
        <p:txBody>
          <a:bodyPr wrap="square" rtlCol="0">
            <a:spAutoFit/>
          </a:bodyPr>
          <a:lstStyle/>
          <a:p>
            <a:pPr algn="ctr"/>
            <a:r>
              <a:rPr lang="en-US" sz="5400" dirty="0"/>
              <a:t>Weighted Dots and Boxes</a:t>
            </a:r>
          </a:p>
        </p:txBody>
      </p:sp>
      <p:graphicFrame>
        <p:nvGraphicFramePr>
          <p:cNvPr id="2" name="Table 1"/>
          <p:cNvGraphicFramePr>
            <a:graphicFrameLocks noGrp="1"/>
          </p:cNvGraphicFramePr>
          <p:nvPr>
            <p:extLst>
              <p:ext uri="{D42A27DB-BD31-4B8C-83A1-F6EECF244321}">
                <p14:modId xmlns:p14="http://schemas.microsoft.com/office/powerpoint/2010/main" val="3843116884"/>
              </p:ext>
            </p:extLst>
          </p:nvPr>
        </p:nvGraphicFramePr>
        <p:xfrm>
          <a:off x="4234873" y="4281055"/>
          <a:ext cx="3213332" cy="2460568"/>
        </p:xfrm>
        <a:graphic>
          <a:graphicData uri="http://schemas.openxmlformats.org/drawingml/2006/table">
            <a:tbl>
              <a:tblPr>
                <a:tableStyleId>{5C22544A-7EE6-4342-B048-85BDC9FD1C3A}</a:tableStyleId>
              </a:tblPr>
              <a:tblGrid>
                <a:gridCol w="803333">
                  <a:extLst>
                    <a:ext uri="{9D8B030D-6E8A-4147-A177-3AD203B41FA5}">
                      <a16:colId xmlns:a16="http://schemas.microsoft.com/office/drawing/2014/main" val="823459084"/>
                    </a:ext>
                  </a:extLst>
                </a:gridCol>
                <a:gridCol w="803333">
                  <a:extLst>
                    <a:ext uri="{9D8B030D-6E8A-4147-A177-3AD203B41FA5}">
                      <a16:colId xmlns:a16="http://schemas.microsoft.com/office/drawing/2014/main" val="1499068171"/>
                    </a:ext>
                  </a:extLst>
                </a:gridCol>
                <a:gridCol w="803333">
                  <a:extLst>
                    <a:ext uri="{9D8B030D-6E8A-4147-A177-3AD203B41FA5}">
                      <a16:colId xmlns:a16="http://schemas.microsoft.com/office/drawing/2014/main" val="2110897674"/>
                    </a:ext>
                  </a:extLst>
                </a:gridCol>
                <a:gridCol w="803333">
                  <a:extLst>
                    <a:ext uri="{9D8B030D-6E8A-4147-A177-3AD203B41FA5}">
                      <a16:colId xmlns:a16="http://schemas.microsoft.com/office/drawing/2014/main" val="611870880"/>
                    </a:ext>
                  </a:extLst>
                </a:gridCol>
              </a:tblGrid>
              <a:tr h="599464">
                <a:tc>
                  <a:txBody>
                    <a:bodyPr/>
                    <a:lstStyle/>
                    <a:p>
                      <a:pPr algn="ctr"/>
                      <a:r>
                        <a:rPr lang="en-US" dirty="0"/>
                        <a:t>1</a:t>
                      </a:r>
                    </a:p>
                  </a:txBody>
                  <a:tcPr/>
                </a:tc>
                <a:tc>
                  <a:txBody>
                    <a:bodyPr/>
                    <a:lstStyle/>
                    <a:p>
                      <a:pPr algn="ctr"/>
                      <a:r>
                        <a:rPr lang="en-US" dirty="0"/>
                        <a:t>2</a:t>
                      </a:r>
                    </a:p>
                  </a:txBody>
                  <a:tcPr/>
                </a:tc>
                <a:tc>
                  <a:txBody>
                    <a:bodyPr/>
                    <a:lstStyle/>
                    <a:p>
                      <a:pPr algn="ctr"/>
                      <a:r>
                        <a:rPr lang="en-US" dirty="0"/>
                        <a:t>5</a:t>
                      </a:r>
                    </a:p>
                  </a:txBody>
                  <a:tcPr/>
                </a:tc>
                <a:tc>
                  <a:txBody>
                    <a:bodyPr/>
                    <a:lstStyle/>
                    <a:p>
                      <a:pPr algn="ctr"/>
                      <a:r>
                        <a:rPr lang="en-US" dirty="0"/>
                        <a:t>2</a:t>
                      </a:r>
                    </a:p>
                  </a:txBody>
                  <a:tcPr/>
                </a:tc>
                <a:extLst>
                  <a:ext uri="{0D108BD9-81ED-4DB2-BD59-A6C34878D82A}">
                    <a16:rowId xmlns:a16="http://schemas.microsoft.com/office/drawing/2014/main" val="2349544053"/>
                  </a:ext>
                </a:extLst>
              </a:tr>
              <a:tr h="620368">
                <a:tc>
                  <a:txBody>
                    <a:bodyPr/>
                    <a:lstStyle/>
                    <a:p>
                      <a:pPr algn="ctr"/>
                      <a:r>
                        <a:rPr lang="en-US" dirty="0"/>
                        <a:t>3</a:t>
                      </a:r>
                    </a:p>
                  </a:txBody>
                  <a:tcPr/>
                </a:tc>
                <a:tc>
                  <a:txBody>
                    <a:bodyPr/>
                    <a:lstStyle/>
                    <a:p>
                      <a:pPr algn="ctr"/>
                      <a:r>
                        <a:rPr lang="en-US" dirty="0"/>
                        <a:t>2</a:t>
                      </a:r>
                    </a:p>
                  </a:txBody>
                  <a:tcPr/>
                </a:tc>
                <a:tc>
                  <a:txBody>
                    <a:bodyPr/>
                    <a:lstStyle/>
                    <a:p>
                      <a:pPr algn="ctr"/>
                      <a:r>
                        <a:rPr lang="en-US" dirty="0"/>
                        <a:t>1</a:t>
                      </a:r>
                    </a:p>
                  </a:txBody>
                  <a:tcPr/>
                </a:tc>
                <a:tc>
                  <a:txBody>
                    <a:bodyPr/>
                    <a:lstStyle/>
                    <a:p>
                      <a:pPr algn="ctr"/>
                      <a:r>
                        <a:rPr lang="en-US" dirty="0"/>
                        <a:t>3</a:t>
                      </a:r>
                    </a:p>
                  </a:txBody>
                  <a:tcPr/>
                </a:tc>
                <a:extLst>
                  <a:ext uri="{0D108BD9-81ED-4DB2-BD59-A6C34878D82A}">
                    <a16:rowId xmlns:a16="http://schemas.microsoft.com/office/drawing/2014/main" val="2616785561"/>
                  </a:ext>
                </a:extLst>
              </a:tr>
              <a:tr h="620368">
                <a:tc>
                  <a:txBody>
                    <a:bodyPr/>
                    <a:lstStyle/>
                    <a:p>
                      <a:pPr algn="ctr"/>
                      <a:r>
                        <a:rPr lang="en-US" dirty="0"/>
                        <a:t>5</a:t>
                      </a:r>
                    </a:p>
                  </a:txBody>
                  <a:tcPr/>
                </a:tc>
                <a:tc>
                  <a:txBody>
                    <a:bodyPr/>
                    <a:lstStyle/>
                    <a:p>
                      <a:pPr algn="ctr"/>
                      <a:r>
                        <a:rPr lang="en-US" dirty="0"/>
                        <a:t>4</a:t>
                      </a:r>
                    </a:p>
                  </a:txBody>
                  <a:tcPr/>
                </a:tc>
                <a:tc>
                  <a:txBody>
                    <a:bodyPr/>
                    <a:lstStyle/>
                    <a:p>
                      <a:pPr algn="ctr"/>
                      <a:r>
                        <a:rPr lang="en-US" dirty="0"/>
                        <a:t>3</a:t>
                      </a:r>
                    </a:p>
                  </a:txBody>
                  <a:tcPr/>
                </a:tc>
                <a:tc>
                  <a:txBody>
                    <a:bodyPr/>
                    <a:lstStyle/>
                    <a:p>
                      <a:pPr algn="ctr"/>
                      <a:r>
                        <a:rPr lang="en-US" dirty="0"/>
                        <a:t>1</a:t>
                      </a:r>
                    </a:p>
                  </a:txBody>
                  <a:tcPr/>
                </a:tc>
                <a:extLst>
                  <a:ext uri="{0D108BD9-81ED-4DB2-BD59-A6C34878D82A}">
                    <a16:rowId xmlns:a16="http://schemas.microsoft.com/office/drawing/2014/main" val="2064983471"/>
                  </a:ext>
                </a:extLst>
              </a:tr>
              <a:tr h="620368">
                <a:tc>
                  <a:txBody>
                    <a:bodyPr/>
                    <a:lstStyle/>
                    <a:p>
                      <a:pPr algn="ctr"/>
                      <a:r>
                        <a:rPr lang="en-US" dirty="0"/>
                        <a:t>3</a:t>
                      </a:r>
                    </a:p>
                  </a:txBody>
                  <a:tcPr/>
                </a:tc>
                <a:tc>
                  <a:txBody>
                    <a:bodyPr/>
                    <a:lstStyle/>
                    <a:p>
                      <a:pPr algn="ctr"/>
                      <a:r>
                        <a:rPr lang="en-US" dirty="0"/>
                        <a:t>4</a:t>
                      </a:r>
                    </a:p>
                  </a:txBody>
                  <a:tcPr/>
                </a:tc>
                <a:tc>
                  <a:txBody>
                    <a:bodyPr/>
                    <a:lstStyle/>
                    <a:p>
                      <a:pPr algn="ctr"/>
                      <a:r>
                        <a:rPr lang="en-US" dirty="0"/>
                        <a:t>4</a:t>
                      </a:r>
                    </a:p>
                  </a:txBody>
                  <a:tcPr/>
                </a:tc>
                <a:tc>
                  <a:txBody>
                    <a:bodyPr/>
                    <a:lstStyle/>
                    <a:p>
                      <a:pPr algn="ctr"/>
                      <a:r>
                        <a:rPr lang="en-US" dirty="0"/>
                        <a:t>5</a:t>
                      </a:r>
                    </a:p>
                  </a:txBody>
                  <a:tcPr/>
                </a:tc>
                <a:extLst>
                  <a:ext uri="{0D108BD9-81ED-4DB2-BD59-A6C34878D82A}">
                    <a16:rowId xmlns:a16="http://schemas.microsoft.com/office/drawing/2014/main" val="2901623406"/>
                  </a:ext>
                </a:extLst>
              </a:tr>
            </a:tbl>
          </a:graphicData>
        </a:graphic>
      </p:graphicFrame>
    </p:spTree>
    <p:extLst>
      <p:ext uri="{BB962C8B-B14F-4D97-AF65-F5344CB8AC3E}">
        <p14:creationId xmlns:p14="http://schemas.microsoft.com/office/powerpoint/2010/main" val="1175334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231641"/>
            <a:ext cx="9905999" cy="4441572"/>
          </a:xfrm>
        </p:spPr>
        <p:txBody>
          <a:bodyPr/>
          <a:lstStyle/>
          <a:p>
            <a:pPr marL="0" indent="0">
              <a:buNone/>
            </a:pPr>
            <a:r>
              <a:rPr lang="en-US" dirty="0"/>
              <a:t>The AI will rely on the minimax algorithm to choose which dots to connect.</a:t>
            </a:r>
          </a:p>
          <a:p>
            <a:r>
              <a:rPr lang="en-US" dirty="0"/>
              <a:t>When the game starts the human player will choose</a:t>
            </a:r>
          </a:p>
          <a:p>
            <a:pPr lvl="1"/>
            <a:r>
              <a:rPr lang="en-US" dirty="0"/>
              <a:t>how many plies the AI will search.</a:t>
            </a:r>
          </a:p>
          <a:p>
            <a:pPr lvl="1"/>
            <a:r>
              <a:rPr lang="en-US" dirty="0"/>
              <a:t>The size of the board.</a:t>
            </a:r>
          </a:p>
          <a:p>
            <a:r>
              <a:rPr lang="en-US" dirty="0"/>
              <a:t>Use the scoring function to evaluate the leaves of the tree.</a:t>
            </a:r>
          </a:p>
          <a:p>
            <a:pPr lvl="1"/>
            <a:r>
              <a:rPr lang="en-US" dirty="0"/>
              <a:t>score(black) – score(white)</a:t>
            </a:r>
          </a:p>
        </p:txBody>
      </p:sp>
      <p:sp>
        <p:nvSpPr>
          <p:cNvPr id="4" name="TextBox 3"/>
          <p:cNvSpPr txBox="1"/>
          <p:nvPr/>
        </p:nvSpPr>
        <p:spPr>
          <a:xfrm>
            <a:off x="-1" y="-9832"/>
            <a:ext cx="12192001" cy="923330"/>
          </a:xfrm>
          <a:prstGeom prst="rect">
            <a:avLst/>
          </a:prstGeom>
          <a:noFill/>
        </p:spPr>
        <p:txBody>
          <a:bodyPr wrap="square" rtlCol="0">
            <a:spAutoFit/>
          </a:bodyPr>
          <a:lstStyle/>
          <a:p>
            <a:pPr algn="ctr"/>
            <a:r>
              <a:rPr lang="en-US" sz="5400" dirty="0"/>
              <a:t>The AI</a:t>
            </a:r>
          </a:p>
        </p:txBody>
      </p:sp>
    </p:spTree>
    <p:extLst>
      <p:ext uri="{BB962C8B-B14F-4D97-AF65-F5344CB8AC3E}">
        <p14:creationId xmlns:p14="http://schemas.microsoft.com/office/powerpoint/2010/main" val="1545869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 y="457200"/>
            <a:ext cx="12192001" cy="923330"/>
          </a:xfrm>
          <a:prstGeom prst="rect">
            <a:avLst/>
          </a:prstGeom>
          <a:noFill/>
        </p:spPr>
        <p:txBody>
          <a:bodyPr wrap="square" rtlCol="0">
            <a:spAutoFit/>
          </a:bodyPr>
          <a:lstStyle/>
          <a:p>
            <a:pPr algn="ctr"/>
            <a:r>
              <a:rPr lang="en-US" sz="5400" dirty="0"/>
              <a:t>Deliverables</a:t>
            </a:r>
          </a:p>
        </p:txBody>
      </p:sp>
      <p:sp>
        <p:nvSpPr>
          <p:cNvPr id="3" name="TextBox 2"/>
          <p:cNvSpPr txBox="1"/>
          <p:nvPr/>
        </p:nvSpPr>
        <p:spPr>
          <a:xfrm>
            <a:off x="919625" y="1380530"/>
            <a:ext cx="8961493" cy="4647426"/>
          </a:xfrm>
          <a:prstGeom prst="rect">
            <a:avLst/>
          </a:prstGeom>
          <a:noFill/>
        </p:spPr>
        <p:txBody>
          <a:bodyPr wrap="square" rtlCol="0">
            <a:spAutoFit/>
          </a:bodyPr>
          <a:lstStyle/>
          <a:p>
            <a:pPr marL="457200" indent="-457200" algn="just">
              <a:buFont typeface="Arial" panose="020B0604020202020204" pitchFamily="34" charset="0"/>
              <a:buChar char="•"/>
            </a:pPr>
            <a:r>
              <a:rPr lang="en-US" sz="2400" dirty="0"/>
              <a:t>You will deliver</a:t>
            </a:r>
          </a:p>
          <a:p>
            <a:pPr marL="914400" lvl="1" indent="-457200" algn="just">
              <a:buFont typeface="Arial" panose="020B0604020202020204" pitchFamily="34" charset="0"/>
              <a:buChar char="•"/>
            </a:pPr>
            <a:r>
              <a:rPr lang="en-US" sz="2400" dirty="0"/>
              <a:t>Code</a:t>
            </a:r>
          </a:p>
          <a:p>
            <a:pPr marL="914400" lvl="1" indent="-457200" algn="just">
              <a:buFont typeface="Arial" panose="020B0604020202020204" pitchFamily="34" charset="0"/>
              <a:buChar char="•"/>
            </a:pPr>
            <a:r>
              <a:rPr lang="en-US" sz="2400" dirty="0"/>
              <a:t>YouTube video (include the link at the top of your write up)</a:t>
            </a:r>
          </a:p>
          <a:p>
            <a:pPr marL="914400" lvl="1" indent="-457200" algn="just">
              <a:buFont typeface="Arial" panose="020B0604020202020204" pitchFamily="34" charset="0"/>
              <a:buChar char="•"/>
            </a:pPr>
            <a:r>
              <a:rPr lang="en-US" sz="2400" dirty="0"/>
              <a:t>Write up</a:t>
            </a:r>
          </a:p>
          <a:p>
            <a:pPr marL="914400" lvl="1" indent="-457200" algn="just">
              <a:buFont typeface="Arial" panose="020B0604020202020204" pitchFamily="34" charset="0"/>
              <a:buChar char="•"/>
            </a:pPr>
            <a:endParaRPr lang="en-US" sz="2400" dirty="0"/>
          </a:p>
          <a:p>
            <a:pPr marL="914400" lvl="1" indent="-457200" algn="just">
              <a:buFont typeface="Arial" panose="020B0604020202020204" pitchFamily="34" charset="0"/>
              <a:buChar char="•"/>
            </a:pPr>
            <a:r>
              <a:rPr lang="en-US" sz="2400" u="sng" dirty="0"/>
              <a:t>Submissions that do not include all three deliverables WILL NOT be graded</a:t>
            </a:r>
          </a:p>
          <a:p>
            <a:pPr marL="914400" lvl="1" indent="-457200" algn="just">
              <a:buFont typeface="Arial" panose="020B0604020202020204" pitchFamily="34" charset="0"/>
              <a:buChar char="•"/>
            </a:pPr>
            <a:endParaRPr lang="en-US" sz="2400" u="sng" dirty="0"/>
          </a:p>
          <a:p>
            <a:pPr marL="914400" lvl="1" indent="-457200" algn="just">
              <a:buFont typeface="Arial" panose="020B0604020202020204" pitchFamily="34" charset="0"/>
              <a:buChar char="•"/>
            </a:pPr>
            <a:r>
              <a:rPr lang="en-US" sz="2400" b="1" u="sng" dirty="0">
                <a:solidFill>
                  <a:srgbClr val="C00000"/>
                </a:solidFill>
              </a:rPr>
              <a:t>DO NOT ZIP YOUR CODE OR WRITE UP.  SUBMIT EACH FILE SEPARATELY.</a:t>
            </a:r>
          </a:p>
          <a:p>
            <a:pPr marL="914400" lvl="1" indent="-457200" algn="just">
              <a:buFont typeface="Arial" panose="020B0604020202020204" pitchFamily="34" charset="0"/>
              <a:buChar char="•"/>
            </a:pPr>
            <a:endParaRPr lang="en-US" sz="2400" dirty="0"/>
          </a:p>
          <a:p>
            <a:pPr marL="914400" lvl="1" indent="-45720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627206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 y="457200"/>
            <a:ext cx="12192001" cy="923330"/>
          </a:xfrm>
          <a:prstGeom prst="rect">
            <a:avLst/>
          </a:prstGeom>
          <a:noFill/>
        </p:spPr>
        <p:txBody>
          <a:bodyPr wrap="square" rtlCol="0">
            <a:spAutoFit/>
          </a:bodyPr>
          <a:lstStyle/>
          <a:p>
            <a:pPr algn="ctr"/>
            <a:r>
              <a:rPr lang="en-US" sz="5400" dirty="0"/>
              <a:t>Code (7 points)</a:t>
            </a:r>
          </a:p>
        </p:txBody>
      </p:sp>
      <p:sp>
        <p:nvSpPr>
          <p:cNvPr id="3" name="TextBox 2"/>
          <p:cNvSpPr txBox="1"/>
          <p:nvPr/>
        </p:nvSpPr>
        <p:spPr>
          <a:xfrm>
            <a:off x="919625" y="1380530"/>
            <a:ext cx="10221126" cy="5539978"/>
          </a:xfrm>
          <a:prstGeom prst="rect">
            <a:avLst/>
          </a:prstGeom>
          <a:noFill/>
        </p:spPr>
        <p:txBody>
          <a:bodyPr wrap="square" rtlCol="0">
            <a:spAutoFit/>
          </a:bodyPr>
          <a:lstStyle/>
          <a:p>
            <a:pPr marL="457200" indent="-457200" algn="just">
              <a:buFont typeface="Arial" panose="020B0604020202020204" pitchFamily="34" charset="0"/>
              <a:buChar char="•"/>
            </a:pPr>
            <a:r>
              <a:rPr lang="en-US" sz="2400" dirty="0"/>
              <a:t>Function (2.5 points)</a:t>
            </a:r>
          </a:p>
          <a:p>
            <a:pPr marL="914400" lvl="1" indent="-457200" algn="just">
              <a:buFont typeface="Arial" panose="020B0604020202020204" pitchFamily="34" charset="0"/>
              <a:buChar char="•"/>
            </a:pPr>
            <a:r>
              <a:rPr lang="en-US" sz="2400" dirty="0"/>
              <a:t>The code works as intended</a:t>
            </a:r>
          </a:p>
          <a:p>
            <a:pPr marL="914400" lvl="1" indent="-457200" algn="just">
              <a:buFont typeface="Arial" panose="020B0604020202020204" pitchFamily="34" charset="0"/>
              <a:buChar char="•"/>
            </a:pPr>
            <a:r>
              <a:rPr lang="en-US" sz="2400" dirty="0"/>
              <a:t>A pleasant user interface (Just a text interface is fine)</a:t>
            </a:r>
          </a:p>
          <a:p>
            <a:pPr marL="457200" indent="-457200" algn="just">
              <a:buFont typeface="Arial" panose="020B0604020202020204" pitchFamily="34" charset="0"/>
              <a:buChar char="•"/>
            </a:pPr>
            <a:r>
              <a:rPr lang="en-US" sz="2400" dirty="0"/>
              <a:t>Implementation (2.5 points)</a:t>
            </a:r>
          </a:p>
          <a:p>
            <a:pPr marL="914400" lvl="1" indent="-457200" algn="just">
              <a:buFont typeface="Arial" panose="020B0604020202020204" pitchFamily="34" charset="0"/>
              <a:buChar char="•"/>
            </a:pPr>
            <a:r>
              <a:rPr lang="en-US" sz="2400" dirty="0"/>
              <a:t>Code demonstrates the author’s understanding of the algorithms</a:t>
            </a:r>
          </a:p>
          <a:p>
            <a:pPr marL="914400" lvl="1" indent="-457200" algn="just">
              <a:buFont typeface="Arial" panose="020B0604020202020204" pitchFamily="34" charset="0"/>
              <a:buChar char="•"/>
            </a:pPr>
            <a:r>
              <a:rPr lang="en-US" sz="2400" dirty="0"/>
              <a:t>Code should be efficient</a:t>
            </a:r>
          </a:p>
          <a:p>
            <a:pPr marL="914400" lvl="1" indent="-457200" algn="just">
              <a:buFont typeface="Arial" panose="020B0604020202020204" pitchFamily="34" charset="0"/>
              <a:buChar char="•"/>
            </a:pPr>
            <a:r>
              <a:rPr lang="en-US" sz="2400" dirty="0"/>
              <a:t>No spaghetti code</a:t>
            </a:r>
          </a:p>
          <a:p>
            <a:pPr marL="457200" indent="-457200" algn="just">
              <a:buFont typeface="Arial" panose="020B0604020202020204" pitchFamily="34" charset="0"/>
              <a:buChar char="•"/>
            </a:pPr>
            <a:r>
              <a:rPr lang="en-US" sz="2400" dirty="0"/>
              <a:t>Code aesthetics (2 points)</a:t>
            </a:r>
          </a:p>
          <a:p>
            <a:pPr marL="914400" lvl="1" indent="-457200" algn="just">
              <a:buFont typeface="Arial" panose="020B0604020202020204" pitchFamily="34" charset="0"/>
              <a:buChar char="•"/>
            </a:pPr>
            <a:r>
              <a:rPr lang="en-US" sz="2400" dirty="0"/>
              <a:t>Proper use of white space, structure, variable names, etc.</a:t>
            </a:r>
          </a:p>
          <a:p>
            <a:pPr marL="914400" lvl="1" indent="-457200" algn="just">
              <a:buFont typeface="Arial" panose="020B0604020202020204" pitchFamily="34" charset="0"/>
              <a:buChar char="•"/>
            </a:pPr>
            <a:r>
              <a:rPr lang="en-US" sz="2400" dirty="0"/>
              <a:t>Code is appropriately commented</a:t>
            </a:r>
          </a:p>
          <a:p>
            <a:pPr marL="1371600" lvl="2" indent="-457200" algn="just">
              <a:buFont typeface="Arial" panose="020B0604020202020204" pitchFamily="34" charset="0"/>
              <a:buChar char="•"/>
            </a:pPr>
            <a:r>
              <a:rPr lang="en-US" sz="2400" dirty="0"/>
              <a:t>Every method/function/script should be commented</a:t>
            </a:r>
          </a:p>
          <a:p>
            <a:pPr marL="1371600" lvl="2" indent="-457200" algn="just">
              <a:buFont typeface="Arial" panose="020B0604020202020204" pitchFamily="34" charset="0"/>
              <a:buChar char="•"/>
            </a:pPr>
            <a:r>
              <a:rPr lang="en-US" sz="2400" dirty="0"/>
              <a:t>I will return assignments to you ungraded if I cannot read your code</a:t>
            </a:r>
          </a:p>
          <a:p>
            <a:pPr marL="914400" lvl="1" indent="-457200" algn="just">
              <a:buFont typeface="Arial" panose="020B0604020202020204" pitchFamily="34" charset="0"/>
              <a:buChar char="•"/>
            </a:pPr>
            <a:r>
              <a:rPr lang="en-US" sz="2400" dirty="0"/>
              <a:t>Code should be well organized and adhere to modern programming standards</a:t>
            </a:r>
          </a:p>
          <a:p>
            <a:pPr marL="1371600" lvl="2" indent="-457200" algn="just">
              <a:buFont typeface="Arial" panose="020B0604020202020204" pitchFamily="34" charset="0"/>
              <a:buChar char="•"/>
            </a:pPr>
            <a:endParaRPr lang="en-US" dirty="0"/>
          </a:p>
        </p:txBody>
      </p:sp>
    </p:spTree>
    <p:extLst>
      <p:ext uri="{BB962C8B-B14F-4D97-AF65-F5344CB8AC3E}">
        <p14:creationId xmlns:p14="http://schemas.microsoft.com/office/powerpoint/2010/main" val="1589587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 y="457200"/>
            <a:ext cx="12192001" cy="923330"/>
          </a:xfrm>
          <a:prstGeom prst="rect">
            <a:avLst/>
          </a:prstGeom>
          <a:noFill/>
        </p:spPr>
        <p:txBody>
          <a:bodyPr wrap="square" rtlCol="0">
            <a:spAutoFit/>
          </a:bodyPr>
          <a:lstStyle/>
          <a:p>
            <a:pPr algn="ctr"/>
            <a:r>
              <a:rPr lang="en-US" sz="5400" dirty="0"/>
              <a:t>Video (2.5 points)</a:t>
            </a:r>
          </a:p>
        </p:txBody>
      </p:sp>
      <p:sp>
        <p:nvSpPr>
          <p:cNvPr id="3" name="TextBox 2"/>
          <p:cNvSpPr txBox="1"/>
          <p:nvPr/>
        </p:nvSpPr>
        <p:spPr>
          <a:xfrm>
            <a:off x="985436" y="1524268"/>
            <a:ext cx="10221126" cy="3785652"/>
          </a:xfrm>
          <a:prstGeom prst="rect">
            <a:avLst/>
          </a:prstGeom>
          <a:noFill/>
        </p:spPr>
        <p:txBody>
          <a:bodyPr wrap="square" rtlCol="0">
            <a:spAutoFit/>
          </a:bodyPr>
          <a:lstStyle/>
          <a:p>
            <a:pPr marL="457200" indent="-457200" algn="just">
              <a:buFont typeface="Arial" panose="020B0604020202020204" pitchFamily="34" charset="0"/>
              <a:buChar char="•"/>
            </a:pPr>
            <a:r>
              <a:rPr lang="en-US" sz="2000" dirty="0"/>
              <a:t>YouTube video</a:t>
            </a:r>
          </a:p>
          <a:p>
            <a:pPr marL="914400" lvl="1" indent="-457200" algn="just">
              <a:buFont typeface="Arial" panose="020B0604020202020204" pitchFamily="34" charset="0"/>
              <a:buChar char="•"/>
            </a:pPr>
            <a:r>
              <a:rPr lang="en-US" sz="2000" dirty="0"/>
              <a:t>5 minutes.  </a:t>
            </a:r>
            <a:r>
              <a:rPr lang="en-US" sz="2000" b="1" u="sng" dirty="0"/>
              <a:t>No more!</a:t>
            </a:r>
            <a:r>
              <a:rPr lang="en-US" sz="2000" b="1" dirty="0"/>
              <a:t> I will stop watching after five minutes.</a:t>
            </a:r>
          </a:p>
          <a:p>
            <a:pPr marL="457200" indent="-457200" algn="just">
              <a:buFont typeface="Arial" panose="020B0604020202020204" pitchFamily="34" charset="0"/>
              <a:buChar char="•"/>
            </a:pPr>
            <a:r>
              <a:rPr lang="en-US" sz="2000" dirty="0"/>
              <a:t>Video capture of your desktop with voice over</a:t>
            </a:r>
          </a:p>
          <a:p>
            <a:pPr marL="457200" indent="-457200" algn="just">
              <a:buFont typeface="Arial" panose="020B0604020202020204" pitchFamily="34" charset="0"/>
              <a:buChar char="•"/>
            </a:pPr>
            <a:r>
              <a:rPr lang="en-US" sz="2000" dirty="0"/>
              <a:t>Demonstrate your code running (not more than 1 minute)</a:t>
            </a:r>
          </a:p>
          <a:p>
            <a:pPr marL="914400" lvl="1" indent="-457200" algn="just">
              <a:buFont typeface="Arial" panose="020B0604020202020204" pitchFamily="34" charset="0"/>
              <a:buChar char="•"/>
            </a:pPr>
            <a:r>
              <a:rPr lang="en-US" sz="2000" dirty="0"/>
              <a:t>Play through the first part of a game explaining your strategy.</a:t>
            </a:r>
          </a:p>
          <a:p>
            <a:pPr marL="914400" lvl="1" indent="-457200" algn="just">
              <a:buFont typeface="Arial" panose="020B0604020202020204" pitchFamily="34" charset="0"/>
              <a:buChar char="•"/>
            </a:pPr>
            <a:r>
              <a:rPr lang="en-US" sz="2000" dirty="0"/>
              <a:t>Present your code</a:t>
            </a:r>
          </a:p>
          <a:p>
            <a:pPr marL="1371600" lvl="2" indent="-457200" algn="just">
              <a:buFont typeface="Arial" panose="020B0604020202020204" pitchFamily="34" charset="0"/>
              <a:buChar char="•"/>
            </a:pPr>
            <a:r>
              <a:rPr lang="en-US" sz="2000" dirty="0"/>
              <a:t>Describe/show how you modeled Weighted Dots-and-Boxes</a:t>
            </a:r>
          </a:p>
          <a:p>
            <a:pPr marL="1828800" lvl="3" indent="-457200" algn="just">
              <a:buFont typeface="Arial" panose="020B0604020202020204" pitchFamily="34" charset="0"/>
              <a:buChar char="•"/>
            </a:pPr>
            <a:r>
              <a:rPr lang="en-US" sz="2000" dirty="0" err="1"/>
              <a:t>Gameboard</a:t>
            </a:r>
            <a:r>
              <a:rPr lang="en-US" sz="2000" dirty="0"/>
              <a:t>, moves, scoring, etc.</a:t>
            </a:r>
          </a:p>
          <a:p>
            <a:pPr marL="1371600" lvl="2" indent="-457200" algn="just">
              <a:buFont typeface="Arial" panose="020B0604020202020204" pitchFamily="34" charset="0"/>
              <a:buChar char="•"/>
            </a:pPr>
            <a:r>
              <a:rPr lang="en-US" sz="2000" dirty="0"/>
              <a:t>Describe/show how you implemented </a:t>
            </a:r>
            <a:r>
              <a:rPr lang="en-US" sz="2000" dirty="0" err="1"/>
              <a:t>minimax</a:t>
            </a:r>
            <a:endParaRPr lang="en-US" sz="2000" dirty="0"/>
          </a:p>
          <a:p>
            <a:pPr marL="1828800" lvl="3" indent="-457200" algn="just">
              <a:buFont typeface="Arial" panose="020B0604020202020204" pitchFamily="34" charset="0"/>
              <a:buChar char="•"/>
            </a:pPr>
            <a:r>
              <a:rPr lang="en-US" sz="2000" dirty="0"/>
              <a:t>I need to see how your values percolate up the tree.</a:t>
            </a:r>
          </a:p>
          <a:p>
            <a:pPr marL="457200" indent="-457200" algn="just">
              <a:buFont typeface="Arial" panose="020B0604020202020204" pitchFamily="34" charset="0"/>
              <a:buChar char="•"/>
            </a:pPr>
            <a:r>
              <a:rPr lang="en-US" sz="2000" dirty="0"/>
              <a:t>Leave the analysis for the written report.  The video is about showing me you mastered the concepts needed to write the code.</a:t>
            </a:r>
          </a:p>
        </p:txBody>
      </p:sp>
    </p:spTree>
    <p:extLst>
      <p:ext uri="{BB962C8B-B14F-4D97-AF65-F5344CB8AC3E}">
        <p14:creationId xmlns:p14="http://schemas.microsoft.com/office/powerpoint/2010/main" val="3591429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 y="457200"/>
            <a:ext cx="12192001" cy="923330"/>
          </a:xfrm>
          <a:prstGeom prst="rect">
            <a:avLst/>
          </a:prstGeom>
          <a:noFill/>
        </p:spPr>
        <p:txBody>
          <a:bodyPr wrap="square" rtlCol="0">
            <a:spAutoFit/>
          </a:bodyPr>
          <a:lstStyle/>
          <a:p>
            <a:pPr algn="ctr"/>
            <a:r>
              <a:rPr lang="en-US" sz="5400" dirty="0"/>
              <a:t>Write up (2.5 points)</a:t>
            </a:r>
          </a:p>
        </p:txBody>
      </p:sp>
      <p:sp>
        <p:nvSpPr>
          <p:cNvPr id="3" name="TextBox 2"/>
          <p:cNvSpPr txBox="1"/>
          <p:nvPr/>
        </p:nvSpPr>
        <p:spPr>
          <a:xfrm>
            <a:off x="900963" y="1486545"/>
            <a:ext cx="9922545" cy="3477875"/>
          </a:xfrm>
          <a:prstGeom prst="rect">
            <a:avLst/>
          </a:prstGeom>
          <a:noFill/>
        </p:spPr>
        <p:txBody>
          <a:bodyPr wrap="square" rtlCol="0">
            <a:spAutoFit/>
          </a:bodyPr>
          <a:lstStyle/>
          <a:p>
            <a:pPr marL="457200" indent="-457200" algn="just">
              <a:buFont typeface="Arial" panose="020B0604020202020204" pitchFamily="34" charset="0"/>
              <a:buChar char="•"/>
            </a:pPr>
            <a:r>
              <a:rPr lang="en-US" sz="2000" dirty="0"/>
              <a:t>At the top of the document, include the link for the YouTube video</a:t>
            </a:r>
          </a:p>
          <a:p>
            <a:pPr marL="914400" lvl="1" indent="-457200" algn="just">
              <a:buFont typeface="Arial" panose="020B0604020202020204" pitchFamily="34" charset="0"/>
              <a:buChar char="•"/>
            </a:pPr>
            <a:r>
              <a:rPr lang="en-US" sz="2000" u="sng" dirty="0"/>
              <a:t>DOUBLE CHECK THE VIDEO IS ACCESSIBLE</a:t>
            </a:r>
          </a:p>
          <a:p>
            <a:pPr marL="457200" indent="-457200" algn="just">
              <a:buFont typeface="Arial" panose="020B0604020202020204" pitchFamily="34" charset="0"/>
              <a:buChar char="•"/>
            </a:pPr>
            <a:r>
              <a:rPr lang="en-US" sz="2000" dirty="0"/>
              <a:t>Play the game several times experimenting with different values for the number of plies evaluated and board sizes.</a:t>
            </a:r>
          </a:p>
          <a:p>
            <a:pPr marL="914400" lvl="1" indent="-457200" algn="just">
              <a:buFont typeface="Arial" panose="020B0604020202020204" pitchFamily="34" charset="0"/>
              <a:buChar char="•"/>
            </a:pPr>
            <a:r>
              <a:rPr lang="en-US" sz="2000" dirty="0"/>
              <a:t>Give a subjective evaluation…</a:t>
            </a:r>
          </a:p>
          <a:p>
            <a:pPr marL="1371600" lvl="2" indent="-457200" algn="just">
              <a:buFont typeface="Arial" panose="020B0604020202020204" pitchFamily="34" charset="0"/>
              <a:buChar char="•"/>
            </a:pPr>
            <a:r>
              <a:rPr lang="en-US" sz="2000" dirty="0"/>
              <a:t>What values for the number of plies or board size makes the game easy, challenging, too challenging?  Explain how this would impact the human’s experience with the game.</a:t>
            </a:r>
          </a:p>
          <a:p>
            <a:pPr marL="1371600" lvl="2" indent="-457200" algn="just">
              <a:buFont typeface="Arial" panose="020B0604020202020204" pitchFamily="34" charset="0"/>
              <a:buChar char="•"/>
            </a:pPr>
            <a:r>
              <a:rPr lang="en-US" sz="2000" dirty="0"/>
              <a:t>What values for the number of plies or board size makes the game run too slow?  Is there a tradeoff between creating a challenging experience and the time it takes for the AI to make a move.</a:t>
            </a:r>
          </a:p>
        </p:txBody>
      </p:sp>
    </p:spTree>
    <p:extLst>
      <p:ext uri="{BB962C8B-B14F-4D97-AF65-F5344CB8AC3E}">
        <p14:creationId xmlns:p14="http://schemas.microsoft.com/office/powerpoint/2010/main" val="815121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875</TotalTime>
  <Words>892</Words>
  <Application>Microsoft Macintosh PowerPoint</Application>
  <PresentationFormat>Widescreen</PresentationFormat>
  <Paragraphs>86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CSC 380: Foundations of Artificial Intelligence  Assignment 2: Dots and Boxes    Modified from Jonathan F. Gemmell’s School of Computing DePaul University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POST</vt:lpstr>
    </vt:vector>
  </TitlesOfParts>
  <Company>DePaul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380 Foundations of Artificial Intelligence CSC 480 Artificial Intelligence I</dc:title>
  <dc:creator>Gemmell, Jonathan</dc:creator>
  <cp:lastModifiedBy>Hastings, Peter</cp:lastModifiedBy>
  <cp:revision>56</cp:revision>
  <dcterms:created xsi:type="dcterms:W3CDTF">2015-10-22T19:10:27Z</dcterms:created>
  <dcterms:modified xsi:type="dcterms:W3CDTF">2020-01-21T05:38:35Z</dcterms:modified>
</cp:coreProperties>
</file>