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Author clrIdx="0" id="0" initials="MA" lastIdx="1" name="Marin, Abel"/>
</p:cmAuthorLst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 horzBarState="maximized">
    <p:restoredLeft autoAdjust="0" sz="16991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10"/>
          <a:sy d="100" n="11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84" y="568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theme/theme1.xml" Type="http://schemas.openxmlformats.org/officeDocument/2006/relationships/theme"></Relationship><Relationship Id="rId34" Target="commentAuthors.xml" Type="http://schemas.openxmlformats.org/officeDocument/2006/relationships/commentAuthors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76B806B-E083-4EB0-B1D6-EA5E016DFA15}" type="datetimeFigureOut">
              <a:rPr lang="en-US" smtClean="0">
                <a:uFillTx/>
              </a:rPr>
              <a:t>1/22/20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26B4A610-3F19-41F0-8482-DB0780C8DC4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1D60E77-D91C-48BB-94DB-76481A581A56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49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499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70871D4-25BB-4627-A8B3-DAE528855986}" type="slidenum">
              <a:rPr lang="en-US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5186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5187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4690655-4652-4845-BD60-D1E5A28154B5}" type="slidenum">
              <a:rPr lang="en-US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621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6211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662CAF1-3289-4F40-A083-7E6C92A950A9}" type="slidenum">
              <a:rPr lang="en-US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723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723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E202853-6FC6-4C94-AAB2-81B3DE876249}" type="slidenum">
              <a:rPr lang="en-US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825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8259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CC22A56-E16B-4DB8-A4AE-D2AC936A86A9}" type="slidenum">
              <a:rPr lang="en-US">
                <a:uFillTx/>
              </a:rPr>
              <a:pPr/>
              <a:t>16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3922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3923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2F775536-A592-44D6-AEF7-DD716B1F175C}" type="slidenum">
              <a:rPr lang="en-US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683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683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A78A9EF-9643-4D52-A0EC-A318B1F42052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57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571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00CC2E5-0834-4190-87FE-6581D1E62658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482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483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1F8D47A-A5A9-4A37-8015-9A78D9F33FD7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187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187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E887101-1C68-4C13-92F2-EDF3C4028B36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289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2899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C980DAB-FF3A-4F29-B2F8-259FDD99DF68}" type="slidenum">
              <a:rPr lang="en-US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109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1091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100B321-328D-4E62-A923-4904D62F5127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211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211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F15C2884-549C-464D-9C58-C90126051158}" type="slidenum">
              <a:rPr lang="en-US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313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3139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EAB772E-C008-4D90-ADAB-C84218577CB8}" type="slidenum">
              <a:rPr lang="en-US">
                <a:uFillTx/>
              </a:rPr>
              <a:pPr/>
              <a:t>11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4162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4163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bg>
      <p:bgPr>
        <a:solidFill>
          <a:schemeClr val="accent2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 lIns="274320" rIns="274320">
            <a:normAutofit/>
          </a:bodyPr>
          <a:lstStyle>
            <a:lvl1pPr algn="ctr">
              <a:defRPr sz="3800">
                <a:solidFill>
                  <a:srgbClr val="262626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5194" y="4352544"/>
            <a:ext cx="6801612" cy="1239894"/>
          </a:xfr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ctr" indent="0" marL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53112" y="937260"/>
            <a:ext cx="1298608" cy="498348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31136" y="937260"/>
            <a:ext cx="6198489" cy="498348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Only">
  <p:cSld name="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Content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274638"/>
            <a:ext cx="10972800" cy="58594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37600" y="6243638"/>
            <a:ext cx="284480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fld id="{F91C6589-5B5A-4DC3-9232-87D7D345482E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6243638"/>
            <a:ext cx="284480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65600" y="6243638"/>
            <a:ext cx="386080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bg>
      <p:bgPr>
        <a:solidFill>
          <a:schemeClr val="accent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 lIns="274320" rIns="274320">
            <a:normAutofit/>
          </a:bodyPr>
          <a:lstStyle>
            <a:lvl1pPr>
              <a:defRPr sz="3800">
                <a:solidFill>
                  <a:srgbClr val="262626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5194" y="4352465"/>
            <a:ext cx="6801612" cy="12650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1"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1912" y="2638044"/>
            <a:ext cx="4271771" cy="31019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8315" y="2638044"/>
            <a:ext cx="4270247" cy="31019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Date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Foot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lide Number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3436" y="2313433"/>
            <a:ext cx="4270248" cy="7040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1">
            <a:normAutofit/>
          </a:bodyPr>
          <a:lstStyle>
            <a:lvl1pPr algn="ctr" indent="0" marL="0">
              <a:buNone/>
              <a:defRPr b="0" baseline="0" cap="all" spc="100" sz="1900">
                <a:solidFill>
                  <a:schemeClr val="accent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b="1" sz="19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3436" y="3143250"/>
            <a:ext cx="4270248" cy="259677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8316" y="3143250"/>
            <a:ext cx="4253484" cy="259677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5pPr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8316" y="2313433"/>
            <a:ext cx="4270248" cy="7040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1">
            <a:normAutofit/>
          </a:bodyPr>
          <a:lstStyle>
            <a:lvl1pPr algn="ctr" indent="0" marL="0">
              <a:buNone/>
              <a:defRPr b="0" baseline="0" cap="all" spc="100" sz="1900">
                <a:solidFill>
                  <a:schemeClr val="accent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b="1" sz="19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pPr/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it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Rectangle 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36080" y="804672"/>
            <a:ext cx="4815840" cy="524865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>
              <a:defRPr sz="1900">
                <a:solidFill>
                  <a:schemeClr val="tx1"/>
                </a:solidFill>
                <a:uFillTx/>
              </a:defRPr>
            </a:lvl1pPr>
            <a:lvl2pPr>
              <a:defRPr sz="1600">
                <a:solidFill>
                  <a:schemeClr val="tx1"/>
                </a:solidFill>
                <a:uFillTx/>
              </a:defRPr>
            </a:lvl2pPr>
            <a:lvl3pPr>
              <a:defRPr sz="1600">
                <a:solidFill>
                  <a:schemeClr val="tx1"/>
                </a:solidFill>
                <a:uFillTx/>
              </a:defRPr>
            </a:lvl3pPr>
            <a:lvl4pPr>
              <a:defRPr sz="1600">
                <a:solidFill>
                  <a:schemeClr val="tx1"/>
                </a:solidFill>
                <a:uFillTx/>
              </a:defRPr>
            </a:lvl4pPr>
            <a:lvl5pPr>
              <a:defRPr sz="1600">
                <a:solidFill>
                  <a:schemeClr val="tx1"/>
                </a:solidFill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15568" y="3549918"/>
            <a:ext cx="3794760" cy="219403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Date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Footer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4672" y="6236208"/>
            <a:ext cx="5124797" cy="32004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lide Number Placeholder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Rectangle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indent="0" marL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15568" y="3549918"/>
            <a:ext cx="3794760" cy="21940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Date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uFillTx/>
              </a:defRPr>
            </a:lvl1pPr>
          </a:lstStyle>
          <a:p>
            <a:fld id="{48A87A34-81AB-432B-8DAE-1953F412C126}" type="datetimeFigureOut">
              <a:rPr lang="en-US" smtClean="0">
                <a:uFillTx/>
              </a:rPr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Foot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4672" y="6236208"/>
            <a:ext cx="5124797" cy="32004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lide Number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D22F896-40B5-4ADD-8801-0D06FADFA095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404040"/>
            </a:solidFill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182880" lIns="182880" rIns="182880" rtlCol="0" tIns="18288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31136" y="2638044"/>
            <a:ext cx="7729728" cy="310198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21429" y="6238816"/>
            <a:ext cx="2753746" cy="32396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uFillTx/>
              </a:defRPr>
            </a:lvl1pPr>
          </a:lstStyle>
          <a:p>
            <a:fld id="{48A87A34-81AB-432B-8DAE-1953F412C126}" type="datetimeFigureOut">
              <a:rPr lang="en-US" smtClean="0">
                <a:uFillTx/>
              </a:rPr>
              <a:pPr/>
              <a:t>1/22/20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6236208"/>
            <a:ext cx="5901189" cy="32004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18288" rIns="18288" rtlCol="0" tIns="45720" vert="horz">
            <a:noAutofit/>
          </a:bodyPr>
          <a:lstStyle>
            <a:lvl1pPr algn="ctr">
              <a:defRPr baseline="0" spc="0" sz="1100">
                <a:solidFill>
                  <a:srgbClr val="FFFFFF"/>
                </a:solidFill>
                <a:uFillTx/>
              </a:defRPr>
            </a:lvl1pPr>
          </a:lstStyle>
          <a:p>
            <a:fld id="{6D22F896-40B5-4ADD-8801-0D06FADFA09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pc="200" sz="2800">
          <a:solidFill>
            <a:srgbClr val="262626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800">
          <a:solidFill>
            <a:schemeClr val="tx1">
              <a:lumMod val="85000"/>
              <a:lumOff val="15000"/>
            </a:schemeClr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45720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>
              <a:lumMod val="85000"/>
              <a:lumOff val="15000"/>
            </a:schemeClr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68580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>
              <a:lumMod val="85000"/>
              <a:lumOff val="15000"/>
            </a:schemeClr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91440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>
              <a:lumMod val="85000"/>
              <a:lumOff val="15000"/>
            </a:schemeClr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114300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>
              <a:lumMod val="85000"/>
              <a:lumOff val="15000"/>
            </a:schemeClr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1312863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1484313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1657350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1882775" rtl="0">
        <a:lnSpc>
          <a:spcPct val="100000"/>
        </a:lnSpc>
        <a:spcBef>
          <a:spcPts val="1000"/>
        </a:spcBef>
        <a:buClr>
          <a:schemeClr val="accent2"/>
        </a:buClr>
        <a:buFont charset="0" panose="020B0604020202020204" pitchFamily="34" typeface="Arial"/>
        <a:buChar char="•"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8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7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8.jpe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2.pn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8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70176" y="623965"/>
            <a:ext cx="9405037" cy="470378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200">
                <a:uFillTx/>
              </a:rPr>
              <a:t>CSC 380: Foundations of Artificial Intelligence</a:t>
            </a:r>
            <a:br>
              <a:rPr dirty="0" lang="en-US" sz="3200">
                <a:uFillTx/>
              </a:rPr>
            </a:br>
            <a:br>
              <a:rPr dirty="0" lang="en-US" sz="3200">
                <a:uFillTx/>
              </a:rPr>
            </a:br>
            <a:r>
              <a:rPr dirty="0" lang="en-US" sz="3200">
                <a:uFillTx/>
              </a:rPr>
              <a:t>Assignment 1: Eight Puzzle (Search)</a:t>
            </a:r>
            <a:br>
              <a:rPr dirty="0" lang="en-US" sz="3200">
                <a:uFillTx/>
              </a:rPr>
            </a:br>
            <a:br>
              <a:rPr dirty="0" lang="en-US" sz="3200">
                <a:uFillTx/>
              </a:rPr>
            </a:br>
            <a:r>
              <a:rPr dirty="0" lang="en-US" sz="1600">
                <a:uFillTx/>
              </a:rPr>
              <a:t>Developed by Jonathan F. Gemmell</a:t>
            </a:r>
            <a:br>
              <a:rPr dirty="0" lang="en-US" sz="1600">
                <a:uFillTx/>
              </a:rPr>
            </a:br>
            <a:r>
              <a:rPr dirty="0" lang="en-US" sz="1600">
                <a:uFillTx/>
              </a:rPr>
              <a:t>School of Computing</a:t>
            </a:r>
            <a:br>
              <a:rPr dirty="0" lang="en-US" sz="1600">
                <a:uFillTx/>
              </a:rPr>
            </a:br>
            <a:r>
              <a:rPr dirty="0" lang="en-US" sz="1600">
                <a:uFillTx/>
              </a:rPr>
              <a:t>DePaul University</a:t>
            </a:r>
            <a:br>
              <a:rPr dirty="0" lang="en-US">
                <a:uFillTx/>
              </a:rPr>
            </a:b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217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2179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5204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1"/>
            <a:ext cx="5561012" cy="3019425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2180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2181" name="Text 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2189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372350" y="2438400"/>
            <a:ext cx="266700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4226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4227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3237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1"/>
            <a:ext cx="5561012" cy="4257675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4228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4229" name="Text 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4231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067551" y="3314701"/>
            <a:ext cx="2524125" cy="181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525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5251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35098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1"/>
            <a:ext cx="5561012" cy="4086225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5252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5253" name="Text 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627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6275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17700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0"/>
            <a:ext cx="5561012" cy="5181600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6276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dirty="0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dirty="0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dirty="0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dirty="0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dirty="0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6277" name="Text 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729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7299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73500" y="899319"/>
            <a:ext cx="4445000" cy="4610100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7300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7301" name="Text 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55012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73500" y="899319"/>
            <a:ext cx="4445000" cy="4610100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14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15" name="Text 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16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14539" y="2849564"/>
            <a:ext cx="2147887" cy="22252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Note: at level 2 there are two nodes listed with </a:t>
            </a:r>
            <a:r>
              <a:rPr b="1" i="1" lang="en-US" sz="1400">
                <a:solidFill>
                  <a:schemeClr val="accent2"/>
                </a:solidFill>
                <a:uFillTx/>
              </a:rPr>
              <a:t>f</a:t>
            </a:r>
            <a:r>
              <a:rPr b="1" lang="en-US" sz="1400">
                <a:solidFill>
                  <a:schemeClr val="accent2"/>
                </a:solidFill>
                <a:uFillTx/>
              </a:rPr>
              <a:t>(</a:t>
            </a:r>
            <a:r>
              <a:rPr b="1" i="1" lang="en-US" sz="1400">
                <a:solidFill>
                  <a:schemeClr val="accent2"/>
                </a:solidFill>
                <a:uFillTx/>
              </a:rPr>
              <a:t>n</a:t>
            </a:r>
            <a:r>
              <a:rPr b="1" lang="en-US" sz="1400">
                <a:solidFill>
                  <a:schemeClr val="accent2"/>
                </a:solidFill>
                <a:uFillTx/>
              </a:rPr>
              <a:t>) = 5.  Depending on which node is we put in front of the queue, the algorithm will either expand 6 or 7 nodes. Here we have assumed the worse case, and thus the tree shows that 6 nodes were expanded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22" name="Lin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200526" y="3019425"/>
            <a:ext cx="885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23" name="Text Box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470650" y="5667375"/>
            <a:ext cx="20955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b="1" lang="en-US" sz="1200">
                <a:solidFill>
                  <a:srgbClr val="003366"/>
                </a:solidFill>
                <a:uFillTx/>
                <a:latin charset="0" pitchFamily="18" typeface="Times New Roman"/>
              </a:rPr>
              <a:t>7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5024" name="Oval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134101" y="5657850"/>
            <a:ext cx="1323975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06700" y="152400"/>
            <a:ext cx="7531100" cy="6102350"/>
            <a:chOff x="560" y="96"/>
            <a:chExt cx="4744" cy="3844"/>
          </a:xfrm>
        </p:grpSpPr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3" name="Object 3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312" y="9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4" name="Object 4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2296" y="60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5" name="Object 5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368" y="67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6" name="Object 6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760" y="120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7" name="Object 7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648" y="116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8" name="Object 8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768" y="178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09" name="Object 9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2384" y="175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0" name="Object 10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656" y="171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1" name="Object 11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656" y="178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2" name="Object 12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600" y="2324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3" name="Object 13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2912" y="2364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4" name="Oval 1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24" y="22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18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5" name="Oval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864" y="81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19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6" name="Oval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088" y="75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17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7" name="Oval 1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60" y="134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16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8" name="Oval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44" y="1280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16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19" name="Oval 1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92" y="193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17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0" name="Oval 2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92" y="188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15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1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52" y="180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15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2" name="Oval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152" y="191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15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3" name="Oval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400" y="249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16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4" name="Oval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424" y="247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14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5" name="AutoShape 2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2532" y="536"/>
              <a:ext cx="1016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6" name="AutoShape 2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548" y="536"/>
              <a:ext cx="1056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7" name="AutoShape 2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996" y="1048"/>
              <a:ext cx="1536" cy="15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8" name="AutoShape 2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532" y="1048"/>
              <a:ext cx="1352" cy="1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29" name="AutoShape 2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996" y="1640"/>
              <a:ext cx="8" cy="14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0" name="AutoShape 30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2620" y="1608"/>
              <a:ext cx="1264" cy="14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1" name="AutoShape 3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4" y="1608"/>
              <a:ext cx="8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2" name="AutoShape 3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4" y="1608"/>
              <a:ext cx="1008" cy="1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3" name="AutoShape 3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1836" y="2196"/>
              <a:ext cx="78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4" name="AutoShape 3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620" y="2196"/>
              <a:ext cx="528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5" name="Object 35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608" y="2924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6" name="Oval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424" y="30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13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7" name="Object 37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304" y="349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8" name="Object 38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952" y="350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39" name="Oval 3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112" y="366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14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40" name="Oval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56" y="36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0000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pPr algn="ctr"/>
              <a:r>
                <a:rPr b="1" lang="en-US" sz="1400">
                  <a:solidFill>
                    <a:schemeClr val="bg1"/>
                  </a:solidFill>
                  <a:uFillTx/>
                  <a:latin charset="0" pitchFamily="18" typeface="Times New Roman"/>
                </a:rPr>
                <a:t>14</a:t>
              </a:r>
              <a:endParaRPr lang="en-US" sz="2400">
                <a:uFillTx/>
                <a:latin charset="0" pitchFamily="18" typeface="Times New Roman"/>
              </a:endParaRPr>
            </a:p>
          </p:txBody>
        </p: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41" name="AutoShape 4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836" y="2764"/>
              <a:ext cx="8" cy="16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42" name="AutoShape 4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1540" y="3364"/>
              <a:ext cx="30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43" name="AutoShape 4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844" y="3364"/>
              <a:ext cx="344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7644" name="Text Box 4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862139" y="250825"/>
            <a:ext cx="2522537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>
            <a:outerShdw algn="ctr" dir="2700000" dist="107763" rotWithShape="0">
              <a:schemeClr val="bg2"/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spAutoFit/>
          </a:bodyPr>
          <a:lstStyle/>
          <a:p>
            <a:r>
              <a:rPr lang="en-US">
                <a:uFillTx/>
                <a:latin charset="0" pitchFamily="18" typeface="Times New Roman"/>
              </a:rPr>
              <a:t>Part of the search tree generated by Best-First search using </a:t>
            </a:r>
            <a:r>
              <a:rPr i="1" lang="en-US">
                <a:uFillTx/>
                <a:latin charset="0" pitchFamily="18" typeface="Times New Roman"/>
              </a:rPr>
              <a:t>h</a:t>
            </a:r>
            <a:r>
              <a:rPr lang="en-US">
                <a:uFillTx/>
                <a:latin charset="0" pitchFamily="18" typeface="Times New Roman"/>
              </a:rPr>
              <a:t>2 = sum of Manhattan distances.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3327" y="163125"/>
            <a:ext cx="9905998" cy="147857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z="3200">
                <a:uFillTx/>
              </a:rPr>
              <a:t>Data Structure of a Node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1" name="Oval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791200" y="28194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2" name="Group 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56326" y="1295401"/>
            <a:ext cx="2397125" cy="1584325"/>
            <a:chOff x="2918" y="816"/>
            <a:chExt cx="1510" cy="998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3" name="Oval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4" name="Line 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len="lg" type="stealth" w="lg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15" name="Text Box 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264" y="1245"/>
              <a:ext cx="116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Arial"/>
                  <a:cs charset="0" pitchFamily="18" typeface="Times New Roman"/>
                </a:rPr>
                <a:t>PARENT-NODE</a:t>
              </a:r>
              <a:endParaRPr lang="en-US">
                <a:solidFill>
                  <a:srgbClr val="333333"/>
                </a:solidFill>
                <a:uFillTx/>
                <a:latin charset="0" pitchFamily="34" typeface="Arial"/>
                <a:cs charset="0" pitchFamily="18" typeface="Times New Roman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35" name="Freeform 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206876" y="2149475"/>
            <a:ext cx="1720850" cy="684213"/>
          </a:xfrm>
          <a:custGeom>
            <a:avLst/>
            <a:gdLst/>
            <a:ahLst/>
            <a:cxnLst>
              <a:cxn ang="0">
                <a:pos x="1046" y="470"/>
              </a:cxn>
              <a:cxn ang="0">
                <a:pos x="816" y="115"/>
              </a:cxn>
              <a:cxn ang="0">
                <a:pos x="0" y="0"/>
              </a:cxn>
            </a:cxnLst>
            <a:rect b="b" l="0" r="r" t="0"/>
            <a:pathLst>
              <a:path h="470" w="1046">
                <a:moveTo>
                  <a:pt x="1046" y="470"/>
                </a:moveTo>
                <a:cubicBezTo>
                  <a:pt x="1018" y="331"/>
                  <a:pt x="990" y="193"/>
                  <a:pt x="816" y="115"/>
                </a:cubicBezTo>
                <a:cubicBezTo>
                  <a:pt x="642" y="37"/>
                  <a:pt x="321" y="1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len="med" type="none" w="med"/>
            <a:tailEnd len="lg" type="stealth" w="lg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36" name="Text Box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648201" y="1827213"/>
            <a:ext cx="920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l" eaLnBrk="1" hangingPunct="1"/>
            <a:r>
              <a:rPr lang="en-US">
                <a:uFillTx/>
                <a:latin charset="0" pitchFamily="34" typeface="Arial"/>
                <a:cs charset="0" pitchFamily="18" typeface="Times New Roman"/>
              </a:rPr>
              <a:t>STATE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37" name="Text Box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819400" y="5505451"/>
            <a:ext cx="615315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l" eaLnBrk="1" hangingPunct="1"/>
            <a:r>
              <a:rPr b="1" dirty="0" lang="en-US" sz="2000">
                <a:uFillTx/>
                <a:latin charset="0" pitchFamily="34" typeface="Arial"/>
                <a:cs charset="0" pitchFamily="34" typeface="Arial"/>
              </a:rPr>
              <a:t>Depth of a node N  = length of path from root to N</a:t>
            </a:r>
          </a:p>
          <a:p>
            <a:pPr algn="l" eaLnBrk="1" hangingPunct="1"/>
            <a:endParaRPr b="1" dirty="0" lang="en-US" sz="800">
              <a:uFillTx/>
              <a:latin charset="0" pitchFamily="34" typeface="Arial"/>
              <a:cs charset="0" pitchFamily="34" typeface="Arial"/>
            </a:endParaRPr>
          </a:p>
          <a:p>
            <a:pPr algn="l" eaLnBrk="1" hangingPunct="1"/>
            <a:r>
              <a:rPr b="1" dirty="0" lang="en-US" sz="2000">
                <a:uFillTx/>
                <a:latin charset="0" pitchFamily="34" typeface="Arial"/>
                <a:cs charset="0" pitchFamily="34" typeface="Arial"/>
              </a:rPr>
              <a:t>(Depth of the root = 0) 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38" name="Group 3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48400" y="2916238"/>
            <a:ext cx="3765550" cy="2341562"/>
            <a:chOff x="2976" y="1837"/>
            <a:chExt cx="2372" cy="1475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39" name="Freeform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976" y="1912"/>
              <a:ext cx="1488" cy="39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20" y="8"/>
                </a:cxn>
                <a:cxn ang="0">
                  <a:pos x="1104" y="56"/>
                </a:cxn>
                <a:cxn ang="0">
                  <a:pos x="1392" y="200"/>
                </a:cxn>
                <a:cxn ang="0">
                  <a:pos x="1488" y="392"/>
                </a:cxn>
              </a:cxnLst>
              <a:rect b="b" l="0" r="r" t="0"/>
              <a:pathLst>
                <a:path h="392" w="1488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len="med" type="none" w="med"/>
              <a:tailEnd len="lg" type="stealth" w="lg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0" name="Text 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76" y="1837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Arial"/>
                  <a:cs charset="0" pitchFamily="18" typeface="Times New Roman"/>
                </a:rPr>
                <a:t>BOOKKEEPING</a:t>
              </a: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1" name="Group 33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600" y="2304"/>
              <a:ext cx="1728" cy="1008"/>
              <a:chOff x="3600" y="2304"/>
              <a:chExt cx="1728" cy="1008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2" name="Rectangle 3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5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3" name="Rectangle 3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Path-Cost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4" name="Rectangle 3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5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5" name="Rectangle 3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Depth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6" name="Rectangle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Right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7" name="Rectangle 3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charset="2" pitchFamily="2" typeface="Marlett"/>
                  <a:buNone/>
                </a:pPr>
                <a:r>
                  <a:rPr b="1" lang="en-US" sz="1600">
                    <a:uFillTx/>
                    <a:latin charset="0" pitchFamily="34" typeface="Arial"/>
                  </a:rPr>
                  <a:t>Action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8" name="Line 4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cap="sq" w="28575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49" name="Line 4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0" name="Line 4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1" name="Line 4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cap="sq" w="28575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2" name="Line 4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cap="sq" w="28575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3" name="Line 4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4" name="Line 4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cap="sq" w="28575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5" name="Line 4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6" name="Text Box 4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600" y="3072"/>
                <a:ext cx="76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uFillTx/>
                    <a:latin charset="0" pitchFamily="34" typeface="Arial"/>
                    <a:cs charset="0" pitchFamily="34" typeface="Arial"/>
                  </a:rPr>
                  <a:t>Expanded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7" name="Text Box 4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502" y="3047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uFillTx/>
                    <a:latin charset="0" pitchFamily="34" typeface="Arial"/>
                    <a:cs charset="0" pitchFamily="34" typeface="Arial"/>
                  </a:rPr>
                  <a:t>yes</a:t>
                </a: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8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43400" y="3271839"/>
            <a:ext cx="2286000" cy="1743075"/>
            <a:chOff x="1776" y="2061"/>
            <a:chExt cx="1440" cy="1098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59" name="Group 51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0" name="Group 52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1" name="Oval 5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 noChangeArrowheads="1"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wrap="none"/>
                <a:lstStyle/>
                <a:p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2" name="Oval 54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 noChangeArrowheads="1"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wrap="none"/>
                <a:lstStyle/>
                <a:p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3" name="Text Box 5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 noChangeArrowheads="1"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wrap="none">
                  <a:spAutoFit/>
                </a:bodyPr>
                <a:lstStyle/>
                <a:p>
                  <a:pPr algn="l" eaLnBrk="1" hangingPunct="1"/>
                  <a:r>
                    <a:rPr b="1" lang="en-US" sz="4800">
                      <a:uFillTx/>
                      <a:latin charset="0" pitchFamily="34" typeface="Arial"/>
                      <a:cs charset="0" pitchFamily="34" typeface="Arial"/>
                    </a:rPr>
                    <a:t>...</a:t>
                  </a: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4" name="Freeform 5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016" y="2064"/>
                <a:ext cx="768" cy="816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528" y="384"/>
                  </a:cxn>
                  <a:cxn ang="0">
                    <a:pos x="0" y="816"/>
                  </a:cxn>
                </a:cxnLst>
                <a:rect b="b" l="0" r="r" t="0"/>
                <a:pathLst>
                  <a:path h="816" w="768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len="med" type="none" w="med"/>
                <a:tailEnd len="lg" type="stealth" w="lg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5" name="Freeform 5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675" y="2064"/>
                <a:ext cx="292" cy="801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61" y="96"/>
                  </a:cxn>
                  <a:cxn ang="0">
                    <a:pos x="19" y="183"/>
                  </a:cxn>
                  <a:cxn ang="0">
                    <a:pos x="4" y="264"/>
                  </a:cxn>
                  <a:cxn ang="0">
                    <a:pos x="43" y="405"/>
                  </a:cxn>
                  <a:cxn ang="0">
                    <a:pos x="229" y="708"/>
                  </a:cxn>
                  <a:cxn ang="0">
                    <a:pos x="292" y="801"/>
                  </a:cxn>
                </a:cxnLst>
                <a:rect b="b" l="0" r="r" t="0"/>
                <a:pathLst>
                  <a:path h="801" w="292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len="med" type="none" w="med"/>
                <a:tailEnd len="lg" type="stealth" w="lg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866" name="Text Box 5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824" y="2061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Arial"/>
                  <a:cs charset="0" pitchFamily="34" typeface="Arial"/>
                </a:rPr>
                <a:t>CHILDREN</a:t>
              </a:r>
            </a:p>
          </p:txBody>
        </p:sp>
      </p:grp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Object 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ChangeAspect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2852547" y="1581815"/>
          <a:ext cx="1240029" cy="1155959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presentationml/2006/ole"/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375837"/>
    </p:bld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Assignment 1: Search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You will solve a </a:t>
            </a:r>
            <a:r>
              <a:rPr dirty="0" lang="en-US" sz="3200" u="sng">
                <a:solidFill>
                  <a:srgbClr val="FF0000"/>
                </a:solidFill>
                <a:uFillTx/>
              </a:rPr>
              <a:t>MODIFIED</a:t>
            </a:r>
            <a:r>
              <a:rPr dirty="0" lang="en-US" u="sng">
                <a:uFillTx/>
              </a:rPr>
              <a:t> version of the eight-puzzle</a:t>
            </a:r>
            <a:r>
              <a:rPr dirty="0" lang="en-US">
                <a:uFillTx/>
              </a:rPr>
              <a:t>.</a:t>
            </a:r>
          </a:p>
          <a:p>
            <a:pPr lvl="1"/>
            <a:r>
              <a:rPr dirty="0" lang="en-US">
                <a:uFillTx/>
              </a:rPr>
              <a:t>The cost of a move is the VALUE OF THE TILE BEING MOVED.</a:t>
            </a:r>
          </a:p>
          <a:p>
            <a:pPr lvl="1"/>
            <a:r>
              <a:rPr dirty="0" lang="en-US">
                <a:uFillTx/>
              </a:rPr>
              <a:t>The cost of the move below is 8.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bject 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ChangeAspect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2794776" y="4187371"/>
          <a:ext cx="1535923" cy="1431793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presentationml/2006/ole"/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Object 5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ChangeAspect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5256762" y="4187371"/>
          <a:ext cx="1535923" cy="1431793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presentationml/2006/ole"/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ight Arrow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7767" y="4702659"/>
            <a:ext cx="251927" cy="4012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://images2.wikia.nocookie.net/__cb20130117173954/clubpenguin/images/7/7c/Exclamation_Point_Emoticon.PNG" id="614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203232" y="895738"/>
            <a:ext cx="5100735" cy="5100736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Search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2260" y="1380530"/>
            <a:ext cx="10659665" cy="3970318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457200" marL="4572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You will implement search algorithms to solve the </a:t>
            </a:r>
            <a:r>
              <a:rPr b="1" dirty="0" lang="en-US" sz="2800" u="sng">
                <a:uFillTx/>
              </a:rPr>
              <a:t>modified</a:t>
            </a:r>
            <a:r>
              <a:rPr dirty="0" lang="en-US" sz="2800" u="sng">
                <a:uFillTx/>
              </a:rPr>
              <a:t> 8-puzzle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Breadth-first 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Depth-first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Uniform-Cost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Best-first, h = number of tiles that are not in correct position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A*1, h = number of tiles that are not in correct position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A*2, h = sum of Manhattan distances between all tiles and their correct positions</a:t>
            </a:r>
            <a:endParaRPr dirty="0" lang="en-US" sz="28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Eight Puzzle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://www.8puzzle.com/images/8_puzzle_goal_state_a.png" id="1028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8170991" y="2853681"/>
            <a:ext cx="2009775" cy="2009776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0964" y="1585636"/>
            <a:ext cx="6389522" cy="3970318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A sliding puzzle that consists of a frame of numbered square tiles in random order with one tile missing.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The puzzle also exists in other sizes. If the size is 4×4 tiles, the puzzle is called the 15-puzzle.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The object of the puzzle is to place the tiles in order (see diagram) by making sliding moves that use the empty space.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Inputs / Outputs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0963" y="1585636"/>
            <a:ext cx="10659665" cy="532453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Run your program with these configurations</a:t>
            </a:r>
          </a:p>
          <a:p>
            <a:pPr indent="-457200" lvl="2" marL="13716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Goal: 1 2 3 8 0 4 7 6 5</a:t>
            </a:r>
          </a:p>
          <a:p>
            <a:pPr indent="-457200" lvl="2" marL="13716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Easy: 1 3 4 8 6 2 7 0 5</a:t>
            </a:r>
          </a:p>
          <a:p>
            <a:pPr indent="-457200" lvl="2" marL="13716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Medium: 2 8 1 0 4 3 7 6 5</a:t>
            </a:r>
          </a:p>
          <a:p>
            <a:pPr indent="-457200" lvl="2" marL="13716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Hard: 5 6 7 4 0 8 3 2 1</a:t>
            </a:r>
          </a:p>
          <a:p>
            <a:pPr indent="-457200" lvl="1" marL="9144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The output should be a solution from </a:t>
            </a:r>
            <a:r>
              <a:rPr dirty="0" i="1" lang="en-US" sz="2800">
                <a:uFillTx/>
              </a:rPr>
              <a:t>start</a:t>
            </a:r>
            <a:r>
              <a:rPr dirty="0" lang="en-US" sz="2800">
                <a:uFillTx/>
              </a:rPr>
              <a:t> to </a:t>
            </a:r>
            <a:r>
              <a:rPr dirty="0" i="1" lang="en-US" sz="2800">
                <a:uFillTx/>
              </a:rPr>
              <a:t>goal</a:t>
            </a:r>
            <a:r>
              <a:rPr dirty="0" lang="en-US" sz="2800">
                <a:uFillTx/>
              </a:rPr>
              <a:t>, a sequence of board positions and moves.  For example….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…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1 3 4 8 6 2 7 0 5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RIGHT, cost = 7, total cost = 59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1 3 4 8 6 2 0 7 5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…</a:t>
            </a:r>
          </a:p>
          <a:p>
            <a:pPr indent="-457200" lvl="2" marL="13716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However, you are welcome to dress up the UI if you so wish</a:t>
            </a:r>
          </a:p>
          <a:p>
            <a:pPr indent="-457200" lvl="3" marL="1828800">
              <a:buFont charset="0" panose="020B0604020202020204" pitchFamily="34" typeface="Arial"/>
              <a:buChar char="•"/>
            </a:pPr>
            <a:r>
              <a:rPr dirty="0" lang="en-US" sz="2800">
                <a:uFillTx/>
              </a:rPr>
              <a:t>Previous students have turned in some remarkable GUIs</a:t>
            </a:r>
          </a:p>
          <a:p>
            <a:pPr indent="-457200" marL="457200">
              <a:buFont charset="0" panose="020B0604020202020204" pitchFamily="34" typeface="Arial"/>
              <a:buChar char="•"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26" name="AutoShap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28" name="AutoShap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30" name="AutoShap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:\Users\admin\AppData\Local\Temp\Capture_puzzle.jpg" id="1031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276600" y="1143000"/>
            <a:ext cx="5543550" cy="554355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dirty="0" lang="en-US">
                <a:uFillTx/>
              </a:rPr>
              <a:t>a former CSC 480 student…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Deliverables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9625" y="1380530"/>
            <a:ext cx="8961493" cy="390876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You will deliver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YouTube video (include the link at the top of your write up)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Write up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endParaRPr dirty="0" lang="en-US" sz="2400">
              <a:uFillTx/>
            </a:endParaRP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 u="sng">
                <a:uFillTx/>
              </a:rPr>
              <a:t>Submissions that do not include all three deliverables WILL NOT be graded</a:t>
            </a:r>
            <a:endParaRPr dirty="0" lang="en-US" sz="2400">
              <a:uFillTx/>
            </a:endParaRP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endParaRPr dirty="0" lang="en-US" sz="2400">
              <a:uFillTx/>
            </a:endParaRP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b="1" dirty="0" lang="en-US" sz="2800" u="sng">
                <a:solidFill>
                  <a:srgbClr val="C00000"/>
                </a:solidFill>
                <a:uFillTx/>
              </a:rPr>
              <a:t>DO NOT ZIP YOUR CODE OR WRITE UP.  SUBMIT EACH FILE SEPERATELY.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Code (7 points)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9625" y="1380530"/>
            <a:ext cx="10221126" cy="5539978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Function (2.5 points)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The code works as intended for all inputs and search algorithms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A pleasant user interface (Just a text interface is fine, e.g., plain or VT100)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Implementation (2.5 points)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 demonstrates the author’s understanding of the algorithms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 should be efficient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No spaghetti code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 aesthetics (2 points)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Proper use of white space, structure, variable names, etc.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 is appropriately commented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Every method/function/script should be commented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I will return assignments to you ungraded if I cannot read your code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400">
                <a:uFillTx/>
              </a:rPr>
              <a:t>Code should be well organized and adhere to modern programming standards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Video (2.5 points)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5436" y="1524268"/>
            <a:ext cx="10221126" cy="470898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YouTube video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5 minutes.  </a:t>
            </a:r>
            <a:r>
              <a:rPr b="1" dirty="0" lang="en-US" sz="2000" u="sng">
                <a:uFillTx/>
              </a:rPr>
              <a:t>No more!</a:t>
            </a:r>
            <a:r>
              <a:rPr b="1" dirty="0" lang="en-US" sz="2000">
                <a:uFillTx/>
              </a:rPr>
              <a:t> I will stop watching after five minute.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Video capture of your desktop with voice over (Camtasia, Jing, Snagit or Zoom are recommended)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Demonstrate your code running (not more than 1 minute)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Present your code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Describe/show how you modeled the 8-puzzle including the successor function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Describe/show how you implemented the search algorithms</a:t>
            </a:r>
          </a:p>
          <a:p>
            <a:pPr algn="just" indent="-457200" lvl="3" marL="18288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I need to see the main loop, nothing more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Describe/show how you inserted and/or removed nodes from the list/queue/heap</a:t>
            </a:r>
          </a:p>
          <a:p>
            <a:pPr algn="just" indent="-457200" lvl="3" marL="18288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How did you modify it for different search algorithms?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Describe/show how you checked for duplicate states</a:t>
            </a:r>
          </a:p>
          <a:p>
            <a:pPr algn="just" indent="-457200" lvl="3" marL="18288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Both </a:t>
            </a:r>
            <a:r>
              <a:rPr dirty="0" lang="en-US" sz="2000" u="sng">
                <a:uFillTx/>
              </a:rPr>
              <a:t>on the stack </a:t>
            </a:r>
            <a:r>
              <a:rPr dirty="0" lang="en-US" sz="2000">
                <a:uFillTx/>
              </a:rPr>
              <a:t>and </a:t>
            </a:r>
            <a:r>
              <a:rPr dirty="0" lang="en-US" sz="2000" u="sng">
                <a:uFillTx/>
              </a:rPr>
              <a:t>previously popped</a:t>
            </a:r>
            <a:r>
              <a:rPr dirty="0" lang="en-US" sz="2000">
                <a:uFillTx/>
              </a:rPr>
              <a:t> off the stack. </a:t>
            </a:r>
          </a:p>
          <a:p>
            <a:pPr algn="just" indent="-457200" lvl="2" marL="13716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Leave the analysis for the written report.  The video is about showing me you mastered the concepts needed to write the code.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57200"/>
            <a:ext cx="12192001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Write up (2.5 points)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Box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9626" y="1215958"/>
            <a:ext cx="6834114" cy="532453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At the top of the document, include the link for the YouTube video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 u="sng">
                <a:uFillTx/>
              </a:rPr>
              <a:t>DOUBLE CHECK THE VIDEO IS PUBLIC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Provide the output of your program for the Easy, Medium, and Hard inputs for BFS and A*2.  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Does one solution seem better than the other?  Explain.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Create a table comparing the length, cost, time and space of the different search methods using the Easy, Medium, and Hard inputs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b="1" dirty="0" lang="en-US" sz="2000">
                <a:uFillTx/>
              </a:rPr>
              <a:t>Length = length of the solution path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b="1" dirty="0" lang="en-US" sz="2000">
                <a:uFillTx/>
              </a:rPr>
              <a:t>Cost = cost of the solution path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b="1" dirty="0" lang="en-US" sz="2000">
                <a:uFillTx/>
              </a:rPr>
              <a:t>Time = number of nodes popped off the queue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b="1" dirty="0" lang="en-US" sz="2000">
                <a:uFillTx/>
              </a:rPr>
              <a:t>Space = size of the queue at its max</a:t>
            </a:r>
          </a:p>
          <a:p>
            <a:pPr algn="just" indent="-457200" marL="4572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Some search methods may fail to produce a solution, running forever until it crashes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Kill anything that lasts more than 5 min</a:t>
            </a:r>
          </a:p>
          <a:p>
            <a:pPr algn="just" indent="-457200" lvl="1" marL="914400">
              <a:buFont charset="0" panose="020B0604020202020204" pitchFamily="34" typeface="Arial"/>
              <a:buChar char="•"/>
            </a:pPr>
            <a:r>
              <a:rPr dirty="0" lang="en-US" sz="2000">
                <a:uFillTx/>
              </a:rPr>
              <a:t>Identify which approaches failed and explain why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able 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8024328" y="1945434"/>
          <a:ext cx="3996610" cy="436054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{073A0DAA-6AF3-43AB-8588-CEC1D06C72B9}</a:tableStyleId>
              </a:tblPr>
              <a:tblGrid>
                <a:gridCol w="799322"/>
                <a:gridCol w="799322"/>
                <a:gridCol w="799322"/>
                <a:gridCol w="799322"/>
                <a:gridCol w="799322"/>
              </a:tblGrid>
              <a:tr h="413385">
                <a:tc gridSpan="5">
                  <a:txBody>
                    <a:bodyPr/>
                    <a:lstStyle/>
                    <a:p>
                      <a:pPr algn="ctr"/>
                      <a:r>
                        <a:rPr dirty="0" lang="en-US" u="sng">
                          <a:uFillTx/>
                        </a:rPr>
                        <a:t>Easy   </a:t>
                      </a:r>
                      <a:endParaRPr b="0" dirty="0" lang="en-US" u="sng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>
                          <a:uFillTx/>
                        </a:rPr>
                        <a:t>Alg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>
                          <a:uFillTx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>
                          <a:uFillTx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>
                          <a:uFillTx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>
                          <a:uFillTx/>
                        </a:rPr>
                        <a:t>Space</a:t>
                      </a: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GBF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A*1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A*2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dirty="0" lang="en-US">
                          <a:uFillTx/>
                        </a:rPr>
                        <a:t>A*3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26" name="AutoShap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28" name="AutoShap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mail.google.com/mail/u/0/?ui=2&amp;ik=c16125bc81&amp;view=att&amp;th=1438881351c462fc&amp;attid=0.1&amp;disp=emb&amp;zw&amp;atsh=1" id="1030" name="AutoShap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dirty="0" lang="en-US">
                <a:uFillTx/>
              </a:rPr>
              <a:t>POST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3031" y="990599"/>
            <a:ext cx="9063197" cy="55221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Forums</a:t>
            </a:r>
          </a:p>
          <a:p>
            <a:pPr lvl="1"/>
            <a:r>
              <a:rPr dirty="0" lang="en-US" sz="3200">
                <a:uFillTx/>
              </a:rPr>
              <a:t>Post early</a:t>
            </a:r>
          </a:p>
          <a:p>
            <a:pPr lvl="1"/>
            <a:r>
              <a:rPr dirty="0" lang="en-US" sz="3200">
                <a:uFillTx/>
              </a:rPr>
              <a:t>Post often</a:t>
            </a:r>
          </a:p>
          <a:p>
            <a:pPr lvl="1"/>
            <a:r>
              <a:rPr dirty="0" lang="en-US" sz="3200">
                <a:uFillTx/>
              </a:rPr>
              <a:t>Post ideas</a:t>
            </a:r>
          </a:p>
          <a:p>
            <a:pPr lvl="1"/>
            <a:r>
              <a:rPr dirty="0" lang="en-US" sz="3200">
                <a:uFillTx/>
              </a:rPr>
              <a:t>Post questions</a:t>
            </a:r>
          </a:p>
          <a:p>
            <a:pPr lvl="1"/>
            <a:r>
              <a:rPr dirty="0" lang="en-US" sz="3200">
                <a:uFillTx/>
              </a:rPr>
              <a:t>Post helpful answers</a:t>
            </a:r>
          </a:p>
          <a:p>
            <a:pPr lvl="1"/>
            <a:r>
              <a:rPr dirty="0" lang="en-US" sz="3200">
                <a:uFillTx/>
              </a:rPr>
              <a:t>Post good humored jokes</a:t>
            </a:r>
          </a:p>
          <a:p>
            <a:pPr lvl="1"/>
            <a:r>
              <a:rPr b="1" dirty="0" lang="en-US" sz="3200" u="sng">
                <a:uFillTx/>
              </a:rPr>
              <a:t>!!!!! Do not post code or solutions !!!!!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29548" y="440776"/>
            <a:ext cx="7729728" cy="118872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Warning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1413" y="1801618"/>
            <a:ext cx="9905999" cy="434725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>
                <a:uFillTx/>
              </a:rPr>
              <a:t>A quick Google search of “Eight puzzle code” will give you about 20 million hits.</a:t>
            </a:r>
          </a:p>
          <a:p>
            <a:r>
              <a:rPr dirty="0" lang="en-US">
                <a:uFillTx/>
              </a:rPr>
              <a:t>I strongly discourage you from lifting code from the web.</a:t>
            </a:r>
          </a:p>
          <a:p>
            <a:r>
              <a:rPr dirty="0" lang="en-US">
                <a:uFillTx/>
              </a:rPr>
              <a:t>It is plagiarism.</a:t>
            </a:r>
          </a:p>
          <a:p>
            <a:r>
              <a:rPr dirty="0" lang="en-US">
                <a:uFillTx/>
              </a:rPr>
              <a:t>My grader will push your submissions through a nice (and sophisticated) little program that will compare your code to all the code on the Web.</a:t>
            </a:r>
          </a:p>
          <a:p>
            <a:pPr lvl="1"/>
            <a:r>
              <a:rPr dirty="0" lang="en-US" u="sng">
                <a:uFillTx/>
              </a:rPr>
              <a:t>If I discover you have plagiarized, you will receive a 0/100 for the assignment.</a:t>
            </a:r>
          </a:p>
          <a:p>
            <a:r>
              <a:rPr dirty="0" lang="en-US">
                <a:uFillTx/>
              </a:rPr>
              <a:t>The “Modified” part of our “Modified Eight Puzzle” makes most of the code you find on the Web useless anyway.</a:t>
            </a:r>
          </a:p>
          <a:p>
            <a:r>
              <a:rPr dirty="0" lang="en-US">
                <a:uFillTx/>
              </a:rPr>
              <a:t>Assignments will become more challenging.  If you fake your way through A1 and have not mastered these concepts, A2 and A3 will break you.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799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10192" y="4163582"/>
            <a:ext cx="5611295" cy="2387600"/>
          </a:xfr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pPr/>
            <a:r>
              <a:rPr dirty="0" lang="en-US" sz="2000">
                <a:uFillTx/>
              </a:rPr>
              <a:t>States?	integer location of tiles</a:t>
            </a:r>
          </a:p>
          <a:p>
            <a:pPr/>
            <a:r>
              <a:rPr dirty="0" lang="en-US" sz="2000">
                <a:uFillTx/>
              </a:rPr>
              <a:t>Operators? 	move blank left, right, up, down</a:t>
            </a:r>
          </a:p>
          <a:p>
            <a:pPr/>
            <a:r>
              <a:rPr dirty="0" lang="en-US" sz="2000">
                <a:uFillTx/>
              </a:rPr>
              <a:t>Goal Test?	= goal state (given)</a:t>
            </a:r>
          </a:p>
          <a:p>
            <a:pPr/>
            <a:r>
              <a:rPr dirty="0" lang="en-US" sz="2000">
                <a:uFillTx/>
              </a:rPr>
              <a:t>Path Cost?	One per move</a:t>
            </a:r>
          </a:p>
          <a:p>
            <a:pPr/>
            <a:endParaRPr dirty="0" lang="en-US" sz="1200">
              <a:uFillTx/>
            </a:endParaRPr>
          </a:p>
          <a:p>
            <a:pPr/>
            <a:r>
              <a:rPr dirty="0" i="1" lang="en-US" sz="2000">
                <a:uFillTx/>
              </a:rPr>
              <a:t>Note</a:t>
            </a:r>
            <a:r>
              <a:rPr dirty="0" lang="en-US" sz="2000">
                <a:uFillTx/>
              </a:rPr>
              <a:t>: optimal solution of </a:t>
            </a:r>
            <a:r>
              <a:rPr dirty="0" i="1" lang="en-US" sz="2000">
                <a:uFillTx/>
              </a:rPr>
              <a:t>n</a:t>
            </a:r>
            <a:r>
              <a:rPr dirty="0" lang="en-US" sz="2000">
                <a:uFillTx/>
              </a:rPr>
              <a:t>-Puzzle problem is NP-hard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796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17322" y="1670050"/>
            <a:ext cx="2076450" cy="203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797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271787" y="1670050"/>
            <a:ext cx="2038350" cy="203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extBox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314" y="291538"/>
            <a:ext cx="11930743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5400">
                <a:uFillTx/>
              </a:rPr>
              <a:t>Eight Puzzle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31" name="Rectangle 4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31999" y="177800"/>
            <a:ext cx="8828833" cy="609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pPr algn="ctr"/>
            <a:r>
              <a:rPr dirty="0" lang="en-US" sz="2800">
                <a:uFillTx/>
              </a:rPr>
              <a:t>Portion of Search Space for an Instance</a:t>
            </a:r>
            <a:br>
              <a:rPr dirty="0" lang="en-US" sz="2800">
                <a:uFillTx/>
              </a:rPr>
            </a:br>
            <a:r>
              <a:rPr dirty="0" lang="en-US" sz="2800">
                <a:uFillTx/>
              </a:rPr>
              <a:t>of the 8-Puzzle Problem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0" name="Group 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64308" y="1276221"/>
            <a:ext cx="8407400" cy="5084763"/>
            <a:chOff x="160" y="248"/>
            <a:chExt cx="5296" cy="3203"/>
          </a:xfrm>
        </p:grpSpPr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1" name="Object 3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2768" y="24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2" name="Object 4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160" y="864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3" name="Object 5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360" y="85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4" name="Object 6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16" y="148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5" name="Object 7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888" y="153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6" name="Object 8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664" y="157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7" name="Object 9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976" y="153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8" name="Object 10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24" y="222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499" name="Object 11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360" y="225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0" name="Object 12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896" y="225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1" name="Object 13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2424" y="225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2" name="Object 14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144" y="225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3" name="Object 15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3672" y="226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4" name="Object 16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200" y="225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5" name="Object 17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4984" y="2268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6" name="Object 18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60" y="2972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7" name="Object 19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680" y="2980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8" name="Object 20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368" y="3004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09" name="Object 21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graphicFrameLocks noChangeAspect="1"/>
            </p:cNvGraphicFramePr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1920" y="2996"/>
            <a:ext cx="472" cy="440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presentationml/2006/ole"/>
          </a:graphic>
        </p:graphicFrame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0" name="AutoShape 2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1396" y="688"/>
              <a:ext cx="1608" cy="1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1" name="AutoShape 2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004" y="688"/>
              <a:ext cx="1592" cy="16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2" name="AutoShape 2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652" y="1304"/>
              <a:ext cx="744" cy="18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3" name="AutoShape 2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396" y="1304"/>
              <a:ext cx="728" cy="23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4" name="AutoShape 2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3900" y="1296"/>
              <a:ext cx="696" cy="28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5" name="AutoShape 2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596" y="1296"/>
              <a:ext cx="616" cy="24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6" name="AutoShape 2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52" y="1928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7" name="AutoShape 2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1596" y="1976"/>
              <a:ext cx="52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8" name="AutoShape 30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24" y="1976"/>
              <a:ext cx="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19" name="AutoShape 3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24" y="1976"/>
              <a:ext cx="536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0" name="AutoShape 3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3380" y="2016"/>
              <a:ext cx="520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1" name="AutoShape 3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00" y="2016"/>
              <a:ext cx="8" cy="24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2" name="AutoShape 3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00" y="2016"/>
              <a:ext cx="536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3" name="AutoShape 3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212" y="1976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4" name="AutoShape 3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H="1">
              <a:off x="396" y="2660"/>
              <a:ext cx="264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5" name="AutoShape 3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60" y="2660"/>
              <a:ext cx="256" cy="32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6" name="AutoShape 3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596" y="2692"/>
              <a:ext cx="8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7" name="AutoShape 3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596" y="2692"/>
              <a:ext cx="560" cy="3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8" name="Text Box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82" y="3044"/>
              <a:ext cx="499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/>
              <a:r>
                <a:rPr b="1" lang="en-US" sz="3600">
                  <a:uFillTx/>
                </a:rPr>
                <a:t>. . .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29" name="Line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52" y="2704"/>
              <a:ext cx="63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530" name="Line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52" y="2688"/>
              <a:ext cx="99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 Box 1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233111" y="5632321"/>
            <a:ext cx="409599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</a:ln>
          <a:effectLst>
            <a:outerShdw algn="ctr" dir="8100000" dist="107763" rotWithShape="0">
              <a:srgbClr val="808080"/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eaLnBrk="1" hangingPunct="1"/>
            <a:r>
              <a:rPr b="1" lang="en-US">
                <a:uFillTx/>
                <a:latin charset="0" pitchFamily="34" typeface="Arial"/>
              </a:rPr>
              <a:t>If states are allowed to be revisited,</a:t>
            </a:r>
            <a:br>
              <a:rPr b="1" lang="en-US">
                <a:uFillTx/>
                <a:latin charset="0" pitchFamily="34" typeface="Arial"/>
              </a:rPr>
            </a:br>
            <a:r>
              <a:rPr b="1" lang="en-US">
                <a:uFillTx/>
                <a:latin charset="0" pitchFamily="34" typeface="Arial"/>
              </a:rPr>
              <a:t>the search tree may be infinite even</a:t>
            </a:r>
          </a:p>
          <a:p>
            <a:pPr eaLnBrk="1" hangingPunct="1"/>
            <a:r>
              <a:rPr b="1" lang="en-US">
                <a:uFillTx/>
                <a:latin charset="0" pitchFamily="34" typeface="Arial"/>
              </a:rPr>
              <a:t>when the state space is finite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Rectang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64071" y="988922"/>
            <a:ext cx="3671985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dirty="0" lang="en-US">
                <a:uFillTx/>
              </a:rPr>
              <a:t>8-puzzle </a:t>
            </a:r>
            <a:r>
              <a:rPr dirty="0" lang="en-US">
                <a:uFillTx/>
                <a:sym charset="2" pitchFamily="2" typeface="Wingdings"/>
              </a:rPr>
              <a:t></a:t>
            </a:r>
            <a:r>
              <a:rPr dirty="0" lang="en-US">
                <a:uFillTx/>
              </a:rPr>
              <a:t> 9! = 362,880 states</a:t>
            </a:r>
          </a:p>
          <a:p>
            <a:r>
              <a:rPr dirty="0" lang="en-US">
                <a:uFillTx/>
              </a:rPr>
              <a:t>15-puzzle </a:t>
            </a:r>
            <a:r>
              <a:rPr dirty="0" lang="en-US">
                <a:uFillTx/>
                <a:sym charset="2" pitchFamily="2" typeface="Wingdings"/>
              </a:rPr>
              <a:t> 16! ~ 1.3 x 10</a:t>
            </a:r>
            <a:r>
              <a:rPr baseline="30000" dirty="0" lang="en-US">
                <a:uFillTx/>
                <a:sym charset="2" pitchFamily="2" typeface="Wingdings"/>
              </a:rPr>
              <a:t>12</a:t>
            </a:r>
            <a:r>
              <a:rPr dirty="0" lang="en-US">
                <a:uFillTx/>
              </a:rPr>
              <a:t> states</a:t>
            </a:r>
          </a:p>
          <a:p>
            <a:r>
              <a:rPr dirty="0" lang="en-US">
                <a:uFillTx/>
              </a:rPr>
              <a:t>24-puzzle </a:t>
            </a:r>
            <a:r>
              <a:rPr dirty="0" lang="en-US">
                <a:uFillTx/>
                <a:sym charset="2" pitchFamily="2" typeface="Wingdings"/>
              </a:rPr>
              <a:t> 25! ~ </a:t>
            </a:r>
            <a:r>
              <a:rPr dirty="0" lang="en-US">
                <a:uFillTx/>
              </a:rPr>
              <a:t>10</a:t>
            </a:r>
            <a:r>
              <a:rPr baseline="30000" dirty="0" lang="en-US">
                <a:uFillTx/>
              </a:rPr>
              <a:t>25</a:t>
            </a:r>
            <a:r>
              <a:rPr dirty="0" lang="en-US">
                <a:uFillTx/>
              </a:rPr>
              <a:t> states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5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55103" y="189722"/>
            <a:ext cx="9905998" cy="147857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8-Puzzle: Successor Function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59" name="Group 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40902" y="4421155"/>
            <a:ext cx="1828800" cy="1828800"/>
            <a:chOff x="656" y="1776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0" name="Rectangle 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56" y="1776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1" name="Rectangle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56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2" name="Rectangle 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56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3" name="Rectangle 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4" name="Rectangle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04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5" name="Rectangle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040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6" name="Rectangle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424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7" name="Rectangle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0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8" name="Rectangle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4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69" name="Text 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1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1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0" name="Text Box 1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13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2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1" name="Text Box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52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3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2" name="Text Box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136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4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3" name="Text Box 1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5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4" name="Text 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5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6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5" name="Text Box 1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520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6" name="Text Box 2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52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8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7" name="Group 2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84102" y="4421155"/>
            <a:ext cx="1828800" cy="1828800"/>
            <a:chOff x="2256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8" name="Rectangle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256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79" name="Rectangle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2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0" name="Rectangle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2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1" name="Rectangle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2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2" name="Rectangle 2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6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3" name="Rectangl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640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4" name="Rectangle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0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5" name="Rectangle 2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640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6" name="Rectangl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024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7" name="Text Box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36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1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8" name="Text 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2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89" name="Text Box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3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3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0" name="Text Box 3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36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4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1" name="Text Box 3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3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5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2" name="Text Box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0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6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3" name="Text Box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4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3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8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5" name="Group 3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09502" y="1982755"/>
            <a:ext cx="1828800" cy="1828800"/>
            <a:chOff x="2400" y="1008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6" name="Rectangle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00" y="1008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7" name="Rectangle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00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8" name="Rectangle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00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499" name="Rectangle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0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0" name="Rectangle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84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1" name="Rectangle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84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2" name="Rectangle 4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68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3" name="Rectangle 4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84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4" name="Rectangle 4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68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5" name="Text Box 4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880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1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6" name="Text Box 5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880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2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7" name="Text Box 5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96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3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8" name="Text Box 5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880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4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09" name="Text Box 5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9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5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0" name="Text Box 5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264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6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1" name="Text Box 5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264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dirty="0" lang="en-US">
                  <a:uFillTx/>
                  <a:latin charset="0" pitchFamily="34" typeface="Tahoma"/>
                </a:rPr>
                <a:t>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2" name="Text Box 5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96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8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3" name="Group 5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1102" y="4421155"/>
            <a:ext cx="1828800" cy="1828800"/>
            <a:chOff x="3888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4" name="Rectangle 5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8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5" name="Rectangle 5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8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6" name="Rectangle 6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8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7" name="Rectangle 6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88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8" name="Rectangle 6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272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19" name="Rectangle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6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0" name="Rectangle 6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1" name="Rectangle 6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272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2" name="Rectangle 6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6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3" name="Text Box 6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368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1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4" name="Text Box 6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368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2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5" name="Text Box 6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84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3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6" name="Text Box 7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7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4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7" name="Text Box 7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84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5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8" name="Text Box 7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7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6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29" name="Text Box 7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30" name="Text Box 7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84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none">
              <a:spAutoFit/>
            </a:bodyPr>
            <a:lstStyle/>
            <a:p>
              <a:pPr algn="l" eaLnBrk="1" hangingPunct="1"/>
              <a:r>
                <a:rPr lang="en-US">
                  <a:uFillTx/>
                  <a:latin charset="0" pitchFamily="34" typeface="Tahoma"/>
                </a:rPr>
                <a:t>8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31" name="Line 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 flipH="1">
            <a:off x="3155302" y="3811555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32" name="Line 7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898502" y="381155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533" name="Line 7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898502" y="3811555"/>
            <a:ext cx="2667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555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55800" y="342900"/>
            <a:ext cx="8229600" cy="609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lang="en-US">
                <a:uFillTx/>
              </a:rPr>
              <a:t>Heuristics for 8-Puzzle Problem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555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05000" y="1524000"/>
            <a:ext cx="8229600" cy="50419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2500">
                <a:uFillTx/>
              </a:rPr>
              <a:t>In total, there are a possible of 9! or </a:t>
            </a:r>
            <a:r>
              <a:rPr b="1" dirty="0" lang="en-US" sz="2500">
                <a:uFillTx/>
              </a:rPr>
              <a:t>362,880 possible states</a:t>
            </a:r>
            <a:r>
              <a:rPr dirty="0" lang="en-US" sz="2500">
                <a:uFillTx/>
              </a:rPr>
              <a:t>. </a:t>
            </a:r>
          </a:p>
          <a:p>
            <a:r>
              <a:rPr dirty="0" lang="en-US" sz="2500">
                <a:uFillTx/>
              </a:rPr>
              <a:t>However, with a good heuristic function, it is possible to reduce the number of visited states to less than 50.</a:t>
            </a:r>
          </a:p>
          <a:p>
            <a:endParaRPr dirty="0" lang="en-US" sz="1100">
              <a:uFillTx/>
            </a:endParaRPr>
          </a:p>
          <a:p>
            <a:r>
              <a:rPr dirty="0" lang="en-US" sz="2500">
                <a:uFillTx/>
              </a:rPr>
              <a:t>Some possible heuristics for 8-Puzzle:</a:t>
            </a:r>
          </a:p>
          <a:p>
            <a:endParaRPr dirty="0" lang="en-US" sz="900">
              <a:uFillTx/>
            </a:endParaRPr>
          </a:p>
          <a:p>
            <a:pPr lvl="1"/>
            <a:r>
              <a:rPr dirty="0" i="1" lang="en-US">
                <a:uFillTx/>
              </a:rPr>
              <a:t>h</a:t>
            </a:r>
            <a:r>
              <a:rPr dirty="0" lang="en-US">
                <a:uFillTx/>
              </a:rPr>
              <a:t>1(</a:t>
            </a:r>
            <a:r>
              <a:rPr dirty="0" i="1" lang="en-US">
                <a:uFillTx/>
              </a:rPr>
              <a:t>n</a:t>
            </a:r>
            <a:r>
              <a:rPr dirty="0" lang="en-US">
                <a:uFillTx/>
              </a:rPr>
              <a:t>) = no. of misplaced tiles</a:t>
            </a:r>
          </a:p>
          <a:p>
            <a:pPr lvl="2"/>
            <a:r>
              <a:rPr dirty="0" lang="en-US">
                <a:uFillTx/>
              </a:rPr>
              <a:t>may have many plateaus (indistinguishable states)</a:t>
            </a:r>
          </a:p>
          <a:p>
            <a:pPr lvl="2"/>
            <a:r>
              <a:rPr dirty="0" lang="en-US">
                <a:uFillTx/>
              </a:rPr>
              <a:t>doesn’t captures the number of moves to get to the right place</a:t>
            </a:r>
          </a:p>
          <a:p>
            <a:pPr lvl="1"/>
            <a:endParaRPr dirty="0" lang="en-US" sz="900">
              <a:uFillTx/>
            </a:endParaRPr>
          </a:p>
          <a:p>
            <a:pPr lvl="1"/>
            <a:r>
              <a:rPr dirty="0" i="1" lang="en-US">
                <a:uFillTx/>
              </a:rPr>
              <a:t>h</a:t>
            </a:r>
            <a:r>
              <a:rPr dirty="0" lang="en-US">
                <a:uFillTx/>
              </a:rPr>
              <a:t>2(</a:t>
            </a:r>
            <a:r>
              <a:rPr dirty="0" i="1" lang="en-US">
                <a:uFillTx/>
              </a:rPr>
              <a:t>n</a:t>
            </a:r>
            <a:r>
              <a:rPr dirty="0" lang="en-US">
                <a:uFillTx/>
              </a:rPr>
              <a:t>) = sum of Manhattan distances (i.e., no. of squares from desired location of each tile)</a:t>
            </a:r>
          </a:p>
          <a:p>
            <a:pPr lvl="2"/>
            <a:r>
              <a:rPr dirty="0" lang="en-US">
                <a:uFillTx/>
              </a:rPr>
              <a:t>doesn’t capture the importance of sequencing tiles (putting them in the right order)</a:t>
            </a:r>
            <a:endParaRPr dirty="0" lang="en-US" sz="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7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81200" y="215900"/>
            <a:ext cx="8229600" cy="609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pPr algn="ctr"/>
            <a:r>
              <a:rPr dirty="0" lang="en-US">
                <a:uFillTx/>
              </a:rPr>
              <a:t>Heuristics for 8-Puzzle Problem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0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38514" y="1212851"/>
            <a:ext cx="1870075" cy="1706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1" name="Lin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 flipH="1">
            <a:off x="4581525" y="1212850"/>
            <a:ext cx="1588" cy="171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2" name="Lin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38514" y="1778000"/>
            <a:ext cx="1881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3" name="Lin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27400" y="2343150"/>
            <a:ext cx="1881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4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98838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5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5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029075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4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6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029075" y="23891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3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7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98838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6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8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029075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1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89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648200" y="1824039"/>
            <a:ext cx="490538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8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0" name="Rectangl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87725" y="2398714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7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1" name="Rectangl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637089" y="2398714"/>
            <a:ext cx="490537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2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2" name="Rectangle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26214" y="1200151"/>
            <a:ext cx="1819275" cy="1719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3" name="Line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1389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4" name="Line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 flipH="1">
            <a:off x="7735889" y="1200150"/>
            <a:ext cx="1587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5" name="Line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26214" y="1770063"/>
            <a:ext cx="1830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6" name="Line 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15100" y="2339975"/>
            <a:ext cx="1830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7" name="Rectangle 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83363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1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8" name="Rectangle 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197725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2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599" name="Rectangle 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197725" y="2384425"/>
            <a:ext cx="476250" cy="45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6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0" name="Rectangle 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83363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8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1" name="Rectangle 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800975" y="1255714"/>
            <a:ext cx="476250" cy="45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3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2" name="Rectangle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800975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4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3" name="Rectangle 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573838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7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4" name="Rectangle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789863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pPr algn="ctr"/>
            <a:r>
              <a:rPr b="1" lang="en-US" sz="2800">
                <a:uFillTx/>
                <a:latin charset="0" pitchFamily="18" typeface="Times New Roman"/>
              </a:rPr>
              <a:t>5</a:t>
            </a: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5" name="Text Box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603626" y="2979738"/>
            <a:ext cx="1425575" cy="36671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>
                <a:uFillTx/>
                <a:latin charset="0" pitchFamily="18" typeface="Times New Roman"/>
              </a:rPr>
              <a:t>s = start state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6" name="Text Box 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740526" y="3005138"/>
            <a:ext cx="1438275" cy="36671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>
                <a:uFillTx/>
                <a:latin charset="0" pitchFamily="18" typeface="Times New Roman"/>
              </a:rPr>
              <a:t>g = goal state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6607" name="Line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9512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Rectang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17372" y="4068762"/>
            <a:ext cx="6590522" cy="193899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buClr>
                <a:srgbClr val="0000CC"/>
              </a:buClr>
            </a:pPr>
            <a:r>
              <a:rPr dirty="0" lang="en-US" sz="2400">
                <a:uFillTx/>
              </a:rPr>
              <a:t>h1(N)  = number of misplaced tiles</a:t>
            </a:r>
          </a:p>
          <a:p>
            <a:pPr lvl="1">
              <a:buClr>
                <a:srgbClr val="0000CC"/>
              </a:buClr>
            </a:pPr>
            <a:r>
              <a:rPr dirty="0" lang="en-US" sz="2400">
                <a:uFillTx/>
              </a:rPr>
              <a:t>h1(s) = 7</a:t>
            </a:r>
          </a:p>
          <a:p>
            <a:pPr>
              <a:buClr>
                <a:srgbClr val="0000CC"/>
              </a:buClr>
            </a:pPr>
            <a:r>
              <a:rPr dirty="0" lang="en-US" sz="2400">
                <a:uFillTx/>
              </a:rPr>
              <a:t> h2(N) = sum of the (Manhattan) distances of every tile to its goal position</a:t>
            </a:r>
          </a:p>
          <a:p>
            <a:pPr lvl="1">
              <a:buClr>
                <a:srgbClr val="0000CC"/>
              </a:buClr>
            </a:pPr>
            <a:r>
              <a:rPr dirty="0" lang="en-US" sz="2400">
                <a:uFillTx/>
              </a:rPr>
              <a:t>h2(s) = 4 + 2 + 2 + 3 + 3 + 0 + 2 + 2 = 18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0141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57701" y="171451"/>
            <a:ext cx="5819775" cy="6505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60130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85779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0"/>
            <a:ext cx="5561012" cy="895350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0131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0132" name="Text 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0142" name="Lin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381750" y="809625"/>
            <a:ext cx="78105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6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8puzzle1" id="55910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 b="6989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95813" y="292101"/>
            <a:ext cx="5561012" cy="1895475"/>
          </a:xfr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07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endParaRPr b="1" lang="en-US" sz="800">
              <a:solidFill>
                <a:schemeClr val="accent2"/>
              </a:solidFill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charset="2" pitchFamily="2" typeface="Marlett"/>
              <a:buNone/>
            </a:pPr>
            <a:r>
              <a:rPr b="1" lang="en-US" sz="1400">
                <a:solidFill>
                  <a:schemeClr val="accent2"/>
                </a:solidFill>
                <a:uFillTx/>
              </a:rPr>
              <a:t>Here we assume repeated state checking.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08" name="Text 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f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=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g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 + 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h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(</a:t>
            </a:r>
            <a:r>
              <a:rPr b="1" i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n</a:t>
            </a:r>
            <a:r>
              <a:rPr b="1" lang="en-US" sz="1600">
                <a:solidFill>
                  <a:schemeClr val="accent2"/>
                </a:solidFill>
                <a:uFillTx/>
                <a:latin charset="0" pitchFamily="18" typeface="Times New Roman"/>
              </a:rPr>
              <a:t>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0" name="Freeform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276850" y="966789"/>
            <a:ext cx="414338" cy="854075"/>
          </a:xfrm>
          <a:custGeom>
            <a:avLst/>
            <a:gdLst/>
            <a:ahLst/>
            <a:cxnLst>
              <a:cxn ang="0">
                <a:pos x="163" y="0"/>
              </a:cxn>
              <a:cxn ang="0">
                <a:pos x="16" y="277"/>
              </a:cxn>
              <a:cxn ang="0">
                <a:pos x="261" y="538"/>
              </a:cxn>
            </a:cxnLst>
            <a:rect b="b" l="0" r="r" t="0"/>
            <a:pathLst>
              <a:path h="538" w="261">
                <a:moveTo>
                  <a:pt x="163" y="0"/>
                </a:moveTo>
                <a:cubicBezTo>
                  <a:pt x="81" y="93"/>
                  <a:pt x="0" y="187"/>
                  <a:pt x="16" y="277"/>
                </a:cubicBezTo>
                <a:cubicBezTo>
                  <a:pt x="32" y="367"/>
                  <a:pt x="146" y="452"/>
                  <a:pt x="261" y="5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len="med" type="none" w="med"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2" name="Text Box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9010310" y="454026"/>
            <a:ext cx="950004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b="1" i="1" lang="en-US" sz="1600">
                <a:solidFill>
                  <a:schemeClr val="accent2"/>
                </a:solidFill>
                <a:uFillTx/>
              </a:rPr>
              <a:t>Order of </a:t>
            </a:r>
          </a:p>
          <a:p>
            <a:pPr algn="ctr"/>
            <a:r>
              <a:rPr b="1" i="1" lang="en-US" sz="1600">
                <a:solidFill>
                  <a:schemeClr val="accent2"/>
                </a:solidFill>
                <a:uFillTx/>
              </a:rPr>
              <a:t>expansion</a:t>
            </a:r>
            <a:endParaRPr b="1" lang="en-US" sz="1600">
              <a:solidFill>
                <a:schemeClr val="accent2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3" name="Lin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 flipH="1" flipV="1">
            <a:off x="7610476" y="390526"/>
            <a:ext cx="1266825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4" name="Lin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 flipH="1">
            <a:off x="7572375" y="904875"/>
            <a:ext cx="1333500" cy="514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9119" name="Lin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629276" y="971551"/>
            <a:ext cx="1609725" cy="71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len="med" type="triangl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/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panose="020B0502020104020203"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104020203"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</a:ln>
        <a:ln algn="ctr" cap="flat" cmpd="sng" w="12700">
          <a:solidFill>
            <a:schemeClr val="phClr"/>
          </a:solidFill>
          <a:prstDash val="solid"/>
        </a:ln>
        <a:ln algn="ctr" cap="flat" cmpd="sng" w="3175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5880" dir="5400000" dist="152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brightRoom"/>
          </a:scene3d>
          <a:sp3d prstMaterial="dkEdge">
            <a:bevelT h="0" w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b="100000" l="50000" r="125000" t="55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{90CEBABD-1F75-DC45-90D4-CC9C3DEFDC70}tf10001120</Template>
  <TotalTime>9828</TotalTime>
  <Words>1869</Words>
  <Application>Microsoft Macintosh PowerPoint</Application>
  <PresentationFormat>Widescreen</PresentationFormat>
  <Paragraphs>294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Gill Sans MT</vt:lpstr>
      <vt:lpstr>Marlett</vt:lpstr>
      <vt:lpstr>Tahoma</vt:lpstr>
      <vt:lpstr>Times New Roman</vt:lpstr>
      <vt:lpstr>Parcel</vt:lpstr>
      <vt:lpstr>Worksheet</vt:lpstr>
      <vt:lpstr>CSC 380: Foundations of Artificial Intelligence  Assignment 1: Eight Puzzle (Search)  Developed by Jonathan F. Gemmell School of Computing DePaul University </vt:lpstr>
      <vt:lpstr>PowerPoint Presentation</vt:lpstr>
      <vt:lpstr>PowerPoint Presentation</vt:lpstr>
      <vt:lpstr>Portion of Search Space for an Instance of the 8-Puzzle Problem</vt:lpstr>
      <vt:lpstr>8-Puzzle: Successor Function</vt:lpstr>
      <vt:lpstr>Heuristics for 8-Puzzle Problem</vt:lpstr>
      <vt:lpstr>Heuristics for 8-Puzzle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of a Node</vt:lpstr>
      <vt:lpstr>Assignment 1: Search</vt:lpstr>
      <vt:lpstr>PowerPoint Presentation</vt:lpstr>
      <vt:lpstr>PowerPoint Presentation</vt:lpstr>
      <vt:lpstr>a former CSC 480 student…</vt:lpstr>
      <vt:lpstr>PowerPoint Presentation</vt:lpstr>
      <vt:lpstr>PowerPoint Presentation</vt:lpstr>
      <vt:lpstr>PowerPoint Presentation</vt:lpstr>
      <vt:lpstr>PowerPoint Presentation</vt:lpstr>
      <vt:lpstr>POST</vt:lpstr>
      <vt:lpstr>Warning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380 Foundations of Artificial Intelligence CSC 480 Artificial Intelligence I</dc:title>
  <dc:creator>Gemmell, Jonathan</dc:creator>
  <cp:lastModifiedBy>Marin, Abel</cp:lastModifiedBy>
  <cp:revision>45</cp:revision>
  <dcterms:created xsi:type="dcterms:W3CDTF">2015-10-22T19:10:27Z</dcterms:created>
  <dcterms:modified xsi:type="dcterms:W3CDTF">2020-01-25T07:34:20Z</dcterms:modified>
</cp:coreProperties>
</file>