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9"/>
  </p:notesMasterIdLst>
  <p:handoutMasterIdLst>
    <p:handoutMasterId r:id="rId130"/>
  </p:handoutMasterIdLst>
  <p:sldIdLst>
    <p:sldId id="257" r:id="rId2"/>
    <p:sldId id="430" r:id="rId3"/>
    <p:sldId id="258" r:id="rId4"/>
    <p:sldId id="259" r:id="rId5"/>
    <p:sldId id="260" r:id="rId6"/>
    <p:sldId id="261" r:id="rId7"/>
    <p:sldId id="448" r:id="rId8"/>
    <p:sldId id="444" r:id="rId9"/>
    <p:sldId id="446" r:id="rId10"/>
    <p:sldId id="445" r:id="rId11"/>
    <p:sldId id="447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271" r:id="rId29"/>
    <p:sldId id="272" r:id="rId30"/>
    <p:sldId id="273" r:id="rId31"/>
    <p:sldId id="274" r:id="rId32"/>
    <p:sldId id="461" r:id="rId33"/>
    <p:sldId id="275" r:id="rId34"/>
    <p:sldId id="276" r:id="rId35"/>
    <p:sldId id="277" r:id="rId36"/>
    <p:sldId id="459" r:id="rId37"/>
    <p:sldId id="365" r:id="rId38"/>
    <p:sldId id="366" r:id="rId39"/>
    <p:sldId id="367" r:id="rId40"/>
    <p:sldId id="278" r:id="rId41"/>
    <p:sldId id="417" r:id="rId42"/>
    <p:sldId id="279" r:id="rId43"/>
    <p:sldId id="280" r:id="rId44"/>
    <p:sldId id="281" r:id="rId45"/>
    <p:sldId id="460" r:id="rId46"/>
    <p:sldId id="290" r:id="rId47"/>
    <p:sldId id="291" r:id="rId48"/>
    <p:sldId id="292" r:id="rId49"/>
    <p:sldId id="293" r:id="rId50"/>
    <p:sldId id="434" r:id="rId51"/>
    <p:sldId id="294" r:id="rId52"/>
    <p:sldId id="295" r:id="rId53"/>
    <p:sldId id="435" r:id="rId54"/>
    <p:sldId id="436" r:id="rId55"/>
    <p:sldId id="437" r:id="rId56"/>
    <p:sldId id="438" r:id="rId57"/>
    <p:sldId id="439" r:id="rId58"/>
    <p:sldId id="440" r:id="rId59"/>
    <p:sldId id="441" r:id="rId60"/>
    <p:sldId id="442" r:id="rId61"/>
    <p:sldId id="443" r:id="rId62"/>
    <p:sldId id="433" r:id="rId63"/>
    <p:sldId id="386" r:id="rId64"/>
    <p:sldId id="297" r:id="rId65"/>
    <p:sldId id="298" r:id="rId66"/>
    <p:sldId id="356" r:id="rId67"/>
    <p:sldId id="424" r:id="rId68"/>
    <p:sldId id="302" r:id="rId69"/>
    <p:sldId id="303" r:id="rId70"/>
    <p:sldId id="304" r:id="rId71"/>
    <p:sldId id="305" r:id="rId72"/>
    <p:sldId id="306" r:id="rId73"/>
    <p:sldId id="307" r:id="rId74"/>
    <p:sldId id="308" r:id="rId75"/>
    <p:sldId id="309" r:id="rId76"/>
    <p:sldId id="310" r:id="rId77"/>
    <p:sldId id="311" r:id="rId78"/>
    <p:sldId id="312" r:id="rId79"/>
    <p:sldId id="313" r:id="rId80"/>
    <p:sldId id="314" r:id="rId81"/>
    <p:sldId id="315" r:id="rId82"/>
    <p:sldId id="316" r:id="rId83"/>
    <p:sldId id="317" r:id="rId84"/>
    <p:sldId id="397" r:id="rId85"/>
    <p:sldId id="426" r:id="rId86"/>
    <p:sldId id="398" r:id="rId87"/>
    <p:sldId id="427" r:id="rId88"/>
    <p:sldId id="428" r:id="rId89"/>
    <p:sldId id="431" r:id="rId90"/>
    <p:sldId id="432" r:id="rId91"/>
    <p:sldId id="399" r:id="rId92"/>
    <p:sldId id="400" r:id="rId93"/>
    <p:sldId id="401" r:id="rId94"/>
    <p:sldId id="403" r:id="rId95"/>
    <p:sldId id="429" r:id="rId96"/>
    <p:sldId id="404" r:id="rId97"/>
    <p:sldId id="318" r:id="rId98"/>
    <p:sldId id="319" r:id="rId99"/>
    <p:sldId id="320" r:id="rId100"/>
    <p:sldId id="321" r:id="rId101"/>
    <p:sldId id="322" r:id="rId102"/>
    <p:sldId id="323" r:id="rId103"/>
    <p:sldId id="324" r:id="rId104"/>
    <p:sldId id="325" r:id="rId105"/>
    <p:sldId id="326" r:id="rId106"/>
    <p:sldId id="327" r:id="rId107"/>
    <p:sldId id="328" r:id="rId108"/>
    <p:sldId id="329" r:id="rId109"/>
    <p:sldId id="330" r:id="rId110"/>
    <p:sldId id="331" r:id="rId111"/>
    <p:sldId id="405" r:id="rId112"/>
    <p:sldId id="408" r:id="rId113"/>
    <p:sldId id="411" r:id="rId114"/>
    <p:sldId id="412" r:id="rId115"/>
    <p:sldId id="409" r:id="rId116"/>
    <p:sldId id="410" r:id="rId117"/>
    <p:sldId id="413" r:id="rId118"/>
    <p:sldId id="414" r:id="rId119"/>
    <p:sldId id="406" r:id="rId120"/>
    <p:sldId id="415" r:id="rId121"/>
    <p:sldId id="416" r:id="rId122"/>
    <p:sldId id="350" r:id="rId123"/>
    <p:sldId id="351" r:id="rId124"/>
    <p:sldId id="352" r:id="rId125"/>
    <p:sldId id="353" r:id="rId126"/>
    <p:sldId id="354" r:id="rId127"/>
    <p:sldId id="355" r:id="rId12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74" autoAdjust="0"/>
    <p:restoredTop sz="96327" autoAdjust="0"/>
  </p:normalViewPr>
  <p:slideViewPr>
    <p:cSldViewPr>
      <p:cViewPr varScale="1">
        <p:scale>
          <a:sx n="120" d="100"/>
          <a:sy n="120" d="100"/>
        </p:scale>
        <p:origin x="184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handoutMaster" Target="handoutMasters/handout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3038475" cy="464980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2" y="3"/>
            <a:ext cx="3038475" cy="464980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r">
              <a:defRPr sz="1200"/>
            </a:lvl1pPr>
          </a:lstStyle>
          <a:p>
            <a:fld id="{389DC52B-A90B-4422-A30F-E444E5D24A1D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29825"/>
            <a:ext cx="3038475" cy="464980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2" y="8829825"/>
            <a:ext cx="3038475" cy="464980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r">
              <a:defRPr sz="1200"/>
            </a:lvl1pPr>
          </a:lstStyle>
          <a:p>
            <a:fld id="{DFD0E44A-93EF-4BF5-98BC-4B8894E5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80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2809" tIns="46404" rIns="92809" bIns="4640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2809" tIns="46404" rIns="92809" bIns="46404" rtlCol="0"/>
          <a:lstStyle>
            <a:lvl1pPr algn="r">
              <a:defRPr sz="1200"/>
            </a:lvl1pPr>
          </a:lstStyle>
          <a:p>
            <a:fld id="{BA359EE2-DDB1-4311-8CE8-B7C22961B4E5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09" tIns="46404" rIns="92809" bIns="4640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2"/>
            <a:ext cx="5608320" cy="4183380"/>
          </a:xfrm>
          <a:prstGeom prst="rect">
            <a:avLst/>
          </a:prstGeom>
        </p:spPr>
        <p:txBody>
          <a:bodyPr vert="horz" lIns="92809" tIns="46404" rIns="92809" bIns="4640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2809" tIns="46404" rIns="92809" bIns="4640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2809" tIns="46404" rIns="92809" bIns="46404" rtlCol="0" anchor="b"/>
          <a:lstStyle>
            <a:lvl1pPr algn="r">
              <a:defRPr sz="1200"/>
            </a:lvl1pPr>
          </a:lstStyle>
          <a:p>
            <a:fld id="{BC1FF1CD-2EF7-4770-9D5A-BFFE85752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20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6E6C5-0F41-42AB-8F4C-E534A79CB5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8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6E6C5-0F41-42AB-8F4C-E534A79CB5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74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6E6C5-0F41-42AB-8F4C-E534A79CB56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17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6E6C5-0F41-42AB-8F4C-E534A79CB56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75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6E6C5-0F41-42AB-8F4C-E534A79CB56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61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6E6C5-0F41-42AB-8F4C-E534A79CB56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86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6E6C5-0F41-42AB-8F4C-E534A79CB56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9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6E6C5-0F41-42AB-8F4C-E534A79CB56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8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6E6C5-0F41-42AB-8F4C-E534A79CB56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8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6E6C5-0F41-42AB-8F4C-E534A79CB56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8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6E6C5-0F41-42AB-8F4C-E534A79CB56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6E6C5-0F41-42AB-8F4C-E534A79CB5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8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6E6C5-0F41-42AB-8F4C-E534A79CB56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0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6E6C5-0F41-42AB-8F4C-E534A79CB56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8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6E6C5-0F41-42AB-8F4C-E534A79CB56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88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6E6C5-0F41-42AB-8F4C-E534A79CB56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8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6E6C5-0F41-42AB-8F4C-E534A79CB56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88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6E6C5-0F41-42AB-8F4C-E534A79CB56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88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6E6C5-0F41-42AB-8F4C-E534A79CB56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88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6E6C5-0F41-42AB-8F4C-E534A79CB56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606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6E6C5-0F41-42AB-8F4C-E534A79CB56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851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6E6C5-0F41-42AB-8F4C-E534A79CB56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64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6E6C5-0F41-42AB-8F4C-E534A79CB5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88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6E6C5-0F41-42AB-8F4C-E534A79CB56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866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6E6C5-0F41-42AB-8F4C-E534A79CB56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224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6E6C5-0F41-42AB-8F4C-E534A79CB56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122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6E6C5-0F41-42AB-8F4C-E534A79CB56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116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6E6C5-0F41-42AB-8F4C-E534A79CB567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6E6C5-0F41-42AB-8F4C-E534A79CB5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8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6E6C5-0F41-42AB-8F4C-E534A79CB5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8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6E6C5-0F41-42AB-8F4C-E534A79CB5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8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6E6C5-0F41-42AB-8F4C-E534A79CB5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8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6E6C5-0F41-42AB-8F4C-E534A79CB5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8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6E6C5-0F41-42AB-8F4C-E534A79CB5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02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1879-753E-46EA-8D5D-8AE3DFAC03C0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6916-FDE4-4D38-9B60-A606A855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3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1879-753E-46EA-8D5D-8AE3DFAC03C0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6916-FDE4-4D38-9B60-A606A855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3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1879-753E-46EA-8D5D-8AE3DFAC03C0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6916-FDE4-4D38-9B60-A606A855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2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1879-753E-46EA-8D5D-8AE3DFAC03C0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6916-FDE4-4D38-9B60-A606A855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1879-753E-46EA-8D5D-8AE3DFAC03C0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6916-FDE4-4D38-9B60-A606A855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1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1879-753E-46EA-8D5D-8AE3DFAC03C0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6916-FDE4-4D38-9B60-A606A855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9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1879-753E-46EA-8D5D-8AE3DFAC03C0}" type="datetimeFigureOut">
              <a:rPr lang="en-US" smtClean="0"/>
              <a:t>2/6/20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6916-FDE4-4D38-9B60-A606A855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3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1879-753E-46EA-8D5D-8AE3DFAC03C0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6916-FDE4-4D38-9B60-A606A855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9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1879-753E-46EA-8D5D-8AE3DFAC03C0}" type="datetimeFigureOut">
              <a:rPr lang="en-US" smtClean="0"/>
              <a:t>2/6/20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6916-FDE4-4D38-9B60-A606A855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7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1879-753E-46EA-8D5D-8AE3DFAC03C0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6916-FDE4-4D38-9B60-A606A855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9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1879-753E-46EA-8D5D-8AE3DFAC03C0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6916-FDE4-4D38-9B60-A606A855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8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61879-753E-46EA-8D5D-8AE3DFAC03C0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76916-FDE4-4D38-9B60-A606A855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tel_8008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3399" y="1410563"/>
            <a:ext cx="7870371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CSC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373 </a:t>
            </a:r>
            <a:r>
              <a:rPr lang="en-US" altLang="en-US" sz="2400" b="1">
                <a:latin typeface="Arial" pitchFamily="34" charset="0"/>
                <a:cs typeface="Arial" pitchFamily="34" charset="0"/>
              </a:rPr>
              <a:t>Spring</a:t>
            </a:r>
            <a:r>
              <a:rPr kumimoji="0" lang="en-US" altLang="en-US" sz="24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2019 Prof. </a:t>
            </a:r>
            <a:r>
              <a:rPr kumimoji="0" lang="en-US" altLang="en-US" sz="2400" b="1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Lytinen</a:t>
            </a:r>
            <a:endParaRPr kumimoji="0" lang="en-US" altLang="en-US" sz="24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Introduction</a:t>
            </a:r>
            <a:r>
              <a:rPr kumimoji="0" lang="en-US" altLang="en-US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to Assembly Language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Arial" pitchFamily="34" charset="0"/>
                <a:cs typeface="Arial" pitchFamily="34" charset="0"/>
              </a:rPr>
              <a:t>Readings: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Arial" pitchFamily="34" charset="0"/>
                <a:cs typeface="Arial" pitchFamily="34" charset="0"/>
              </a:rPr>
              <a:t>Bryant and </a:t>
            </a:r>
            <a:r>
              <a:rPr lang="en-US" altLang="en-US" sz="2400" b="1" dirty="0" err="1">
                <a:latin typeface="Arial" pitchFamily="34" charset="0"/>
                <a:cs typeface="Arial" pitchFamily="34" charset="0"/>
              </a:rPr>
              <a:t>O’Hallaron</a:t>
            </a:r>
            <a:r>
              <a:rPr lang="en-US" altLang="en-US" sz="2400" b="1" dirty="0">
                <a:latin typeface="Arial" pitchFamily="34" charset="0"/>
                <a:cs typeface="Arial" pitchFamily="34" charset="0"/>
              </a:rPr>
              <a:t>, sections 3.1-3.7; 3.10.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Notes do not cover 3.6.8</a:t>
            </a:r>
          </a:p>
        </p:txBody>
      </p:sp>
    </p:spTree>
    <p:extLst>
      <p:ext uri="{BB962C8B-B14F-4D97-AF65-F5344CB8AC3E}">
        <p14:creationId xmlns:p14="http://schemas.microsoft.com/office/powerpoint/2010/main" val="189866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EDA0-4B34-430D-B820-6241F804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8086: 16 bit machine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CAD515-EC69-4580-86D0-83439B757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261629"/>
            <a:ext cx="7086600" cy="53765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16557" y="4114800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  <a:p>
            <a:r>
              <a:rPr lang="en-US" dirty="0"/>
              <a:t>each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0" y="2133600"/>
            <a:ext cx="209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higher, L = lower</a:t>
            </a:r>
          </a:p>
        </p:txBody>
      </p:sp>
    </p:spTree>
    <p:extLst>
      <p:ext uri="{BB962C8B-B14F-4D97-AF65-F5344CB8AC3E}">
        <p14:creationId xmlns:p14="http://schemas.microsoft.com/office/powerpoint/2010/main" val="19636225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2895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a=1, b=2;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g(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f());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191000" y="1529298"/>
            <a:ext cx="3534942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$24,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$1, -4(%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$2, -8(%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-8(%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4(%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-4(%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call	_g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leave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777036" y="2666998"/>
            <a:ext cx="2133600" cy="2973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20867" y="4791074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 main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777037" y="4803576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77035" y="5097362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flipH="1">
            <a:off x="1443660" y="4818218"/>
            <a:ext cx="228598" cy="8323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7028" y="4865069"/>
            <a:ext cx="8290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stack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68197" y="4495799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91000" y="4483297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 flipV="1">
            <a:off x="3962400" y="4637185"/>
            <a:ext cx="2286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82643" y="300067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3954043" y="315456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805609" y="3022697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/>
          <p:cNvSpPr/>
          <p:nvPr/>
        </p:nvSpPr>
        <p:spPr>
          <a:xfrm flipH="1">
            <a:off x="1449044" y="3022697"/>
            <a:ext cx="223214" cy="17955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88613" y="3662478"/>
            <a:ext cx="8290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stack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11881" y="3354932"/>
            <a:ext cx="1194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24 bytes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63496" y="4031810"/>
            <a:ext cx="45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9822190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2895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a=1, b=2;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g(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f());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191000" y="1529298"/>
            <a:ext cx="3534942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$24,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$1, -4(%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$2, -8(%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-8(%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4(%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-4(%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call	_g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leave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777036" y="2666998"/>
            <a:ext cx="2133600" cy="2973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20867" y="4791074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 main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777037" y="4803576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77035" y="5097362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flipH="1">
            <a:off x="1443660" y="4818218"/>
            <a:ext cx="228598" cy="8323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7028" y="4865069"/>
            <a:ext cx="8290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stack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68197" y="4495799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91000" y="4483297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 flipV="1">
            <a:off x="3962400" y="4637185"/>
            <a:ext cx="2286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82643" y="300067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3954043" y="315456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805609" y="3022697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/>
          <p:cNvSpPr/>
          <p:nvPr/>
        </p:nvSpPr>
        <p:spPr>
          <a:xfrm flipH="1">
            <a:off x="1449044" y="3022697"/>
            <a:ext cx="223214" cy="17955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88613" y="3662478"/>
            <a:ext cx="8290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stack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63496" y="4031810"/>
            <a:ext cx="45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33015" y="3083120"/>
            <a:ext cx="15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362200" y="2975848"/>
            <a:ext cx="990600" cy="6866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048000" y="1219200"/>
            <a:ext cx="6096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05200" y="796409"/>
            <a:ext cx="443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parameters that will be passed to g</a:t>
            </a:r>
          </a:p>
        </p:txBody>
      </p:sp>
    </p:spTree>
    <p:extLst>
      <p:ext uri="{BB962C8B-B14F-4D97-AF65-F5344CB8AC3E}">
        <p14:creationId xmlns:p14="http://schemas.microsoft.com/office/powerpoint/2010/main" val="233566782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2895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x + y;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a=1, b=2;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g(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191000" y="1529298"/>
            <a:ext cx="4931158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$24,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$1, -4(%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$2, -8(%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-8(%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# copy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4(%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-4(%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# copy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	_g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leave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777036" y="2666998"/>
            <a:ext cx="2133600" cy="2973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20867" y="4791074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 main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777037" y="4803576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77035" y="5097362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flipH="1">
            <a:off x="1443660" y="4818218"/>
            <a:ext cx="228598" cy="8323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7028" y="4865069"/>
            <a:ext cx="8290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stack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68197" y="4495799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91000" y="4483297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 flipV="1">
            <a:off x="3962400" y="4637185"/>
            <a:ext cx="2286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91000" y="2714920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3962400" y="2868809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805609" y="3022697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/>
          <p:cNvSpPr/>
          <p:nvPr/>
        </p:nvSpPr>
        <p:spPr>
          <a:xfrm flipH="1">
            <a:off x="1449044" y="3022697"/>
            <a:ext cx="223214" cy="17955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88613" y="3662478"/>
            <a:ext cx="8290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stack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63496" y="4031810"/>
            <a:ext cx="45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33015" y="3083120"/>
            <a:ext cx="15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3511" y="271193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of leave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998800" y="3019713"/>
            <a:ext cx="1106600" cy="790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7050" y="4924224"/>
            <a:ext cx="4059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call </a:t>
            </a:r>
            <a:r>
              <a:rPr lang="en-US" dirty="0"/>
              <a:t>instruction pushes the</a:t>
            </a:r>
          </a:p>
          <a:p>
            <a:r>
              <a:rPr lang="en-US" dirty="0"/>
              <a:t>return address onto the program stack,</a:t>
            </a:r>
          </a:p>
          <a:p>
            <a:r>
              <a:rPr lang="en-US" dirty="0"/>
              <a:t>so that the calling function  know where</a:t>
            </a:r>
          </a:p>
          <a:p>
            <a:r>
              <a:rPr lang="en-US" dirty="0"/>
              <a:t>to return</a:t>
            </a:r>
          </a:p>
        </p:txBody>
      </p:sp>
    </p:spTree>
    <p:extLst>
      <p:ext uri="{BB962C8B-B14F-4D97-AF65-F5344CB8AC3E}">
        <p14:creationId xmlns:p14="http://schemas.microsoft.com/office/powerpoint/2010/main" val="347502840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2895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x + y;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a=1, b=2;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g(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334860"/>
            <a:ext cx="35349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_g: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12(%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8(%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3920457"/>
            <a:ext cx="2133600" cy="2973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2631" y="6044533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 main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857373" y="6071676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flipH="1">
            <a:off x="1495424" y="6071677"/>
            <a:ext cx="228598" cy="8323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7028" y="6165379"/>
            <a:ext cx="8290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stack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9961" y="574925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2764" y="573675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 flipV="1">
            <a:off x="4014164" y="5890644"/>
            <a:ext cx="2286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42763" y="361597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4014163" y="3769861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843707" y="4273172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/>
          <p:cNvSpPr/>
          <p:nvPr/>
        </p:nvSpPr>
        <p:spPr>
          <a:xfrm flipH="1">
            <a:off x="1500808" y="4276156"/>
            <a:ext cx="223214" cy="17955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07028" y="4795591"/>
            <a:ext cx="8290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stack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15260" y="5285269"/>
            <a:ext cx="45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84779" y="4336579"/>
            <a:ext cx="15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5275" y="3965395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of leave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600" y="2150742"/>
            <a:ext cx="375936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$24,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$1, -4(%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$2, -8(%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-8(%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4(%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-4(%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call	_g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leave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851563" y="3612680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from f’s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s.f.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28801" y="2743200"/>
            <a:ext cx="2133599" cy="1180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44056" y="3644547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from 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s.f.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1001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2895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x + y;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a=1, b=2;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g(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334860"/>
            <a:ext cx="35349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_g: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12(%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8(%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3920457"/>
            <a:ext cx="2133600" cy="2973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2631" y="6044533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 main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857373" y="6071676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flipH="1">
            <a:off x="1495424" y="6071677"/>
            <a:ext cx="228598" cy="8323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7028" y="6165379"/>
            <a:ext cx="8290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stack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9961" y="574925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64253" y="3596063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035653" y="3749953"/>
            <a:ext cx="2071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843707" y="4273172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/>
          <p:cNvSpPr/>
          <p:nvPr/>
        </p:nvSpPr>
        <p:spPr>
          <a:xfrm flipH="1">
            <a:off x="1500808" y="3974920"/>
            <a:ext cx="223214" cy="20967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07028" y="4795591"/>
            <a:ext cx="8290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stack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15260" y="5285269"/>
            <a:ext cx="45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84779" y="4336579"/>
            <a:ext cx="15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5275" y="3965395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of leave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600" y="2150742"/>
            <a:ext cx="375936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$24,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$1, -4(%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$2, -8(%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-8(%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4(%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-4(%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call	_g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leave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851563" y="3612680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from f’s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s.f.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28801" y="2743200"/>
            <a:ext cx="2133599" cy="1180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44056" y="3644547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from 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s.f.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825275" y="3612680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flipH="1">
            <a:off x="1500808" y="3603155"/>
            <a:ext cx="223214" cy="3622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07028" y="3429103"/>
            <a:ext cx="8290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stack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72280914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2895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x + y;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a=1, b=2;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g(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334860"/>
            <a:ext cx="364234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_g: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-12(%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-8(%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3920457"/>
            <a:ext cx="2133600" cy="2973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2631" y="6044533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 main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857373" y="6071676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flipH="1">
            <a:off x="1495424" y="6071677"/>
            <a:ext cx="228598" cy="8323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7028" y="6165379"/>
            <a:ext cx="8290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stack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9961" y="574925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64253" y="3596063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035653" y="3749953"/>
            <a:ext cx="2071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843707" y="4273172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/>
          <p:cNvSpPr/>
          <p:nvPr/>
        </p:nvSpPr>
        <p:spPr>
          <a:xfrm flipH="1">
            <a:off x="1500808" y="3974920"/>
            <a:ext cx="223214" cy="20967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07028" y="4795591"/>
            <a:ext cx="8290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stack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15260" y="5285269"/>
            <a:ext cx="45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84779" y="4336579"/>
            <a:ext cx="15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5275" y="3965395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of leave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600" y="2150742"/>
            <a:ext cx="375936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$24,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$1, -4(%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$2, -8(%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-8(%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4(%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-4(%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call	_g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leave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851563" y="3612680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from f’s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s.f.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28801" y="2743200"/>
            <a:ext cx="2133599" cy="1180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44056" y="3644547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from 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s.f.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825275" y="3612680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flipH="1">
            <a:off x="1500808" y="3603155"/>
            <a:ext cx="223214" cy="3622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07028" y="3429103"/>
            <a:ext cx="8290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stack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</a:p>
        </p:txBody>
      </p:sp>
      <p:sp>
        <p:nvSpPr>
          <p:cNvPr id="8" name="Rectangle 7"/>
          <p:cNvSpPr/>
          <p:nvPr/>
        </p:nvSpPr>
        <p:spPr>
          <a:xfrm>
            <a:off x="2667000" y="4336579"/>
            <a:ext cx="457200" cy="523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200400" y="1242801"/>
            <a:ext cx="2057400" cy="3176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10055" y="1256877"/>
            <a:ext cx="19559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-12(%</a:t>
            </a:r>
            <a:r>
              <a:rPr lang="en-US" sz="1400" dirty="0" err="1"/>
              <a:t>ebp</a:t>
            </a:r>
            <a:r>
              <a:rPr lang="en-US" sz="1400" dirty="0"/>
              <a:t>) and -8(%</a:t>
            </a:r>
            <a:r>
              <a:rPr lang="en-US" sz="1400" dirty="0" err="1"/>
              <a:t>ebp</a:t>
            </a:r>
            <a:r>
              <a:rPr lang="en-US" sz="1400" dirty="0"/>
              <a:t>)</a:t>
            </a:r>
          </a:p>
          <a:p>
            <a:r>
              <a:rPr lang="en-US" sz="1400" dirty="0"/>
              <a:t>Are the parameters</a:t>
            </a:r>
          </a:p>
          <a:p>
            <a:r>
              <a:rPr lang="en-US" sz="1400" dirty="0"/>
              <a:t>Passed to g</a:t>
            </a:r>
          </a:p>
        </p:txBody>
      </p:sp>
    </p:spTree>
    <p:extLst>
      <p:ext uri="{BB962C8B-B14F-4D97-AF65-F5344CB8AC3E}">
        <p14:creationId xmlns:p14="http://schemas.microsoft.com/office/powerpoint/2010/main" val="123120612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2895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x + y;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a=1, b=2;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g(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334860"/>
            <a:ext cx="35349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_g: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12(%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8(%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3920457"/>
            <a:ext cx="2133600" cy="2973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2631" y="6044533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 main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857373" y="6071676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flipH="1">
            <a:off x="1495424" y="6071677"/>
            <a:ext cx="228598" cy="8323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7028" y="6165379"/>
            <a:ext cx="8290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stack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9961" y="574925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2764" y="573675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>
            <a:off x="4014164" y="5890645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64252" y="3923749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050564" y="4116386"/>
            <a:ext cx="2071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843707" y="4273172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/>
          <p:cNvSpPr/>
          <p:nvPr/>
        </p:nvSpPr>
        <p:spPr>
          <a:xfrm flipH="1">
            <a:off x="1500808" y="3974920"/>
            <a:ext cx="223214" cy="20967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07028" y="4795591"/>
            <a:ext cx="8290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stack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15260" y="5285269"/>
            <a:ext cx="45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84779" y="4336579"/>
            <a:ext cx="15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5275" y="3965395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of leave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600" y="2150742"/>
            <a:ext cx="375936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$24,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$1, -4(%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$2, -8(%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-8(%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4(%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-4(%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call	_g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leave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851563" y="3612680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from f’s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s.f.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28801" y="2743200"/>
            <a:ext cx="2133599" cy="1180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10055" y="1256877"/>
            <a:ext cx="18469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12(%</a:t>
            </a:r>
            <a:r>
              <a:rPr lang="en-US" sz="1400" dirty="0" err="1"/>
              <a:t>ebp</a:t>
            </a:r>
            <a:r>
              <a:rPr lang="en-US" sz="1400" dirty="0"/>
              <a:t>) and 8(%</a:t>
            </a:r>
            <a:r>
              <a:rPr lang="en-US" sz="1400" dirty="0" err="1"/>
              <a:t>ebp</a:t>
            </a:r>
            <a:r>
              <a:rPr lang="en-US" sz="1400" dirty="0"/>
              <a:t>)</a:t>
            </a:r>
          </a:p>
          <a:p>
            <a:r>
              <a:rPr lang="en-US" sz="1400" dirty="0"/>
              <a:t>Are the parameters</a:t>
            </a:r>
          </a:p>
          <a:p>
            <a:r>
              <a:rPr lang="en-US" sz="1400" dirty="0"/>
              <a:t>Passed to g</a:t>
            </a:r>
          </a:p>
        </p:txBody>
      </p:sp>
    </p:spTree>
    <p:extLst>
      <p:ext uri="{BB962C8B-B14F-4D97-AF65-F5344CB8AC3E}">
        <p14:creationId xmlns:p14="http://schemas.microsoft.com/office/powerpoint/2010/main" val="408513823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2895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x + y;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a=1, b=2;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g(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334860"/>
            <a:ext cx="35349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_g: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12(%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8(%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3920457"/>
            <a:ext cx="2133600" cy="2973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2631" y="6044533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 main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857373" y="6071676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flipH="1">
            <a:off x="1495424" y="6071677"/>
            <a:ext cx="228598" cy="8323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7028" y="6165379"/>
            <a:ext cx="8290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stack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9961" y="574925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2764" y="573675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>
            <a:off x="4014164" y="5890645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49341" y="421552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035653" y="4408157"/>
            <a:ext cx="2071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843707" y="4273172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/>
          <p:cNvSpPr/>
          <p:nvPr/>
        </p:nvSpPr>
        <p:spPr>
          <a:xfrm flipH="1">
            <a:off x="1500808" y="4273172"/>
            <a:ext cx="223214" cy="17985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07028" y="4795591"/>
            <a:ext cx="8290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stack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15260" y="5285269"/>
            <a:ext cx="45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84779" y="4336579"/>
            <a:ext cx="15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9600" y="2150742"/>
            <a:ext cx="375936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$24,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$1, -4(%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$2, -8(%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-8(%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4(%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-4(%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call	_g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leave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851563" y="3612680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from f’s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s.f.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28801" y="2743200"/>
            <a:ext cx="2133600" cy="1529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10055" y="1256877"/>
            <a:ext cx="1509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 instruction is</a:t>
            </a:r>
          </a:p>
          <a:p>
            <a:r>
              <a:rPr lang="en-US" sz="1400" dirty="0"/>
              <a:t>“leave” in f</a:t>
            </a:r>
          </a:p>
        </p:txBody>
      </p:sp>
    </p:spTree>
    <p:extLst>
      <p:ext uri="{BB962C8B-B14F-4D97-AF65-F5344CB8AC3E}">
        <p14:creationId xmlns:p14="http://schemas.microsoft.com/office/powerpoint/2010/main" val="344705095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2895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x + y;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a=1, b=2;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g(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828800" y="3920457"/>
            <a:ext cx="2133600" cy="2973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2631" y="6044533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 main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857373" y="6071676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flipH="1">
            <a:off x="1495424" y="6071677"/>
            <a:ext cx="228598" cy="8323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7028" y="6165379"/>
            <a:ext cx="8290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stack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9961" y="574925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2764" y="573675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>
            <a:off x="4014164" y="5890645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49341" y="421552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035653" y="4408157"/>
            <a:ext cx="2071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843707" y="4273172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/>
          <p:cNvSpPr/>
          <p:nvPr/>
        </p:nvSpPr>
        <p:spPr>
          <a:xfrm flipH="1">
            <a:off x="1500808" y="4273172"/>
            <a:ext cx="223214" cy="17985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07028" y="4795591"/>
            <a:ext cx="8290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stack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15260" y="5285269"/>
            <a:ext cx="45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84779" y="4336579"/>
            <a:ext cx="15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07049" y="664657"/>
            <a:ext cx="375936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$24,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$1, -4(%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$2, -8(%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-8(%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4(%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-4(%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call	_g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851563" y="3612680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from f’s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s.f.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28801" y="2743200"/>
            <a:ext cx="2133600" cy="1529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10200" y="4408157"/>
            <a:ext cx="2667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leave</a:t>
            </a:r>
            <a:r>
              <a:rPr lang="en-US" sz="1400" dirty="0"/>
              <a:t> is a macro for popping </a:t>
            </a:r>
          </a:p>
          <a:p>
            <a:r>
              <a:rPr lang="en-US" sz="1400" dirty="0"/>
              <a:t>into %</a:t>
            </a:r>
            <a:r>
              <a:rPr lang="en-US" sz="1400" dirty="0" err="1"/>
              <a:t>ebp</a:t>
            </a:r>
            <a:r>
              <a:rPr lang="en-US" sz="1400" dirty="0"/>
              <a:t>.  After </a:t>
            </a:r>
            <a:r>
              <a:rPr lang="en-US" sz="1400" b="1" dirty="0"/>
              <a:t>ret</a:t>
            </a:r>
            <a:r>
              <a:rPr lang="en-US" sz="1400" dirty="0"/>
              <a:t>, the next instruction is back in </a:t>
            </a:r>
            <a:r>
              <a:rPr lang="en-US" sz="1400" b="1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384782339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2895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x + y;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a=1, b=2;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g(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191000" y="1529298"/>
            <a:ext cx="3534942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$24,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$1, -4(%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$2, -8(%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-8(%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4(%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-4(%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call	_g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leave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777036" y="2666998"/>
            <a:ext cx="2133600" cy="2973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777035" y="5097362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flipH="1">
            <a:off x="1443660" y="5097362"/>
            <a:ext cx="228598" cy="553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7028" y="4865069"/>
            <a:ext cx="8290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stack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97975" y="5339057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 flipV="1">
            <a:off x="3969375" y="5492945"/>
            <a:ext cx="2286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90999" y="5078310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3962399" y="5232199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023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85DF-6707-4DA7-AE2C-2704B6EA4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machines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B4E259-81A4-4779-89A2-6F2E4231D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17638"/>
            <a:ext cx="5562600" cy="469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1743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illustrating program stack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676400"/>
            <a:ext cx="441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 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x, y, z;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("Type 3 numbers\n");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d%d%d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&amp;x, &amp;y, &amp;z);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("%d+%d+%d=%d\n", x, y,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z, sum3(x, y, z));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sum3(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z)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+ sum2(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y,z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sum2(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sum = x + y;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sum;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78993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x86-64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443037"/>
            <a:ext cx="4038600" cy="4962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$.LC1,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   __isoc99_scanf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-16(%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-12(%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-8(%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   sum3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-4(%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-4(%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$.LC2,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leave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524000"/>
            <a:ext cx="4419600" cy="48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 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x, y, z;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("Type 3 numbers\n");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d%d%d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&amp;x, &amp;y, &amp;z);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("%d+%d+%d=%d\n", x, y,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z, sum3(x, y, z));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$16,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$.LC0,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   puts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-16(%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-12(%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-8(%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648200" y="15240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4800" y="3600450"/>
            <a:ext cx="4343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40416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x86-64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443037"/>
            <a:ext cx="4038600" cy="4962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-4(%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-4(%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$.LC2,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leave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524000"/>
            <a:ext cx="4419600" cy="48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subq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$16, 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$.LC0,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   puts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-16(%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-12(%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-8(%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$.LC1,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   __isoc99_scanf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-16(%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-12(%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-8(%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   sum3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029200" y="15240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91200" y="4722280"/>
            <a:ext cx="1821584" cy="1308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7608006" y="4722280"/>
            <a:ext cx="230989" cy="1308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791200" y="5719746"/>
            <a:ext cx="1821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74303" y="5661048"/>
            <a:ext cx="150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rbp</a:t>
            </a:r>
            <a:r>
              <a:rPr lang="en-US" dirty="0"/>
              <a:t> from OS</a:t>
            </a:r>
          </a:p>
        </p:txBody>
      </p:sp>
      <p:cxnSp>
        <p:nvCxnSpPr>
          <p:cNvPr id="13" name="Straight Connector 12"/>
          <p:cNvCxnSpPr>
            <a:stCxn id="7" idx="1"/>
            <a:endCxn id="7" idx="3"/>
          </p:cNvCxnSpPr>
          <p:nvPr/>
        </p:nvCxnSpPr>
        <p:spPr>
          <a:xfrm>
            <a:off x="5791200" y="5376330"/>
            <a:ext cx="1821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58482" y="5350414"/>
            <a:ext cx="28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791200" y="5021179"/>
            <a:ext cx="1821584" cy="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53621" y="5021179"/>
            <a:ext cx="29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53621" y="4722280"/>
            <a:ext cx="27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857622" y="4962548"/>
            <a:ext cx="1286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 byte</a:t>
            </a:r>
          </a:p>
          <a:p>
            <a:r>
              <a:rPr lang="en-US" dirty="0"/>
              <a:t>Stack frame</a:t>
            </a:r>
          </a:p>
          <a:p>
            <a:r>
              <a:rPr lang="en-US" dirty="0"/>
              <a:t>For main</a:t>
            </a:r>
          </a:p>
        </p:txBody>
      </p:sp>
    </p:spTree>
    <p:extLst>
      <p:ext uri="{BB962C8B-B14F-4D97-AF65-F5344CB8AC3E}">
        <p14:creationId xmlns:p14="http://schemas.microsoft.com/office/powerpoint/2010/main" val="388287349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x86-64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443037"/>
            <a:ext cx="4038600" cy="4962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-4(%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-4(%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$.LC2,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leave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524000"/>
            <a:ext cx="4419600" cy="48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subq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$16, 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$.LC0,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   puts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-16(%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-12(%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-8(%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$.LC1,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   __isoc99_scanf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-16(%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-12(%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-8(%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   sum3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699000" y="15240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81635" y="5431922"/>
            <a:ext cx="63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rsp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63618" y="636530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rbp</a:t>
            </a:r>
            <a:endParaRPr lang="en-US" dirty="0"/>
          </a:p>
        </p:txBody>
      </p:sp>
      <p:sp>
        <p:nvSpPr>
          <p:cNvPr id="36" name="Right Brace 35"/>
          <p:cNvSpPr/>
          <p:nvPr/>
        </p:nvSpPr>
        <p:spPr>
          <a:xfrm>
            <a:off x="7633406" y="5446714"/>
            <a:ext cx="249616" cy="12377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816600" y="6373786"/>
            <a:ext cx="1821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99703" y="6315088"/>
            <a:ext cx="150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rbp</a:t>
            </a:r>
            <a:r>
              <a:rPr lang="en-US" dirty="0"/>
              <a:t> from OS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5809217" y="5446714"/>
            <a:ext cx="1828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583882" y="6004454"/>
            <a:ext cx="28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5816600" y="5739751"/>
            <a:ext cx="1821584" cy="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79021" y="5675219"/>
            <a:ext cx="29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79021" y="5376320"/>
            <a:ext cx="27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883022" y="5616588"/>
            <a:ext cx="1267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 byte</a:t>
            </a:r>
          </a:p>
          <a:p>
            <a:r>
              <a:rPr lang="en-US" dirty="0"/>
              <a:t>stack frame</a:t>
            </a:r>
          </a:p>
          <a:p>
            <a:r>
              <a:rPr lang="en-US" dirty="0"/>
              <a:t>for main</a:t>
            </a:r>
          </a:p>
        </p:txBody>
      </p:sp>
      <p:cxnSp>
        <p:nvCxnSpPr>
          <p:cNvPr id="47" name="Straight Connector 46"/>
          <p:cNvCxnSpPr>
            <a:endCxn id="36" idx="0"/>
          </p:cNvCxnSpPr>
          <p:nvPr/>
        </p:nvCxnSpPr>
        <p:spPr>
          <a:xfrm flipV="1">
            <a:off x="7633406" y="5446714"/>
            <a:ext cx="0" cy="8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786422" y="6044551"/>
            <a:ext cx="1821584" cy="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816600" y="5446714"/>
            <a:ext cx="1821584" cy="1237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9" idx="3"/>
          </p:cNvCxnSpPr>
          <p:nvPr/>
        </p:nvCxnSpPr>
        <p:spPr>
          <a:xfrm>
            <a:off x="5519182" y="5616588"/>
            <a:ext cx="290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537200" y="6549972"/>
            <a:ext cx="279400" cy="9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85221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x86-64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443037"/>
            <a:ext cx="4038600" cy="4962525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-4(%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-4(%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$.LC2,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leave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524000"/>
            <a:ext cx="4419600" cy="48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$16,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$.LC0, 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puts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    puts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-16(%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-12(%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-8(%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$.LC1,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   __isoc99_scanf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-16(%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-12(%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-8(%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   sum3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495800" y="153458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809217" y="4209008"/>
            <a:ext cx="1828967" cy="247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7633406" y="5006988"/>
            <a:ext cx="249616" cy="16774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816600" y="6373786"/>
            <a:ext cx="1821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99703" y="6315088"/>
            <a:ext cx="150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rbp</a:t>
            </a:r>
            <a:r>
              <a:rPr lang="en-US" dirty="0"/>
              <a:t> from OS</a:t>
            </a:r>
          </a:p>
        </p:txBody>
      </p:sp>
      <p:cxnSp>
        <p:nvCxnSpPr>
          <p:cNvPr id="13" name="Straight Connector 12"/>
          <p:cNvCxnSpPr>
            <a:stCxn id="7" idx="1"/>
            <a:endCxn id="7" idx="3"/>
          </p:cNvCxnSpPr>
          <p:nvPr/>
        </p:nvCxnSpPr>
        <p:spPr>
          <a:xfrm>
            <a:off x="5809217" y="5446714"/>
            <a:ext cx="1828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83882" y="6004454"/>
            <a:ext cx="28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816600" y="5739751"/>
            <a:ext cx="1821584" cy="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79021" y="5675219"/>
            <a:ext cx="29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79021" y="5376320"/>
            <a:ext cx="27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883022" y="5616588"/>
            <a:ext cx="1267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byte</a:t>
            </a:r>
          </a:p>
          <a:p>
            <a:r>
              <a:rPr lang="en-US" dirty="0"/>
              <a:t>stack frame</a:t>
            </a:r>
          </a:p>
          <a:p>
            <a:r>
              <a:rPr lang="en-US" dirty="0"/>
              <a:t>for main</a:t>
            </a:r>
          </a:p>
        </p:txBody>
      </p:sp>
      <p:sp>
        <p:nvSpPr>
          <p:cNvPr id="5" name="Rectangle 4"/>
          <p:cNvSpPr/>
          <p:nvPr/>
        </p:nvSpPr>
        <p:spPr>
          <a:xfrm>
            <a:off x="5809217" y="4191215"/>
            <a:ext cx="1798789" cy="4464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7608006" y="4209008"/>
            <a:ext cx="249616" cy="7979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873724" y="4273540"/>
            <a:ext cx="1286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frame</a:t>
            </a:r>
          </a:p>
          <a:p>
            <a:r>
              <a:rPr lang="en-US" dirty="0"/>
              <a:t>for puts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5829258" y="5067157"/>
            <a:ext cx="17914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46871" y="5077382"/>
            <a:ext cx="179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 </a:t>
            </a:r>
            <a:r>
              <a:rPr lang="en-US" dirty="0" err="1"/>
              <a:t>addr</a:t>
            </a:r>
            <a:r>
              <a:rPr lang="en-US" dirty="0"/>
              <a:t> to main</a:t>
            </a:r>
          </a:p>
        </p:txBody>
      </p:sp>
      <p:cxnSp>
        <p:nvCxnSpPr>
          <p:cNvPr id="41" name="Straight Connector 40"/>
          <p:cNvCxnSpPr>
            <a:endCxn id="9" idx="0"/>
          </p:cNvCxnSpPr>
          <p:nvPr/>
        </p:nvCxnSpPr>
        <p:spPr>
          <a:xfrm>
            <a:off x="7633406" y="4995695"/>
            <a:ext cx="0" cy="11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Left Brace 47"/>
          <p:cNvSpPr/>
          <p:nvPr/>
        </p:nvSpPr>
        <p:spPr>
          <a:xfrm>
            <a:off x="1143000" y="2743200"/>
            <a:ext cx="76200" cy="304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504417" y="436756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04417" y="4862486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17670" y="4177622"/>
            <a:ext cx="63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rsp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17670" y="463765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rbp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5786422" y="6044551"/>
            <a:ext cx="1821584" cy="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25738" y="4637656"/>
            <a:ext cx="17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rbp</a:t>
            </a:r>
            <a:r>
              <a:rPr lang="en-US" dirty="0"/>
              <a:t> from main</a:t>
            </a:r>
          </a:p>
        </p:txBody>
      </p:sp>
    </p:spTree>
    <p:extLst>
      <p:ext uri="{BB962C8B-B14F-4D97-AF65-F5344CB8AC3E}">
        <p14:creationId xmlns:p14="http://schemas.microsoft.com/office/powerpoint/2010/main" val="4763993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x86-64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443037"/>
            <a:ext cx="4038600" cy="4962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-4(%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-4(%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$.LC2,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leave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524000"/>
            <a:ext cx="4800600" cy="48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$16,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$.LC0,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   puts   # prompt user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-16(%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# &amp;z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-12(%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# &amp;y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-8(%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# &amp;x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$.LC1,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   __isoc99_scanf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-16(%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-12(%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-8(%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   sum3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889018" y="1573186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1635" y="5431922"/>
            <a:ext cx="63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rsp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63618" y="636530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rbp</a:t>
            </a:r>
            <a:endParaRPr lang="en-US" dirty="0"/>
          </a:p>
        </p:txBody>
      </p:sp>
      <p:sp>
        <p:nvSpPr>
          <p:cNvPr id="34" name="Right Brace 33"/>
          <p:cNvSpPr/>
          <p:nvPr/>
        </p:nvSpPr>
        <p:spPr>
          <a:xfrm>
            <a:off x="7633406" y="5446714"/>
            <a:ext cx="249616" cy="12377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5816600" y="6373786"/>
            <a:ext cx="1821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99703" y="6315088"/>
            <a:ext cx="150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rbp</a:t>
            </a:r>
            <a:r>
              <a:rPr lang="en-US" dirty="0"/>
              <a:t> from OS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5809217" y="5446714"/>
            <a:ext cx="1828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83882" y="6004454"/>
            <a:ext cx="28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5816600" y="5739751"/>
            <a:ext cx="1821584" cy="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579021" y="5675219"/>
            <a:ext cx="29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579021" y="5376320"/>
            <a:ext cx="27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883022" y="5616588"/>
            <a:ext cx="1267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 byte</a:t>
            </a:r>
          </a:p>
          <a:p>
            <a:r>
              <a:rPr lang="en-US" dirty="0"/>
              <a:t>stack frame</a:t>
            </a:r>
          </a:p>
          <a:p>
            <a:r>
              <a:rPr lang="en-US" dirty="0"/>
              <a:t>for main</a:t>
            </a:r>
          </a:p>
        </p:txBody>
      </p:sp>
      <p:cxnSp>
        <p:nvCxnSpPr>
          <p:cNvPr id="43" name="Straight Connector 42"/>
          <p:cNvCxnSpPr>
            <a:endCxn id="34" idx="0"/>
          </p:cNvCxnSpPr>
          <p:nvPr/>
        </p:nvCxnSpPr>
        <p:spPr>
          <a:xfrm flipV="1">
            <a:off x="7633406" y="5446714"/>
            <a:ext cx="0" cy="8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786422" y="6044551"/>
            <a:ext cx="1821584" cy="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816600" y="5446714"/>
            <a:ext cx="1821584" cy="1237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32" idx="3"/>
          </p:cNvCxnSpPr>
          <p:nvPr/>
        </p:nvCxnSpPr>
        <p:spPr>
          <a:xfrm>
            <a:off x="5519182" y="5616588"/>
            <a:ext cx="290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537200" y="6549972"/>
            <a:ext cx="279400" cy="9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39772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x86-64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443037"/>
            <a:ext cx="4038600" cy="4962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-4(%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-4(%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$.LC2,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leave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524000"/>
            <a:ext cx="4800600" cy="48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$16,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$.LC0,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   puts   # prompt user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-16(%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-12(%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-8(%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$.LC1, 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    __isoc99_scanf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-16(%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-12(%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-8(%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   sum3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05400" y="1604946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>
            <a:off x="7608006" y="3924300"/>
            <a:ext cx="249616" cy="7334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873724" y="3924300"/>
            <a:ext cx="1286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frame</a:t>
            </a:r>
          </a:p>
          <a:p>
            <a:r>
              <a:rPr lang="en-US" dirty="0"/>
              <a:t>for </a:t>
            </a:r>
            <a:r>
              <a:rPr lang="en-US" dirty="0" err="1"/>
              <a:t>scanf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>
            <a:off x="1066800" y="3276600"/>
            <a:ext cx="152400" cy="10144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52399" y="3460646"/>
            <a:ext cx="820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args</a:t>
            </a:r>
            <a:r>
              <a:rPr lang="en-US" dirty="0"/>
              <a:t> to</a:t>
            </a:r>
          </a:p>
          <a:p>
            <a:r>
              <a:rPr lang="en-US" dirty="0" err="1"/>
              <a:t>scanf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5809217" y="4209008"/>
            <a:ext cx="1828967" cy="247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Brace 70"/>
          <p:cNvSpPr/>
          <p:nvPr/>
        </p:nvSpPr>
        <p:spPr>
          <a:xfrm>
            <a:off x="7633406" y="5006988"/>
            <a:ext cx="249616" cy="16774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5816600" y="6373786"/>
            <a:ext cx="1821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999703" y="6315088"/>
            <a:ext cx="150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rbp</a:t>
            </a:r>
            <a:r>
              <a:rPr lang="en-US" dirty="0"/>
              <a:t> from OS</a:t>
            </a:r>
          </a:p>
        </p:txBody>
      </p:sp>
      <p:cxnSp>
        <p:nvCxnSpPr>
          <p:cNvPr id="74" name="Straight Connector 73"/>
          <p:cNvCxnSpPr>
            <a:stCxn id="70" idx="1"/>
            <a:endCxn id="70" idx="3"/>
          </p:cNvCxnSpPr>
          <p:nvPr/>
        </p:nvCxnSpPr>
        <p:spPr>
          <a:xfrm>
            <a:off x="5809217" y="5446714"/>
            <a:ext cx="1828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583882" y="6004454"/>
            <a:ext cx="28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5816600" y="5739751"/>
            <a:ext cx="1821584" cy="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579021" y="5675219"/>
            <a:ext cx="29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79021" y="5376320"/>
            <a:ext cx="27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809217" y="3924301"/>
            <a:ext cx="1798789" cy="7133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Brace 79"/>
          <p:cNvSpPr/>
          <p:nvPr/>
        </p:nvSpPr>
        <p:spPr>
          <a:xfrm>
            <a:off x="7608006" y="4209008"/>
            <a:ext cx="249616" cy="7979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5829258" y="5067157"/>
            <a:ext cx="17914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846871" y="5077382"/>
            <a:ext cx="179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 </a:t>
            </a:r>
            <a:r>
              <a:rPr lang="en-US" dirty="0" err="1"/>
              <a:t>addr</a:t>
            </a:r>
            <a:r>
              <a:rPr lang="en-US" dirty="0"/>
              <a:t> to main</a:t>
            </a:r>
          </a:p>
        </p:txBody>
      </p:sp>
      <p:cxnSp>
        <p:nvCxnSpPr>
          <p:cNvPr id="83" name="Straight Connector 82"/>
          <p:cNvCxnSpPr>
            <a:endCxn id="71" idx="0"/>
          </p:cNvCxnSpPr>
          <p:nvPr/>
        </p:nvCxnSpPr>
        <p:spPr>
          <a:xfrm>
            <a:off x="7633406" y="4995695"/>
            <a:ext cx="0" cy="11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504417" y="436756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504417" y="4862486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917670" y="4177622"/>
            <a:ext cx="63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rsp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917670" y="463765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rbp</a:t>
            </a:r>
            <a:endParaRPr lang="en-US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5786422" y="6044551"/>
            <a:ext cx="1821584" cy="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925738" y="4637656"/>
            <a:ext cx="17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rbp</a:t>
            </a:r>
            <a:r>
              <a:rPr lang="en-US" dirty="0"/>
              <a:t> from main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892319" y="5390144"/>
            <a:ext cx="1267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byte</a:t>
            </a:r>
          </a:p>
          <a:p>
            <a:r>
              <a:rPr lang="en-US" dirty="0"/>
              <a:t>stack frame</a:t>
            </a:r>
          </a:p>
          <a:p>
            <a:r>
              <a:rPr lang="en-US" dirty="0"/>
              <a:t>for main</a:t>
            </a:r>
          </a:p>
        </p:txBody>
      </p:sp>
    </p:spTree>
    <p:extLst>
      <p:ext uri="{BB962C8B-B14F-4D97-AF65-F5344CB8AC3E}">
        <p14:creationId xmlns:p14="http://schemas.microsoft.com/office/powerpoint/2010/main" val="262870827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x86-64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443037"/>
            <a:ext cx="4038600" cy="4962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-4(%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-4(%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$.LC2,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leave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" y="1524000"/>
            <a:ext cx="5029200" cy="4881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main: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subq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$16, 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#%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pushed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$.LC0,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   puts   # prompt user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-16(%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-12(%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-8(%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$.LC1,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   __isoc99_scanf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-16(%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#z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-12(%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-8(%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#y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#z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   sum3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91200" y="4722280"/>
            <a:ext cx="1821584" cy="1308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7608006" y="4722280"/>
            <a:ext cx="230989" cy="1308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791200" y="5719746"/>
            <a:ext cx="1821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74303" y="5661048"/>
            <a:ext cx="150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rbp</a:t>
            </a:r>
            <a:r>
              <a:rPr lang="en-US" dirty="0"/>
              <a:t> from OS</a:t>
            </a:r>
          </a:p>
        </p:txBody>
      </p:sp>
      <p:cxnSp>
        <p:nvCxnSpPr>
          <p:cNvPr id="13" name="Straight Connector 12"/>
          <p:cNvCxnSpPr>
            <a:stCxn id="7" idx="1"/>
            <a:endCxn id="7" idx="3"/>
          </p:cNvCxnSpPr>
          <p:nvPr/>
        </p:nvCxnSpPr>
        <p:spPr>
          <a:xfrm>
            <a:off x="5791200" y="5376330"/>
            <a:ext cx="1821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58482" y="5350414"/>
            <a:ext cx="28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791200" y="5021179"/>
            <a:ext cx="1821584" cy="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53621" y="5021179"/>
            <a:ext cx="29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53621" y="4722280"/>
            <a:ext cx="27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857622" y="4962548"/>
            <a:ext cx="1286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 byte</a:t>
            </a:r>
          </a:p>
          <a:p>
            <a:r>
              <a:rPr lang="en-US" dirty="0"/>
              <a:t>Stack frame</a:t>
            </a:r>
          </a:p>
          <a:p>
            <a:r>
              <a:rPr lang="en-US" dirty="0"/>
              <a:t>For main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334000" y="4906946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34000" y="5845714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60418" y="4752426"/>
            <a:ext cx="63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60418" y="565200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rbp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5297965" y="1752600"/>
            <a:ext cx="0" cy="2212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495800" y="3964773"/>
            <a:ext cx="4005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495800" y="3964773"/>
            <a:ext cx="0" cy="2131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38379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x86-64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202" y="1516046"/>
            <a:ext cx="4038600" cy="4962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457200" y="1541446"/>
            <a:ext cx="4800600" cy="48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-16(%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#z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-12(%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-8(%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#y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#z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   sum3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91200" y="4722280"/>
            <a:ext cx="1821584" cy="1308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7608006" y="4343400"/>
            <a:ext cx="230989" cy="16869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791200" y="5719746"/>
            <a:ext cx="1821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74303" y="5661048"/>
            <a:ext cx="150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rbp</a:t>
            </a:r>
            <a:r>
              <a:rPr lang="en-US" dirty="0"/>
              <a:t> from OS</a:t>
            </a:r>
          </a:p>
        </p:txBody>
      </p:sp>
      <p:cxnSp>
        <p:nvCxnSpPr>
          <p:cNvPr id="13" name="Straight Connector 12"/>
          <p:cNvCxnSpPr>
            <a:stCxn id="7" idx="1"/>
            <a:endCxn id="7" idx="3"/>
          </p:cNvCxnSpPr>
          <p:nvPr/>
        </p:nvCxnSpPr>
        <p:spPr>
          <a:xfrm>
            <a:off x="5791200" y="5376330"/>
            <a:ext cx="1821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58482" y="5350414"/>
            <a:ext cx="28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791200" y="5021179"/>
            <a:ext cx="1821584" cy="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53621" y="5021179"/>
            <a:ext cx="29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53621" y="4722280"/>
            <a:ext cx="27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857622" y="4962548"/>
            <a:ext cx="1286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byte</a:t>
            </a:r>
          </a:p>
          <a:p>
            <a:r>
              <a:rPr lang="en-US" dirty="0"/>
              <a:t>Stack frame</a:t>
            </a:r>
          </a:p>
          <a:p>
            <a:r>
              <a:rPr lang="en-US" dirty="0"/>
              <a:t>For main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9959" y="3521950"/>
            <a:ext cx="5384679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one function calls another,</a:t>
            </a:r>
          </a:p>
          <a:p>
            <a:r>
              <a:rPr lang="en-US" dirty="0"/>
              <a:t>The return address in the calling</a:t>
            </a:r>
          </a:p>
          <a:p>
            <a:r>
              <a:rPr lang="en-US" dirty="0"/>
              <a:t>function is pushed onto the program</a:t>
            </a:r>
          </a:p>
          <a:p>
            <a:r>
              <a:rPr lang="en-US" dirty="0"/>
              <a:t>stack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break *sum3</a:t>
            </a:r>
          </a:p>
          <a:p>
            <a:r>
              <a:rPr lang="en-US" dirty="0"/>
              <a:t>Breakpoint 5 at 0x40064d</a:t>
            </a:r>
          </a:p>
          <a:p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</a:t>
            </a:r>
            <a:r>
              <a:rPr lang="en-US" dirty="0" err="1"/>
              <a:t>cont</a:t>
            </a:r>
            <a:endParaRPr lang="en-US" dirty="0"/>
          </a:p>
          <a:p>
            <a:r>
              <a:rPr lang="en-US" dirty="0"/>
              <a:t>Continuing.</a:t>
            </a:r>
          </a:p>
          <a:p>
            <a:endParaRPr lang="en-US" dirty="0"/>
          </a:p>
          <a:p>
            <a:r>
              <a:rPr lang="en-US" dirty="0"/>
              <a:t>Breakpoint 5</a:t>
            </a:r>
            <a:r>
              <a:rPr lang="en-US"/>
              <a:t>, 0x00000000004006																																																						4d </a:t>
            </a:r>
            <a:r>
              <a:rPr lang="en-US" dirty="0"/>
              <a:t>in sum3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1200" y="4343400"/>
            <a:ext cx="1816806" cy="371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95800" y="1516046"/>
            <a:ext cx="46166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x/x $</a:t>
            </a:r>
            <a:r>
              <a:rPr lang="en-US" dirty="0" err="1"/>
              <a:t>rsp</a:t>
            </a:r>
            <a:endParaRPr lang="en-US" dirty="0"/>
          </a:p>
          <a:p>
            <a:r>
              <a:rPr lang="en-US" dirty="0"/>
              <a:t>0x7fffffffe978: 0x00400634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In main:</a:t>
            </a:r>
          </a:p>
          <a:p>
            <a:r>
              <a:rPr lang="en-US" dirty="0"/>
              <a:t>   0x0040062f &lt;+66&gt;:    </a:t>
            </a:r>
            <a:r>
              <a:rPr lang="en-US" dirty="0" err="1"/>
              <a:t>callq</a:t>
            </a:r>
            <a:r>
              <a:rPr lang="en-US" dirty="0"/>
              <a:t>  0x40064d &lt;sum3&gt;</a:t>
            </a:r>
          </a:p>
          <a:p>
            <a:r>
              <a:rPr lang="en-US" dirty="0"/>
              <a:t>   0x00400634 &lt;+71&gt;:    </a:t>
            </a:r>
            <a:r>
              <a:rPr lang="en-US" dirty="0" err="1"/>
              <a:t>mov</a:t>
            </a:r>
            <a:r>
              <a:rPr lang="en-US" dirty="0"/>
              <a:t>    %eax,-0x4(%</a:t>
            </a:r>
            <a:r>
              <a:rPr lang="en-US" dirty="0" err="1"/>
              <a:t>rbp</a:t>
            </a:r>
            <a:r>
              <a:rPr lang="en-US" dirty="0"/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39084" y="434340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0x400634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334000" y="5885878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34000" y="4528066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24400" y="571974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rbp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60418" y="4369362"/>
            <a:ext cx="63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799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x86-64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" y="1171575"/>
            <a:ext cx="4038600" cy="4962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sum3: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cfi_def_cfa_register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subq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$32, 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-20(%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-24(%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-28(%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-28(%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-24(%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   sum2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-4(%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-4(%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-20(%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leave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9059" y="3186150"/>
            <a:ext cx="2590800" cy="3443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7639859" y="5308600"/>
            <a:ext cx="457200" cy="1320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62744" y="5260885"/>
            <a:ext cx="977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  <a:p>
            <a:r>
              <a:rPr lang="en-US" dirty="0"/>
              <a:t>24 bytes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049059" y="6318766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0057" y="6300232"/>
            <a:ext cx="14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rbp</a:t>
            </a:r>
            <a:r>
              <a:rPr lang="en-US" dirty="0"/>
              <a:t> from OS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021984" y="5949434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21984" y="53213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75358" y="594943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049059" y="56261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00028" y="55801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00028" y="526088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049059" y="4964668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30057" y="4595336"/>
            <a:ext cx="17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rbp</a:t>
            </a:r>
            <a:r>
              <a:rPr lang="en-US" dirty="0"/>
              <a:t> from main</a:t>
            </a:r>
          </a:p>
        </p:txBody>
      </p:sp>
      <p:sp>
        <p:nvSpPr>
          <p:cNvPr id="21" name="Right Brace 20"/>
          <p:cNvSpPr/>
          <p:nvPr/>
        </p:nvSpPr>
        <p:spPr>
          <a:xfrm>
            <a:off x="7639859" y="3124200"/>
            <a:ext cx="381000" cy="18404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086544" y="3596153"/>
            <a:ext cx="7762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sum3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  <a:p>
            <a:r>
              <a:rPr lang="en-US" dirty="0"/>
              <a:t>32 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021984" y="3814285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021984" y="3186151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75358" y="381428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5049059" y="3490951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00028" y="344495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00028" y="3125736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5049059" y="4183617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858300" y="6466364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834173" y="481146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48700" y="6300232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rbp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160591" y="4652756"/>
            <a:ext cx="63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rsp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763386" y="496672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0x40064d</a:t>
            </a:r>
          </a:p>
        </p:txBody>
      </p:sp>
    </p:spTree>
    <p:extLst>
      <p:ext uri="{BB962C8B-B14F-4D97-AF65-F5344CB8AC3E}">
        <p14:creationId xmlns:p14="http://schemas.microsoft.com/office/powerpoint/2010/main" val="1549603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1635" y="447188"/>
            <a:ext cx="327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X86-64 Integer Registers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35" y="1066800"/>
            <a:ext cx="6493565" cy="47078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5400" y="5774635"/>
            <a:ext cx="308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 %</a:t>
            </a:r>
            <a:r>
              <a:rPr lang="en-US" dirty="0" err="1"/>
              <a:t>rdi</a:t>
            </a:r>
            <a:r>
              <a:rPr lang="en-US" dirty="0"/>
              <a:t>, %</a:t>
            </a:r>
            <a:r>
              <a:rPr lang="en-US" dirty="0" err="1"/>
              <a:t>edi</a:t>
            </a:r>
            <a:r>
              <a:rPr lang="en-US" dirty="0"/>
              <a:t>, %di, %</a:t>
            </a:r>
            <a:r>
              <a:rPr lang="en-US" dirty="0" err="1"/>
              <a:t>dil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2589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x86-64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333022"/>
            <a:ext cx="4038600" cy="4962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sum3: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subq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$32, 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-20(%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-24(%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-28(%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-28(%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-24(%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    sum2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-4(%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-4(%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-20(%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leave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ret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9059" y="3186150"/>
            <a:ext cx="2563725" cy="3443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7639859" y="5308600"/>
            <a:ext cx="457200" cy="1320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62744" y="5260885"/>
            <a:ext cx="977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  <a:p>
            <a:r>
              <a:rPr lang="en-US" dirty="0"/>
              <a:t>24 bytes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049059" y="6318766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0057" y="6300232"/>
            <a:ext cx="14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rbp</a:t>
            </a:r>
            <a:r>
              <a:rPr lang="en-US" dirty="0"/>
              <a:t> from OS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021984" y="5949434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21984" y="5321300"/>
            <a:ext cx="25908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75358" y="594943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049059" y="56261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00028" y="55801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00028" y="526088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049059" y="4964668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30057" y="4576802"/>
            <a:ext cx="17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rbp</a:t>
            </a:r>
            <a:r>
              <a:rPr lang="en-US" dirty="0"/>
              <a:t> from main</a:t>
            </a:r>
          </a:p>
        </p:txBody>
      </p:sp>
      <p:sp>
        <p:nvSpPr>
          <p:cNvPr id="21" name="Right Brace 20"/>
          <p:cNvSpPr/>
          <p:nvPr/>
        </p:nvSpPr>
        <p:spPr>
          <a:xfrm>
            <a:off x="7639859" y="3124200"/>
            <a:ext cx="381000" cy="18404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086544" y="3596153"/>
            <a:ext cx="10301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sum3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  <a:p>
            <a:r>
              <a:rPr lang="en-US" dirty="0"/>
              <a:t>32 bytes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63949" y="420747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ans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021984" y="3814285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021984" y="3186151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75358" y="381428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5049059" y="3490951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00028" y="344495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00028" y="3125736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5049059" y="4183617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049059" y="4607519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48200" y="5130800"/>
            <a:ext cx="4008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648200" y="3310402"/>
            <a:ext cx="3737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048753" y="3125736"/>
            <a:ext cx="63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rsp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012718" y="4951968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rbp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763386" y="496672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0x40064d</a:t>
            </a:r>
          </a:p>
        </p:txBody>
      </p:sp>
    </p:spTree>
    <p:extLst>
      <p:ext uri="{BB962C8B-B14F-4D97-AF65-F5344CB8AC3E}">
        <p14:creationId xmlns:p14="http://schemas.microsoft.com/office/powerpoint/2010/main" val="95558201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x86-64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899" y="1300085"/>
            <a:ext cx="4821692" cy="49483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sum2: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0x40067f &lt;+0&gt;:   push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0x400680 &lt;+1&gt;: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0x400683 &lt;+4&gt;: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%edi,-0x4(%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0x400686 &lt;+7&gt;: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%esi,-0x8(%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0x400689 &lt;+10&gt;: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-0x8(%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0x40068c &lt;+13&gt;: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-0x4(%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0x40068f &lt;+16&gt;:  add 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0x400691 &lt;+18&gt;:  pop 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0x400692 &lt;+19&gt;: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71154" y="3225013"/>
            <a:ext cx="2563725" cy="3443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7661954" y="5347463"/>
            <a:ext cx="457200" cy="1320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84839" y="5299748"/>
            <a:ext cx="977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  <a:p>
            <a:r>
              <a:rPr lang="en-US" dirty="0"/>
              <a:t>24 bytes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071154" y="6357629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94178" y="6298930"/>
            <a:ext cx="14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rbp</a:t>
            </a:r>
            <a:r>
              <a:rPr lang="en-US" dirty="0"/>
              <a:t> from OS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044079" y="5988297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44079" y="5360163"/>
            <a:ext cx="25908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97453" y="598829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071154" y="5664963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22123" y="561896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22123" y="529974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071154" y="5003531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52152" y="4604512"/>
            <a:ext cx="17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rbp</a:t>
            </a:r>
            <a:r>
              <a:rPr lang="en-US" dirty="0"/>
              <a:t> from main</a:t>
            </a:r>
          </a:p>
        </p:txBody>
      </p:sp>
      <p:sp>
        <p:nvSpPr>
          <p:cNvPr id="21" name="Right Brace 20"/>
          <p:cNvSpPr/>
          <p:nvPr/>
        </p:nvSpPr>
        <p:spPr>
          <a:xfrm>
            <a:off x="7661954" y="3163063"/>
            <a:ext cx="381000" cy="18404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108639" y="3635016"/>
            <a:ext cx="10301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sum3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  <a:p>
            <a:r>
              <a:rPr lang="en-US" dirty="0"/>
              <a:t>32 bytes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86044" y="423518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ans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044079" y="3853148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044079" y="3225014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97453" y="385314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5071154" y="3529814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22123" y="348381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22123" y="3164599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5071154" y="422248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071154" y="4646382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600301" y="2652465"/>
            <a:ext cx="580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159855" y="2420034"/>
            <a:ext cx="67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rsp</a:t>
            </a:r>
            <a:endParaRPr lang="en-US" dirty="0"/>
          </a:p>
          <a:p>
            <a:r>
              <a:rPr lang="en-US" dirty="0"/>
              <a:t>%</a:t>
            </a:r>
            <a:r>
              <a:rPr lang="en-US" dirty="0" err="1"/>
              <a:t>rbp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763386" y="496672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0x40064d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71901" y="2743200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400672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24527" y="2783466"/>
            <a:ext cx="2484054" cy="421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5107382" y="2764044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88380" y="2394712"/>
            <a:ext cx="17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rbp</a:t>
            </a:r>
            <a:r>
              <a:rPr lang="en-US" dirty="0"/>
              <a:t> from main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5107382" y="2436582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124527" y="2420034"/>
            <a:ext cx="0" cy="373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600301" y="2436582"/>
            <a:ext cx="8280" cy="30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75798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44562"/>
          </a:xfrm>
        </p:spPr>
        <p:txBody>
          <a:bodyPr>
            <a:normAutofit/>
          </a:bodyPr>
          <a:lstStyle/>
          <a:p>
            <a:r>
              <a:rPr lang="en-US" sz="2800" b="1" dirty="0"/>
              <a:t>The GNU debugger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Very low-level debugging / code inspection tool</a:t>
            </a:r>
          </a:p>
          <a:p>
            <a:r>
              <a:rPr lang="en-US" sz="2000" dirty="0"/>
              <a:t>Operates on executable files</a:t>
            </a:r>
          </a:p>
          <a:p>
            <a:r>
              <a:rPr lang="en-US" sz="2000" dirty="0"/>
              <a:t>Enables programmers to “disassemble” code, set breakpoints, inspect register and memory contents, step through code execution, etc.</a:t>
            </a:r>
          </a:p>
          <a:p>
            <a:r>
              <a:rPr lang="en-US" sz="2000" dirty="0"/>
              <a:t>We will use it for code inspection, and to help us understand what machine code is doing and how</a:t>
            </a:r>
          </a:p>
          <a:p>
            <a:r>
              <a:rPr lang="en-US" sz="2000" dirty="0"/>
              <a:t>We will also use it to understand a certain type of security vulnerability caused by the stack frame organization</a:t>
            </a:r>
          </a:p>
        </p:txBody>
      </p:sp>
    </p:spTree>
    <p:extLst>
      <p:ext uri="{BB962C8B-B14F-4D97-AF65-F5344CB8AC3E}">
        <p14:creationId xmlns:p14="http://schemas.microsoft.com/office/powerpoint/2010/main" val="45676594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/>
              <a:t>Example </a:t>
            </a:r>
            <a:r>
              <a:rPr lang="en-US" sz="2800" b="1" dirty="0" err="1"/>
              <a:t>gdb</a:t>
            </a:r>
            <a:r>
              <a:rPr lang="en-US" sz="2800" b="1" dirty="0"/>
              <a:t>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sum3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disas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sum3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disas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sum3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Dump of assembler code for function sum3: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0x0000000000400608 &lt;+0&gt;:     push   %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0x0000000000400609 &lt;+1&gt;:    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0x000000000040060c &lt;+4&gt;:     sub    $0x20,%rsp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0x0000000000400610 &lt;+8&gt;:    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%rdi,-0x18(%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0x0000000000400614 &lt;+12&gt;:   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-0x18(%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0x0000000000400618 &lt;+16&gt;:   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(%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0x000000000040061a &lt;+18&gt;:   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%eax,-0x4(%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0x000000000040061d &lt;+21&gt;:   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-0x18(%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0x0000000000400621 &lt;+25&gt;:    add    $0x4,%rax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0x0000000000400625 &lt;+29&gt;:   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0x0000000000400628 &lt;+32&gt;:   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$0x0,%eax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0x000000000040062d &lt;+37&gt;:   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callq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0x40063a &lt;sum2&gt;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0x0000000000400632 &lt;+42&gt;:    add    %eax,-0x4(%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0x0000000000400635 &lt;+45&gt;:   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-0x4(%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0x0000000000400638 &lt;+48&gt;:   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leaveq</a:t>
            </a: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0x0000000000400639 &lt;+49&gt;:   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/>
              <a:buChar char="Ø"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98316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/>
              <a:t>Example </a:t>
            </a:r>
            <a:r>
              <a:rPr lang="en-US" sz="2800" b="1" dirty="0" err="1"/>
              <a:t>gdb</a:t>
            </a:r>
            <a:r>
              <a:rPr lang="en-US" sz="2800" b="1" dirty="0"/>
              <a:t>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Starting program: /home/DPU/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slytinen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/406w18/x86/sum3_slow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Type 3 integers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1 2 3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Breakpoint 1, 0x0000000000400608 in sum3 ()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Missing separate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debuginfos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use: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debuginfo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-install glibc-2.17-106.el7_2.6.x86_64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print/x 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$1 = 0x7fffffffe960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x/3x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0x7fffffffe960: 0x00000001      0x00000002      0x00000003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print/x 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$2 = 0x7fffffffe958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x/x 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0x7fffffffe958: 0x004005ef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x/x 0x4005ef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0x4005ef &lt;main+79&gt;:     0x8bf84589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main+79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0x4005ef &lt;main+79&gt;: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%eax,-0x8(%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x/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main+74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0x4005ea &lt;main+74&gt;: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0x400608 &lt;sum3&gt;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/>
              <a:buChar char="Ø"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00940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/>
              <a:t>Example </a:t>
            </a:r>
            <a:r>
              <a:rPr lang="en-US" sz="2800" b="1" dirty="0" err="1"/>
              <a:t>gdb</a:t>
            </a:r>
            <a:r>
              <a:rPr lang="en-US" sz="2800" b="1" dirty="0"/>
              <a:t>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 *sum3+48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Breakpoint 2 at 0x400638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Continuing.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Breakpoint 2, 0x0000000000400638 in sum3 ()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(gdb) </a:t>
            </a:r>
            <a:r>
              <a:rPr lang="fr-F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$3 = 6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stepi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0x0000000000400639 in sum3 ()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stepi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0x00000000004005ef in main ()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0x4005f2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0x00000000004005ea &lt;+74&gt;: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0x400608 &lt;sum3&gt;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0x00000000004005ef &lt;+79&gt;: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%eax,-0x8(%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=&gt; 0x00000000004005f2 &lt;+82&gt;: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-0x8(%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0x00000000004005f5 &lt;+85&gt;: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0x00000000004005f7 &lt;+87&gt;: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$0x400713,%edi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0x00000000004005fc &lt;+92&gt;: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$0x0,%eax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0x0000000000400601 &lt;+97&gt;: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0x400470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printf@plt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0x0000000000400606 &lt;+102&gt;: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leaveq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0x0000000000400607 &lt;+103&gt;: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00077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/>
              <a:t>Example </a:t>
            </a:r>
            <a:r>
              <a:rPr lang="en-US" sz="2800" b="1" dirty="0" err="1"/>
              <a:t>gdb</a:t>
            </a:r>
            <a:r>
              <a:rPr lang="en-US" sz="2800" b="1" dirty="0"/>
              <a:t>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 *main+97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Breakpoint 3 at 0x400601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Continuing.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Breakpoint 3, 0x0000000000400601 in main ()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(gdb) </a:t>
            </a:r>
            <a:r>
              <a:rPr lang="fr-F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/x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$4 = 0x400713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x/x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0x400713:       0x20656854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x/s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0x400713:       "The sum is %d\n“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print/d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$5 = 6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Continuing.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sum is 6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[Inferior 1 (process 27473) exited with code 015]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11262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/>
              <a:t>Basic </a:t>
            </a:r>
            <a:r>
              <a:rPr lang="en-US" sz="2800" b="1" dirty="0" err="1"/>
              <a:t>gdb</a:t>
            </a:r>
            <a:r>
              <a:rPr lang="en-US" sz="2800" b="1"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r>
              <a:rPr lang="en-US" sz="1800" dirty="0">
                <a:cs typeface="Courier New" panose="02070309020205020404" pitchFamily="49" charset="0"/>
              </a:rPr>
              <a:t>Start the debugger:  </a:t>
            </a:r>
            <a:r>
              <a:rPr lang="en-US" sz="1800" b="1" dirty="0" err="1">
                <a:cs typeface="Courier New" panose="02070309020205020404" pitchFamily="49" charset="0"/>
              </a:rPr>
              <a:t>gdb</a:t>
            </a:r>
            <a:r>
              <a:rPr lang="en-US" sz="1800" b="1" dirty="0">
                <a:cs typeface="Courier New" panose="02070309020205020404" pitchFamily="49" charset="0"/>
              </a:rPr>
              <a:t> </a:t>
            </a:r>
            <a:r>
              <a:rPr lang="en-US" sz="1800" dirty="0">
                <a:cs typeface="Courier New" panose="02070309020205020404" pitchFamily="49" charset="0"/>
              </a:rPr>
              <a:t>followed by the name of the executable</a:t>
            </a:r>
          </a:p>
          <a:p>
            <a:r>
              <a:rPr lang="en-US" sz="1800" b="1" dirty="0" err="1">
                <a:cs typeface="Courier New" panose="02070309020205020404" pitchFamily="49" charset="0"/>
              </a:rPr>
              <a:t>disas</a:t>
            </a:r>
            <a:r>
              <a:rPr lang="en-US" sz="1800" dirty="0">
                <a:cs typeface="Courier New" panose="02070309020205020404" pitchFamily="49" charset="0"/>
              </a:rPr>
              <a:t>:  “disassemble” a function (translate from machine code back to assembly language).  Can either be followed by a function name or an address</a:t>
            </a:r>
          </a:p>
          <a:p>
            <a:r>
              <a:rPr lang="en-US" sz="1800" b="1" dirty="0">
                <a:cs typeface="Courier New" panose="02070309020205020404" pitchFamily="49" charset="0"/>
              </a:rPr>
              <a:t>break</a:t>
            </a:r>
            <a:r>
              <a:rPr lang="en-US" sz="1800" dirty="0">
                <a:cs typeface="Courier New" panose="02070309020205020404" pitchFamily="49" charset="0"/>
              </a:rPr>
              <a:t>:  set a breakpoint.  Can either be followed by an address or an offset from the beginning of a function.  Place an * beforehand, such as break *main</a:t>
            </a:r>
            <a:endParaRPr lang="en-US" sz="1800" b="1" dirty="0">
              <a:cs typeface="Courier New" panose="02070309020205020404" pitchFamily="49" charset="0"/>
            </a:endParaRPr>
          </a:p>
          <a:p>
            <a:r>
              <a:rPr lang="en-US" sz="1800" b="1" dirty="0">
                <a:cs typeface="Courier New" panose="02070309020205020404" pitchFamily="49" charset="0"/>
              </a:rPr>
              <a:t>run</a:t>
            </a:r>
          </a:p>
          <a:p>
            <a:r>
              <a:rPr lang="en-US" sz="1800" b="1" dirty="0" err="1">
                <a:cs typeface="Courier New" panose="02070309020205020404" pitchFamily="49" charset="0"/>
              </a:rPr>
              <a:t>cont</a:t>
            </a:r>
            <a:r>
              <a:rPr lang="en-US" sz="1800" b="1" dirty="0">
                <a:cs typeface="Courier New" panose="02070309020205020404" pitchFamily="49" charset="0"/>
              </a:rPr>
              <a:t>: </a:t>
            </a:r>
            <a:r>
              <a:rPr lang="en-US" sz="1800" dirty="0">
                <a:cs typeface="Courier New" panose="02070309020205020404" pitchFamily="49" charset="0"/>
              </a:rPr>
              <a:t> resume execution from a breakpoint</a:t>
            </a:r>
          </a:p>
          <a:p>
            <a:r>
              <a:rPr lang="en-US" sz="1800" b="1" dirty="0">
                <a:cs typeface="Courier New" panose="02070309020205020404" pitchFamily="49" charset="0"/>
              </a:rPr>
              <a:t>print</a:t>
            </a:r>
            <a:r>
              <a:rPr lang="en-US" sz="1800" dirty="0">
                <a:cs typeface="Courier New" panose="02070309020205020404" pitchFamily="49" charset="0"/>
              </a:rPr>
              <a:t>:  print the contents of a register.  Qualifiers:  /d, /x, /s, /c</a:t>
            </a:r>
          </a:p>
          <a:p>
            <a:pPr lvl="1"/>
            <a:r>
              <a:rPr lang="en-US" sz="1400" dirty="0">
                <a:cs typeface="Courier New" panose="02070309020205020404" pitchFamily="49" charset="0"/>
              </a:rPr>
              <a:t>Example:  </a:t>
            </a:r>
            <a:r>
              <a:rPr lang="en-US" sz="1400" b="1" dirty="0">
                <a:cs typeface="Courier New" panose="02070309020205020404" pitchFamily="49" charset="0"/>
              </a:rPr>
              <a:t>print/d $</a:t>
            </a:r>
            <a:r>
              <a:rPr lang="en-US" sz="1400" b="1" dirty="0" err="1">
                <a:cs typeface="Courier New" panose="02070309020205020404" pitchFamily="49" charset="0"/>
              </a:rPr>
              <a:t>rax</a:t>
            </a:r>
            <a:endParaRPr lang="en-US" sz="1400" b="1" dirty="0">
              <a:cs typeface="Courier New" panose="02070309020205020404" pitchFamily="49" charset="0"/>
            </a:endParaRPr>
          </a:p>
          <a:p>
            <a:r>
              <a:rPr lang="en-US" sz="1800" b="1" dirty="0">
                <a:cs typeface="Courier New" panose="02070309020205020404" pitchFamily="49" charset="0"/>
              </a:rPr>
              <a:t>x:  </a:t>
            </a:r>
            <a:r>
              <a:rPr lang="en-US" sz="1800" dirty="0">
                <a:cs typeface="Courier New" panose="02070309020205020404" pitchFamily="49" charset="0"/>
              </a:rPr>
              <a:t>print the contents of a memory address.  Also may use qualifiers</a:t>
            </a:r>
          </a:p>
          <a:p>
            <a:pPr lvl="1"/>
            <a:r>
              <a:rPr lang="en-US" sz="1400" dirty="0">
                <a:cs typeface="Courier New" panose="02070309020205020404" pitchFamily="49" charset="0"/>
              </a:rPr>
              <a:t>Example:  x/x 0x400601</a:t>
            </a:r>
          </a:p>
          <a:p>
            <a:pPr lvl="1"/>
            <a:r>
              <a:rPr lang="en-US" sz="1400" dirty="0">
                <a:cs typeface="Courier New" panose="02070309020205020404" pitchFamily="49" charset="0"/>
              </a:rPr>
              <a:t>x/3x $</a:t>
            </a:r>
            <a:r>
              <a:rPr lang="en-US" sz="1400" dirty="0" err="1">
                <a:cs typeface="Courier New" panose="02070309020205020404" pitchFamily="49" charset="0"/>
              </a:rPr>
              <a:t>rdi</a:t>
            </a:r>
            <a:endParaRPr lang="en-US" sz="1400" dirty="0"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cs typeface="Courier New" panose="02070309020205020404" pitchFamily="49" charset="0"/>
              </a:rPr>
              <a:t>x/s $</a:t>
            </a:r>
            <a:r>
              <a:rPr lang="en-US" sz="1400" dirty="0" err="1">
                <a:cs typeface="Courier New" panose="02070309020205020404" pitchFamily="49" charset="0"/>
              </a:rPr>
              <a:t>rdi</a:t>
            </a:r>
            <a:endParaRPr lang="en-US" sz="1400" dirty="0">
              <a:cs typeface="Courier New" panose="02070309020205020404" pitchFamily="49" charset="0"/>
            </a:endParaRPr>
          </a:p>
          <a:p>
            <a:pPr indent="-285750"/>
            <a:r>
              <a:rPr lang="en-US" sz="1800" b="1" dirty="0" err="1">
                <a:cs typeface="Courier New" panose="02070309020205020404" pitchFamily="49" charset="0"/>
              </a:rPr>
              <a:t>stepi</a:t>
            </a:r>
            <a:r>
              <a:rPr lang="en-US" sz="1800" dirty="0">
                <a:cs typeface="Courier New" panose="02070309020205020404" pitchFamily="49" charset="0"/>
              </a:rPr>
              <a:t>:  execute the next instruction (step into).  If the current instruction is a function call, then the first instruction of the called function is executed</a:t>
            </a:r>
            <a:endParaRPr lang="en-US" sz="18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986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57963" y="13901"/>
            <a:ext cx="8077200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cs typeface="Arial" pitchFamily="34" charset="0"/>
              </a:rPr>
              <a:t>x86-64 instructions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Machine code instructions are composed of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operation 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(op code) and its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operands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.   Of course, a</a:t>
            </a:r>
            <a:r>
              <a:rPr lang="en-US" altLang="en-US" dirty="0">
                <a:cs typeface="Arial" pitchFamily="34" charset="0"/>
              </a:rPr>
              <a:t>ll are binary numbers.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itchFamily="34" charset="0"/>
              </a:rPr>
              <a:t>The first portion of an instruction (up to 3 bytes) encodes the op code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cs typeface="Arial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itchFamily="34" charset="0"/>
              </a:rPr>
              <a:t>Instructions are very low-level; e.g., </a:t>
            </a:r>
            <a:r>
              <a:rPr lang="en-US" altLang="en-US" dirty="0">
                <a:cs typeface="Courier New" panose="02070309020205020404" pitchFamily="49" charset="0"/>
              </a:rPr>
              <a:t>0x4889</a:t>
            </a:r>
            <a:r>
              <a:rPr lang="en-US" altLang="en-US" dirty="0">
                <a:cs typeface="Arial" pitchFamily="34" charset="0"/>
              </a:rPr>
              <a:t> is the op code which copies data from one 64-bit register to another</a:t>
            </a:r>
            <a:r>
              <a:rPr lang="en-US" altLang="en-US" sz="800" dirty="0">
                <a:cs typeface="Arial" pitchFamily="34" charset="0"/>
              </a:rPr>
              <a:t> </a:t>
            </a:r>
            <a:endParaRPr lang="en-US" altLang="en-US" dirty="0">
              <a:cs typeface="Arial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cs typeface="Arial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itchFamily="34" charset="0"/>
              </a:rPr>
              <a:t>Example: 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Courier New" panose="02070309020205020404" pitchFamily="49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Arial" pitchFamily="34" charset="0"/>
              </a:rPr>
              <a:t>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48 89 d8 </a:t>
            </a:r>
            <a:r>
              <a:rPr lang="en-US" altLang="en-US" dirty="0">
                <a:cs typeface="Courier New" panose="02070309020205020404" pitchFamily="49" charset="0"/>
              </a:rPr>
              <a:t>means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Aside:  why is the entire instruction 3 bytes long?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cs typeface="Arial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itchFamily="34" charset="0"/>
              </a:rPr>
              <a:t>Each </a:t>
            </a:r>
            <a:r>
              <a:rPr lang="en-US" altLang="en-US" dirty="0" err="1">
                <a:cs typeface="Arial" pitchFamily="34" charset="0"/>
              </a:rPr>
              <a:t>opcode</a:t>
            </a:r>
            <a:r>
              <a:rPr lang="en-US" altLang="en-US" dirty="0">
                <a:cs typeface="Arial" pitchFamily="34" charset="0"/>
              </a:rPr>
              <a:t> has a fixed number of operands (1 or 2), which takes up a fixed number of bytes (or possibly bits)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cs typeface="Arial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itchFamily="34" charset="0"/>
              </a:rPr>
              <a:t>Each operand specifies either a register or a (64-bit virtual) memory address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cs typeface="Arial" pitchFamily="34" charset="0"/>
              </a:rPr>
              <a:t>Registers can be encoded in 4 bits, since there are 16 of them.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994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0880" y="131804"/>
            <a:ext cx="76962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Register names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General-purpose registers are legacy names for backwards compatibility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First microprocessors were 8-bit (meaning the address space of a process was 2</a:t>
            </a:r>
            <a:r>
              <a:rPr lang="en-US" altLang="en-US" baseline="30000" dirty="0">
                <a:latin typeface="Arial" pitchFamily="34" charset="0"/>
                <a:cs typeface="Arial" pitchFamily="34" charset="0"/>
              </a:rPr>
              <a:t>8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bytes)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General purpose registers were %a, %b, %c, %d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Other registers had special purposes, and their names reflect this for historical reasons.  For example, only certain registers could have pointer values (%di, %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si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, %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bp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, %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sp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) which we’ll talk about later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err="1">
                <a:latin typeface="Arial" pitchFamily="34" charset="0"/>
                <a:cs typeface="Arial" pitchFamily="34" charset="0"/>
              </a:rPr>
              <a:t>si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: source index; di = destination index;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bp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= base pointer;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sp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= stack pointer</a:t>
            </a:r>
          </a:p>
        </p:txBody>
      </p:sp>
    </p:spTree>
    <p:extLst>
      <p:ext uri="{BB962C8B-B14F-4D97-AF65-F5344CB8AC3E}">
        <p14:creationId xmlns:p14="http://schemas.microsoft.com/office/powerpoint/2010/main" val="1009755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2020" y="389723"/>
            <a:ext cx="8066180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Register names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When 16-bit architecture was introduced, integer registers were increased to 2 bytes (as well as address spaces).  To distinguish, full 16-byte registers were name %ax, %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bx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, %cx, and %dx.  However, for backwards compatibility, the lower-order byte of the 4 general-purpose  registers could still be used with the name %a, %b, %c, and %d.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32-bit architecture:  %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eax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, %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ebx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, %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ecx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, %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edx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, %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edi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, %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esi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, %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ebp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, %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esp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6 of the 8 registers became general-purpose, but retained their special-purpose names again for backwards compatibility (%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ebp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and %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esp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were still special-purpose)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To reference 8 bits, the register names changed to %al, %ah, etc.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64-bit architecture:  there are now 16 integer registers, called %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rax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, %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rbx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, %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rcx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, %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rdx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, %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rdi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, %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rsi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, %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rbp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, %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rsp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, %r8…%r15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329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3400" y="579565"/>
            <a:ext cx="7696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X86-64 Integer Registers:  Usage Conventions</a:t>
            </a:r>
          </a:p>
          <a:p>
            <a:endParaRPr lang="en-US" sz="2400" b="1" dirty="0"/>
          </a:p>
          <a:p>
            <a:r>
              <a:rPr lang="en-US" dirty="0"/>
              <a:t>While most registers can be used for general purposes, some are still also used for special purposes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09800"/>
            <a:ext cx="6443166" cy="41545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81200" y="2590800"/>
            <a:ext cx="2743200" cy="457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81200" y="3505200"/>
            <a:ext cx="2743200" cy="1828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9201" y="2590800"/>
            <a:ext cx="2667000" cy="914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75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10821" y="533400"/>
            <a:ext cx="769620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Example of assembly language and machine code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 { </a:t>
            </a:r>
          </a:p>
          <a:p>
            <a:pPr lvl="1"/>
            <a:r>
              <a:rPr lang="en-US" dirty="0" err="1"/>
              <a:t>printf</a:t>
            </a:r>
            <a:r>
              <a:rPr lang="en-US" dirty="0"/>
              <a:t>("Hi\n"); </a:t>
            </a:r>
          </a:p>
          <a:p>
            <a:pPr lvl="1"/>
            <a:r>
              <a:rPr lang="en-US" dirty="0" err="1"/>
              <a:t>printf</a:t>
            </a:r>
            <a:r>
              <a:rPr lang="en-US" dirty="0"/>
              <a:t>("Bye\n");</a:t>
            </a:r>
          </a:p>
          <a:p>
            <a:r>
              <a:rPr lang="en-US" dirty="0"/>
              <a:t>}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08879"/>
              </p:ext>
            </p:extLst>
          </p:nvPr>
        </p:nvGraphicFramePr>
        <p:xfrm>
          <a:off x="757034" y="2667000"/>
          <a:ext cx="8005965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</a:t>
                      </a:r>
                      <a:r>
                        <a:rPr lang="en-US" baseline="0" dirty="0"/>
                        <a:t> code of instruction in that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Corresponding</a:t>
                      </a:r>
                      <a:r>
                        <a:rPr lang="en-US" baseline="0" dirty="0"/>
                        <a:t> assembly language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21">
                <a:tc>
                  <a:txBody>
                    <a:bodyPr/>
                    <a:lstStyle/>
                    <a:p>
                      <a:r>
                        <a:rPr lang="en-US" dirty="0"/>
                        <a:t>400530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push %</a:t>
                      </a:r>
                      <a:r>
                        <a:rPr lang="en-US" dirty="0" err="1"/>
                        <a:t>rbp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253">
                <a:tc>
                  <a:txBody>
                    <a:bodyPr/>
                    <a:lstStyle/>
                    <a:p>
                      <a:r>
                        <a:rPr lang="en-US" dirty="0"/>
                        <a:t>400531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48 89 e5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mov</a:t>
                      </a:r>
                      <a:r>
                        <a:rPr lang="en-US" dirty="0"/>
                        <a:t> %</a:t>
                      </a:r>
                      <a:r>
                        <a:rPr lang="en-US" dirty="0" err="1"/>
                        <a:t>rsp</a:t>
                      </a:r>
                      <a:r>
                        <a:rPr lang="en-US" dirty="0"/>
                        <a:t>,%</a:t>
                      </a:r>
                      <a:r>
                        <a:rPr lang="en-US" dirty="0" err="1"/>
                        <a:t>rbp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021">
                <a:tc>
                  <a:txBody>
                    <a:bodyPr/>
                    <a:lstStyle/>
                    <a:p>
                      <a:r>
                        <a:rPr lang="en-US" dirty="0"/>
                        <a:t>400534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bf e0  0f 40</a:t>
                      </a:r>
                      <a:r>
                        <a:rPr lang="en-US" baseline="0" dirty="0"/>
                        <a:t>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b="0" dirty="0"/>
                        <a:t>$0x4005e0</a:t>
                      </a:r>
                      <a:r>
                        <a:rPr lang="en-US" dirty="0"/>
                        <a:t>, %</a:t>
                      </a:r>
                      <a:r>
                        <a:rPr lang="en-US" dirty="0" err="1"/>
                        <a:t>edi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021">
                <a:tc>
                  <a:txBody>
                    <a:bodyPr/>
                    <a:lstStyle/>
                    <a:p>
                      <a:r>
                        <a:rPr lang="en-US" dirty="0"/>
                        <a:t>400539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e9 d2 </a:t>
                      </a:r>
                      <a:r>
                        <a:rPr lang="en-US" dirty="0" err="1"/>
                        <a:t>fe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ff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callq</a:t>
                      </a:r>
                      <a:r>
                        <a:rPr lang="en-US" dirty="0"/>
                        <a:t> 400410 &lt;</a:t>
                      </a:r>
                      <a:r>
                        <a:rPr lang="en-US" dirty="0" err="1"/>
                        <a:t>puts@plt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021">
                <a:tc>
                  <a:txBody>
                    <a:bodyPr/>
                    <a:lstStyle/>
                    <a:p>
                      <a:r>
                        <a:rPr lang="en-US" dirty="0"/>
                        <a:t>40053e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bf</a:t>
                      </a:r>
                      <a:r>
                        <a:rPr lang="en-US" baseline="0" dirty="0"/>
                        <a:t> 3e 0f 40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mov</a:t>
                      </a:r>
                      <a:r>
                        <a:rPr lang="en-US" baseline="0" dirty="0"/>
                        <a:t> </a:t>
                      </a:r>
                      <a:r>
                        <a:rPr lang="en-US" b="0" baseline="0" dirty="0"/>
                        <a:t>$0x4005e3</a:t>
                      </a:r>
                      <a:r>
                        <a:rPr lang="en-US" baseline="0" dirty="0"/>
                        <a:t>, %</a:t>
                      </a:r>
                      <a:r>
                        <a:rPr lang="en-US" baseline="0" dirty="0" err="1"/>
                        <a:t>edi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863">
                <a:tc>
                  <a:txBody>
                    <a:bodyPr/>
                    <a:lstStyle/>
                    <a:p>
                      <a:r>
                        <a:rPr lang="en-US" dirty="0"/>
                        <a:t>400543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e8 c8 </a:t>
                      </a:r>
                      <a:r>
                        <a:rPr lang="en-US" dirty="0" err="1"/>
                        <a:t>fe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ff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callq</a:t>
                      </a:r>
                      <a:r>
                        <a:rPr lang="en-US" dirty="0"/>
                        <a:t> 400410 &lt;</a:t>
                      </a:r>
                      <a:r>
                        <a:rPr lang="en-US" dirty="0" err="1"/>
                        <a:t>puts@plt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400548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pop %</a:t>
                      </a:r>
                      <a:r>
                        <a:rPr lang="en-US" dirty="0" err="1"/>
                        <a:t>rbp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400549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retq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757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8600" y="76200"/>
            <a:ext cx="769620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We can inspect further to see what the function does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</a:t>
            </a:r>
            <a:r>
              <a:rPr lang="en-US" dirty="0" err="1"/>
              <a:t>edi</a:t>
            </a:r>
            <a:r>
              <a:rPr lang="en-US" dirty="0"/>
              <a:t> is used to pass one of the parameters to a function (in this case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400534, the address 0x4005e0 is placed in %</a:t>
            </a:r>
            <a:r>
              <a:rPr lang="en-US" dirty="0" err="1"/>
              <a:t>edi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40053e, the address 0x4005e3 is placed in %</a:t>
            </a:r>
            <a:r>
              <a:rPr lang="en-US" dirty="0" err="1"/>
              <a:t>edi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debugger, we can type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x/s 0x4005e0</a:t>
            </a:r>
          </a:p>
          <a:p>
            <a:pPr lvl="1"/>
            <a:r>
              <a:rPr lang="en-US" dirty="0"/>
              <a:t>0x4005e0:       "Hi"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x/s 0x4005e3</a:t>
            </a:r>
          </a:p>
          <a:p>
            <a:pPr lvl="1"/>
            <a:r>
              <a:rPr lang="en-US" dirty="0"/>
              <a:t>0x4005e3:       "Bye“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op code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bf </a:t>
            </a:r>
            <a:r>
              <a:rPr lang="en-US" dirty="0">
                <a:cs typeface="Courier New" panose="02070309020205020404" pitchFamily="49" charset="0"/>
              </a:rPr>
              <a:t>is</a:t>
            </a:r>
          </a:p>
          <a:p>
            <a:r>
              <a:rPr lang="en-US" dirty="0">
                <a:cs typeface="Courier New" panose="02070309020205020404" pitchFamily="49" charset="0"/>
              </a:rPr>
              <a:t>     “move immediate” (also</a:t>
            </a:r>
          </a:p>
          <a:p>
            <a:r>
              <a:rPr lang="en-US" dirty="0">
                <a:cs typeface="Courier New" panose="02070309020205020404" pitchFamily="49" charset="0"/>
              </a:rPr>
              <a:t>     indicated by $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343951"/>
              </p:ext>
            </p:extLst>
          </p:nvPr>
        </p:nvGraphicFramePr>
        <p:xfrm>
          <a:off x="2971800" y="2895600"/>
          <a:ext cx="60198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</a:t>
                      </a:r>
                      <a:r>
                        <a:rPr lang="en-US" baseline="0" dirty="0"/>
                        <a:t> code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Corresponding</a:t>
                      </a:r>
                      <a:r>
                        <a:rPr lang="en-US" baseline="0" dirty="0"/>
                        <a:t> assembly </a:t>
                      </a:r>
                    </a:p>
                    <a:p>
                      <a:r>
                        <a:rPr lang="en-US" baseline="0" dirty="0"/>
                        <a:t>language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dirty="0"/>
                        <a:t>400530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push %</a:t>
                      </a:r>
                      <a:r>
                        <a:rPr lang="en-US" dirty="0" err="1"/>
                        <a:t>rbp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dirty="0"/>
                        <a:t>400531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48 89 e5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mov</a:t>
                      </a:r>
                      <a:r>
                        <a:rPr lang="en-US" dirty="0"/>
                        <a:t> %</a:t>
                      </a:r>
                      <a:r>
                        <a:rPr lang="en-US" dirty="0" err="1"/>
                        <a:t>rsp</a:t>
                      </a:r>
                      <a:r>
                        <a:rPr lang="en-US" dirty="0"/>
                        <a:t>,%</a:t>
                      </a:r>
                      <a:r>
                        <a:rPr lang="en-US" dirty="0" err="1"/>
                        <a:t>rbp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dirty="0"/>
                        <a:t>400534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bf e0  05 40</a:t>
                      </a:r>
                      <a:r>
                        <a:rPr lang="en-US" baseline="0" dirty="0"/>
                        <a:t>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$0x4005e0</a:t>
                      </a:r>
                      <a:r>
                        <a:rPr lang="en-US" dirty="0"/>
                        <a:t>, %</a:t>
                      </a:r>
                      <a:r>
                        <a:rPr lang="en-US" dirty="0" err="1"/>
                        <a:t>edi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dirty="0"/>
                        <a:t>400539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e9 d2 </a:t>
                      </a:r>
                      <a:r>
                        <a:rPr lang="en-US" dirty="0" err="1"/>
                        <a:t>fe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ff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callq</a:t>
                      </a:r>
                      <a:r>
                        <a:rPr lang="en-US" dirty="0"/>
                        <a:t> 400410 &lt;</a:t>
                      </a:r>
                      <a:r>
                        <a:rPr lang="en-US" dirty="0" err="1"/>
                        <a:t>puts@plt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dirty="0"/>
                        <a:t>40053e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bf</a:t>
                      </a:r>
                      <a:r>
                        <a:rPr lang="en-US" baseline="0" dirty="0"/>
                        <a:t> e3 05 40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mov</a:t>
                      </a:r>
                      <a:r>
                        <a:rPr lang="en-US" baseline="0" dirty="0"/>
                        <a:t> </a:t>
                      </a:r>
                      <a:r>
                        <a:rPr lang="en-US" b="1" baseline="0" dirty="0"/>
                        <a:t>$0x4005e3</a:t>
                      </a:r>
                      <a:r>
                        <a:rPr lang="en-US" baseline="0" dirty="0"/>
                        <a:t>, %</a:t>
                      </a:r>
                      <a:r>
                        <a:rPr lang="en-US" baseline="0" dirty="0" err="1"/>
                        <a:t>edi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dirty="0"/>
                        <a:t>400543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e8 c8 </a:t>
                      </a:r>
                      <a:r>
                        <a:rPr lang="en-US" dirty="0" err="1"/>
                        <a:t>fe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ff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callq</a:t>
                      </a:r>
                      <a:r>
                        <a:rPr lang="en-US" dirty="0"/>
                        <a:t> 400410 &lt;</a:t>
                      </a:r>
                      <a:r>
                        <a:rPr lang="en-US" dirty="0" err="1"/>
                        <a:t>puts@pllt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dirty="0"/>
                        <a:t>400548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pop %</a:t>
                      </a:r>
                      <a:r>
                        <a:rPr lang="en-US" dirty="0" err="1"/>
                        <a:t>rbp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dirty="0"/>
                        <a:t>400549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retq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306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5800" y="609600"/>
            <a:ext cx="769620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How a program runs</a:t>
            </a:r>
            <a:endParaRPr lang="en-US" sz="2400" dirty="0"/>
          </a:p>
          <a:p>
            <a:endParaRPr lang="en-US" dirty="0"/>
          </a:p>
          <a:p>
            <a:pPr lvl="1"/>
            <a:r>
              <a:rPr lang="en-US" dirty="0"/>
              <a:t>./hello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/>
              <a:t>process</a:t>
            </a:r>
            <a:r>
              <a:rPr lang="en-US" dirty="0"/>
              <a:t> is created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An </a:t>
            </a:r>
            <a:r>
              <a:rPr lang="en-US" b="1" dirty="0"/>
              <a:t>address space</a:t>
            </a:r>
            <a:r>
              <a:rPr lang="en-US" dirty="0"/>
              <a:t> is created; always 2</a:t>
            </a:r>
            <a:r>
              <a:rPr lang="en-US" baseline="30000" dirty="0"/>
              <a:t>64</a:t>
            </a:r>
            <a:r>
              <a:rPr lang="en-US" dirty="0"/>
              <a:t> bytes on a 64-bit machine The program now thinks it has 2</a:t>
            </a:r>
            <a:r>
              <a:rPr lang="en-US" baseline="30000" dirty="0"/>
              <a:t>64</a:t>
            </a:r>
            <a:r>
              <a:rPr lang="en-US" dirty="0"/>
              <a:t> bytes of memory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In reality, part of this address space may be on disk, in main memory, and/or in cache memory. Much of it will not be anywhere. 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The starting address of the program in the address space is loaded into the CPU's </a:t>
            </a:r>
            <a:r>
              <a:rPr lang="en-US" b="1" dirty="0"/>
              <a:t>program counter</a:t>
            </a:r>
            <a:r>
              <a:rPr lang="en-US" dirty="0"/>
              <a:t> (%rip)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In the example above, 0x0000000000400530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79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3399" y="1410563"/>
            <a:ext cx="7870371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Machine Code</a:t>
            </a:r>
            <a:r>
              <a:rPr lang="en-US" dirty="0"/>
              <a:t> 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a C program is compiled, eventually it is translated into </a:t>
            </a:r>
            <a:r>
              <a:rPr lang="en-US" b="1" dirty="0"/>
              <a:t>machine code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Currently x86-64 machine code, named for historical reasons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Original developed by </a:t>
            </a:r>
            <a:r>
              <a:rPr lang="en-US" b="1" dirty="0"/>
              <a:t>Advanced Micro Devices</a:t>
            </a:r>
            <a:r>
              <a:rPr lang="en-US" dirty="0"/>
              <a:t> (AMD) and was named AMD64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x86-64 machine code has evolved from 16-bit processors to current 64-bit; backwards </a:t>
            </a:r>
            <a:r>
              <a:rPr lang="en-US" dirty="0" err="1"/>
              <a:t>compatability</a:t>
            </a:r>
            <a:r>
              <a:rPr lang="en-US" dirty="0"/>
              <a:t> has been maintained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636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600" y="685800"/>
            <a:ext cx="76962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How a program runs</a:t>
            </a:r>
            <a:endParaRPr lang="en-US" sz="2400" dirty="0"/>
          </a:p>
          <a:p>
            <a:pPr lvl="1"/>
            <a:endParaRPr lang="en-US" dirty="0"/>
          </a:p>
          <a:p>
            <a:pPr marL="1257300" lvl="2" indent="-342900">
              <a:buFont typeface="+mj-lt"/>
              <a:buAutoNum type="arabicPeriod" startAt="4"/>
            </a:pPr>
            <a:r>
              <a:rPr lang="en-US" dirty="0"/>
              <a:t>Based on the contents of the PC, The first (next) instruction is copied from memory into the </a:t>
            </a:r>
            <a:r>
              <a:rPr lang="en-US" b="1" dirty="0"/>
              <a:t>instruction register</a:t>
            </a:r>
            <a:r>
              <a:rPr lang="en-US" dirty="0"/>
              <a:t>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First instruction:  0x55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1257300" lvl="2" indent="-342900">
              <a:buFont typeface="+mj-lt"/>
              <a:buAutoNum type="arabicPeriod" startAt="4"/>
            </a:pPr>
            <a:r>
              <a:rPr lang="en-US" dirty="0"/>
              <a:t>The program counter is incremented by the appropriate number (1-15, depends on the length of the instruction)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After 1</a:t>
            </a:r>
            <a:r>
              <a:rPr lang="en-US" baseline="30000" dirty="0"/>
              <a:t>st</a:t>
            </a:r>
            <a:r>
              <a:rPr lang="en-US" dirty="0"/>
              <a:t> instruction, increment %rip by 1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After 2</a:t>
            </a:r>
            <a:r>
              <a:rPr lang="en-US" baseline="30000" dirty="0"/>
              <a:t>nd</a:t>
            </a:r>
            <a:r>
              <a:rPr lang="en-US" dirty="0"/>
              <a:t> instruction, increment %rip by  3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1257300" lvl="2" indent="-342900">
              <a:buFont typeface="+mj-lt"/>
              <a:buAutoNum type="arabicPeriod" startAt="4"/>
            </a:pPr>
            <a:r>
              <a:rPr lang="en-US" dirty="0"/>
              <a:t>The instruction in the instruction register is executed. Some instructions modify the PC (to make loops, call other functions, etc.)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Repeat steps 4-6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771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448335"/>
              </p:ext>
            </p:extLst>
          </p:nvPr>
        </p:nvGraphicFramePr>
        <p:xfrm>
          <a:off x="2971800" y="990600"/>
          <a:ext cx="60198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r>
                        <a:rPr lang="en-US" b="1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Machine</a:t>
                      </a:r>
                      <a:r>
                        <a:rPr lang="en-US" b="1" baseline="0" dirty="0"/>
                        <a:t> code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Corresponding</a:t>
                      </a:r>
                      <a:r>
                        <a:rPr lang="en-US" b="1" baseline="0" dirty="0"/>
                        <a:t> assembly </a:t>
                      </a:r>
                    </a:p>
                    <a:p>
                      <a:r>
                        <a:rPr lang="en-US" b="1" baseline="0" dirty="0"/>
                        <a:t>language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b="1" dirty="0"/>
                        <a:t>400530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push %</a:t>
                      </a:r>
                      <a:r>
                        <a:rPr lang="en-US" b="1" dirty="0" err="1"/>
                        <a:t>rbp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dirty="0"/>
                        <a:t>400531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48 89 e5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mov</a:t>
                      </a:r>
                      <a:r>
                        <a:rPr lang="en-US" dirty="0"/>
                        <a:t> %</a:t>
                      </a:r>
                      <a:r>
                        <a:rPr lang="en-US" dirty="0" err="1"/>
                        <a:t>rsp</a:t>
                      </a:r>
                      <a:r>
                        <a:rPr lang="en-US" dirty="0"/>
                        <a:t>,%</a:t>
                      </a:r>
                      <a:r>
                        <a:rPr lang="en-US" dirty="0" err="1"/>
                        <a:t>rbp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dirty="0"/>
                        <a:t>400534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bf e0  05 40</a:t>
                      </a:r>
                      <a:r>
                        <a:rPr lang="en-US" baseline="0" dirty="0"/>
                        <a:t>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$0x4005e0</a:t>
                      </a:r>
                      <a:r>
                        <a:rPr lang="en-US" dirty="0"/>
                        <a:t>, %</a:t>
                      </a:r>
                      <a:r>
                        <a:rPr lang="en-US" dirty="0" err="1"/>
                        <a:t>edi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dirty="0"/>
                        <a:t>400539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e9 d2 </a:t>
                      </a:r>
                      <a:r>
                        <a:rPr lang="en-US" dirty="0" err="1"/>
                        <a:t>fe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ff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callq</a:t>
                      </a:r>
                      <a:r>
                        <a:rPr lang="en-US" dirty="0"/>
                        <a:t> 400410 &lt;</a:t>
                      </a:r>
                      <a:r>
                        <a:rPr lang="en-US" dirty="0" err="1"/>
                        <a:t>puts@plt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dirty="0"/>
                        <a:t>40053e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bf</a:t>
                      </a:r>
                      <a:r>
                        <a:rPr lang="en-US" baseline="0" dirty="0"/>
                        <a:t> e3 05 40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mov</a:t>
                      </a:r>
                      <a:r>
                        <a:rPr lang="en-US" baseline="0" dirty="0"/>
                        <a:t> </a:t>
                      </a:r>
                      <a:r>
                        <a:rPr lang="en-US" b="1" baseline="0" dirty="0"/>
                        <a:t>$0x4005e3</a:t>
                      </a:r>
                      <a:r>
                        <a:rPr lang="en-US" baseline="0" dirty="0"/>
                        <a:t>, %</a:t>
                      </a:r>
                      <a:r>
                        <a:rPr lang="en-US" baseline="0" dirty="0" err="1"/>
                        <a:t>edi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dirty="0"/>
                        <a:t>400543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e8 c8 </a:t>
                      </a:r>
                      <a:r>
                        <a:rPr lang="en-US" dirty="0" err="1"/>
                        <a:t>fe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ff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callq</a:t>
                      </a:r>
                      <a:r>
                        <a:rPr lang="en-US" dirty="0"/>
                        <a:t> 400410 &lt;</a:t>
                      </a:r>
                      <a:r>
                        <a:rPr lang="en-US" dirty="0" err="1"/>
                        <a:t>puts@pllt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dirty="0"/>
                        <a:t>400548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pop %</a:t>
                      </a:r>
                      <a:r>
                        <a:rPr lang="en-US" dirty="0" err="1"/>
                        <a:t>rbp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dirty="0"/>
                        <a:t>400549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retq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33400" y="1295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400530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6340" y="8059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6340" y="2286000"/>
            <a:ext cx="36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IR</a:t>
            </a:r>
          </a:p>
        </p:txBody>
      </p:sp>
      <p:sp>
        <p:nvSpPr>
          <p:cNvPr id="7" name="Rectangle 6"/>
          <p:cNvSpPr/>
          <p:nvPr/>
        </p:nvSpPr>
        <p:spPr>
          <a:xfrm>
            <a:off x="503744" y="2773009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469655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59338"/>
              </p:ext>
            </p:extLst>
          </p:nvPr>
        </p:nvGraphicFramePr>
        <p:xfrm>
          <a:off x="2971800" y="990600"/>
          <a:ext cx="60198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r>
                        <a:rPr lang="en-US" b="1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Machine</a:t>
                      </a:r>
                      <a:r>
                        <a:rPr lang="en-US" b="1" baseline="0" dirty="0"/>
                        <a:t> code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Corresponding</a:t>
                      </a:r>
                      <a:r>
                        <a:rPr lang="en-US" b="1" baseline="0" dirty="0"/>
                        <a:t> assembly </a:t>
                      </a:r>
                    </a:p>
                    <a:p>
                      <a:r>
                        <a:rPr lang="en-US" b="1" baseline="0" dirty="0"/>
                        <a:t>language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b="0" dirty="0"/>
                        <a:t>400530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push %</a:t>
                      </a:r>
                      <a:r>
                        <a:rPr lang="en-US" b="0" dirty="0" err="1"/>
                        <a:t>rbp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b="1" dirty="0"/>
                        <a:t>400531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48 89 e5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mov</a:t>
                      </a:r>
                      <a:r>
                        <a:rPr lang="en-US" b="1" dirty="0"/>
                        <a:t> %</a:t>
                      </a:r>
                      <a:r>
                        <a:rPr lang="en-US" b="1" dirty="0" err="1"/>
                        <a:t>rsp</a:t>
                      </a:r>
                      <a:r>
                        <a:rPr lang="en-US" b="1" dirty="0"/>
                        <a:t>,%</a:t>
                      </a:r>
                      <a:r>
                        <a:rPr lang="en-US" b="1" dirty="0" err="1"/>
                        <a:t>rbp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dirty="0"/>
                        <a:t>400534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bf e0  05 40</a:t>
                      </a:r>
                      <a:r>
                        <a:rPr lang="en-US" baseline="0" dirty="0"/>
                        <a:t>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$0x4005e0</a:t>
                      </a:r>
                      <a:r>
                        <a:rPr lang="en-US" dirty="0"/>
                        <a:t>, %</a:t>
                      </a:r>
                      <a:r>
                        <a:rPr lang="en-US" dirty="0" err="1"/>
                        <a:t>edi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dirty="0"/>
                        <a:t>400539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e9 d2 </a:t>
                      </a:r>
                      <a:r>
                        <a:rPr lang="en-US" dirty="0" err="1"/>
                        <a:t>fe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ff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callq</a:t>
                      </a:r>
                      <a:r>
                        <a:rPr lang="en-US" dirty="0"/>
                        <a:t> 400410 &lt;</a:t>
                      </a:r>
                      <a:r>
                        <a:rPr lang="en-US" dirty="0" err="1"/>
                        <a:t>puts@plt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dirty="0"/>
                        <a:t>40053e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bf</a:t>
                      </a:r>
                      <a:r>
                        <a:rPr lang="en-US" baseline="0" dirty="0"/>
                        <a:t> e3 05 40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mov</a:t>
                      </a:r>
                      <a:r>
                        <a:rPr lang="en-US" baseline="0" dirty="0"/>
                        <a:t> </a:t>
                      </a:r>
                      <a:r>
                        <a:rPr lang="en-US" b="1" baseline="0" dirty="0"/>
                        <a:t>$0x4005e3</a:t>
                      </a:r>
                      <a:r>
                        <a:rPr lang="en-US" baseline="0" dirty="0"/>
                        <a:t>, %</a:t>
                      </a:r>
                      <a:r>
                        <a:rPr lang="en-US" baseline="0" dirty="0" err="1"/>
                        <a:t>edi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dirty="0"/>
                        <a:t>400543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e8 c8 </a:t>
                      </a:r>
                      <a:r>
                        <a:rPr lang="en-US" dirty="0" err="1"/>
                        <a:t>fe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ff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callq</a:t>
                      </a:r>
                      <a:r>
                        <a:rPr lang="en-US" dirty="0"/>
                        <a:t> 400410 &lt;</a:t>
                      </a:r>
                      <a:r>
                        <a:rPr lang="en-US" dirty="0" err="1"/>
                        <a:t>puts@pllt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dirty="0"/>
                        <a:t>400548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pop %</a:t>
                      </a:r>
                      <a:r>
                        <a:rPr lang="en-US" dirty="0" err="1"/>
                        <a:t>rbp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dirty="0"/>
                        <a:t>400549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retq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33400" y="1295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400531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6340" y="8059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6340" y="2286000"/>
            <a:ext cx="36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IR</a:t>
            </a:r>
          </a:p>
        </p:txBody>
      </p:sp>
      <p:sp>
        <p:nvSpPr>
          <p:cNvPr id="7" name="Rectangle 6"/>
          <p:cNvSpPr/>
          <p:nvPr/>
        </p:nvSpPr>
        <p:spPr>
          <a:xfrm>
            <a:off x="503744" y="2773009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48 89 e5</a:t>
            </a:r>
          </a:p>
        </p:txBody>
      </p:sp>
    </p:spTree>
    <p:extLst>
      <p:ext uri="{BB962C8B-B14F-4D97-AF65-F5344CB8AC3E}">
        <p14:creationId xmlns:p14="http://schemas.microsoft.com/office/powerpoint/2010/main" val="1369063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849699"/>
              </p:ext>
            </p:extLst>
          </p:nvPr>
        </p:nvGraphicFramePr>
        <p:xfrm>
          <a:off x="2971800" y="990600"/>
          <a:ext cx="60198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r>
                        <a:rPr lang="en-US" b="1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Machine</a:t>
                      </a:r>
                      <a:r>
                        <a:rPr lang="en-US" b="1" baseline="0" dirty="0"/>
                        <a:t> code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Corresponding</a:t>
                      </a:r>
                      <a:r>
                        <a:rPr lang="en-US" b="1" baseline="0" dirty="0"/>
                        <a:t> assembly </a:t>
                      </a:r>
                    </a:p>
                    <a:p>
                      <a:r>
                        <a:rPr lang="en-US" b="1" baseline="0" dirty="0"/>
                        <a:t>language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b="0" dirty="0"/>
                        <a:t>400530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push %</a:t>
                      </a:r>
                      <a:r>
                        <a:rPr lang="en-US" b="0" dirty="0" err="1"/>
                        <a:t>rbp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b="0" dirty="0"/>
                        <a:t>400531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48 89 e5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mov</a:t>
                      </a:r>
                      <a:r>
                        <a:rPr lang="en-US" b="0" dirty="0"/>
                        <a:t> %</a:t>
                      </a:r>
                      <a:r>
                        <a:rPr lang="en-US" b="0" dirty="0" err="1"/>
                        <a:t>rsp</a:t>
                      </a:r>
                      <a:r>
                        <a:rPr lang="en-US" b="0" dirty="0"/>
                        <a:t>,%</a:t>
                      </a:r>
                      <a:r>
                        <a:rPr lang="en-US" b="0" dirty="0" err="1"/>
                        <a:t>rbp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b="1" dirty="0"/>
                        <a:t>400534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bf e0  05 40</a:t>
                      </a:r>
                      <a:r>
                        <a:rPr lang="en-US" b="1" baseline="0" dirty="0"/>
                        <a:t> 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mov</a:t>
                      </a:r>
                      <a:r>
                        <a:rPr lang="en-US" b="1" dirty="0"/>
                        <a:t> $0x4005e0, %</a:t>
                      </a:r>
                      <a:r>
                        <a:rPr lang="en-US" b="1" dirty="0" err="1"/>
                        <a:t>edi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dirty="0"/>
                        <a:t>400539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e9 d2 </a:t>
                      </a:r>
                      <a:r>
                        <a:rPr lang="en-US" dirty="0" err="1"/>
                        <a:t>fe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ff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callq</a:t>
                      </a:r>
                      <a:r>
                        <a:rPr lang="en-US" dirty="0"/>
                        <a:t> 400410 &lt;</a:t>
                      </a:r>
                      <a:r>
                        <a:rPr lang="en-US" dirty="0" err="1"/>
                        <a:t>puts@plt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dirty="0"/>
                        <a:t>40053e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bf</a:t>
                      </a:r>
                      <a:r>
                        <a:rPr lang="en-US" baseline="0" dirty="0"/>
                        <a:t> e3 05 40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mov</a:t>
                      </a:r>
                      <a:r>
                        <a:rPr lang="en-US" baseline="0" dirty="0"/>
                        <a:t> </a:t>
                      </a:r>
                      <a:r>
                        <a:rPr lang="en-US" b="1" baseline="0" dirty="0"/>
                        <a:t>$0x4005e3</a:t>
                      </a:r>
                      <a:r>
                        <a:rPr lang="en-US" baseline="0" dirty="0"/>
                        <a:t>, %</a:t>
                      </a:r>
                      <a:r>
                        <a:rPr lang="en-US" baseline="0" dirty="0" err="1"/>
                        <a:t>edi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dirty="0"/>
                        <a:t>400543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e8 c8 </a:t>
                      </a:r>
                      <a:r>
                        <a:rPr lang="en-US" dirty="0" err="1"/>
                        <a:t>fe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ff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callq</a:t>
                      </a:r>
                      <a:r>
                        <a:rPr lang="en-US" dirty="0"/>
                        <a:t> 400410 &lt;</a:t>
                      </a:r>
                      <a:r>
                        <a:rPr lang="en-US" dirty="0" err="1"/>
                        <a:t>puts@pllt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dirty="0"/>
                        <a:t>400548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pop %</a:t>
                      </a:r>
                      <a:r>
                        <a:rPr lang="en-US" dirty="0" err="1"/>
                        <a:t>rbp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dirty="0"/>
                        <a:t>400549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retq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33400" y="1295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400534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6340" y="8059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6340" y="2286000"/>
            <a:ext cx="36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IR</a:t>
            </a:r>
          </a:p>
        </p:txBody>
      </p:sp>
      <p:sp>
        <p:nvSpPr>
          <p:cNvPr id="7" name="Rectangle 6"/>
          <p:cNvSpPr/>
          <p:nvPr/>
        </p:nvSpPr>
        <p:spPr>
          <a:xfrm>
            <a:off x="503744" y="2773009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bf e0 05 40  00</a:t>
            </a:r>
          </a:p>
        </p:txBody>
      </p:sp>
      <p:sp>
        <p:nvSpPr>
          <p:cNvPr id="8" name="Rectangle 7"/>
          <p:cNvSpPr/>
          <p:nvPr/>
        </p:nvSpPr>
        <p:spPr>
          <a:xfrm>
            <a:off x="4648200" y="5486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e0 0e 5 40 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04540" y="483691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edi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3810000"/>
            <a:ext cx="151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“little-endian”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447800" y="3352800"/>
            <a:ext cx="115949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</p:cNvCxnSpPr>
          <p:nvPr/>
        </p:nvCxnSpPr>
        <p:spPr>
          <a:xfrm flipV="1">
            <a:off x="2504091" y="2655332"/>
            <a:ext cx="4353909" cy="1339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581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75889"/>
              </p:ext>
            </p:extLst>
          </p:nvPr>
        </p:nvGraphicFramePr>
        <p:xfrm>
          <a:off x="2971800" y="990600"/>
          <a:ext cx="60198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r>
                        <a:rPr lang="en-US" b="1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Machine</a:t>
                      </a:r>
                      <a:r>
                        <a:rPr lang="en-US" b="1" baseline="0" dirty="0"/>
                        <a:t> code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Corresponding</a:t>
                      </a:r>
                      <a:r>
                        <a:rPr lang="en-US" b="1" baseline="0" dirty="0"/>
                        <a:t> assembly </a:t>
                      </a:r>
                    </a:p>
                    <a:p>
                      <a:r>
                        <a:rPr lang="en-US" b="1" baseline="0" dirty="0"/>
                        <a:t>language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b="0" dirty="0"/>
                        <a:t>400530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push %</a:t>
                      </a:r>
                      <a:r>
                        <a:rPr lang="en-US" b="0" dirty="0" err="1"/>
                        <a:t>rbp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b="0" dirty="0"/>
                        <a:t>400531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48 89 e5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mov</a:t>
                      </a:r>
                      <a:r>
                        <a:rPr lang="en-US" b="0" dirty="0"/>
                        <a:t> %</a:t>
                      </a:r>
                      <a:r>
                        <a:rPr lang="en-US" b="0" dirty="0" err="1"/>
                        <a:t>rsp</a:t>
                      </a:r>
                      <a:r>
                        <a:rPr lang="en-US" b="0" dirty="0"/>
                        <a:t>,%</a:t>
                      </a:r>
                      <a:r>
                        <a:rPr lang="en-US" b="0" dirty="0" err="1"/>
                        <a:t>rbp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b="0" dirty="0"/>
                        <a:t>400534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bf e0  05 40</a:t>
                      </a:r>
                      <a:r>
                        <a:rPr lang="en-US" b="0" baseline="0" dirty="0"/>
                        <a:t> 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mov</a:t>
                      </a:r>
                      <a:r>
                        <a:rPr lang="en-US" b="0" dirty="0"/>
                        <a:t> $0x4005e0, %</a:t>
                      </a:r>
                      <a:r>
                        <a:rPr lang="en-US" b="0" dirty="0" err="1"/>
                        <a:t>edi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b="1" dirty="0"/>
                        <a:t>400539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e9 d2 </a:t>
                      </a:r>
                      <a:r>
                        <a:rPr lang="en-US" b="1" dirty="0" err="1"/>
                        <a:t>fe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ff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ff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callq</a:t>
                      </a:r>
                      <a:r>
                        <a:rPr lang="en-US" b="1" dirty="0"/>
                        <a:t> 400410 &lt;</a:t>
                      </a:r>
                      <a:r>
                        <a:rPr lang="en-US" b="1" dirty="0" err="1"/>
                        <a:t>puts@plt</a:t>
                      </a:r>
                      <a:r>
                        <a:rPr lang="en-US" b="1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dirty="0"/>
                        <a:t>40053e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bf</a:t>
                      </a:r>
                      <a:r>
                        <a:rPr lang="en-US" baseline="0" dirty="0"/>
                        <a:t> e3 05 40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mov</a:t>
                      </a:r>
                      <a:r>
                        <a:rPr lang="en-US" baseline="0" dirty="0"/>
                        <a:t> </a:t>
                      </a:r>
                      <a:r>
                        <a:rPr lang="en-US" b="1" baseline="0" dirty="0"/>
                        <a:t>$0x4005e3</a:t>
                      </a:r>
                      <a:r>
                        <a:rPr lang="en-US" baseline="0" dirty="0"/>
                        <a:t>, %</a:t>
                      </a:r>
                      <a:r>
                        <a:rPr lang="en-US" baseline="0" dirty="0" err="1"/>
                        <a:t>edi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dirty="0"/>
                        <a:t>400543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e8 c8 </a:t>
                      </a:r>
                      <a:r>
                        <a:rPr lang="en-US" dirty="0" err="1"/>
                        <a:t>fe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ff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callq</a:t>
                      </a:r>
                      <a:r>
                        <a:rPr lang="en-US" dirty="0"/>
                        <a:t> 400410 &lt;</a:t>
                      </a:r>
                      <a:r>
                        <a:rPr lang="en-US" dirty="0" err="1"/>
                        <a:t>puts@pllt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dirty="0"/>
                        <a:t>400548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pop %</a:t>
                      </a:r>
                      <a:r>
                        <a:rPr lang="en-US" dirty="0" err="1"/>
                        <a:t>rbp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dirty="0"/>
                        <a:t>400549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retq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33400" y="1295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400539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6340" y="8059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6340" y="2286000"/>
            <a:ext cx="36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IR</a:t>
            </a:r>
          </a:p>
        </p:txBody>
      </p:sp>
      <p:sp>
        <p:nvSpPr>
          <p:cNvPr id="7" name="Rectangle 6"/>
          <p:cNvSpPr/>
          <p:nvPr/>
        </p:nvSpPr>
        <p:spPr>
          <a:xfrm>
            <a:off x="503744" y="2773009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e9 d2 </a:t>
            </a:r>
            <a:r>
              <a:rPr lang="en-US" dirty="0" err="1"/>
              <a:t>fe</a:t>
            </a:r>
            <a:r>
              <a:rPr lang="en-US" dirty="0"/>
              <a:t> </a:t>
            </a:r>
            <a:r>
              <a:rPr lang="en-US" dirty="0" err="1"/>
              <a:t>ff</a:t>
            </a:r>
            <a:r>
              <a:rPr lang="en-US" dirty="0"/>
              <a:t> </a:t>
            </a:r>
            <a:r>
              <a:rPr lang="en-US" dirty="0" err="1"/>
              <a:t>ff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8200" y="5486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e0 05 40 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04540" y="483691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edi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98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120062"/>
              </p:ext>
            </p:extLst>
          </p:nvPr>
        </p:nvGraphicFramePr>
        <p:xfrm>
          <a:off x="2971800" y="990600"/>
          <a:ext cx="60198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r>
                        <a:rPr lang="en-US" b="1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Machine</a:t>
                      </a:r>
                      <a:r>
                        <a:rPr lang="en-US" b="1" baseline="0" dirty="0"/>
                        <a:t> code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Corresponding</a:t>
                      </a:r>
                      <a:r>
                        <a:rPr lang="en-US" b="1" baseline="0" dirty="0"/>
                        <a:t> assembly </a:t>
                      </a:r>
                    </a:p>
                    <a:p>
                      <a:r>
                        <a:rPr lang="en-US" b="1" baseline="0" dirty="0"/>
                        <a:t>language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b="0" dirty="0"/>
                        <a:t>400530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push %</a:t>
                      </a:r>
                      <a:r>
                        <a:rPr lang="en-US" b="0" dirty="0" err="1"/>
                        <a:t>rbp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b="0" dirty="0"/>
                        <a:t>400531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48 89 e5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mov</a:t>
                      </a:r>
                      <a:r>
                        <a:rPr lang="en-US" b="0" dirty="0"/>
                        <a:t> %</a:t>
                      </a:r>
                      <a:r>
                        <a:rPr lang="en-US" b="0" dirty="0" err="1"/>
                        <a:t>rsp</a:t>
                      </a:r>
                      <a:r>
                        <a:rPr lang="en-US" b="0" dirty="0"/>
                        <a:t>,%</a:t>
                      </a:r>
                      <a:r>
                        <a:rPr lang="en-US" b="0" dirty="0" err="1"/>
                        <a:t>rbp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b="0" dirty="0"/>
                        <a:t>400534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bf e0  05 40</a:t>
                      </a:r>
                      <a:r>
                        <a:rPr lang="en-US" b="0" baseline="0" dirty="0"/>
                        <a:t> 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mov</a:t>
                      </a:r>
                      <a:r>
                        <a:rPr lang="en-US" b="0" dirty="0"/>
                        <a:t> $0x4005e0, %</a:t>
                      </a:r>
                      <a:r>
                        <a:rPr lang="en-US" b="0" dirty="0" err="1"/>
                        <a:t>edi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dirty="0"/>
                        <a:t>400539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e9 d2 </a:t>
                      </a:r>
                      <a:r>
                        <a:rPr lang="en-US" dirty="0" err="1"/>
                        <a:t>fe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ff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callq</a:t>
                      </a:r>
                      <a:r>
                        <a:rPr lang="en-US" dirty="0"/>
                        <a:t> 400410 &lt;</a:t>
                      </a:r>
                      <a:r>
                        <a:rPr lang="en-US" dirty="0" err="1"/>
                        <a:t>puts@plt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dirty="0"/>
                        <a:t>40053e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bf</a:t>
                      </a:r>
                      <a:r>
                        <a:rPr lang="en-US" baseline="0" dirty="0"/>
                        <a:t> e3 05 40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mov</a:t>
                      </a:r>
                      <a:r>
                        <a:rPr lang="en-US" baseline="0" dirty="0"/>
                        <a:t> </a:t>
                      </a:r>
                      <a:r>
                        <a:rPr lang="en-US" b="1" baseline="0" dirty="0"/>
                        <a:t>$0x4005e3</a:t>
                      </a:r>
                      <a:r>
                        <a:rPr lang="en-US" baseline="0" dirty="0"/>
                        <a:t>, %</a:t>
                      </a:r>
                      <a:r>
                        <a:rPr lang="en-US" baseline="0" dirty="0" err="1"/>
                        <a:t>edi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dirty="0"/>
                        <a:t>400543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e8 c8 </a:t>
                      </a:r>
                      <a:r>
                        <a:rPr lang="en-US" dirty="0" err="1"/>
                        <a:t>fe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ff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callq</a:t>
                      </a:r>
                      <a:r>
                        <a:rPr lang="en-US" dirty="0"/>
                        <a:t> 400410 &lt;</a:t>
                      </a:r>
                      <a:r>
                        <a:rPr lang="en-US" dirty="0" err="1"/>
                        <a:t>puts@pllt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dirty="0"/>
                        <a:t>400548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pop %</a:t>
                      </a:r>
                      <a:r>
                        <a:rPr lang="en-US" dirty="0" err="1"/>
                        <a:t>rbp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dirty="0"/>
                        <a:t>400549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retq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33400" y="12954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400410 (start of puts)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6340" y="8059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6340" y="2286000"/>
            <a:ext cx="36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IR</a:t>
            </a:r>
          </a:p>
        </p:txBody>
      </p:sp>
      <p:sp>
        <p:nvSpPr>
          <p:cNvPr id="7" name="Rectangle 6"/>
          <p:cNvSpPr/>
          <p:nvPr/>
        </p:nvSpPr>
        <p:spPr>
          <a:xfrm>
            <a:off x="503744" y="2773009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8" name="Rectangle 7"/>
          <p:cNvSpPr/>
          <p:nvPr/>
        </p:nvSpPr>
        <p:spPr>
          <a:xfrm>
            <a:off x="4648200" y="5486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e0 05 40 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04540" y="483691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edi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88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722166"/>
              </p:ext>
            </p:extLst>
          </p:nvPr>
        </p:nvGraphicFramePr>
        <p:xfrm>
          <a:off x="2971800" y="990600"/>
          <a:ext cx="60198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r>
                        <a:rPr lang="en-US" b="1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Machine</a:t>
                      </a:r>
                      <a:r>
                        <a:rPr lang="en-US" b="1" baseline="0" dirty="0"/>
                        <a:t> code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Corresponding</a:t>
                      </a:r>
                      <a:r>
                        <a:rPr lang="en-US" b="1" baseline="0" dirty="0"/>
                        <a:t> assembly </a:t>
                      </a:r>
                    </a:p>
                    <a:p>
                      <a:r>
                        <a:rPr lang="en-US" b="1" baseline="0" dirty="0"/>
                        <a:t>language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b="0" dirty="0"/>
                        <a:t>400530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push %</a:t>
                      </a:r>
                      <a:r>
                        <a:rPr lang="en-US" b="0" dirty="0" err="1"/>
                        <a:t>rbp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b="0" dirty="0"/>
                        <a:t>400531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48 89 e5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mov</a:t>
                      </a:r>
                      <a:r>
                        <a:rPr lang="en-US" b="0" dirty="0"/>
                        <a:t> %</a:t>
                      </a:r>
                      <a:r>
                        <a:rPr lang="en-US" b="0" dirty="0" err="1"/>
                        <a:t>rsp</a:t>
                      </a:r>
                      <a:r>
                        <a:rPr lang="en-US" b="0" dirty="0"/>
                        <a:t>,%</a:t>
                      </a:r>
                      <a:r>
                        <a:rPr lang="en-US" b="0" dirty="0" err="1"/>
                        <a:t>rbp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b="0" dirty="0"/>
                        <a:t>400534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bf e0  05 40</a:t>
                      </a:r>
                      <a:r>
                        <a:rPr lang="en-US" b="0" baseline="0" dirty="0"/>
                        <a:t> 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mov</a:t>
                      </a:r>
                      <a:r>
                        <a:rPr lang="en-US" b="0" dirty="0"/>
                        <a:t> $0x4005e0, %</a:t>
                      </a:r>
                      <a:r>
                        <a:rPr lang="en-US" b="0" dirty="0" err="1"/>
                        <a:t>edi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dirty="0"/>
                        <a:t>400539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e9 d2 </a:t>
                      </a:r>
                      <a:r>
                        <a:rPr lang="en-US" dirty="0" err="1"/>
                        <a:t>fe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ff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callq</a:t>
                      </a:r>
                      <a:r>
                        <a:rPr lang="en-US" dirty="0"/>
                        <a:t> 400410 &lt;</a:t>
                      </a:r>
                      <a:r>
                        <a:rPr lang="en-US" dirty="0" err="1"/>
                        <a:t>puts@plt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b="1" dirty="0"/>
                        <a:t>40053e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bf</a:t>
                      </a:r>
                      <a:r>
                        <a:rPr lang="en-US" b="1" baseline="0" dirty="0"/>
                        <a:t> e3 05 40 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mov</a:t>
                      </a:r>
                      <a:r>
                        <a:rPr lang="en-US" b="1" baseline="0" dirty="0"/>
                        <a:t> $0x4005e3, %</a:t>
                      </a:r>
                      <a:r>
                        <a:rPr lang="en-US" b="1" baseline="0" dirty="0" err="1"/>
                        <a:t>edi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dirty="0"/>
                        <a:t>400543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e8 c8 </a:t>
                      </a:r>
                      <a:r>
                        <a:rPr lang="en-US" dirty="0" err="1"/>
                        <a:t>fe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ff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callq</a:t>
                      </a:r>
                      <a:r>
                        <a:rPr lang="en-US" dirty="0"/>
                        <a:t> 400410 &lt;</a:t>
                      </a:r>
                      <a:r>
                        <a:rPr lang="en-US" dirty="0" err="1"/>
                        <a:t>puts@pllt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dirty="0"/>
                        <a:t>400548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pop %</a:t>
                      </a:r>
                      <a:r>
                        <a:rPr lang="en-US" dirty="0" err="1"/>
                        <a:t>rbp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dirty="0"/>
                        <a:t>400549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retq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33400" y="12954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40053e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6340" y="8059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6340" y="2286000"/>
            <a:ext cx="36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IR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27432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bf e3 05 40 00</a:t>
            </a:r>
          </a:p>
        </p:txBody>
      </p:sp>
      <p:sp>
        <p:nvSpPr>
          <p:cNvPr id="8" name="Rectangle 7"/>
          <p:cNvSpPr/>
          <p:nvPr/>
        </p:nvSpPr>
        <p:spPr>
          <a:xfrm>
            <a:off x="4648200" y="5486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e3 05 40 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04540" y="483691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edi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04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079189"/>
              </p:ext>
            </p:extLst>
          </p:nvPr>
        </p:nvGraphicFramePr>
        <p:xfrm>
          <a:off x="2971800" y="990600"/>
          <a:ext cx="60198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r>
                        <a:rPr lang="en-US" b="1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Machine</a:t>
                      </a:r>
                      <a:r>
                        <a:rPr lang="en-US" b="1" baseline="0" dirty="0"/>
                        <a:t> code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Corresponding</a:t>
                      </a:r>
                      <a:r>
                        <a:rPr lang="en-US" b="1" baseline="0" dirty="0"/>
                        <a:t> assembly </a:t>
                      </a:r>
                    </a:p>
                    <a:p>
                      <a:r>
                        <a:rPr lang="en-US" b="1" baseline="0" dirty="0"/>
                        <a:t>language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b="0" dirty="0"/>
                        <a:t>400530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push %</a:t>
                      </a:r>
                      <a:r>
                        <a:rPr lang="en-US" b="0" dirty="0" err="1"/>
                        <a:t>rbp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b="0" dirty="0"/>
                        <a:t>400531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48 89 e5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mov</a:t>
                      </a:r>
                      <a:r>
                        <a:rPr lang="en-US" b="0" dirty="0"/>
                        <a:t> %</a:t>
                      </a:r>
                      <a:r>
                        <a:rPr lang="en-US" b="0" dirty="0" err="1"/>
                        <a:t>rsp</a:t>
                      </a:r>
                      <a:r>
                        <a:rPr lang="en-US" b="0" dirty="0"/>
                        <a:t>,%</a:t>
                      </a:r>
                      <a:r>
                        <a:rPr lang="en-US" b="0" dirty="0" err="1"/>
                        <a:t>rbp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b="0" dirty="0"/>
                        <a:t>400534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bf e0  05 40</a:t>
                      </a:r>
                      <a:r>
                        <a:rPr lang="en-US" b="0" baseline="0" dirty="0"/>
                        <a:t> 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mov</a:t>
                      </a:r>
                      <a:r>
                        <a:rPr lang="en-US" b="0" dirty="0"/>
                        <a:t> $0x4005e0, %</a:t>
                      </a:r>
                      <a:r>
                        <a:rPr lang="en-US" b="0" dirty="0" err="1"/>
                        <a:t>edi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dirty="0"/>
                        <a:t>400539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e9 d2 </a:t>
                      </a:r>
                      <a:r>
                        <a:rPr lang="en-US" dirty="0" err="1"/>
                        <a:t>fe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ff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callq</a:t>
                      </a:r>
                      <a:r>
                        <a:rPr lang="en-US" dirty="0"/>
                        <a:t> 400410 &lt;</a:t>
                      </a:r>
                      <a:r>
                        <a:rPr lang="en-US" dirty="0" err="1"/>
                        <a:t>puts@plt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b="0" dirty="0"/>
                        <a:t>40053e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bf</a:t>
                      </a:r>
                      <a:r>
                        <a:rPr lang="en-US" b="0" baseline="0" dirty="0"/>
                        <a:t> e3 05 40 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mov</a:t>
                      </a:r>
                      <a:r>
                        <a:rPr lang="en-US" b="0" baseline="0" dirty="0"/>
                        <a:t> $0x4005e3, %</a:t>
                      </a:r>
                      <a:r>
                        <a:rPr lang="en-US" b="0" baseline="0" dirty="0" err="1"/>
                        <a:t>edi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dirty="0"/>
                        <a:t>400543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e8 c8 </a:t>
                      </a:r>
                      <a:r>
                        <a:rPr lang="en-US" dirty="0" err="1"/>
                        <a:t>fe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ff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callq</a:t>
                      </a:r>
                      <a:r>
                        <a:rPr lang="en-US" dirty="0"/>
                        <a:t> 400410 &lt;</a:t>
                      </a:r>
                      <a:r>
                        <a:rPr lang="en-US" dirty="0" err="1"/>
                        <a:t>puts@pllt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dirty="0"/>
                        <a:t>400548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pop %</a:t>
                      </a:r>
                      <a:r>
                        <a:rPr lang="en-US" dirty="0" err="1"/>
                        <a:t>rbp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r>
                        <a:rPr lang="en-US" b="1" dirty="0"/>
                        <a:t>400549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retq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33400" y="12954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400549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6340" y="8059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6340" y="2286000"/>
            <a:ext cx="36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IR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27432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sp>
        <p:nvSpPr>
          <p:cNvPr id="8" name="Rectangle 7"/>
          <p:cNvSpPr/>
          <p:nvPr/>
        </p:nvSpPr>
        <p:spPr>
          <a:xfrm>
            <a:off x="4648200" y="5486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e3 05 40 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04540" y="483691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edi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343400"/>
            <a:ext cx="118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to OS</a:t>
            </a:r>
          </a:p>
        </p:txBody>
      </p:sp>
    </p:spTree>
    <p:extLst>
      <p:ext uri="{BB962C8B-B14F-4D97-AF65-F5344CB8AC3E}">
        <p14:creationId xmlns:p14="http://schemas.microsoft.com/office/powerpoint/2010/main" val="2138212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5366" y="457200"/>
            <a:ext cx="7696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Data formats</a:t>
            </a:r>
            <a:endParaRPr lang="en-US" sz="2400" dirty="0"/>
          </a:p>
          <a:p>
            <a:endParaRPr lang="en-US" dirty="0"/>
          </a:p>
          <a:p>
            <a:pPr lvl="1"/>
            <a:r>
              <a:rPr lang="en-US" dirty="0"/>
              <a:t>In Intel/AMD-speak, integer types have different names than in C.  Again, this is for historical reasons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928871"/>
              </p:ext>
            </p:extLst>
          </p:nvPr>
        </p:nvGraphicFramePr>
        <p:xfrm>
          <a:off x="519748" y="2255460"/>
          <a:ext cx="8229600" cy="219456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C declaration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AMD64 suffix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Size (bytes)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short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word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long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quad word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All pointers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quad word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9148" y="4876800"/>
            <a:ext cx="79086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Examples:</a:t>
            </a:r>
          </a:p>
          <a:p>
            <a:endParaRPr lang="en-US" dirty="0"/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cs typeface="Courier New" panose="02070309020205020404" pitchFamily="49" charset="0"/>
              </a:rPr>
              <a:t>   </a:t>
            </a:r>
            <a:r>
              <a:rPr lang="en-US" dirty="0">
                <a:cs typeface="Courier New" panose="02070309020205020404" pitchFamily="49" charset="0"/>
              </a:rPr>
              <a:t>means move (copy) 64 bits from %</a:t>
            </a:r>
            <a:r>
              <a:rPr lang="en-US" dirty="0" err="1">
                <a:cs typeface="Courier New" panose="02070309020205020404" pitchFamily="49" charset="0"/>
              </a:rPr>
              <a:t>rax</a:t>
            </a:r>
            <a:r>
              <a:rPr lang="en-US" dirty="0">
                <a:cs typeface="Courier New" panose="02070309020205020404" pitchFamily="49" charset="0"/>
              </a:rPr>
              <a:t> to %</a:t>
            </a:r>
            <a:r>
              <a:rPr lang="en-US" dirty="0" err="1">
                <a:cs typeface="Courier New" panose="02070309020205020404" pitchFamily="49" charset="0"/>
              </a:rPr>
              <a:t>rbx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mov1 %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means move (copy) the least significant 32 bits from 		 %</a:t>
            </a:r>
            <a:r>
              <a:rPr lang="en-US" dirty="0" err="1">
                <a:cs typeface="Courier New" panose="02070309020205020404" pitchFamily="49" charset="0"/>
              </a:rPr>
              <a:t>rax</a:t>
            </a:r>
            <a:r>
              <a:rPr lang="en-US" dirty="0">
                <a:cs typeface="Courier New" panose="02070309020205020404" pitchFamily="49" charset="0"/>
              </a:rPr>
              <a:t> to %</a:t>
            </a:r>
            <a:r>
              <a:rPr lang="en-US" dirty="0" err="1">
                <a:cs typeface="Courier New" panose="02070309020205020404" pitchFamily="49" charset="0"/>
              </a:rPr>
              <a:t>rbx</a:t>
            </a:r>
            <a:r>
              <a:rPr lang="en-US" dirty="0">
                <a:cs typeface="Courier New" panose="02070309020205020404" pitchFamily="49" charset="0"/>
              </a:rPr>
              <a:t>.  The most significant 32 bits are not affected.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9302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600" y="394907"/>
            <a:ext cx="76962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Assembly Language Example</a:t>
            </a:r>
            <a:r>
              <a:rPr lang="en-US" dirty="0"/>
              <a:t> </a:t>
            </a:r>
          </a:p>
          <a:p>
            <a:pPr lvl="2"/>
            <a:endParaRPr lang="en-US" dirty="0"/>
          </a:p>
          <a:p>
            <a:r>
              <a:rPr lang="en-US" dirty="0"/>
              <a:t>C Code: Add two signed integers 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add(long x, long y) { return x + y; }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Assembly </a:t>
            </a:r>
          </a:p>
          <a:p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 copy y into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 add  x   to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By convention, the first 2 parameters are passed in %</a:t>
            </a:r>
            <a:r>
              <a:rPr lang="en-US" dirty="0" err="1">
                <a:cs typeface="Courier New" panose="02070309020205020404" pitchFamily="49" charset="0"/>
              </a:rPr>
              <a:t>rdi</a:t>
            </a:r>
            <a:r>
              <a:rPr lang="en-US" dirty="0">
                <a:cs typeface="Courier New" panose="02070309020205020404" pitchFamily="49" charset="0"/>
              </a:rPr>
              <a:t> and %</a:t>
            </a:r>
            <a:r>
              <a:rPr lang="en-US" dirty="0" err="1">
                <a:cs typeface="Courier New" panose="02070309020205020404" pitchFamily="49" charset="0"/>
              </a:rPr>
              <a:t>rsi</a:t>
            </a:r>
            <a:r>
              <a:rPr lang="en-US" dirty="0">
                <a:cs typeface="Courier New" panose="02070309020205020404" pitchFamily="49" charset="0"/>
              </a:rPr>
              <a:t>.  The return value is passed in %</a:t>
            </a:r>
            <a:r>
              <a:rPr lang="en-US" dirty="0" err="1">
                <a:cs typeface="Courier New" panose="02070309020205020404" pitchFamily="49" charset="0"/>
              </a:rPr>
              <a:t>rax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/>
          </a:p>
          <a:p>
            <a:r>
              <a:rPr lang="en-US" dirty="0"/>
              <a:t>Sort of like </a:t>
            </a:r>
          </a:p>
          <a:p>
            <a:endParaRPr lang="en-US" dirty="0"/>
          </a:p>
          <a:p>
            <a:pPr lvl="1"/>
            <a:r>
              <a:rPr lang="en-US" dirty="0"/>
              <a:t>%</a:t>
            </a:r>
            <a:r>
              <a:rPr lang="en-US" dirty="0" err="1"/>
              <a:t>rax</a:t>
            </a:r>
            <a:r>
              <a:rPr lang="en-US" dirty="0"/>
              <a:t> = %</a:t>
            </a:r>
            <a:r>
              <a:rPr lang="en-US" dirty="0" err="1"/>
              <a:t>rsi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%</a:t>
            </a:r>
            <a:r>
              <a:rPr lang="en-US" dirty="0" err="1"/>
              <a:t>rax</a:t>
            </a:r>
            <a:r>
              <a:rPr lang="en-US" dirty="0"/>
              <a:t> += %</a:t>
            </a:r>
            <a:r>
              <a:rPr lang="en-US" dirty="0" err="1"/>
              <a:t>rdi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return %</a:t>
            </a:r>
            <a:r>
              <a:rPr lang="en-US" dirty="0" err="1"/>
              <a:t>rax</a:t>
            </a:r>
            <a:endParaRPr lang="en-US" dirty="0"/>
          </a:p>
          <a:p>
            <a:pPr lvl="1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618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762000"/>
            <a:ext cx="7086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Assembly Language</a:t>
            </a:r>
            <a:r>
              <a:rPr lang="en-US" dirty="0"/>
              <a:t> 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 essence, a (somewhat) more readable version of machine code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Translation to machine code is almost one-to-one (i.e., each assembly language instruction often translates to one machine code instruction)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Instructions' names are used; no need to memorize op code (see below)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Likewise for some operands (although hexadecimal is used to indicate addresses)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x64 Assembly </a:t>
            </a:r>
          </a:p>
        </p:txBody>
      </p:sp>
    </p:spTree>
    <p:extLst>
      <p:ext uri="{BB962C8B-B14F-4D97-AF65-F5344CB8AC3E}">
        <p14:creationId xmlns:p14="http://schemas.microsoft.com/office/powerpoint/2010/main" val="3792140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600" y="117903"/>
            <a:ext cx="7696200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Common x86-64 Instructions</a:t>
            </a:r>
          </a:p>
          <a:p>
            <a:endParaRPr lang="en-US" sz="2400" b="1" dirty="0"/>
          </a:p>
          <a:p>
            <a:r>
              <a:rPr lang="en-US" dirty="0"/>
              <a:t>In 2-operand instructions, 1st operand is </a:t>
            </a:r>
            <a:r>
              <a:rPr lang="en-US" i="1" dirty="0"/>
              <a:t>source</a:t>
            </a:r>
            <a:r>
              <a:rPr lang="en-US" dirty="0"/>
              <a:t>, 2nd operand is </a:t>
            </a:r>
            <a:r>
              <a:rPr lang="en-US" i="1" dirty="0"/>
              <a:t>destination</a:t>
            </a:r>
            <a:r>
              <a:rPr lang="en-US" dirty="0"/>
              <a:t>. In 1-operand instructions, operand is </a:t>
            </a:r>
            <a:r>
              <a:rPr lang="en-US" i="1" dirty="0"/>
              <a:t>destination</a:t>
            </a:r>
            <a:r>
              <a:rPr lang="en-US" dirty="0"/>
              <a:t>.  Many instructions have variants, such as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 </a:t>
            </a:r>
            <a:r>
              <a:rPr lang="en-US" dirty="0">
                <a:cs typeface="Courier New" panose="02070309020205020404" pitchFamily="49" charset="0"/>
              </a:rPr>
              <a:t>For most of the operations, both operands may be registers, or one may be a memory address and the other a register.  Almost no instructions allow 2 memory addresses as their operands.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952376"/>
              </p:ext>
            </p:extLst>
          </p:nvPr>
        </p:nvGraphicFramePr>
        <p:xfrm>
          <a:off x="762000" y="2667000"/>
          <a:ext cx="7696200" cy="3651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26">
                <a:tc>
                  <a:txBody>
                    <a:bodyPr/>
                    <a:lstStyle/>
                    <a:p>
                      <a:r>
                        <a:rPr lang="en-US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</a:t>
                      </a:r>
                      <a:r>
                        <a:rPr lang="en-US" baseline="0" dirty="0"/>
                        <a:t> operands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28">
                <a:tc>
                  <a:txBody>
                    <a:bodyPr/>
                    <a:lstStyle/>
                    <a:p>
                      <a:r>
                        <a:rPr lang="en-US" dirty="0" err="1"/>
                        <a:t>mov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from </a:t>
                      </a:r>
                      <a:r>
                        <a:rPr lang="en-US" dirty="0" err="1"/>
                        <a:t>src</a:t>
                      </a:r>
                      <a:r>
                        <a:rPr lang="en-US" dirty="0"/>
                        <a:t> to </a:t>
                      </a:r>
                      <a:r>
                        <a:rPr lang="en-US" dirty="0" err="1"/>
                        <a:t>dest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428"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</a:t>
                      </a:r>
                      <a:r>
                        <a:rPr lang="en-US" dirty="0" err="1"/>
                        <a:t>src</a:t>
                      </a:r>
                      <a:r>
                        <a:rPr lang="en-US" dirty="0"/>
                        <a:t> to </a:t>
                      </a:r>
                      <a:r>
                        <a:rPr lang="en-US" dirty="0" err="1"/>
                        <a:t>dest</a:t>
                      </a:r>
                      <a:r>
                        <a:rPr lang="en-US" dirty="0"/>
                        <a:t>; store result in </a:t>
                      </a:r>
                      <a:r>
                        <a:rPr lang="en-US" dirty="0" err="1"/>
                        <a:t>dest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428">
                <a:tc>
                  <a:txBody>
                    <a:bodyPr/>
                    <a:lstStyle/>
                    <a:p>
                      <a:r>
                        <a:rPr lang="en-US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 </a:t>
                      </a:r>
                      <a:r>
                        <a:rPr lang="en-US" dirty="0" err="1"/>
                        <a:t>src</a:t>
                      </a:r>
                      <a:r>
                        <a:rPr lang="en-US" dirty="0"/>
                        <a:t> from </a:t>
                      </a:r>
                      <a:r>
                        <a:rPr lang="en-US" dirty="0" err="1"/>
                        <a:t>dest</a:t>
                      </a:r>
                      <a:r>
                        <a:rPr lang="en-US" dirty="0"/>
                        <a:t>; store result in </a:t>
                      </a:r>
                      <a:r>
                        <a:rPr lang="en-US" dirty="0" err="1"/>
                        <a:t>dest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428">
                <a:tc>
                  <a:txBody>
                    <a:bodyPr/>
                    <a:lstStyle/>
                    <a:p>
                      <a:r>
                        <a:rPr lang="en-US" dirty="0" err="1"/>
                        <a:t>imul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r>
                        <a:rPr lang="en-US" baseline="0" dirty="0"/>
                        <a:t> multiplication; store result in </a:t>
                      </a:r>
                      <a:r>
                        <a:rPr lang="en-US" baseline="0" dirty="0" err="1"/>
                        <a:t>dest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428">
                <a:tc>
                  <a:txBody>
                    <a:bodyPr/>
                    <a:lstStyle/>
                    <a:p>
                      <a:r>
                        <a:rPr lang="en-US" dirty="0" err="1"/>
                        <a:t>cmp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Compare </a:t>
                      </a:r>
                      <a:r>
                        <a:rPr lang="en-US" dirty="0" err="1"/>
                        <a:t>dest</a:t>
                      </a:r>
                      <a:r>
                        <a:rPr lang="en-US" dirty="0"/>
                        <a:t> with </a:t>
                      </a:r>
                      <a:r>
                        <a:rPr lang="en-US" dirty="0" err="1"/>
                        <a:t>src</a:t>
                      </a:r>
                      <a:r>
                        <a:rPr lang="en-US" dirty="0"/>
                        <a:t>; flags are set accordingly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428">
                <a:tc>
                  <a:txBody>
                    <a:bodyPr/>
                    <a:lstStyle/>
                    <a:p>
                      <a:r>
                        <a:rPr lang="en-US" dirty="0" err="1"/>
                        <a:t>inc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increment </a:t>
                      </a:r>
                      <a:r>
                        <a:rPr lang="en-US" dirty="0" err="1"/>
                        <a:t>dest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428">
                <a:tc>
                  <a:txBody>
                    <a:bodyPr/>
                    <a:lstStyle/>
                    <a:p>
                      <a:r>
                        <a:rPr lang="en-US" dirty="0" err="1"/>
                        <a:t>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decrement </a:t>
                      </a:r>
                      <a:r>
                        <a:rPr lang="en-US" dirty="0" err="1"/>
                        <a:t>dest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428">
                <a:tc>
                  <a:txBody>
                    <a:bodyPr/>
                    <a:lstStyle/>
                    <a:p>
                      <a:r>
                        <a:rPr lang="en-US" dirty="0" err="1"/>
                        <a:t>neg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negate </a:t>
                      </a:r>
                      <a:r>
                        <a:rPr lang="en-US" dirty="0" err="1"/>
                        <a:t>dest</a:t>
                      </a:r>
                      <a:r>
                        <a:rPr lang="en-US" dirty="0"/>
                        <a:t> (e.g., 1 becomes 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794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600" y="671900"/>
            <a:ext cx="76962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Common x86-64 Instructions</a:t>
            </a:r>
          </a:p>
          <a:p>
            <a:endParaRPr lang="en-US" sz="2400" b="1" dirty="0"/>
          </a:p>
          <a:p>
            <a:r>
              <a:rPr lang="en-US" dirty="0">
                <a:cs typeface="Courier New" panose="02070309020205020404" pitchFamily="49" charset="0"/>
              </a:rPr>
              <a:t>.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236234"/>
              </p:ext>
            </p:extLst>
          </p:nvPr>
        </p:nvGraphicFramePr>
        <p:xfrm>
          <a:off x="762000" y="1447800"/>
          <a:ext cx="7696200" cy="493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</a:t>
                      </a:r>
                      <a:r>
                        <a:rPr lang="en-US" baseline="0" dirty="0"/>
                        <a:t> operands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28"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</a:t>
                      </a:r>
                      <a:r>
                        <a:rPr lang="en-US" baseline="0" dirty="0"/>
                        <a:t> not </a:t>
                      </a:r>
                      <a:r>
                        <a:rPr lang="en-US" baseline="0" dirty="0" err="1"/>
                        <a:t>dest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428"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 and </a:t>
                      </a:r>
                      <a:r>
                        <a:rPr lang="en-US" dirty="0" err="1"/>
                        <a:t>dest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src</a:t>
                      </a:r>
                      <a:r>
                        <a:rPr lang="en-US" dirty="0"/>
                        <a:t>; store result in </a:t>
                      </a:r>
                      <a:r>
                        <a:rPr lang="en-US" dirty="0" err="1"/>
                        <a:t>dest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428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</a:t>
                      </a:r>
                      <a:r>
                        <a:rPr lang="en-US" baseline="0" dirty="0"/>
                        <a:t> or </a:t>
                      </a:r>
                      <a:r>
                        <a:rPr lang="en-US" baseline="0" dirty="0" err="1"/>
                        <a:t>dest</a:t>
                      </a:r>
                      <a:r>
                        <a:rPr lang="en-US" baseline="0" dirty="0"/>
                        <a:t> and </a:t>
                      </a:r>
                      <a:r>
                        <a:rPr lang="en-US" baseline="0" dirty="0" err="1"/>
                        <a:t>src</a:t>
                      </a:r>
                      <a:r>
                        <a:rPr lang="en-US" baseline="0" dirty="0"/>
                        <a:t>; store result in </a:t>
                      </a:r>
                      <a:r>
                        <a:rPr lang="en-US" baseline="0" dirty="0" err="1"/>
                        <a:t>dest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428">
                <a:tc>
                  <a:txBody>
                    <a:bodyPr/>
                    <a:lstStyle/>
                    <a:p>
                      <a:r>
                        <a:rPr lang="en-US" dirty="0" err="1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xor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dest</a:t>
                      </a:r>
                      <a:r>
                        <a:rPr lang="en-US" baseline="0" dirty="0"/>
                        <a:t> and </a:t>
                      </a:r>
                      <a:r>
                        <a:rPr lang="en-US" baseline="0" dirty="0" err="1"/>
                        <a:t>src</a:t>
                      </a:r>
                      <a:r>
                        <a:rPr lang="en-US" baseline="0" dirty="0"/>
                        <a:t>; store result in </a:t>
                      </a:r>
                      <a:r>
                        <a:rPr lang="en-US" baseline="0" dirty="0" err="1"/>
                        <a:t>dest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428">
                <a:tc>
                  <a:txBody>
                    <a:bodyPr/>
                    <a:lstStyle/>
                    <a:p>
                      <a:r>
                        <a:rPr lang="en-US" dirty="0" err="1"/>
                        <a:t>sal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(arithmetic) left.  </a:t>
                      </a:r>
                      <a:r>
                        <a:rPr lang="en-US" dirty="0" err="1"/>
                        <a:t>dest</a:t>
                      </a:r>
                      <a:r>
                        <a:rPr lang="en-US" baseline="0" dirty="0"/>
                        <a:t> is shifted by </a:t>
                      </a:r>
                      <a:r>
                        <a:rPr lang="en-US" baseline="0" dirty="0" err="1"/>
                        <a:t>src</a:t>
                      </a:r>
                      <a:r>
                        <a:rPr lang="en-US" baseline="0" dirty="0"/>
                        <a:t> bits.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428">
                <a:tc>
                  <a:txBody>
                    <a:bodyPr/>
                    <a:lstStyle/>
                    <a:p>
                      <a:r>
                        <a:rPr lang="en-US" dirty="0" err="1"/>
                        <a:t>sar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</a:t>
                      </a:r>
                      <a:r>
                        <a:rPr lang="en-US" baseline="0" dirty="0"/>
                        <a:t>t (arithmetic) right.  </a:t>
                      </a:r>
                      <a:r>
                        <a:rPr lang="en-US" baseline="0" dirty="0" err="1"/>
                        <a:t>dest</a:t>
                      </a:r>
                      <a:r>
                        <a:rPr lang="en-US" baseline="0" dirty="0"/>
                        <a:t> is shifted by </a:t>
                      </a:r>
                      <a:r>
                        <a:rPr lang="en-US" baseline="0" dirty="0" err="1"/>
                        <a:t>src</a:t>
                      </a:r>
                      <a:r>
                        <a:rPr lang="en-US" baseline="0" dirty="0"/>
                        <a:t> bits.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428">
                <a:tc>
                  <a:txBody>
                    <a:bodyPr/>
                    <a:lstStyle/>
                    <a:p>
                      <a:r>
                        <a:rPr lang="en-US" dirty="0" err="1"/>
                        <a:t>shr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(logical) right.</a:t>
                      </a:r>
                      <a:r>
                        <a:rPr lang="en-US" baseline="0" dirty="0"/>
                        <a:t>  </a:t>
                      </a:r>
                      <a:r>
                        <a:rPr lang="en-US" baseline="0" dirty="0" err="1"/>
                        <a:t>dest</a:t>
                      </a:r>
                      <a:r>
                        <a:rPr lang="en-US" baseline="0" dirty="0"/>
                        <a:t> is shifted by </a:t>
                      </a:r>
                      <a:r>
                        <a:rPr lang="en-US" baseline="0" dirty="0" err="1"/>
                        <a:t>src</a:t>
                      </a:r>
                      <a:r>
                        <a:rPr lang="en-US" baseline="0" dirty="0"/>
                        <a:t> bits.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428">
                <a:tc>
                  <a:txBody>
                    <a:bodyPr/>
                    <a:lstStyle/>
                    <a:p>
                      <a:r>
                        <a:rPr lang="en-US" dirty="0"/>
                        <a:t>lea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 effective</a:t>
                      </a:r>
                      <a:r>
                        <a:rPr lang="en-US" baseline="0" dirty="0"/>
                        <a:t> address.  To be discussed later.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428">
                <a:tc>
                  <a:txBody>
                    <a:bodyPr/>
                    <a:lstStyle/>
                    <a:p>
                      <a:r>
                        <a:rPr lang="en-US" dirty="0"/>
                        <a:t>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Push a value onto the program stack.  To be discussed later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428">
                <a:tc>
                  <a:txBody>
                    <a:bodyPr/>
                    <a:lstStyle/>
                    <a:p>
                      <a:r>
                        <a:rPr lang="en-US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 a value from the program</a:t>
                      </a:r>
                      <a:r>
                        <a:rPr lang="en-US" baseline="0" dirty="0"/>
                        <a:t> stack.  To be discussed later.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393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3400" y="579565"/>
            <a:ext cx="7696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X86-64 Integer Registers:  Usage Conventions</a:t>
            </a:r>
          </a:p>
          <a:p>
            <a:endParaRPr lang="en-US" sz="2400" b="1" dirty="0"/>
          </a:p>
          <a:p>
            <a:r>
              <a:rPr lang="en-US" dirty="0"/>
              <a:t>While most registers can be used for general purposes, some are still also used for special purposes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09800"/>
            <a:ext cx="6443166" cy="41545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81200" y="2590800"/>
            <a:ext cx="2743200" cy="457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81200" y="3505200"/>
            <a:ext cx="2743200" cy="1828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9201" y="2590800"/>
            <a:ext cx="2667000" cy="914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66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600" y="210248"/>
            <a:ext cx="7696200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Special registers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registers are still </a:t>
            </a:r>
            <a:r>
              <a:rPr lang="en-US" b="1" dirty="0"/>
              <a:t>only </a:t>
            </a:r>
            <a:r>
              <a:rPr lang="en-US" dirty="0"/>
              <a:t>used for special purposes.  These are:</a:t>
            </a:r>
          </a:p>
          <a:p>
            <a:endParaRPr lang="en-US" dirty="0"/>
          </a:p>
          <a:p>
            <a:pPr lvl="1"/>
            <a:r>
              <a:rPr lang="en-US" b="1" dirty="0"/>
              <a:t>%rip</a:t>
            </a:r>
            <a:r>
              <a:rPr lang="en-US" dirty="0"/>
              <a:t>: instruction register. Contains the instruction currently being executed.  	Almost never seen in assembly language code.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%</a:t>
            </a:r>
            <a:r>
              <a:rPr lang="en-US" b="1" dirty="0" err="1"/>
              <a:t>rsp</a:t>
            </a:r>
            <a:r>
              <a:rPr lang="en-US" dirty="0"/>
              <a:t>: stack pointer. Almost always used in one particular way (more later) 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%</a:t>
            </a:r>
            <a:r>
              <a:rPr lang="en-US" b="1" dirty="0" err="1"/>
              <a:t>rbp</a:t>
            </a:r>
            <a:r>
              <a:rPr lang="en-US" dirty="0"/>
              <a:t>: base pointer. Almost always used in one particular way (more later)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Others may be used for general purposes, but by convention are used as follows:</a:t>
            </a:r>
          </a:p>
          <a:p>
            <a:endParaRPr lang="en-US" dirty="0"/>
          </a:p>
          <a:p>
            <a:pPr lvl="1"/>
            <a:r>
              <a:rPr lang="en-US" b="1" dirty="0"/>
              <a:t>%</a:t>
            </a:r>
            <a:r>
              <a:rPr lang="en-US" b="1" dirty="0" err="1"/>
              <a:t>rdi</a:t>
            </a:r>
            <a:r>
              <a:rPr lang="en-US" b="1" dirty="0"/>
              <a:t>, %</a:t>
            </a:r>
            <a:r>
              <a:rPr lang="en-US" b="1" dirty="0" err="1"/>
              <a:t>rsi</a:t>
            </a:r>
            <a:r>
              <a:rPr lang="en-US" b="1" dirty="0"/>
              <a:t>, %</a:t>
            </a:r>
            <a:r>
              <a:rPr lang="en-US" b="1" dirty="0" err="1"/>
              <a:t>rdx</a:t>
            </a:r>
            <a:r>
              <a:rPr lang="en-US" b="1" dirty="0"/>
              <a:t>, %</a:t>
            </a:r>
            <a:r>
              <a:rPr lang="en-US" b="1" dirty="0" err="1"/>
              <a:t>rcx</a:t>
            </a:r>
            <a:r>
              <a:rPr lang="en-US" b="1" dirty="0"/>
              <a:t>, %r8, %r9</a:t>
            </a:r>
            <a:r>
              <a:rPr lang="en-US" dirty="0"/>
              <a:t>:  used for parameter passing (although they may also be used for other purposes)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%</a:t>
            </a:r>
            <a:r>
              <a:rPr lang="en-US" b="1" dirty="0" err="1"/>
              <a:t>rax</a:t>
            </a:r>
            <a:r>
              <a:rPr lang="en-US" dirty="0"/>
              <a:t>:  used to return a value from a function (although it might be used for other purposes)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24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609600"/>
            <a:ext cx="3048000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Examples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same(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 { 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x; } </a:t>
            </a:r>
          </a:p>
          <a:p>
            <a:pPr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same: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 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3390140"/>
            <a:ext cx="5257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 times8(unsigned long x) { 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x * 8; } </a:t>
            </a:r>
          </a:p>
          <a:p>
            <a:pPr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times8: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shlq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$3,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199" y="1297259"/>
            <a:ext cx="314701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y) { 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 = x + y; 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s; } </a:t>
            </a:r>
          </a:p>
          <a:p>
            <a:pPr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add: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ret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2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3746" y="460176"/>
            <a:ext cx="8686800" cy="566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Examples</a:t>
            </a:r>
            <a:r>
              <a:rPr lang="en-US" sz="2400" dirty="0"/>
              <a:t> </a:t>
            </a:r>
          </a:p>
          <a:p>
            <a:endParaRPr lang="en-US" dirty="0"/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negative(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 { 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-x; } </a:t>
            </a:r>
          </a:p>
          <a:p>
            <a:pPr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negative: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ret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abs (char x)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if (x &gt;= 0) return x;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else return -x; } </a:t>
            </a:r>
          </a:p>
          <a:p>
            <a:endParaRPr lang="en-US" sz="1600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abs: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sarb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$7, %dl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ret</a:t>
            </a:r>
          </a:p>
        </p:txBody>
      </p:sp>
    </p:spTree>
    <p:extLst>
      <p:ext uri="{BB962C8B-B14F-4D97-AF65-F5344CB8AC3E}">
        <p14:creationId xmlns:p14="http://schemas.microsoft.com/office/powerpoint/2010/main" val="9387530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86" y="1286181"/>
            <a:ext cx="487184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abs: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sarb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$7, %dl      # why 7?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86273" y="2387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abs(1)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80401" y="1489561"/>
            <a:ext cx="695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	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533680"/>
              </p:ext>
            </p:extLst>
          </p:nvPr>
        </p:nvGraphicFramePr>
        <p:xfrm>
          <a:off x="4880401" y="914400"/>
          <a:ext cx="4091011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464">
                  <a:extLst>
                    <a:ext uri="{9D8B030D-6E8A-4147-A177-3AD203B41FA5}">
                      <a16:colId xmlns:a16="http://schemas.microsoft.com/office/drawing/2014/main" val="3441357944"/>
                    </a:ext>
                  </a:extLst>
                </a:gridCol>
                <a:gridCol w="1383877">
                  <a:extLst>
                    <a:ext uri="{9D8B030D-6E8A-4147-A177-3AD203B41FA5}">
                      <a16:colId xmlns:a16="http://schemas.microsoft.com/office/drawing/2014/main" val="1603677065"/>
                    </a:ext>
                  </a:extLst>
                </a:gridCol>
                <a:gridCol w="1363670">
                  <a:extLst>
                    <a:ext uri="{9D8B030D-6E8A-4147-A177-3AD203B41FA5}">
                      <a16:colId xmlns:a16="http://schemas.microsoft.com/office/drawing/2014/main" val="1504797030"/>
                    </a:ext>
                  </a:extLst>
                </a:gridCol>
              </a:tblGrid>
              <a:tr h="66200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rdi</a:t>
                      </a:r>
                      <a:r>
                        <a:rPr lang="en-US" dirty="0"/>
                        <a:t>/%</a:t>
                      </a:r>
                      <a:r>
                        <a:rPr lang="en-US" dirty="0" err="1"/>
                        <a:t>edi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rdx</a:t>
                      </a:r>
                      <a:r>
                        <a:rPr lang="en-US" dirty="0"/>
                        <a:t>/%</a:t>
                      </a:r>
                      <a:r>
                        <a:rPr lang="en-US" dirty="0" err="1"/>
                        <a:t>edx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rax%eax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031679"/>
                  </a:ext>
                </a:extLst>
              </a:tr>
              <a:tr h="476522">
                <a:tc>
                  <a:txBody>
                    <a:bodyPr/>
                    <a:lstStyle/>
                    <a:p>
                      <a:r>
                        <a:rPr lang="en-US" dirty="0"/>
                        <a:t>0x01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0x01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316994"/>
                  </a:ext>
                </a:extLst>
              </a:tr>
              <a:tr h="476522">
                <a:tc>
                  <a:txBody>
                    <a:bodyPr/>
                    <a:lstStyle/>
                    <a:p>
                      <a:r>
                        <a:rPr lang="en-US" dirty="0"/>
                        <a:t>0x01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0x01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652167"/>
                  </a:ext>
                </a:extLst>
              </a:tr>
              <a:tr h="630717">
                <a:tc>
                  <a:txBody>
                    <a:bodyPr/>
                    <a:lstStyle/>
                    <a:p>
                      <a:r>
                        <a:rPr lang="en-US" dirty="0"/>
                        <a:t>0x01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785980"/>
                  </a:ext>
                </a:extLst>
              </a:tr>
              <a:tr h="554317">
                <a:tc>
                  <a:txBody>
                    <a:bodyPr/>
                    <a:lstStyle/>
                    <a:p>
                      <a:r>
                        <a:rPr lang="en-US" dirty="0"/>
                        <a:t>0x01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0x01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823086"/>
                  </a:ext>
                </a:extLst>
              </a:tr>
              <a:tr h="476522">
                <a:tc>
                  <a:txBody>
                    <a:bodyPr/>
                    <a:lstStyle/>
                    <a:p>
                      <a:r>
                        <a:rPr lang="en-US" b="0" dirty="0"/>
                        <a:t>0x01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0x01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723117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401906" y="5080054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abs(1) is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0147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3693" y="1143000"/>
            <a:ext cx="3217547" cy="248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abs:  </a:t>
            </a:r>
          </a:p>
          <a:p>
            <a:pPr>
              <a:spcAft>
                <a:spcPts val="2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2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2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sarb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$7, %dl</a:t>
            </a:r>
          </a:p>
          <a:p>
            <a:pPr>
              <a:spcAft>
                <a:spcPts val="4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2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2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25269" y="501626"/>
            <a:ext cx="119603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abs(-3)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16315"/>
              </p:ext>
            </p:extLst>
          </p:nvPr>
        </p:nvGraphicFramePr>
        <p:xfrm>
          <a:off x="4800600" y="1143000"/>
          <a:ext cx="360913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044">
                  <a:extLst>
                    <a:ext uri="{9D8B030D-6E8A-4147-A177-3AD203B41FA5}">
                      <a16:colId xmlns:a16="http://schemas.microsoft.com/office/drawing/2014/main" val="96519253"/>
                    </a:ext>
                  </a:extLst>
                </a:gridCol>
                <a:gridCol w="1203044">
                  <a:extLst>
                    <a:ext uri="{9D8B030D-6E8A-4147-A177-3AD203B41FA5}">
                      <a16:colId xmlns:a16="http://schemas.microsoft.com/office/drawing/2014/main" val="3202392554"/>
                    </a:ext>
                  </a:extLst>
                </a:gridCol>
                <a:gridCol w="1203044">
                  <a:extLst>
                    <a:ext uri="{9D8B030D-6E8A-4147-A177-3AD203B41FA5}">
                      <a16:colId xmlns:a16="http://schemas.microsoft.com/office/drawing/2014/main" val="790460774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  <a:r>
                        <a:rPr lang="en-US" sz="1600" dirty="0" err="1"/>
                        <a:t>rsi</a:t>
                      </a:r>
                      <a:r>
                        <a:rPr lang="en-US" sz="1600" baseline="0" dirty="0"/>
                        <a:t> /#</a:t>
                      </a:r>
                      <a:r>
                        <a:rPr lang="en-US" sz="1600" baseline="0" dirty="0" err="1"/>
                        <a:t>esi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  <a:r>
                        <a:rPr lang="en-US" sz="1600" dirty="0" err="1"/>
                        <a:t>rdx</a:t>
                      </a:r>
                      <a:r>
                        <a:rPr lang="en-US" sz="1600" dirty="0"/>
                        <a:t> / #</a:t>
                      </a:r>
                      <a:r>
                        <a:rPr lang="en-US" sz="1600" dirty="0" err="1"/>
                        <a:t>edx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  <a:r>
                        <a:rPr lang="en-US" sz="1600" dirty="0" err="1"/>
                        <a:t>rax</a:t>
                      </a:r>
                      <a:r>
                        <a:rPr lang="en-US" sz="1600" dirty="0"/>
                        <a:t> / %</a:t>
                      </a:r>
                      <a:r>
                        <a:rPr lang="en-US" sz="1600" dirty="0" err="1"/>
                        <a:t>eax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89846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sz="1600" dirty="0"/>
                        <a:t>0xfd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0xfd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7972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sz="1600" b="0" dirty="0"/>
                        <a:t>0xfd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0xfd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0xfd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02735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sz="1600" b="0" dirty="0"/>
                        <a:t>0xfd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0xff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0xfd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901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sz="1600" dirty="0"/>
                        <a:t>0xfd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0xff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0x02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25211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sz="1600" dirty="0"/>
                        <a:t>0xfd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0xff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0x03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22809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5815" y="3632720"/>
            <a:ext cx="48815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-3</a:t>
            </a:r>
            <a:r>
              <a:rPr lang="en-US" baseline="-25000" dirty="0"/>
              <a:t>10 </a:t>
            </a:r>
            <a:r>
              <a:rPr lang="en-US" dirty="0"/>
              <a:t>is 0xfd (in 8-bit 2s complement)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0xff ^ 0xfd is 0x02 (see next slide)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0x02 – 0xff is 0x03 (using 8-bit 2s complement)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3796054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abs(-3)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057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9000" y="533400"/>
            <a:ext cx="32175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abs: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sarb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$7, %dl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1399" y="2743200"/>
            <a:ext cx="43263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abs(-3)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%</a:t>
            </a:r>
            <a:r>
              <a:rPr lang="en-US" dirty="0" err="1"/>
              <a:t>rdi</a:t>
            </a:r>
            <a:r>
              <a:rPr lang="en-US" dirty="0"/>
              <a:t>		%</a:t>
            </a:r>
            <a:r>
              <a:rPr lang="en-US" dirty="0" err="1"/>
              <a:t>rdx</a:t>
            </a:r>
            <a:r>
              <a:rPr lang="en-US" dirty="0"/>
              <a:t>		%</a:t>
            </a:r>
            <a:r>
              <a:rPr lang="en-US" dirty="0" err="1"/>
              <a:t>rax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15999" y="3924300"/>
            <a:ext cx="939800" cy="495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48200" y="3924300"/>
            <a:ext cx="1981200" cy="495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34687" y="3924300"/>
            <a:ext cx="939800" cy="495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3764" y="3987284"/>
            <a:ext cx="695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0xfd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7069" y="3961884"/>
            <a:ext cx="695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0xff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02326" y="3945523"/>
            <a:ext cx="1622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0xfd -&gt; 0x02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44177" y="48260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11111111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07366" y="48133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11111101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21335" y="4826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77000" y="4826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15200" y="484556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00000010</a:t>
            </a:r>
          </a:p>
        </p:txBody>
      </p:sp>
    </p:spTree>
    <p:extLst>
      <p:ext uri="{BB962C8B-B14F-4D97-AF65-F5344CB8AC3E}">
        <p14:creationId xmlns:p14="http://schemas.microsoft.com/office/powerpoint/2010/main" val="3769610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9000" y="533400"/>
            <a:ext cx="69397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abs: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sarq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$63,%rdx  # shift right – why 63 bits?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1399" y="2743200"/>
            <a:ext cx="43263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abs(-3)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%</a:t>
            </a:r>
            <a:r>
              <a:rPr lang="en-US" dirty="0" err="1"/>
              <a:t>rdi</a:t>
            </a:r>
            <a:r>
              <a:rPr lang="en-US" dirty="0"/>
              <a:t>		%</a:t>
            </a:r>
            <a:r>
              <a:rPr lang="en-US" dirty="0" err="1"/>
              <a:t>rdx</a:t>
            </a:r>
            <a:r>
              <a:rPr lang="en-US" dirty="0"/>
              <a:t>		%</a:t>
            </a:r>
            <a:r>
              <a:rPr lang="en-US" dirty="0" err="1"/>
              <a:t>rax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15999" y="3924300"/>
            <a:ext cx="939800" cy="495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48200" y="3924300"/>
            <a:ext cx="939800" cy="495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34687" y="3924300"/>
            <a:ext cx="939800" cy="495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3764" y="3987284"/>
            <a:ext cx="695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0xfd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7069" y="3961884"/>
            <a:ext cx="695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0xff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02327" y="3945523"/>
            <a:ext cx="695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0x03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84653" y="4876800"/>
            <a:ext cx="17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– (-1) = 3</a:t>
            </a:r>
          </a:p>
        </p:txBody>
      </p:sp>
    </p:spTree>
    <p:extLst>
      <p:ext uri="{BB962C8B-B14F-4D97-AF65-F5344CB8AC3E}">
        <p14:creationId xmlns:p14="http://schemas.microsoft.com/office/powerpoint/2010/main" val="334168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609600"/>
            <a:ext cx="27603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x86-64 Architecture</a:t>
            </a:r>
            <a:r>
              <a:rPr lang="en-US" sz="24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1238"/>
            <a:ext cx="6838950" cy="499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155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81025" y="228600"/>
            <a:ext cx="76962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ourier New" panose="02070309020205020404" pitchFamily="49" charset="0"/>
              </a:rPr>
              <a:t>Condition codes</a:t>
            </a:r>
            <a:endParaRPr lang="en-US" sz="2400" b="1" dirty="0"/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CPU maintains 1-bit registers, which store information about the results of the previous instruction.  Usually the instructions are a variant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but other instructions also set the condition codes, such as add, subtract, shift, etc.  However, there are very few instructions which allow us to directly examine these flags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301734"/>
              </p:ext>
            </p:extLst>
          </p:nvPr>
        </p:nvGraphicFramePr>
        <p:xfrm>
          <a:off x="1066800" y="2667000"/>
          <a:ext cx="6541129" cy="3759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0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428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28">
                <a:tc>
                  <a:txBody>
                    <a:bodyPr/>
                    <a:lstStyle/>
                    <a:p>
                      <a:r>
                        <a:rPr lang="en-US" dirty="0"/>
                        <a:t>CF</a:t>
                      </a:r>
                    </a:p>
                    <a:p>
                      <a:r>
                        <a:rPr lang="en-US" dirty="0"/>
                        <a:t>(carry flag)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The</a:t>
                      </a:r>
                      <a:r>
                        <a:rPr lang="en-US" i="0" baseline="0" dirty="0"/>
                        <a:t> most recent operation generated a carry out of the most significant bit.  Overflow for unsigned operations, including left logical shifts.</a:t>
                      </a:r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428">
                <a:tc>
                  <a:txBody>
                    <a:bodyPr/>
                    <a:lstStyle/>
                    <a:p>
                      <a:r>
                        <a:rPr lang="en-US" dirty="0"/>
                        <a:t>ZF</a:t>
                      </a:r>
                    </a:p>
                    <a:p>
                      <a:r>
                        <a:rPr lang="en-US" dirty="0"/>
                        <a:t>(zero flag)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The</a:t>
                      </a:r>
                      <a:r>
                        <a:rPr lang="en-US" i="0" baseline="0" dirty="0"/>
                        <a:t> most recent operation yielded 0.  Note that </a:t>
                      </a:r>
                      <a:r>
                        <a:rPr lang="en-US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cmp</a:t>
                      </a:r>
                      <a:r>
                        <a:rPr lang="en-US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i="0" baseline="0" dirty="0">
                          <a:latin typeface="+mn-lt"/>
                          <a:cs typeface="Courier New" panose="02070309020205020404" pitchFamily="49" charset="0"/>
                        </a:rPr>
                        <a:t>performs a subtraction, so ZF indicates the </a:t>
                      </a:r>
                      <a:r>
                        <a:rPr lang="en-US" i="0" baseline="0" dirty="0" err="1">
                          <a:latin typeface="+mn-lt"/>
                          <a:cs typeface="Courier New" panose="02070309020205020404" pitchFamily="49" charset="0"/>
                        </a:rPr>
                        <a:t>the</a:t>
                      </a:r>
                      <a:r>
                        <a:rPr lang="en-US" i="0" baseline="0" dirty="0">
                          <a:latin typeface="+mn-lt"/>
                          <a:cs typeface="Courier New" panose="02070309020205020404" pitchFamily="49" charset="0"/>
                        </a:rPr>
                        <a:t> numbers are equal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428">
                <a:tc>
                  <a:txBody>
                    <a:bodyPr/>
                    <a:lstStyle/>
                    <a:p>
                      <a:r>
                        <a:rPr lang="en-US" dirty="0"/>
                        <a:t>SF</a:t>
                      </a:r>
                    </a:p>
                    <a:p>
                      <a:r>
                        <a:rPr lang="en-US" dirty="0"/>
                        <a:t>(sign</a:t>
                      </a:r>
                      <a:r>
                        <a:rPr lang="en-US" baseline="0" dirty="0"/>
                        <a:t> flag)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The</a:t>
                      </a:r>
                      <a:r>
                        <a:rPr lang="en-US" i="0" baseline="0" dirty="0"/>
                        <a:t> most recent operation yielded a negative number.  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428">
                <a:tc>
                  <a:txBody>
                    <a:bodyPr/>
                    <a:lstStyle/>
                    <a:p>
                      <a:r>
                        <a:rPr lang="en-US" dirty="0"/>
                        <a:t>OF</a:t>
                      </a:r>
                    </a:p>
                    <a:p>
                      <a:r>
                        <a:rPr lang="en-US" dirty="0"/>
                        <a:t>(overflow</a:t>
                      </a:r>
                      <a:r>
                        <a:rPr lang="en-US" baseline="0" dirty="0"/>
                        <a:t> flag)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The</a:t>
                      </a:r>
                      <a:r>
                        <a:rPr lang="en-US" i="0" baseline="0" dirty="0"/>
                        <a:t> most recent operation yielded a 2s complement overflow (from positive to negative or vice versa)</a:t>
                      </a:r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963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457200"/>
            <a:ext cx="7176901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cs typeface="Courier New" panose="02070309020205020404" pitchFamily="49" charset="0"/>
              </a:rPr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en-US" b="1" dirty="0">
                <a:cs typeface="Courier New" panose="02070309020205020404" pitchFamily="49" charset="0"/>
              </a:rPr>
              <a:t>instructions</a:t>
            </a:r>
            <a:endParaRPr lang="en-US" sz="2400" dirty="0"/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Both compare numbers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subtracts one from the other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e.g.,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cs typeface="Courier New" panose="02070309020205020404" pitchFamily="49" charset="0"/>
              </a:rPr>
              <a:t>computes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en-US" sz="2000" dirty="0">
                <a:cs typeface="Courier New" panose="02070309020205020404" pitchFamily="49" charset="0"/>
              </a:rPr>
              <a:t>performs a bitwise-and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yields different condition codes in certain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Example: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is 8,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is 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sets CF and SF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sets ZF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en-US" sz="2000" dirty="0">
                <a:cs typeface="Courier New" panose="02070309020205020404" pitchFamily="49" charset="0"/>
              </a:rPr>
              <a:t>is often used to see if a register contains 0 (ZF is set)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41238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600" y="394902"/>
            <a:ext cx="7696200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400" b="1" dirty="0"/>
              <a:t> instructions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Usually follow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or test </a:t>
            </a:r>
            <a:r>
              <a:rPr lang="en-US" dirty="0">
                <a:cs typeface="Courier New" panose="02070309020205020404" pitchFamily="49" charset="0"/>
              </a:rPr>
              <a:t>instruction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Sets </a:t>
            </a:r>
            <a:r>
              <a:rPr lang="en-US" i="1" dirty="0" err="1"/>
              <a:t>dest</a:t>
            </a:r>
            <a:r>
              <a:rPr lang="en-US" dirty="0"/>
              <a:t> based on condition code registers</a:t>
            </a:r>
            <a:endParaRPr lang="en-US" sz="2400" b="1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525529"/>
              </p:ext>
            </p:extLst>
          </p:nvPr>
        </p:nvGraphicFramePr>
        <p:xfrm>
          <a:off x="838200" y="1905000"/>
          <a:ext cx="7772400" cy="2898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8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</a:t>
                      </a:r>
                      <a:r>
                        <a:rPr lang="en-US" baseline="0" dirty="0"/>
                        <a:t> operands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28">
                <a:tc>
                  <a:txBody>
                    <a:bodyPr/>
                    <a:lstStyle/>
                    <a:p>
                      <a:r>
                        <a:rPr lang="en-US" dirty="0" err="1"/>
                        <a:t>sete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/>
                        <a:t>Dest</a:t>
                      </a:r>
                      <a:r>
                        <a:rPr lang="en-US" i="0" baseline="0" dirty="0"/>
                        <a:t> is set to ZF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428">
                <a:tc>
                  <a:txBody>
                    <a:bodyPr/>
                    <a:lstStyle/>
                    <a:p>
                      <a:r>
                        <a:rPr lang="en-US" dirty="0" err="1"/>
                        <a:t>setne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/>
                        <a:t>Dest</a:t>
                      </a:r>
                      <a:r>
                        <a:rPr lang="en-US" i="0" baseline="0" dirty="0"/>
                        <a:t> is set to ~ZF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428">
                <a:tc>
                  <a:txBody>
                    <a:bodyPr/>
                    <a:lstStyle/>
                    <a:p>
                      <a:r>
                        <a:rPr lang="en-US" dirty="0" err="1"/>
                        <a:t>setge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/>
                        <a:t>Dest</a:t>
                      </a:r>
                      <a:r>
                        <a:rPr lang="en-US" i="0" baseline="0" dirty="0"/>
                        <a:t> is set to ZF | ~SF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428">
                <a:tc>
                  <a:txBody>
                    <a:bodyPr/>
                    <a:lstStyle/>
                    <a:p>
                      <a:r>
                        <a:rPr lang="en-US" dirty="0" err="1"/>
                        <a:t>setg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/>
                        <a:t>Dest</a:t>
                      </a:r>
                      <a:r>
                        <a:rPr lang="en-US" i="0" baseline="0" dirty="0"/>
                        <a:t> is set to ~ZF &amp; ~SF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428">
                <a:tc>
                  <a:txBody>
                    <a:bodyPr/>
                    <a:lstStyle/>
                    <a:p>
                      <a:r>
                        <a:rPr lang="en-US" dirty="0" err="1"/>
                        <a:t>setle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/>
                        <a:t>Dest</a:t>
                      </a:r>
                      <a:r>
                        <a:rPr lang="en-US" i="1" dirty="0"/>
                        <a:t> </a:t>
                      </a:r>
                      <a:r>
                        <a:rPr lang="en-US" i="0" dirty="0"/>
                        <a:t>is set to ZF | SF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428">
                <a:tc>
                  <a:txBody>
                    <a:bodyPr/>
                    <a:lstStyle/>
                    <a:p>
                      <a:r>
                        <a:rPr lang="en-US" dirty="0" err="1"/>
                        <a:t>setl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baseline="0" dirty="0"/>
                        <a:t> </a:t>
                      </a:r>
                      <a:r>
                        <a:rPr lang="en-US" i="1" baseline="0" dirty="0" err="1"/>
                        <a:t>Dest</a:t>
                      </a:r>
                      <a:r>
                        <a:rPr lang="en-US" i="1" baseline="0" dirty="0"/>
                        <a:t> </a:t>
                      </a:r>
                      <a:r>
                        <a:rPr lang="en-US" i="0" baseline="0" dirty="0"/>
                        <a:t>is set to ~ZF &amp; SF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0296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895600"/>
            <a:ext cx="86868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less:</a:t>
            </a:r>
          </a:p>
          <a:p>
            <a:r>
              <a:rPr lang="en-US" dirty="0"/>
              <a:t>        </a:t>
            </a:r>
            <a:r>
              <a:rPr lang="it-IT" dirty="0"/>
              <a:t>xorl    %eax, %eax            # %eax = 0</a:t>
            </a:r>
          </a:p>
          <a:p>
            <a:r>
              <a:rPr lang="it-IT" dirty="0"/>
              <a:t>        cmpl    %esi, %edi            # compare %edi with %esi (computes %edi - %esi)</a:t>
            </a:r>
          </a:p>
          <a:p>
            <a:r>
              <a:rPr lang="it-IT" dirty="0"/>
              <a:t>        setl    %al                           # if negative (%edi &lt; %esi) , set %al to 1</a:t>
            </a:r>
          </a:p>
          <a:p>
            <a:r>
              <a:rPr lang="it-IT" dirty="0"/>
              <a:t>        ret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609600"/>
            <a:ext cx="142276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Example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less(x, y) {</a:t>
            </a:r>
          </a:p>
          <a:p>
            <a:r>
              <a:rPr lang="en-US" dirty="0"/>
              <a:t>  return x &lt; y;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732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399" y="457200"/>
            <a:ext cx="368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Some (hopefully) easy ones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143000"/>
            <a:ext cx="37689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$31,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ret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$1,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$1,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143000"/>
            <a:ext cx="39068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%cl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%al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 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979926"/>
              </p:ext>
            </p:extLst>
          </p:nvPr>
        </p:nvGraphicFramePr>
        <p:xfrm>
          <a:off x="4724400" y="4419600"/>
          <a:ext cx="37338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64-bit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32-bit</a:t>
                      </a:r>
                      <a:r>
                        <a:rPr lang="en-US" baseline="0" dirty="0"/>
                        <a:t> 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Arg</a:t>
                      </a:r>
                      <a:r>
                        <a:rPr lang="en-US" baseline="0" dirty="0"/>
                        <a:t> #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rdi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edi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rsi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esi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rdx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edx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1963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399" y="457200"/>
            <a:ext cx="368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Some (hopefully) easy ones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143000"/>
            <a:ext cx="37689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$31,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ret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$1,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$1,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143000"/>
            <a:ext cx="39068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%cl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%al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 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724400" y="4419600"/>
          <a:ext cx="37338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64-bit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32-bit</a:t>
                      </a:r>
                      <a:r>
                        <a:rPr lang="en-US" baseline="0" dirty="0"/>
                        <a:t> 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Arg</a:t>
                      </a:r>
                      <a:r>
                        <a:rPr lang="en-US" baseline="0" dirty="0"/>
                        <a:t> #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rdi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edi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rsi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esi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rdx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edx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14399" y="4280237"/>
            <a:ext cx="243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f(</a:t>
            </a:r>
            <a:r>
              <a:rPr lang="en-US" dirty="0" err="1"/>
              <a:t>int</a:t>
            </a:r>
            <a:r>
              <a:rPr lang="en-US" dirty="0"/>
              <a:t> x) {</a:t>
            </a:r>
          </a:p>
          <a:p>
            <a:r>
              <a:rPr lang="en-US" dirty="0"/>
              <a:t>    return x &lt; 0;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g(</a:t>
            </a:r>
            <a:r>
              <a:rPr lang="en-US" dirty="0" err="1"/>
              <a:t>int</a:t>
            </a:r>
            <a:r>
              <a:rPr lang="en-US" dirty="0"/>
              <a:t> x)</a:t>
            </a:r>
          </a:p>
          <a:p>
            <a:r>
              <a:rPr lang="en-US" dirty="0"/>
              <a:t>   return x % 2 == 0;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48471" y="549533"/>
            <a:ext cx="2668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didn’t get to h on 1/30</a:t>
            </a:r>
          </a:p>
        </p:txBody>
      </p:sp>
    </p:spTree>
    <p:extLst>
      <p:ext uri="{BB962C8B-B14F-4D97-AF65-F5344CB8AC3E}">
        <p14:creationId xmlns:p14="http://schemas.microsoft.com/office/powerpoint/2010/main" val="576022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0550" y="457200"/>
            <a:ext cx="7620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cs typeface="Courier New" panose="02070309020205020404" pitchFamily="49" charset="0"/>
              </a:rPr>
              <a:t>instructions</a:t>
            </a:r>
            <a:endParaRPr lang="en-US" sz="2400" dirty="0"/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Behavior depends on the condition flags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Every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you could possibly imagine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763064"/>
              </p:ext>
            </p:extLst>
          </p:nvPr>
        </p:nvGraphicFramePr>
        <p:xfrm>
          <a:off x="628650" y="2743200"/>
          <a:ext cx="3810000" cy="2919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505">
                <a:tc>
                  <a:txBody>
                    <a:bodyPr/>
                    <a:lstStyle/>
                    <a:p>
                      <a:r>
                        <a:rPr lang="en-US" dirty="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</a:t>
                      </a:r>
                      <a:r>
                        <a:rPr lang="en-US" baseline="0" dirty="0"/>
                        <a:t> if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20">
                <a:tc>
                  <a:txBody>
                    <a:bodyPr/>
                    <a:lstStyle/>
                    <a:p>
                      <a:r>
                        <a:rPr lang="en-US" dirty="0" err="1"/>
                        <a:t>jmp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720">
                <a:tc>
                  <a:txBody>
                    <a:bodyPr/>
                    <a:lstStyle/>
                    <a:p>
                      <a:r>
                        <a:rPr lang="en-US" dirty="0"/>
                        <a:t>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720">
                <a:tc>
                  <a:txBody>
                    <a:bodyPr/>
                    <a:lstStyle/>
                    <a:p>
                      <a:r>
                        <a:rPr lang="en-US" dirty="0" err="1"/>
                        <a:t>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720">
                <a:tc>
                  <a:txBody>
                    <a:bodyPr/>
                    <a:lstStyle/>
                    <a:p>
                      <a:r>
                        <a:rPr lang="en-US" dirty="0" err="1"/>
                        <a:t>jns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Not 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~SF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720">
                <a:tc>
                  <a:txBody>
                    <a:bodyPr/>
                    <a:lstStyle/>
                    <a:p>
                      <a:r>
                        <a:rPr lang="en-US" dirty="0" err="1"/>
                        <a:t>jg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~(SF^OF)&amp;~ZF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720">
                <a:tc>
                  <a:txBody>
                    <a:bodyPr/>
                    <a:lstStyle/>
                    <a:p>
                      <a:r>
                        <a:rPr lang="en-US" dirty="0" err="1"/>
                        <a:t>jge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~(SF^OF)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686394"/>
              </p:ext>
            </p:extLst>
          </p:nvPr>
        </p:nvGraphicFramePr>
        <p:xfrm>
          <a:off x="4648200" y="2743200"/>
          <a:ext cx="3810000" cy="2742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505">
                <a:tc>
                  <a:txBody>
                    <a:bodyPr/>
                    <a:lstStyle/>
                    <a:p>
                      <a:r>
                        <a:rPr lang="en-US" dirty="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</a:t>
                      </a:r>
                      <a:r>
                        <a:rPr lang="en-US" baseline="0" dirty="0"/>
                        <a:t> if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20">
                <a:tc>
                  <a:txBody>
                    <a:bodyPr/>
                    <a:lstStyle/>
                    <a:p>
                      <a:r>
                        <a:rPr lang="en-US" dirty="0" err="1"/>
                        <a:t>jl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 ^ 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720">
                <a:tc>
                  <a:txBody>
                    <a:bodyPr/>
                    <a:lstStyle/>
                    <a:p>
                      <a:r>
                        <a:rPr lang="en-US" dirty="0" err="1"/>
                        <a:t>jle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(SF</a:t>
                      </a:r>
                      <a:r>
                        <a:rPr lang="en-US" baseline="0" dirty="0"/>
                        <a:t> ^ OF) | ZF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720"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~CF</a:t>
                      </a:r>
                      <a:r>
                        <a:rPr lang="en-US" baseline="0" dirty="0"/>
                        <a:t> &amp; ~ZF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720">
                <a:tc>
                  <a:txBody>
                    <a:bodyPr/>
                    <a:lstStyle/>
                    <a:p>
                      <a:r>
                        <a:rPr lang="en-US" dirty="0" err="1"/>
                        <a:t>jae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Above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814">
                <a:tc>
                  <a:txBody>
                    <a:bodyPr/>
                    <a:lstStyle/>
                    <a:p>
                      <a:r>
                        <a:rPr lang="en-US" dirty="0" err="1"/>
                        <a:t>jb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720">
                <a:tc>
                  <a:txBody>
                    <a:bodyPr/>
                    <a:lstStyle/>
                    <a:p>
                      <a:r>
                        <a:rPr lang="en-US" dirty="0" err="1"/>
                        <a:t>jbe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Below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 | ZF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9348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761999"/>
            <a:ext cx="6248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C </a:t>
            </a:r>
            <a:r>
              <a:rPr lang="en-US" sz="2400" b="1" dirty="0" err="1"/>
              <a:t>goto</a:t>
            </a:r>
            <a:r>
              <a:rPr lang="en-US" sz="2400" b="1" dirty="0"/>
              <a:t> statement</a:t>
            </a:r>
          </a:p>
          <a:p>
            <a:endParaRPr lang="en-US" sz="2400" b="1" dirty="0"/>
          </a:p>
          <a:p>
            <a:r>
              <a:rPr lang="en-US" sz="2000" dirty="0"/>
              <a:t>C				           x86-64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2209800"/>
            <a:ext cx="40446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greater(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diff = x – y;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(diff &gt; 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y;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return 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0" y="2209800"/>
            <a:ext cx="579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greater: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.L2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.L4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.L2: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.L4: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70124"/>
              </p:ext>
            </p:extLst>
          </p:nvPr>
        </p:nvGraphicFramePr>
        <p:xfrm>
          <a:off x="384048" y="4241125"/>
          <a:ext cx="37338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64-bit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32-bit</a:t>
                      </a:r>
                      <a:r>
                        <a:rPr lang="en-US" baseline="0" dirty="0"/>
                        <a:t> 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Arg</a:t>
                      </a:r>
                      <a:r>
                        <a:rPr lang="en-US" baseline="0" dirty="0"/>
                        <a:t> #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rdi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edi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rsi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esi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rdx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edx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24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762000"/>
            <a:ext cx="29133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The C </a:t>
            </a:r>
            <a:r>
              <a:rPr lang="en-US" sz="2400" b="1" dirty="0" err="1"/>
              <a:t>goto</a:t>
            </a:r>
            <a:r>
              <a:rPr lang="en-US" sz="2400" b="1" dirty="0"/>
              <a:t> statement</a:t>
            </a:r>
          </a:p>
          <a:p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676400"/>
            <a:ext cx="363112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power(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start: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y)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 *= 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start;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end:   return 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34829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381000"/>
            <a:ext cx="71628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power(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L6: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y)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	    return 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 *= 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L6;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power: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	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$1,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je      .L5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.L6: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$1,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.L6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.L5: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086895"/>
              </p:ext>
            </p:extLst>
          </p:nvPr>
        </p:nvGraphicFramePr>
        <p:xfrm>
          <a:off x="5105400" y="2286000"/>
          <a:ext cx="37338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64-bit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32-bit</a:t>
                      </a:r>
                      <a:r>
                        <a:rPr lang="en-US" baseline="0" dirty="0"/>
                        <a:t> 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Arg</a:t>
                      </a:r>
                      <a:r>
                        <a:rPr lang="en-US" baseline="0" dirty="0"/>
                        <a:t> #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rdi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edi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rsi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esi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rdx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edx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838200" y="28956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648200" y="381000"/>
            <a:ext cx="0" cy="579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1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762000"/>
            <a:ext cx="708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What your program sees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367" y="1447800"/>
            <a:ext cx="6527263" cy="468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730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762000"/>
            <a:ext cx="53291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The C </a:t>
            </a:r>
            <a:r>
              <a:rPr lang="en-US" sz="2400" b="1" dirty="0" err="1"/>
              <a:t>goto</a:t>
            </a:r>
            <a:r>
              <a:rPr lang="en-US" sz="2400" b="1" dirty="0"/>
              <a:t> statement:  factorial function</a:t>
            </a:r>
          </a:p>
          <a:p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676400"/>
            <a:ext cx="376898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$1,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.L4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$1,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$2,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$1,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.L3: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$1,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.L3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.L4: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$1,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</a:t>
            </a:r>
          </a:p>
        </p:txBody>
      </p:sp>
    </p:spTree>
    <p:extLst>
      <p:ext uri="{BB962C8B-B14F-4D97-AF65-F5344CB8AC3E}">
        <p14:creationId xmlns:p14="http://schemas.microsoft.com/office/powerpoint/2010/main" val="14080086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2567" y="685800"/>
            <a:ext cx="7201843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Flow of control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if…else or looping constructs in assembly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Instead,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set, test, 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dirty="0">
                <a:cs typeface="Courier New" panose="02070309020205020404" pitchFamily="49" charset="0"/>
              </a:rPr>
              <a:t> are used to create the same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“Spaghetti code”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6552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0" y="533400"/>
            <a:ext cx="4038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Another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cs typeface="Courier New" panose="02070309020205020404" pitchFamily="49" charset="0"/>
              </a:rPr>
              <a:t>example in C</a:t>
            </a:r>
            <a:endParaRPr lang="en-US" sz="2400" b="1" dirty="0"/>
          </a:p>
          <a:p>
            <a:endParaRPr lang="en-US" sz="2400" dirty="0"/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print_equal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if (x != y)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("Not equal\n");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("Equal\n");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print_equal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if (x != y)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("Not equal\n");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end;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("Equal\n");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end: return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42320"/>
              </p:ext>
            </p:extLst>
          </p:nvPr>
        </p:nvGraphicFramePr>
        <p:xfrm>
          <a:off x="1752600" y="4220325"/>
          <a:ext cx="2895599" cy="180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8588">
                <a:tc>
                  <a:txBody>
                    <a:bodyPr/>
                    <a:lstStyle/>
                    <a:p>
                      <a:r>
                        <a:rPr lang="en-US" dirty="0"/>
                        <a:t>64-bit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32-bit</a:t>
                      </a:r>
                      <a:r>
                        <a:rPr lang="en-US" baseline="0" dirty="0"/>
                        <a:t> 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Arg</a:t>
                      </a:r>
                      <a:r>
                        <a:rPr lang="en-US" baseline="0" dirty="0"/>
                        <a:t> #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027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rdi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edi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027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rsi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esi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027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rdx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edx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29200" y="1349007"/>
            <a:ext cx="2895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print_equal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je      .L2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$.LC0, %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puts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.L2: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$.LC1, %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puts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3276600"/>
            <a:ext cx="269496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print_equal_goto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je      .L5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$.LC0, %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puts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.L5: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$.LC1, %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puts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8885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85800" y="457200"/>
            <a:ext cx="806413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Memory addressing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Finite number of registers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Eventually, "main memory" must be used to store working data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Virtual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address space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Difficult to demonstrate with simple C programs, unless compilation is not optimized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x * y;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mult.s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mult.c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–S –O2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</a:t>
            </a:r>
          </a:p>
        </p:txBody>
      </p:sp>
    </p:spTree>
    <p:extLst>
      <p:ext uri="{BB962C8B-B14F-4D97-AF65-F5344CB8AC3E}">
        <p14:creationId xmlns:p14="http://schemas.microsoft.com/office/powerpoint/2010/main" val="12794262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3400" y="457200"/>
            <a:ext cx="8445137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Memory addressing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x * y;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mult.s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mult.c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 ignore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 ignore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-4(%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 #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x (a is in memory)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-8(%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 #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 = y (b is in memory)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-4(%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#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-8(%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#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*= b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 ignore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                        # return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4880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751344"/>
            <a:ext cx="76200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Operand types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Immediate</a:t>
            </a:r>
            <a:r>
              <a:rPr lang="en-US" dirty="0"/>
              <a:t>: constant value in decimal or Hex; number preceded by $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Register</a:t>
            </a:r>
            <a:r>
              <a:rPr lang="en-US" dirty="0"/>
              <a:t>: starts with %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Memory reference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several different ways to specify an operand's memory address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Most generally D(B,I,s)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 = </a:t>
            </a:r>
            <a:r>
              <a:rPr lang="en-US" i="1" dirty="0"/>
              <a:t>displacement</a:t>
            </a:r>
            <a:endParaRPr lang="en-US" dirty="0"/>
          </a:p>
          <a:p>
            <a:pPr lvl="1"/>
            <a:r>
              <a:rPr lang="en-US" dirty="0"/>
              <a:t>B = </a:t>
            </a:r>
            <a:r>
              <a:rPr lang="en-US" i="1" dirty="0"/>
              <a:t>base register</a:t>
            </a:r>
          </a:p>
          <a:p>
            <a:pPr lvl="1"/>
            <a:r>
              <a:rPr lang="en-US" dirty="0"/>
              <a:t>I = </a:t>
            </a:r>
            <a:r>
              <a:rPr lang="en-US" i="1" dirty="0"/>
              <a:t>index register</a:t>
            </a:r>
          </a:p>
          <a:p>
            <a:pPr lvl="1"/>
            <a:r>
              <a:rPr lang="en-US" dirty="0"/>
              <a:t>s = </a:t>
            </a:r>
            <a:r>
              <a:rPr lang="en-US" i="1" dirty="0"/>
              <a:t>scale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1430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751344"/>
            <a:ext cx="76200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Memory Operand types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pPr lvl="1"/>
            <a:r>
              <a:rPr lang="en-US" dirty="0"/>
              <a:t>D = </a:t>
            </a:r>
            <a:r>
              <a:rPr lang="en-US" i="1" dirty="0"/>
              <a:t>displacement</a:t>
            </a:r>
            <a:endParaRPr lang="en-US" dirty="0"/>
          </a:p>
          <a:p>
            <a:pPr lvl="1"/>
            <a:r>
              <a:rPr lang="en-US" dirty="0"/>
              <a:t>B = </a:t>
            </a:r>
            <a:r>
              <a:rPr lang="en-US" i="1" dirty="0"/>
              <a:t>base register</a:t>
            </a:r>
          </a:p>
          <a:p>
            <a:pPr lvl="1"/>
            <a:r>
              <a:rPr lang="en-US" dirty="0"/>
              <a:t>I = </a:t>
            </a:r>
            <a:r>
              <a:rPr lang="en-US" i="1" dirty="0"/>
              <a:t>index register</a:t>
            </a:r>
          </a:p>
          <a:p>
            <a:pPr lvl="1"/>
            <a:r>
              <a:rPr lang="en-US" dirty="0"/>
              <a:t>s = </a:t>
            </a:r>
            <a:r>
              <a:rPr lang="en-US" i="1" dirty="0"/>
              <a:t>scale</a:t>
            </a:r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Absolute</a:t>
            </a:r>
            <a:r>
              <a:rPr lang="en-US" dirty="0"/>
              <a:t>: give memory location D (rarely used)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Indirect</a:t>
            </a:r>
            <a:r>
              <a:rPr lang="en-US" dirty="0"/>
              <a:t>: specify a register; it contains the memory location (B)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Base + displacement</a:t>
            </a:r>
            <a:r>
              <a:rPr lang="en-US" dirty="0"/>
              <a:t>: specify a register, add a value to its address (like pointer arithmetic)  D(B)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Indexed</a:t>
            </a:r>
            <a:r>
              <a:rPr lang="en-US" dirty="0"/>
              <a:t>: specify 2 registers, or 2 registers + a constant (B,I) or D(B,I)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Scaled indexed</a:t>
            </a:r>
            <a:r>
              <a:rPr lang="en-US" dirty="0"/>
              <a:t>: multiply by the scale </a:t>
            </a:r>
            <a:r>
              <a:rPr lang="en-US" i="1" dirty="0"/>
              <a:t>s</a:t>
            </a:r>
            <a:r>
              <a:rPr lang="en-US" dirty="0"/>
              <a:t>   (B,I,s) or D(B,I,s)</a:t>
            </a:r>
          </a:p>
        </p:txBody>
      </p:sp>
    </p:spTree>
    <p:extLst>
      <p:ext uri="{BB962C8B-B14F-4D97-AF65-F5344CB8AC3E}">
        <p14:creationId xmlns:p14="http://schemas.microsoft.com/office/powerpoint/2010/main" val="4309616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1" y="228600"/>
          <a:ext cx="8534399" cy="6265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7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5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12989">
                <a:tc>
                  <a:txBody>
                    <a:bodyPr/>
                    <a:lstStyle/>
                    <a:p>
                      <a:r>
                        <a:rPr lang="en-US" dirty="0"/>
                        <a:t>Addressing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411">
                <a:tc>
                  <a:txBody>
                    <a:bodyPr/>
                    <a:lstStyle/>
                    <a:p>
                      <a:r>
                        <a:rPr lang="en-US" dirty="0"/>
                        <a:t>Immediate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  <a:r>
                        <a:rPr lang="en-US" baseline="0" dirty="0"/>
                        <a:t>ber preceded by 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movq</a:t>
                      </a:r>
                      <a:r>
                        <a:rPr lang="en-US" baseline="0" dirty="0"/>
                        <a:t> $10, %</a:t>
                      </a:r>
                      <a:r>
                        <a:rPr lang="en-US" baseline="0" dirty="0" err="1"/>
                        <a:t>rax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rax</a:t>
                      </a:r>
                      <a:r>
                        <a:rPr lang="en-US" baseline="0" dirty="0"/>
                        <a:t> set to 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3116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before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movq</a:t>
                      </a:r>
                      <a:r>
                        <a:rPr lang="en-US" baseline="0" dirty="0"/>
                        <a:t> %</a:t>
                      </a:r>
                      <a:r>
                        <a:rPr lang="en-US" baseline="0" dirty="0" err="1"/>
                        <a:t>rax</a:t>
                      </a:r>
                      <a:r>
                        <a:rPr lang="en-US" baseline="0" dirty="0"/>
                        <a:t>,%</a:t>
                      </a:r>
                      <a:r>
                        <a:rPr lang="en-US" baseline="0" dirty="0" err="1"/>
                        <a:t>rdx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the contents of the register %</a:t>
                      </a:r>
                      <a:r>
                        <a:rPr lang="en-US" baseline="0" dirty="0" err="1"/>
                        <a:t>rax</a:t>
                      </a:r>
                      <a:r>
                        <a:rPr lang="en-US" baseline="0" dirty="0"/>
                        <a:t> are copied into %</a:t>
                      </a:r>
                      <a:r>
                        <a:rPr lang="en-US" baseline="0" dirty="0" err="1"/>
                        <a:t>rdx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571"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D(B,I,S)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904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baseline="0" dirty="0"/>
                        <a:t>Memory operands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baseline="0" dirty="0"/>
                        <a:t>Can have 4 components: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aseline="0" dirty="0"/>
                        <a:t>Displacement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aseline="0" dirty="0"/>
                        <a:t>Base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aseline="0" dirty="0"/>
                        <a:t>Index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aseline="0" dirty="0"/>
                        <a:t>Scale</a:t>
                      </a:r>
                    </a:p>
                    <a:p>
                      <a:pPr marL="0" indent="0">
                        <a:buNone/>
                      </a:pPr>
                      <a:endParaRPr lang="en-US" sz="1600" baseline="0" dirty="0"/>
                    </a:p>
                    <a:p>
                      <a:pPr marL="0" indent="0">
                        <a:buNone/>
                      </a:pPr>
                      <a:r>
                        <a:rPr lang="en-US" sz="1600" baseline="0" dirty="0"/>
                        <a:t>Base and index are  registers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baseline="0" dirty="0"/>
                        <a:t>Displacement and scale are integers.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  <a:r>
                        <a:rPr lang="en-US" baseline="0" dirty="0"/>
                        <a:t> may be left out, although the syntax varies a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  <a:p>
                      <a:pPr algn="l"/>
                      <a:endParaRPr lang="en-US" dirty="0"/>
                    </a:p>
                    <a:p>
                      <a:pPr algn="l"/>
                      <a:endParaRPr lang="en-US" dirty="0"/>
                    </a:p>
                    <a:p>
                      <a:pPr algn="l"/>
                      <a:endParaRPr lang="en-US" dirty="0"/>
                    </a:p>
                    <a:p>
                      <a:pPr algn="l"/>
                      <a:r>
                        <a:rPr lang="en-US" dirty="0" err="1"/>
                        <a:t>movq</a:t>
                      </a:r>
                      <a:r>
                        <a:rPr lang="en-US" dirty="0"/>
                        <a:t>  %</a:t>
                      </a:r>
                      <a:r>
                        <a:rPr lang="en-US" dirty="0" err="1"/>
                        <a:t>rax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(%</a:t>
                      </a:r>
                      <a:r>
                        <a:rPr lang="en-US" baseline="0" dirty="0" err="1"/>
                        <a:t>rbx</a:t>
                      </a:r>
                      <a:r>
                        <a:rPr lang="en-US" baseline="0" dirty="0"/>
                        <a:t>)</a:t>
                      </a:r>
                    </a:p>
                    <a:p>
                      <a:pPr algn="l"/>
                      <a:r>
                        <a:rPr lang="en-US" baseline="0" dirty="0" err="1"/>
                        <a:t>movl</a:t>
                      </a:r>
                      <a:r>
                        <a:rPr lang="en-US" baseline="0" dirty="0"/>
                        <a:t> 4(%</a:t>
                      </a:r>
                      <a:r>
                        <a:rPr lang="en-US" baseline="0" dirty="0" err="1"/>
                        <a:t>rbx</a:t>
                      </a:r>
                      <a:r>
                        <a:rPr lang="en-US" baseline="0" dirty="0"/>
                        <a:t>),%</a:t>
                      </a:r>
                      <a:r>
                        <a:rPr lang="en-US" baseline="0" dirty="0" err="1"/>
                        <a:t>rax</a:t>
                      </a:r>
                      <a:r>
                        <a:rPr lang="en-US" baseline="0" dirty="0"/>
                        <a:t>  </a:t>
                      </a:r>
                    </a:p>
                    <a:p>
                      <a:pPr algn="l"/>
                      <a:r>
                        <a:rPr lang="en-US" baseline="0" dirty="0" err="1"/>
                        <a:t>movl</a:t>
                      </a:r>
                      <a:r>
                        <a:rPr lang="en-US" baseline="0" dirty="0"/>
                        <a:t> (%rbx,%rcx,4), %</a:t>
                      </a:r>
                      <a:r>
                        <a:rPr lang="en-US" baseline="0" dirty="0" err="1"/>
                        <a:t>rdx</a:t>
                      </a:r>
                      <a:r>
                        <a:rPr lang="en-US" baseline="0" dirty="0"/>
                        <a:t>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Assume</a:t>
                      </a:r>
                      <a:r>
                        <a:rPr lang="en-US" baseline="0" dirty="0"/>
                        <a:t> %</a:t>
                      </a:r>
                      <a:r>
                        <a:rPr lang="en-US" baseline="0" dirty="0" err="1"/>
                        <a:t>rax</a:t>
                      </a:r>
                      <a:r>
                        <a:rPr lang="en-US" baseline="0" dirty="0"/>
                        <a:t> is x, %</a:t>
                      </a:r>
                      <a:r>
                        <a:rPr lang="en-US" baseline="0" dirty="0" err="1"/>
                        <a:t>rbx</a:t>
                      </a:r>
                      <a:r>
                        <a:rPr lang="en-US" baseline="0" dirty="0"/>
                        <a:t> is the pointer p, %</a:t>
                      </a:r>
                      <a:r>
                        <a:rPr lang="en-US" baseline="0" dirty="0" err="1"/>
                        <a:t>rdx</a:t>
                      </a:r>
                      <a:r>
                        <a:rPr lang="en-US" baseline="0" dirty="0"/>
                        <a:t> is y, and  %</a:t>
                      </a:r>
                      <a:r>
                        <a:rPr lang="en-US" baseline="0" dirty="0" err="1"/>
                        <a:t>rcx</a:t>
                      </a:r>
                      <a:r>
                        <a:rPr lang="en-US" baseline="0" dirty="0"/>
                        <a:t> contains 5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dirty="0"/>
                        <a:t>*p </a:t>
                      </a:r>
                      <a:r>
                        <a:rPr lang="en-US" baseline="0" dirty="0"/>
                        <a:t>= x  </a:t>
                      </a:r>
                    </a:p>
                    <a:p>
                      <a:r>
                        <a:rPr lang="en-US" baseline="0" dirty="0"/>
                        <a:t>  x = p[1]</a:t>
                      </a:r>
                    </a:p>
                    <a:p>
                      <a:r>
                        <a:rPr lang="en-US" baseline="0" dirty="0"/>
                        <a:t>  y = p[5]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1434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43000" y="3733800"/>
          <a:ext cx="6513577" cy="1645800"/>
        </p:xfrm>
        <a:graphic>
          <a:graphicData uri="http://schemas.openxmlformats.org/drawingml/2006/table">
            <a:tbl>
              <a:tblPr/>
              <a:tblGrid>
                <a:gridCol w="178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520">
                <a:tc>
                  <a:txBody>
                    <a:bodyPr/>
                    <a:lstStyle/>
                    <a:p>
                      <a:r>
                        <a:rPr lang="en-US" u="sng" dirty="0"/>
                        <a:t>Data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C 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Instruction 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x = 3;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movq</a:t>
                      </a:r>
                      <a:r>
                        <a:rPr lang="en-US" dirty="0"/>
                        <a:t> $3,-4(%</a:t>
                      </a:r>
                      <a:r>
                        <a:rPr lang="en-US" dirty="0" err="1"/>
                        <a:t>rbp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[]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y[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] = 0;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movq</a:t>
                      </a:r>
                      <a:r>
                        <a:rPr lang="en-US" dirty="0"/>
                        <a:t> $0,-32(%rbp,%rdx,4)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= &amp;x;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leaq</a:t>
                      </a:r>
                      <a:r>
                        <a:rPr lang="en-US" dirty="0"/>
                        <a:t> -4(%</a:t>
                      </a:r>
                      <a:r>
                        <a:rPr lang="en-US" dirty="0" err="1"/>
                        <a:t>rbp</a:t>
                      </a:r>
                      <a:r>
                        <a:rPr lang="en-US" dirty="0"/>
                        <a:t>),%</a:t>
                      </a:r>
                      <a:r>
                        <a:rPr lang="en-US" dirty="0" err="1"/>
                        <a:t>rdx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600" y="242501"/>
            <a:ext cx="800404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 examples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data is in memory, not a register </a:t>
            </a:r>
            <a:r>
              <a:rPr lang="en-US" b="1" dirty="0"/>
              <a:t>lea: Load Effective Address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Loads a memory address but does not retrieve/store data from that address </a:t>
            </a:r>
          </a:p>
          <a:p>
            <a:pPr lvl="1"/>
            <a:r>
              <a:rPr lang="en-US" dirty="0" err="1"/>
              <a:t>leaq</a:t>
            </a:r>
            <a:r>
              <a:rPr lang="en-US" dirty="0"/>
              <a:t> -4(%</a:t>
            </a:r>
            <a:r>
              <a:rPr lang="en-US" dirty="0" err="1"/>
              <a:t>rbp</a:t>
            </a:r>
            <a:r>
              <a:rPr lang="en-US" dirty="0"/>
              <a:t>), %</a:t>
            </a:r>
            <a:r>
              <a:rPr lang="en-US" dirty="0" err="1"/>
              <a:t>rdx</a:t>
            </a:r>
            <a:r>
              <a:rPr lang="en-US" dirty="0"/>
              <a:t> Store the address computed by subtracting 4 from the contents of %</a:t>
            </a:r>
            <a:r>
              <a:rPr lang="en-US" dirty="0" err="1"/>
              <a:t>rbp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Can also be used for arithmetic computations </a:t>
            </a:r>
          </a:p>
          <a:p>
            <a:pPr lvl="1"/>
            <a:r>
              <a:rPr lang="en-US" dirty="0" err="1"/>
              <a:t>leaq</a:t>
            </a:r>
            <a:r>
              <a:rPr lang="en-US" dirty="0"/>
              <a:t> (,%rdi,4), %</a:t>
            </a:r>
            <a:r>
              <a:rPr lang="en-US" dirty="0" err="1"/>
              <a:t>rax</a:t>
            </a:r>
            <a:r>
              <a:rPr lang="en-US" dirty="0"/>
              <a:t>      # %</a:t>
            </a:r>
            <a:r>
              <a:rPr lang="en-US" dirty="0" err="1"/>
              <a:t>rax</a:t>
            </a:r>
            <a:r>
              <a:rPr lang="en-US" dirty="0"/>
              <a:t> = x * 4 </a:t>
            </a:r>
          </a:p>
          <a:p>
            <a:pPr lvl="1"/>
            <a:r>
              <a:rPr lang="en-US" dirty="0"/>
              <a:t>	does </a:t>
            </a:r>
            <a:r>
              <a:rPr lang="en-US" b="1" dirty="0"/>
              <a:t>not</a:t>
            </a:r>
            <a:r>
              <a:rPr lang="en-US" dirty="0"/>
              <a:t> access memory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Scale is dependent 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datatype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size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144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1905000"/>
          <a:ext cx="25908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0x000000a</a:t>
                      </a:r>
                      <a:r>
                        <a:rPr lang="en-US" baseline="0" dirty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0x10c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4400" y="206468"/>
            <a:ext cx="708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Exercise</a:t>
            </a:r>
          </a:p>
          <a:p>
            <a:endParaRPr lang="en-US" sz="2400" b="1" dirty="0"/>
          </a:p>
          <a:p>
            <a:r>
              <a:rPr lang="en-US" dirty="0"/>
              <a:t>Assume the following values are stores in the following values and registers. Fill in the following tables.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86200" y="1905000"/>
          <a:ext cx="4191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rax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rcx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rdx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092759"/>
              </p:ext>
            </p:extLst>
          </p:nvPr>
        </p:nvGraphicFramePr>
        <p:xfrm>
          <a:off x="457200" y="4419600"/>
          <a:ext cx="2590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rax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(%</a:t>
                      </a:r>
                      <a:r>
                        <a:rPr lang="en-US" dirty="0" err="1"/>
                        <a:t>rax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4(%</a:t>
                      </a:r>
                      <a:r>
                        <a:rPr lang="en-US" dirty="0" err="1"/>
                        <a:t>rax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173362"/>
              </p:ext>
            </p:extLst>
          </p:nvPr>
        </p:nvGraphicFramePr>
        <p:xfrm>
          <a:off x="3962400" y="4191000"/>
          <a:ext cx="3390900" cy="2229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853">
                <a:tc>
                  <a:txBody>
                    <a:bodyPr/>
                    <a:lstStyle/>
                    <a:p>
                      <a:r>
                        <a:rPr lang="en-US" dirty="0"/>
                        <a:t>Operand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987">
                <a:tc>
                  <a:txBody>
                    <a:bodyPr/>
                    <a:lstStyle/>
                    <a:p>
                      <a:r>
                        <a:rPr lang="en-US" dirty="0"/>
                        <a:t>9(%</a:t>
                      </a:r>
                      <a:r>
                        <a:rPr lang="en-US" dirty="0" err="1"/>
                        <a:t>rax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%</a:t>
                      </a:r>
                      <a:r>
                        <a:rPr lang="en-US" baseline="0" dirty="0" err="1"/>
                        <a:t>rdx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987">
                <a:tc>
                  <a:txBody>
                    <a:bodyPr/>
                    <a:lstStyle/>
                    <a:p>
                      <a:r>
                        <a:rPr lang="en-US" dirty="0"/>
                        <a:t>256(%</a:t>
                      </a:r>
                      <a:r>
                        <a:rPr lang="en-US" dirty="0" err="1"/>
                        <a:t>rcx</a:t>
                      </a:r>
                      <a:r>
                        <a:rPr lang="en-US" dirty="0"/>
                        <a:t>,%</a:t>
                      </a:r>
                      <a:r>
                        <a:rPr lang="en-US" dirty="0" err="1"/>
                        <a:t>edx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987">
                <a:tc>
                  <a:txBody>
                    <a:bodyPr/>
                    <a:lstStyle/>
                    <a:p>
                      <a:r>
                        <a:rPr lang="en-US" dirty="0"/>
                        <a:t>0xfc(,%ecx,4)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987">
                <a:tc>
                  <a:txBody>
                    <a:bodyPr/>
                    <a:lstStyle/>
                    <a:p>
                      <a:r>
                        <a:rPr lang="en-US" dirty="0"/>
                        <a:t>(%rax,%rdx,4)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81400" y="225518"/>
            <a:ext cx="222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D(B,I,S) = B + (S*I) + D</a:t>
            </a:r>
          </a:p>
        </p:txBody>
      </p:sp>
    </p:spTree>
    <p:extLst>
      <p:ext uri="{BB962C8B-B14F-4D97-AF65-F5344CB8AC3E}">
        <p14:creationId xmlns:p14="http://schemas.microsoft.com/office/powerpoint/2010/main" val="367309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381000"/>
            <a:ext cx="8077200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cs typeface="Arial" pitchFamily="34" charset="0"/>
              </a:rPr>
              <a:t>Memory from the point of view of a process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cs typeface="Arial" pitchFamily="34" charset="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Only 3 types of memory: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registers, main memory </a:t>
            </a:r>
            <a:r>
              <a:rPr lang="en-US" altLang="en-US" dirty="0">
                <a:cs typeface="Arial" pitchFamily="34" charset="0"/>
              </a:rPr>
              <a:t>and </a:t>
            </a:r>
            <a:r>
              <a:rPr lang="en-US" altLang="en-US" b="1" dirty="0">
                <a:cs typeface="Arial" pitchFamily="34" charset="0"/>
              </a:rPr>
              <a:t>files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itchFamily="34" charset="0"/>
              </a:rPr>
              <a:t>Cache(s) are invisible to a process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cs typeface="Arial" pitchFamily="34" charset="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itchFamily="34" charset="0"/>
              </a:rPr>
              <a:t>Processes also don’t know what portions of their address space is currently in main memory and what is still on the disk.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cs typeface="Arial" pitchFamily="34" charset="0"/>
              </a:rPr>
              <a:t>Registers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Program counter register (called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%rip in assembly language) keeps track of execution location in main memory (a 64-bit address) .  No direct access to this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register.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Instruction register contains the current instruction (1-15 bytes on x86-64) 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cs typeface="Arial" pitchFamily="34" charset="0"/>
              </a:rPr>
              <a:t>16 regular 64-bit integer registers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cs typeface="Arial" pitchFamily="34" charset="0"/>
              </a:rPr>
              <a:t>16 64-bit floating point registers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043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23875" y="685800"/>
            <a:ext cx="8153400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cs typeface="Courier New" panose="02070309020205020404" pitchFamily="49" charset="0"/>
              </a:rPr>
              <a:t>Fill in the following table showing the effect of each of the instructions below.  Assume the values in in memory and registers are as specified above.  Assume the instructions are </a:t>
            </a:r>
            <a:r>
              <a:rPr lang="en-US" altLang="en-US" sz="2400" b="1" dirty="0">
                <a:cs typeface="Courier New" panose="02070309020205020404" pitchFamily="49" charset="0"/>
              </a:rPr>
              <a:t>not</a:t>
            </a:r>
            <a:r>
              <a:rPr lang="en-US" altLang="en-US" sz="2400" dirty="0">
                <a:cs typeface="Courier New" panose="02070309020205020404" pitchFamily="49" charset="0"/>
              </a:rPr>
              <a:t> sequential.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45627"/>
              </p:ext>
            </p:extLst>
          </p:nvPr>
        </p:nvGraphicFramePr>
        <p:xfrm>
          <a:off x="1552575" y="2587186"/>
          <a:ext cx="70485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Destination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Value in 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movq</a:t>
                      </a:r>
                      <a:r>
                        <a:rPr lang="en-US" dirty="0"/>
                        <a:t> %</a:t>
                      </a:r>
                      <a:r>
                        <a:rPr lang="en-US" dirty="0" err="1"/>
                        <a:t>rax</a:t>
                      </a:r>
                      <a:r>
                        <a:rPr lang="en-US" dirty="0"/>
                        <a:t>, (%</a:t>
                      </a:r>
                      <a:r>
                        <a:rPr lang="en-US" dirty="0" err="1"/>
                        <a:t>rax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addl</a:t>
                      </a:r>
                      <a:r>
                        <a:rPr lang="en-US" dirty="0"/>
                        <a:t> 4(%</a:t>
                      </a:r>
                      <a:r>
                        <a:rPr lang="en-US" dirty="0" err="1"/>
                        <a:t>rax</a:t>
                      </a:r>
                      <a:r>
                        <a:rPr lang="en-US" dirty="0"/>
                        <a:t>), %</a:t>
                      </a:r>
                      <a:r>
                        <a:rPr lang="en-US" dirty="0" err="1"/>
                        <a:t>ecx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subq</a:t>
                      </a:r>
                      <a:r>
                        <a:rPr lang="en-US" dirty="0"/>
                        <a:t> %</a:t>
                      </a:r>
                      <a:r>
                        <a:rPr lang="en-US" dirty="0" err="1"/>
                        <a:t>rdx</a:t>
                      </a:r>
                      <a:r>
                        <a:rPr lang="en-US" dirty="0"/>
                        <a:t>, (%</a:t>
                      </a:r>
                      <a:r>
                        <a:rPr lang="en-US" dirty="0" err="1"/>
                        <a:t>rax</a:t>
                      </a:r>
                      <a:r>
                        <a:rPr lang="en-US" dirty="0"/>
                        <a:t>, %</a:t>
                      </a:r>
                      <a:r>
                        <a:rPr lang="en-US" dirty="0" err="1"/>
                        <a:t>rcx</a:t>
                      </a:r>
                      <a:r>
                        <a:rPr lang="en-US" dirty="0"/>
                        <a:t>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movq</a:t>
                      </a:r>
                      <a:r>
                        <a:rPr lang="en-US" dirty="0"/>
                        <a:t> $-1, 4(%</a:t>
                      </a:r>
                      <a:r>
                        <a:rPr lang="en-US" dirty="0" err="1"/>
                        <a:t>rax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movzbq</a:t>
                      </a:r>
                      <a:r>
                        <a:rPr lang="en-US" dirty="0"/>
                        <a:t> $0x61, 4(%rax,%rcx,4)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movsbq</a:t>
                      </a:r>
                      <a:r>
                        <a:rPr lang="en-US" dirty="0"/>
                        <a:t> $-1,%rdx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3014" y="5790168"/>
            <a:ext cx="8705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 the numbers in red should all be 64 bits, but for brevity I have written most of them </a:t>
            </a:r>
          </a:p>
          <a:p>
            <a:r>
              <a:rPr lang="en-US" dirty="0"/>
              <a:t>as 16 bit numbers.  This is also true of the </a:t>
            </a:r>
            <a:r>
              <a:rPr lang="en-US"/>
              <a:t>previous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638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function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(%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(%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638800" y="1828800"/>
          <a:ext cx="2895599" cy="180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8588">
                <a:tc>
                  <a:txBody>
                    <a:bodyPr/>
                    <a:lstStyle/>
                    <a:p>
                      <a:r>
                        <a:rPr lang="en-US" dirty="0"/>
                        <a:t>64-bit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32-bit</a:t>
                      </a:r>
                      <a:r>
                        <a:rPr lang="en-US" baseline="0" dirty="0"/>
                        <a:t> 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Arg</a:t>
                      </a:r>
                      <a:r>
                        <a:rPr lang="en-US" baseline="0" dirty="0"/>
                        <a:t> #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027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rdi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edi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027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rsi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esi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027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rdx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edx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0586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43000" y="0"/>
            <a:ext cx="8229600" cy="1143000"/>
          </a:xfrm>
        </p:spPr>
        <p:txBody>
          <a:bodyPr/>
          <a:lstStyle/>
          <a:p>
            <a:r>
              <a:rPr lang="en-US" dirty="0"/>
              <a:t>Strings as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1295400"/>
            <a:ext cx="4038600" cy="5410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mystrlen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cmpb</a:t>
            </a:r>
            <a:r>
              <a:rPr lang="en-US" dirty="0"/>
              <a:t>    $0, (%</a:t>
            </a:r>
            <a:r>
              <a:rPr lang="en-US" dirty="0" err="1"/>
              <a:t>rdi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je      .L4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addq</a:t>
            </a:r>
            <a:r>
              <a:rPr lang="en-US" dirty="0"/>
              <a:t>    $1, %</a:t>
            </a:r>
            <a:r>
              <a:rPr lang="en-US" dirty="0" err="1"/>
              <a:t>rdi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xorl</a:t>
            </a:r>
            <a:r>
              <a:rPr lang="en-US" dirty="0"/>
              <a:t>    %</a:t>
            </a:r>
            <a:r>
              <a:rPr lang="en-US" dirty="0" err="1"/>
              <a:t>eax</a:t>
            </a:r>
            <a:r>
              <a:rPr lang="en-US" dirty="0"/>
              <a:t>, %</a:t>
            </a:r>
            <a:r>
              <a:rPr lang="en-US" dirty="0" err="1"/>
              <a:t>eax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.L3: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addq</a:t>
            </a:r>
            <a:r>
              <a:rPr lang="en-US" dirty="0"/>
              <a:t>    $1, %</a:t>
            </a:r>
            <a:r>
              <a:rPr lang="en-US" dirty="0" err="1"/>
              <a:t>rdi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addl</a:t>
            </a:r>
            <a:r>
              <a:rPr lang="en-US" dirty="0"/>
              <a:t>    $1, %</a:t>
            </a:r>
            <a:r>
              <a:rPr lang="en-US" dirty="0" err="1"/>
              <a:t>eax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cmpb</a:t>
            </a:r>
            <a:r>
              <a:rPr lang="en-US" dirty="0"/>
              <a:t>    $0, -1(%</a:t>
            </a:r>
            <a:r>
              <a:rPr lang="en-US" dirty="0" err="1"/>
              <a:t>rdi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jne</a:t>
            </a:r>
            <a:r>
              <a:rPr lang="en-US" dirty="0"/>
              <a:t>     .L3</a:t>
            </a:r>
          </a:p>
          <a:p>
            <a:pPr marL="0" indent="0">
              <a:buNone/>
            </a:pPr>
            <a:r>
              <a:rPr lang="en-US" dirty="0"/>
              <a:t>        ret</a:t>
            </a:r>
          </a:p>
          <a:p>
            <a:pPr marL="0" indent="0">
              <a:buNone/>
            </a:pPr>
            <a:r>
              <a:rPr lang="en-US" dirty="0"/>
              <a:t>.L4: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xorl</a:t>
            </a:r>
            <a:r>
              <a:rPr lang="en-US" dirty="0"/>
              <a:t>    %</a:t>
            </a:r>
            <a:r>
              <a:rPr lang="en-US" dirty="0" err="1"/>
              <a:t>eax</a:t>
            </a:r>
            <a:r>
              <a:rPr lang="en-US" dirty="0"/>
              <a:t>, %</a:t>
            </a:r>
            <a:r>
              <a:rPr lang="en-US" dirty="0" err="1"/>
              <a:t>eax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ret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676400"/>
            <a:ext cx="3962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mystrlen</a:t>
            </a:r>
            <a:r>
              <a:rPr lang="en-US" sz="2800" dirty="0"/>
              <a:t>(char *s) {</a:t>
            </a:r>
          </a:p>
          <a:p>
            <a:pPr marL="0" indent="0">
              <a:buNone/>
            </a:pPr>
            <a:r>
              <a:rPr lang="en-US" sz="2800" dirty="0"/>
              <a:t> 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  for (</a:t>
            </a:r>
            <a:r>
              <a:rPr lang="en-US" sz="2800" dirty="0" err="1"/>
              <a:t>i</a:t>
            </a:r>
            <a:r>
              <a:rPr lang="en-US" sz="2800" dirty="0"/>
              <a:t>=0; s[</a:t>
            </a:r>
            <a:r>
              <a:rPr lang="en-US" sz="2800" dirty="0" err="1"/>
              <a:t>i</a:t>
            </a:r>
            <a:r>
              <a:rPr lang="en-US" sz="2800" dirty="0"/>
              <a:t>]!='\0'; </a:t>
            </a:r>
            <a:r>
              <a:rPr lang="en-US" sz="2800" dirty="0" err="1"/>
              <a:t>i</a:t>
            </a:r>
            <a:r>
              <a:rPr lang="en-US" sz="2800" dirty="0"/>
              <a:t>++);</a:t>
            </a:r>
          </a:p>
          <a:p>
            <a:pPr marL="0" indent="0">
              <a:buNone/>
            </a:pPr>
            <a:r>
              <a:rPr lang="en-US" sz="2800" dirty="0"/>
              <a:t>  return </a:t>
            </a:r>
            <a:r>
              <a:rPr lang="en-US" sz="2800" dirty="0" err="1"/>
              <a:t>i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799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85800"/>
            <a:ext cx="28194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Array vs. Pointer syntax example</a:t>
            </a:r>
          </a:p>
          <a:p>
            <a:endParaRPr lang="en-US" sz="2400" b="1" dirty="0"/>
          </a:p>
          <a:p>
            <a:r>
              <a:rPr lang="en-US" dirty="0" err="1"/>
              <a:t>int</a:t>
            </a:r>
            <a:r>
              <a:rPr lang="en-US" dirty="0"/>
              <a:t> strlen373(char s[]) 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for (</a:t>
            </a:r>
            <a:r>
              <a:rPr lang="en-US" dirty="0" err="1"/>
              <a:t>i</a:t>
            </a:r>
            <a:r>
              <a:rPr lang="en-US" dirty="0"/>
              <a:t>=0; s[</a:t>
            </a:r>
            <a:r>
              <a:rPr lang="en-US" dirty="0" err="1"/>
              <a:t>i</a:t>
            </a:r>
            <a:r>
              <a:rPr lang="en-US" dirty="0"/>
              <a:t>] != '\0'; </a:t>
            </a:r>
            <a:r>
              <a:rPr lang="en-US" dirty="0" err="1"/>
              <a:t>i</a:t>
            </a:r>
            <a:r>
              <a:rPr lang="en-US" dirty="0"/>
              <a:t>++);</a:t>
            </a:r>
          </a:p>
          <a:p>
            <a:r>
              <a:rPr lang="en-US" dirty="0"/>
              <a:t>  return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strlen373ptr(char *s) 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for (</a:t>
            </a:r>
            <a:r>
              <a:rPr lang="en-US" dirty="0" err="1"/>
              <a:t>i</a:t>
            </a:r>
            <a:r>
              <a:rPr lang="en-US" dirty="0"/>
              <a:t>=0; *s++ != '\0'; </a:t>
            </a:r>
            <a:r>
              <a:rPr lang="en-US" dirty="0" err="1"/>
              <a:t>i</a:t>
            </a:r>
            <a:r>
              <a:rPr lang="en-US" dirty="0"/>
              <a:t>++);</a:t>
            </a:r>
          </a:p>
          <a:p>
            <a:r>
              <a:rPr lang="en-US" dirty="0"/>
              <a:t>  return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6601" y="685800"/>
            <a:ext cx="2590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strlen373: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$0, 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je    .L4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$1,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.L3: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$1,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$1,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$0, -1(%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.L3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.L4: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2200" y="747354"/>
            <a:ext cx="27814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strlen373ptr: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$0, 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je    .L9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.L8: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$1,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$1,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$0, -1(%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.L8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.L9: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056255"/>
              </p:ext>
            </p:extLst>
          </p:nvPr>
        </p:nvGraphicFramePr>
        <p:xfrm>
          <a:off x="5105400" y="3810000"/>
          <a:ext cx="2895599" cy="180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8588">
                <a:tc>
                  <a:txBody>
                    <a:bodyPr/>
                    <a:lstStyle/>
                    <a:p>
                      <a:r>
                        <a:rPr lang="en-US" dirty="0"/>
                        <a:t>64-bit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32-bit</a:t>
                      </a:r>
                      <a:r>
                        <a:rPr lang="en-US" baseline="0" dirty="0"/>
                        <a:t> 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Arg</a:t>
                      </a:r>
                      <a:r>
                        <a:rPr lang="en-US" baseline="0" dirty="0"/>
                        <a:t> #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027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rdi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edi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027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rsi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esi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027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rdx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edx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8636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399" y="376952"/>
            <a:ext cx="27758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sum_of_squares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n) 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ans</a:t>
            </a:r>
            <a:r>
              <a:rPr lang="en-US" dirty="0"/>
              <a:t> = 0;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for (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&lt;=n;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</a:t>
            </a:r>
            <a:r>
              <a:rPr lang="en-US" dirty="0" err="1"/>
              <a:t>ans</a:t>
            </a:r>
            <a:r>
              <a:rPr lang="en-US" dirty="0"/>
              <a:t> += </a:t>
            </a:r>
            <a:r>
              <a:rPr lang="en-US" dirty="0" err="1"/>
              <a:t>i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return </a:t>
            </a:r>
            <a:r>
              <a:rPr lang="en-US" dirty="0" err="1"/>
              <a:t>ans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52824" y="376952"/>
            <a:ext cx="5346015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sum_of_squares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 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ans</a:t>
            </a:r>
            <a:r>
              <a:rPr lang="en-US" dirty="0"/>
              <a:t> = 0;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=1;</a:t>
            </a:r>
          </a:p>
          <a:p>
            <a:r>
              <a:rPr lang="en-US" dirty="0"/>
              <a:t> L1: if (</a:t>
            </a:r>
            <a:r>
              <a:rPr lang="en-US" dirty="0" err="1"/>
              <a:t>i</a:t>
            </a:r>
            <a:r>
              <a:rPr lang="en-US" dirty="0"/>
              <a:t>&gt;n) </a:t>
            </a:r>
            <a:r>
              <a:rPr lang="en-US" dirty="0" err="1"/>
              <a:t>goto</a:t>
            </a:r>
            <a:r>
              <a:rPr lang="en-US" dirty="0"/>
              <a:t> L2;</a:t>
            </a:r>
          </a:p>
          <a:p>
            <a:r>
              <a:rPr lang="en-US" dirty="0"/>
              <a:t>  </a:t>
            </a:r>
            <a:r>
              <a:rPr lang="en-US" dirty="0" err="1"/>
              <a:t>ans</a:t>
            </a:r>
            <a:r>
              <a:rPr lang="en-US" dirty="0"/>
              <a:t> += </a:t>
            </a:r>
            <a:r>
              <a:rPr lang="en-US" dirty="0" err="1"/>
              <a:t>i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dirty="0"/>
              <a:t>  </a:t>
            </a:r>
            <a:r>
              <a:rPr lang="en-US" dirty="0" err="1"/>
              <a:t>goto</a:t>
            </a:r>
            <a:r>
              <a:rPr lang="en-US" dirty="0"/>
              <a:t> L1;</a:t>
            </a:r>
          </a:p>
          <a:p>
            <a:r>
              <a:rPr lang="en-US" dirty="0"/>
              <a:t> L2:  return </a:t>
            </a:r>
            <a:r>
              <a:rPr lang="en-US" dirty="0" err="1"/>
              <a:t>ans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     </a:t>
            </a:r>
            <a:r>
              <a:rPr lang="en-US" sz="2400" dirty="0"/>
              <a:t>The C code compiles the same in either</a:t>
            </a:r>
          </a:p>
          <a:p>
            <a:r>
              <a:rPr lang="en-US" sz="2400" dirty="0"/>
              <a:t>    case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396" y="2743200"/>
            <a:ext cx="301942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sum_of_squares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.L4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$1,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$1,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.L3: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$1,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.L3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rep ret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.L4: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95670"/>
              </p:ext>
            </p:extLst>
          </p:nvPr>
        </p:nvGraphicFramePr>
        <p:xfrm>
          <a:off x="6210301" y="533400"/>
          <a:ext cx="2895599" cy="180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8588">
                <a:tc>
                  <a:txBody>
                    <a:bodyPr/>
                    <a:lstStyle/>
                    <a:p>
                      <a:r>
                        <a:rPr lang="en-US" dirty="0"/>
                        <a:t>64-bit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32-bit</a:t>
                      </a:r>
                      <a:r>
                        <a:rPr lang="en-US" baseline="0" dirty="0"/>
                        <a:t> 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Arg</a:t>
                      </a:r>
                      <a:r>
                        <a:rPr lang="en-US" baseline="0" dirty="0"/>
                        <a:t> #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027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rdi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edi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027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rsi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esi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027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rdx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edx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6250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399" y="376952"/>
            <a:ext cx="6306535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convert ‘F’ to ‘C’ and vice versa</a:t>
            </a:r>
          </a:p>
          <a:p>
            <a:r>
              <a:rPr lang="en-US" dirty="0"/>
              <a:t>void scale(char s1, char *s2) {</a:t>
            </a:r>
          </a:p>
          <a:p>
            <a:r>
              <a:rPr lang="en-US" dirty="0"/>
              <a:t>    if (s1 == ‘F’)</a:t>
            </a:r>
          </a:p>
          <a:p>
            <a:r>
              <a:rPr lang="en-US" dirty="0"/>
              <a:t>       *s2 = ‘C’;</a:t>
            </a:r>
          </a:p>
          <a:p>
            <a:r>
              <a:rPr lang="en-US" dirty="0"/>
              <a:t>    else if (s1 == ‘C’)</a:t>
            </a:r>
          </a:p>
          <a:p>
            <a:r>
              <a:rPr lang="en-US" dirty="0"/>
              <a:t>       *s2 = ‘F’;</a:t>
            </a:r>
          </a:p>
          <a:p>
            <a:r>
              <a:rPr lang="en-US" dirty="0"/>
              <a:t> }</a:t>
            </a:r>
          </a:p>
          <a:p>
            <a:endParaRPr lang="en-US" dirty="0"/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scale: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$70,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# s1 == 'F'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je .L6             # Yes?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$67,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# s1 == 'C'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je .L7             # Yes?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L7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.L7: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$70, 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# *s2 = 'F‘; indirect addressing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.L6: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$67, 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# *s2 = 'C‘; indirect addressing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005056"/>
              </p:ext>
            </p:extLst>
          </p:nvPr>
        </p:nvGraphicFramePr>
        <p:xfrm>
          <a:off x="4876800" y="408763"/>
          <a:ext cx="3733800" cy="2186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8085">
                <a:tc>
                  <a:txBody>
                    <a:bodyPr/>
                    <a:lstStyle/>
                    <a:p>
                      <a:r>
                        <a:rPr lang="en-US" dirty="0"/>
                        <a:t>64-bit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32-bit</a:t>
                      </a:r>
                      <a:r>
                        <a:rPr lang="en-US" baseline="0" dirty="0"/>
                        <a:t> 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Arg</a:t>
                      </a:r>
                      <a:r>
                        <a:rPr lang="en-US" baseline="0" dirty="0"/>
                        <a:t> #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28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rdi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edi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dil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28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rsi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esi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28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rdx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edx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3330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What does this function do?</a:t>
            </a:r>
          </a:p>
          <a:p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990600"/>
            <a:ext cx="457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.L4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.L3: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(%rdi,%rdx,4),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$1,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.L3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.L4: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48200" y="2438400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3222" y="3791971"/>
            <a:ext cx="41735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L3:  memory operand base, index,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many parameters?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type of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there a loop?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249154"/>
              </p:ext>
            </p:extLst>
          </p:nvPr>
        </p:nvGraphicFramePr>
        <p:xfrm>
          <a:off x="5486400" y="1250097"/>
          <a:ext cx="2895599" cy="180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8588">
                <a:tc>
                  <a:txBody>
                    <a:bodyPr/>
                    <a:lstStyle/>
                    <a:p>
                      <a:r>
                        <a:rPr lang="en-US" dirty="0"/>
                        <a:t>64-bit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32-bit</a:t>
                      </a:r>
                      <a:r>
                        <a:rPr lang="en-US" baseline="0" dirty="0"/>
                        <a:t> 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Arg</a:t>
                      </a:r>
                      <a:r>
                        <a:rPr lang="en-US" baseline="0" dirty="0"/>
                        <a:t> #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027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rdi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edi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027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rsi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esi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027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rdx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edx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8734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What does this function do?</a:t>
            </a:r>
          </a:p>
          <a:p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990600"/>
            <a:ext cx="457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.L4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.L3: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(%rdi,%rdx,4),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$1,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.L3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.L4: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48200" y="2438400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3222" y="3791971"/>
            <a:ext cx="41735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L3:  memory operand base, index,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many parameters?   </a:t>
            </a:r>
            <a:r>
              <a:rPr lang="en-US" b="1" dirty="0"/>
              <a:t>2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there a loop?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611699"/>
              </p:ext>
            </p:extLst>
          </p:nvPr>
        </p:nvGraphicFramePr>
        <p:xfrm>
          <a:off x="6096000" y="1242894"/>
          <a:ext cx="2895599" cy="180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8588">
                <a:tc>
                  <a:txBody>
                    <a:bodyPr/>
                    <a:lstStyle/>
                    <a:p>
                      <a:r>
                        <a:rPr lang="en-US" dirty="0"/>
                        <a:t>64-bit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32-bit</a:t>
                      </a:r>
                      <a:r>
                        <a:rPr lang="en-US" baseline="0" dirty="0"/>
                        <a:t> 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Arg</a:t>
                      </a:r>
                      <a:r>
                        <a:rPr lang="en-US" baseline="0" dirty="0"/>
                        <a:t> #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027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rdi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edi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027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rsi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esi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027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rdx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edx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3733800" y="13843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92600" y="1237397"/>
            <a:ext cx="117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733800" y="1912561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92600" y="1727895"/>
            <a:ext cx="157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parameter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708400" y="3156466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67200" y="2971800"/>
            <a:ext cx="117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38867" y="4920732"/>
            <a:ext cx="2237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Yes beginning with L3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8200" y="4800600"/>
            <a:ext cx="27365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types of parameters?</a:t>
            </a:r>
          </a:p>
          <a:p>
            <a:endParaRPr lang="en-US" dirty="0"/>
          </a:p>
          <a:p>
            <a:r>
              <a:rPr lang="en-US" dirty="0"/>
              <a:t>%</a:t>
            </a:r>
            <a:r>
              <a:rPr lang="en-US" dirty="0" err="1"/>
              <a:t>rdi</a:t>
            </a:r>
            <a:r>
              <a:rPr lang="en-US" dirty="0"/>
              <a:t>:  pointer</a:t>
            </a:r>
          </a:p>
          <a:p>
            <a:r>
              <a:rPr lang="en-US" dirty="0"/>
              <a:t>%</a:t>
            </a:r>
            <a:r>
              <a:rPr lang="en-US" dirty="0" err="1"/>
              <a:t>rsi</a:t>
            </a:r>
            <a:r>
              <a:rPr lang="en-US" dirty="0"/>
              <a:t>:   integer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00500" y="6096000"/>
            <a:ext cx="390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Returns the sum of an array of integers</a:t>
            </a:r>
          </a:p>
        </p:txBody>
      </p:sp>
    </p:spTree>
    <p:extLst>
      <p:ext uri="{BB962C8B-B14F-4D97-AF65-F5344CB8AC3E}">
        <p14:creationId xmlns:p14="http://schemas.microsoft.com/office/powerpoint/2010/main" val="5353697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685800"/>
            <a:ext cx="75438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Program Stack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Programs keep track of many things in a portion of memory called the </a:t>
            </a:r>
            <a:r>
              <a:rPr lang="en-US" b="1" dirty="0"/>
              <a:t>program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Instructions </a:t>
            </a:r>
            <a:r>
              <a:rPr lang="en-US" b="1" dirty="0"/>
              <a:t>push</a:t>
            </a:r>
            <a:r>
              <a:rPr lang="en-US" dirty="0"/>
              <a:t> and </a:t>
            </a:r>
            <a:r>
              <a:rPr lang="en-US" b="1" dirty="0"/>
              <a:t>pop</a:t>
            </a:r>
            <a:r>
              <a:rPr lang="en-US" dirty="0"/>
              <a:t> do what they sound like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%</a:t>
            </a:r>
            <a:r>
              <a:rPr lang="en-US" b="1" dirty="0" err="1"/>
              <a:t>rsp</a:t>
            </a:r>
            <a:r>
              <a:rPr lang="en-US" b="1" dirty="0"/>
              <a:t> </a:t>
            </a:r>
            <a:r>
              <a:rPr lang="en-US" dirty="0"/>
              <a:t>contains the address of the top of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 function is called, it sets up a </a:t>
            </a:r>
            <a:r>
              <a:rPr lang="en-US" b="1" dirty="0"/>
              <a:t>stack frame</a:t>
            </a:r>
            <a:r>
              <a:rPr lang="en-US" dirty="0"/>
              <a:t> for itself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%</a:t>
            </a:r>
            <a:r>
              <a:rPr lang="en-US" b="1" dirty="0" err="1"/>
              <a:t>rsp</a:t>
            </a:r>
            <a:r>
              <a:rPr lang="en-US" dirty="0"/>
              <a:t> is a pointer to the top of the stack frame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%</a:t>
            </a:r>
            <a:r>
              <a:rPr lang="en-US" b="1" dirty="0" err="1"/>
              <a:t>rbp</a:t>
            </a:r>
            <a:r>
              <a:rPr lang="en-US" dirty="0"/>
              <a:t> is a pointer to the bottom of the stack frame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08206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11" y="341652"/>
            <a:ext cx="7985178" cy="617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76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17463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4721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43000" y="1597967"/>
          <a:ext cx="3886200" cy="3131978"/>
        </p:xfrm>
        <a:graphic>
          <a:graphicData uri="http://schemas.openxmlformats.org/drawingml/2006/table">
            <a:tbl>
              <a:tblPr/>
              <a:tblGrid>
                <a:gridCol w="1813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1170">
                <a:tc>
                  <a:txBody>
                    <a:bodyPr/>
                    <a:lstStyle/>
                    <a:p>
                      <a:r>
                        <a:rPr lang="en-US" dirty="0"/>
                        <a:t>Memory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Latency (how many times slower)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468">
                <a:tc>
                  <a:txBody>
                    <a:bodyPr/>
                    <a:lstStyle/>
                    <a:p>
                      <a:r>
                        <a:rPr lang="en-US"/>
                        <a:t>Registers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468">
                <a:tc>
                  <a:txBody>
                    <a:bodyPr/>
                    <a:lstStyle/>
                    <a:p>
                      <a:r>
                        <a:rPr lang="en-US"/>
                        <a:t>L1 Cache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468">
                <a:tc>
                  <a:txBody>
                    <a:bodyPr/>
                    <a:lstStyle/>
                    <a:p>
                      <a:r>
                        <a:rPr lang="en-US"/>
                        <a:t>L2 Cache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468">
                <a:tc>
                  <a:txBody>
                    <a:bodyPr/>
                    <a:lstStyle/>
                    <a:p>
                      <a:r>
                        <a:rPr lang="en-US"/>
                        <a:t>L3 Cache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468">
                <a:tc>
                  <a:txBody>
                    <a:bodyPr/>
                    <a:lstStyle/>
                    <a:p>
                      <a:r>
                        <a:rPr lang="en-US"/>
                        <a:t>RAM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468">
                <a:tc>
                  <a:txBody>
                    <a:bodyPr/>
                    <a:lstStyle/>
                    <a:p>
                      <a:r>
                        <a:rPr lang="en-US" dirty="0"/>
                        <a:t>Disk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90600" y="759767"/>
            <a:ext cx="3007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Comparisons of speed</a:t>
            </a:r>
          </a:p>
        </p:txBody>
      </p:sp>
    </p:spTree>
    <p:extLst>
      <p:ext uri="{BB962C8B-B14F-4D97-AF65-F5344CB8AC3E}">
        <p14:creationId xmlns:p14="http://schemas.microsoft.com/office/powerpoint/2010/main" val="29702313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11" y="341652"/>
            <a:ext cx="7985178" cy="61746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8150" y="3926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828800" y="4572000"/>
            <a:ext cx="533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981200" y="1371600"/>
            <a:ext cx="1143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86" y="341652"/>
            <a:ext cx="7985178" cy="617469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2035024" y="1371600"/>
            <a:ext cx="1143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49324" y="1371600"/>
            <a:ext cx="136676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882624" y="4648200"/>
            <a:ext cx="533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25824" y="4267200"/>
            <a:ext cx="1089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Dynamically</a:t>
            </a:r>
          </a:p>
          <a:p>
            <a:r>
              <a:rPr lang="en-US" sz="1400" dirty="0"/>
              <a:t>Grows (and shrinks)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29200" y="1752600"/>
            <a:ext cx="228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143500" y="3886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625824" y="914400"/>
            <a:ext cx="1012976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62000" y="762000"/>
            <a:ext cx="161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if you prefer</a:t>
            </a:r>
          </a:p>
        </p:txBody>
      </p:sp>
    </p:spTree>
    <p:extLst>
      <p:ext uri="{BB962C8B-B14F-4D97-AF65-F5344CB8AC3E}">
        <p14:creationId xmlns:p14="http://schemas.microsoft.com/office/powerpoint/2010/main" val="7073798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209800"/>
            <a:ext cx="723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Text. P. 90:  “By convention, we draw stacks upside down, so that the “top” of the stack is shown at the bottom.” 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diagrams </a:t>
            </a:r>
            <a:r>
              <a:rPr lang="en-US" b="1" dirty="0"/>
              <a:t>do not</a:t>
            </a:r>
            <a:r>
              <a:rPr lang="en-US" dirty="0"/>
              <a:t> follow this convention, because it doesn’t make sense.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6231" y="838200"/>
            <a:ext cx="4391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Orientation of the Program Stack</a:t>
            </a:r>
          </a:p>
        </p:txBody>
      </p:sp>
    </p:spTree>
    <p:extLst>
      <p:ext uri="{BB962C8B-B14F-4D97-AF65-F5344CB8AC3E}">
        <p14:creationId xmlns:p14="http://schemas.microsoft.com/office/powerpoint/2010/main" val="6232973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9906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 function is called, it allocates room on the stack for its “stack frame”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frame contains space for local variables, register values that need to be stored away, and information needed to return to the calling 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27335" y="374301"/>
            <a:ext cx="336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Use of the program stack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2190929"/>
            <a:ext cx="5791200" cy="455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13561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25388"/>
            <a:ext cx="13259966" cy="5867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2751" y="1507123"/>
            <a:ext cx="597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%</a:t>
            </a:r>
            <a:r>
              <a:rPr lang="en-US" sz="1600" b="1" dirty="0" err="1">
                <a:solidFill>
                  <a:srgbClr val="FF0000"/>
                </a:solidFill>
              </a:rPr>
              <a:t>rsp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76600" y="16764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93226" y="2817911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%</a:t>
            </a:r>
            <a:r>
              <a:rPr lang="en-US" sz="1400" b="1" dirty="0" err="1">
                <a:solidFill>
                  <a:srgbClr val="FF0000"/>
                </a:solidFill>
              </a:rPr>
              <a:t>rbp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38500" y="2971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5769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4800"/>
            <a:ext cx="6305550" cy="602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5871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1" y="685800"/>
            <a:ext cx="76962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pushq</a:t>
            </a:r>
            <a:endParaRPr lang="en-US" sz="2400" b="1" dirty="0"/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 function is called, it creates its own stack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also needs to store information that is required to return to the calling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Return 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Boundaries of the calling function’s stack frame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Therefore, many functions start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pushq</a:t>
            </a:r>
            <a:r>
              <a:rPr lang="en-US" dirty="0"/>
              <a:t> 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movq</a:t>
            </a:r>
            <a:r>
              <a:rPr lang="en-US" dirty="0"/>
              <a:t> %</a:t>
            </a:r>
            <a:r>
              <a:rPr lang="en-US" dirty="0" err="1"/>
              <a:t>rsp</a:t>
            </a:r>
            <a:r>
              <a:rPr lang="en-US" dirty="0"/>
              <a:t>, %</a:t>
            </a:r>
            <a:r>
              <a:rPr lang="en-US" dirty="0" err="1"/>
              <a:t>rbp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 is a “macro”, short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	</a:t>
            </a:r>
            <a:r>
              <a:rPr lang="en-US" dirty="0" err="1"/>
              <a:t>subq</a:t>
            </a:r>
            <a:r>
              <a:rPr lang="en-US" dirty="0"/>
              <a:t> $16, %</a:t>
            </a:r>
            <a:r>
              <a:rPr lang="en-US" dirty="0" err="1"/>
              <a:t>rsp</a:t>
            </a:r>
            <a:endParaRPr lang="en-US" dirty="0"/>
          </a:p>
          <a:p>
            <a:pPr lvl="1"/>
            <a:r>
              <a:rPr lang="en-US" dirty="0"/>
              <a:t>	</a:t>
            </a:r>
            <a:r>
              <a:rPr lang="en-US" dirty="0" err="1"/>
              <a:t>movq</a:t>
            </a:r>
            <a:r>
              <a:rPr lang="en-US" dirty="0"/>
              <a:t> %</a:t>
            </a:r>
            <a:r>
              <a:rPr lang="en-US" dirty="0" err="1"/>
              <a:t>rbp</a:t>
            </a:r>
            <a:r>
              <a:rPr lang="en-US" dirty="0"/>
              <a:t>, (%</a:t>
            </a:r>
            <a:r>
              <a:rPr lang="en-US" dirty="0" err="1"/>
              <a:t>rsp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807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1" y="685800"/>
            <a:ext cx="76962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popq</a:t>
            </a:r>
            <a:endParaRPr lang="en-US" sz="2400" b="1" dirty="0"/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 function returns, it restores the program stack to its previous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Therefore, many functions end with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popq</a:t>
            </a:r>
            <a:r>
              <a:rPr lang="en-US" dirty="0"/>
              <a:t> %</a:t>
            </a:r>
            <a:r>
              <a:rPr lang="en-US" dirty="0" err="1"/>
              <a:t>rbp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 is a “macro”, short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	</a:t>
            </a:r>
            <a:r>
              <a:rPr lang="en-US" dirty="0" err="1"/>
              <a:t>movq</a:t>
            </a:r>
            <a:r>
              <a:rPr lang="en-US" dirty="0"/>
              <a:t> (%</a:t>
            </a:r>
            <a:r>
              <a:rPr lang="en-US" dirty="0" err="1"/>
              <a:t>rsp</a:t>
            </a:r>
            <a:r>
              <a:rPr lang="en-US" dirty="0"/>
              <a:t>), %</a:t>
            </a:r>
            <a:r>
              <a:rPr lang="en-US" dirty="0" err="1"/>
              <a:t>rbp</a:t>
            </a:r>
            <a:endParaRPr lang="en-US" dirty="0"/>
          </a:p>
          <a:p>
            <a:pPr lvl="1"/>
            <a:r>
              <a:rPr lang="en-US" dirty="0"/>
              <a:t>	</a:t>
            </a:r>
            <a:r>
              <a:rPr lang="en-US" dirty="0" err="1"/>
              <a:t>addq</a:t>
            </a:r>
            <a:r>
              <a:rPr lang="en-US" dirty="0"/>
              <a:t> $16, %</a:t>
            </a:r>
            <a:r>
              <a:rPr lang="en-US" dirty="0" err="1"/>
              <a:t>rsp</a:t>
            </a:r>
            <a:endParaRPr lang="en-US" dirty="0"/>
          </a:p>
          <a:p>
            <a:pPr lvl="1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143862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38481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</a:t>
            </a:r>
          </a:p>
          <a:p>
            <a:endParaRPr lang="en-US" sz="2400" b="1" dirty="0"/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f(x) {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g(x);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g(y) {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y * 2;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$-4,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-4(%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-4(%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$4,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842417" y="1143000"/>
            <a:ext cx="1600200" cy="3048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842417" y="2514600"/>
            <a:ext cx="16002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528092" y="2363688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80391" y="2209799"/>
            <a:ext cx="537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%</a:t>
            </a:r>
            <a:r>
              <a:rPr lang="en-US" sz="1400" dirty="0" err="1"/>
              <a:t>rsp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528092" y="4037112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80391" y="388322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%</a:t>
            </a:r>
            <a:r>
              <a:rPr lang="en-US" sz="1400" dirty="0" err="1"/>
              <a:t>rbp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72031" y="2819400"/>
            <a:ext cx="740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842417" y="2209800"/>
            <a:ext cx="16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72031" y="2209800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 %</a:t>
            </a:r>
            <a:r>
              <a:rPr lang="en-US" sz="1400" dirty="0" err="1"/>
              <a:t>rbp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627060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38481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</a:t>
            </a:r>
          </a:p>
          <a:p>
            <a:endParaRPr lang="en-US" sz="2400" b="1" dirty="0"/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f(x) {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g(x);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g(y) {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y * 2;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$-4,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-4(%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-4(%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$4,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42417" y="1143000"/>
            <a:ext cx="1600200" cy="3048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842417" y="2514600"/>
            <a:ext cx="16002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528092" y="2363688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80391" y="2209799"/>
            <a:ext cx="537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%</a:t>
            </a:r>
            <a:r>
              <a:rPr lang="en-US" sz="1400" dirty="0" err="1"/>
              <a:t>rsp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610101" y="2363689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62400" y="22098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%</a:t>
            </a:r>
            <a:r>
              <a:rPr lang="en-US" sz="1400" dirty="0" err="1"/>
              <a:t>rbp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272031" y="2819400"/>
            <a:ext cx="740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5842417" y="2209800"/>
            <a:ext cx="16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72031" y="2209800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 %</a:t>
            </a:r>
            <a:r>
              <a:rPr lang="en-US" sz="1400" dirty="0" err="1"/>
              <a:t>rbp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37453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38481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</a:t>
            </a:r>
          </a:p>
          <a:p>
            <a:endParaRPr lang="en-US" sz="2400" b="1" dirty="0"/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f(x) {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g(x);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g(y) {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y * 2;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subq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$-4, %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-4(%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-4(%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$4,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842417" y="1143000"/>
            <a:ext cx="1600200" cy="3048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842417" y="2514600"/>
            <a:ext cx="16002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528091" y="2036861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80390" y="1882972"/>
            <a:ext cx="537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%</a:t>
            </a:r>
            <a:r>
              <a:rPr lang="en-US" sz="1400" dirty="0" err="1"/>
              <a:t>rsp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86402" y="2360712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38701" y="220682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%</a:t>
            </a:r>
            <a:r>
              <a:rPr lang="en-US" sz="1400" dirty="0" err="1"/>
              <a:t>rbp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272031" y="2819400"/>
            <a:ext cx="740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842417" y="2209800"/>
            <a:ext cx="16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72031" y="2209800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 %</a:t>
            </a:r>
            <a:r>
              <a:rPr lang="en-US" sz="1400" dirty="0" err="1"/>
              <a:t>rbp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65980" y="1911548"/>
            <a:ext cx="1153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 stack frame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5842418" y="1882972"/>
            <a:ext cx="16001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945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2F74-763A-4FD4-AC72-D1C858A6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18C48-3696-4C1A-9555-2D90E8012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commercial 8-bit processor was the </a:t>
            </a:r>
            <a:r>
              <a:rPr lang="en-US" dirty="0">
                <a:hlinkClick r:id="rId2" tooltip="Intel 8008"/>
              </a:rPr>
              <a:t>Intel 8008</a:t>
            </a:r>
            <a:r>
              <a:rPr lang="en-US" dirty="0"/>
              <a:t> (1972) (Wikipedia)</a:t>
            </a:r>
          </a:p>
          <a:p>
            <a:r>
              <a:rPr lang="en-US" dirty="0"/>
              <a:t>chars, </a:t>
            </a:r>
            <a:r>
              <a:rPr lang="en-US" dirty="0" err="1"/>
              <a:t>ints</a:t>
            </a:r>
            <a:r>
              <a:rPr lang="en-US" dirty="0"/>
              <a:t>, floats(?), addresses, etc. all took up 1 byte</a:t>
            </a:r>
          </a:p>
          <a:p>
            <a:r>
              <a:rPr lang="en-US" dirty="0"/>
              <a:t>2</a:t>
            </a:r>
            <a:r>
              <a:rPr lang="en-US" baseline="30000" dirty="0"/>
              <a:t>8 </a:t>
            </a:r>
            <a:r>
              <a:rPr lang="en-US" dirty="0"/>
              <a:t>bytes of addressable memory!! 0x00 – 0xff.  Everything else had to be on a disc (or another computer)</a:t>
            </a:r>
          </a:p>
        </p:txBody>
      </p:sp>
    </p:spTree>
    <p:extLst>
      <p:ext uri="{BB962C8B-B14F-4D97-AF65-F5344CB8AC3E}">
        <p14:creationId xmlns:p14="http://schemas.microsoft.com/office/powerpoint/2010/main" val="17404867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38481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</a:t>
            </a:r>
          </a:p>
          <a:p>
            <a:endParaRPr lang="en-US" sz="2400" b="1" dirty="0"/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f(x) {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g(x);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g(y) {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y * 2;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$-4,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-4(%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-4(%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$4, %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842417" y="1143000"/>
            <a:ext cx="1600200" cy="3048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842417" y="2514600"/>
            <a:ext cx="16002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610101" y="2373214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62400" y="2219325"/>
            <a:ext cx="537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%</a:t>
            </a:r>
            <a:r>
              <a:rPr lang="en-US" sz="1400" dirty="0" err="1"/>
              <a:t>rsp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86402" y="2360712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38701" y="220682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%</a:t>
            </a:r>
            <a:r>
              <a:rPr lang="en-US" sz="1400" dirty="0" err="1"/>
              <a:t>rbp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272031" y="2819400"/>
            <a:ext cx="740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842417" y="2209800"/>
            <a:ext cx="16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72031" y="2209800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 %</a:t>
            </a:r>
            <a:r>
              <a:rPr lang="en-US" sz="1400" dirty="0" err="1"/>
              <a:t>rbp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36694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38481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</a:t>
            </a:r>
          </a:p>
          <a:p>
            <a:endParaRPr lang="en-US" sz="2400" b="1" dirty="0"/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f(x) {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g(x);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g(y) {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y * 2;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$-4,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-4(%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-4(%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$4,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842417" y="1143000"/>
            <a:ext cx="1600200" cy="3048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842417" y="2514600"/>
            <a:ext cx="16002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426367" y="2665512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78666" y="2511623"/>
            <a:ext cx="537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%</a:t>
            </a:r>
            <a:r>
              <a:rPr lang="en-US" sz="1400" dirty="0" err="1"/>
              <a:t>rsp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12806" y="3979962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65105" y="382607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%</a:t>
            </a:r>
            <a:r>
              <a:rPr lang="en-US" sz="1400" dirty="0" err="1"/>
              <a:t>rbp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272031" y="2819400"/>
            <a:ext cx="740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8475495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dirty="0"/>
              <a:t>pop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dirty="0"/>
              <a:t>less:</a:t>
            </a:r>
          </a:p>
          <a:p>
            <a:pPr marL="0" indent="0">
              <a:buNone/>
            </a:pPr>
            <a:r>
              <a:rPr lang="en-US" sz="1900" dirty="0"/>
              <a:t>        </a:t>
            </a:r>
            <a:r>
              <a:rPr lang="en-US" sz="1900" b="1" dirty="0" err="1"/>
              <a:t>pushq</a:t>
            </a:r>
            <a:r>
              <a:rPr lang="en-US" sz="1900" b="1" dirty="0"/>
              <a:t>   %</a:t>
            </a:r>
            <a:r>
              <a:rPr lang="en-US" sz="1900" b="1" dirty="0" err="1"/>
              <a:t>rbp</a:t>
            </a:r>
            <a:r>
              <a:rPr lang="en-US" sz="1900" dirty="0"/>
              <a:t>                   # save %</a:t>
            </a:r>
            <a:r>
              <a:rPr lang="en-US" sz="1900" dirty="0" err="1"/>
              <a:t>rbp</a:t>
            </a:r>
            <a:r>
              <a:rPr lang="en-US" sz="1900" dirty="0"/>
              <a:t> from previous stack frame</a:t>
            </a:r>
          </a:p>
          <a:p>
            <a:pPr marL="0" indent="0">
              <a:buNone/>
            </a:pPr>
            <a:r>
              <a:rPr lang="en-US" sz="1900" dirty="0"/>
              <a:t>        </a:t>
            </a:r>
            <a:r>
              <a:rPr lang="en-US" sz="1900" b="1" dirty="0" err="1"/>
              <a:t>movq</a:t>
            </a:r>
            <a:r>
              <a:rPr lang="en-US" sz="1900" b="1" dirty="0"/>
              <a:t>    %</a:t>
            </a:r>
            <a:r>
              <a:rPr lang="en-US" sz="1900" b="1" dirty="0" err="1"/>
              <a:t>rsp</a:t>
            </a:r>
            <a:r>
              <a:rPr lang="en-US" sz="1900" b="1" dirty="0"/>
              <a:t>, %</a:t>
            </a:r>
            <a:r>
              <a:rPr lang="en-US" sz="1900" b="1" dirty="0" err="1"/>
              <a:t>rbp</a:t>
            </a:r>
            <a:r>
              <a:rPr lang="en-US" sz="1900" dirty="0"/>
              <a:t>        # %</a:t>
            </a:r>
            <a:r>
              <a:rPr lang="en-US" sz="1900" dirty="0" err="1"/>
              <a:t>rbp</a:t>
            </a:r>
            <a:r>
              <a:rPr lang="en-US" sz="1900" dirty="0"/>
              <a:t> now points to the bottom of “less” stack frame</a:t>
            </a:r>
          </a:p>
          <a:p>
            <a:pPr marL="0" indent="0">
              <a:buNone/>
            </a:pPr>
            <a:r>
              <a:rPr lang="en-US" sz="1900" dirty="0"/>
              <a:t>        </a:t>
            </a:r>
            <a:r>
              <a:rPr lang="en-US" sz="1900" b="1" dirty="0" err="1"/>
              <a:t>subq</a:t>
            </a:r>
            <a:r>
              <a:rPr lang="en-US" sz="1900" b="1" dirty="0"/>
              <a:t>     $16, %</a:t>
            </a:r>
            <a:r>
              <a:rPr lang="en-US" sz="1900" b="1" dirty="0" err="1"/>
              <a:t>rsp</a:t>
            </a:r>
            <a:r>
              <a:rPr lang="en-US" sz="1900" b="1" dirty="0"/>
              <a:t>           </a:t>
            </a:r>
            <a:r>
              <a:rPr lang="en-US" sz="1900" dirty="0"/>
              <a:t># adjust %</a:t>
            </a:r>
            <a:r>
              <a:rPr lang="en-US" sz="1900" dirty="0" err="1"/>
              <a:t>rsp</a:t>
            </a:r>
            <a:r>
              <a:rPr lang="en-US" sz="1900" dirty="0"/>
              <a:t> so that the stack frame is the right size</a:t>
            </a:r>
          </a:p>
          <a:p>
            <a:pPr marL="0" indent="0">
              <a:buNone/>
            </a:pPr>
            <a:r>
              <a:rPr lang="en-US" sz="1900" dirty="0"/>
              <a:t>        </a:t>
            </a:r>
            <a:r>
              <a:rPr lang="en-US" sz="1900" dirty="0" err="1"/>
              <a:t>movl</a:t>
            </a:r>
            <a:r>
              <a:rPr lang="en-US" sz="1900" dirty="0"/>
              <a:t>    %</a:t>
            </a:r>
            <a:r>
              <a:rPr lang="en-US" sz="1900" dirty="0" err="1"/>
              <a:t>edi</a:t>
            </a:r>
            <a:r>
              <a:rPr lang="en-US" sz="1900" dirty="0"/>
              <a:t>, -4(%</a:t>
            </a:r>
            <a:r>
              <a:rPr lang="en-US" sz="1900" dirty="0" err="1"/>
              <a:t>rbp</a:t>
            </a:r>
            <a:r>
              <a:rPr lang="en-US" sz="1900" dirty="0"/>
              <a:t>)</a:t>
            </a:r>
          </a:p>
          <a:p>
            <a:pPr marL="0" indent="0">
              <a:buNone/>
            </a:pPr>
            <a:r>
              <a:rPr lang="en-US" sz="1900" dirty="0"/>
              <a:t>        </a:t>
            </a:r>
            <a:r>
              <a:rPr lang="en-US" sz="1900" dirty="0" err="1"/>
              <a:t>movl</a:t>
            </a:r>
            <a:r>
              <a:rPr lang="en-US" sz="1900" dirty="0"/>
              <a:t>    %</a:t>
            </a:r>
            <a:r>
              <a:rPr lang="en-US" sz="1900" dirty="0" err="1"/>
              <a:t>esi</a:t>
            </a:r>
            <a:r>
              <a:rPr lang="en-US" sz="1900" dirty="0"/>
              <a:t>, -8(%</a:t>
            </a:r>
            <a:r>
              <a:rPr lang="en-US" sz="1900" dirty="0" err="1"/>
              <a:t>rbp</a:t>
            </a:r>
            <a:r>
              <a:rPr lang="en-US" sz="1900" dirty="0"/>
              <a:t>)</a:t>
            </a:r>
          </a:p>
          <a:p>
            <a:pPr marL="0" indent="0">
              <a:buNone/>
            </a:pPr>
            <a:r>
              <a:rPr lang="en-US" sz="1900" dirty="0"/>
              <a:t>        </a:t>
            </a:r>
            <a:r>
              <a:rPr lang="en-US" sz="1900" dirty="0" err="1"/>
              <a:t>movl</a:t>
            </a:r>
            <a:r>
              <a:rPr lang="en-US" sz="1900" dirty="0"/>
              <a:t>    -4(%</a:t>
            </a:r>
            <a:r>
              <a:rPr lang="en-US" sz="1900" dirty="0" err="1"/>
              <a:t>rbp</a:t>
            </a:r>
            <a:r>
              <a:rPr lang="en-US" sz="1900" dirty="0"/>
              <a:t>), %</a:t>
            </a:r>
            <a:r>
              <a:rPr lang="en-US" sz="1900" dirty="0" err="1"/>
              <a:t>eax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        </a:t>
            </a:r>
            <a:r>
              <a:rPr lang="en-US" sz="1900" dirty="0" err="1"/>
              <a:t>cmpl</a:t>
            </a:r>
            <a:r>
              <a:rPr lang="en-US" sz="1900" dirty="0"/>
              <a:t>    -8(%</a:t>
            </a:r>
            <a:r>
              <a:rPr lang="en-US" sz="1900" dirty="0" err="1"/>
              <a:t>rbp</a:t>
            </a:r>
            <a:r>
              <a:rPr lang="en-US" sz="1900" dirty="0"/>
              <a:t>), %</a:t>
            </a:r>
            <a:r>
              <a:rPr lang="en-US" sz="1900" dirty="0" err="1"/>
              <a:t>eax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        </a:t>
            </a:r>
            <a:r>
              <a:rPr lang="en-US" sz="1900" dirty="0" err="1"/>
              <a:t>setl</a:t>
            </a:r>
            <a:r>
              <a:rPr lang="en-US" sz="1900" dirty="0"/>
              <a:t>    %al               </a:t>
            </a:r>
          </a:p>
          <a:p>
            <a:pPr marL="0" indent="0">
              <a:buNone/>
            </a:pPr>
            <a:r>
              <a:rPr lang="en-US" sz="1900" dirty="0"/>
              <a:t>        </a:t>
            </a:r>
            <a:r>
              <a:rPr lang="en-US" sz="1900" dirty="0" err="1"/>
              <a:t>movzbl</a:t>
            </a:r>
            <a:r>
              <a:rPr lang="en-US" sz="1900" dirty="0"/>
              <a:t>  %al, %</a:t>
            </a:r>
            <a:r>
              <a:rPr lang="en-US" sz="1900" dirty="0" err="1"/>
              <a:t>eax</a:t>
            </a:r>
            <a:r>
              <a:rPr lang="en-US" sz="1900" dirty="0"/>
              <a:t> </a:t>
            </a:r>
          </a:p>
          <a:p>
            <a:pPr marL="0" indent="0">
              <a:buNone/>
            </a:pPr>
            <a:r>
              <a:rPr lang="en-US" sz="1900" dirty="0"/>
              <a:t>        </a:t>
            </a:r>
            <a:r>
              <a:rPr lang="en-US" sz="1900" b="1" dirty="0" err="1"/>
              <a:t>addq</a:t>
            </a:r>
            <a:r>
              <a:rPr lang="en-US" sz="1900" b="1" dirty="0"/>
              <a:t>    $16, %</a:t>
            </a:r>
            <a:r>
              <a:rPr lang="en-US" sz="1900" b="1" dirty="0" err="1"/>
              <a:t>rsp</a:t>
            </a:r>
            <a:r>
              <a:rPr lang="en-US" sz="1900" b="1" dirty="0"/>
              <a:t>          </a:t>
            </a:r>
            <a:r>
              <a:rPr lang="en-US" sz="1900" dirty="0"/>
              <a:t># make “less” stack frame disappear</a:t>
            </a:r>
          </a:p>
          <a:p>
            <a:pPr marL="0" indent="0">
              <a:buNone/>
            </a:pPr>
            <a:r>
              <a:rPr lang="en-US" sz="1900" b="1" dirty="0"/>
              <a:t>        </a:t>
            </a:r>
            <a:r>
              <a:rPr lang="en-US" sz="1900" b="1" dirty="0" err="1"/>
              <a:t>popq</a:t>
            </a:r>
            <a:r>
              <a:rPr lang="en-US" sz="1900" b="1" dirty="0"/>
              <a:t>    %</a:t>
            </a:r>
            <a:r>
              <a:rPr lang="en-US" sz="1900" b="1" dirty="0" err="1"/>
              <a:t>rbp</a:t>
            </a:r>
            <a:r>
              <a:rPr lang="en-US" sz="1900" b="1" dirty="0"/>
              <a:t>                  </a:t>
            </a:r>
            <a:r>
              <a:rPr lang="en-US" sz="1900" dirty="0"/>
              <a:t># restore calling function’s base pointer</a:t>
            </a:r>
            <a:endParaRPr lang="en-US" sz="1900" b="1" dirty="0"/>
          </a:p>
          <a:p>
            <a:pPr marL="0" indent="0">
              <a:buNone/>
            </a:pPr>
            <a:r>
              <a:rPr lang="en-US" sz="1900" dirty="0"/>
              <a:t>        ret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2659504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66688"/>
            <a:ext cx="8524875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2161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Recursive code is sometimes slower than iterative, because of the need to use the program stack.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 factorial</a:t>
            </a:r>
          </a:p>
        </p:txBody>
      </p:sp>
    </p:spTree>
    <p:extLst>
      <p:ext uri="{BB962C8B-B14F-4D97-AF65-F5344CB8AC3E}">
        <p14:creationId xmlns:p14="http://schemas.microsoft.com/office/powerpoint/2010/main" val="4793210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fact_r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x) {</a:t>
            </a:r>
          </a:p>
          <a:p>
            <a:pPr marL="0" indent="0">
              <a:buNone/>
            </a:pPr>
            <a:r>
              <a:rPr lang="en-US" dirty="0"/>
              <a:t>  if (x &lt;= 1)</a:t>
            </a:r>
          </a:p>
          <a:p>
            <a:pPr marL="0" indent="0">
              <a:buNone/>
            </a:pPr>
            <a:r>
              <a:rPr lang="en-US" dirty="0"/>
              <a:t>    return 1;</a:t>
            </a:r>
          </a:p>
          <a:p>
            <a:pPr marL="0" indent="0">
              <a:buNone/>
            </a:pPr>
            <a:r>
              <a:rPr lang="en-US" dirty="0"/>
              <a:t>  else return x * </a:t>
            </a:r>
            <a:r>
              <a:rPr lang="en-US" dirty="0" err="1"/>
              <a:t>fact_r</a:t>
            </a:r>
            <a:r>
              <a:rPr lang="en-US" dirty="0"/>
              <a:t>(x-1);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is x remembered?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First, using </a:t>
            </a:r>
          </a:p>
          <a:p>
            <a:pPr marL="0" indent="0">
              <a:buNone/>
            </a:pPr>
            <a:r>
              <a:rPr lang="en-US" dirty="0" err="1"/>
              <a:t>gcc</a:t>
            </a:r>
            <a:r>
              <a:rPr lang="en-US" dirty="0"/>
              <a:t> –o </a:t>
            </a:r>
            <a:r>
              <a:rPr lang="en-US" dirty="0" err="1"/>
              <a:t>fact.s</a:t>
            </a:r>
            <a:r>
              <a:rPr lang="en-US" dirty="0"/>
              <a:t> –s </a:t>
            </a:r>
            <a:r>
              <a:rPr lang="en-US" dirty="0" err="1"/>
              <a:t>fact.c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7862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458200" cy="5791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fact_r</a:t>
            </a:r>
            <a:r>
              <a:rPr lang="en-US" sz="2000" dirty="0"/>
              <a:t>:                                                     Each call to </a:t>
            </a:r>
            <a:r>
              <a:rPr lang="en-US" sz="2000" dirty="0" err="1"/>
              <a:t>fact_r</a:t>
            </a:r>
            <a:r>
              <a:rPr lang="en-US" sz="2000" dirty="0"/>
              <a:t> requires a stack frame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pushq</a:t>
            </a:r>
            <a:r>
              <a:rPr lang="en-US" sz="2000" dirty="0"/>
              <a:t>   %</a:t>
            </a:r>
            <a:r>
              <a:rPr lang="en-US" sz="2000" dirty="0" err="1"/>
              <a:t>rbp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movq</a:t>
            </a:r>
            <a:r>
              <a:rPr lang="en-US" sz="2000" dirty="0"/>
              <a:t>    %</a:t>
            </a:r>
            <a:r>
              <a:rPr lang="en-US" sz="2000" dirty="0" err="1"/>
              <a:t>rsp</a:t>
            </a:r>
            <a:r>
              <a:rPr lang="en-US" sz="2000" dirty="0"/>
              <a:t>, %</a:t>
            </a:r>
            <a:r>
              <a:rPr lang="en-US" sz="2000" dirty="0" err="1"/>
              <a:t>rbp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subq</a:t>
            </a:r>
            <a:r>
              <a:rPr lang="en-US" sz="2000" dirty="0"/>
              <a:t>    $16, %</a:t>
            </a:r>
            <a:r>
              <a:rPr lang="en-US" sz="2000" dirty="0" err="1"/>
              <a:t>rsp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movl</a:t>
            </a:r>
            <a:r>
              <a:rPr lang="en-US" sz="2000" dirty="0"/>
              <a:t>    %</a:t>
            </a:r>
            <a:r>
              <a:rPr lang="en-US" sz="2000" dirty="0" err="1"/>
              <a:t>edi</a:t>
            </a:r>
            <a:r>
              <a:rPr lang="en-US" sz="2000" dirty="0"/>
              <a:t>, -4(%</a:t>
            </a:r>
            <a:r>
              <a:rPr lang="en-US" sz="2000" dirty="0" err="1"/>
              <a:t>rbp</a:t>
            </a:r>
            <a:r>
              <a:rPr lang="en-US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cmpl</a:t>
            </a:r>
            <a:r>
              <a:rPr lang="en-US" sz="2000" dirty="0"/>
              <a:t>    $1, -4(%</a:t>
            </a:r>
            <a:r>
              <a:rPr lang="en-US" sz="2000" dirty="0" err="1"/>
              <a:t>rbp</a:t>
            </a:r>
            <a:r>
              <a:rPr lang="en-US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jg</a:t>
            </a:r>
            <a:r>
              <a:rPr lang="en-US" sz="2000" dirty="0"/>
              <a:t>      .L2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movl</a:t>
            </a:r>
            <a:r>
              <a:rPr lang="en-US" sz="2000" dirty="0"/>
              <a:t>    $1, %</a:t>
            </a:r>
            <a:r>
              <a:rPr lang="en-US" sz="2000" dirty="0" err="1"/>
              <a:t>eax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jmp</a:t>
            </a:r>
            <a:r>
              <a:rPr lang="en-US" sz="2000" dirty="0"/>
              <a:t>     .L3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.L2: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movl</a:t>
            </a:r>
            <a:r>
              <a:rPr lang="en-US" sz="2000" dirty="0"/>
              <a:t>    -4(%</a:t>
            </a:r>
            <a:r>
              <a:rPr lang="en-US" sz="2000" dirty="0" err="1"/>
              <a:t>rbp</a:t>
            </a:r>
            <a:r>
              <a:rPr lang="en-US" sz="2000" dirty="0"/>
              <a:t>), %</a:t>
            </a:r>
            <a:r>
              <a:rPr lang="en-US" sz="2000" dirty="0" err="1"/>
              <a:t>eax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subl</a:t>
            </a:r>
            <a:r>
              <a:rPr lang="en-US" sz="2000" dirty="0"/>
              <a:t>    $1, %</a:t>
            </a:r>
            <a:r>
              <a:rPr lang="en-US" sz="2000" dirty="0" err="1"/>
              <a:t>eax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movl</a:t>
            </a:r>
            <a:r>
              <a:rPr lang="en-US" sz="2000" dirty="0"/>
              <a:t>    %</a:t>
            </a:r>
            <a:r>
              <a:rPr lang="en-US" sz="2000" dirty="0" err="1"/>
              <a:t>eax</a:t>
            </a:r>
            <a:r>
              <a:rPr lang="en-US" sz="2000" dirty="0"/>
              <a:t>, %</a:t>
            </a:r>
            <a:r>
              <a:rPr lang="en-US" sz="2000" dirty="0" err="1"/>
              <a:t>edi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call    </a:t>
            </a:r>
            <a:r>
              <a:rPr lang="en-US" sz="2000" dirty="0" err="1"/>
              <a:t>fact_r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imull</a:t>
            </a:r>
            <a:r>
              <a:rPr lang="en-US" sz="2000" dirty="0"/>
              <a:t>   -4(%</a:t>
            </a:r>
            <a:r>
              <a:rPr lang="en-US" sz="2000" dirty="0" err="1"/>
              <a:t>rbp</a:t>
            </a:r>
            <a:r>
              <a:rPr lang="en-US" sz="2000" dirty="0"/>
              <a:t>), %</a:t>
            </a:r>
            <a:r>
              <a:rPr lang="en-US" sz="2000" dirty="0" err="1"/>
              <a:t>eax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.L3: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leave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ret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5562600" y="4187784"/>
            <a:ext cx="1816100" cy="1451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537200" y="5018781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94350" y="5018781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%</a:t>
            </a:r>
            <a:r>
              <a:rPr lang="en-US" sz="1600" dirty="0" err="1"/>
              <a:t>rbp</a:t>
            </a:r>
            <a:r>
              <a:rPr lang="en-US" sz="1600" dirty="0"/>
              <a:t> from previous frame</a:t>
            </a:r>
          </a:p>
        </p:txBody>
      </p:sp>
      <p:sp>
        <p:nvSpPr>
          <p:cNvPr id="8" name="Right Brace 7"/>
          <p:cNvSpPr/>
          <p:nvPr/>
        </p:nvSpPr>
        <p:spPr>
          <a:xfrm>
            <a:off x="7391400" y="4187784"/>
            <a:ext cx="457200" cy="1451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7924800" y="4728626"/>
            <a:ext cx="97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 bytes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838700" y="5442466"/>
            <a:ext cx="571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7600" y="5250934"/>
            <a:ext cx="144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%</a:t>
            </a:r>
            <a:r>
              <a:rPr lang="en-US" dirty="0" err="1"/>
              <a:t>rbp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4187784"/>
            <a:ext cx="158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Local variable</a:t>
            </a:r>
          </a:p>
          <a:p>
            <a:r>
              <a:rPr lang="en-US" sz="1600" dirty="0"/>
              <a:t>Used to store parameter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09835" y="4119636"/>
            <a:ext cx="140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%</a:t>
            </a:r>
            <a:r>
              <a:rPr lang="en-US" dirty="0" err="1"/>
              <a:t>rsp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914900" y="4304302"/>
            <a:ext cx="571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83888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458200" cy="5791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fact_r</a:t>
            </a:r>
            <a:r>
              <a:rPr lang="en-US" sz="2000" dirty="0"/>
              <a:t>:                                                     Each call to </a:t>
            </a:r>
            <a:r>
              <a:rPr lang="en-US" sz="2000" dirty="0" err="1"/>
              <a:t>fact_r</a:t>
            </a:r>
            <a:r>
              <a:rPr lang="en-US" sz="2000" dirty="0"/>
              <a:t> requires a stack frame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        </a:t>
            </a:r>
            <a:r>
              <a:rPr lang="en-US" sz="2000" b="1" dirty="0" err="1"/>
              <a:t>pushq</a:t>
            </a:r>
            <a:r>
              <a:rPr lang="en-US" sz="2000" b="1" dirty="0"/>
              <a:t>   %</a:t>
            </a:r>
            <a:r>
              <a:rPr lang="en-US" sz="2000" b="1" dirty="0" err="1"/>
              <a:t>rbp</a:t>
            </a:r>
            <a:endParaRPr lang="en-US" sz="20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        </a:t>
            </a:r>
            <a:r>
              <a:rPr lang="en-US" sz="2000" b="1" dirty="0" err="1"/>
              <a:t>movq</a:t>
            </a:r>
            <a:r>
              <a:rPr lang="en-US" sz="2000" b="1" dirty="0"/>
              <a:t>    %</a:t>
            </a:r>
            <a:r>
              <a:rPr lang="en-US" sz="2000" b="1" dirty="0" err="1"/>
              <a:t>rsp</a:t>
            </a:r>
            <a:r>
              <a:rPr lang="en-US" sz="2000" b="1" dirty="0"/>
              <a:t>, %</a:t>
            </a:r>
            <a:r>
              <a:rPr lang="en-US" sz="2000" b="1" dirty="0" err="1"/>
              <a:t>rbp</a:t>
            </a:r>
            <a:endParaRPr lang="en-US" sz="20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        </a:t>
            </a:r>
            <a:r>
              <a:rPr lang="en-US" sz="2000" b="1" dirty="0" err="1"/>
              <a:t>subq</a:t>
            </a:r>
            <a:r>
              <a:rPr lang="en-US" sz="2000" b="1" dirty="0"/>
              <a:t>    $16, %</a:t>
            </a:r>
            <a:r>
              <a:rPr lang="en-US" sz="2000" b="1" dirty="0" err="1"/>
              <a:t>rsp</a:t>
            </a:r>
            <a:endParaRPr lang="en-US" sz="20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movl</a:t>
            </a:r>
            <a:r>
              <a:rPr lang="en-US" sz="2000" dirty="0"/>
              <a:t>    %</a:t>
            </a:r>
            <a:r>
              <a:rPr lang="en-US" sz="2000" dirty="0" err="1"/>
              <a:t>edi</a:t>
            </a:r>
            <a:r>
              <a:rPr lang="en-US" sz="2000" dirty="0"/>
              <a:t>, -4(%</a:t>
            </a:r>
            <a:r>
              <a:rPr lang="en-US" sz="2000" dirty="0" err="1"/>
              <a:t>rbp</a:t>
            </a:r>
            <a:r>
              <a:rPr lang="en-US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cmpl</a:t>
            </a:r>
            <a:r>
              <a:rPr lang="en-US" sz="2000" dirty="0"/>
              <a:t>    $1, -4(%</a:t>
            </a:r>
            <a:r>
              <a:rPr lang="en-US" sz="2000" dirty="0" err="1"/>
              <a:t>rbp</a:t>
            </a:r>
            <a:r>
              <a:rPr lang="en-US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jg</a:t>
            </a:r>
            <a:r>
              <a:rPr lang="en-US" sz="2000" dirty="0"/>
              <a:t>      .L2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movl</a:t>
            </a:r>
            <a:r>
              <a:rPr lang="en-US" sz="2000" dirty="0"/>
              <a:t>    $1, %</a:t>
            </a:r>
            <a:r>
              <a:rPr lang="en-US" sz="2000" dirty="0" err="1"/>
              <a:t>eax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jmp</a:t>
            </a:r>
            <a:r>
              <a:rPr lang="en-US" sz="2000" dirty="0"/>
              <a:t>     .L3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.L2: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movl</a:t>
            </a:r>
            <a:r>
              <a:rPr lang="en-US" sz="2000" dirty="0"/>
              <a:t>    -4(%</a:t>
            </a:r>
            <a:r>
              <a:rPr lang="en-US" sz="2000" dirty="0" err="1"/>
              <a:t>rbp</a:t>
            </a:r>
            <a:r>
              <a:rPr lang="en-US" sz="2000" dirty="0"/>
              <a:t>), %</a:t>
            </a:r>
            <a:r>
              <a:rPr lang="en-US" sz="2000" dirty="0" err="1"/>
              <a:t>eax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subl</a:t>
            </a:r>
            <a:r>
              <a:rPr lang="en-US" sz="2000" dirty="0"/>
              <a:t>    $1, %</a:t>
            </a:r>
            <a:r>
              <a:rPr lang="en-US" sz="2000" dirty="0" err="1"/>
              <a:t>eax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movl</a:t>
            </a:r>
            <a:r>
              <a:rPr lang="en-US" sz="2000" dirty="0"/>
              <a:t>    %</a:t>
            </a:r>
            <a:r>
              <a:rPr lang="en-US" sz="2000" dirty="0" err="1"/>
              <a:t>eax</a:t>
            </a:r>
            <a:r>
              <a:rPr lang="en-US" sz="2000" dirty="0"/>
              <a:t>, %</a:t>
            </a:r>
            <a:r>
              <a:rPr lang="en-US" sz="2000" dirty="0" err="1"/>
              <a:t>edi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call    </a:t>
            </a:r>
            <a:r>
              <a:rPr lang="en-US" sz="2000" dirty="0" err="1"/>
              <a:t>fact_r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imull</a:t>
            </a:r>
            <a:r>
              <a:rPr lang="en-US" sz="2000" dirty="0"/>
              <a:t>   -4(%</a:t>
            </a:r>
            <a:r>
              <a:rPr lang="en-US" sz="2000" dirty="0" err="1"/>
              <a:t>rbp</a:t>
            </a:r>
            <a:r>
              <a:rPr lang="en-US" sz="2000" dirty="0"/>
              <a:t>), %</a:t>
            </a:r>
            <a:r>
              <a:rPr lang="en-US" sz="2000" dirty="0" err="1"/>
              <a:t>eax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.L3: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leave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ret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5562600" y="4187784"/>
            <a:ext cx="1816100" cy="1451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537200" y="5018781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94350" y="5018781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%</a:t>
            </a:r>
            <a:r>
              <a:rPr lang="en-US" sz="1600" dirty="0" err="1"/>
              <a:t>rbp</a:t>
            </a:r>
            <a:r>
              <a:rPr lang="en-US" sz="1600" dirty="0"/>
              <a:t> from previous frame</a:t>
            </a:r>
          </a:p>
        </p:txBody>
      </p:sp>
      <p:sp>
        <p:nvSpPr>
          <p:cNvPr id="8" name="Right Brace 7"/>
          <p:cNvSpPr/>
          <p:nvPr/>
        </p:nvSpPr>
        <p:spPr>
          <a:xfrm>
            <a:off x="7391400" y="4187784"/>
            <a:ext cx="457200" cy="1451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7924800" y="4728626"/>
            <a:ext cx="97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 bytes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838700" y="5442466"/>
            <a:ext cx="571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7600" y="5250934"/>
            <a:ext cx="144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%</a:t>
            </a:r>
            <a:r>
              <a:rPr lang="en-US" dirty="0" err="1"/>
              <a:t>rbp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4187784"/>
            <a:ext cx="158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Local variable</a:t>
            </a:r>
          </a:p>
          <a:p>
            <a:r>
              <a:rPr lang="en-US" sz="1600" dirty="0"/>
              <a:t>Used to store parameter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09835" y="4119636"/>
            <a:ext cx="140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%</a:t>
            </a:r>
            <a:r>
              <a:rPr lang="en-US" dirty="0" err="1"/>
              <a:t>rsp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914900" y="4304302"/>
            <a:ext cx="571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99667" y="990600"/>
            <a:ext cx="2188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Establish stack frame</a:t>
            </a:r>
          </a:p>
        </p:txBody>
      </p:sp>
    </p:spTree>
    <p:extLst>
      <p:ext uri="{BB962C8B-B14F-4D97-AF65-F5344CB8AC3E}">
        <p14:creationId xmlns:p14="http://schemas.microsoft.com/office/powerpoint/2010/main" val="399372132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458200" cy="5791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fact_r</a:t>
            </a:r>
            <a:r>
              <a:rPr lang="en-US" sz="2000" dirty="0"/>
              <a:t>:                                                     Each call to </a:t>
            </a:r>
            <a:r>
              <a:rPr lang="en-US" sz="2000" dirty="0" err="1"/>
              <a:t>fact_r</a:t>
            </a:r>
            <a:r>
              <a:rPr lang="en-US" sz="2000" dirty="0"/>
              <a:t> requires a stack frame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        </a:t>
            </a:r>
            <a:r>
              <a:rPr lang="en-US" sz="2000" dirty="0" err="1"/>
              <a:t>pushq</a:t>
            </a:r>
            <a:r>
              <a:rPr lang="en-US" sz="2000" dirty="0"/>
              <a:t>   %</a:t>
            </a:r>
            <a:r>
              <a:rPr lang="en-US" sz="2000" dirty="0" err="1"/>
              <a:t>rbp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movq</a:t>
            </a:r>
            <a:r>
              <a:rPr lang="en-US" sz="2000" dirty="0"/>
              <a:t>    %</a:t>
            </a:r>
            <a:r>
              <a:rPr lang="en-US" sz="2000" dirty="0" err="1"/>
              <a:t>rsp</a:t>
            </a:r>
            <a:r>
              <a:rPr lang="en-US" sz="2000" dirty="0"/>
              <a:t>, %</a:t>
            </a:r>
            <a:r>
              <a:rPr lang="en-US" sz="2000" dirty="0" err="1"/>
              <a:t>rbp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subq</a:t>
            </a:r>
            <a:r>
              <a:rPr lang="en-US" sz="2000" dirty="0"/>
              <a:t>    $16, %</a:t>
            </a:r>
            <a:r>
              <a:rPr lang="en-US" sz="2000" dirty="0" err="1"/>
              <a:t>rsp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        </a:t>
            </a:r>
            <a:r>
              <a:rPr lang="en-US" sz="2000" b="1" dirty="0" err="1"/>
              <a:t>movl</a:t>
            </a:r>
            <a:r>
              <a:rPr lang="en-US" sz="2000" b="1" dirty="0"/>
              <a:t>    %</a:t>
            </a:r>
            <a:r>
              <a:rPr lang="en-US" sz="2000" b="1" dirty="0" err="1"/>
              <a:t>edi</a:t>
            </a:r>
            <a:r>
              <a:rPr lang="en-US" sz="2000" b="1" dirty="0"/>
              <a:t>, -4(%</a:t>
            </a:r>
            <a:r>
              <a:rPr lang="en-US" sz="2000" b="1" dirty="0" err="1"/>
              <a:t>rbp</a:t>
            </a:r>
            <a:r>
              <a:rPr lang="en-US" sz="2000" b="1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cmpl</a:t>
            </a:r>
            <a:r>
              <a:rPr lang="en-US" sz="2000" dirty="0"/>
              <a:t>    $1, -4(%</a:t>
            </a:r>
            <a:r>
              <a:rPr lang="en-US" sz="2000" dirty="0" err="1"/>
              <a:t>rbp</a:t>
            </a:r>
            <a:r>
              <a:rPr lang="en-US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jg</a:t>
            </a:r>
            <a:r>
              <a:rPr lang="en-US" sz="2000" dirty="0"/>
              <a:t>      .L2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movl</a:t>
            </a:r>
            <a:r>
              <a:rPr lang="en-US" sz="2000" dirty="0"/>
              <a:t>    $1, %</a:t>
            </a:r>
            <a:r>
              <a:rPr lang="en-US" sz="2000" dirty="0" err="1"/>
              <a:t>eax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jmp</a:t>
            </a:r>
            <a:r>
              <a:rPr lang="en-US" sz="2000" dirty="0"/>
              <a:t>     .L3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.L2: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movl</a:t>
            </a:r>
            <a:r>
              <a:rPr lang="en-US" sz="2000" dirty="0"/>
              <a:t>    -4(%</a:t>
            </a:r>
            <a:r>
              <a:rPr lang="en-US" sz="2000" dirty="0" err="1"/>
              <a:t>rbp</a:t>
            </a:r>
            <a:r>
              <a:rPr lang="en-US" sz="2000" dirty="0"/>
              <a:t>), %</a:t>
            </a:r>
            <a:r>
              <a:rPr lang="en-US" sz="2000" dirty="0" err="1"/>
              <a:t>eax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subl</a:t>
            </a:r>
            <a:r>
              <a:rPr lang="en-US" sz="2000" dirty="0"/>
              <a:t>    $1, %</a:t>
            </a:r>
            <a:r>
              <a:rPr lang="en-US" sz="2000" dirty="0" err="1"/>
              <a:t>eax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movl</a:t>
            </a:r>
            <a:r>
              <a:rPr lang="en-US" sz="2000" dirty="0"/>
              <a:t>    %</a:t>
            </a:r>
            <a:r>
              <a:rPr lang="en-US" sz="2000" dirty="0" err="1"/>
              <a:t>eax</a:t>
            </a:r>
            <a:r>
              <a:rPr lang="en-US" sz="2000" dirty="0"/>
              <a:t>, %</a:t>
            </a:r>
            <a:r>
              <a:rPr lang="en-US" sz="2000" dirty="0" err="1"/>
              <a:t>edi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call    </a:t>
            </a:r>
            <a:r>
              <a:rPr lang="en-US" sz="2000" dirty="0" err="1"/>
              <a:t>fact_r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imull</a:t>
            </a:r>
            <a:r>
              <a:rPr lang="en-US" sz="2000" dirty="0"/>
              <a:t>   -4(%</a:t>
            </a:r>
            <a:r>
              <a:rPr lang="en-US" sz="2000" dirty="0" err="1"/>
              <a:t>rbp</a:t>
            </a:r>
            <a:r>
              <a:rPr lang="en-US" sz="2000" dirty="0"/>
              <a:t>), %</a:t>
            </a:r>
            <a:r>
              <a:rPr lang="en-US" sz="2000" dirty="0" err="1"/>
              <a:t>eax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.L3: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leave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ret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5562600" y="4187784"/>
            <a:ext cx="1816100" cy="1451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537200" y="5018781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94350" y="5018781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%</a:t>
            </a:r>
            <a:r>
              <a:rPr lang="en-US" sz="1600" dirty="0" err="1"/>
              <a:t>rbp</a:t>
            </a:r>
            <a:r>
              <a:rPr lang="en-US" sz="1600" dirty="0"/>
              <a:t> from previous frame</a:t>
            </a:r>
          </a:p>
        </p:txBody>
      </p:sp>
      <p:sp>
        <p:nvSpPr>
          <p:cNvPr id="8" name="Right Brace 7"/>
          <p:cNvSpPr/>
          <p:nvPr/>
        </p:nvSpPr>
        <p:spPr>
          <a:xfrm>
            <a:off x="7391400" y="4187784"/>
            <a:ext cx="457200" cy="1451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7924800" y="4728626"/>
            <a:ext cx="97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 bytes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838700" y="5442466"/>
            <a:ext cx="571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7600" y="5250934"/>
            <a:ext cx="144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%</a:t>
            </a:r>
            <a:r>
              <a:rPr lang="en-US" dirty="0" err="1"/>
              <a:t>rbp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4187784"/>
            <a:ext cx="158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Local variable</a:t>
            </a:r>
          </a:p>
          <a:p>
            <a:r>
              <a:rPr lang="en-US" sz="1600" dirty="0"/>
              <a:t>Used to store parameter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09835" y="4119636"/>
            <a:ext cx="140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%</a:t>
            </a:r>
            <a:r>
              <a:rPr lang="en-US" dirty="0" err="1"/>
              <a:t>rsp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914900" y="4304302"/>
            <a:ext cx="571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52341" y="152400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Store x</a:t>
            </a:r>
          </a:p>
        </p:txBody>
      </p:sp>
    </p:spTree>
    <p:extLst>
      <p:ext uri="{BB962C8B-B14F-4D97-AF65-F5344CB8AC3E}">
        <p14:creationId xmlns:p14="http://schemas.microsoft.com/office/powerpoint/2010/main" val="35861913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458200" cy="5791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fact_r</a:t>
            </a:r>
            <a:r>
              <a:rPr lang="en-US" sz="2000" dirty="0"/>
              <a:t>:                                                     Each call to </a:t>
            </a:r>
            <a:r>
              <a:rPr lang="en-US" sz="2000" dirty="0" err="1"/>
              <a:t>fact_r</a:t>
            </a:r>
            <a:r>
              <a:rPr lang="en-US" sz="2000" dirty="0"/>
              <a:t> requires a stack frame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        </a:t>
            </a:r>
            <a:r>
              <a:rPr lang="en-US" sz="2000" dirty="0" err="1"/>
              <a:t>pushq</a:t>
            </a:r>
            <a:r>
              <a:rPr lang="en-US" sz="2000" dirty="0"/>
              <a:t>   %</a:t>
            </a:r>
            <a:r>
              <a:rPr lang="en-US" sz="2000" dirty="0" err="1"/>
              <a:t>rbp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movq</a:t>
            </a:r>
            <a:r>
              <a:rPr lang="en-US" sz="2000" dirty="0"/>
              <a:t>    %</a:t>
            </a:r>
            <a:r>
              <a:rPr lang="en-US" sz="2000" dirty="0" err="1"/>
              <a:t>rsp</a:t>
            </a:r>
            <a:r>
              <a:rPr lang="en-US" sz="2000" dirty="0"/>
              <a:t>, %</a:t>
            </a:r>
            <a:r>
              <a:rPr lang="en-US" sz="2000" dirty="0" err="1"/>
              <a:t>rbp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subq</a:t>
            </a:r>
            <a:r>
              <a:rPr lang="en-US" sz="2000" dirty="0"/>
              <a:t>    $16, %</a:t>
            </a:r>
            <a:r>
              <a:rPr lang="en-US" sz="2000" dirty="0" err="1"/>
              <a:t>rsp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        </a:t>
            </a:r>
            <a:r>
              <a:rPr lang="en-US" sz="2000" dirty="0" err="1"/>
              <a:t>movl</a:t>
            </a:r>
            <a:r>
              <a:rPr lang="en-US" sz="2000" dirty="0"/>
              <a:t>    %</a:t>
            </a:r>
            <a:r>
              <a:rPr lang="en-US" sz="2000" dirty="0" err="1"/>
              <a:t>edi</a:t>
            </a:r>
            <a:r>
              <a:rPr lang="en-US" sz="2000" dirty="0"/>
              <a:t>, -4(%</a:t>
            </a:r>
            <a:r>
              <a:rPr lang="en-US" sz="2000" dirty="0" err="1"/>
              <a:t>rbp</a:t>
            </a:r>
            <a:r>
              <a:rPr lang="en-US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b="1" dirty="0" err="1"/>
              <a:t>cmpl</a:t>
            </a:r>
            <a:r>
              <a:rPr lang="en-US" sz="2000" b="1" dirty="0"/>
              <a:t>    $1, -4(%</a:t>
            </a:r>
            <a:r>
              <a:rPr lang="en-US" sz="2000" b="1" dirty="0" err="1"/>
              <a:t>rbp</a:t>
            </a:r>
            <a:r>
              <a:rPr lang="en-US" sz="2000" b="1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        </a:t>
            </a:r>
            <a:r>
              <a:rPr lang="en-US" sz="2000" b="1" dirty="0" err="1"/>
              <a:t>jg</a:t>
            </a:r>
            <a:r>
              <a:rPr lang="en-US" sz="2000" b="1" dirty="0"/>
              <a:t>      .L2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        </a:t>
            </a:r>
            <a:r>
              <a:rPr lang="en-US" sz="2000" b="1" dirty="0" err="1"/>
              <a:t>movl</a:t>
            </a:r>
            <a:r>
              <a:rPr lang="en-US" sz="2000" b="1" dirty="0"/>
              <a:t>    $1, %</a:t>
            </a:r>
            <a:r>
              <a:rPr lang="en-US" sz="2000" b="1" dirty="0" err="1"/>
              <a:t>eax</a:t>
            </a:r>
            <a:endParaRPr lang="en-US" sz="20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        </a:t>
            </a:r>
            <a:r>
              <a:rPr lang="en-US" sz="2000" b="1" dirty="0" err="1"/>
              <a:t>jmp</a:t>
            </a:r>
            <a:r>
              <a:rPr lang="en-US" sz="2000" b="1" dirty="0"/>
              <a:t>     .L3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.L2: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movl</a:t>
            </a:r>
            <a:r>
              <a:rPr lang="en-US" sz="2000" dirty="0"/>
              <a:t>    -4(%</a:t>
            </a:r>
            <a:r>
              <a:rPr lang="en-US" sz="2000" dirty="0" err="1"/>
              <a:t>rbp</a:t>
            </a:r>
            <a:r>
              <a:rPr lang="en-US" sz="2000" dirty="0"/>
              <a:t>), %</a:t>
            </a:r>
            <a:r>
              <a:rPr lang="en-US" sz="2000" dirty="0" err="1"/>
              <a:t>eax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subl</a:t>
            </a:r>
            <a:r>
              <a:rPr lang="en-US" sz="2000" dirty="0"/>
              <a:t>    $1, %</a:t>
            </a:r>
            <a:r>
              <a:rPr lang="en-US" sz="2000" dirty="0" err="1"/>
              <a:t>eax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movl</a:t>
            </a:r>
            <a:r>
              <a:rPr lang="en-US" sz="2000" dirty="0"/>
              <a:t>    %</a:t>
            </a:r>
            <a:r>
              <a:rPr lang="en-US" sz="2000" dirty="0" err="1"/>
              <a:t>eax</a:t>
            </a:r>
            <a:r>
              <a:rPr lang="en-US" sz="2000" dirty="0"/>
              <a:t>, %</a:t>
            </a:r>
            <a:r>
              <a:rPr lang="en-US" sz="2000" dirty="0" err="1"/>
              <a:t>edi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call    </a:t>
            </a:r>
            <a:r>
              <a:rPr lang="en-US" sz="2000" dirty="0" err="1"/>
              <a:t>fact_r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imull</a:t>
            </a:r>
            <a:r>
              <a:rPr lang="en-US" sz="2000" dirty="0"/>
              <a:t>   -4(%</a:t>
            </a:r>
            <a:r>
              <a:rPr lang="en-US" sz="2000" dirty="0" err="1"/>
              <a:t>rbp</a:t>
            </a:r>
            <a:r>
              <a:rPr lang="en-US" sz="2000" dirty="0"/>
              <a:t>), %</a:t>
            </a:r>
            <a:r>
              <a:rPr lang="en-US" sz="2000" dirty="0" err="1"/>
              <a:t>eax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.L3: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leave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ret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5562600" y="4187784"/>
            <a:ext cx="1816100" cy="1451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537200" y="5018781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94350" y="5018781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%</a:t>
            </a:r>
            <a:r>
              <a:rPr lang="en-US" sz="1600" dirty="0" err="1"/>
              <a:t>rbp</a:t>
            </a:r>
            <a:r>
              <a:rPr lang="en-US" sz="1600" dirty="0"/>
              <a:t> from previous frame</a:t>
            </a:r>
          </a:p>
        </p:txBody>
      </p:sp>
      <p:sp>
        <p:nvSpPr>
          <p:cNvPr id="8" name="Right Brace 7"/>
          <p:cNvSpPr/>
          <p:nvPr/>
        </p:nvSpPr>
        <p:spPr>
          <a:xfrm>
            <a:off x="7391400" y="4187784"/>
            <a:ext cx="457200" cy="1451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7924800" y="4728626"/>
            <a:ext cx="97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 bytes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838700" y="5442466"/>
            <a:ext cx="571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7600" y="5250934"/>
            <a:ext cx="144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%</a:t>
            </a:r>
            <a:r>
              <a:rPr lang="en-US" dirty="0" err="1"/>
              <a:t>rbp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4187784"/>
            <a:ext cx="158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Local variable</a:t>
            </a:r>
          </a:p>
          <a:p>
            <a:r>
              <a:rPr lang="en-US" sz="1600" dirty="0"/>
              <a:t>Used to store parameter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09835" y="4119636"/>
            <a:ext cx="140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%</a:t>
            </a:r>
            <a:r>
              <a:rPr lang="en-US" dirty="0" err="1"/>
              <a:t>rsp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914900" y="4304302"/>
            <a:ext cx="571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52341" y="2212896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(1)! Is 1</a:t>
            </a:r>
          </a:p>
        </p:txBody>
      </p:sp>
    </p:spTree>
    <p:extLst>
      <p:ext uri="{BB962C8B-B14F-4D97-AF65-F5344CB8AC3E}">
        <p14:creationId xmlns:p14="http://schemas.microsoft.com/office/powerpoint/2010/main" val="161792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08CD-CA14-4E0C-951B-D70541B0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8008: 8-bit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8649D-54A0-4DD3-A97D-FC3E19969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Eight 8-bit registers:  A, B, C, D, SI, DI, SP, BP</a:t>
            </a:r>
          </a:p>
          <a:p>
            <a:r>
              <a:rPr lang="en-US" dirty="0"/>
              <a:t>First 4 were general purpose; the other 4 were for specific purposes</a:t>
            </a:r>
          </a:p>
          <a:p>
            <a:r>
              <a:rPr lang="en-US" dirty="0"/>
              <a:t>Naming made some sense at the time (SI = Source Index, DI = Destination Index, SP = Stack pointer, BP = Base pointer</a:t>
            </a:r>
          </a:p>
        </p:txBody>
      </p:sp>
    </p:spTree>
    <p:extLst>
      <p:ext uri="{BB962C8B-B14F-4D97-AF65-F5344CB8AC3E}">
        <p14:creationId xmlns:p14="http://schemas.microsoft.com/office/powerpoint/2010/main" val="12501240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458200" cy="5791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fact_r</a:t>
            </a:r>
            <a:r>
              <a:rPr lang="en-US" sz="2000" dirty="0"/>
              <a:t>:                                                     Each call to </a:t>
            </a:r>
            <a:r>
              <a:rPr lang="en-US" sz="2000" dirty="0" err="1"/>
              <a:t>fact_r</a:t>
            </a:r>
            <a:r>
              <a:rPr lang="en-US" sz="2000" dirty="0"/>
              <a:t> requires a stack frame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        </a:t>
            </a:r>
            <a:r>
              <a:rPr lang="en-US" sz="2000" dirty="0" err="1"/>
              <a:t>pushq</a:t>
            </a:r>
            <a:r>
              <a:rPr lang="en-US" sz="2000" dirty="0"/>
              <a:t>   %</a:t>
            </a:r>
            <a:r>
              <a:rPr lang="en-US" sz="2000" dirty="0" err="1"/>
              <a:t>rbp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movq</a:t>
            </a:r>
            <a:r>
              <a:rPr lang="en-US" sz="2000" dirty="0"/>
              <a:t>    %</a:t>
            </a:r>
            <a:r>
              <a:rPr lang="en-US" sz="2000" dirty="0" err="1"/>
              <a:t>rsp</a:t>
            </a:r>
            <a:r>
              <a:rPr lang="en-US" sz="2000" dirty="0"/>
              <a:t>, %</a:t>
            </a:r>
            <a:r>
              <a:rPr lang="en-US" sz="2000" dirty="0" err="1"/>
              <a:t>rbp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subq</a:t>
            </a:r>
            <a:r>
              <a:rPr lang="en-US" sz="2000" dirty="0"/>
              <a:t>    $16, %</a:t>
            </a:r>
            <a:r>
              <a:rPr lang="en-US" sz="2000" dirty="0" err="1"/>
              <a:t>rsp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        </a:t>
            </a:r>
            <a:r>
              <a:rPr lang="en-US" sz="2000" dirty="0" err="1"/>
              <a:t>movl</a:t>
            </a:r>
            <a:r>
              <a:rPr lang="en-US" sz="2000" dirty="0"/>
              <a:t>    %</a:t>
            </a:r>
            <a:r>
              <a:rPr lang="en-US" sz="2000" dirty="0" err="1"/>
              <a:t>edi</a:t>
            </a:r>
            <a:r>
              <a:rPr lang="en-US" sz="2000" dirty="0"/>
              <a:t>, -4(%</a:t>
            </a:r>
            <a:r>
              <a:rPr lang="en-US" sz="2000" dirty="0" err="1"/>
              <a:t>rbp</a:t>
            </a:r>
            <a:r>
              <a:rPr lang="en-US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cmpl</a:t>
            </a:r>
            <a:r>
              <a:rPr lang="en-US" sz="2000" dirty="0"/>
              <a:t>    $1, -4(%</a:t>
            </a:r>
            <a:r>
              <a:rPr lang="en-US" sz="2000" dirty="0" err="1"/>
              <a:t>rbp</a:t>
            </a:r>
            <a:r>
              <a:rPr lang="en-US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jg</a:t>
            </a:r>
            <a:r>
              <a:rPr lang="en-US" sz="2000" dirty="0"/>
              <a:t>      .L2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movl</a:t>
            </a:r>
            <a:r>
              <a:rPr lang="en-US" sz="2000" dirty="0"/>
              <a:t>    $1, %</a:t>
            </a:r>
            <a:r>
              <a:rPr lang="en-US" sz="2000" dirty="0" err="1"/>
              <a:t>eax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jmp</a:t>
            </a:r>
            <a:r>
              <a:rPr lang="en-US" sz="2000" dirty="0"/>
              <a:t>     .L3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.L2: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b="1" dirty="0" err="1"/>
              <a:t>movl</a:t>
            </a:r>
            <a:r>
              <a:rPr lang="en-US" sz="2000" b="1" dirty="0"/>
              <a:t>    -4(%</a:t>
            </a:r>
            <a:r>
              <a:rPr lang="en-US" sz="2000" b="1" dirty="0" err="1"/>
              <a:t>rbp</a:t>
            </a:r>
            <a:r>
              <a:rPr lang="en-US" sz="2000" b="1" dirty="0"/>
              <a:t>), %</a:t>
            </a:r>
            <a:r>
              <a:rPr lang="en-US" sz="2000" b="1" dirty="0" err="1"/>
              <a:t>eax</a:t>
            </a:r>
            <a:endParaRPr lang="en-US" sz="20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        </a:t>
            </a:r>
            <a:r>
              <a:rPr lang="en-US" sz="2000" b="1" dirty="0" err="1"/>
              <a:t>subl</a:t>
            </a:r>
            <a:r>
              <a:rPr lang="en-US" sz="2000" b="1" dirty="0"/>
              <a:t>    $1, %</a:t>
            </a:r>
            <a:r>
              <a:rPr lang="en-US" sz="2000" b="1" dirty="0" err="1"/>
              <a:t>eax</a:t>
            </a:r>
            <a:endParaRPr lang="en-US" sz="20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        </a:t>
            </a:r>
            <a:r>
              <a:rPr lang="en-US" sz="2000" b="1" dirty="0" err="1"/>
              <a:t>movl</a:t>
            </a:r>
            <a:r>
              <a:rPr lang="en-US" sz="2000" b="1" dirty="0"/>
              <a:t>    %</a:t>
            </a:r>
            <a:r>
              <a:rPr lang="en-US" sz="2000" b="1" dirty="0" err="1"/>
              <a:t>eax</a:t>
            </a:r>
            <a:r>
              <a:rPr lang="en-US" sz="2000" b="1" dirty="0"/>
              <a:t>, %</a:t>
            </a:r>
            <a:r>
              <a:rPr lang="en-US" sz="2000" b="1" dirty="0" err="1"/>
              <a:t>edi</a:t>
            </a:r>
            <a:endParaRPr lang="en-US" sz="20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        call    </a:t>
            </a:r>
            <a:r>
              <a:rPr lang="en-US" sz="2000" b="1" dirty="0" err="1"/>
              <a:t>fact_r</a:t>
            </a:r>
            <a:endParaRPr lang="en-US" sz="20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        </a:t>
            </a:r>
            <a:r>
              <a:rPr lang="en-US" sz="2000" b="1" dirty="0" err="1"/>
              <a:t>imull</a:t>
            </a:r>
            <a:r>
              <a:rPr lang="en-US" sz="2000" b="1" dirty="0"/>
              <a:t>   -4(%</a:t>
            </a:r>
            <a:r>
              <a:rPr lang="en-US" sz="2000" b="1" dirty="0" err="1"/>
              <a:t>rbp</a:t>
            </a:r>
            <a:r>
              <a:rPr lang="en-US" sz="2000" b="1" dirty="0"/>
              <a:t>), %</a:t>
            </a:r>
            <a:r>
              <a:rPr lang="en-US" sz="2000" b="1" dirty="0" err="1"/>
              <a:t>eax</a:t>
            </a:r>
            <a:endParaRPr lang="en-US" sz="20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.L3: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leave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ret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5562600" y="4187784"/>
            <a:ext cx="1816100" cy="1451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537200" y="5018781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94350" y="5018781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%</a:t>
            </a:r>
            <a:r>
              <a:rPr lang="en-US" sz="1600" dirty="0" err="1"/>
              <a:t>rbp</a:t>
            </a:r>
            <a:r>
              <a:rPr lang="en-US" sz="1600" dirty="0"/>
              <a:t> from previous frame</a:t>
            </a:r>
          </a:p>
        </p:txBody>
      </p:sp>
      <p:sp>
        <p:nvSpPr>
          <p:cNvPr id="8" name="Right Brace 7"/>
          <p:cNvSpPr/>
          <p:nvPr/>
        </p:nvSpPr>
        <p:spPr>
          <a:xfrm>
            <a:off x="7391400" y="4187784"/>
            <a:ext cx="457200" cy="1451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7924800" y="4728626"/>
            <a:ext cx="97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 bytes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838700" y="5442466"/>
            <a:ext cx="571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7600" y="5250934"/>
            <a:ext cx="144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%</a:t>
            </a:r>
            <a:r>
              <a:rPr lang="en-US" dirty="0" err="1"/>
              <a:t>rbp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4187784"/>
            <a:ext cx="158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Local variable</a:t>
            </a:r>
          </a:p>
          <a:p>
            <a:r>
              <a:rPr lang="en-US" sz="1600" dirty="0"/>
              <a:t>Used to store parameter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09835" y="4119636"/>
            <a:ext cx="140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%</a:t>
            </a:r>
            <a:r>
              <a:rPr lang="en-US" dirty="0" err="1"/>
              <a:t>rsp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914900" y="4304302"/>
            <a:ext cx="571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52341" y="2212896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(n)! Is (n)[(n-1)!]</a:t>
            </a:r>
          </a:p>
        </p:txBody>
      </p:sp>
    </p:spTree>
    <p:extLst>
      <p:ext uri="{BB962C8B-B14F-4D97-AF65-F5344CB8AC3E}">
        <p14:creationId xmlns:p14="http://schemas.microsoft.com/office/powerpoint/2010/main" val="420058726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458200" cy="5791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fact_r</a:t>
            </a:r>
            <a:r>
              <a:rPr lang="en-US" sz="2000" dirty="0"/>
              <a:t>:                                                     Consider </a:t>
            </a:r>
            <a:r>
              <a:rPr lang="en-US" sz="2000" dirty="0" err="1"/>
              <a:t>fact_r</a:t>
            </a:r>
            <a:r>
              <a:rPr lang="en-US" sz="2000" dirty="0"/>
              <a:t>(4):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pushq</a:t>
            </a:r>
            <a:r>
              <a:rPr lang="en-US" sz="2000" dirty="0"/>
              <a:t>   %</a:t>
            </a:r>
            <a:r>
              <a:rPr lang="en-US" sz="2000" dirty="0" err="1"/>
              <a:t>rbp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movq</a:t>
            </a:r>
            <a:r>
              <a:rPr lang="en-US" sz="2000" dirty="0"/>
              <a:t>    %</a:t>
            </a:r>
            <a:r>
              <a:rPr lang="en-US" sz="2000" dirty="0" err="1"/>
              <a:t>rsp</a:t>
            </a:r>
            <a:r>
              <a:rPr lang="en-US" sz="2000" dirty="0"/>
              <a:t>, %</a:t>
            </a:r>
            <a:r>
              <a:rPr lang="en-US" sz="2000" dirty="0" err="1"/>
              <a:t>rbp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subq</a:t>
            </a:r>
            <a:r>
              <a:rPr lang="en-US" sz="2000" dirty="0"/>
              <a:t>    $16, %</a:t>
            </a:r>
            <a:r>
              <a:rPr lang="en-US" sz="2000" dirty="0" err="1"/>
              <a:t>rsp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movl</a:t>
            </a:r>
            <a:r>
              <a:rPr lang="en-US" sz="2000" dirty="0"/>
              <a:t>    %</a:t>
            </a:r>
            <a:r>
              <a:rPr lang="en-US" sz="2000" dirty="0" err="1"/>
              <a:t>edi</a:t>
            </a:r>
            <a:r>
              <a:rPr lang="en-US" sz="2000" dirty="0"/>
              <a:t>, -4(%</a:t>
            </a:r>
            <a:r>
              <a:rPr lang="en-US" sz="2000" dirty="0" err="1"/>
              <a:t>rbp</a:t>
            </a:r>
            <a:r>
              <a:rPr lang="en-US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cmpl</a:t>
            </a:r>
            <a:r>
              <a:rPr lang="en-US" sz="2000" dirty="0"/>
              <a:t>    $1, -4(%</a:t>
            </a:r>
            <a:r>
              <a:rPr lang="en-US" sz="2000" dirty="0" err="1"/>
              <a:t>rbp</a:t>
            </a:r>
            <a:r>
              <a:rPr lang="en-US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jg</a:t>
            </a:r>
            <a:r>
              <a:rPr lang="en-US" sz="2000" dirty="0"/>
              <a:t>      .L2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movl</a:t>
            </a:r>
            <a:r>
              <a:rPr lang="en-US" sz="2000" dirty="0"/>
              <a:t>    $1, %</a:t>
            </a:r>
            <a:r>
              <a:rPr lang="en-US" sz="2000" dirty="0" err="1"/>
              <a:t>eax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jmp</a:t>
            </a:r>
            <a:r>
              <a:rPr lang="en-US" sz="2000" dirty="0"/>
              <a:t>     .L3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.L2: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movl</a:t>
            </a:r>
            <a:r>
              <a:rPr lang="en-US" sz="2000" dirty="0"/>
              <a:t>    -4(%</a:t>
            </a:r>
            <a:r>
              <a:rPr lang="en-US" sz="2000" dirty="0" err="1"/>
              <a:t>rbp</a:t>
            </a:r>
            <a:r>
              <a:rPr lang="en-US" sz="2000" dirty="0"/>
              <a:t>), %</a:t>
            </a:r>
            <a:r>
              <a:rPr lang="en-US" sz="2000" dirty="0" err="1"/>
              <a:t>eax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subl</a:t>
            </a:r>
            <a:r>
              <a:rPr lang="en-US" sz="2000" dirty="0"/>
              <a:t>    $1, %</a:t>
            </a:r>
            <a:r>
              <a:rPr lang="en-US" sz="2000" dirty="0" err="1"/>
              <a:t>eax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movl</a:t>
            </a:r>
            <a:r>
              <a:rPr lang="en-US" sz="2000" dirty="0"/>
              <a:t>    %</a:t>
            </a:r>
            <a:r>
              <a:rPr lang="en-US" sz="2000" dirty="0" err="1"/>
              <a:t>eax</a:t>
            </a:r>
            <a:r>
              <a:rPr lang="en-US" sz="2000" dirty="0"/>
              <a:t>, %</a:t>
            </a:r>
            <a:r>
              <a:rPr lang="en-US" sz="2000" dirty="0" err="1"/>
              <a:t>edi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call    </a:t>
            </a:r>
            <a:r>
              <a:rPr lang="en-US" sz="2000" dirty="0" err="1"/>
              <a:t>fact_r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imull</a:t>
            </a:r>
            <a:r>
              <a:rPr lang="en-US" sz="2000" dirty="0"/>
              <a:t>   -4(%</a:t>
            </a:r>
            <a:r>
              <a:rPr lang="en-US" sz="2000" dirty="0" err="1"/>
              <a:t>rbp</a:t>
            </a:r>
            <a:r>
              <a:rPr lang="en-US" sz="2000" dirty="0"/>
              <a:t>), %</a:t>
            </a:r>
            <a:r>
              <a:rPr lang="en-US" sz="2000" dirty="0" err="1"/>
              <a:t>eax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.L3: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leave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ret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5537200" y="4574738"/>
            <a:ext cx="1841500" cy="1064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537200" y="5018781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94350" y="5018781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%</a:t>
            </a:r>
            <a:r>
              <a:rPr lang="en-US" sz="1600" dirty="0" err="1"/>
              <a:t>rbp</a:t>
            </a:r>
            <a:r>
              <a:rPr lang="en-US" sz="1600" dirty="0"/>
              <a:t> from main</a:t>
            </a:r>
          </a:p>
        </p:txBody>
      </p:sp>
      <p:sp>
        <p:nvSpPr>
          <p:cNvPr id="8" name="Right Brace 7"/>
          <p:cNvSpPr/>
          <p:nvPr/>
        </p:nvSpPr>
        <p:spPr>
          <a:xfrm>
            <a:off x="7391400" y="4574738"/>
            <a:ext cx="457200" cy="10640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7924800" y="4728626"/>
            <a:ext cx="97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 bytes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932917" y="5442466"/>
            <a:ext cx="571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91817" y="5250934"/>
            <a:ext cx="144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%</a:t>
            </a:r>
            <a:r>
              <a:rPr lang="en-US" dirty="0" err="1"/>
              <a:t>rbp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76900" y="4574738"/>
            <a:ext cx="158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0x00000004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09835" y="4543960"/>
            <a:ext cx="140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%</a:t>
            </a:r>
            <a:r>
              <a:rPr lang="en-US" dirty="0" err="1"/>
              <a:t>rsp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914900" y="4728626"/>
            <a:ext cx="571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47551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458200" cy="5791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fact_r</a:t>
            </a:r>
            <a:r>
              <a:rPr lang="en-US" sz="2000" dirty="0"/>
              <a:t>:                                                    </a:t>
            </a:r>
            <a:r>
              <a:rPr lang="en-US" sz="2000" dirty="0" err="1"/>
              <a:t>fact_r</a:t>
            </a:r>
            <a:r>
              <a:rPr lang="en-US" sz="2000" dirty="0"/>
              <a:t>(3):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pushq</a:t>
            </a:r>
            <a:r>
              <a:rPr lang="en-US" sz="2000" dirty="0"/>
              <a:t>   %</a:t>
            </a:r>
            <a:r>
              <a:rPr lang="en-US" sz="2000" dirty="0" err="1"/>
              <a:t>rbp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movq</a:t>
            </a:r>
            <a:r>
              <a:rPr lang="en-US" sz="2000" dirty="0"/>
              <a:t>    %</a:t>
            </a:r>
            <a:r>
              <a:rPr lang="en-US" sz="2000" dirty="0" err="1"/>
              <a:t>rsp</a:t>
            </a:r>
            <a:r>
              <a:rPr lang="en-US" sz="2000" dirty="0"/>
              <a:t>, %</a:t>
            </a:r>
            <a:r>
              <a:rPr lang="en-US" sz="2000" dirty="0" err="1"/>
              <a:t>rbp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subq</a:t>
            </a:r>
            <a:r>
              <a:rPr lang="en-US" sz="2000" dirty="0"/>
              <a:t>    $16, %</a:t>
            </a:r>
            <a:r>
              <a:rPr lang="en-US" sz="2000" dirty="0" err="1"/>
              <a:t>rsp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movl</a:t>
            </a:r>
            <a:r>
              <a:rPr lang="en-US" sz="2000" dirty="0"/>
              <a:t>    %</a:t>
            </a:r>
            <a:r>
              <a:rPr lang="en-US" sz="2000" dirty="0" err="1"/>
              <a:t>edi</a:t>
            </a:r>
            <a:r>
              <a:rPr lang="en-US" sz="2000" dirty="0"/>
              <a:t>, -4(%</a:t>
            </a:r>
            <a:r>
              <a:rPr lang="en-US" sz="2000" dirty="0" err="1"/>
              <a:t>rbp</a:t>
            </a:r>
            <a:r>
              <a:rPr lang="en-US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cmpl</a:t>
            </a:r>
            <a:r>
              <a:rPr lang="en-US" sz="2000" dirty="0"/>
              <a:t>    $1, -4(%</a:t>
            </a:r>
            <a:r>
              <a:rPr lang="en-US" sz="2000" dirty="0" err="1"/>
              <a:t>rbp</a:t>
            </a:r>
            <a:r>
              <a:rPr lang="en-US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jg</a:t>
            </a:r>
            <a:r>
              <a:rPr lang="en-US" sz="2000" dirty="0"/>
              <a:t>      .L2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movl</a:t>
            </a:r>
            <a:r>
              <a:rPr lang="en-US" sz="2000" dirty="0"/>
              <a:t>    $1, %</a:t>
            </a:r>
            <a:r>
              <a:rPr lang="en-US" sz="2000" dirty="0" err="1"/>
              <a:t>eax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jmp</a:t>
            </a:r>
            <a:r>
              <a:rPr lang="en-US" sz="2000" dirty="0"/>
              <a:t>     .L3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.L2: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movl</a:t>
            </a:r>
            <a:r>
              <a:rPr lang="en-US" sz="2000" dirty="0"/>
              <a:t>    -4(%</a:t>
            </a:r>
            <a:r>
              <a:rPr lang="en-US" sz="2000" dirty="0" err="1"/>
              <a:t>rbp</a:t>
            </a:r>
            <a:r>
              <a:rPr lang="en-US" sz="2000" dirty="0"/>
              <a:t>), %</a:t>
            </a:r>
            <a:r>
              <a:rPr lang="en-US" sz="2000" dirty="0" err="1"/>
              <a:t>eax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subl</a:t>
            </a:r>
            <a:r>
              <a:rPr lang="en-US" sz="2000" dirty="0"/>
              <a:t>    $1, %</a:t>
            </a:r>
            <a:r>
              <a:rPr lang="en-US" sz="2000" dirty="0" err="1"/>
              <a:t>eax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movl</a:t>
            </a:r>
            <a:r>
              <a:rPr lang="en-US" sz="2000" dirty="0"/>
              <a:t>    %</a:t>
            </a:r>
            <a:r>
              <a:rPr lang="en-US" sz="2000" dirty="0" err="1"/>
              <a:t>eax</a:t>
            </a:r>
            <a:r>
              <a:rPr lang="en-US" sz="2000" dirty="0"/>
              <a:t>, %</a:t>
            </a:r>
            <a:r>
              <a:rPr lang="en-US" sz="2000" dirty="0" err="1"/>
              <a:t>edi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call    </a:t>
            </a:r>
            <a:r>
              <a:rPr lang="en-US" sz="2000" dirty="0" err="1"/>
              <a:t>fact_r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imull</a:t>
            </a:r>
            <a:r>
              <a:rPr lang="en-US" sz="2000" dirty="0"/>
              <a:t>   -4(%</a:t>
            </a:r>
            <a:r>
              <a:rPr lang="en-US" sz="2000" dirty="0" err="1"/>
              <a:t>rbp</a:t>
            </a:r>
            <a:r>
              <a:rPr lang="en-US" sz="2000" dirty="0"/>
              <a:t>), %</a:t>
            </a:r>
            <a:r>
              <a:rPr lang="en-US" sz="2000" dirty="0" err="1"/>
              <a:t>eax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.L3: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leave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ret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5537200" y="4574738"/>
            <a:ext cx="1841500" cy="1064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537200" y="5018781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94350" y="5018781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%</a:t>
            </a:r>
            <a:r>
              <a:rPr lang="en-US" sz="1600" dirty="0" err="1"/>
              <a:t>rbp</a:t>
            </a:r>
            <a:r>
              <a:rPr lang="en-US" sz="1600" dirty="0"/>
              <a:t> from main</a:t>
            </a:r>
          </a:p>
        </p:txBody>
      </p:sp>
      <p:sp>
        <p:nvSpPr>
          <p:cNvPr id="8" name="Right Brace 7"/>
          <p:cNvSpPr/>
          <p:nvPr/>
        </p:nvSpPr>
        <p:spPr>
          <a:xfrm>
            <a:off x="7391400" y="4574738"/>
            <a:ext cx="457200" cy="10640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7924800" y="4881602"/>
            <a:ext cx="97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 bytes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950935" y="4361792"/>
            <a:ext cx="571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09835" y="4170260"/>
            <a:ext cx="144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%</a:t>
            </a:r>
            <a:r>
              <a:rPr lang="en-US" dirty="0" err="1"/>
              <a:t>rbp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76900" y="4574738"/>
            <a:ext cx="158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0x00000004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27853" y="3463286"/>
            <a:ext cx="140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%</a:t>
            </a:r>
            <a:r>
              <a:rPr lang="en-US" dirty="0" err="1"/>
              <a:t>rsp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932918" y="3647952"/>
            <a:ext cx="571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537200" y="3526114"/>
            <a:ext cx="1841500" cy="1064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537200" y="3970157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94350" y="3970157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%</a:t>
            </a:r>
            <a:r>
              <a:rPr lang="en-US" sz="1600" dirty="0" err="1"/>
              <a:t>rbp</a:t>
            </a:r>
            <a:r>
              <a:rPr lang="en-US" sz="1600" dirty="0"/>
              <a:t> from </a:t>
            </a:r>
            <a:r>
              <a:rPr lang="en-US" sz="1600" dirty="0" err="1"/>
              <a:t>fact_r</a:t>
            </a:r>
            <a:r>
              <a:rPr lang="en-US" sz="1600" dirty="0"/>
              <a:t>(4)</a:t>
            </a:r>
          </a:p>
        </p:txBody>
      </p:sp>
      <p:sp>
        <p:nvSpPr>
          <p:cNvPr id="19" name="Right Brace 18"/>
          <p:cNvSpPr/>
          <p:nvPr/>
        </p:nvSpPr>
        <p:spPr>
          <a:xfrm>
            <a:off x="7391400" y="3526114"/>
            <a:ext cx="457200" cy="10640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TextBox 19"/>
          <p:cNvSpPr txBox="1"/>
          <p:nvPr/>
        </p:nvSpPr>
        <p:spPr>
          <a:xfrm>
            <a:off x="5676900" y="3526114"/>
            <a:ext cx="158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0x00000003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45127" y="3873479"/>
            <a:ext cx="97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 bytes</a:t>
            </a:r>
          </a:p>
        </p:txBody>
      </p:sp>
    </p:spTree>
    <p:extLst>
      <p:ext uri="{BB962C8B-B14F-4D97-AF65-F5344CB8AC3E}">
        <p14:creationId xmlns:p14="http://schemas.microsoft.com/office/powerpoint/2010/main" val="314924379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458200" cy="5791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fact_r</a:t>
            </a:r>
            <a:r>
              <a:rPr lang="en-US" sz="2000" dirty="0"/>
              <a:t>:                                                    </a:t>
            </a:r>
            <a:r>
              <a:rPr lang="en-US" sz="2000" dirty="0" err="1"/>
              <a:t>fact_r</a:t>
            </a:r>
            <a:r>
              <a:rPr lang="en-US" sz="2000" dirty="0"/>
              <a:t>(2):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pushq</a:t>
            </a:r>
            <a:r>
              <a:rPr lang="en-US" sz="2000" dirty="0"/>
              <a:t>   %</a:t>
            </a:r>
            <a:r>
              <a:rPr lang="en-US" sz="2000" dirty="0" err="1"/>
              <a:t>rbp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movq</a:t>
            </a:r>
            <a:r>
              <a:rPr lang="en-US" sz="2000" dirty="0"/>
              <a:t>    %</a:t>
            </a:r>
            <a:r>
              <a:rPr lang="en-US" sz="2000" dirty="0" err="1"/>
              <a:t>rsp</a:t>
            </a:r>
            <a:r>
              <a:rPr lang="en-US" sz="2000" dirty="0"/>
              <a:t>, %</a:t>
            </a:r>
            <a:r>
              <a:rPr lang="en-US" sz="2000" dirty="0" err="1"/>
              <a:t>rbp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subq</a:t>
            </a:r>
            <a:r>
              <a:rPr lang="en-US" sz="2000" dirty="0"/>
              <a:t>    $16, %</a:t>
            </a:r>
            <a:r>
              <a:rPr lang="en-US" sz="2000" dirty="0" err="1"/>
              <a:t>rsp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movl</a:t>
            </a:r>
            <a:r>
              <a:rPr lang="en-US" sz="2000" dirty="0"/>
              <a:t>    %</a:t>
            </a:r>
            <a:r>
              <a:rPr lang="en-US" sz="2000" dirty="0" err="1"/>
              <a:t>edi</a:t>
            </a:r>
            <a:r>
              <a:rPr lang="en-US" sz="2000" dirty="0"/>
              <a:t>, -4(%</a:t>
            </a:r>
            <a:r>
              <a:rPr lang="en-US" sz="2000" dirty="0" err="1"/>
              <a:t>rbp</a:t>
            </a:r>
            <a:r>
              <a:rPr lang="en-US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cmpl</a:t>
            </a:r>
            <a:r>
              <a:rPr lang="en-US" sz="2000" dirty="0"/>
              <a:t>    $1, -4(%</a:t>
            </a:r>
            <a:r>
              <a:rPr lang="en-US" sz="2000" dirty="0" err="1"/>
              <a:t>rbp</a:t>
            </a:r>
            <a:r>
              <a:rPr lang="en-US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jg</a:t>
            </a:r>
            <a:r>
              <a:rPr lang="en-US" sz="2000" dirty="0"/>
              <a:t>      .L2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movl</a:t>
            </a:r>
            <a:r>
              <a:rPr lang="en-US" sz="2000" dirty="0"/>
              <a:t>    $1, %</a:t>
            </a:r>
            <a:r>
              <a:rPr lang="en-US" sz="2000" dirty="0" err="1"/>
              <a:t>eax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jmp</a:t>
            </a:r>
            <a:r>
              <a:rPr lang="en-US" sz="2000" dirty="0"/>
              <a:t>     .L3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.L2: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movl</a:t>
            </a:r>
            <a:r>
              <a:rPr lang="en-US" sz="2000" dirty="0"/>
              <a:t>    -4(%</a:t>
            </a:r>
            <a:r>
              <a:rPr lang="en-US" sz="2000" dirty="0" err="1"/>
              <a:t>rbp</a:t>
            </a:r>
            <a:r>
              <a:rPr lang="en-US" sz="2000" dirty="0"/>
              <a:t>), %</a:t>
            </a:r>
            <a:r>
              <a:rPr lang="en-US" sz="2000" dirty="0" err="1"/>
              <a:t>eax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subl</a:t>
            </a:r>
            <a:r>
              <a:rPr lang="en-US" sz="2000" dirty="0"/>
              <a:t>    $1, %</a:t>
            </a:r>
            <a:r>
              <a:rPr lang="en-US" sz="2000" dirty="0" err="1"/>
              <a:t>eax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movl</a:t>
            </a:r>
            <a:r>
              <a:rPr lang="en-US" sz="2000" dirty="0"/>
              <a:t>    %</a:t>
            </a:r>
            <a:r>
              <a:rPr lang="en-US" sz="2000" dirty="0" err="1"/>
              <a:t>eax</a:t>
            </a:r>
            <a:r>
              <a:rPr lang="en-US" sz="2000" dirty="0"/>
              <a:t>, %</a:t>
            </a:r>
            <a:r>
              <a:rPr lang="en-US" sz="2000" dirty="0" err="1"/>
              <a:t>edi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call    </a:t>
            </a:r>
            <a:r>
              <a:rPr lang="en-US" sz="2000" dirty="0" err="1"/>
              <a:t>fact_r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imull</a:t>
            </a:r>
            <a:r>
              <a:rPr lang="en-US" sz="2000" dirty="0"/>
              <a:t>   -4(%</a:t>
            </a:r>
            <a:r>
              <a:rPr lang="en-US" sz="2000" dirty="0" err="1"/>
              <a:t>rbp</a:t>
            </a:r>
            <a:r>
              <a:rPr lang="en-US" sz="2000" dirty="0"/>
              <a:t>), %</a:t>
            </a:r>
            <a:r>
              <a:rPr lang="en-US" sz="2000" dirty="0" err="1"/>
              <a:t>eax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.L3: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leave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ret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5537200" y="4574738"/>
            <a:ext cx="1841500" cy="1064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537200" y="5018781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94350" y="5018781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%</a:t>
            </a:r>
            <a:r>
              <a:rPr lang="en-US" sz="1600" dirty="0" err="1"/>
              <a:t>rbp</a:t>
            </a:r>
            <a:r>
              <a:rPr lang="en-US" sz="1600" dirty="0"/>
              <a:t> from main</a:t>
            </a:r>
          </a:p>
        </p:txBody>
      </p:sp>
      <p:sp>
        <p:nvSpPr>
          <p:cNvPr id="8" name="Right Brace 7"/>
          <p:cNvSpPr/>
          <p:nvPr/>
        </p:nvSpPr>
        <p:spPr>
          <a:xfrm>
            <a:off x="7391400" y="4574738"/>
            <a:ext cx="457200" cy="10640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7924800" y="4881602"/>
            <a:ext cx="97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 bytes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950934" y="3325294"/>
            <a:ext cx="571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09834" y="3133762"/>
            <a:ext cx="144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%</a:t>
            </a:r>
            <a:r>
              <a:rPr lang="en-US" dirty="0" err="1"/>
              <a:t>rbp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76900" y="4574738"/>
            <a:ext cx="158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0x00000004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27852" y="2426788"/>
            <a:ext cx="140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%</a:t>
            </a:r>
            <a:r>
              <a:rPr lang="en-US" dirty="0" err="1"/>
              <a:t>rsp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932917" y="2611454"/>
            <a:ext cx="571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537200" y="3526114"/>
            <a:ext cx="1841500" cy="1064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537200" y="3970157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94350" y="3970157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%</a:t>
            </a:r>
            <a:r>
              <a:rPr lang="en-US" sz="1600" dirty="0" err="1"/>
              <a:t>rbp</a:t>
            </a:r>
            <a:r>
              <a:rPr lang="en-US" sz="1600" dirty="0"/>
              <a:t> from </a:t>
            </a:r>
            <a:r>
              <a:rPr lang="en-US" sz="1600" dirty="0" err="1"/>
              <a:t>fact_r</a:t>
            </a:r>
            <a:r>
              <a:rPr lang="en-US" sz="1600" dirty="0"/>
              <a:t>(4)</a:t>
            </a:r>
          </a:p>
        </p:txBody>
      </p:sp>
      <p:sp>
        <p:nvSpPr>
          <p:cNvPr id="19" name="Right Brace 18"/>
          <p:cNvSpPr/>
          <p:nvPr/>
        </p:nvSpPr>
        <p:spPr>
          <a:xfrm>
            <a:off x="7391400" y="3526114"/>
            <a:ext cx="457200" cy="10640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TextBox 19"/>
          <p:cNvSpPr txBox="1"/>
          <p:nvPr/>
        </p:nvSpPr>
        <p:spPr>
          <a:xfrm>
            <a:off x="5676900" y="3526114"/>
            <a:ext cx="158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0x00000003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45127" y="3873479"/>
            <a:ext cx="97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 bytes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549900" y="2457566"/>
            <a:ext cx="1841500" cy="1064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549900" y="2901609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07050" y="2901609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%</a:t>
            </a:r>
            <a:r>
              <a:rPr lang="en-US" sz="1600" dirty="0" err="1"/>
              <a:t>rbp</a:t>
            </a:r>
            <a:r>
              <a:rPr lang="en-US" sz="1600" dirty="0"/>
              <a:t> from </a:t>
            </a:r>
            <a:r>
              <a:rPr lang="en-US" sz="1600" dirty="0" err="1"/>
              <a:t>fact_r</a:t>
            </a:r>
            <a:r>
              <a:rPr lang="en-US" sz="1600" dirty="0"/>
              <a:t>(3)</a:t>
            </a:r>
          </a:p>
        </p:txBody>
      </p:sp>
      <p:sp>
        <p:nvSpPr>
          <p:cNvPr id="25" name="Right Brace 24"/>
          <p:cNvSpPr/>
          <p:nvPr/>
        </p:nvSpPr>
        <p:spPr>
          <a:xfrm>
            <a:off x="7404100" y="2457566"/>
            <a:ext cx="457200" cy="10640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TextBox 25"/>
          <p:cNvSpPr txBox="1"/>
          <p:nvPr/>
        </p:nvSpPr>
        <p:spPr>
          <a:xfrm>
            <a:off x="5689600" y="2457566"/>
            <a:ext cx="158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0x00000002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57827" y="2804931"/>
            <a:ext cx="97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 bytes</a:t>
            </a:r>
          </a:p>
        </p:txBody>
      </p:sp>
    </p:spTree>
    <p:extLst>
      <p:ext uri="{BB962C8B-B14F-4D97-AF65-F5344CB8AC3E}">
        <p14:creationId xmlns:p14="http://schemas.microsoft.com/office/powerpoint/2010/main" val="145163579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458200" cy="5791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fact_r</a:t>
            </a:r>
            <a:r>
              <a:rPr lang="en-US" sz="2000" dirty="0"/>
              <a:t>:                                                    </a:t>
            </a:r>
            <a:r>
              <a:rPr lang="en-US" sz="2000" dirty="0" err="1"/>
              <a:t>fact_r</a:t>
            </a:r>
            <a:r>
              <a:rPr lang="en-US" sz="2000" dirty="0"/>
              <a:t>(1):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pushq</a:t>
            </a:r>
            <a:r>
              <a:rPr lang="en-US" sz="2000" dirty="0"/>
              <a:t>   %</a:t>
            </a:r>
            <a:r>
              <a:rPr lang="en-US" sz="2000" dirty="0" err="1"/>
              <a:t>rbp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movq</a:t>
            </a:r>
            <a:r>
              <a:rPr lang="en-US" sz="2000" dirty="0"/>
              <a:t>    %</a:t>
            </a:r>
            <a:r>
              <a:rPr lang="en-US" sz="2000" dirty="0" err="1"/>
              <a:t>rsp</a:t>
            </a:r>
            <a:r>
              <a:rPr lang="en-US" sz="2000" dirty="0"/>
              <a:t>, %</a:t>
            </a:r>
            <a:r>
              <a:rPr lang="en-US" sz="2000" dirty="0" err="1"/>
              <a:t>rbp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subq</a:t>
            </a:r>
            <a:r>
              <a:rPr lang="en-US" sz="2000" dirty="0"/>
              <a:t>    $16, %</a:t>
            </a:r>
            <a:r>
              <a:rPr lang="en-US" sz="2000" dirty="0" err="1"/>
              <a:t>rsp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movl</a:t>
            </a:r>
            <a:r>
              <a:rPr lang="en-US" sz="2000" dirty="0"/>
              <a:t>    %</a:t>
            </a:r>
            <a:r>
              <a:rPr lang="en-US" sz="2000" dirty="0" err="1"/>
              <a:t>edi</a:t>
            </a:r>
            <a:r>
              <a:rPr lang="en-US" sz="2000" dirty="0"/>
              <a:t>, -4(%</a:t>
            </a:r>
            <a:r>
              <a:rPr lang="en-US" sz="2000" dirty="0" err="1"/>
              <a:t>rbp</a:t>
            </a:r>
            <a:r>
              <a:rPr lang="en-US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cmpl</a:t>
            </a:r>
            <a:r>
              <a:rPr lang="en-US" sz="2000" dirty="0"/>
              <a:t>    $1, -4(%</a:t>
            </a:r>
            <a:r>
              <a:rPr lang="en-US" sz="2000" dirty="0" err="1"/>
              <a:t>rbp</a:t>
            </a:r>
            <a:r>
              <a:rPr lang="en-US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jg</a:t>
            </a:r>
            <a:r>
              <a:rPr lang="en-US" sz="2000" dirty="0"/>
              <a:t>      .L2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movl</a:t>
            </a:r>
            <a:r>
              <a:rPr lang="en-US" sz="2000" dirty="0"/>
              <a:t>    $1, %</a:t>
            </a:r>
            <a:r>
              <a:rPr lang="en-US" sz="2000" dirty="0" err="1"/>
              <a:t>eax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jmp</a:t>
            </a:r>
            <a:r>
              <a:rPr lang="en-US" sz="2000" dirty="0"/>
              <a:t>     .L3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.L2: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movl</a:t>
            </a:r>
            <a:r>
              <a:rPr lang="en-US" sz="2000" dirty="0"/>
              <a:t>    -4(%</a:t>
            </a:r>
            <a:r>
              <a:rPr lang="en-US" sz="2000" dirty="0" err="1"/>
              <a:t>rbp</a:t>
            </a:r>
            <a:r>
              <a:rPr lang="en-US" sz="2000" dirty="0"/>
              <a:t>), %</a:t>
            </a:r>
            <a:r>
              <a:rPr lang="en-US" sz="2000" dirty="0" err="1"/>
              <a:t>eax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subl</a:t>
            </a:r>
            <a:r>
              <a:rPr lang="en-US" sz="2000" dirty="0"/>
              <a:t>    $1, %</a:t>
            </a:r>
            <a:r>
              <a:rPr lang="en-US" sz="2000" dirty="0" err="1"/>
              <a:t>eax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movl</a:t>
            </a:r>
            <a:r>
              <a:rPr lang="en-US" sz="2000" dirty="0"/>
              <a:t>    %</a:t>
            </a:r>
            <a:r>
              <a:rPr lang="en-US" sz="2000" dirty="0" err="1"/>
              <a:t>eax</a:t>
            </a:r>
            <a:r>
              <a:rPr lang="en-US" sz="2000" dirty="0"/>
              <a:t>, %</a:t>
            </a:r>
            <a:r>
              <a:rPr lang="en-US" sz="2000" dirty="0" err="1"/>
              <a:t>edi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call    </a:t>
            </a:r>
            <a:r>
              <a:rPr lang="en-US" sz="2000" dirty="0" err="1"/>
              <a:t>fact_r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imull</a:t>
            </a:r>
            <a:r>
              <a:rPr lang="en-US" sz="2000" dirty="0"/>
              <a:t>   -4(%</a:t>
            </a:r>
            <a:r>
              <a:rPr lang="en-US" sz="2000" dirty="0" err="1"/>
              <a:t>rbp</a:t>
            </a:r>
            <a:r>
              <a:rPr lang="en-US" sz="2000" dirty="0"/>
              <a:t>), %</a:t>
            </a:r>
            <a:r>
              <a:rPr lang="en-US" sz="2000" dirty="0" err="1"/>
              <a:t>eax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.L3: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leave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ret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5537200" y="4574738"/>
            <a:ext cx="1841500" cy="1064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537200" y="5018781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94350" y="5018781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%</a:t>
            </a:r>
            <a:r>
              <a:rPr lang="en-US" sz="1600" dirty="0" err="1"/>
              <a:t>rbp</a:t>
            </a:r>
            <a:r>
              <a:rPr lang="en-US" sz="1600" dirty="0"/>
              <a:t> from main</a:t>
            </a:r>
          </a:p>
        </p:txBody>
      </p:sp>
      <p:sp>
        <p:nvSpPr>
          <p:cNvPr id="8" name="Right Brace 7"/>
          <p:cNvSpPr/>
          <p:nvPr/>
        </p:nvSpPr>
        <p:spPr>
          <a:xfrm>
            <a:off x="7391400" y="4574738"/>
            <a:ext cx="457200" cy="10640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7924800" y="4881602"/>
            <a:ext cx="97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 bytes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968952" y="2283087"/>
            <a:ext cx="571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27852" y="2091555"/>
            <a:ext cx="144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%</a:t>
            </a:r>
            <a:r>
              <a:rPr lang="en-US" dirty="0" err="1"/>
              <a:t>rbp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76900" y="4574738"/>
            <a:ext cx="158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0x00000004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45870" y="1384581"/>
            <a:ext cx="140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%</a:t>
            </a:r>
            <a:r>
              <a:rPr lang="en-US" dirty="0" err="1"/>
              <a:t>rsp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950935" y="1569247"/>
            <a:ext cx="571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537200" y="3526114"/>
            <a:ext cx="1841500" cy="1064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537200" y="3970157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94350" y="3970157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%</a:t>
            </a:r>
            <a:r>
              <a:rPr lang="en-US" sz="1600" dirty="0" err="1"/>
              <a:t>rbp</a:t>
            </a:r>
            <a:r>
              <a:rPr lang="en-US" sz="1600" dirty="0"/>
              <a:t> from </a:t>
            </a:r>
            <a:r>
              <a:rPr lang="en-US" sz="1600" dirty="0" err="1"/>
              <a:t>fact_r</a:t>
            </a:r>
            <a:r>
              <a:rPr lang="en-US" sz="1600" dirty="0"/>
              <a:t>(4)</a:t>
            </a:r>
          </a:p>
        </p:txBody>
      </p:sp>
      <p:sp>
        <p:nvSpPr>
          <p:cNvPr id="19" name="Right Brace 18"/>
          <p:cNvSpPr/>
          <p:nvPr/>
        </p:nvSpPr>
        <p:spPr>
          <a:xfrm>
            <a:off x="7391400" y="3526114"/>
            <a:ext cx="457200" cy="10640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TextBox 19"/>
          <p:cNvSpPr txBox="1"/>
          <p:nvPr/>
        </p:nvSpPr>
        <p:spPr>
          <a:xfrm>
            <a:off x="5676900" y="3526114"/>
            <a:ext cx="158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0x00000003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45127" y="3873479"/>
            <a:ext cx="97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 bytes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549900" y="2457566"/>
            <a:ext cx="1841500" cy="1064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549900" y="2901609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07050" y="2901609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%</a:t>
            </a:r>
            <a:r>
              <a:rPr lang="en-US" sz="1600" dirty="0" err="1"/>
              <a:t>rbp</a:t>
            </a:r>
            <a:r>
              <a:rPr lang="en-US" sz="1600" dirty="0"/>
              <a:t> from </a:t>
            </a:r>
            <a:r>
              <a:rPr lang="en-US" sz="1600" dirty="0" err="1"/>
              <a:t>fact_r</a:t>
            </a:r>
            <a:r>
              <a:rPr lang="en-US" sz="1600" dirty="0"/>
              <a:t>(3)</a:t>
            </a:r>
          </a:p>
        </p:txBody>
      </p:sp>
      <p:sp>
        <p:nvSpPr>
          <p:cNvPr id="25" name="Right Brace 24"/>
          <p:cNvSpPr/>
          <p:nvPr/>
        </p:nvSpPr>
        <p:spPr>
          <a:xfrm>
            <a:off x="7404100" y="2457566"/>
            <a:ext cx="457200" cy="10640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TextBox 25"/>
          <p:cNvSpPr txBox="1"/>
          <p:nvPr/>
        </p:nvSpPr>
        <p:spPr>
          <a:xfrm>
            <a:off x="5689600" y="2457566"/>
            <a:ext cx="158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0x00000002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57827" y="2804931"/>
            <a:ext cx="97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 bytes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37200" y="1399970"/>
            <a:ext cx="1841500" cy="1064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594350" y="1844013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%</a:t>
            </a:r>
            <a:r>
              <a:rPr lang="en-US" sz="1600" dirty="0" err="1"/>
              <a:t>rbp</a:t>
            </a:r>
            <a:r>
              <a:rPr lang="en-US" sz="1600" dirty="0"/>
              <a:t> from </a:t>
            </a:r>
            <a:r>
              <a:rPr lang="en-US" sz="1600" dirty="0" err="1"/>
              <a:t>fact_r</a:t>
            </a:r>
            <a:r>
              <a:rPr lang="en-US" sz="1600" dirty="0"/>
              <a:t>(2)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76900" y="1399970"/>
            <a:ext cx="158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0x00000001</a:t>
            </a:r>
          </a:p>
        </p:txBody>
      </p:sp>
      <p:sp>
        <p:nvSpPr>
          <p:cNvPr id="31" name="Right Brace 30"/>
          <p:cNvSpPr/>
          <p:nvPr/>
        </p:nvSpPr>
        <p:spPr>
          <a:xfrm>
            <a:off x="7467600" y="1422632"/>
            <a:ext cx="457200" cy="10640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TextBox 31"/>
          <p:cNvSpPr txBox="1"/>
          <p:nvPr/>
        </p:nvSpPr>
        <p:spPr>
          <a:xfrm>
            <a:off x="8121327" y="1769997"/>
            <a:ext cx="97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 bytes</a:t>
            </a:r>
          </a:p>
        </p:txBody>
      </p:sp>
    </p:spTree>
    <p:extLst>
      <p:ext uri="{BB962C8B-B14F-4D97-AF65-F5344CB8AC3E}">
        <p14:creationId xmlns:p14="http://schemas.microsoft.com/office/powerpoint/2010/main" val="71356112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fact_r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x) {</a:t>
            </a:r>
          </a:p>
          <a:p>
            <a:pPr marL="0" indent="0">
              <a:buNone/>
            </a:pPr>
            <a:r>
              <a:rPr lang="en-US" dirty="0"/>
              <a:t>  if (x &lt;= 1)</a:t>
            </a:r>
          </a:p>
          <a:p>
            <a:pPr marL="0" indent="0">
              <a:buNone/>
            </a:pPr>
            <a:r>
              <a:rPr lang="en-US" dirty="0"/>
              <a:t>    return 1;</a:t>
            </a:r>
          </a:p>
          <a:p>
            <a:pPr marL="0" indent="0">
              <a:buNone/>
            </a:pPr>
            <a:r>
              <a:rPr lang="en-US" dirty="0"/>
              <a:t>  else return x * </a:t>
            </a:r>
            <a:r>
              <a:rPr lang="en-US" dirty="0" err="1"/>
              <a:t>fact_r</a:t>
            </a:r>
            <a:r>
              <a:rPr lang="en-US" dirty="0"/>
              <a:t>(x-1);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is x remembered?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Now, using </a:t>
            </a:r>
          </a:p>
          <a:p>
            <a:pPr marL="0" indent="0">
              <a:buNone/>
            </a:pPr>
            <a:r>
              <a:rPr lang="en-US" dirty="0" err="1"/>
              <a:t>gcc</a:t>
            </a:r>
            <a:r>
              <a:rPr lang="en-US" dirty="0"/>
              <a:t> –o </a:t>
            </a:r>
            <a:r>
              <a:rPr lang="en-US" dirty="0" err="1"/>
              <a:t>fact.s</a:t>
            </a:r>
            <a:r>
              <a:rPr lang="en-US" dirty="0"/>
              <a:t> –s </a:t>
            </a:r>
            <a:r>
              <a:rPr lang="en-US" dirty="0" err="1"/>
              <a:t>fact.c</a:t>
            </a:r>
            <a:r>
              <a:rPr lang="en-US" dirty="0"/>
              <a:t> –O2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7330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fact_r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cmpl</a:t>
            </a:r>
            <a:r>
              <a:rPr lang="en-US" dirty="0"/>
              <a:t>    $1, %</a:t>
            </a:r>
            <a:r>
              <a:rPr lang="en-US" dirty="0" err="1"/>
              <a:t>edi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movl</a:t>
            </a:r>
            <a:r>
              <a:rPr lang="en-US" dirty="0"/>
              <a:t>    $1, %</a:t>
            </a:r>
            <a:r>
              <a:rPr lang="en-US" dirty="0" err="1"/>
              <a:t>eax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jg</a:t>
            </a:r>
            <a:r>
              <a:rPr lang="en-US" dirty="0"/>
              <a:t>      .L3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jmp</a:t>
            </a:r>
            <a:r>
              <a:rPr lang="en-US" dirty="0"/>
              <a:t>     .L2</a:t>
            </a:r>
          </a:p>
          <a:p>
            <a:pPr marL="0" indent="0">
              <a:buNone/>
            </a:pPr>
            <a:r>
              <a:rPr lang="en-US" dirty="0"/>
              <a:t>.L9: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movl</a:t>
            </a:r>
            <a:r>
              <a:rPr lang="en-US" dirty="0"/>
              <a:t>    %</a:t>
            </a:r>
            <a:r>
              <a:rPr lang="en-US" dirty="0" err="1"/>
              <a:t>edx</a:t>
            </a:r>
            <a:r>
              <a:rPr lang="en-US" dirty="0"/>
              <a:t>, %</a:t>
            </a:r>
            <a:r>
              <a:rPr lang="en-US" dirty="0" err="1"/>
              <a:t>edi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.L3: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leal</a:t>
            </a:r>
            <a:r>
              <a:rPr lang="en-US" dirty="0"/>
              <a:t>    -1(%</a:t>
            </a:r>
            <a:r>
              <a:rPr lang="en-US" dirty="0" err="1"/>
              <a:t>rdi</a:t>
            </a:r>
            <a:r>
              <a:rPr lang="en-US" dirty="0"/>
              <a:t>), %</a:t>
            </a:r>
            <a:r>
              <a:rPr lang="en-US" dirty="0" err="1"/>
              <a:t>edx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imull</a:t>
            </a:r>
            <a:r>
              <a:rPr lang="en-US" dirty="0"/>
              <a:t>   %</a:t>
            </a:r>
            <a:r>
              <a:rPr lang="en-US" dirty="0" err="1"/>
              <a:t>edi</a:t>
            </a:r>
            <a:r>
              <a:rPr lang="en-US" dirty="0"/>
              <a:t>, %</a:t>
            </a:r>
            <a:r>
              <a:rPr lang="en-US" dirty="0" err="1"/>
              <a:t>eax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cmpl</a:t>
            </a:r>
            <a:r>
              <a:rPr lang="en-US" dirty="0"/>
              <a:t>    $1, %</a:t>
            </a:r>
            <a:r>
              <a:rPr lang="en-US" dirty="0" err="1"/>
              <a:t>edx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jne</a:t>
            </a:r>
            <a:r>
              <a:rPr lang="en-US" dirty="0"/>
              <a:t>     .L9</a:t>
            </a:r>
          </a:p>
          <a:p>
            <a:pPr marL="0" indent="0">
              <a:buNone/>
            </a:pPr>
            <a:r>
              <a:rPr lang="en-US" dirty="0"/>
              <a:t>.L2:</a:t>
            </a:r>
          </a:p>
          <a:p>
            <a:pPr marL="0" indent="0">
              <a:buNone/>
            </a:pPr>
            <a:r>
              <a:rPr lang="en-US"/>
              <a:t>        ret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05400" y="1371600"/>
            <a:ext cx="3581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 is no longer recursive!!</a:t>
            </a:r>
          </a:p>
          <a:p>
            <a:endParaRPr lang="en-US" sz="2400" b="1" dirty="0"/>
          </a:p>
          <a:p>
            <a:r>
              <a:rPr lang="en-US" sz="2400" b="1" dirty="0"/>
              <a:t>Compiler removes recursion whenever possible,  because loops are faster</a:t>
            </a:r>
          </a:p>
        </p:txBody>
      </p:sp>
    </p:spTree>
    <p:extLst>
      <p:ext uri="{BB962C8B-B14F-4D97-AF65-F5344CB8AC3E}">
        <p14:creationId xmlns:p14="http://schemas.microsoft.com/office/powerpoint/2010/main" val="58742652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1" y="561944"/>
            <a:ext cx="74676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Function parameters and the program stack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x86-64, parameters are usually passed through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the unlikely event that more than 6 parameters are passed, then the program stack is used for the rest of the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illustrate, we will switch to IA-32, and consider this code.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4600" y="3114287"/>
            <a:ext cx="2895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+ y;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a=1, b=2;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g(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f());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3624209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112" y="662401"/>
            <a:ext cx="2895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a=1, b=2;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g(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f());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777036" y="2666998"/>
            <a:ext cx="2133600" cy="2973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20867" y="4791074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 main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777037" y="4803576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77035" y="5097362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flipH="1">
            <a:off x="1443660" y="4818218"/>
            <a:ext cx="228598" cy="8323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7028" y="4865069"/>
            <a:ext cx="8290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stack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68197" y="4495799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910637" y="4865069"/>
            <a:ext cx="1194763" cy="849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400427" y="1981199"/>
            <a:ext cx="1704973" cy="2514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91000" y="1529298"/>
            <a:ext cx="3534942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$24,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$1, -4(%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$2, -8(%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-8(%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4(%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-4(%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call	_g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leave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_main: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	_f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9389" y="449282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443660" y="4637185"/>
            <a:ext cx="2285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18549" y="5943600"/>
            <a:ext cx="150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stack</a:t>
            </a:r>
          </a:p>
        </p:txBody>
      </p:sp>
    </p:spTree>
    <p:extLst>
      <p:ext uri="{BB962C8B-B14F-4D97-AF65-F5344CB8AC3E}">
        <p14:creationId xmlns:p14="http://schemas.microsoft.com/office/powerpoint/2010/main" val="362225416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2895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a=1, b=2;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g(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f());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191000" y="1529298"/>
            <a:ext cx="3534942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$24, %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$1, -4(%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$2, -8(%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-8(%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4(%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-4(%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call	_g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leave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777036" y="2666998"/>
            <a:ext cx="2133600" cy="2973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20867" y="4791074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 main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777037" y="4803576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77035" y="5097362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flipH="1">
            <a:off x="1443660" y="4818218"/>
            <a:ext cx="228598" cy="8323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7028" y="4865069"/>
            <a:ext cx="8290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stack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68197" y="4495799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endCxn id="15" idx="0"/>
          </p:cNvCxnSpPr>
          <p:nvPr/>
        </p:nvCxnSpPr>
        <p:spPr>
          <a:xfrm flipH="1">
            <a:off x="4498136" y="2133600"/>
            <a:ext cx="607264" cy="2349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91000" y="4483297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 flipV="1">
            <a:off x="3962400" y="4637185"/>
            <a:ext cx="2286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82643" y="300067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3954043" y="315456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648200" y="2362200"/>
            <a:ext cx="457200" cy="638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805609" y="3022697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/>
          <p:cNvSpPr/>
          <p:nvPr/>
        </p:nvSpPr>
        <p:spPr>
          <a:xfrm flipH="1">
            <a:off x="1449044" y="3022697"/>
            <a:ext cx="223214" cy="17955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88613" y="3662478"/>
            <a:ext cx="8290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stack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62200" y="3657831"/>
            <a:ext cx="1194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24 bytes</a:t>
            </a:r>
          </a:p>
        </p:txBody>
      </p:sp>
    </p:spTree>
    <p:extLst>
      <p:ext uri="{BB962C8B-B14F-4D97-AF65-F5344CB8AC3E}">
        <p14:creationId xmlns:p14="http://schemas.microsoft.com/office/powerpoint/2010/main" val="126203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12184</TotalTime>
  <Words>14224</Words>
  <Application>Microsoft Macintosh PowerPoint</Application>
  <PresentationFormat>On-screen Show (4:3)</PresentationFormat>
  <Paragraphs>2994</Paragraphs>
  <Slides>127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127</vt:i4>
      </vt:variant>
    </vt:vector>
  </HeadingPairs>
  <TitlesOfParts>
    <vt:vector size="132" baseType="lpstr">
      <vt:lpstr>Arial</vt:lpstr>
      <vt:lpstr>Calibri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Chip history</vt:lpstr>
      <vt:lpstr>Intel 8008: 8-bit machine</vt:lpstr>
      <vt:lpstr>Intel 8086: 16 bit machine</vt:lpstr>
      <vt:lpstr>32-bit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does this function do?</vt:lpstr>
      <vt:lpstr>Strings as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pop example</vt:lpstr>
      <vt:lpstr>PowerPoint Presentation</vt:lpstr>
      <vt:lpstr>Recursion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illustrating program stack</vt:lpstr>
      <vt:lpstr>x86-64 Example</vt:lpstr>
      <vt:lpstr>x86-64 Example</vt:lpstr>
      <vt:lpstr>x86-64 Example</vt:lpstr>
      <vt:lpstr>x86-64 Example</vt:lpstr>
      <vt:lpstr>x86-64 Example</vt:lpstr>
      <vt:lpstr>x86-64 Example</vt:lpstr>
      <vt:lpstr>x86-64 Example</vt:lpstr>
      <vt:lpstr>x86-64 Example</vt:lpstr>
      <vt:lpstr>x86-64 Example</vt:lpstr>
      <vt:lpstr>x86-64 Example</vt:lpstr>
      <vt:lpstr>x86-64 Example</vt:lpstr>
      <vt:lpstr>The GNU debugger</vt:lpstr>
      <vt:lpstr>Example gdb session</vt:lpstr>
      <vt:lpstr>Example gdb session</vt:lpstr>
      <vt:lpstr>Example gdb session</vt:lpstr>
      <vt:lpstr>Example gdb session</vt:lpstr>
      <vt:lpstr>Basic gdb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Lytinen, Steve</dc:creator>
  <cp:lastModifiedBy>Marin, Abel</cp:lastModifiedBy>
  <cp:revision>243</cp:revision>
  <cp:lastPrinted>2020-01-30T17:52:13Z</cp:lastPrinted>
  <dcterms:created xsi:type="dcterms:W3CDTF">2017-02-18T23:20:42Z</dcterms:created>
  <dcterms:modified xsi:type="dcterms:W3CDTF">2020-02-06T20:30:45Z</dcterms:modified>
</cp:coreProperties>
</file>