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90946167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909461672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fa759f3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fa759f3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fa759f3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fa759f3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0946167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0946167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fa759f3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fa759f3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909461672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09461672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fa759f3c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fa759f3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fa759f3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fa759f3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60075" y="219250"/>
            <a:ext cx="7739075" cy="2352498"/>
          </a:xfrm>
          <a:prstGeom prst="rect">
            <a:avLst/>
          </a:prstGeom>
          <a:noFill/>
          <a:ln cap="flat" cmpd="sng" w="28575">
            <a:solidFill>
              <a:schemeClr val="dk2"/>
            </a:solidFill>
            <a:prstDash val="solid"/>
            <a:round/>
            <a:headEnd len="sm" w="sm" type="none"/>
            <a:tailEnd len="sm" w="sm" type="none"/>
          </a:ln>
        </p:spPr>
      </p:pic>
      <p:sp>
        <p:nvSpPr>
          <p:cNvPr id="55" name="Google Shape;55;p13"/>
          <p:cNvSpPr txBox="1"/>
          <p:nvPr>
            <p:ph type="ctrTitle"/>
          </p:nvPr>
        </p:nvSpPr>
        <p:spPr>
          <a:xfrm>
            <a:off x="623400" y="2391200"/>
            <a:ext cx="8520600" cy="119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highlight>
                  <a:srgbClr val="FFFFFF"/>
                </a:highlight>
              </a:rPr>
              <a:t>Big Mountain Resort</a:t>
            </a:r>
            <a:endParaRPr b="1">
              <a:highlight>
                <a:srgbClr val="FFFFFF"/>
              </a:highlight>
            </a:endParaRPr>
          </a:p>
        </p:txBody>
      </p:sp>
      <p:sp>
        <p:nvSpPr>
          <p:cNvPr id="56" name="Google Shape;56;p13"/>
          <p:cNvSpPr txBox="1"/>
          <p:nvPr>
            <p:ph idx="1" type="subTitle"/>
          </p:nvPr>
        </p:nvSpPr>
        <p:spPr>
          <a:xfrm>
            <a:off x="311700" y="344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highlight>
                  <a:srgbClr val="FFFFFF"/>
                </a:highlight>
              </a:rPr>
              <a:t>Guided Capstone Project</a:t>
            </a:r>
            <a:endParaRPr b="1">
              <a:solidFill>
                <a:srgbClr val="000000"/>
              </a:solidFill>
              <a:highlight>
                <a:srgbClr val="FFFFFF"/>
              </a:highlight>
            </a:endParaRPr>
          </a:p>
          <a:p>
            <a:pPr indent="0" lvl="0" marL="0" rtl="0" algn="ctr">
              <a:spcBef>
                <a:spcPts val="0"/>
              </a:spcBef>
              <a:spcAft>
                <a:spcPts val="0"/>
              </a:spcAft>
              <a:buNone/>
            </a:pPr>
            <a:r>
              <a:t/>
            </a:r>
            <a:endParaRPr>
              <a:solidFill>
                <a:srgbClr val="000000"/>
              </a:solidFill>
            </a:endParaRPr>
          </a:p>
          <a:p>
            <a:pPr indent="0" lvl="0" marL="0" rtl="0" algn="ctr">
              <a:spcBef>
                <a:spcPts val="0"/>
              </a:spcBef>
              <a:spcAft>
                <a:spcPts val="0"/>
              </a:spcAft>
              <a:buNone/>
            </a:pPr>
            <a:r>
              <a:rPr b="1" lang="en">
                <a:solidFill>
                  <a:srgbClr val="000000"/>
                </a:solidFill>
                <a:highlight>
                  <a:srgbClr val="FFFFFF"/>
                </a:highlight>
              </a:rPr>
              <a:t>by Abel Mekuria</a:t>
            </a:r>
            <a:endParaRPr b="1">
              <a:solidFill>
                <a:srgbClr val="000000"/>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3515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highlight>
                  <a:srgbClr val="FFFFFF"/>
                </a:highlight>
              </a:rPr>
              <a:t>Big Mountain Resort</a:t>
            </a:r>
            <a:endParaRPr b="1">
              <a:highlight>
                <a:srgbClr val="FFFFFF"/>
              </a:highlight>
            </a:endParaRPr>
          </a:p>
          <a:p>
            <a:pPr indent="0" lvl="0" marL="0" rtl="0" algn="ctr">
              <a:spcBef>
                <a:spcPts val="0"/>
              </a:spcBef>
              <a:spcAft>
                <a:spcPts val="0"/>
              </a:spcAft>
              <a:buNone/>
            </a:pPr>
            <a:r>
              <a:t/>
            </a:r>
            <a:endParaRPr/>
          </a:p>
        </p:txBody>
      </p:sp>
      <p:sp>
        <p:nvSpPr>
          <p:cNvPr id="62" name="Google Shape;62;p14"/>
          <p:cNvSpPr txBox="1"/>
          <p:nvPr>
            <p:ph idx="1" type="subTitle"/>
          </p:nvPr>
        </p:nvSpPr>
        <p:spPr>
          <a:xfrm>
            <a:off x="259300" y="2059500"/>
            <a:ext cx="4460100" cy="13104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120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Big Mountain Resort located in Northern Montana</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It has recently installed an additional chair lift to help increase the distribution of visitors across the mountain</a:t>
            </a:r>
            <a:endParaRPr sz="1400">
              <a:solidFill>
                <a:schemeClr val="dk1"/>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 sz="1400">
                <a:solidFill>
                  <a:schemeClr val="dk1"/>
                </a:solidFill>
                <a:highlight>
                  <a:srgbClr val="FFFFFF"/>
                </a:highlight>
                <a:latin typeface="Times New Roman"/>
                <a:ea typeface="Times New Roman"/>
                <a:cs typeface="Times New Roman"/>
                <a:sym typeface="Times New Roman"/>
              </a:rPr>
              <a:t>This increases their operational cost by $1,540,000</a:t>
            </a:r>
            <a:endParaRPr sz="1400"/>
          </a:p>
        </p:txBody>
      </p:sp>
      <p:pic>
        <p:nvPicPr>
          <p:cNvPr id="63" name="Google Shape;63;p14"/>
          <p:cNvPicPr preferRelativeResize="0"/>
          <p:nvPr/>
        </p:nvPicPr>
        <p:blipFill>
          <a:blip r:embed="rId3">
            <a:alphaModFix/>
          </a:blip>
          <a:stretch>
            <a:fillRect/>
          </a:stretch>
        </p:blipFill>
        <p:spPr>
          <a:xfrm>
            <a:off x="4874950" y="1599225"/>
            <a:ext cx="3774925" cy="27599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Problem Identification</a:t>
            </a:r>
            <a:endParaRPr b="1"/>
          </a:p>
        </p:txBody>
      </p:sp>
      <p:sp>
        <p:nvSpPr>
          <p:cNvPr id="69" name="Google Shape;69;p15"/>
          <p:cNvSpPr txBox="1"/>
          <p:nvPr>
            <p:ph idx="1" type="body"/>
          </p:nvPr>
        </p:nvSpPr>
        <p:spPr>
          <a:xfrm>
            <a:off x="311700" y="1152475"/>
            <a:ext cx="5440500" cy="1581600"/>
          </a:xfrm>
          <a:prstGeom prst="rect">
            <a:avLst/>
          </a:prstGeom>
        </p:spPr>
        <p:txBody>
          <a:bodyPr anchorCtr="0" anchor="t" bIns="91425" lIns="91425" spcFirstLastPara="1" rIns="91425" wrap="square" tIns="91425">
            <a:noAutofit/>
          </a:bodyPr>
          <a:lstStyle/>
          <a:p>
            <a:pPr indent="-317500" lvl="0" marL="457200" rtl="0" algn="just">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In order to keep the resort’s profit margin to 9.2 %, the resort needs to identify how much they can benefit from the additional chairs. </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new installed chair will be the company more competitive than its competitors. </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Using the data from 330 resorts in the US and the Big Mount resort data, it will be important to investigate how increasing the price of the tickets  will make them make more profits.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5865775" y="1225100"/>
            <a:ext cx="2813494" cy="21046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11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Key findings</a:t>
            </a:r>
            <a:endParaRPr b="1"/>
          </a:p>
        </p:txBody>
      </p:sp>
      <p:pic>
        <p:nvPicPr>
          <p:cNvPr id="76" name="Google Shape;76;p16"/>
          <p:cNvPicPr preferRelativeResize="0"/>
          <p:nvPr/>
        </p:nvPicPr>
        <p:blipFill>
          <a:blip r:embed="rId3">
            <a:alphaModFix/>
          </a:blip>
          <a:stretch>
            <a:fillRect/>
          </a:stretch>
        </p:blipFill>
        <p:spPr>
          <a:xfrm>
            <a:off x="207950" y="1170125"/>
            <a:ext cx="4036300" cy="3244225"/>
          </a:xfrm>
          <a:prstGeom prst="rect">
            <a:avLst/>
          </a:prstGeom>
          <a:noFill/>
          <a:ln cap="flat" cmpd="sng" w="12700">
            <a:solidFill>
              <a:srgbClr val="000000"/>
            </a:solidFill>
            <a:prstDash val="solid"/>
            <a:miter lim="8000"/>
            <a:headEnd len="sm" w="sm" type="none"/>
            <a:tailEnd len="sm" w="sm" type="none"/>
          </a:ln>
        </p:spPr>
      </p:pic>
      <p:pic>
        <p:nvPicPr>
          <p:cNvPr id="77" name="Google Shape;77;p16"/>
          <p:cNvPicPr preferRelativeResize="0"/>
          <p:nvPr/>
        </p:nvPicPr>
        <p:blipFill>
          <a:blip r:embed="rId4">
            <a:alphaModFix/>
          </a:blip>
          <a:stretch>
            <a:fillRect/>
          </a:stretch>
        </p:blipFill>
        <p:spPr>
          <a:xfrm>
            <a:off x="4444225" y="1170125"/>
            <a:ext cx="4547375" cy="3244225"/>
          </a:xfrm>
          <a:prstGeom prst="rect">
            <a:avLst/>
          </a:prstGeom>
          <a:noFill/>
          <a:ln cap="flat" cmpd="sng" w="12700">
            <a:solidFill>
              <a:srgbClr val="000000"/>
            </a:solidFill>
            <a:prstDash val="solid"/>
            <a:miter lim="8000"/>
            <a:headEnd len="sm" w="sm" type="none"/>
            <a:tailEnd len="sm" w="sm" type="none"/>
          </a:ln>
        </p:spPr>
      </p:pic>
      <p:sp>
        <p:nvSpPr>
          <p:cNvPr id="78" name="Google Shape;78;p16"/>
          <p:cNvSpPr txBox="1"/>
          <p:nvPr/>
        </p:nvSpPr>
        <p:spPr>
          <a:xfrm>
            <a:off x="135725" y="4503250"/>
            <a:ext cx="4036200" cy="333300"/>
          </a:xfrm>
          <a:prstGeom prst="rect">
            <a:avLst/>
          </a:prstGeom>
          <a:noFill/>
          <a:ln>
            <a:noFill/>
          </a:ln>
        </p:spPr>
        <p:txBody>
          <a:bodyPr anchorCtr="0" anchor="t" bIns="91425" lIns="91425" spcFirstLastPara="1" rIns="91425" wrap="square" tIns="91425">
            <a:noAutofit/>
          </a:bodyPr>
          <a:lstStyle/>
          <a:p>
            <a:pPr indent="457200" lvl="0" marL="0" rtl="0" algn="ctr">
              <a:lnSpc>
                <a:spcPct val="115000"/>
              </a:lnSpc>
              <a:spcBef>
                <a:spcPts val="0"/>
              </a:spcBef>
              <a:spcAft>
                <a:spcPts val="0"/>
              </a:spcAft>
              <a:buClr>
                <a:schemeClr val="dk1"/>
              </a:buClr>
              <a:buSzPts val="1100"/>
              <a:buFont typeface="Arial"/>
              <a:buNone/>
            </a:pPr>
            <a:r>
              <a:rPr lang="en" sz="1100">
                <a:solidFill>
                  <a:schemeClr val="dk1"/>
                </a:solidFill>
                <a:highlight>
                  <a:srgbClr val="FFFFFF"/>
                </a:highlight>
                <a:latin typeface="Times New Roman"/>
                <a:ea typeface="Times New Roman"/>
                <a:cs typeface="Times New Roman"/>
                <a:sym typeface="Times New Roman"/>
              </a:rPr>
              <a:t>Distribution of resorts by state and region</a:t>
            </a:r>
            <a:endParaRPr sz="11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79" name="Google Shape;79;p16"/>
          <p:cNvSpPr txBox="1"/>
          <p:nvPr/>
        </p:nvSpPr>
        <p:spPr>
          <a:xfrm>
            <a:off x="4444225" y="4555650"/>
            <a:ext cx="4036200" cy="333300"/>
          </a:xfrm>
          <a:prstGeom prst="rect">
            <a:avLst/>
          </a:prstGeom>
          <a:noFill/>
          <a:ln>
            <a:noFill/>
          </a:ln>
        </p:spPr>
        <p:txBody>
          <a:bodyPr anchorCtr="0" anchor="t" bIns="91425" lIns="91425" spcFirstLastPara="1" rIns="91425" wrap="square" tIns="91425">
            <a:noAutofit/>
          </a:bodyPr>
          <a:lstStyle/>
          <a:p>
            <a:pPr indent="457200" lvl="0" marL="0" rtl="0" algn="ctr">
              <a:lnSpc>
                <a:spcPct val="115000"/>
              </a:lnSpc>
              <a:spcBef>
                <a:spcPts val="0"/>
              </a:spcBef>
              <a:spcAft>
                <a:spcPts val="0"/>
              </a:spcAft>
              <a:buNone/>
            </a:pPr>
            <a:r>
              <a:rPr lang="en" sz="1100">
                <a:highlight>
                  <a:srgbClr val="FFFFFF"/>
                </a:highlight>
                <a:latin typeface="Times New Roman"/>
                <a:ea typeface="Times New Roman"/>
                <a:cs typeface="Times New Roman"/>
                <a:sym typeface="Times New Roman"/>
              </a:rPr>
              <a:t>Average ticket price by state </a:t>
            </a:r>
            <a:endParaRPr sz="11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56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Key findings</a:t>
            </a:r>
            <a:endParaRPr b="1"/>
          </a:p>
          <a:p>
            <a:pPr indent="0" lvl="0" marL="0" rtl="0" algn="l">
              <a:spcBef>
                <a:spcPts val="0"/>
              </a:spcBef>
              <a:spcAft>
                <a:spcPts val="0"/>
              </a:spcAft>
              <a:buNone/>
            </a:pPr>
            <a:r>
              <a:t/>
            </a:r>
            <a:endParaRPr/>
          </a:p>
        </p:txBody>
      </p:sp>
      <p:pic>
        <p:nvPicPr>
          <p:cNvPr id="85" name="Google Shape;85;p17"/>
          <p:cNvPicPr preferRelativeResize="0"/>
          <p:nvPr/>
        </p:nvPicPr>
        <p:blipFill>
          <a:blip r:embed="rId3">
            <a:alphaModFix/>
          </a:blip>
          <a:stretch>
            <a:fillRect/>
          </a:stretch>
        </p:blipFill>
        <p:spPr>
          <a:xfrm>
            <a:off x="311700" y="1017725"/>
            <a:ext cx="4354749" cy="3693150"/>
          </a:xfrm>
          <a:prstGeom prst="rect">
            <a:avLst/>
          </a:prstGeom>
          <a:noFill/>
          <a:ln cap="flat" cmpd="sng" w="12700">
            <a:solidFill>
              <a:srgbClr val="000000"/>
            </a:solidFill>
            <a:prstDash val="solid"/>
            <a:miter lim="8000"/>
            <a:headEnd len="sm" w="sm" type="none"/>
            <a:tailEnd len="sm" w="sm" type="none"/>
          </a:ln>
        </p:spPr>
      </p:pic>
      <p:pic>
        <p:nvPicPr>
          <p:cNvPr id="86" name="Google Shape;86;p17"/>
          <p:cNvPicPr preferRelativeResize="0"/>
          <p:nvPr/>
        </p:nvPicPr>
        <p:blipFill>
          <a:blip r:embed="rId4">
            <a:alphaModFix/>
          </a:blip>
          <a:stretch>
            <a:fillRect/>
          </a:stretch>
        </p:blipFill>
        <p:spPr>
          <a:xfrm>
            <a:off x="4988650" y="1017725"/>
            <a:ext cx="3944249" cy="3693150"/>
          </a:xfrm>
          <a:prstGeom prst="rect">
            <a:avLst/>
          </a:prstGeom>
          <a:noFill/>
          <a:ln cap="flat" cmpd="sng" w="12700">
            <a:solidFill>
              <a:srgbClr val="000000"/>
            </a:solidFill>
            <a:prstDash val="solid"/>
            <a:miter lim="8000"/>
            <a:headEnd len="sm" w="sm" type="none"/>
            <a:tailEnd len="sm" w="sm" type="none"/>
          </a:ln>
        </p:spPr>
      </p:pic>
      <p:sp>
        <p:nvSpPr>
          <p:cNvPr id="87" name="Google Shape;87;p17"/>
          <p:cNvSpPr txBox="1"/>
          <p:nvPr/>
        </p:nvSpPr>
        <p:spPr>
          <a:xfrm>
            <a:off x="288875" y="4822000"/>
            <a:ext cx="3199800" cy="122100"/>
          </a:xfrm>
          <a:prstGeom prst="rect">
            <a:avLst/>
          </a:prstGeom>
          <a:noFill/>
          <a:ln>
            <a:noFill/>
          </a:ln>
        </p:spPr>
        <p:txBody>
          <a:bodyPr anchorCtr="0" anchor="t" bIns="91425" lIns="91425" spcFirstLastPara="1" rIns="91425" wrap="square" tIns="91425">
            <a:noAutofit/>
          </a:bodyPr>
          <a:lstStyle/>
          <a:p>
            <a:pPr indent="457200" lvl="0" marL="0" rtl="0" algn="ctr">
              <a:lnSpc>
                <a:spcPct val="115000"/>
              </a:lnSpc>
              <a:spcBef>
                <a:spcPts val="0"/>
              </a:spcBef>
              <a:spcAft>
                <a:spcPts val="0"/>
              </a:spcAft>
              <a:buClr>
                <a:schemeClr val="dk1"/>
              </a:buClr>
              <a:buSzPts val="1100"/>
              <a:buFont typeface="Arial"/>
              <a:buNone/>
            </a:pPr>
            <a:r>
              <a:rPr lang="en" sz="1200">
                <a:solidFill>
                  <a:schemeClr val="dk1"/>
                </a:solidFill>
                <a:highlight>
                  <a:srgbClr val="FFFFFF"/>
                </a:highlight>
                <a:latin typeface="Times New Roman"/>
                <a:ea typeface="Times New Roman"/>
                <a:cs typeface="Times New Roman"/>
                <a:sym typeface="Times New Roman"/>
              </a:rPr>
              <a:t> Feature correlation heatmap </a:t>
            </a:r>
            <a:endParaRPr/>
          </a:p>
        </p:txBody>
      </p:sp>
      <p:sp>
        <p:nvSpPr>
          <p:cNvPr id="88" name="Google Shape;88;p17"/>
          <p:cNvSpPr txBox="1"/>
          <p:nvPr/>
        </p:nvSpPr>
        <p:spPr>
          <a:xfrm>
            <a:off x="4666450" y="4777550"/>
            <a:ext cx="3855300" cy="122100"/>
          </a:xfrm>
          <a:prstGeom prst="rect">
            <a:avLst/>
          </a:prstGeom>
          <a:noFill/>
          <a:ln>
            <a:noFill/>
          </a:ln>
        </p:spPr>
        <p:txBody>
          <a:bodyPr anchorCtr="0" anchor="t" bIns="91425" lIns="91425" spcFirstLastPara="1" rIns="91425" wrap="square" tIns="91425">
            <a:noAutofit/>
          </a:bodyPr>
          <a:lstStyle/>
          <a:p>
            <a:pPr indent="457200" lvl="0" marL="0" rtl="0" algn="ctr">
              <a:lnSpc>
                <a:spcPct val="115000"/>
              </a:lnSpc>
              <a:spcBef>
                <a:spcPts val="0"/>
              </a:spcBef>
              <a:spcAft>
                <a:spcPts val="0"/>
              </a:spcAft>
              <a:buNone/>
            </a:pPr>
            <a:r>
              <a:rPr lang="en" sz="1200">
                <a:solidFill>
                  <a:schemeClr val="dk1"/>
                </a:solidFill>
                <a:highlight>
                  <a:srgbClr val="FFFFFF"/>
                </a:highlight>
                <a:latin typeface="Times New Roman"/>
                <a:ea typeface="Times New Roman"/>
                <a:cs typeface="Times New Roman"/>
                <a:sym typeface="Times New Roman"/>
              </a:rPr>
              <a:t>Scatterplots of numeric features against ticket price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1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Modeling Results and Analysis</a:t>
            </a:r>
            <a:endParaRPr b="1"/>
          </a:p>
        </p:txBody>
      </p:sp>
      <p:pic>
        <p:nvPicPr>
          <p:cNvPr id="94" name="Google Shape;94;p18"/>
          <p:cNvPicPr preferRelativeResize="0"/>
          <p:nvPr/>
        </p:nvPicPr>
        <p:blipFill>
          <a:blip r:embed="rId3">
            <a:alphaModFix/>
          </a:blip>
          <a:stretch>
            <a:fillRect/>
          </a:stretch>
        </p:blipFill>
        <p:spPr>
          <a:xfrm>
            <a:off x="385725" y="1092350"/>
            <a:ext cx="4336274" cy="3318550"/>
          </a:xfrm>
          <a:prstGeom prst="rect">
            <a:avLst/>
          </a:prstGeom>
          <a:noFill/>
          <a:ln cap="flat" cmpd="sng" w="12700">
            <a:solidFill>
              <a:srgbClr val="000000"/>
            </a:solidFill>
            <a:prstDash val="solid"/>
            <a:miter lim="8000"/>
            <a:headEnd len="sm" w="sm" type="none"/>
            <a:tailEnd len="sm" w="sm" type="none"/>
          </a:ln>
        </p:spPr>
      </p:pic>
      <p:pic>
        <p:nvPicPr>
          <p:cNvPr id="95" name="Google Shape;95;p18"/>
          <p:cNvPicPr preferRelativeResize="0"/>
          <p:nvPr/>
        </p:nvPicPr>
        <p:blipFill>
          <a:blip r:embed="rId4">
            <a:alphaModFix/>
          </a:blip>
          <a:stretch>
            <a:fillRect/>
          </a:stretch>
        </p:blipFill>
        <p:spPr>
          <a:xfrm>
            <a:off x="5024400" y="1036800"/>
            <a:ext cx="3967200" cy="3374100"/>
          </a:xfrm>
          <a:prstGeom prst="rect">
            <a:avLst/>
          </a:prstGeom>
          <a:noFill/>
          <a:ln cap="flat" cmpd="sng" w="12700">
            <a:solidFill>
              <a:srgbClr val="000000"/>
            </a:solidFill>
            <a:prstDash val="solid"/>
            <a:miter lim="8000"/>
            <a:headEnd len="sm" w="sm" type="none"/>
            <a:tailEnd len="sm" w="sm" type="none"/>
          </a:ln>
        </p:spPr>
      </p:pic>
      <p:sp>
        <p:nvSpPr>
          <p:cNvPr id="96" name="Google Shape;96;p18"/>
          <p:cNvSpPr txBox="1"/>
          <p:nvPr/>
        </p:nvSpPr>
        <p:spPr>
          <a:xfrm>
            <a:off x="5244200" y="4563300"/>
            <a:ext cx="3366600" cy="2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Cross-validation score test </a:t>
            </a:r>
            <a:endParaRPr/>
          </a:p>
        </p:txBody>
      </p:sp>
      <p:sp>
        <p:nvSpPr>
          <p:cNvPr id="97" name="Google Shape;97;p18"/>
          <p:cNvSpPr txBox="1"/>
          <p:nvPr/>
        </p:nvSpPr>
        <p:spPr>
          <a:xfrm>
            <a:off x="941250" y="4618850"/>
            <a:ext cx="3366600" cy="244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Random forest regression model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 Random Forest Regression Model </a:t>
            </a:r>
            <a:endParaRPr b="1" sz="3400"/>
          </a:p>
        </p:txBody>
      </p:sp>
      <p:pic>
        <p:nvPicPr>
          <p:cNvPr id="103" name="Google Shape;103;p19"/>
          <p:cNvPicPr preferRelativeResize="0"/>
          <p:nvPr/>
        </p:nvPicPr>
        <p:blipFill>
          <a:blip r:embed="rId3">
            <a:alphaModFix/>
          </a:blip>
          <a:stretch>
            <a:fillRect/>
          </a:stretch>
        </p:blipFill>
        <p:spPr>
          <a:xfrm>
            <a:off x="1374550" y="1170125"/>
            <a:ext cx="5943600" cy="37052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Summary and Conclusion </a:t>
            </a:r>
            <a:endParaRPr b="1"/>
          </a:p>
        </p:txBody>
      </p:sp>
      <p:sp>
        <p:nvSpPr>
          <p:cNvPr id="109" name="Google Shape;109;p20"/>
          <p:cNvSpPr txBox="1"/>
          <p:nvPr>
            <p:ph idx="1" type="body"/>
          </p:nvPr>
        </p:nvSpPr>
        <p:spPr>
          <a:xfrm>
            <a:off x="567250" y="1163575"/>
            <a:ext cx="8520600" cy="3416400"/>
          </a:xfrm>
          <a:prstGeom prst="rect">
            <a:avLst/>
          </a:prstGeom>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forest regressor suggests a ticket price of $94.22</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Four modeling scenarios </a:t>
            </a:r>
            <a:endParaRPr sz="1600">
              <a:solidFill>
                <a:schemeClr val="dk1"/>
              </a:solidFill>
              <a:latin typeface="Times New Roman"/>
              <a:ea typeface="Times New Roman"/>
              <a:cs typeface="Times New Roman"/>
              <a:sym typeface="Times New Roman"/>
            </a:endParaRPr>
          </a:p>
          <a:p>
            <a:pPr indent="-330200" lvl="0" marL="914400" rtl="0" algn="just">
              <a:lnSpc>
                <a:spcPct val="150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Closing the least used runs</a:t>
            </a:r>
            <a:endParaRPr sz="1600">
              <a:solidFill>
                <a:schemeClr val="dk1"/>
              </a:solidFill>
              <a:latin typeface="Times New Roman"/>
              <a:ea typeface="Times New Roman"/>
              <a:cs typeface="Times New Roman"/>
              <a:sym typeface="Times New Roman"/>
            </a:endParaRPr>
          </a:p>
          <a:p>
            <a:pPr indent="-330200" lvl="0" marL="914400" rtl="0" algn="just">
              <a:lnSpc>
                <a:spcPct val="150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Increasing the vertical drop by adding a run to a point 150 feet lower down</a:t>
            </a:r>
            <a:endParaRPr sz="1600">
              <a:solidFill>
                <a:schemeClr val="dk1"/>
              </a:solidFill>
              <a:latin typeface="Times New Roman"/>
              <a:ea typeface="Times New Roman"/>
              <a:cs typeface="Times New Roman"/>
              <a:sym typeface="Times New Roman"/>
            </a:endParaRPr>
          </a:p>
          <a:p>
            <a:pPr indent="-330200" lvl="0" marL="914400" rtl="0" algn="just">
              <a:lnSpc>
                <a:spcPct val="150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Increasing the longest run by .2 miles</a:t>
            </a:r>
            <a:endParaRPr sz="1600">
              <a:solidFill>
                <a:schemeClr val="dk1"/>
              </a:solidFill>
              <a:latin typeface="Times New Roman"/>
              <a:ea typeface="Times New Roman"/>
              <a:cs typeface="Times New Roman"/>
              <a:sym typeface="Times New Roman"/>
            </a:endParaRPr>
          </a:p>
          <a:p>
            <a:pPr indent="-330200" lvl="0" marL="914400" rtl="0" algn="just">
              <a:lnSpc>
                <a:spcPct val="150000"/>
              </a:lnSpc>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Increasing 2 acres of snow making</a:t>
            </a:r>
            <a:endParaRPr sz="1600">
              <a:solidFill>
                <a:schemeClr val="dk1"/>
              </a:solidFill>
              <a:latin typeface="Times New Roman"/>
              <a:ea typeface="Times New Roman"/>
              <a:cs typeface="Times New Roman"/>
              <a:sym typeface="Times New Roman"/>
            </a:endParaRPr>
          </a:p>
          <a:p>
            <a:pPr indent="-330200" lvl="0" marL="457200" rtl="0" algn="just">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Scenario 1 and 2 increases support for ticket price by $ 2 and $3,474,638  (over the season)</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Acknowledgement</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i="1" lang="en">
                <a:solidFill>
                  <a:srgbClr val="000000"/>
                </a:solidFill>
                <a:latin typeface="Times New Roman"/>
                <a:ea typeface="Times New Roman"/>
                <a:cs typeface="Times New Roman"/>
                <a:sym typeface="Times New Roman"/>
              </a:rPr>
              <a:t>Special thanks to my mentor </a:t>
            </a:r>
            <a:r>
              <a:rPr i="1" lang="en">
                <a:solidFill>
                  <a:srgbClr val="000000"/>
                </a:solidFill>
                <a:latin typeface="Times New Roman"/>
                <a:ea typeface="Times New Roman"/>
                <a:cs typeface="Times New Roman"/>
                <a:sym typeface="Times New Roman"/>
              </a:rPr>
              <a:t>Kevin Chang and springboard team</a:t>
            </a:r>
            <a:endParaRPr i="1">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