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3DA"/>
    <a:srgbClr val="EB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200 songs -</a:t>
            </a:r>
            <a:r>
              <a:rPr lang="en-US" baseline="0"/>
              <a:t> lyrics vs without lyrics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3A-48DA-810A-4E10DDCAF0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3A-48DA-810A-4E10DDCAF0B4}"/>
              </c:ext>
            </c:extLst>
          </c:dPt>
          <c:cat>
            <c:strRef>
              <c:f>Sheet1!$B$2:$C$2</c:f>
              <c:strCache>
                <c:ptCount val="2"/>
                <c:pt idx="0">
                  <c:v>With Lyrics</c:v>
                </c:pt>
                <c:pt idx="1">
                  <c:v>Without Lyrics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100</c:v>
                </c:pt>
                <c:pt idx="1">
                  <c:v>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3A-48DA-810A-4E10DDCAF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AF30-FE7C-445E-88FC-E9216062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8460-5E7A-4E8D-9859-BE717FFA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4DA8-579D-481D-9153-D17B947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65BA-BCAF-4812-B98F-CD269334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E732-2C3C-4475-A1E5-C2F43D19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BBD-EB17-41C1-B1B2-021060F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C740F-BFF3-44AB-BCDB-5B06E9B15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A29C-FBB1-4B46-84FA-42B61DEA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C4E9-0E76-4CCA-B6B1-CC772934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F972-04C1-4494-978F-AE92E6D2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5236A-951E-4C8D-8653-F19162D3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4FE4-8572-49F8-AB7F-4B37FAFC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02BE-FDAA-4D25-B69F-615467CB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9154-9943-43E3-BBDD-F60F87D7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CDFB-740A-4A38-ACE4-19C0831C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0C0C-B89A-4C65-A03F-1F0E5591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A0B1-972E-4311-85CD-BF0546D4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910D-DD92-4BA4-9FE4-919F867B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E287-89F5-4EB7-B0E4-FFA787E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BCA8-1D2D-4DE5-8BCE-3A03AD8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CE2A-B600-458C-8144-BCCD308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37A1-CBDF-41AB-B857-BAB68261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4751-386D-49F3-8284-AEB3AA4D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6D3B-21E4-4402-A7B3-05D040D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C032-1290-4EFE-8F35-98E6FC1C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A375-E01B-4B7F-9932-14EA637C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2CF-0D37-499D-B2AB-1E0847B2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204F-D3D1-4BA7-861D-08126AE4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21E6-1DD2-4690-8D43-29964693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DBBF-4CD1-42D3-9BD2-024CA96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01C7-CB92-44F1-931E-B626A0C7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5489-2428-4D04-B0E2-03E9BFD6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9CEC7-D1BC-4412-BD49-7AF9AB3D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70E0-F63A-44E0-B7B4-809349F6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C7760-93B1-4945-9831-CBD965A76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0E1FB-679B-40DE-B2E4-AF92B204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391FF-3832-4D1A-BAB7-84C25132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E2FF-733E-49F8-8A0C-F69340DD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AB005-FF04-4C04-9EBA-1741B502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C3DC-2665-4424-AA90-99A3DD93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30C92-69F3-4CBD-A4AF-A26E729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83C56-8E7F-4B77-9A3F-3494CB6F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2809-A4BE-4CC9-A34C-B8702CF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DACAE-5069-4E94-8B7A-853AC97D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E40E-1CB1-4AC8-9425-73F96EA2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AEF1-5DE8-441E-B68B-9286B25F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87CB-8C33-4CF6-8C3C-E607A8AF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70C6-AD87-4368-9FAE-E6860A73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F57D-5769-4F6E-BB5A-32F04ACD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7076-FB82-431F-BC21-73607E4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637E-A129-4153-AFDF-1AB8120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D5ED7-E3DC-4352-A1AD-A85FA82E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15A9-7CDA-4124-BFFD-D34DEF84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26E0B-1AFD-4726-B4A7-7ED090ED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A3FD0-0CC0-4C60-9E3C-A2E23C82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7FD7-D543-46A0-944C-F5622518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E1D1D-4E05-4945-B6AD-466B7BEB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79C73-5E7C-40EE-AF08-C81F8C7A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0879F-B94E-4939-A6CF-187AD03D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CF77-BB65-4DA0-B16B-B5A6182B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50C0-6ABA-4F01-8A41-DE6BAFF0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007F-AF5E-4528-9D35-345F106F06A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9F72-BCE1-43BC-98AC-CC15ED38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08F8-3E0F-4F79-B8C3-15D3E22A5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EDFC-E20E-460A-80E7-62C7DA3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00F-8614-4E8F-B9BB-9054B2631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Spotify Song Genre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0E848-2C1F-4ACC-8276-212E16CA9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Abelseth</a:t>
            </a:r>
          </a:p>
        </p:txBody>
      </p:sp>
    </p:spTree>
    <p:extLst>
      <p:ext uri="{BB962C8B-B14F-4D97-AF65-F5344CB8AC3E}">
        <p14:creationId xmlns:p14="http://schemas.microsoft.com/office/powerpoint/2010/main" val="286068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5A37C-6A25-48BE-B5F8-80A444DB5AD1}"/>
              </a:ext>
            </a:extLst>
          </p:cNvPr>
          <p:cNvSpPr txBox="1"/>
          <p:nvPr/>
        </p:nvSpPr>
        <p:spPr>
          <a:xfrm>
            <a:off x="1751495" y="1580859"/>
            <a:ext cx="862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csv files were pulled, the files were aggregated using a helper function in pandas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64E6B5-7FE5-46C0-97A3-726CACF6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90719"/>
              </p:ext>
            </p:extLst>
          </p:nvPr>
        </p:nvGraphicFramePr>
        <p:xfrm>
          <a:off x="1561055" y="3416300"/>
          <a:ext cx="2082800" cy="156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57427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56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60452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819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261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5808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368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5041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627246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458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9158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4967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3409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049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7529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DDE4837-5F6F-4CA4-A32A-AB0D778D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8482"/>
              </p:ext>
            </p:extLst>
          </p:nvPr>
        </p:nvGraphicFramePr>
        <p:xfrm>
          <a:off x="5025059" y="3416300"/>
          <a:ext cx="2082800" cy="156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57427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56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60452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819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261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5808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368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5041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627246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458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9158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4967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3409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049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752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F7C714-898C-4383-8120-789B45589A6D}"/>
              </a:ext>
            </a:extLst>
          </p:cNvPr>
          <p:cNvSpPr txBox="1"/>
          <p:nvPr/>
        </p:nvSpPr>
        <p:spPr>
          <a:xfrm>
            <a:off x="4114685" y="384552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3F61B-99F3-4863-B776-9C5A13B42806}"/>
              </a:ext>
            </a:extLst>
          </p:cNvPr>
          <p:cNvSpPr txBox="1"/>
          <p:nvPr/>
        </p:nvSpPr>
        <p:spPr>
          <a:xfrm>
            <a:off x="7578689" y="384552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DC9BD5-BE42-4C21-AEAF-7EFEC0F1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65241"/>
              </p:ext>
            </p:extLst>
          </p:nvPr>
        </p:nvGraphicFramePr>
        <p:xfrm>
          <a:off x="8784259" y="2984500"/>
          <a:ext cx="2082800" cy="287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57427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56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60452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819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261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5808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368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5041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627246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458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9158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4967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3409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049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7529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776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9636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2995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5833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362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81B86C-C554-45FE-AD78-1BB8A3EEF910}"/>
              </a:ext>
            </a:extLst>
          </p:cNvPr>
          <p:cNvSpPr txBox="1"/>
          <p:nvPr/>
        </p:nvSpPr>
        <p:spPr>
          <a:xfrm>
            <a:off x="2820324" y="5671450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daily top 200 stream </a:t>
            </a:r>
            <a:r>
              <a:rPr lang="en-US" dirty="0" err="1"/>
              <a:t>csvs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5357F-802C-4EA7-98B9-3B6C13EC3D5F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2602455" y="4982636"/>
            <a:ext cx="1732002" cy="68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86AC4-8621-48F8-A79F-71F7FD8B9905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34457" y="4982636"/>
            <a:ext cx="1732002" cy="68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056BB-1D20-4D89-82B2-E9E8C49E2ECF}"/>
              </a:ext>
            </a:extLst>
          </p:cNvPr>
          <p:cNvSpPr txBox="1"/>
          <p:nvPr/>
        </p:nvSpPr>
        <p:spPr>
          <a:xfrm>
            <a:off x="8018233" y="6151285"/>
            <a:ext cx="36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850 days of top 200 stream numbers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5677FF-C5E9-4C84-B00B-06B636188708}"/>
              </a:ext>
            </a:extLst>
          </p:cNvPr>
          <p:cNvCxnSpPr>
            <a:stCxn id="18" idx="0"/>
            <a:endCxn id="9" idx="2"/>
          </p:cNvCxnSpPr>
          <p:nvPr/>
        </p:nvCxnSpPr>
        <p:spPr>
          <a:xfrm flipH="1" flipV="1">
            <a:off x="9825659" y="5856116"/>
            <a:ext cx="1435" cy="29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4669EB-EBD1-40E3-94AE-C547246D8250}"/>
              </a:ext>
            </a:extLst>
          </p:cNvPr>
          <p:cNvSpPr txBox="1"/>
          <p:nvPr/>
        </p:nvSpPr>
        <p:spPr>
          <a:xfrm>
            <a:off x="4253455" y="376320"/>
            <a:ext cx="384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3120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33024-0013-42A9-939B-A7E409EC98EF}"/>
              </a:ext>
            </a:extLst>
          </p:cNvPr>
          <p:cNvSpPr txBox="1"/>
          <p:nvPr/>
        </p:nvSpPr>
        <p:spPr>
          <a:xfrm>
            <a:off x="5076707" y="2889907"/>
            <a:ext cx="6537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aggregated into one </a:t>
            </a:r>
            <a:r>
              <a:rPr lang="en-US" dirty="0" err="1"/>
              <a:t>dataframe</a:t>
            </a:r>
            <a:r>
              <a:rPr lang="en-US" dirty="0"/>
              <a:t>, a list of unique artists was extracted</a:t>
            </a:r>
          </a:p>
          <a:p>
            <a:endParaRPr lang="en-US" dirty="0"/>
          </a:p>
          <a:p>
            <a:r>
              <a:rPr lang="en-US" dirty="0"/>
              <a:t>-&gt;This unique list of artists formed the basis for a large song search using the API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BF16-6242-48CC-800F-A6F41549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01373"/>
              </p:ext>
            </p:extLst>
          </p:nvPr>
        </p:nvGraphicFramePr>
        <p:xfrm>
          <a:off x="746235" y="2627148"/>
          <a:ext cx="2082800" cy="287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57427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56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60452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819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261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5808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368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5041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627246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458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9158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4967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3409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049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7529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7765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9636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2995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5833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36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264583-F91E-4241-91C5-BF94C010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9204"/>
              </p:ext>
            </p:extLst>
          </p:nvPr>
        </p:nvGraphicFramePr>
        <p:xfrm>
          <a:off x="3718036" y="2627148"/>
          <a:ext cx="208280" cy="287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507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7960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2398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46092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151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3092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1321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4004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1371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93388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0166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02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F39AE-880B-432D-BBA5-E58A9D8C117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97574" y="2071120"/>
            <a:ext cx="190061" cy="5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6F0486-A3B4-42A5-A0CE-E609D806A346}"/>
              </a:ext>
            </a:extLst>
          </p:cNvPr>
          <p:cNvCxnSpPr>
            <a:cxnSpLocks/>
          </p:cNvCxnSpPr>
          <p:nvPr/>
        </p:nvCxnSpPr>
        <p:spPr>
          <a:xfrm>
            <a:off x="3651908" y="2071120"/>
            <a:ext cx="170268" cy="5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C22C08-F3E1-4B0A-86A6-4CD6126B885E}"/>
              </a:ext>
            </a:extLst>
          </p:cNvPr>
          <p:cNvSpPr txBox="1"/>
          <p:nvPr/>
        </p:nvSpPr>
        <p:spPr>
          <a:xfrm>
            <a:off x="1146841" y="1795136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8D672-A1AE-43F9-B2DE-1D3FBAA863E0}"/>
              </a:ext>
            </a:extLst>
          </p:cNvPr>
          <p:cNvSpPr txBox="1"/>
          <p:nvPr/>
        </p:nvSpPr>
        <p:spPr>
          <a:xfrm>
            <a:off x="2706311" y="1798999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list of artists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FB9295-E0FC-4ED7-ABA4-A318C7905045}"/>
              </a:ext>
            </a:extLst>
          </p:cNvPr>
          <p:cNvCxnSpPr/>
          <p:nvPr/>
        </p:nvCxnSpPr>
        <p:spPr>
          <a:xfrm>
            <a:off x="2829035" y="4196808"/>
            <a:ext cx="90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8D7231-7837-4431-9F84-9BFF17530220}"/>
              </a:ext>
            </a:extLst>
          </p:cNvPr>
          <p:cNvSpPr txBox="1"/>
          <p:nvPr/>
        </p:nvSpPr>
        <p:spPr>
          <a:xfrm>
            <a:off x="4253455" y="376320"/>
            <a:ext cx="384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8296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699396-B384-43B3-B5AA-979E8557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13662"/>
              </p:ext>
            </p:extLst>
          </p:nvPr>
        </p:nvGraphicFramePr>
        <p:xfrm>
          <a:off x="2158454" y="2929617"/>
          <a:ext cx="208280" cy="1827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507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7960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2398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46092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151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3092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0166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024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F19D0-11B1-4F26-B69F-40F40CAEFF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53680" y="2421032"/>
            <a:ext cx="85134" cy="4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FFB82F-5769-446A-8E5C-50C45BA8DC75}"/>
              </a:ext>
            </a:extLst>
          </p:cNvPr>
          <p:cNvSpPr txBox="1"/>
          <p:nvPr/>
        </p:nvSpPr>
        <p:spPr>
          <a:xfrm>
            <a:off x="1122949" y="2051700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list of artists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435ED-6887-4BD6-9BB4-2B7306E84D22}"/>
              </a:ext>
            </a:extLst>
          </p:cNvPr>
          <p:cNvSpPr/>
          <p:nvPr/>
        </p:nvSpPr>
        <p:spPr>
          <a:xfrm>
            <a:off x="6595485" y="1280244"/>
            <a:ext cx="51080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artist in the ‘popular’ artist list was searched to find similar artists that did not “make the cut”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API returns ~7 related artists. Compiling this list of similar artists increases the list to a total number of 4978 artists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C02B7-0A05-4FDC-849D-6AB12671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5669"/>
              </p:ext>
            </p:extLst>
          </p:nvPr>
        </p:nvGraphicFramePr>
        <p:xfrm>
          <a:off x="3177622" y="3687355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ED20B-4BDF-4AF4-915E-59185C43F37F}"/>
              </a:ext>
            </a:extLst>
          </p:cNvPr>
          <p:cNvSpPr/>
          <p:nvPr/>
        </p:nvSpPr>
        <p:spPr>
          <a:xfrm>
            <a:off x="4186280" y="3267916"/>
            <a:ext cx="2173356" cy="10999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Search </a:t>
            </a:r>
            <a:br>
              <a:rPr lang="en-US" dirty="0"/>
            </a:br>
            <a:r>
              <a:rPr lang="en-US" dirty="0"/>
              <a:t>Spotify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A7ECBC-31D8-4A64-88FA-50E38621506B}"/>
              </a:ext>
            </a:extLst>
          </p:cNvPr>
          <p:cNvCxnSpPr>
            <a:endCxn id="7" idx="1"/>
          </p:cNvCxnSpPr>
          <p:nvPr/>
        </p:nvCxnSpPr>
        <p:spPr>
          <a:xfrm>
            <a:off x="2377244" y="3817882"/>
            <a:ext cx="800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9A11A5-4784-43E3-9629-34C86B58D726}"/>
              </a:ext>
            </a:extLst>
          </p:cNvPr>
          <p:cNvCxnSpPr>
            <a:cxnSpLocks/>
          </p:cNvCxnSpPr>
          <p:nvPr/>
        </p:nvCxnSpPr>
        <p:spPr>
          <a:xfrm>
            <a:off x="3385902" y="3817882"/>
            <a:ext cx="800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DB12CE-8E75-489B-A036-C141547B260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272958" y="4367847"/>
            <a:ext cx="0" cy="47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D95009-5F6C-4D4A-83F6-92112C6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33613"/>
              </p:ext>
            </p:extLst>
          </p:nvPr>
        </p:nvGraphicFramePr>
        <p:xfrm>
          <a:off x="401319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D4E170-B8B7-496D-8495-27B6165DE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57680"/>
              </p:ext>
            </p:extLst>
          </p:nvPr>
        </p:nvGraphicFramePr>
        <p:xfrm>
          <a:off x="439982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ED44FB6-599A-42D0-8B26-8CB7A8CB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07037"/>
              </p:ext>
            </p:extLst>
          </p:nvPr>
        </p:nvGraphicFramePr>
        <p:xfrm>
          <a:off x="478645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CAE7CF7-129A-469E-A74C-7ED0809C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57831"/>
              </p:ext>
            </p:extLst>
          </p:nvPr>
        </p:nvGraphicFramePr>
        <p:xfrm>
          <a:off x="517308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B198D9-52D2-435D-8F9F-8033D592F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05190"/>
              </p:ext>
            </p:extLst>
          </p:nvPr>
        </p:nvGraphicFramePr>
        <p:xfrm>
          <a:off x="555971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925B0A6-107B-4D08-A854-75CFD615C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74830"/>
              </p:ext>
            </p:extLst>
          </p:nvPr>
        </p:nvGraphicFramePr>
        <p:xfrm>
          <a:off x="594634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28CC21E-F7EC-41FA-9B67-18CD8305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5587"/>
              </p:ext>
            </p:extLst>
          </p:nvPr>
        </p:nvGraphicFramePr>
        <p:xfrm>
          <a:off x="6332973" y="4985382"/>
          <a:ext cx="208280" cy="26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462168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72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43E1456-29ED-42B5-AA9F-BA87B50C375D}"/>
              </a:ext>
            </a:extLst>
          </p:cNvPr>
          <p:cNvSpPr txBox="1"/>
          <p:nvPr/>
        </p:nvSpPr>
        <p:spPr>
          <a:xfrm>
            <a:off x="3082546" y="2801313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4EA3B-7283-4D7F-B8C8-44E7C121A037}"/>
              </a:ext>
            </a:extLst>
          </p:cNvPr>
          <p:cNvSpPr txBox="1"/>
          <p:nvPr/>
        </p:nvSpPr>
        <p:spPr>
          <a:xfrm>
            <a:off x="4029059" y="5720389"/>
            <a:ext cx="24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similar artists returned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2D8FA-80CD-4987-9F10-59F397D8438F}"/>
              </a:ext>
            </a:extLst>
          </p:cNvPr>
          <p:cNvCxnSpPr>
            <a:cxnSpLocks/>
          </p:cNvCxnSpPr>
          <p:nvPr/>
        </p:nvCxnSpPr>
        <p:spPr>
          <a:xfrm flipH="1">
            <a:off x="3277803" y="3100327"/>
            <a:ext cx="118609" cy="58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7F73FBAF-19E4-4B87-8609-9CEBF5F9866D}"/>
              </a:ext>
            </a:extLst>
          </p:cNvPr>
          <p:cNvSpPr/>
          <p:nvPr/>
        </p:nvSpPr>
        <p:spPr>
          <a:xfrm rot="16200000">
            <a:off x="5145920" y="4140007"/>
            <a:ext cx="221334" cy="2569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E6E9DE9-CBDB-408C-B1F0-8A538E269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64443"/>
              </p:ext>
            </p:extLst>
          </p:nvPr>
        </p:nvGraphicFramePr>
        <p:xfrm>
          <a:off x="10272171" y="3449269"/>
          <a:ext cx="208280" cy="287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507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7960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2398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46092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151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3092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1437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03622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3661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4114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0166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024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800961C-8D1C-485C-9534-40A7395E27A2}"/>
              </a:ext>
            </a:extLst>
          </p:cNvPr>
          <p:cNvSpPr txBox="1"/>
          <p:nvPr/>
        </p:nvSpPr>
        <p:spPr>
          <a:xfrm>
            <a:off x="7206776" y="48850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D41224-B7FC-46CE-82DA-F5B531ADDDF0}"/>
              </a:ext>
            </a:extLst>
          </p:cNvPr>
          <p:cNvSpPr txBox="1"/>
          <p:nvPr/>
        </p:nvSpPr>
        <p:spPr>
          <a:xfrm>
            <a:off x="9149499" y="4886701"/>
            <a:ext cx="30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B8E846D-8C5D-41E8-951B-6A3A328B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76248"/>
              </p:ext>
            </p:extLst>
          </p:nvPr>
        </p:nvGraphicFramePr>
        <p:xfrm>
          <a:off x="8103940" y="4146511"/>
          <a:ext cx="208280" cy="1827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50743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EF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79607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2398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46092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1514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30923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0166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bg1">
                        <a:lumMod val="75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024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EAA7A55-5463-4286-BFA0-1F22552CF950}"/>
              </a:ext>
            </a:extLst>
          </p:cNvPr>
          <p:cNvSpPr txBox="1"/>
          <p:nvPr/>
        </p:nvSpPr>
        <p:spPr>
          <a:xfrm>
            <a:off x="8103940" y="6443460"/>
            <a:ext cx="28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737 artists - - - &gt; 4978 artists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FCA21-BC5E-4AC9-A8F9-D20FAD99FA1A}"/>
              </a:ext>
            </a:extLst>
          </p:cNvPr>
          <p:cNvSpPr txBox="1"/>
          <p:nvPr/>
        </p:nvSpPr>
        <p:spPr>
          <a:xfrm>
            <a:off x="4253455" y="376320"/>
            <a:ext cx="384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65390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D3297-C624-40D0-812C-CDA52A76EC61}"/>
              </a:ext>
            </a:extLst>
          </p:cNvPr>
          <p:cNvSpPr txBox="1"/>
          <p:nvPr/>
        </p:nvSpPr>
        <p:spPr>
          <a:xfrm>
            <a:off x="321901" y="3343071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4978 artists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0CE67C-2FD5-4A00-9475-54F1CAB0A8A1}"/>
              </a:ext>
            </a:extLst>
          </p:cNvPr>
          <p:cNvSpPr/>
          <p:nvPr/>
        </p:nvSpPr>
        <p:spPr>
          <a:xfrm>
            <a:off x="2362715" y="2981444"/>
            <a:ext cx="2173356" cy="10999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Song Search </a:t>
            </a:r>
            <a:br>
              <a:rPr lang="en-US" dirty="0"/>
            </a:br>
            <a:r>
              <a:rPr lang="en-US" dirty="0"/>
              <a:t>Spotify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8582-DC0B-48B7-9D54-D70C0C5DB7CF}"/>
              </a:ext>
            </a:extLst>
          </p:cNvPr>
          <p:cNvSpPr txBox="1"/>
          <p:nvPr/>
        </p:nvSpPr>
        <p:spPr>
          <a:xfrm>
            <a:off x="5291938" y="3208243"/>
            <a:ext cx="176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44,146 songs &amp; song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58EF5-9AE1-44A6-A501-45CCE93EFB4C}"/>
              </a:ext>
            </a:extLst>
          </p:cNvPr>
          <p:cNvSpPr txBox="1"/>
          <p:nvPr/>
        </p:nvSpPr>
        <p:spPr>
          <a:xfrm>
            <a:off x="7192450" y="2419741"/>
            <a:ext cx="4677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song dataset was compiled by searching popular songs for the 4978 artists. </a:t>
            </a:r>
          </a:p>
          <a:p>
            <a:endParaRPr lang="en-US" dirty="0"/>
          </a:p>
          <a:p>
            <a:r>
              <a:rPr lang="en-US" dirty="0"/>
              <a:t>Along with the details of the song, features were also returned in the API request (tempo, key, duration etc.)</a:t>
            </a:r>
          </a:p>
          <a:p>
            <a:endParaRPr lang="en-US" dirty="0"/>
          </a:p>
          <a:p>
            <a:r>
              <a:rPr lang="en-US" dirty="0"/>
              <a:t>This final dataset will serve as the data for the genre classification model.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177B6E-89E8-4774-B07B-B10B5990271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602060" y="3527737"/>
            <a:ext cx="760655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578BCD-09F9-4D0E-A4C9-608BC9664B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531283" y="3527737"/>
            <a:ext cx="760655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D5CCD1-CC2E-4EF9-A0A1-F26B40F02F17}"/>
              </a:ext>
            </a:extLst>
          </p:cNvPr>
          <p:cNvSpPr txBox="1"/>
          <p:nvPr/>
        </p:nvSpPr>
        <p:spPr>
          <a:xfrm>
            <a:off x="4253455" y="376320"/>
            <a:ext cx="384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6721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2D68E-9EC6-4AFA-8EA2-BCCDE939BD88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8DE7-099B-4E47-8336-2D8723E5AF6B}"/>
              </a:ext>
            </a:extLst>
          </p:cNvPr>
          <p:cNvSpPr/>
          <p:nvPr/>
        </p:nvSpPr>
        <p:spPr>
          <a:xfrm>
            <a:off x="2411730" y="2388870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 Does featuring another artist on a track correlate to higher stream numbers?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2) What kind of growth in stream numbers has Spotify achieved over the past two years?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3) What does the distribution of stream numbers look like for the top 200 stream list? </a:t>
            </a:r>
          </a:p>
          <a:p>
            <a:endParaRPr lang="en-US" dirty="0"/>
          </a:p>
          <a:p>
            <a:r>
              <a:rPr lang="en-US" dirty="0"/>
              <a:t>4) When do Spotify users tend to stream the most?</a:t>
            </a:r>
          </a:p>
          <a:p>
            <a:endParaRPr lang="en-US" dirty="0"/>
          </a:p>
          <a:p>
            <a:r>
              <a:rPr lang="en-US" dirty="0"/>
              <a:t>5) Who is the most popular artist/song in the last 2 years ?</a:t>
            </a:r>
          </a:p>
          <a:p>
            <a:endParaRPr lang="en-US" dirty="0"/>
          </a:p>
          <a:p>
            <a:r>
              <a:rPr lang="en-US" dirty="0"/>
              <a:t>6) What types of genres tend to be on the top 200 charts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11E03-F7CD-4A10-B77B-21E1441E40C9}"/>
              </a:ext>
            </a:extLst>
          </p:cNvPr>
          <p:cNvSpPr txBox="1"/>
          <p:nvPr/>
        </p:nvSpPr>
        <p:spPr>
          <a:xfrm>
            <a:off x="1545555" y="1725930"/>
            <a:ext cx="9294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get a better sense of the layout of the dataset, the following questions were asked:</a:t>
            </a:r>
          </a:p>
        </p:txBody>
      </p:sp>
    </p:spTree>
    <p:extLst>
      <p:ext uri="{BB962C8B-B14F-4D97-AF65-F5344CB8AC3E}">
        <p14:creationId xmlns:p14="http://schemas.microsoft.com/office/powerpoint/2010/main" val="22245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CCBA3-F5A4-4578-8FD9-BDE8CB229B90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33BD5-9424-4EF4-940E-489D050B18B8}"/>
              </a:ext>
            </a:extLst>
          </p:cNvPr>
          <p:cNvSpPr/>
          <p:nvPr/>
        </p:nvSpPr>
        <p:spPr>
          <a:xfrm>
            <a:off x="2265045" y="1528495"/>
            <a:ext cx="766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Does featuring another artist on a track correlate to higher stream numbers?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i="1" dirty="0"/>
              <a:t>Yes, featuring another artist not only increases average stream count, but also more consistent in terms of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0710-C26F-4096-9A82-6153BF4AEB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479400"/>
            <a:ext cx="5080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78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FB71E-FFF9-4208-B9AC-41DFC7C49B95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F9093C-4579-4FE7-B0F9-2D049344D764}"/>
              </a:ext>
            </a:extLst>
          </p:cNvPr>
          <p:cNvSpPr/>
          <p:nvPr/>
        </p:nvSpPr>
        <p:spPr>
          <a:xfrm>
            <a:off x="1693545" y="1608505"/>
            <a:ext cx="8804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 What kind of growth in stream numbers has Spotify achieved over the past two years?</a:t>
            </a:r>
          </a:p>
          <a:p>
            <a:endParaRPr lang="en-US" dirty="0"/>
          </a:p>
          <a:p>
            <a:r>
              <a:rPr lang="en-US" b="1" i="1" dirty="0"/>
              <a:t>Spotify has consistently been able to add an additional ~8,700 streams per month between Jan 1</a:t>
            </a:r>
            <a:r>
              <a:rPr lang="en-US" b="1" i="1" baseline="30000" dirty="0"/>
              <a:t>st</a:t>
            </a:r>
            <a:r>
              <a:rPr lang="en-US" b="1" i="1" dirty="0"/>
              <a:t> 2017 to April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F1BF3-3E7D-43D2-8019-27A24206D7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97" y="3042755"/>
            <a:ext cx="7350443" cy="3674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31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5F1EA-E784-4206-B22E-8837D13F5C31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EC97A-EA23-4BB1-AF6E-FF8B77951BCE}"/>
              </a:ext>
            </a:extLst>
          </p:cNvPr>
          <p:cNvSpPr/>
          <p:nvPr/>
        </p:nvSpPr>
        <p:spPr>
          <a:xfrm>
            <a:off x="1939290" y="1185595"/>
            <a:ext cx="8313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3) What does the distribution of stream numbers look like for the top 200 stream list?</a:t>
            </a:r>
          </a:p>
          <a:p>
            <a:endParaRPr lang="en-US" dirty="0"/>
          </a:p>
          <a:p>
            <a:r>
              <a:rPr lang="en-US" b="1" i="1" dirty="0"/>
              <a:t>In terms of stream count distribution, we see an exponential distribution where a few superstar artists make up most of the stream numbers.</a:t>
            </a:r>
          </a:p>
          <a:p>
            <a:endParaRPr lang="en-US" b="1" i="1" dirty="0"/>
          </a:p>
          <a:p>
            <a:r>
              <a:rPr lang="en-US" b="1" i="1" dirty="0"/>
              <a:t>Taking the log of the distribution, we see the distribution is normally distributed.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E5FF-6197-43D9-BB9E-5CC3BB61F7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5" y="3265564"/>
            <a:ext cx="8759190" cy="328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75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0A327-F596-46B8-A844-EC7E0D64AE81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4D7AB-ABA3-4374-BD19-064476F1B261}"/>
              </a:ext>
            </a:extLst>
          </p:cNvPr>
          <p:cNvSpPr/>
          <p:nvPr/>
        </p:nvSpPr>
        <p:spPr>
          <a:xfrm>
            <a:off x="2939857" y="1124305"/>
            <a:ext cx="631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4) When do Spotify users tend to stream the most?</a:t>
            </a:r>
          </a:p>
          <a:p>
            <a:endParaRPr lang="en-US" dirty="0"/>
          </a:p>
          <a:p>
            <a:r>
              <a:rPr lang="en-US" b="1" i="1" dirty="0"/>
              <a:t>Spotify users tend to stream the most on Friday</a:t>
            </a:r>
          </a:p>
          <a:p>
            <a:r>
              <a:rPr lang="en-US" b="1" i="1" dirty="0"/>
              <a:t>Spotify users tend to stream the most in the month of December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5C408-36FD-44F0-8978-96F704DBD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" y="3068379"/>
            <a:ext cx="5435496" cy="331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D94EE-72F4-4281-89EF-A8BA210DE7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55" y="3068379"/>
            <a:ext cx="6633145" cy="331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52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0A327-F596-46B8-A844-EC7E0D64AE81}"/>
              </a:ext>
            </a:extLst>
          </p:cNvPr>
          <p:cNvSpPr txBox="1"/>
          <p:nvPr/>
        </p:nvSpPr>
        <p:spPr>
          <a:xfrm>
            <a:off x="3862440" y="307740"/>
            <a:ext cx="446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Explanatory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C6A10C-66A0-4C3E-928B-BE418C8415F1}"/>
              </a:ext>
            </a:extLst>
          </p:cNvPr>
          <p:cNvSpPr/>
          <p:nvPr/>
        </p:nvSpPr>
        <p:spPr>
          <a:xfrm>
            <a:off x="3078528" y="1295310"/>
            <a:ext cx="6370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5) Who is the most popular artist/song in the last 2 years?</a:t>
            </a:r>
          </a:p>
          <a:p>
            <a:endParaRPr lang="en-US" dirty="0"/>
          </a:p>
          <a:p>
            <a:r>
              <a:rPr lang="en-US" b="1" dirty="0"/>
              <a:t>Post Malone is the most popular artist in terms of stream count</a:t>
            </a:r>
          </a:p>
          <a:p>
            <a:r>
              <a:rPr lang="en-US" b="1" dirty="0"/>
              <a:t>“Shape of You” by Ed Sheeran is the most popular song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3597E-43D1-4055-9E6E-A81B7653C5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9432"/>
            <a:ext cx="6157057" cy="263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C03C3-4F09-4349-92A1-D59B949F47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43" y="3729431"/>
            <a:ext cx="6157057" cy="2638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34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7052DC-2A83-4227-BDE1-0C6FB7216482}"/>
              </a:ext>
            </a:extLst>
          </p:cNvPr>
          <p:cNvSpPr txBox="1"/>
          <p:nvPr/>
        </p:nvSpPr>
        <p:spPr>
          <a:xfrm>
            <a:off x="4298731" y="1229709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Table of contents:</a:t>
            </a:r>
            <a:endParaRPr lang="en-US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3517-170C-4CBF-983F-B9A919A24F64}"/>
              </a:ext>
            </a:extLst>
          </p:cNvPr>
          <p:cNvSpPr txBox="1"/>
          <p:nvPr/>
        </p:nvSpPr>
        <p:spPr>
          <a:xfrm>
            <a:off x="3566948" y="2274838"/>
            <a:ext cx="50581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Compiling the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Explanatory 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Predictive Analysis</a:t>
            </a:r>
          </a:p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E9F5A-14BF-4ADF-A359-5319F11E082B}"/>
              </a:ext>
            </a:extLst>
          </p:cNvPr>
          <p:cNvSpPr txBox="1"/>
          <p:nvPr/>
        </p:nvSpPr>
        <p:spPr>
          <a:xfrm>
            <a:off x="2303744" y="5420739"/>
            <a:ext cx="75845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FIRST – The guaranteed* 7 step process </a:t>
            </a:r>
            <a:r>
              <a:rPr lang="en-US" i="1" dirty="0"/>
              <a:t>to creating a top 200 Spotify Track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*not actually guaranteed unless you are drake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5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0A327-F596-46B8-A844-EC7E0D64AE81}"/>
              </a:ext>
            </a:extLst>
          </p:cNvPr>
          <p:cNvSpPr txBox="1"/>
          <p:nvPr/>
        </p:nvSpPr>
        <p:spPr>
          <a:xfrm>
            <a:off x="4512072" y="29723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25F8E-B6E0-4AAA-8AC8-AFC8A257E760}"/>
              </a:ext>
            </a:extLst>
          </p:cNvPr>
          <p:cNvSpPr/>
          <p:nvPr/>
        </p:nvSpPr>
        <p:spPr>
          <a:xfrm>
            <a:off x="3309038" y="1131800"/>
            <a:ext cx="5573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song features were used to classify common genres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5F4A2-007F-41AF-B7C5-27DEC1ED4DF1}"/>
              </a:ext>
            </a:extLst>
          </p:cNvPr>
          <p:cNvSpPr/>
          <p:nvPr/>
        </p:nvSpPr>
        <p:spPr>
          <a:xfrm>
            <a:off x="2786960" y="188569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duration_ms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duration of the track in milliseconds.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estimated overall key of the track. Integers map to pitches using standard Pitch Class notation . E.g. 0 = C, 1 = C</a:t>
            </a:r>
            <a:r>
              <a:rPr lang="en-US" sz="1000" dirty="0"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♯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</a:t>
            </a:r>
            <a:r>
              <a:rPr lang="en-US" sz="1000" dirty="0"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♭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 = D, and so on.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Mode indicates the modality (major or minor) of a track, the type of scale from which its melodic content is derived. Major is represented by 1 and minor is 0.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Time_signature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 estimated overall time signature of a track. The time signature (meter) is a notational convention to specify how many beats are in each bar (or measure).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confidence measure from 0.0 to 1.0 of whether the track is acoustic. 1.0 represents high confidence the track is acoustic.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Danceability describes how suitable a track is for dancing based on a combination of musical elements including tempo, rhythm stability, beat strength, and overall regularity. 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Energy is a measure from 0.0 to 1.0 and represents a perceptual measure of intensity and activity. Typically, energetic tracks feel fast, loud, and noisy.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Predicts whether a track contains no vocals. “Ooh” and “aah” sounds are treated as instrumental in this context.  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Liveness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Detects the presence of an audience in the recording. Higher liveness values represent an increased probability that the track was performed live.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Loudness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overall loudness of a track in decibels (dB). Loudness values are averaged across the entire track and are useful for comparing relative loudness of tracks.  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detects the presence of spoken words in a track. The more exclusively speech-like the recording (e.g. talk show, audio book, poetry), the closer to 1.0 the attribute value. Values above 0.66 describe tracks that are probably made entirely of spoken words.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Valence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measure from 0.0 to 1.0 describing the musical positiveness conveyed by a track. Tracks with high valence sound more positive (e.g. happy, cheerful, euphoric), while tracks with low valence sound more negative (e.g. sad, depressed, angry).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overall estimated tempo of a track in beats per minute (BPM). In musical terminology, tempo is the speed or pace of a given piece and derives directly from the average beat duration.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6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94894-3BE6-4CA5-BDFB-F450628DAE46}"/>
              </a:ext>
            </a:extLst>
          </p:cNvPr>
          <p:cNvSpPr/>
          <p:nvPr/>
        </p:nvSpPr>
        <p:spPr>
          <a:xfrm>
            <a:off x="2191175" y="1553547"/>
            <a:ext cx="780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correlation matrix of the features was plotted to determine if there was any multicollinearity between the song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4512072" y="29723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1E45E-143C-46A8-862F-57655AC7A1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541" y="2871420"/>
            <a:ext cx="6558915" cy="368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90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94894-3BE6-4CA5-BDFB-F450628DAE46}"/>
              </a:ext>
            </a:extLst>
          </p:cNvPr>
          <p:cNvSpPr/>
          <p:nvPr/>
        </p:nvSpPr>
        <p:spPr>
          <a:xfrm>
            <a:off x="1455566" y="1343340"/>
            <a:ext cx="9280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correlated features (such as </a:t>
            </a:r>
            <a:r>
              <a:rPr lang="en-US" dirty="0" err="1"/>
              <a:t>Accousticness</a:t>
            </a:r>
            <a:r>
              <a:rPr lang="en-US" dirty="0"/>
              <a:t> &amp; Energy), a regression was run to determine if a feature could predict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it would be a redundancy to include in the final model  and would hurt the accuracy of the final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r</a:t>
            </a:r>
            <a:r>
              <a:rPr lang="en-US" baseline="30000" dirty="0"/>
              <a:t>2 </a:t>
            </a:r>
            <a:r>
              <a:rPr lang="en-US" dirty="0"/>
              <a:t>of 0.37, the two features are not correlated enough to hinder the accuracy of the final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4512072" y="29723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3E5ADF-CFA2-4A73-8E07-CE5F2EB6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98331"/>
            <a:ext cx="6096000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8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2952222" y="276209"/>
            <a:ext cx="628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 – predicting genre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4D29B-1AA6-483A-80AA-32E3EB3DF128}"/>
              </a:ext>
            </a:extLst>
          </p:cNvPr>
          <p:cNvSpPr/>
          <p:nvPr/>
        </p:nvSpPr>
        <p:spPr>
          <a:xfrm>
            <a:off x="3016467" y="2947779"/>
            <a:ext cx="6379779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Vs Rest (Naïve Bayes, Logistic Regression, Decision Tree)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Vs One (Naïve Bayes, Logistic Regression, Decision Tree)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53DBA-1226-40E1-91A1-10B0831F1D46}"/>
              </a:ext>
            </a:extLst>
          </p:cNvPr>
          <p:cNvSpPr/>
          <p:nvPr/>
        </p:nvSpPr>
        <p:spPr>
          <a:xfrm>
            <a:off x="1565923" y="1864996"/>
            <a:ext cx="928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predict Spotify song genres based on the song features, the following models were fitted.</a:t>
            </a:r>
            <a:br>
              <a:rPr lang="en-US" dirty="0"/>
            </a:br>
            <a:r>
              <a:rPr lang="en-US" dirty="0"/>
              <a:t>The best performing model was then selected for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88851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2952222" y="276209"/>
            <a:ext cx="628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 – predicting genre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53DBA-1226-40E1-91A1-10B0831F1D46}"/>
              </a:ext>
            </a:extLst>
          </p:cNvPr>
          <p:cNvSpPr/>
          <p:nvPr/>
        </p:nvSpPr>
        <p:spPr>
          <a:xfrm>
            <a:off x="1500292" y="1058645"/>
            <a:ext cx="919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the 10 total “out of the box” models tested, a Random Forest model performed the best in terms of overall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Random Forest model was selected for hyper-parameter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D2104-CB40-4B63-90BB-CED30F4AC2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22" y="2456635"/>
            <a:ext cx="6287555" cy="44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47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2352603" y="328761"/>
            <a:ext cx="748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 – Improving Performance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76D34-D0B8-469B-BAF7-CF344A3EB6EC}"/>
              </a:ext>
            </a:extLst>
          </p:cNvPr>
          <p:cNvSpPr/>
          <p:nvPr/>
        </p:nvSpPr>
        <p:spPr>
          <a:xfrm>
            <a:off x="1618593" y="1483105"/>
            <a:ext cx="9249103" cy="52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overall performance of the Random Forest model, the following steps were taken: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  Scaling the data</a:t>
            </a:r>
            <a:endParaRPr lang="en-US" dirty="0"/>
          </a:p>
          <a:p>
            <a:pPr>
              <a:lnSpc>
                <a:spcPct val="107000"/>
              </a:lnSpc>
            </a:pPr>
            <a:r>
              <a:rPr lang="en-US" sz="1400" dirty="0"/>
              <a:t>Using </a:t>
            </a:r>
            <a:r>
              <a:rPr lang="en-US" sz="1400" dirty="0" err="1"/>
              <a:t>Sklearn</a:t>
            </a:r>
            <a:r>
              <a:rPr lang="en-US" sz="1400" dirty="0"/>
              <a:t> standard scaler, the dataset was scaled to a mean of 0 with a standard deviation of 1. Model performance increased marginally (~0.1%) after scaling the data. This marginal increase is expected due to most of the data already being scaled between 0 and 100 by Spotify.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B.   Dropping unnecessary features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The feature “Mode” was dropped due to the it’s feature importance being &lt;~1%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  Grid Search – Hyperparameter tuning and cross validation</a:t>
            </a:r>
          </a:p>
          <a:p>
            <a:pPr>
              <a:lnSpc>
                <a:spcPct val="107000"/>
              </a:lnSpc>
            </a:pPr>
            <a:r>
              <a:rPr lang="en-US" sz="1400" dirty="0"/>
              <a:t>Hyperparameter tuning was performed by using </a:t>
            </a:r>
            <a:r>
              <a:rPr lang="en-US" sz="1400" dirty="0" err="1"/>
              <a:t>Sklearn</a:t>
            </a:r>
            <a:r>
              <a:rPr lang="en-US" sz="1400" dirty="0"/>
              <a:t> grid search along with 4 fold cross validation and a holdout set of 25%</a:t>
            </a:r>
            <a:r>
              <a:rPr lang="en-US" sz="1400" baseline="30000" dirty="0"/>
              <a:t>1</a:t>
            </a:r>
            <a:r>
              <a:rPr lang="en-US" sz="1400" dirty="0"/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B5DAB-91AC-4D1C-8AF8-8C59B1AEF266}"/>
              </a:ext>
            </a:extLst>
          </p:cNvPr>
          <p:cNvSpPr txBox="1"/>
          <p:nvPr/>
        </p:nvSpPr>
        <p:spPr>
          <a:xfrm>
            <a:off x="3178373" y="6638171"/>
            <a:ext cx="5835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</a:rPr>
              <a:t>1 – 25% CV was chosen due to the models ability to converge with a small subsection of the data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2952222" y="276209"/>
            <a:ext cx="552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 – Final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53DBA-1226-40E1-91A1-10B0831F1D46}"/>
              </a:ext>
            </a:extLst>
          </p:cNvPr>
          <p:cNvSpPr/>
          <p:nvPr/>
        </p:nvSpPr>
        <p:spPr>
          <a:xfrm>
            <a:off x="1500293" y="3820321"/>
            <a:ext cx="9191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model was determined by fitting 2,880 models using the parameters above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optimal parameters for the model are as follows: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09942-3197-487A-B1D0-AA6F684A1CE4}"/>
              </a:ext>
            </a:extLst>
          </p:cNvPr>
          <p:cNvSpPr/>
          <p:nvPr/>
        </p:nvSpPr>
        <p:spPr>
          <a:xfrm>
            <a:off x="1261241" y="1180312"/>
            <a:ext cx="9291144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determining the final model, The following parameters were used in the tuning.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514600" lvl="5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bootstrap: True, False</a:t>
            </a:r>
          </a:p>
          <a:p>
            <a:pPr marL="2514600" lvl="5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max depth: 5,10,15,20,25,30</a:t>
            </a:r>
          </a:p>
          <a:p>
            <a:pPr marL="2514600" lvl="5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max features: 2,5,6,7,8,9,10,11</a:t>
            </a:r>
          </a:p>
          <a:p>
            <a:pPr marL="2514600" lvl="5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 estimators: 10,20,30,40,50,60,70,80,90,100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431F53-111C-4A2B-BD63-1530C3C29A35}"/>
              </a:ext>
            </a:extLst>
          </p:cNvPr>
          <p:cNvCxnSpPr/>
          <p:nvPr/>
        </p:nvCxnSpPr>
        <p:spPr>
          <a:xfrm>
            <a:off x="1187669" y="3429000"/>
            <a:ext cx="9711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957CDC-DEC0-45E1-80CB-763AE86B7750}"/>
              </a:ext>
            </a:extLst>
          </p:cNvPr>
          <p:cNvSpPr/>
          <p:nvPr/>
        </p:nvSpPr>
        <p:spPr>
          <a:xfrm>
            <a:off x="4887310" y="4857972"/>
            <a:ext cx="2648607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bootstrap: True </a:t>
            </a:r>
          </a:p>
          <a:p>
            <a:pPr>
              <a:lnSpc>
                <a:spcPct val="107000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25</a:t>
            </a:r>
          </a:p>
          <a:p>
            <a:pPr>
              <a:lnSpc>
                <a:spcPct val="107000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07000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90</a:t>
            </a:r>
          </a:p>
        </p:txBody>
      </p:sp>
    </p:spTree>
    <p:extLst>
      <p:ext uri="{BB962C8B-B14F-4D97-AF65-F5344CB8AC3E}">
        <p14:creationId xmlns:p14="http://schemas.microsoft.com/office/powerpoint/2010/main" val="3700373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2952222" y="276209"/>
            <a:ext cx="552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 – Final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8F2B0-5557-40A5-AB59-49D715209288}"/>
              </a:ext>
            </a:extLst>
          </p:cNvPr>
          <p:cNvSpPr txBox="1"/>
          <p:nvPr/>
        </p:nvSpPr>
        <p:spPr>
          <a:xfrm>
            <a:off x="620110" y="2385847"/>
            <a:ext cx="4414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how the overall model performed, a confusion matrix was plotted.</a:t>
            </a:r>
          </a:p>
          <a:p>
            <a:endParaRPr lang="en-US" dirty="0"/>
          </a:p>
          <a:p>
            <a:r>
              <a:rPr lang="en-US" dirty="0"/>
              <a:t>The overall (tuned) model performs at ~70% accuracy</a:t>
            </a:r>
          </a:p>
          <a:p>
            <a:endParaRPr lang="en-US" dirty="0"/>
          </a:p>
          <a:p>
            <a:r>
              <a:rPr lang="en-US" dirty="0"/>
              <a:t>Looking at the confusion matrix, the model has difficulty differentiating pop and rap music.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D3266-1141-4533-99CB-5E7400D5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58" y="1996806"/>
            <a:ext cx="5991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DEE61-938E-44AD-883E-85D9E65E5F57}"/>
              </a:ext>
            </a:extLst>
          </p:cNvPr>
          <p:cNvSpPr txBox="1"/>
          <p:nvPr/>
        </p:nvSpPr>
        <p:spPr>
          <a:xfrm>
            <a:off x="4784070" y="245990"/>
            <a:ext cx="2623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D76A7-FE1B-4201-B5D2-2AFD8A2152F8}"/>
              </a:ext>
            </a:extLst>
          </p:cNvPr>
          <p:cNvSpPr txBox="1"/>
          <p:nvPr/>
        </p:nvSpPr>
        <p:spPr>
          <a:xfrm>
            <a:off x="1815662" y="1713187"/>
            <a:ext cx="8560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song feature data from the Spotify API was able to predict common genres with an accuracy of 70%. While this is a decent result, the model can be improved further.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features such as lyrics or song meta data (frequency, amplitude etc.) could improve the model as well as allow the classification of subgenres.</a:t>
            </a:r>
          </a:p>
          <a:p>
            <a:r>
              <a:rPr lang="en-US" dirty="0"/>
              <a:t>For example, the difference between modern rock and rock music could possibly be differentiable by a model with more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Finally, a more advanced model could potentially be used for the more nuanced data (such as frequency, amplitude etc.) </a:t>
            </a:r>
          </a:p>
          <a:p>
            <a:r>
              <a:rPr lang="en-US" dirty="0"/>
              <a:t>For example, a 1D convolutional neural network could potentially be leveraged to improve model accuracy by encapsulating time series data throughout the song.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25D0F-34CB-4F74-9E3A-A4874D5AA252}"/>
              </a:ext>
            </a:extLst>
          </p:cNvPr>
          <p:cNvSpPr txBox="1"/>
          <p:nvPr/>
        </p:nvSpPr>
        <p:spPr>
          <a:xfrm>
            <a:off x="2958891" y="472966"/>
            <a:ext cx="627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make a top 200 Spotify Track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DF81-A87D-4F34-8C32-6A7296D20584}"/>
              </a:ext>
            </a:extLst>
          </p:cNvPr>
          <p:cNvSpPr txBox="1"/>
          <p:nvPr/>
        </p:nvSpPr>
        <p:spPr>
          <a:xfrm>
            <a:off x="1353206" y="1470457"/>
            <a:ext cx="9861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</a:t>
            </a:r>
            <a:r>
              <a:rPr lang="en-US" sz="2400" strike="sngStrike" dirty="0"/>
              <a:t>Be Drake</a:t>
            </a:r>
          </a:p>
          <a:p>
            <a:endParaRPr lang="en-US" sz="2400" strike="sngStrike" dirty="0"/>
          </a:p>
          <a:p>
            <a:r>
              <a:rPr lang="en-US" sz="2400" dirty="0"/>
              <a:t>Step 2: Lyrics – 100% of the observed top 200 track sample contained lyrics. </a:t>
            </a:r>
            <a:br>
              <a:rPr lang="en-US" sz="2400" dirty="0"/>
            </a:br>
            <a:r>
              <a:rPr lang="en-US" sz="2400" dirty="0"/>
              <a:t>Unless you’re writing the inception 2.0 soundtrack, stick to non-instrumental music.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FA5AE7-E9C5-469D-8BC2-37080353E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657349"/>
              </p:ext>
            </p:extLst>
          </p:nvPr>
        </p:nvGraphicFramePr>
        <p:xfrm>
          <a:off x="3810000" y="3822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0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25D0F-34CB-4F74-9E3A-A4874D5AA252}"/>
              </a:ext>
            </a:extLst>
          </p:cNvPr>
          <p:cNvSpPr txBox="1"/>
          <p:nvPr/>
        </p:nvSpPr>
        <p:spPr>
          <a:xfrm>
            <a:off x="2958891" y="472966"/>
            <a:ext cx="627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make a top 200 Spotify Track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DF81-A87D-4F34-8C32-6A7296D20584}"/>
              </a:ext>
            </a:extLst>
          </p:cNvPr>
          <p:cNvSpPr txBox="1"/>
          <p:nvPr/>
        </p:nvSpPr>
        <p:spPr>
          <a:xfrm>
            <a:off x="1721069" y="1407395"/>
            <a:ext cx="952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Stick to popular genres (pop, rap, </a:t>
            </a:r>
            <a:r>
              <a:rPr lang="en-US" sz="2400" dirty="0" err="1"/>
              <a:t>edm</a:t>
            </a:r>
            <a:r>
              <a:rPr lang="en-US" sz="2400" dirty="0"/>
              <a:t>, rock). Chances are, your Albanian death metal band is going to have a tough go to the top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0288F-FC83-4B14-B167-E6B3C618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6" y="2536934"/>
            <a:ext cx="948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25D0F-34CB-4F74-9E3A-A4874D5AA252}"/>
              </a:ext>
            </a:extLst>
          </p:cNvPr>
          <p:cNvSpPr txBox="1"/>
          <p:nvPr/>
        </p:nvSpPr>
        <p:spPr>
          <a:xfrm>
            <a:off x="2958891" y="472966"/>
            <a:ext cx="627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make a top 200 Spotify Track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DF81-A87D-4F34-8C32-6A7296D20584}"/>
              </a:ext>
            </a:extLst>
          </p:cNvPr>
          <p:cNvSpPr txBox="1"/>
          <p:nvPr/>
        </p:nvSpPr>
        <p:spPr>
          <a:xfrm>
            <a:off x="1601513" y="1680652"/>
            <a:ext cx="898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 Write in C#/D♭, write in major scale (those white keys on piano)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B8574-E3AC-468A-9C8E-F13A7552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9" y="2765228"/>
            <a:ext cx="6973888" cy="3770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DD8E4-06CF-4659-9A15-B30F71D4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30" y="2751939"/>
            <a:ext cx="3924301" cy="41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BD421C-0E73-4933-8327-FD626E3D1BA3}"/>
              </a:ext>
            </a:extLst>
          </p:cNvPr>
          <p:cNvSpPr/>
          <p:nvPr/>
        </p:nvSpPr>
        <p:spPr>
          <a:xfrm>
            <a:off x="889437" y="2459504"/>
            <a:ext cx="5485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Step 4: Feature AS many artists AS you can</a:t>
            </a:r>
          </a:p>
          <a:p>
            <a:endParaRPr lang="en-US" sz="2400"/>
          </a:p>
          <a:p>
            <a:r>
              <a:rPr lang="en-US" sz="2400"/>
              <a:t>Featuring another popular artist increases your stream numbers by a statistically significant amount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4FFD6-1F4C-4751-9102-B9E1F7E4B238}"/>
              </a:ext>
            </a:extLst>
          </p:cNvPr>
          <p:cNvSpPr txBox="1"/>
          <p:nvPr/>
        </p:nvSpPr>
        <p:spPr>
          <a:xfrm>
            <a:off x="2958891" y="472966"/>
            <a:ext cx="627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make a top 200 Spotify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535E2-31B3-488D-A5F5-2E67749B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473962"/>
            <a:ext cx="3856268" cy="49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4FC2A-4F5A-45E2-BD32-2AC46DBE8819}"/>
              </a:ext>
            </a:extLst>
          </p:cNvPr>
          <p:cNvSpPr/>
          <p:nvPr/>
        </p:nvSpPr>
        <p:spPr>
          <a:xfrm>
            <a:off x="1372036" y="1511047"/>
            <a:ext cx="98299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5: Do not break the cardinal rules for each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EDM – Do not make a song outside of 120-130 bpm</a:t>
            </a:r>
            <a:r>
              <a:rPr lang="en-US" sz="2400" baseline="30000" dirty="0"/>
              <a:t>1</a:t>
            </a:r>
            <a:r>
              <a:rPr lang="en-US" sz="2400" dirty="0"/>
              <a:t> range</a:t>
            </a:r>
            <a:endParaRPr lang="en-US" sz="24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Rock – Make your music LOUD (</a:t>
            </a:r>
            <a:r>
              <a:rPr lang="en-US" sz="2400" i="1" dirty="0"/>
              <a:t>much </a:t>
            </a:r>
            <a:r>
              <a:rPr lang="en-US" sz="2400" dirty="0"/>
              <a:t>louder than other genres)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Rap – Words… lots of them and unique ones too!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 – The only rule to making a popular pop song is that there are </a:t>
            </a:r>
            <a:r>
              <a:rPr lang="en-US" sz="2400" b="1" i="1" u="sng" dirty="0"/>
              <a:t>no</a:t>
            </a:r>
            <a:r>
              <a:rPr lang="en-US" sz="2400" dirty="0"/>
              <a:t> rules</a:t>
            </a:r>
            <a:br>
              <a:rPr lang="en-US" sz="2400" dirty="0"/>
            </a:br>
            <a:r>
              <a:rPr lang="en-US" sz="2400" dirty="0"/>
              <a:t>Happy songs, sad songs, fast/slow. Write in all the keys. Swear lots, don’t swear you get the idea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2F218-EE4E-4C10-84AE-E77BD91721A1}"/>
              </a:ext>
            </a:extLst>
          </p:cNvPr>
          <p:cNvSpPr txBox="1"/>
          <p:nvPr/>
        </p:nvSpPr>
        <p:spPr>
          <a:xfrm>
            <a:off x="4872652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1 - bpm = Beats per minute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020DF-46BE-4DA2-9B62-9C212A2CD452}"/>
              </a:ext>
            </a:extLst>
          </p:cNvPr>
          <p:cNvSpPr txBox="1"/>
          <p:nvPr/>
        </p:nvSpPr>
        <p:spPr>
          <a:xfrm>
            <a:off x="2958891" y="472966"/>
            <a:ext cx="627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make a top 200 Spotify Track</a:t>
            </a:r>
          </a:p>
        </p:txBody>
      </p:sp>
    </p:spTree>
    <p:extLst>
      <p:ext uri="{BB962C8B-B14F-4D97-AF65-F5344CB8AC3E}">
        <p14:creationId xmlns:p14="http://schemas.microsoft.com/office/powerpoint/2010/main" val="359401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0DFC-DF1D-498F-9B0F-62F968258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Compiling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49798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77B1F1-2A43-4D4D-B07F-DE92D41BEF0E}"/>
              </a:ext>
            </a:extLst>
          </p:cNvPr>
          <p:cNvSpPr txBox="1"/>
          <p:nvPr/>
        </p:nvSpPr>
        <p:spPr>
          <a:xfrm>
            <a:off x="1939253" y="1542881"/>
            <a:ext cx="880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sourced for the project was pulled from the </a:t>
            </a:r>
            <a:r>
              <a:rPr lang="en-US" dirty="0">
                <a:hlinkClick r:id="rId2"/>
              </a:rPr>
              <a:t>official Spotify 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was aggregated by scrapping the daily top 200 charts csv files (provided by Spotify)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E19BC9-516B-461E-99BC-732D359C6A8E}"/>
              </a:ext>
            </a:extLst>
          </p:cNvPr>
          <p:cNvSpPr/>
          <p:nvPr/>
        </p:nvSpPr>
        <p:spPr>
          <a:xfrm>
            <a:off x="2888975" y="3420824"/>
            <a:ext cx="2173356" cy="1099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Requests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F85646-5DCA-4324-AF9B-05166874FEC8}"/>
              </a:ext>
            </a:extLst>
          </p:cNvPr>
          <p:cNvSpPr/>
          <p:nvPr/>
        </p:nvSpPr>
        <p:spPr>
          <a:xfrm>
            <a:off x="7129670" y="3420825"/>
            <a:ext cx="2173356" cy="10999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Spotify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3A071-5BEC-4C78-8662-880B35884001}"/>
              </a:ext>
            </a:extLst>
          </p:cNvPr>
          <p:cNvSpPr txBox="1"/>
          <p:nvPr/>
        </p:nvSpPr>
        <p:spPr>
          <a:xfrm>
            <a:off x="1939253" y="5315119"/>
            <a:ext cx="794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API request was repeated for 850 days from January 1</a:t>
            </a:r>
            <a:r>
              <a:rPr lang="en-US" baseline="30000" dirty="0"/>
              <a:t>st</a:t>
            </a:r>
            <a:r>
              <a:rPr lang="en-US" dirty="0"/>
              <a:t> 2017 to April 30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3C5ED-EB13-477C-A96B-8B872A074C90}"/>
              </a:ext>
            </a:extLst>
          </p:cNvPr>
          <p:cNvSpPr txBox="1"/>
          <p:nvPr/>
        </p:nvSpPr>
        <p:spPr>
          <a:xfrm>
            <a:off x="4253455" y="376320"/>
            <a:ext cx="384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Compiling the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E10924-DABA-4F6E-84B8-37635E61EC2D}"/>
              </a:ext>
            </a:extLst>
          </p:cNvPr>
          <p:cNvCxnSpPr/>
          <p:nvPr/>
        </p:nvCxnSpPr>
        <p:spPr>
          <a:xfrm>
            <a:off x="5062331" y="3568700"/>
            <a:ext cx="2067339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28DDEA-1874-4D68-A9CC-8DD2C7345151}"/>
              </a:ext>
            </a:extLst>
          </p:cNvPr>
          <p:cNvSpPr txBox="1"/>
          <p:nvPr/>
        </p:nvSpPr>
        <p:spPr>
          <a:xfrm>
            <a:off x="5450824" y="3236158"/>
            <a:ext cx="12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3C3D62-9FA4-45CF-9090-7E830B23327B}"/>
              </a:ext>
            </a:extLst>
          </p:cNvPr>
          <p:cNvCxnSpPr/>
          <p:nvPr/>
        </p:nvCxnSpPr>
        <p:spPr>
          <a:xfrm>
            <a:off x="5062331" y="4343400"/>
            <a:ext cx="2067339" cy="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74D023-FFEA-4A1A-BAC0-D8224CB2F8CF}"/>
              </a:ext>
            </a:extLst>
          </p:cNvPr>
          <p:cNvSpPr txBox="1"/>
          <p:nvPr/>
        </p:nvSpPr>
        <p:spPr>
          <a:xfrm>
            <a:off x="5651807" y="403790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9129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1994</Words>
  <Application>Microsoft Office PowerPoint</Application>
  <PresentationFormat>Widescreen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Segoe UI Symbol</vt:lpstr>
      <vt:lpstr>Symbol</vt:lpstr>
      <vt:lpstr>Office Theme</vt:lpstr>
      <vt:lpstr>Predicting Spotify Song Genre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Compiling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Genre</dc:title>
  <dc:creator>David Abelseth</dc:creator>
  <cp:lastModifiedBy>David Abelseth</cp:lastModifiedBy>
  <cp:revision>238</cp:revision>
  <dcterms:created xsi:type="dcterms:W3CDTF">2020-02-06T02:08:38Z</dcterms:created>
  <dcterms:modified xsi:type="dcterms:W3CDTF">2020-02-16T23:21:35Z</dcterms:modified>
</cp:coreProperties>
</file>