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sldIdLst>
    <p:sldId id="278" r:id="rId2"/>
    <p:sldId id="277" r:id="rId3"/>
    <p:sldId id="281" r:id="rId4"/>
    <p:sldId id="279" r:id="rId5"/>
    <p:sldId id="282" r:id="rId6"/>
    <p:sldId id="283" r:id="rId7"/>
    <p:sldId id="280" r:id="rId8"/>
    <p:sldId id="284" r:id="rId9"/>
    <p:sldId id="285" r:id="rId10"/>
    <p:sldId id="271" r:id="rId11"/>
    <p:sldId id="286" r:id="rId12"/>
    <p:sldId id="272" r:id="rId13"/>
    <p:sldId id="287" r:id="rId14"/>
    <p:sldId id="288" r:id="rId15"/>
    <p:sldId id="273" r:id="rId16"/>
    <p:sldId id="289" r:id="rId17"/>
    <p:sldId id="290" r:id="rId18"/>
    <p:sldId id="274" r:id="rId19"/>
    <p:sldId id="291" r:id="rId20"/>
    <p:sldId id="26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7" autoAdjust="0"/>
    <p:restoredTop sz="94660"/>
  </p:normalViewPr>
  <p:slideViewPr>
    <p:cSldViewPr snapToGrid="0">
      <p:cViewPr varScale="1">
        <p:scale>
          <a:sx n="90" d="100"/>
          <a:sy n="90" d="100"/>
        </p:scale>
        <p:origin x="4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1E3A2-2C9A-4FEC-A90A-FDAE585EB1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B64AF86-ECD6-4E88-9A54-13E1E5CB22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3595239-8FF4-4AA8-B933-82533F6DF655}"/>
              </a:ext>
            </a:extLst>
          </p:cNvPr>
          <p:cNvSpPr>
            <a:spLocks noGrp="1"/>
          </p:cNvSpPr>
          <p:nvPr>
            <p:ph type="dt" sz="half" idx="10"/>
          </p:nvPr>
        </p:nvSpPr>
        <p:spPr/>
        <p:txBody>
          <a:bodyPr/>
          <a:lstStyle/>
          <a:p>
            <a:fld id="{482C1BCC-F445-4383-A896-174210DC0AF6}" type="datetimeFigureOut">
              <a:rPr lang="en-CA" smtClean="0"/>
              <a:t>2020-03-15</a:t>
            </a:fld>
            <a:endParaRPr lang="en-CA"/>
          </a:p>
        </p:txBody>
      </p:sp>
      <p:sp>
        <p:nvSpPr>
          <p:cNvPr id="5" name="Footer Placeholder 4">
            <a:extLst>
              <a:ext uri="{FF2B5EF4-FFF2-40B4-BE49-F238E27FC236}">
                <a16:creationId xmlns:a16="http://schemas.microsoft.com/office/drawing/2014/main" id="{FE2F991A-EF85-4E58-BA42-803E052D1A7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D799D4E-C1FD-4341-AA24-D5F2C46C0823}"/>
              </a:ext>
            </a:extLst>
          </p:cNvPr>
          <p:cNvSpPr>
            <a:spLocks noGrp="1"/>
          </p:cNvSpPr>
          <p:nvPr>
            <p:ph type="sldNum" sz="quarter" idx="12"/>
          </p:nvPr>
        </p:nvSpPr>
        <p:spPr/>
        <p:txBody>
          <a:bodyPr/>
          <a:lstStyle/>
          <a:p>
            <a:fld id="{F9D2D446-AAE1-405C-8CFC-23BD71084E3A}" type="slidenum">
              <a:rPr lang="en-CA" smtClean="0"/>
              <a:t>‹#›</a:t>
            </a:fld>
            <a:endParaRPr lang="en-CA"/>
          </a:p>
        </p:txBody>
      </p:sp>
    </p:spTree>
    <p:extLst>
      <p:ext uri="{BB962C8B-B14F-4D97-AF65-F5344CB8AC3E}">
        <p14:creationId xmlns:p14="http://schemas.microsoft.com/office/powerpoint/2010/main" val="173818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47EB6-2CCF-46B2-930B-6AB9440F388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FA874F0-AFA1-4762-9552-A32F2653A5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F5C3499-EFA0-4FDE-991F-C844E8D343A1}"/>
              </a:ext>
            </a:extLst>
          </p:cNvPr>
          <p:cNvSpPr>
            <a:spLocks noGrp="1"/>
          </p:cNvSpPr>
          <p:nvPr>
            <p:ph type="dt" sz="half" idx="10"/>
          </p:nvPr>
        </p:nvSpPr>
        <p:spPr/>
        <p:txBody>
          <a:bodyPr/>
          <a:lstStyle/>
          <a:p>
            <a:fld id="{482C1BCC-F445-4383-A896-174210DC0AF6}" type="datetimeFigureOut">
              <a:rPr lang="en-CA" smtClean="0"/>
              <a:t>2020-03-15</a:t>
            </a:fld>
            <a:endParaRPr lang="en-CA"/>
          </a:p>
        </p:txBody>
      </p:sp>
      <p:sp>
        <p:nvSpPr>
          <p:cNvPr id="5" name="Footer Placeholder 4">
            <a:extLst>
              <a:ext uri="{FF2B5EF4-FFF2-40B4-BE49-F238E27FC236}">
                <a16:creationId xmlns:a16="http://schemas.microsoft.com/office/drawing/2014/main" id="{EF876C60-EE67-4FDE-A693-8371EB9990F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877FD4E-07B1-4D97-A353-39323165309A}"/>
              </a:ext>
            </a:extLst>
          </p:cNvPr>
          <p:cNvSpPr>
            <a:spLocks noGrp="1"/>
          </p:cNvSpPr>
          <p:nvPr>
            <p:ph type="sldNum" sz="quarter" idx="12"/>
          </p:nvPr>
        </p:nvSpPr>
        <p:spPr/>
        <p:txBody>
          <a:bodyPr/>
          <a:lstStyle/>
          <a:p>
            <a:fld id="{F9D2D446-AAE1-405C-8CFC-23BD71084E3A}" type="slidenum">
              <a:rPr lang="en-CA" smtClean="0"/>
              <a:t>‹#›</a:t>
            </a:fld>
            <a:endParaRPr lang="en-CA"/>
          </a:p>
        </p:txBody>
      </p:sp>
    </p:spTree>
    <p:extLst>
      <p:ext uri="{BB962C8B-B14F-4D97-AF65-F5344CB8AC3E}">
        <p14:creationId xmlns:p14="http://schemas.microsoft.com/office/powerpoint/2010/main" val="14135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9A8B47-00AB-4372-AAD1-072B3D30E8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EDCD91E-8D84-48DE-9208-F194537DD4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538AEF5-9A5A-4F38-BB7F-1A5F848FBA8D}"/>
              </a:ext>
            </a:extLst>
          </p:cNvPr>
          <p:cNvSpPr>
            <a:spLocks noGrp="1"/>
          </p:cNvSpPr>
          <p:nvPr>
            <p:ph type="dt" sz="half" idx="10"/>
          </p:nvPr>
        </p:nvSpPr>
        <p:spPr/>
        <p:txBody>
          <a:bodyPr/>
          <a:lstStyle/>
          <a:p>
            <a:fld id="{482C1BCC-F445-4383-A896-174210DC0AF6}" type="datetimeFigureOut">
              <a:rPr lang="en-CA" smtClean="0"/>
              <a:t>2020-03-15</a:t>
            </a:fld>
            <a:endParaRPr lang="en-CA"/>
          </a:p>
        </p:txBody>
      </p:sp>
      <p:sp>
        <p:nvSpPr>
          <p:cNvPr id="5" name="Footer Placeholder 4">
            <a:extLst>
              <a:ext uri="{FF2B5EF4-FFF2-40B4-BE49-F238E27FC236}">
                <a16:creationId xmlns:a16="http://schemas.microsoft.com/office/drawing/2014/main" id="{A170869A-21A0-4F98-BF03-205A1224F0C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64BDA40-87F9-4F62-B396-E5DA5B09E6B2}"/>
              </a:ext>
            </a:extLst>
          </p:cNvPr>
          <p:cNvSpPr>
            <a:spLocks noGrp="1"/>
          </p:cNvSpPr>
          <p:nvPr>
            <p:ph type="sldNum" sz="quarter" idx="12"/>
          </p:nvPr>
        </p:nvSpPr>
        <p:spPr/>
        <p:txBody>
          <a:bodyPr/>
          <a:lstStyle/>
          <a:p>
            <a:fld id="{F9D2D446-AAE1-405C-8CFC-23BD71084E3A}" type="slidenum">
              <a:rPr lang="en-CA" smtClean="0"/>
              <a:t>‹#›</a:t>
            </a:fld>
            <a:endParaRPr lang="en-CA"/>
          </a:p>
        </p:txBody>
      </p:sp>
    </p:spTree>
    <p:extLst>
      <p:ext uri="{BB962C8B-B14F-4D97-AF65-F5344CB8AC3E}">
        <p14:creationId xmlns:p14="http://schemas.microsoft.com/office/powerpoint/2010/main" val="3580438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D7491-4944-4ABA-A4A5-23E2F9C2056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3ACF817-0FAB-4919-A380-DF0EDB80F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4ADB0A1-99EE-4479-B4E9-C56538776A43}"/>
              </a:ext>
            </a:extLst>
          </p:cNvPr>
          <p:cNvSpPr>
            <a:spLocks noGrp="1"/>
          </p:cNvSpPr>
          <p:nvPr>
            <p:ph type="dt" sz="half" idx="10"/>
          </p:nvPr>
        </p:nvSpPr>
        <p:spPr/>
        <p:txBody>
          <a:bodyPr/>
          <a:lstStyle/>
          <a:p>
            <a:fld id="{482C1BCC-F445-4383-A896-174210DC0AF6}" type="datetimeFigureOut">
              <a:rPr lang="en-CA" smtClean="0"/>
              <a:t>2020-03-15</a:t>
            </a:fld>
            <a:endParaRPr lang="en-CA"/>
          </a:p>
        </p:txBody>
      </p:sp>
      <p:sp>
        <p:nvSpPr>
          <p:cNvPr id="5" name="Footer Placeholder 4">
            <a:extLst>
              <a:ext uri="{FF2B5EF4-FFF2-40B4-BE49-F238E27FC236}">
                <a16:creationId xmlns:a16="http://schemas.microsoft.com/office/drawing/2014/main" id="{4777E6CE-2A29-4864-B6AC-6B62B150D83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7C65A00-B6BA-4C33-ABDC-4BEDD5ECE9EB}"/>
              </a:ext>
            </a:extLst>
          </p:cNvPr>
          <p:cNvSpPr>
            <a:spLocks noGrp="1"/>
          </p:cNvSpPr>
          <p:nvPr>
            <p:ph type="sldNum" sz="quarter" idx="12"/>
          </p:nvPr>
        </p:nvSpPr>
        <p:spPr/>
        <p:txBody>
          <a:bodyPr/>
          <a:lstStyle/>
          <a:p>
            <a:fld id="{F9D2D446-AAE1-405C-8CFC-23BD71084E3A}" type="slidenum">
              <a:rPr lang="en-CA" smtClean="0"/>
              <a:t>‹#›</a:t>
            </a:fld>
            <a:endParaRPr lang="en-CA"/>
          </a:p>
        </p:txBody>
      </p:sp>
    </p:spTree>
    <p:extLst>
      <p:ext uri="{BB962C8B-B14F-4D97-AF65-F5344CB8AC3E}">
        <p14:creationId xmlns:p14="http://schemas.microsoft.com/office/powerpoint/2010/main" val="2922669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3D1D7-D0FA-47B8-BCF3-1C7A5CE968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3B5767A-1682-4FF7-A041-2D7D23D14D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FEF0E8-9270-496D-9594-3BFFF42B3568}"/>
              </a:ext>
            </a:extLst>
          </p:cNvPr>
          <p:cNvSpPr>
            <a:spLocks noGrp="1"/>
          </p:cNvSpPr>
          <p:nvPr>
            <p:ph type="dt" sz="half" idx="10"/>
          </p:nvPr>
        </p:nvSpPr>
        <p:spPr/>
        <p:txBody>
          <a:bodyPr/>
          <a:lstStyle/>
          <a:p>
            <a:fld id="{482C1BCC-F445-4383-A896-174210DC0AF6}" type="datetimeFigureOut">
              <a:rPr lang="en-CA" smtClean="0"/>
              <a:t>2020-03-15</a:t>
            </a:fld>
            <a:endParaRPr lang="en-CA"/>
          </a:p>
        </p:txBody>
      </p:sp>
      <p:sp>
        <p:nvSpPr>
          <p:cNvPr id="5" name="Footer Placeholder 4">
            <a:extLst>
              <a:ext uri="{FF2B5EF4-FFF2-40B4-BE49-F238E27FC236}">
                <a16:creationId xmlns:a16="http://schemas.microsoft.com/office/drawing/2014/main" id="{E989ECAA-23E6-4626-A544-DDDE7822FD4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7E6155-80D8-4383-9C01-DABD87DFE542}"/>
              </a:ext>
            </a:extLst>
          </p:cNvPr>
          <p:cNvSpPr>
            <a:spLocks noGrp="1"/>
          </p:cNvSpPr>
          <p:nvPr>
            <p:ph type="sldNum" sz="quarter" idx="12"/>
          </p:nvPr>
        </p:nvSpPr>
        <p:spPr/>
        <p:txBody>
          <a:bodyPr/>
          <a:lstStyle/>
          <a:p>
            <a:fld id="{F9D2D446-AAE1-405C-8CFC-23BD71084E3A}" type="slidenum">
              <a:rPr lang="en-CA" smtClean="0"/>
              <a:t>‹#›</a:t>
            </a:fld>
            <a:endParaRPr lang="en-CA"/>
          </a:p>
        </p:txBody>
      </p:sp>
    </p:spTree>
    <p:extLst>
      <p:ext uri="{BB962C8B-B14F-4D97-AF65-F5344CB8AC3E}">
        <p14:creationId xmlns:p14="http://schemas.microsoft.com/office/powerpoint/2010/main" val="539626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C4D5-E6B8-487B-9115-BD7356BB11C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23E253D-44DE-4E54-ACE0-E539DEE46D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7A6CA9E-475D-4F24-9014-293D9881D0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2DEE373-A0E7-4382-AC4B-EFC5FFB0A0A7}"/>
              </a:ext>
            </a:extLst>
          </p:cNvPr>
          <p:cNvSpPr>
            <a:spLocks noGrp="1"/>
          </p:cNvSpPr>
          <p:nvPr>
            <p:ph type="dt" sz="half" idx="10"/>
          </p:nvPr>
        </p:nvSpPr>
        <p:spPr/>
        <p:txBody>
          <a:bodyPr/>
          <a:lstStyle/>
          <a:p>
            <a:fld id="{482C1BCC-F445-4383-A896-174210DC0AF6}" type="datetimeFigureOut">
              <a:rPr lang="en-CA" smtClean="0"/>
              <a:t>2020-03-15</a:t>
            </a:fld>
            <a:endParaRPr lang="en-CA"/>
          </a:p>
        </p:txBody>
      </p:sp>
      <p:sp>
        <p:nvSpPr>
          <p:cNvPr id="6" name="Footer Placeholder 5">
            <a:extLst>
              <a:ext uri="{FF2B5EF4-FFF2-40B4-BE49-F238E27FC236}">
                <a16:creationId xmlns:a16="http://schemas.microsoft.com/office/drawing/2014/main" id="{999A2173-8A11-45C9-A1B6-5F496B4E451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E1D3BD1-F2F7-4922-8239-67DAC8C216FC}"/>
              </a:ext>
            </a:extLst>
          </p:cNvPr>
          <p:cNvSpPr>
            <a:spLocks noGrp="1"/>
          </p:cNvSpPr>
          <p:nvPr>
            <p:ph type="sldNum" sz="quarter" idx="12"/>
          </p:nvPr>
        </p:nvSpPr>
        <p:spPr/>
        <p:txBody>
          <a:bodyPr/>
          <a:lstStyle/>
          <a:p>
            <a:fld id="{F9D2D446-AAE1-405C-8CFC-23BD71084E3A}" type="slidenum">
              <a:rPr lang="en-CA" smtClean="0"/>
              <a:t>‹#›</a:t>
            </a:fld>
            <a:endParaRPr lang="en-CA"/>
          </a:p>
        </p:txBody>
      </p:sp>
    </p:spTree>
    <p:extLst>
      <p:ext uri="{BB962C8B-B14F-4D97-AF65-F5344CB8AC3E}">
        <p14:creationId xmlns:p14="http://schemas.microsoft.com/office/powerpoint/2010/main" val="2660512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4BEC4-FF60-4A25-B319-18974F04285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E46B46E-40C1-42DD-BA92-83C090AED3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6C471D-7197-44E9-8830-1B37FD8F6E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77D9504-AC7B-4126-A59F-239E194866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403398-327E-4F47-A61C-F37C356A9F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FBD0327-285B-4214-9665-BCFF93981637}"/>
              </a:ext>
            </a:extLst>
          </p:cNvPr>
          <p:cNvSpPr>
            <a:spLocks noGrp="1"/>
          </p:cNvSpPr>
          <p:nvPr>
            <p:ph type="dt" sz="half" idx="10"/>
          </p:nvPr>
        </p:nvSpPr>
        <p:spPr/>
        <p:txBody>
          <a:bodyPr/>
          <a:lstStyle/>
          <a:p>
            <a:fld id="{482C1BCC-F445-4383-A896-174210DC0AF6}" type="datetimeFigureOut">
              <a:rPr lang="en-CA" smtClean="0"/>
              <a:t>2020-03-15</a:t>
            </a:fld>
            <a:endParaRPr lang="en-CA"/>
          </a:p>
        </p:txBody>
      </p:sp>
      <p:sp>
        <p:nvSpPr>
          <p:cNvPr id="8" name="Footer Placeholder 7">
            <a:extLst>
              <a:ext uri="{FF2B5EF4-FFF2-40B4-BE49-F238E27FC236}">
                <a16:creationId xmlns:a16="http://schemas.microsoft.com/office/drawing/2014/main" id="{5F0F472A-CE39-4ED2-ACE5-750826E230A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C064074-8E56-47D8-A25A-23EBAB4A19CC}"/>
              </a:ext>
            </a:extLst>
          </p:cNvPr>
          <p:cNvSpPr>
            <a:spLocks noGrp="1"/>
          </p:cNvSpPr>
          <p:nvPr>
            <p:ph type="sldNum" sz="quarter" idx="12"/>
          </p:nvPr>
        </p:nvSpPr>
        <p:spPr/>
        <p:txBody>
          <a:bodyPr/>
          <a:lstStyle/>
          <a:p>
            <a:fld id="{F9D2D446-AAE1-405C-8CFC-23BD71084E3A}" type="slidenum">
              <a:rPr lang="en-CA" smtClean="0"/>
              <a:t>‹#›</a:t>
            </a:fld>
            <a:endParaRPr lang="en-CA"/>
          </a:p>
        </p:txBody>
      </p:sp>
    </p:spTree>
    <p:extLst>
      <p:ext uri="{BB962C8B-B14F-4D97-AF65-F5344CB8AC3E}">
        <p14:creationId xmlns:p14="http://schemas.microsoft.com/office/powerpoint/2010/main" val="329563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3761-E232-4DED-B276-603B10AC6FB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BC08A34-177F-459F-93F1-2F407937375A}"/>
              </a:ext>
            </a:extLst>
          </p:cNvPr>
          <p:cNvSpPr>
            <a:spLocks noGrp="1"/>
          </p:cNvSpPr>
          <p:nvPr>
            <p:ph type="dt" sz="half" idx="10"/>
          </p:nvPr>
        </p:nvSpPr>
        <p:spPr/>
        <p:txBody>
          <a:bodyPr/>
          <a:lstStyle/>
          <a:p>
            <a:fld id="{482C1BCC-F445-4383-A896-174210DC0AF6}" type="datetimeFigureOut">
              <a:rPr lang="en-CA" smtClean="0"/>
              <a:t>2020-03-15</a:t>
            </a:fld>
            <a:endParaRPr lang="en-CA"/>
          </a:p>
        </p:txBody>
      </p:sp>
      <p:sp>
        <p:nvSpPr>
          <p:cNvPr id="4" name="Footer Placeholder 3">
            <a:extLst>
              <a:ext uri="{FF2B5EF4-FFF2-40B4-BE49-F238E27FC236}">
                <a16:creationId xmlns:a16="http://schemas.microsoft.com/office/drawing/2014/main" id="{26C2ECE9-EB88-4950-A88D-C5B232EF3BD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CBF96D7-E624-4911-A752-E0DD251C4FBF}"/>
              </a:ext>
            </a:extLst>
          </p:cNvPr>
          <p:cNvSpPr>
            <a:spLocks noGrp="1"/>
          </p:cNvSpPr>
          <p:nvPr>
            <p:ph type="sldNum" sz="quarter" idx="12"/>
          </p:nvPr>
        </p:nvSpPr>
        <p:spPr/>
        <p:txBody>
          <a:bodyPr/>
          <a:lstStyle/>
          <a:p>
            <a:fld id="{F9D2D446-AAE1-405C-8CFC-23BD71084E3A}" type="slidenum">
              <a:rPr lang="en-CA" smtClean="0"/>
              <a:t>‹#›</a:t>
            </a:fld>
            <a:endParaRPr lang="en-CA"/>
          </a:p>
        </p:txBody>
      </p:sp>
    </p:spTree>
    <p:extLst>
      <p:ext uri="{BB962C8B-B14F-4D97-AF65-F5344CB8AC3E}">
        <p14:creationId xmlns:p14="http://schemas.microsoft.com/office/powerpoint/2010/main" val="2907758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A0EA0E-F434-4827-A16A-76AC17AF7EDC}"/>
              </a:ext>
            </a:extLst>
          </p:cNvPr>
          <p:cNvSpPr>
            <a:spLocks noGrp="1"/>
          </p:cNvSpPr>
          <p:nvPr>
            <p:ph type="dt" sz="half" idx="10"/>
          </p:nvPr>
        </p:nvSpPr>
        <p:spPr/>
        <p:txBody>
          <a:bodyPr/>
          <a:lstStyle/>
          <a:p>
            <a:fld id="{482C1BCC-F445-4383-A896-174210DC0AF6}" type="datetimeFigureOut">
              <a:rPr lang="en-CA" smtClean="0"/>
              <a:t>2020-03-15</a:t>
            </a:fld>
            <a:endParaRPr lang="en-CA"/>
          </a:p>
        </p:txBody>
      </p:sp>
      <p:sp>
        <p:nvSpPr>
          <p:cNvPr id="3" name="Footer Placeholder 2">
            <a:extLst>
              <a:ext uri="{FF2B5EF4-FFF2-40B4-BE49-F238E27FC236}">
                <a16:creationId xmlns:a16="http://schemas.microsoft.com/office/drawing/2014/main" id="{B57583AF-D499-4C53-96ED-118825A0723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F9360C1-974A-456D-9F99-3B3906988E82}"/>
              </a:ext>
            </a:extLst>
          </p:cNvPr>
          <p:cNvSpPr>
            <a:spLocks noGrp="1"/>
          </p:cNvSpPr>
          <p:nvPr>
            <p:ph type="sldNum" sz="quarter" idx="12"/>
          </p:nvPr>
        </p:nvSpPr>
        <p:spPr/>
        <p:txBody>
          <a:bodyPr/>
          <a:lstStyle/>
          <a:p>
            <a:fld id="{F9D2D446-AAE1-405C-8CFC-23BD71084E3A}" type="slidenum">
              <a:rPr lang="en-CA" smtClean="0"/>
              <a:t>‹#›</a:t>
            </a:fld>
            <a:endParaRPr lang="en-CA"/>
          </a:p>
        </p:txBody>
      </p:sp>
    </p:spTree>
    <p:extLst>
      <p:ext uri="{BB962C8B-B14F-4D97-AF65-F5344CB8AC3E}">
        <p14:creationId xmlns:p14="http://schemas.microsoft.com/office/powerpoint/2010/main" val="3393964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8A4C-1A98-4DBB-8D7A-1D09A036E0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EE4DEF1-4108-428D-A26C-0339C978C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B0E2A6D-58C8-4A76-8006-4B41BEEFF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CE49D8-7046-4DEE-9B32-12DCB7AD9FC0}"/>
              </a:ext>
            </a:extLst>
          </p:cNvPr>
          <p:cNvSpPr>
            <a:spLocks noGrp="1"/>
          </p:cNvSpPr>
          <p:nvPr>
            <p:ph type="dt" sz="half" idx="10"/>
          </p:nvPr>
        </p:nvSpPr>
        <p:spPr/>
        <p:txBody>
          <a:bodyPr/>
          <a:lstStyle/>
          <a:p>
            <a:fld id="{482C1BCC-F445-4383-A896-174210DC0AF6}" type="datetimeFigureOut">
              <a:rPr lang="en-CA" smtClean="0"/>
              <a:t>2020-03-15</a:t>
            </a:fld>
            <a:endParaRPr lang="en-CA"/>
          </a:p>
        </p:txBody>
      </p:sp>
      <p:sp>
        <p:nvSpPr>
          <p:cNvPr id="6" name="Footer Placeholder 5">
            <a:extLst>
              <a:ext uri="{FF2B5EF4-FFF2-40B4-BE49-F238E27FC236}">
                <a16:creationId xmlns:a16="http://schemas.microsoft.com/office/drawing/2014/main" id="{84FBA5C7-CB86-492A-8F0B-402E5877528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7FAA33B-C486-4E71-8726-D747A1A60AF9}"/>
              </a:ext>
            </a:extLst>
          </p:cNvPr>
          <p:cNvSpPr>
            <a:spLocks noGrp="1"/>
          </p:cNvSpPr>
          <p:nvPr>
            <p:ph type="sldNum" sz="quarter" idx="12"/>
          </p:nvPr>
        </p:nvSpPr>
        <p:spPr/>
        <p:txBody>
          <a:bodyPr/>
          <a:lstStyle/>
          <a:p>
            <a:fld id="{F9D2D446-AAE1-405C-8CFC-23BD71084E3A}" type="slidenum">
              <a:rPr lang="en-CA" smtClean="0"/>
              <a:t>‹#›</a:t>
            </a:fld>
            <a:endParaRPr lang="en-CA"/>
          </a:p>
        </p:txBody>
      </p:sp>
    </p:spTree>
    <p:extLst>
      <p:ext uri="{BB962C8B-B14F-4D97-AF65-F5344CB8AC3E}">
        <p14:creationId xmlns:p14="http://schemas.microsoft.com/office/powerpoint/2010/main" val="3752299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793B-34C4-41EA-9574-B9AD185FE1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3B883B5-5130-4CF4-8789-A0E0A0BCB6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FCAEACF-9824-43CC-B916-19AC0FE692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237CD8-AEB6-4D16-9444-C02CAE7443B5}"/>
              </a:ext>
            </a:extLst>
          </p:cNvPr>
          <p:cNvSpPr>
            <a:spLocks noGrp="1"/>
          </p:cNvSpPr>
          <p:nvPr>
            <p:ph type="dt" sz="half" idx="10"/>
          </p:nvPr>
        </p:nvSpPr>
        <p:spPr/>
        <p:txBody>
          <a:bodyPr/>
          <a:lstStyle/>
          <a:p>
            <a:fld id="{482C1BCC-F445-4383-A896-174210DC0AF6}" type="datetimeFigureOut">
              <a:rPr lang="en-CA" smtClean="0"/>
              <a:t>2020-03-15</a:t>
            </a:fld>
            <a:endParaRPr lang="en-CA"/>
          </a:p>
        </p:txBody>
      </p:sp>
      <p:sp>
        <p:nvSpPr>
          <p:cNvPr id="6" name="Footer Placeholder 5">
            <a:extLst>
              <a:ext uri="{FF2B5EF4-FFF2-40B4-BE49-F238E27FC236}">
                <a16:creationId xmlns:a16="http://schemas.microsoft.com/office/drawing/2014/main" id="{4A00C2F8-3C83-4E6C-B68B-54E97EA5D7E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5377CBF-7887-4579-86DD-8C0ACE562865}"/>
              </a:ext>
            </a:extLst>
          </p:cNvPr>
          <p:cNvSpPr>
            <a:spLocks noGrp="1"/>
          </p:cNvSpPr>
          <p:nvPr>
            <p:ph type="sldNum" sz="quarter" idx="12"/>
          </p:nvPr>
        </p:nvSpPr>
        <p:spPr/>
        <p:txBody>
          <a:bodyPr/>
          <a:lstStyle/>
          <a:p>
            <a:fld id="{F9D2D446-AAE1-405C-8CFC-23BD71084E3A}" type="slidenum">
              <a:rPr lang="en-CA" smtClean="0"/>
              <a:t>‹#›</a:t>
            </a:fld>
            <a:endParaRPr lang="en-CA"/>
          </a:p>
        </p:txBody>
      </p:sp>
    </p:spTree>
    <p:extLst>
      <p:ext uri="{BB962C8B-B14F-4D97-AF65-F5344CB8AC3E}">
        <p14:creationId xmlns:p14="http://schemas.microsoft.com/office/powerpoint/2010/main" val="3992992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D2A49D-7F9F-4F32-A974-6716318F07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3BE9F96-5744-4C97-BAF8-E9AC6780EA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CEBC753-7D1E-4264-B7EA-B8F6F09E0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C1BCC-F445-4383-A896-174210DC0AF6}" type="datetimeFigureOut">
              <a:rPr lang="en-CA" smtClean="0"/>
              <a:t>2020-03-15</a:t>
            </a:fld>
            <a:endParaRPr lang="en-CA"/>
          </a:p>
        </p:txBody>
      </p:sp>
      <p:sp>
        <p:nvSpPr>
          <p:cNvPr id="5" name="Footer Placeholder 4">
            <a:extLst>
              <a:ext uri="{FF2B5EF4-FFF2-40B4-BE49-F238E27FC236}">
                <a16:creationId xmlns:a16="http://schemas.microsoft.com/office/drawing/2014/main" id="{00C8F71A-3BEC-4768-9AE7-B107103083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8E1135C-90BF-41D9-AADB-9F6A15B615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D2D446-AAE1-405C-8CFC-23BD71084E3A}" type="slidenum">
              <a:rPr lang="en-CA" smtClean="0"/>
              <a:t>‹#›</a:t>
            </a:fld>
            <a:endParaRPr lang="en-CA"/>
          </a:p>
        </p:txBody>
      </p:sp>
    </p:spTree>
    <p:extLst>
      <p:ext uri="{BB962C8B-B14F-4D97-AF65-F5344CB8AC3E}">
        <p14:creationId xmlns:p14="http://schemas.microsoft.com/office/powerpoint/2010/main" val="330382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personal.ie.cuhk.edu.hk/~ccloy/downloads_mall_dataset.html"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s://papers.nips.cc/paper/4824-imagenet-classification-with-deep-convolutional-neural-networks.pdf" TargetMode="External"/><Relationship Id="rId2" Type="http://schemas.openxmlformats.org/officeDocument/2006/relationships/hyperlink" Target="#_ftnref1"/><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people in a room&#10;&#10;Description automatically generated">
            <a:extLst>
              <a:ext uri="{FF2B5EF4-FFF2-40B4-BE49-F238E27FC236}">
                <a16:creationId xmlns:a16="http://schemas.microsoft.com/office/drawing/2014/main" id="{13ECE7E0-1C3A-454D-BFA7-1BA60AC0ED36}"/>
              </a:ext>
            </a:extLst>
          </p:cNvPr>
          <p:cNvPicPr>
            <a:picLocks noChangeAspect="1"/>
          </p:cNvPicPr>
          <p:nvPr/>
        </p:nvPicPr>
        <p:blipFill rotWithShape="1">
          <a:blip r:embed="rId2">
            <a:extLst>
              <a:ext uri="{28A0092B-C50C-407E-A947-70E740481C1C}">
                <a14:useLocalDpi xmlns:a14="http://schemas.microsoft.com/office/drawing/2010/main" val="0"/>
              </a:ext>
            </a:extLst>
          </a:blip>
          <a:srcRect r="5004" b="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05DCF6-2BDF-42FF-9EE3-B3B04092E4F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Capstone 2</a:t>
            </a:r>
          </a:p>
        </p:txBody>
      </p:sp>
      <p:sp>
        <p:nvSpPr>
          <p:cNvPr id="3" name="Content Placeholder 2">
            <a:extLst>
              <a:ext uri="{FF2B5EF4-FFF2-40B4-BE49-F238E27FC236}">
                <a16:creationId xmlns:a16="http://schemas.microsoft.com/office/drawing/2014/main" id="{77D4C3B1-AFBD-4327-A767-FEC0D626CF10}"/>
              </a:ext>
            </a:extLst>
          </p:cNvPr>
          <p:cNvSpPr>
            <a:spLocks noGrp="1"/>
          </p:cNvSpPr>
          <p:nvPr>
            <p:ph idx="1"/>
          </p:nvPr>
        </p:nvSpPr>
        <p:spPr>
          <a:xfrm>
            <a:off x="477980" y="4872922"/>
            <a:ext cx="4023359" cy="1208141"/>
          </a:xfrm>
        </p:spPr>
        <p:txBody>
          <a:bodyPr vert="horz" lIns="91440" tIns="45720" rIns="91440" bIns="45720" rtlCol="0">
            <a:normAutofit/>
          </a:bodyPr>
          <a:lstStyle/>
          <a:p>
            <a:pPr marL="0" indent="0">
              <a:buNone/>
            </a:pPr>
            <a:r>
              <a:rPr lang="en-US" sz="2000" dirty="0"/>
              <a:t>Crowd Counting with a Convolutional Neural Network</a:t>
            </a:r>
            <a:br>
              <a:rPr lang="en-US" sz="2000" dirty="0"/>
            </a:br>
            <a:br>
              <a:rPr lang="en-US" sz="2000" dirty="0"/>
            </a:br>
            <a:r>
              <a:rPr lang="en-US" sz="2000" dirty="0"/>
              <a:t>David Abelseth</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177277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DCF6-2BDF-42FF-9EE3-B3B04092E4FE}"/>
              </a:ext>
            </a:extLst>
          </p:cNvPr>
          <p:cNvSpPr>
            <a:spLocks noGrp="1"/>
          </p:cNvSpPr>
          <p:nvPr>
            <p:ph type="title"/>
          </p:nvPr>
        </p:nvSpPr>
        <p:spPr/>
        <p:txBody>
          <a:bodyPr/>
          <a:lstStyle/>
          <a:p>
            <a:r>
              <a:rPr lang="en-CA" dirty="0"/>
              <a:t>Part 2 – Improving </a:t>
            </a:r>
            <a:r>
              <a:rPr lang="en-CA" dirty="0" err="1"/>
              <a:t>AlexNet</a:t>
            </a:r>
            <a:r>
              <a:rPr lang="en-CA" dirty="0"/>
              <a:t> Transfer Learning</a:t>
            </a:r>
          </a:p>
        </p:txBody>
      </p:sp>
      <p:sp>
        <p:nvSpPr>
          <p:cNvPr id="4" name="TextBox 3">
            <a:extLst>
              <a:ext uri="{FF2B5EF4-FFF2-40B4-BE49-F238E27FC236}">
                <a16:creationId xmlns:a16="http://schemas.microsoft.com/office/drawing/2014/main" id="{196A2621-7115-46FD-AC65-A6AB5357A696}"/>
              </a:ext>
            </a:extLst>
          </p:cNvPr>
          <p:cNvSpPr txBox="1"/>
          <p:nvPr/>
        </p:nvSpPr>
        <p:spPr>
          <a:xfrm>
            <a:off x="1350335" y="1775636"/>
            <a:ext cx="9282223" cy="2308324"/>
          </a:xfrm>
          <a:prstGeom prst="rect">
            <a:avLst/>
          </a:prstGeom>
          <a:noFill/>
        </p:spPr>
        <p:txBody>
          <a:bodyPr wrap="square" rtlCol="0">
            <a:spAutoFit/>
          </a:bodyPr>
          <a:lstStyle/>
          <a:p>
            <a:pPr marL="285750" indent="-285750">
              <a:buFont typeface="Arial" panose="020B0604020202020204" pitchFamily="34" charset="0"/>
              <a:buChar char="•"/>
            </a:pPr>
            <a:r>
              <a:rPr lang="en-CA" dirty="0"/>
              <a:t>In an attempt to improve models 7 &amp; 8 (variations of </a:t>
            </a:r>
            <a:r>
              <a:rPr lang="en-CA" dirty="0" err="1"/>
              <a:t>AlexNet</a:t>
            </a:r>
            <a:r>
              <a:rPr lang="en-CA" dirty="0"/>
              <a:t>), further adjustments were made to the </a:t>
            </a:r>
            <a:r>
              <a:rPr lang="en-CA" dirty="0" err="1"/>
              <a:t>AlexNet</a:t>
            </a: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4 additional variations of </a:t>
            </a:r>
            <a:r>
              <a:rPr lang="en-CA" dirty="0" err="1"/>
              <a:t>AlexNet</a:t>
            </a:r>
            <a:r>
              <a:rPr lang="en-CA" dirty="0"/>
              <a:t> were trained.</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None of which performed better than model 5 from Part 1 (10.56 MSE)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graphicFrame>
        <p:nvGraphicFramePr>
          <p:cNvPr id="6" name="Table 5">
            <a:extLst>
              <a:ext uri="{FF2B5EF4-FFF2-40B4-BE49-F238E27FC236}">
                <a16:creationId xmlns:a16="http://schemas.microsoft.com/office/drawing/2014/main" id="{63F3AB82-8139-4E1B-BA39-445D6D39A658}"/>
              </a:ext>
            </a:extLst>
          </p:cNvPr>
          <p:cNvGraphicFramePr>
            <a:graphicFrameLocks noGrp="1"/>
          </p:cNvGraphicFramePr>
          <p:nvPr>
            <p:extLst>
              <p:ext uri="{D42A27DB-BD31-4B8C-83A1-F6EECF244321}">
                <p14:modId xmlns:p14="http://schemas.microsoft.com/office/powerpoint/2010/main" val="495722703"/>
              </p:ext>
            </p:extLst>
          </p:nvPr>
        </p:nvGraphicFramePr>
        <p:xfrm>
          <a:off x="2426172" y="4085162"/>
          <a:ext cx="7339655" cy="1819940"/>
        </p:xfrm>
        <a:graphic>
          <a:graphicData uri="http://schemas.openxmlformats.org/drawingml/2006/table">
            <a:tbl>
              <a:tblPr firstRow="1" firstCol="1" bandRow="1"/>
              <a:tblGrid>
                <a:gridCol w="608134">
                  <a:extLst>
                    <a:ext uri="{9D8B030D-6E8A-4147-A177-3AD203B41FA5}">
                      <a16:colId xmlns:a16="http://schemas.microsoft.com/office/drawing/2014/main" val="1012599229"/>
                    </a:ext>
                  </a:extLst>
                </a:gridCol>
                <a:gridCol w="2187783">
                  <a:extLst>
                    <a:ext uri="{9D8B030D-6E8A-4147-A177-3AD203B41FA5}">
                      <a16:colId xmlns:a16="http://schemas.microsoft.com/office/drawing/2014/main" val="3269577700"/>
                    </a:ext>
                  </a:extLst>
                </a:gridCol>
                <a:gridCol w="945236">
                  <a:extLst>
                    <a:ext uri="{9D8B030D-6E8A-4147-A177-3AD203B41FA5}">
                      <a16:colId xmlns:a16="http://schemas.microsoft.com/office/drawing/2014/main" val="2088139325"/>
                    </a:ext>
                  </a:extLst>
                </a:gridCol>
                <a:gridCol w="424192">
                  <a:extLst>
                    <a:ext uri="{9D8B030D-6E8A-4147-A177-3AD203B41FA5}">
                      <a16:colId xmlns:a16="http://schemas.microsoft.com/office/drawing/2014/main" val="3404435192"/>
                    </a:ext>
                  </a:extLst>
                </a:gridCol>
                <a:gridCol w="423441">
                  <a:extLst>
                    <a:ext uri="{9D8B030D-6E8A-4147-A177-3AD203B41FA5}">
                      <a16:colId xmlns:a16="http://schemas.microsoft.com/office/drawing/2014/main" val="950461180"/>
                    </a:ext>
                  </a:extLst>
                </a:gridCol>
                <a:gridCol w="953495">
                  <a:extLst>
                    <a:ext uri="{9D8B030D-6E8A-4147-A177-3AD203B41FA5}">
                      <a16:colId xmlns:a16="http://schemas.microsoft.com/office/drawing/2014/main" val="3793886748"/>
                    </a:ext>
                  </a:extLst>
                </a:gridCol>
                <a:gridCol w="1052597">
                  <a:extLst>
                    <a:ext uri="{9D8B030D-6E8A-4147-A177-3AD203B41FA5}">
                      <a16:colId xmlns:a16="http://schemas.microsoft.com/office/drawing/2014/main" val="1443078014"/>
                    </a:ext>
                  </a:extLst>
                </a:gridCol>
                <a:gridCol w="744777">
                  <a:extLst>
                    <a:ext uri="{9D8B030D-6E8A-4147-A177-3AD203B41FA5}">
                      <a16:colId xmlns:a16="http://schemas.microsoft.com/office/drawing/2014/main" val="3506749871"/>
                    </a:ext>
                  </a:extLst>
                </a:gridCol>
              </a:tblGrid>
              <a:tr h="363988">
                <a:tc>
                  <a:txBody>
                    <a:bodyPr/>
                    <a:lstStyle/>
                    <a:p>
                      <a:pPr algn="ctr">
                        <a:lnSpc>
                          <a:spcPct val="107000"/>
                        </a:lnSpc>
                        <a:spcAft>
                          <a:spcPts val="0"/>
                        </a:spcAft>
                      </a:pPr>
                      <a:r>
                        <a:rPr lang="en-CA" sz="1100" b="1">
                          <a:effectLst/>
                          <a:latin typeface="Calibri" panose="020F0502020204030204" pitchFamily="34" charset="0"/>
                          <a:ea typeface="Calibri" panose="020F0502020204030204" pitchFamily="34" charset="0"/>
                          <a:cs typeface="Times New Roman" panose="02020603050405020304" pitchFamily="18" charset="0"/>
                        </a:rPr>
                        <a:t>Model</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1100" b="1">
                          <a:effectLst/>
                          <a:latin typeface="Calibri" panose="020F0502020204030204" pitchFamily="34" charset="0"/>
                          <a:ea typeface="Calibri" panose="020F0502020204030204" pitchFamily="34" charset="0"/>
                          <a:cs typeface="Times New Roman" panose="02020603050405020304" pitchFamily="18" charset="0"/>
                        </a:rPr>
                        <a:t>Model Name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b="1">
                          <a:effectLst/>
                          <a:latin typeface="Calibri" panose="020F0502020204030204" pitchFamily="34" charset="0"/>
                          <a:ea typeface="Calibri" panose="020F0502020204030204" pitchFamily="34" charset="0"/>
                          <a:cs typeface="Times New Roman" panose="02020603050405020304" pitchFamily="18" charset="0"/>
                        </a:rPr>
                        <a:t># of layers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b="1">
                          <a:effectLst/>
                          <a:latin typeface="Calibri" panose="020F0502020204030204" pitchFamily="34" charset="0"/>
                          <a:ea typeface="Calibri" panose="020F0502020204030204" pitchFamily="34" charset="0"/>
                          <a:cs typeface="Times New Roman" panose="02020603050405020304" pitchFamily="18" charset="0"/>
                        </a:rPr>
                        <a:t>DO</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b="1">
                          <a:effectLst/>
                          <a:latin typeface="Calibri" panose="020F0502020204030204" pitchFamily="34" charset="0"/>
                          <a:ea typeface="Calibri" panose="020F0502020204030204" pitchFamily="34" charset="0"/>
                          <a:cs typeface="Times New Roman" panose="02020603050405020304" pitchFamily="18" charset="0"/>
                        </a:rPr>
                        <a:t>BN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b="1">
                          <a:effectLst/>
                          <a:latin typeface="Calibri" panose="020F0502020204030204" pitchFamily="34" charset="0"/>
                          <a:ea typeface="Calibri" panose="020F0502020204030204" pitchFamily="34" charset="0"/>
                          <a:cs typeface="Times New Roman" panose="02020603050405020304" pitchFamily="18" charset="0"/>
                        </a:rPr>
                        <a:t>Activation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b="1">
                          <a:effectLst/>
                          <a:latin typeface="Calibri" panose="020F0502020204030204" pitchFamily="34" charset="0"/>
                          <a:ea typeface="Calibri" panose="020F0502020204030204" pitchFamily="34" charset="0"/>
                          <a:cs typeface="Times New Roman" panose="02020603050405020304" pitchFamily="18" charset="0"/>
                        </a:rPr>
                        <a:t>Parameters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b="1">
                          <a:effectLst/>
                          <a:latin typeface="Calibri" panose="020F0502020204030204" pitchFamily="34" charset="0"/>
                          <a:ea typeface="Calibri" panose="020F0502020204030204" pitchFamily="34" charset="0"/>
                          <a:cs typeface="Times New Roman" panose="02020603050405020304" pitchFamily="18" charset="0"/>
                        </a:rPr>
                        <a:t>Val MSE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8337116"/>
                  </a:ext>
                </a:extLst>
              </a:tr>
              <a:tr h="363988">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9</a:t>
                      </a:r>
                    </a:p>
                  </a:txBody>
                  <a:tcPr marL="68580" marR="68580" marT="0" marB="0">
                    <a:lnL>
                      <a:noFill/>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AlexNet trasfer actual</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X</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X</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Relu</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110,887,769</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23.08</a:t>
                      </a:r>
                    </a:p>
                  </a:txBody>
                  <a:tcPr marL="68580" marR="68580" marT="0" marB="0">
                    <a:lnL w="12700" cap="flat" cmpd="sng" algn="ctr">
                      <a:solidFill>
                        <a:srgbClr val="000000"/>
                      </a:solidFill>
                      <a:prstDash val="dot"/>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32499052"/>
                  </a:ext>
                </a:extLst>
              </a:tr>
              <a:tr h="363988">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10</a:t>
                      </a:r>
                    </a:p>
                  </a:txBody>
                  <a:tcPr marL="68580" marR="68580" marT="0" marB="0">
                    <a:lnL>
                      <a:noFill/>
                    </a:lnL>
                    <a:lnR w="12700" cap="flat" cmpd="sng" algn="ctr">
                      <a:solidFill>
                        <a:srgbClr val="000000"/>
                      </a:solidFill>
                      <a:prstDash val="dot"/>
                      <a:round/>
                      <a:headEnd type="none" w="med" len="med"/>
                      <a:tailEnd type="none" w="med" len="med"/>
                    </a:lnR>
                    <a:lnT>
                      <a:noFill/>
                    </a:lnT>
                    <a:lnB>
                      <a:noFill/>
                    </a:lnB>
                  </a:tcPr>
                </a:tc>
                <a:tc>
                  <a:txBody>
                    <a:bodyPr/>
                    <a:lstStyle/>
                    <a:p>
                      <a:pP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AlexNet transfer DO</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X</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Relu</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110,882,265</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28.80</a:t>
                      </a:r>
                    </a:p>
                  </a:txBody>
                  <a:tcPr marL="68580" marR="68580" marT="0" marB="0">
                    <a:lnL w="12700" cap="flat" cmpd="sng" algn="ctr">
                      <a:solidFill>
                        <a:srgbClr val="000000"/>
                      </a:solidFill>
                      <a:prstDash val="dot"/>
                      <a:round/>
                      <a:headEnd type="none" w="med" len="med"/>
                      <a:tailEnd type="none" w="med" len="med"/>
                    </a:lnL>
                    <a:lnR>
                      <a:noFill/>
                    </a:lnR>
                    <a:lnT>
                      <a:noFill/>
                    </a:lnT>
                    <a:lnB>
                      <a:noFill/>
                    </a:lnB>
                  </a:tcPr>
                </a:tc>
                <a:extLst>
                  <a:ext uri="{0D108BD9-81ED-4DB2-BD59-A6C34878D82A}">
                    <a16:rowId xmlns:a16="http://schemas.microsoft.com/office/drawing/2014/main" val="3206175440"/>
                  </a:ext>
                </a:extLst>
              </a:tr>
              <a:tr h="363988">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11</a:t>
                      </a:r>
                    </a:p>
                  </a:txBody>
                  <a:tcPr marL="68580" marR="68580" marT="0" marB="0">
                    <a:lnL>
                      <a:noFill/>
                    </a:lnL>
                    <a:lnR w="12700" cap="flat" cmpd="sng" algn="ctr">
                      <a:solidFill>
                        <a:srgbClr val="000000"/>
                      </a:solidFill>
                      <a:prstDash val="dot"/>
                      <a:round/>
                      <a:headEnd type="none" w="med" len="med"/>
                      <a:tailEnd type="none" w="med" len="med"/>
                    </a:lnR>
                    <a:lnT>
                      <a:noFill/>
                    </a:lnT>
                    <a:lnB>
                      <a:noFill/>
                    </a:lnB>
                  </a:tcPr>
                </a:tc>
                <a:tc>
                  <a:txBody>
                    <a:bodyPr/>
                    <a:lstStyle/>
                    <a:p>
                      <a:pPr>
                        <a:lnSpc>
                          <a:spcPct val="107000"/>
                        </a:lnSpc>
                        <a:spcAft>
                          <a:spcPts val="0"/>
                        </a:spcAft>
                      </a:pPr>
                      <a:r>
                        <a:rPr lang="en-CA" sz="1100" dirty="0" err="1">
                          <a:effectLst/>
                          <a:latin typeface="Calibri" panose="020F0502020204030204" pitchFamily="34" charset="0"/>
                          <a:ea typeface="Calibri" panose="020F0502020204030204" pitchFamily="34" charset="0"/>
                          <a:cs typeface="Times New Roman" panose="02020603050405020304" pitchFamily="18" charset="0"/>
                        </a:rPr>
                        <a:t>AlexNet</a:t>
                      </a:r>
                      <a:r>
                        <a:rPr lang="en-CA" sz="1100" dirty="0">
                          <a:effectLst/>
                          <a:latin typeface="Calibri" panose="020F0502020204030204" pitchFamily="34" charset="0"/>
                          <a:ea typeface="Calibri" panose="020F0502020204030204" pitchFamily="34" charset="0"/>
                          <a:cs typeface="Times New Roman" panose="02020603050405020304" pitchFamily="18" charset="0"/>
                        </a:rPr>
                        <a:t> transfer BE</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X</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Relu</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110,887,769</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15.69</a:t>
                      </a:r>
                    </a:p>
                  </a:txBody>
                  <a:tcPr marL="68580" marR="68580" marT="0" marB="0">
                    <a:lnL w="12700" cap="flat" cmpd="sng" algn="ctr">
                      <a:solidFill>
                        <a:srgbClr val="000000"/>
                      </a:solidFill>
                      <a:prstDash val="dot"/>
                      <a:round/>
                      <a:headEnd type="none" w="med" len="med"/>
                      <a:tailEnd type="none" w="med" len="med"/>
                    </a:lnL>
                    <a:lnR>
                      <a:noFill/>
                    </a:lnR>
                    <a:lnT>
                      <a:noFill/>
                    </a:lnT>
                    <a:lnB>
                      <a:noFill/>
                    </a:lnB>
                  </a:tcPr>
                </a:tc>
                <a:extLst>
                  <a:ext uri="{0D108BD9-81ED-4DB2-BD59-A6C34878D82A}">
                    <a16:rowId xmlns:a16="http://schemas.microsoft.com/office/drawing/2014/main" val="4125547825"/>
                  </a:ext>
                </a:extLst>
              </a:tr>
              <a:tr h="363988">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lnL>
                      <a:noFill/>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AlexNet transfer BE LR</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X</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LeakyRelu</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110,887,769</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dirty="0">
                          <a:effectLst/>
                          <a:latin typeface="Calibri" panose="020F0502020204030204" pitchFamily="34" charset="0"/>
                          <a:ea typeface="Calibri" panose="020F0502020204030204" pitchFamily="34" charset="0"/>
                          <a:cs typeface="Times New Roman" panose="02020603050405020304" pitchFamily="18" charset="0"/>
                        </a:rPr>
                        <a:t>12.86</a:t>
                      </a:r>
                    </a:p>
                  </a:txBody>
                  <a:tcPr marL="68580" marR="68580" marT="0" marB="0">
                    <a:lnL w="12700" cap="flat" cmpd="sng" algn="ctr">
                      <a:solidFill>
                        <a:srgbClr val="000000"/>
                      </a:solidFill>
                      <a:prstDash val="dot"/>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9348210"/>
                  </a:ext>
                </a:extLst>
              </a:tr>
            </a:tbl>
          </a:graphicData>
        </a:graphic>
      </p:graphicFrame>
    </p:spTree>
    <p:extLst>
      <p:ext uri="{BB962C8B-B14F-4D97-AF65-F5344CB8AC3E}">
        <p14:creationId xmlns:p14="http://schemas.microsoft.com/office/powerpoint/2010/main" val="411086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DCF6-2BDF-42FF-9EE3-B3B04092E4FE}"/>
              </a:ext>
            </a:extLst>
          </p:cNvPr>
          <p:cNvSpPr>
            <a:spLocks noGrp="1"/>
          </p:cNvSpPr>
          <p:nvPr>
            <p:ph type="title"/>
          </p:nvPr>
        </p:nvSpPr>
        <p:spPr/>
        <p:txBody>
          <a:bodyPr/>
          <a:lstStyle/>
          <a:p>
            <a:r>
              <a:rPr lang="en-CA" dirty="0"/>
              <a:t>Part 2 – Improving </a:t>
            </a:r>
            <a:r>
              <a:rPr lang="en-CA" dirty="0" err="1"/>
              <a:t>AlexNet</a:t>
            </a:r>
            <a:r>
              <a:rPr lang="en-CA" dirty="0"/>
              <a:t> Transfer Learning</a:t>
            </a:r>
          </a:p>
        </p:txBody>
      </p:sp>
      <p:sp>
        <p:nvSpPr>
          <p:cNvPr id="4" name="TextBox 3">
            <a:extLst>
              <a:ext uri="{FF2B5EF4-FFF2-40B4-BE49-F238E27FC236}">
                <a16:creationId xmlns:a16="http://schemas.microsoft.com/office/drawing/2014/main" id="{196A2621-7115-46FD-AC65-A6AB5357A696}"/>
              </a:ext>
            </a:extLst>
          </p:cNvPr>
          <p:cNvSpPr txBox="1"/>
          <p:nvPr/>
        </p:nvSpPr>
        <p:spPr>
          <a:xfrm>
            <a:off x="1352259" y="1780980"/>
            <a:ext cx="9282223" cy="646331"/>
          </a:xfrm>
          <a:prstGeom prst="rect">
            <a:avLst/>
          </a:prstGeom>
          <a:noFill/>
        </p:spPr>
        <p:txBody>
          <a:bodyPr wrap="square" rtlCol="0">
            <a:spAutoFit/>
          </a:bodyPr>
          <a:lstStyle/>
          <a:p>
            <a:pPr marL="285750" indent="-285750">
              <a:buFont typeface="Arial" panose="020B0604020202020204" pitchFamily="34" charset="0"/>
              <a:buChar char="•"/>
            </a:pPr>
            <a:r>
              <a:rPr lang="en-CA" dirty="0"/>
              <a:t>Model 12 performed the best, however, the validation MSE </a:t>
            </a:r>
            <a:r>
              <a:rPr lang="en-CA" dirty="0" err="1"/>
              <a:t>fluxuated</a:t>
            </a:r>
            <a:r>
              <a:rPr lang="en-CA" dirty="0"/>
              <a:t> substantially</a:t>
            </a:r>
            <a:br>
              <a:rPr lang="en-CA" dirty="0"/>
            </a:br>
            <a:r>
              <a:rPr lang="en-CA" dirty="0"/>
              <a:t>This could suggest overfitting</a:t>
            </a:r>
          </a:p>
        </p:txBody>
      </p:sp>
      <p:pic>
        <p:nvPicPr>
          <p:cNvPr id="5" name="Picture 4">
            <a:extLst>
              <a:ext uri="{FF2B5EF4-FFF2-40B4-BE49-F238E27FC236}">
                <a16:creationId xmlns:a16="http://schemas.microsoft.com/office/drawing/2014/main" id="{9FE752BF-4A01-4145-95A2-E61C52D756A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76845" y="3817088"/>
            <a:ext cx="5033050" cy="3115340"/>
          </a:xfrm>
          <a:prstGeom prst="rect">
            <a:avLst/>
          </a:prstGeom>
          <a:noFill/>
          <a:ln>
            <a:noFill/>
          </a:ln>
        </p:spPr>
      </p:pic>
      <p:graphicFrame>
        <p:nvGraphicFramePr>
          <p:cNvPr id="3" name="Table 2">
            <a:extLst>
              <a:ext uri="{FF2B5EF4-FFF2-40B4-BE49-F238E27FC236}">
                <a16:creationId xmlns:a16="http://schemas.microsoft.com/office/drawing/2014/main" id="{FBE4C4CE-BF75-441D-9D1F-FC09D1DB9FBA}"/>
              </a:ext>
            </a:extLst>
          </p:cNvPr>
          <p:cNvGraphicFramePr>
            <a:graphicFrameLocks noGrp="1"/>
          </p:cNvGraphicFramePr>
          <p:nvPr>
            <p:extLst>
              <p:ext uri="{D42A27DB-BD31-4B8C-83A1-F6EECF244321}">
                <p14:modId xmlns:p14="http://schemas.microsoft.com/office/powerpoint/2010/main" val="2284385305"/>
              </p:ext>
            </p:extLst>
          </p:nvPr>
        </p:nvGraphicFramePr>
        <p:xfrm>
          <a:off x="2426172" y="2839331"/>
          <a:ext cx="7339655" cy="727976"/>
        </p:xfrm>
        <a:graphic>
          <a:graphicData uri="http://schemas.openxmlformats.org/drawingml/2006/table">
            <a:tbl>
              <a:tblPr firstRow="1" firstCol="1" bandRow="1"/>
              <a:tblGrid>
                <a:gridCol w="608134">
                  <a:extLst>
                    <a:ext uri="{9D8B030D-6E8A-4147-A177-3AD203B41FA5}">
                      <a16:colId xmlns:a16="http://schemas.microsoft.com/office/drawing/2014/main" val="1889101502"/>
                    </a:ext>
                  </a:extLst>
                </a:gridCol>
                <a:gridCol w="2187783">
                  <a:extLst>
                    <a:ext uri="{9D8B030D-6E8A-4147-A177-3AD203B41FA5}">
                      <a16:colId xmlns:a16="http://schemas.microsoft.com/office/drawing/2014/main" val="193075325"/>
                    </a:ext>
                  </a:extLst>
                </a:gridCol>
                <a:gridCol w="945236">
                  <a:extLst>
                    <a:ext uri="{9D8B030D-6E8A-4147-A177-3AD203B41FA5}">
                      <a16:colId xmlns:a16="http://schemas.microsoft.com/office/drawing/2014/main" val="2280276057"/>
                    </a:ext>
                  </a:extLst>
                </a:gridCol>
                <a:gridCol w="424192">
                  <a:extLst>
                    <a:ext uri="{9D8B030D-6E8A-4147-A177-3AD203B41FA5}">
                      <a16:colId xmlns:a16="http://schemas.microsoft.com/office/drawing/2014/main" val="2090820406"/>
                    </a:ext>
                  </a:extLst>
                </a:gridCol>
                <a:gridCol w="423441">
                  <a:extLst>
                    <a:ext uri="{9D8B030D-6E8A-4147-A177-3AD203B41FA5}">
                      <a16:colId xmlns:a16="http://schemas.microsoft.com/office/drawing/2014/main" val="1999929837"/>
                    </a:ext>
                  </a:extLst>
                </a:gridCol>
                <a:gridCol w="953495">
                  <a:extLst>
                    <a:ext uri="{9D8B030D-6E8A-4147-A177-3AD203B41FA5}">
                      <a16:colId xmlns:a16="http://schemas.microsoft.com/office/drawing/2014/main" val="3844370792"/>
                    </a:ext>
                  </a:extLst>
                </a:gridCol>
                <a:gridCol w="1052597">
                  <a:extLst>
                    <a:ext uri="{9D8B030D-6E8A-4147-A177-3AD203B41FA5}">
                      <a16:colId xmlns:a16="http://schemas.microsoft.com/office/drawing/2014/main" val="1813399596"/>
                    </a:ext>
                  </a:extLst>
                </a:gridCol>
                <a:gridCol w="744777">
                  <a:extLst>
                    <a:ext uri="{9D8B030D-6E8A-4147-A177-3AD203B41FA5}">
                      <a16:colId xmlns:a16="http://schemas.microsoft.com/office/drawing/2014/main" val="3688768941"/>
                    </a:ext>
                  </a:extLst>
                </a:gridCol>
              </a:tblGrid>
              <a:tr h="363988">
                <a:tc>
                  <a:txBody>
                    <a:bodyPr/>
                    <a:lstStyle/>
                    <a:p>
                      <a:pPr algn="ctr">
                        <a:lnSpc>
                          <a:spcPct val="107000"/>
                        </a:lnSpc>
                        <a:spcAft>
                          <a:spcPts val="0"/>
                        </a:spcAft>
                      </a:pPr>
                      <a:r>
                        <a:rPr lang="en-CA" sz="1100" b="1">
                          <a:effectLst/>
                          <a:latin typeface="Calibri" panose="020F0502020204030204" pitchFamily="34" charset="0"/>
                          <a:ea typeface="Calibri" panose="020F0502020204030204" pitchFamily="34" charset="0"/>
                          <a:cs typeface="Times New Roman" panose="02020603050405020304" pitchFamily="18" charset="0"/>
                        </a:rPr>
                        <a:t>Model</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1100" b="1">
                          <a:effectLst/>
                          <a:latin typeface="Calibri" panose="020F0502020204030204" pitchFamily="34" charset="0"/>
                          <a:ea typeface="Calibri" panose="020F0502020204030204" pitchFamily="34" charset="0"/>
                          <a:cs typeface="Times New Roman" panose="02020603050405020304" pitchFamily="18" charset="0"/>
                        </a:rPr>
                        <a:t>Model Name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b="1">
                          <a:effectLst/>
                          <a:latin typeface="Calibri" panose="020F0502020204030204" pitchFamily="34" charset="0"/>
                          <a:ea typeface="Calibri" panose="020F0502020204030204" pitchFamily="34" charset="0"/>
                          <a:cs typeface="Times New Roman" panose="02020603050405020304" pitchFamily="18" charset="0"/>
                        </a:rPr>
                        <a:t># of layers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b="1">
                          <a:effectLst/>
                          <a:latin typeface="Calibri" panose="020F0502020204030204" pitchFamily="34" charset="0"/>
                          <a:ea typeface="Calibri" panose="020F0502020204030204" pitchFamily="34" charset="0"/>
                          <a:cs typeface="Times New Roman" panose="02020603050405020304" pitchFamily="18" charset="0"/>
                        </a:rPr>
                        <a:t>DO</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b="1">
                          <a:effectLst/>
                          <a:latin typeface="Calibri" panose="020F0502020204030204" pitchFamily="34" charset="0"/>
                          <a:ea typeface="Calibri" panose="020F0502020204030204" pitchFamily="34" charset="0"/>
                          <a:cs typeface="Times New Roman" panose="02020603050405020304" pitchFamily="18" charset="0"/>
                        </a:rPr>
                        <a:t>BN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b="1">
                          <a:effectLst/>
                          <a:latin typeface="Calibri" panose="020F0502020204030204" pitchFamily="34" charset="0"/>
                          <a:ea typeface="Calibri" panose="020F0502020204030204" pitchFamily="34" charset="0"/>
                          <a:cs typeface="Times New Roman" panose="02020603050405020304" pitchFamily="18" charset="0"/>
                        </a:rPr>
                        <a:t>Activation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b="1">
                          <a:effectLst/>
                          <a:latin typeface="Calibri" panose="020F0502020204030204" pitchFamily="34" charset="0"/>
                          <a:ea typeface="Calibri" panose="020F0502020204030204" pitchFamily="34" charset="0"/>
                          <a:cs typeface="Times New Roman" panose="02020603050405020304" pitchFamily="18" charset="0"/>
                        </a:rPr>
                        <a:t>Parameters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b="1">
                          <a:effectLst/>
                          <a:latin typeface="Calibri" panose="020F0502020204030204" pitchFamily="34" charset="0"/>
                          <a:ea typeface="Calibri" panose="020F0502020204030204" pitchFamily="34" charset="0"/>
                          <a:cs typeface="Times New Roman" panose="02020603050405020304" pitchFamily="18" charset="0"/>
                        </a:rPr>
                        <a:t>Val MSE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4946312"/>
                  </a:ext>
                </a:extLst>
              </a:tr>
              <a:tr h="363988">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lnL>
                      <a:noFill/>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AlexNet transfer BE LR</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X</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LeakyRelu</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110,887,769</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dirty="0">
                          <a:effectLst/>
                          <a:latin typeface="Calibri" panose="020F0502020204030204" pitchFamily="34" charset="0"/>
                          <a:ea typeface="Calibri" panose="020F0502020204030204" pitchFamily="34" charset="0"/>
                          <a:cs typeface="Times New Roman" panose="02020603050405020304" pitchFamily="18" charset="0"/>
                        </a:rPr>
                        <a:t>12.86</a:t>
                      </a:r>
                    </a:p>
                  </a:txBody>
                  <a:tcPr marL="68580" marR="68580" marT="0" marB="0">
                    <a:lnL w="12700" cap="flat" cmpd="sng" algn="ctr">
                      <a:solidFill>
                        <a:srgbClr val="000000"/>
                      </a:solidFill>
                      <a:prstDash val="dot"/>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9383641"/>
                  </a:ext>
                </a:extLst>
              </a:tr>
            </a:tbl>
          </a:graphicData>
        </a:graphic>
      </p:graphicFrame>
    </p:spTree>
    <p:extLst>
      <p:ext uri="{BB962C8B-B14F-4D97-AF65-F5344CB8AC3E}">
        <p14:creationId xmlns:p14="http://schemas.microsoft.com/office/powerpoint/2010/main" val="4068942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DCF6-2BDF-42FF-9EE3-B3B04092E4FE}"/>
              </a:ext>
            </a:extLst>
          </p:cNvPr>
          <p:cNvSpPr>
            <a:spLocks noGrp="1"/>
          </p:cNvSpPr>
          <p:nvPr>
            <p:ph type="title"/>
          </p:nvPr>
        </p:nvSpPr>
        <p:spPr/>
        <p:txBody>
          <a:bodyPr/>
          <a:lstStyle/>
          <a:p>
            <a:r>
              <a:rPr lang="en-CA" dirty="0"/>
              <a:t>Part 3 – Augmenting the training sample</a:t>
            </a:r>
          </a:p>
        </p:txBody>
      </p:sp>
      <p:sp>
        <p:nvSpPr>
          <p:cNvPr id="7" name="TextBox 6">
            <a:extLst>
              <a:ext uri="{FF2B5EF4-FFF2-40B4-BE49-F238E27FC236}">
                <a16:creationId xmlns:a16="http://schemas.microsoft.com/office/drawing/2014/main" id="{E6642ED5-2ADB-4701-9814-04DBEE4855ED}"/>
              </a:ext>
            </a:extLst>
          </p:cNvPr>
          <p:cNvSpPr txBox="1"/>
          <p:nvPr/>
        </p:nvSpPr>
        <p:spPr>
          <a:xfrm>
            <a:off x="1350335" y="1775636"/>
            <a:ext cx="9282223" cy="2031325"/>
          </a:xfrm>
          <a:prstGeom prst="rect">
            <a:avLst/>
          </a:prstGeom>
          <a:noFill/>
        </p:spPr>
        <p:txBody>
          <a:bodyPr wrap="square" rtlCol="0">
            <a:spAutoFit/>
          </a:bodyPr>
          <a:lstStyle/>
          <a:p>
            <a:pPr marL="285750" indent="-285750">
              <a:buFont typeface="Arial" panose="020B0604020202020204" pitchFamily="34" charset="0"/>
              <a:buChar char="•"/>
            </a:pPr>
            <a:r>
              <a:rPr lang="en-CA" dirty="0"/>
              <a:t>To attempt to fix the issue of overfitting, the dataset was augmented using the </a:t>
            </a:r>
            <a:r>
              <a:rPr lang="en-CA" dirty="0" err="1"/>
              <a:t>Keras</a:t>
            </a:r>
            <a:r>
              <a:rPr lang="en-CA" dirty="0"/>
              <a:t> </a:t>
            </a:r>
            <a:r>
              <a:rPr lang="en-CA" dirty="0" err="1"/>
              <a:t>ImageDataGenerator</a:t>
            </a:r>
            <a:r>
              <a:rPr lang="en-CA" dirty="0"/>
              <a:t> class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2,000 additional images were generated, The images were randomly flipped on the X &amp; Y axis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Below are two examples of the generated image output:</a:t>
            </a:r>
          </a:p>
          <a:p>
            <a:pPr marL="285750" indent="-285750">
              <a:buFont typeface="Arial" panose="020B0604020202020204" pitchFamily="34" charset="0"/>
              <a:buChar char="•"/>
            </a:pPr>
            <a:endParaRPr lang="en-CA" dirty="0"/>
          </a:p>
        </p:txBody>
      </p:sp>
      <p:pic>
        <p:nvPicPr>
          <p:cNvPr id="8" name="Picture 7">
            <a:extLst>
              <a:ext uri="{FF2B5EF4-FFF2-40B4-BE49-F238E27FC236}">
                <a16:creationId xmlns:a16="http://schemas.microsoft.com/office/drawing/2014/main" id="{8C6EE24C-61FC-49F0-B1D8-A0AC7D4939D8}"/>
              </a:ext>
            </a:extLst>
          </p:cNvPr>
          <p:cNvPicPr/>
          <p:nvPr/>
        </p:nvPicPr>
        <p:blipFill>
          <a:blip r:embed="rId2"/>
          <a:stretch>
            <a:fillRect/>
          </a:stretch>
        </p:blipFill>
        <p:spPr>
          <a:xfrm>
            <a:off x="2409964" y="3773277"/>
            <a:ext cx="3292497" cy="2719598"/>
          </a:xfrm>
          <a:prstGeom prst="rect">
            <a:avLst/>
          </a:prstGeom>
        </p:spPr>
      </p:pic>
      <p:pic>
        <p:nvPicPr>
          <p:cNvPr id="9" name="Picture 8">
            <a:extLst>
              <a:ext uri="{FF2B5EF4-FFF2-40B4-BE49-F238E27FC236}">
                <a16:creationId xmlns:a16="http://schemas.microsoft.com/office/drawing/2014/main" id="{C2534E21-BECA-4B30-9FF9-B1443E599ABC}"/>
              </a:ext>
            </a:extLst>
          </p:cNvPr>
          <p:cNvPicPr/>
          <p:nvPr/>
        </p:nvPicPr>
        <p:blipFill>
          <a:blip r:embed="rId3"/>
          <a:stretch>
            <a:fillRect/>
          </a:stretch>
        </p:blipFill>
        <p:spPr>
          <a:xfrm>
            <a:off x="6522551" y="3773277"/>
            <a:ext cx="3259485" cy="2719598"/>
          </a:xfrm>
          <a:prstGeom prst="rect">
            <a:avLst/>
          </a:prstGeom>
        </p:spPr>
      </p:pic>
    </p:spTree>
    <p:extLst>
      <p:ext uri="{BB962C8B-B14F-4D97-AF65-F5344CB8AC3E}">
        <p14:creationId xmlns:p14="http://schemas.microsoft.com/office/powerpoint/2010/main" val="1579071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DCF6-2BDF-42FF-9EE3-B3B04092E4FE}"/>
              </a:ext>
            </a:extLst>
          </p:cNvPr>
          <p:cNvSpPr>
            <a:spLocks noGrp="1"/>
          </p:cNvSpPr>
          <p:nvPr>
            <p:ph type="title"/>
          </p:nvPr>
        </p:nvSpPr>
        <p:spPr/>
        <p:txBody>
          <a:bodyPr/>
          <a:lstStyle/>
          <a:p>
            <a:r>
              <a:rPr lang="en-CA" dirty="0"/>
              <a:t>Part 3 – Augmenting the training sample</a:t>
            </a:r>
          </a:p>
        </p:txBody>
      </p:sp>
      <p:sp>
        <p:nvSpPr>
          <p:cNvPr id="7" name="TextBox 6">
            <a:extLst>
              <a:ext uri="{FF2B5EF4-FFF2-40B4-BE49-F238E27FC236}">
                <a16:creationId xmlns:a16="http://schemas.microsoft.com/office/drawing/2014/main" id="{E6642ED5-2ADB-4701-9814-04DBEE4855ED}"/>
              </a:ext>
            </a:extLst>
          </p:cNvPr>
          <p:cNvSpPr txBox="1"/>
          <p:nvPr/>
        </p:nvSpPr>
        <p:spPr>
          <a:xfrm>
            <a:off x="1350335" y="1775636"/>
            <a:ext cx="9282223" cy="646331"/>
          </a:xfrm>
          <a:prstGeom prst="rect">
            <a:avLst/>
          </a:prstGeom>
          <a:noFill/>
        </p:spPr>
        <p:txBody>
          <a:bodyPr wrap="square" rtlCol="0">
            <a:spAutoFit/>
          </a:bodyPr>
          <a:lstStyle/>
          <a:p>
            <a:pPr marL="285750" indent="-285750">
              <a:buFont typeface="Arial" panose="020B0604020202020204" pitchFamily="34" charset="0"/>
              <a:buChar char="•"/>
            </a:pPr>
            <a:r>
              <a:rPr lang="en-CA" dirty="0"/>
              <a:t>Training the top 6 models from Part 1 &amp; 2 on the augmented dataset results in the following results:</a:t>
            </a:r>
          </a:p>
        </p:txBody>
      </p:sp>
      <p:graphicFrame>
        <p:nvGraphicFramePr>
          <p:cNvPr id="3" name="Table 2">
            <a:extLst>
              <a:ext uri="{FF2B5EF4-FFF2-40B4-BE49-F238E27FC236}">
                <a16:creationId xmlns:a16="http://schemas.microsoft.com/office/drawing/2014/main" id="{53207738-3FA7-419F-BF5F-77C78D1E1814}"/>
              </a:ext>
            </a:extLst>
          </p:cNvPr>
          <p:cNvGraphicFramePr>
            <a:graphicFrameLocks noGrp="1"/>
          </p:cNvGraphicFramePr>
          <p:nvPr>
            <p:extLst>
              <p:ext uri="{D42A27DB-BD31-4B8C-83A1-F6EECF244321}">
                <p14:modId xmlns:p14="http://schemas.microsoft.com/office/powerpoint/2010/main" val="1880275579"/>
              </p:ext>
            </p:extLst>
          </p:nvPr>
        </p:nvGraphicFramePr>
        <p:xfrm>
          <a:off x="1169580" y="3073508"/>
          <a:ext cx="9852840" cy="2126509"/>
        </p:xfrm>
        <a:graphic>
          <a:graphicData uri="http://schemas.openxmlformats.org/drawingml/2006/table">
            <a:tbl>
              <a:tblPr firstRow="1" firstCol="1" bandRow="1"/>
              <a:tblGrid>
                <a:gridCol w="1094760">
                  <a:extLst>
                    <a:ext uri="{9D8B030D-6E8A-4147-A177-3AD203B41FA5}">
                      <a16:colId xmlns:a16="http://schemas.microsoft.com/office/drawing/2014/main" val="4190977830"/>
                    </a:ext>
                  </a:extLst>
                </a:gridCol>
                <a:gridCol w="1776031">
                  <a:extLst>
                    <a:ext uri="{9D8B030D-6E8A-4147-A177-3AD203B41FA5}">
                      <a16:colId xmlns:a16="http://schemas.microsoft.com/office/drawing/2014/main" val="3650558430"/>
                    </a:ext>
                  </a:extLst>
                </a:gridCol>
                <a:gridCol w="1222744">
                  <a:extLst>
                    <a:ext uri="{9D8B030D-6E8A-4147-A177-3AD203B41FA5}">
                      <a16:colId xmlns:a16="http://schemas.microsoft.com/office/drawing/2014/main" val="810195210"/>
                    </a:ext>
                  </a:extLst>
                </a:gridCol>
                <a:gridCol w="765544">
                  <a:extLst>
                    <a:ext uri="{9D8B030D-6E8A-4147-A177-3AD203B41FA5}">
                      <a16:colId xmlns:a16="http://schemas.microsoft.com/office/drawing/2014/main" val="1703963625"/>
                    </a:ext>
                  </a:extLst>
                </a:gridCol>
                <a:gridCol w="614721">
                  <a:extLst>
                    <a:ext uri="{9D8B030D-6E8A-4147-A177-3AD203B41FA5}">
                      <a16:colId xmlns:a16="http://schemas.microsoft.com/office/drawing/2014/main" val="3755108441"/>
                    </a:ext>
                  </a:extLst>
                </a:gridCol>
                <a:gridCol w="1094760">
                  <a:extLst>
                    <a:ext uri="{9D8B030D-6E8A-4147-A177-3AD203B41FA5}">
                      <a16:colId xmlns:a16="http://schemas.microsoft.com/office/drawing/2014/main" val="1398288760"/>
                    </a:ext>
                  </a:extLst>
                </a:gridCol>
                <a:gridCol w="1094760">
                  <a:extLst>
                    <a:ext uri="{9D8B030D-6E8A-4147-A177-3AD203B41FA5}">
                      <a16:colId xmlns:a16="http://schemas.microsoft.com/office/drawing/2014/main" val="1202993818"/>
                    </a:ext>
                  </a:extLst>
                </a:gridCol>
                <a:gridCol w="1094760">
                  <a:extLst>
                    <a:ext uri="{9D8B030D-6E8A-4147-A177-3AD203B41FA5}">
                      <a16:colId xmlns:a16="http://schemas.microsoft.com/office/drawing/2014/main" val="4224393704"/>
                    </a:ext>
                  </a:extLst>
                </a:gridCol>
                <a:gridCol w="1094760">
                  <a:extLst>
                    <a:ext uri="{9D8B030D-6E8A-4147-A177-3AD203B41FA5}">
                      <a16:colId xmlns:a16="http://schemas.microsoft.com/office/drawing/2014/main" val="1500742226"/>
                    </a:ext>
                  </a:extLst>
                </a:gridCol>
              </a:tblGrid>
              <a:tr h="303787">
                <a:tc>
                  <a:txBody>
                    <a:bodyPr/>
                    <a:lstStyle/>
                    <a:p>
                      <a:pPr algn="ctr">
                        <a:lnSpc>
                          <a:spcPct val="107000"/>
                        </a:lnSpc>
                        <a:spcAft>
                          <a:spcPts val="0"/>
                        </a:spcAft>
                      </a:pPr>
                      <a:r>
                        <a:rPr lang="en-CA" sz="1000" b="1" dirty="0">
                          <a:effectLst/>
                          <a:latin typeface="Calibri" panose="020F0502020204030204" pitchFamily="34" charset="0"/>
                          <a:ea typeface="Calibri" panose="020F0502020204030204" pitchFamily="34" charset="0"/>
                          <a:cs typeface="Times New Roman" panose="02020603050405020304" pitchFamily="18" charset="0"/>
                        </a:rPr>
                        <a:t>Model</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1000" b="1">
                          <a:effectLst/>
                          <a:latin typeface="Calibri" panose="020F0502020204030204" pitchFamily="34" charset="0"/>
                          <a:ea typeface="Calibri" panose="020F0502020204030204" pitchFamily="34" charset="0"/>
                          <a:cs typeface="Times New Roman" panose="02020603050405020304" pitchFamily="18" charset="0"/>
                        </a:rPr>
                        <a:t>Model Name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000" b="1">
                          <a:effectLst/>
                          <a:latin typeface="Calibri" panose="020F0502020204030204" pitchFamily="34" charset="0"/>
                          <a:ea typeface="Calibri" panose="020F0502020204030204" pitchFamily="34" charset="0"/>
                          <a:cs typeface="Times New Roman" panose="02020603050405020304" pitchFamily="18" charset="0"/>
                        </a:rPr>
                        <a:t># of layers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000" b="1">
                          <a:effectLst/>
                          <a:latin typeface="Calibri" panose="020F0502020204030204" pitchFamily="34" charset="0"/>
                          <a:ea typeface="Calibri" panose="020F0502020204030204" pitchFamily="34" charset="0"/>
                          <a:cs typeface="Times New Roman" panose="02020603050405020304" pitchFamily="18" charset="0"/>
                        </a:rPr>
                        <a:t>DO</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000" b="1">
                          <a:effectLst/>
                          <a:latin typeface="Calibri" panose="020F0502020204030204" pitchFamily="34" charset="0"/>
                          <a:ea typeface="Calibri" panose="020F0502020204030204" pitchFamily="34" charset="0"/>
                          <a:cs typeface="Times New Roman" panose="02020603050405020304" pitchFamily="18" charset="0"/>
                        </a:rPr>
                        <a:t>BN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000" b="1">
                          <a:effectLst/>
                          <a:latin typeface="Calibri" panose="020F0502020204030204" pitchFamily="34" charset="0"/>
                          <a:ea typeface="Calibri" panose="020F0502020204030204" pitchFamily="34" charset="0"/>
                          <a:cs typeface="Times New Roman" panose="02020603050405020304" pitchFamily="18" charset="0"/>
                        </a:rPr>
                        <a:t>Activation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000" b="1">
                          <a:effectLst/>
                          <a:latin typeface="Calibri" panose="020F0502020204030204" pitchFamily="34" charset="0"/>
                          <a:ea typeface="Calibri" panose="020F0502020204030204" pitchFamily="34" charset="0"/>
                          <a:cs typeface="Times New Roman" panose="02020603050405020304" pitchFamily="18" charset="0"/>
                        </a:rPr>
                        <a:t>Parameters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000" b="1">
                          <a:effectLst/>
                          <a:latin typeface="Calibri" panose="020F0502020204030204" pitchFamily="34" charset="0"/>
                          <a:ea typeface="Calibri" panose="020F0502020204030204" pitchFamily="34" charset="0"/>
                          <a:cs typeface="Times New Roman" panose="02020603050405020304" pitchFamily="18" charset="0"/>
                        </a:rPr>
                        <a:t>Original</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000" b="1" dirty="0">
                          <a:effectLst/>
                          <a:latin typeface="Calibri" panose="020F0502020204030204" pitchFamily="34" charset="0"/>
                          <a:ea typeface="Calibri" panose="020F0502020204030204" pitchFamily="34" charset="0"/>
                          <a:cs typeface="Times New Roman" panose="02020603050405020304" pitchFamily="18" charset="0"/>
                        </a:rPr>
                        <a:t>Aug</a:t>
                      </a:r>
                      <a:r>
                        <a:rPr lang="en-CA" sz="1000" b="1" baseline="30000" dirty="0">
                          <a:effectLst/>
                          <a:latin typeface="Calibri" panose="020F0502020204030204" pitchFamily="34" charset="0"/>
                          <a:ea typeface="Calibri" panose="020F0502020204030204" pitchFamily="34" charset="0"/>
                          <a:cs typeface="Times New Roman" panose="02020603050405020304" pitchFamily="18" charset="0"/>
                        </a:rPr>
                        <a:t>1</a:t>
                      </a:r>
                      <a:endParaRPr lang="en-CA" sz="1100" baseline="30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4075071"/>
                  </a:ext>
                </a:extLst>
              </a:tr>
              <a:tr h="303787">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Basic CNN v2 DO LR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X</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0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LeakyRelu</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62,891,665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10.56</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0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14.00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41680018"/>
                  </a:ext>
                </a:extLst>
              </a:tr>
              <a:tr h="303787">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dot"/>
                      <a:round/>
                      <a:headEnd type="none" w="med" len="med"/>
                      <a:tailEnd type="none" w="med" len="med"/>
                    </a:lnR>
                    <a:lnT>
                      <a:noFill/>
                    </a:lnT>
                    <a:lnB>
                      <a:noFill/>
                    </a:lnB>
                  </a:tcPr>
                </a:tc>
                <a:tc>
                  <a:txBody>
                    <a:bodyPr/>
                    <a:lstStyle/>
                    <a:p>
                      <a:pP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Basic CNN v2 BN LR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X</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LeakyRelu</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62,893,073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10.66</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27.24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a:noFill/>
                    </a:lnR>
                    <a:lnT>
                      <a:noFill/>
                    </a:lnT>
                    <a:lnB>
                      <a:noFill/>
                    </a:lnB>
                  </a:tcPr>
                </a:tc>
                <a:extLst>
                  <a:ext uri="{0D108BD9-81ED-4DB2-BD59-A6C34878D82A}">
                    <a16:rowId xmlns:a16="http://schemas.microsoft.com/office/drawing/2014/main" val="3593782533"/>
                  </a:ext>
                </a:extLst>
              </a:tr>
              <a:tr h="303787">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dot"/>
                      <a:round/>
                      <a:headEnd type="none" w="med" len="med"/>
                      <a:tailEnd type="none" w="med" len="med"/>
                    </a:lnR>
                    <a:lnT>
                      <a:noFill/>
                    </a:lnT>
                    <a:lnB>
                      <a:noFill/>
                    </a:lnB>
                  </a:tcPr>
                </a:tc>
                <a:tc>
                  <a:txBody>
                    <a:bodyPr/>
                    <a:lstStyle/>
                    <a:p>
                      <a:pPr>
                        <a:lnSpc>
                          <a:spcPct val="107000"/>
                        </a:lnSpc>
                        <a:spcAft>
                          <a:spcPts val="0"/>
                        </a:spcAft>
                      </a:pPr>
                      <a:r>
                        <a:rPr lang="en-CA" sz="1000" dirty="0" err="1">
                          <a:effectLst/>
                          <a:latin typeface="Calibri" panose="020F0502020204030204" pitchFamily="34" charset="0"/>
                          <a:ea typeface="Calibri" panose="020F0502020204030204" pitchFamily="34" charset="0"/>
                          <a:cs typeface="Times New Roman" panose="02020603050405020304" pitchFamily="18" charset="0"/>
                        </a:rPr>
                        <a:t>AlexNet</a:t>
                      </a:r>
                      <a:r>
                        <a:rPr lang="en-CA" sz="1000" dirty="0">
                          <a:effectLst/>
                          <a:latin typeface="Calibri" panose="020F0502020204030204" pitchFamily="34" charset="0"/>
                          <a:ea typeface="Calibri" panose="020F0502020204030204" pitchFamily="34" charset="0"/>
                          <a:cs typeface="Times New Roman" panose="02020603050405020304" pitchFamily="18" charset="0"/>
                        </a:rPr>
                        <a:t> Transfer Learning</a:t>
                      </a:r>
                      <a:r>
                        <a:rPr lang="en-CA" sz="1000" baseline="30000" dirty="0">
                          <a:effectLst/>
                          <a:latin typeface="Calibri" panose="020F0502020204030204" pitchFamily="34" charset="0"/>
                          <a:ea typeface="Calibri" panose="020F0502020204030204" pitchFamily="34" charset="0"/>
                          <a:cs typeface="Times New Roman" panose="02020603050405020304" pitchFamily="18" charset="0"/>
                        </a:rPr>
                        <a:t>6</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dirty="0">
                          <a:effectLst/>
                          <a:latin typeface="Calibri" panose="020F0502020204030204" pitchFamily="34" charset="0"/>
                          <a:ea typeface="Calibri" panose="020F0502020204030204" pitchFamily="34" charset="0"/>
                          <a:cs typeface="Times New Roman" panose="02020603050405020304" pitchFamily="18" charset="0"/>
                        </a:rPr>
                        <a:t>7</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X</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X</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Relu</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13,011,313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244.97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328.51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a:noFill/>
                    </a:lnR>
                    <a:lnT>
                      <a:noFill/>
                    </a:lnT>
                    <a:lnB>
                      <a:noFill/>
                    </a:lnB>
                  </a:tcPr>
                </a:tc>
                <a:extLst>
                  <a:ext uri="{0D108BD9-81ED-4DB2-BD59-A6C34878D82A}">
                    <a16:rowId xmlns:a16="http://schemas.microsoft.com/office/drawing/2014/main" val="1048115487"/>
                  </a:ext>
                </a:extLst>
              </a:tr>
              <a:tr h="303787">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dot"/>
                      <a:round/>
                      <a:headEnd type="none" w="med" len="med"/>
                      <a:tailEnd type="none" w="med" len="med"/>
                    </a:lnR>
                    <a:lnT>
                      <a:noFill/>
                    </a:lnT>
                    <a:lnB>
                      <a:noFill/>
                    </a:lnB>
                  </a:tcPr>
                </a:tc>
                <a:tc>
                  <a:txBody>
                    <a:bodyPr/>
                    <a:lstStyle/>
                    <a:p>
                      <a:pPr>
                        <a:lnSpc>
                          <a:spcPct val="107000"/>
                        </a:lnSpc>
                        <a:spcAft>
                          <a:spcPts val="0"/>
                        </a:spcAft>
                      </a:pPr>
                      <a:r>
                        <a:rPr lang="en-CA" sz="1000" dirty="0" err="1">
                          <a:effectLst/>
                          <a:latin typeface="Calibri" panose="020F0502020204030204" pitchFamily="34" charset="0"/>
                          <a:ea typeface="Calibri" panose="020F0502020204030204" pitchFamily="34" charset="0"/>
                          <a:cs typeface="Times New Roman" panose="02020603050405020304" pitchFamily="18" charset="0"/>
                        </a:rPr>
                        <a:t>AlexNet</a:t>
                      </a:r>
                      <a:r>
                        <a:rPr lang="en-CA" sz="1000" dirty="0">
                          <a:effectLst/>
                          <a:latin typeface="Calibri" panose="020F0502020204030204" pitchFamily="34" charset="0"/>
                          <a:ea typeface="Calibri" panose="020F0502020204030204" pitchFamily="34" charset="0"/>
                          <a:cs typeface="Times New Roman" panose="02020603050405020304" pitchFamily="18" charset="0"/>
                        </a:rPr>
                        <a:t> Transfer Learning LR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X</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X</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LeakyRelu</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13,014,257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19.53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20.40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a:noFill/>
                    </a:lnR>
                    <a:lnT>
                      <a:noFill/>
                    </a:lnT>
                    <a:lnB>
                      <a:noFill/>
                    </a:lnB>
                  </a:tcPr>
                </a:tc>
                <a:extLst>
                  <a:ext uri="{0D108BD9-81ED-4DB2-BD59-A6C34878D82A}">
                    <a16:rowId xmlns:a16="http://schemas.microsoft.com/office/drawing/2014/main" val="2502621547"/>
                  </a:ext>
                </a:extLst>
              </a:tr>
              <a:tr h="303787">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11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dot"/>
                      <a:round/>
                      <a:headEnd type="none" w="med" len="med"/>
                      <a:tailEnd type="none" w="med" len="med"/>
                    </a:lnR>
                    <a:lnT>
                      <a:noFill/>
                    </a:lnT>
                    <a:lnB>
                      <a:noFill/>
                    </a:lnB>
                  </a:tcPr>
                </a:tc>
                <a:tc>
                  <a:txBody>
                    <a:bodyPr/>
                    <a:lstStyle/>
                    <a:p>
                      <a:pP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AlexNet transfer BE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X</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Relu</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110,887,769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15.69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24.46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a:noFill/>
                    </a:lnR>
                    <a:lnT>
                      <a:noFill/>
                    </a:lnT>
                    <a:lnB>
                      <a:noFill/>
                    </a:lnB>
                  </a:tcPr>
                </a:tc>
                <a:extLst>
                  <a:ext uri="{0D108BD9-81ED-4DB2-BD59-A6C34878D82A}">
                    <a16:rowId xmlns:a16="http://schemas.microsoft.com/office/drawing/2014/main" val="1112185329"/>
                  </a:ext>
                </a:extLst>
              </a:tr>
              <a:tr h="303787">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12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dot"/>
                      <a:round/>
                      <a:headEnd type="none" w="med" len="med"/>
                      <a:tailEnd type="none" w="med" len="med"/>
                    </a:lnR>
                    <a:lnT>
                      <a:noFill/>
                    </a:lnT>
                    <a:lnB>
                      <a:noFill/>
                    </a:lnB>
                  </a:tcPr>
                </a:tc>
                <a:tc>
                  <a:txBody>
                    <a:bodyPr/>
                    <a:lstStyle/>
                    <a:p>
                      <a:pP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AlexNet transfer BE LR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dirty="0">
                          <a:effectLst/>
                          <a:latin typeface="Calibri" panose="020F0502020204030204" pitchFamily="34" charset="0"/>
                          <a:ea typeface="Calibri" panose="020F0502020204030204" pitchFamily="34" charset="0"/>
                          <a:cs typeface="Times New Roman" panose="02020603050405020304" pitchFamily="18" charset="0"/>
                        </a:rPr>
                        <a:t>8</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X</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LeakyRelu</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110,887,769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12.86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42.72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a:noFill/>
                    </a:lnR>
                    <a:lnT>
                      <a:noFill/>
                    </a:lnT>
                    <a:lnB>
                      <a:noFill/>
                    </a:lnB>
                  </a:tcPr>
                </a:tc>
                <a:extLst>
                  <a:ext uri="{0D108BD9-81ED-4DB2-BD59-A6C34878D82A}">
                    <a16:rowId xmlns:a16="http://schemas.microsoft.com/office/drawing/2014/main" val="4170037173"/>
                  </a:ext>
                </a:extLst>
              </a:tr>
            </a:tbl>
          </a:graphicData>
        </a:graphic>
      </p:graphicFrame>
      <p:sp>
        <p:nvSpPr>
          <p:cNvPr id="6" name="Rectangle 3">
            <a:extLst>
              <a:ext uri="{FF2B5EF4-FFF2-40B4-BE49-F238E27FC236}">
                <a16:creationId xmlns:a16="http://schemas.microsoft.com/office/drawing/2014/main" id="{1BA0FF2C-64A6-485D-8531-FC66FCC96589}"/>
              </a:ext>
            </a:extLst>
          </p:cNvPr>
          <p:cNvSpPr>
            <a:spLocks noChangeArrowheads="1"/>
          </p:cNvSpPr>
          <p:nvPr/>
        </p:nvSpPr>
        <p:spPr bwMode="auto">
          <a:xfrm>
            <a:off x="4945368" y="6611779"/>
            <a:ext cx="20921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000" dirty="0">
                <a:latin typeface="Calibri" panose="020F0502020204030204" pitchFamily="34" charset="0"/>
                <a:ea typeface="Calibri" panose="020F0502020204030204" pitchFamily="34" charset="0"/>
                <a:cs typeface="Times New Roman" panose="02020603050405020304" pitchFamily="18" charset="0"/>
              </a:rPr>
              <a:t>1 - </a:t>
            </a:r>
            <a:r>
              <a:rPr kumimoji="0" lang="en-CA"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Trained on augmented sample</a:t>
            </a: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5963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DCF6-2BDF-42FF-9EE3-B3B04092E4FE}"/>
              </a:ext>
            </a:extLst>
          </p:cNvPr>
          <p:cNvSpPr>
            <a:spLocks noGrp="1"/>
          </p:cNvSpPr>
          <p:nvPr>
            <p:ph type="title"/>
          </p:nvPr>
        </p:nvSpPr>
        <p:spPr/>
        <p:txBody>
          <a:bodyPr/>
          <a:lstStyle/>
          <a:p>
            <a:r>
              <a:rPr lang="en-CA" dirty="0"/>
              <a:t>Part 3 – Augmenting the training sample</a:t>
            </a:r>
          </a:p>
        </p:txBody>
      </p:sp>
      <p:sp>
        <p:nvSpPr>
          <p:cNvPr id="7" name="TextBox 6">
            <a:extLst>
              <a:ext uri="{FF2B5EF4-FFF2-40B4-BE49-F238E27FC236}">
                <a16:creationId xmlns:a16="http://schemas.microsoft.com/office/drawing/2014/main" id="{E6642ED5-2ADB-4701-9814-04DBEE4855ED}"/>
              </a:ext>
            </a:extLst>
          </p:cNvPr>
          <p:cNvSpPr txBox="1"/>
          <p:nvPr/>
        </p:nvSpPr>
        <p:spPr>
          <a:xfrm>
            <a:off x="1350335" y="1775636"/>
            <a:ext cx="10003465" cy="1754326"/>
          </a:xfrm>
          <a:prstGeom prst="rect">
            <a:avLst/>
          </a:prstGeom>
          <a:noFill/>
        </p:spPr>
        <p:txBody>
          <a:bodyPr wrap="square" rtlCol="0">
            <a:spAutoFit/>
          </a:bodyPr>
          <a:lstStyle/>
          <a:p>
            <a:pPr marL="285750" indent="-285750">
              <a:buFont typeface="Arial" panose="020B0604020202020204" pitchFamily="34" charset="0"/>
              <a:buChar char="•"/>
            </a:pPr>
            <a:r>
              <a:rPr lang="en-CA" dirty="0"/>
              <a:t>Models trained on the augmented dataset saw validation MSE increase across the board. This may suggest that the current models are doing an inadequate job of filtering out the features of people </a:t>
            </a:r>
            <a:r>
              <a:rPr lang="en-CA" dirty="0" err="1"/>
              <a:t>upsidedown</a:t>
            </a:r>
            <a:r>
              <a:rPr lang="en-CA" dirty="0"/>
              <a:t>.</a:t>
            </a:r>
            <a:br>
              <a:rPr lang="en-CA" dirty="0"/>
            </a:br>
            <a:endParaRPr lang="en-CA" dirty="0"/>
          </a:p>
          <a:p>
            <a:pPr marL="285750" indent="-285750">
              <a:buFont typeface="Arial" panose="020B0604020202020204" pitchFamily="34" charset="0"/>
              <a:buChar char="•"/>
            </a:pPr>
            <a:r>
              <a:rPr lang="en-CA" dirty="0"/>
              <a:t>Excluding model 7, the models that had Dropout  appeared to perform better than those that did not</a:t>
            </a:r>
            <a:br>
              <a:rPr lang="en-CA" dirty="0"/>
            </a:br>
            <a:r>
              <a:rPr lang="en-CA" dirty="0"/>
              <a:t>This might suggest drop out is more effective in the training of the models</a:t>
            </a:r>
          </a:p>
        </p:txBody>
      </p:sp>
      <p:graphicFrame>
        <p:nvGraphicFramePr>
          <p:cNvPr id="3" name="Table 2">
            <a:extLst>
              <a:ext uri="{FF2B5EF4-FFF2-40B4-BE49-F238E27FC236}">
                <a16:creationId xmlns:a16="http://schemas.microsoft.com/office/drawing/2014/main" id="{53207738-3FA7-419F-BF5F-77C78D1E1814}"/>
              </a:ext>
            </a:extLst>
          </p:cNvPr>
          <p:cNvGraphicFramePr>
            <a:graphicFrameLocks noGrp="1"/>
          </p:cNvGraphicFramePr>
          <p:nvPr>
            <p:extLst>
              <p:ext uri="{D42A27DB-BD31-4B8C-83A1-F6EECF244321}">
                <p14:modId xmlns:p14="http://schemas.microsoft.com/office/powerpoint/2010/main" val="1180176314"/>
              </p:ext>
            </p:extLst>
          </p:nvPr>
        </p:nvGraphicFramePr>
        <p:xfrm>
          <a:off x="1169580" y="3987906"/>
          <a:ext cx="9852840" cy="2126509"/>
        </p:xfrm>
        <a:graphic>
          <a:graphicData uri="http://schemas.openxmlformats.org/drawingml/2006/table">
            <a:tbl>
              <a:tblPr firstRow="1" firstCol="1" bandRow="1"/>
              <a:tblGrid>
                <a:gridCol w="1094760">
                  <a:extLst>
                    <a:ext uri="{9D8B030D-6E8A-4147-A177-3AD203B41FA5}">
                      <a16:colId xmlns:a16="http://schemas.microsoft.com/office/drawing/2014/main" val="4190977830"/>
                    </a:ext>
                  </a:extLst>
                </a:gridCol>
                <a:gridCol w="1776031">
                  <a:extLst>
                    <a:ext uri="{9D8B030D-6E8A-4147-A177-3AD203B41FA5}">
                      <a16:colId xmlns:a16="http://schemas.microsoft.com/office/drawing/2014/main" val="3650558430"/>
                    </a:ext>
                  </a:extLst>
                </a:gridCol>
                <a:gridCol w="1222744">
                  <a:extLst>
                    <a:ext uri="{9D8B030D-6E8A-4147-A177-3AD203B41FA5}">
                      <a16:colId xmlns:a16="http://schemas.microsoft.com/office/drawing/2014/main" val="810195210"/>
                    </a:ext>
                  </a:extLst>
                </a:gridCol>
                <a:gridCol w="765544">
                  <a:extLst>
                    <a:ext uri="{9D8B030D-6E8A-4147-A177-3AD203B41FA5}">
                      <a16:colId xmlns:a16="http://schemas.microsoft.com/office/drawing/2014/main" val="1703963625"/>
                    </a:ext>
                  </a:extLst>
                </a:gridCol>
                <a:gridCol w="614721">
                  <a:extLst>
                    <a:ext uri="{9D8B030D-6E8A-4147-A177-3AD203B41FA5}">
                      <a16:colId xmlns:a16="http://schemas.microsoft.com/office/drawing/2014/main" val="3755108441"/>
                    </a:ext>
                  </a:extLst>
                </a:gridCol>
                <a:gridCol w="1094760">
                  <a:extLst>
                    <a:ext uri="{9D8B030D-6E8A-4147-A177-3AD203B41FA5}">
                      <a16:colId xmlns:a16="http://schemas.microsoft.com/office/drawing/2014/main" val="1398288760"/>
                    </a:ext>
                  </a:extLst>
                </a:gridCol>
                <a:gridCol w="1094760">
                  <a:extLst>
                    <a:ext uri="{9D8B030D-6E8A-4147-A177-3AD203B41FA5}">
                      <a16:colId xmlns:a16="http://schemas.microsoft.com/office/drawing/2014/main" val="1202993818"/>
                    </a:ext>
                  </a:extLst>
                </a:gridCol>
                <a:gridCol w="1094760">
                  <a:extLst>
                    <a:ext uri="{9D8B030D-6E8A-4147-A177-3AD203B41FA5}">
                      <a16:colId xmlns:a16="http://schemas.microsoft.com/office/drawing/2014/main" val="4224393704"/>
                    </a:ext>
                  </a:extLst>
                </a:gridCol>
                <a:gridCol w="1094760">
                  <a:extLst>
                    <a:ext uri="{9D8B030D-6E8A-4147-A177-3AD203B41FA5}">
                      <a16:colId xmlns:a16="http://schemas.microsoft.com/office/drawing/2014/main" val="1500742226"/>
                    </a:ext>
                  </a:extLst>
                </a:gridCol>
              </a:tblGrid>
              <a:tr h="303787">
                <a:tc>
                  <a:txBody>
                    <a:bodyPr/>
                    <a:lstStyle/>
                    <a:p>
                      <a:pPr algn="ctr">
                        <a:lnSpc>
                          <a:spcPct val="107000"/>
                        </a:lnSpc>
                        <a:spcAft>
                          <a:spcPts val="0"/>
                        </a:spcAft>
                      </a:pPr>
                      <a:r>
                        <a:rPr lang="en-CA" sz="1000" b="1" dirty="0">
                          <a:effectLst/>
                          <a:latin typeface="Calibri" panose="020F0502020204030204" pitchFamily="34" charset="0"/>
                          <a:ea typeface="Calibri" panose="020F0502020204030204" pitchFamily="34" charset="0"/>
                          <a:cs typeface="Times New Roman" panose="02020603050405020304" pitchFamily="18" charset="0"/>
                        </a:rPr>
                        <a:t>Model</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1000" b="1">
                          <a:effectLst/>
                          <a:latin typeface="Calibri" panose="020F0502020204030204" pitchFamily="34" charset="0"/>
                          <a:ea typeface="Calibri" panose="020F0502020204030204" pitchFamily="34" charset="0"/>
                          <a:cs typeface="Times New Roman" panose="02020603050405020304" pitchFamily="18" charset="0"/>
                        </a:rPr>
                        <a:t>Model Name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000" b="1">
                          <a:effectLst/>
                          <a:latin typeface="Calibri" panose="020F0502020204030204" pitchFamily="34" charset="0"/>
                          <a:ea typeface="Calibri" panose="020F0502020204030204" pitchFamily="34" charset="0"/>
                          <a:cs typeface="Times New Roman" panose="02020603050405020304" pitchFamily="18" charset="0"/>
                        </a:rPr>
                        <a:t># of layers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000" b="1">
                          <a:effectLst/>
                          <a:latin typeface="Calibri" panose="020F0502020204030204" pitchFamily="34" charset="0"/>
                          <a:ea typeface="Calibri" panose="020F0502020204030204" pitchFamily="34" charset="0"/>
                          <a:cs typeface="Times New Roman" panose="02020603050405020304" pitchFamily="18" charset="0"/>
                        </a:rPr>
                        <a:t>DO</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000" b="1">
                          <a:effectLst/>
                          <a:latin typeface="Calibri" panose="020F0502020204030204" pitchFamily="34" charset="0"/>
                          <a:ea typeface="Calibri" panose="020F0502020204030204" pitchFamily="34" charset="0"/>
                          <a:cs typeface="Times New Roman" panose="02020603050405020304" pitchFamily="18" charset="0"/>
                        </a:rPr>
                        <a:t>BN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000" b="1">
                          <a:effectLst/>
                          <a:latin typeface="Calibri" panose="020F0502020204030204" pitchFamily="34" charset="0"/>
                          <a:ea typeface="Calibri" panose="020F0502020204030204" pitchFamily="34" charset="0"/>
                          <a:cs typeface="Times New Roman" panose="02020603050405020304" pitchFamily="18" charset="0"/>
                        </a:rPr>
                        <a:t>Activation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000" b="1">
                          <a:effectLst/>
                          <a:latin typeface="Calibri" panose="020F0502020204030204" pitchFamily="34" charset="0"/>
                          <a:ea typeface="Calibri" panose="020F0502020204030204" pitchFamily="34" charset="0"/>
                          <a:cs typeface="Times New Roman" panose="02020603050405020304" pitchFamily="18" charset="0"/>
                        </a:rPr>
                        <a:t>Parameters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000" b="1">
                          <a:effectLst/>
                          <a:latin typeface="Calibri" panose="020F0502020204030204" pitchFamily="34" charset="0"/>
                          <a:ea typeface="Calibri" panose="020F0502020204030204" pitchFamily="34" charset="0"/>
                          <a:cs typeface="Times New Roman" panose="02020603050405020304" pitchFamily="18" charset="0"/>
                        </a:rPr>
                        <a:t>Original</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000" b="1" dirty="0">
                          <a:effectLst/>
                          <a:latin typeface="Calibri" panose="020F0502020204030204" pitchFamily="34" charset="0"/>
                          <a:ea typeface="Calibri" panose="020F0502020204030204" pitchFamily="34" charset="0"/>
                          <a:cs typeface="Times New Roman" panose="02020603050405020304" pitchFamily="18" charset="0"/>
                        </a:rPr>
                        <a:t>Aug</a:t>
                      </a:r>
                      <a:r>
                        <a:rPr lang="en-CA" sz="1000" b="1" baseline="30000" dirty="0">
                          <a:effectLst/>
                          <a:latin typeface="Calibri" panose="020F0502020204030204" pitchFamily="34" charset="0"/>
                          <a:ea typeface="Calibri" panose="020F0502020204030204" pitchFamily="34" charset="0"/>
                          <a:cs typeface="Times New Roman" panose="02020603050405020304" pitchFamily="18" charset="0"/>
                        </a:rPr>
                        <a:t>1</a:t>
                      </a:r>
                      <a:endParaRPr lang="en-CA" sz="1100" baseline="30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4075071"/>
                  </a:ext>
                </a:extLst>
              </a:tr>
              <a:tr h="303787">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Basic CNN v2 DO LR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X</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0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LeakyRelu</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62,891,665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10.56</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0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14.00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41680018"/>
                  </a:ext>
                </a:extLst>
              </a:tr>
              <a:tr h="303787">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dot"/>
                      <a:round/>
                      <a:headEnd type="none" w="med" len="med"/>
                      <a:tailEnd type="none" w="med" len="med"/>
                    </a:lnR>
                    <a:lnT>
                      <a:noFill/>
                    </a:lnT>
                    <a:lnB>
                      <a:noFill/>
                    </a:lnB>
                  </a:tcPr>
                </a:tc>
                <a:tc>
                  <a:txBody>
                    <a:bodyPr/>
                    <a:lstStyle/>
                    <a:p>
                      <a:pP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Basic CNN v2 BN LR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X</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LeakyRelu</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62,893,073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10.66</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27.24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a:noFill/>
                    </a:lnR>
                    <a:lnT>
                      <a:noFill/>
                    </a:lnT>
                    <a:lnB>
                      <a:noFill/>
                    </a:lnB>
                  </a:tcPr>
                </a:tc>
                <a:extLst>
                  <a:ext uri="{0D108BD9-81ED-4DB2-BD59-A6C34878D82A}">
                    <a16:rowId xmlns:a16="http://schemas.microsoft.com/office/drawing/2014/main" val="3593782533"/>
                  </a:ext>
                </a:extLst>
              </a:tr>
              <a:tr h="303787">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dot"/>
                      <a:round/>
                      <a:headEnd type="none" w="med" len="med"/>
                      <a:tailEnd type="none" w="med" len="med"/>
                    </a:lnR>
                    <a:lnT>
                      <a:noFill/>
                    </a:lnT>
                    <a:lnB>
                      <a:noFill/>
                    </a:lnB>
                  </a:tcPr>
                </a:tc>
                <a:tc>
                  <a:txBody>
                    <a:bodyPr/>
                    <a:lstStyle/>
                    <a:p>
                      <a:pPr>
                        <a:lnSpc>
                          <a:spcPct val="107000"/>
                        </a:lnSpc>
                        <a:spcAft>
                          <a:spcPts val="0"/>
                        </a:spcAft>
                      </a:pPr>
                      <a:r>
                        <a:rPr lang="en-CA" sz="1000" dirty="0" err="1">
                          <a:effectLst/>
                          <a:latin typeface="Calibri" panose="020F0502020204030204" pitchFamily="34" charset="0"/>
                          <a:ea typeface="Calibri" panose="020F0502020204030204" pitchFamily="34" charset="0"/>
                          <a:cs typeface="Times New Roman" panose="02020603050405020304" pitchFamily="18" charset="0"/>
                        </a:rPr>
                        <a:t>AlexNet</a:t>
                      </a:r>
                      <a:r>
                        <a:rPr lang="en-CA" sz="1000" dirty="0">
                          <a:effectLst/>
                          <a:latin typeface="Calibri" panose="020F0502020204030204" pitchFamily="34" charset="0"/>
                          <a:ea typeface="Calibri" panose="020F0502020204030204" pitchFamily="34" charset="0"/>
                          <a:cs typeface="Times New Roman" panose="02020603050405020304" pitchFamily="18" charset="0"/>
                        </a:rPr>
                        <a:t> Transfer Learning</a:t>
                      </a:r>
                      <a:r>
                        <a:rPr lang="en-CA" sz="1000" baseline="30000" dirty="0">
                          <a:effectLst/>
                          <a:latin typeface="Calibri" panose="020F0502020204030204" pitchFamily="34" charset="0"/>
                          <a:ea typeface="Calibri" panose="020F0502020204030204" pitchFamily="34" charset="0"/>
                          <a:cs typeface="Times New Roman" panose="02020603050405020304" pitchFamily="18" charset="0"/>
                        </a:rPr>
                        <a:t>6</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dirty="0">
                          <a:effectLst/>
                          <a:latin typeface="Calibri" panose="020F0502020204030204" pitchFamily="34" charset="0"/>
                          <a:ea typeface="Calibri" panose="020F0502020204030204" pitchFamily="34" charset="0"/>
                          <a:cs typeface="Times New Roman" panose="02020603050405020304" pitchFamily="18" charset="0"/>
                        </a:rPr>
                        <a:t>7</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dirty="0">
                          <a:effectLst/>
                          <a:latin typeface="Calibri" panose="020F0502020204030204" pitchFamily="34" charset="0"/>
                          <a:ea typeface="Calibri" panose="020F0502020204030204" pitchFamily="34" charset="0"/>
                          <a:cs typeface="Times New Roman" panose="02020603050405020304" pitchFamily="18" charset="0"/>
                        </a:rPr>
                        <a:t>X</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X</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Relu</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13,011,313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244.97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328.51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a:noFill/>
                    </a:lnR>
                    <a:lnT>
                      <a:noFill/>
                    </a:lnT>
                    <a:lnB>
                      <a:noFill/>
                    </a:lnB>
                  </a:tcPr>
                </a:tc>
                <a:extLst>
                  <a:ext uri="{0D108BD9-81ED-4DB2-BD59-A6C34878D82A}">
                    <a16:rowId xmlns:a16="http://schemas.microsoft.com/office/drawing/2014/main" val="1048115487"/>
                  </a:ext>
                </a:extLst>
              </a:tr>
              <a:tr h="303787">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dot"/>
                      <a:round/>
                      <a:headEnd type="none" w="med" len="med"/>
                      <a:tailEnd type="none" w="med" len="med"/>
                    </a:lnR>
                    <a:lnT>
                      <a:noFill/>
                    </a:lnT>
                    <a:lnB>
                      <a:noFill/>
                    </a:lnB>
                  </a:tcPr>
                </a:tc>
                <a:tc>
                  <a:txBody>
                    <a:bodyPr/>
                    <a:lstStyle/>
                    <a:p>
                      <a:pPr>
                        <a:lnSpc>
                          <a:spcPct val="107000"/>
                        </a:lnSpc>
                        <a:spcAft>
                          <a:spcPts val="0"/>
                        </a:spcAft>
                      </a:pPr>
                      <a:r>
                        <a:rPr lang="en-CA" sz="1000" dirty="0" err="1">
                          <a:effectLst/>
                          <a:latin typeface="Calibri" panose="020F0502020204030204" pitchFamily="34" charset="0"/>
                          <a:ea typeface="Calibri" panose="020F0502020204030204" pitchFamily="34" charset="0"/>
                          <a:cs typeface="Times New Roman" panose="02020603050405020304" pitchFamily="18" charset="0"/>
                        </a:rPr>
                        <a:t>AlexNet</a:t>
                      </a:r>
                      <a:r>
                        <a:rPr lang="en-CA" sz="1000" dirty="0">
                          <a:effectLst/>
                          <a:latin typeface="Calibri" panose="020F0502020204030204" pitchFamily="34" charset="0"/>
                          <a:ea typeface="Calibri" panose="020F0502020204030204" pitchFamily="34" charset="0"/>
                          <a:cs typeface="Times New Roman" panose="02020603050405020304" pitchFamily="18" charset="0"/>
                        </a:rPr>
                        <a:t> Transfer Learning LR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X</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X</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LeakyRelu</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13,014,257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19.53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20.40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a:noFill/>
                    </a:lnR>
                    <a:lnT>
                      <a:noFill/>
                    </a:lnT>
                    <a:lnB>
                      <a:noFill/>
                    </a:lnB>
                  </a:tcPr>
                </a:tc>
                <a:extLst>
                  <a:ext uri="{0D108BD9-81ED-4DB2-BD59-A6C34878D82A}">
                    <a16:rowId xmlns:a16="http://schemas.microsoft.com/office/drawing/2014/main" val="2502621547"/>
                  </a:ext>
                </a:extLst>
              </a:tr>
              <a:tr h="303787">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11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dot"/>
                      <a:round/>
                      <a:headEnd type="none" w="med" len="med"/>
                      <a:tailEnd type="none" w="med" len="med"/>
                    </a:lnR>
                    <a:lnT>
                      <a:noFill/>
                    </a:lnT>
                    <a:lnB>
                      <a:noFill/>
                    </a:lnB>
                  </a:tcPr>
                </a:tc>
                <a:tc>
                  <a:txBody>
                    <a:bodyPr/>
                    <a:lstStyle/>
                    <a:p>
                      <a:pP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AlexNet transfer BE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X</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Relu</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110,887,769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15.69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24.46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a:noFill/>
                    </a:lnR>
                    <a:lnT>
                      <a:noFill/>
                    </a:lnT>
                    <a:lnB>
                      <a:noFill/>
                    </a:lnB>
                  </a:tcPr>
                </a:tc>
                <a:extLst>
                  <a:ext uri="{0D108BD9-81ED-4DB2-BD59-A6C34878D82A}">
                    <a16:rowId xmlns:a16="http://schemas.microsoft.com/office/drawing/2014/main" val="1112185329"/>
                  </a:ext>
                </a:extLst>
              </a:tr>
              <a:tr h="303787">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12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dot"/>
                      <a:round/>
                      <a:headEnd type="none" w="med" len="med"/>
                      <a:tailEnd type="none" w="med" len="med"/>
                    </a:lnR>
                    <a:lnT>
                      <a:noFill/>
                    </a:lnT>
                    <a:lnB>
                      <a:noFill/>
                    </a:lnB>
                  </a:tcPr>
                </a:tc>
                <a:tc>
                  <a:txBody>
                    <a:bodyPr/>
                    <a:lstStyle/>
                    <a:p>
                      <a:pP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AlexNet transfer BE LR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dirty="0">
                          <a:effectLst/>
                          <a:latin typeface="Calibri" panose="020F0502020204030204" pitchFamily="34" charset="0"/>
                          <a:ea typeface="Calibri" panose="020F0502020204030204" pitchFamily="34" charset="0"/>
                          <a:cs typeface="Times New Roman" panose="02020603050405020304" pitchFamily="18" charset="0"/>
                        </a:rPr>
                        <a:t>8</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X</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LeakyRelu</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110,887,769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12.86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42.72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a:noFill/>
                    </a:lnR>
                    <a:lnT>
                      <a:noFill/>
                    </a:lnT>
                    <a:lnB>
                      <a:noFill/>
                    </a:lnB>
                  </a:tcPr>
                </a:tc>
                <a:extLst>
                  <a:ext uri="{0D108BD9-81ED-4DB2-BD59-A6C34878D82A}">
                    <a16:rowId xmlns:a16="http://schemas.microsoft.com/office/drawing/2014/main" val="4170037173"/>
                  </a:ext>
                </a:extLst>
              </a:tr>
            </a:tbl>
          </a:graphicData>
        </a:graphic>
      </p:graphicFrame>
      <p:sp>
        <p:nvSpPr>
          <p:cNvPr id="6" name="Rectangle 3">
            <a:extLst>
              <a:ext uri="{FF2B5EF4-FFF2-40B4-BE49-F238E27FC236}">
                <a16:creationId xmlns:a16="http://schemas.microsoft.com/office/drawing/2014/main" id="{1BA0FF2C-64A6-485D-8531-FC66FCC96589}"/>
              </a:ext>
            </a:extLst>
          </p:cNvPr>
          <p:cNvSpPr>
            <a:spLocks noChangeArrowheads="1"/>
          </p:cNvSpPr>
          <p:nvPr/>
        </p:nvSpPr>
        <p:spPr bwMode="auto">
          <a:xfrm>
            <a:off x="4945368" y="6611779"/>
            <a:ext cx="209215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000" dirty="0">
                <a:latin typeface="Calibri" panose="020F0502020204030204" pitchFamily="34" charset="0"/>
                <a:ea typeface="Calibri" panose="020F0502020204030204" pitchFamily="34" charset="0"/>
                <a:cs typeface="Times New Roman" panose="02020603050405020304" pitchFamily="18" charset="0"/>
              </a:rPr>
              <a:t>1 - </a:t>
            </a:r>
            <a:r>
              <a:rPr kumimoji="0" lang="en-CA"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Trained on augmented sample</a:t>
            </a: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9993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DCF6-2BDF-42FF-9EE3-B3B04092E4FE}"/>
              </a:ext>
            </a:extLst>
          </p:cNvPr>
          <p:cNvSpPr>
            <a:spLocks noGrp="1"/>
          </p:cNvSpPr>
          <p:nvPr>
            <p:ph type="title"/>
          </p:nvPr>
        </p:nvSpPr>
        <p:spPr/>
        <p:txBody>
          <a:bodyPr/>
          <a:lstStyle/>
          <a:p>
            <a:r>
              <a:rPr lang="en-CA" dirty="0"/>
              <a:t>Part 4 – Sample Mean Normalization</a:t>
            </a:r>
          </a:p>
        </p:txBody>
      </p:sp>
      <p:sp>
        <p:nvSpPr>
          <p:cNvPr id="4" name="TextBox 3">
            <a:extLst>
              <a:ext uri="{FF2B5EF4-FFF2-40B4-BE49-F238E27FC236}">
                <a16:creationId xmlns:a16="http://schemas.microsoft.com/office/drawing/2014/main" id="{88E2503A-976D-45E6-B327-50E778B316F9}"/>
              </a:ext>
            </a:extLst>
          </p:cNvPr>
          <p:cNvSpPr txBox="1"/>
          <p:nvPr/>
        </p:nvSpPr>
        <p:spPr>
          <a:xfrm>
            <a:off x="1520456" y="1807534"/>
            <a:ext cx="9346018" cy="3139321"/>
          </a:xfrm>
          <a:prstGeom prst="rect">
            <a:avLst/>
          </a:prstGeom>
          <a:noFill/>
        </p:spPr>
        <p:txBody>
          <a:bodyPr wrap="square" rtlCol="0">
            <a:spAutoFit/>
          </a:bodyPr>
          <a:lstStyle/>
          <a:p>
            <a:pPr marL="285750" indent="-285750">
              <a:buFont typeface="Arial" panose="020B0604020202020204" pitchFamily="34" charset="0"/>
              <a:buChar char="•"/>
            </a:pPr>
            <a:r>
              <a:rPr lang="en-CA" dirty="0"/>
              <a:t>In an attempt to improve the models ability to pick up on changes in a frame, the dataset was normalized with the mean image prior to training. The goal was to further accentuate the features in the dataset.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 normalization process was done by subtracting the mean image from each frame and then taking the absolute value of the result.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 mean normalization process effectively makes the models ungeneralizable.</a:t>
            </a:r>
            <a:br>
              <a:rPr lang="en-CA" dirty="0"/>
            </a:br>
            <a:r>
              <a:rPr lang="en-CA" dirty="0"/>
              <a:t>(ex. The model would not work on a different mall webcam without a separate dataset)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Mathematically, the normalization process is given as follows:</a:t>
            </a:r>
          </a:p>
        </p:txBody>
      </p:sp>
      <p:pic>
        <p:nvPicPr>
          <p:cNvPr id="5" name="Picture 4">
            <a:extLst>
              <a:ext uri="{FF2B5EF4-FFF2-40B4-BE49-F238E27FC236}">
                <a16:creationId xmlns:a16="http://schemas.microsoft.com/office/drawing/2014/main" id="{4A347404-2679-46E5-BDA9-CADF8F02F6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58323" y="5351004"/>
            <a:ext cx="5875353" cy="566920"/>
          </a:xfrm>
          <a:prstGeom prst="rect">
            <a:avLst/>
          </a:prstGeom>
          <a:noFill/>
          <a:ln>
            <a:noFill/>
          </a:ln>
        </p:spPr>
      </p:pic>
    </p:spTree>
    <p:extLst>
      <p:ext uri="{BB962C8B-B14F-4D97-AF65-F5344CB8AC3E}">
        <p14:creationId xmlns:p14="http://schemas.microsoft.com/office/powerpoint/2010/main" val="1713858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DCF6-2BDF-42FF-9EE3-B3B04092E4FE}"/>
              </a:ext>
            </a:extLst>
          </p:cNvPr>
          <p:cNvSpPr>
            <a:spLocks noGrp="1"/>
          </p:cNvSpPr>
          <p:nvPr>
            <p:ph type="title"/>
          </p:nvPr>
        </p:nvSpPr>
        <p:spPr/>
        <p:txBody>
          <a:bodyPr/>
          <a:lstStyle/>
          <a:p>
            <a:r>
              <a:rPr lang="en-CA" dirty="0"/>
              <a:t>Part 4 – Sample Mean Normalization</a:t>
            </a:r>
          </a:p>
        </p:txBody>
      </p:sp>
      <p:pic>
        <p:nvPicPr>
          <p:cNvPr id="6" name="Picture 5">
            <a:extLst>
              <a:ext uri="{FF2B5EF4-FFF2-40B4-BE49-F238E27FC236}">
                <a16:creationId xmlns:a16="http://schemas.microsoft.com/office/drawing/2014/main" id="{9CA06E73-A591-4699-8599-6F06A57CA58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14067" y="2873448"/>
            <a:ext cx="3888482" cy="2591830"/>
          </a:xfrm>
          <a:prstGeom prst="rect">
            <a:avLst/>
          </a:prstGeom>
          <a:noFill/>
          <a:ln>
            <a:noFill/>
          </a:ln>
        </p:spPr>
      </p:pic>
      <p:pic>
        <p:nvPicPr>
          <p:cNvPr id="7" name="Picture 6">
            <a:extLst>
              <a:ext uri="{FF2B5EF4-FFF2-40B4-BE49-F238E27FC236}">
                <a16:creationId xmlns:a16="http://schemas.microsoft.com/office/drawing/2014/main" id="{CF1E99BA-2932-4C97-96B7-6858490D22C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34309" y="2873448"/>
            <a:ext cx="3888482" cy="2591830"/>
          </a:xfrm>
          <a:prstGeom prst="rect">
            <a:avLst/>
          </a:prstGeom>
          <a:noFill/>
          <a:ln>
            <a:noFill/>
          </a:ln>
        </p:spPr>
      </p:pic>
      <p:pic>
        <p:nvPicPr>
          <p:cNvPr id="8" name="Picture 7">
            <a:extLst>
              <a:ext uri="{FF2B5EF4-FFF2-40B4-BE49-F238E27FC236}">
                <a16:creationId xmlns:a16="http://schemas.microsoft.com/office/drawing/2014/main" id="{EB5DD1EE-A3BF-46AE-B678-795F7FED06E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767222" y="2873448"/>
            <a:ext cx="3888482" cy="2591830"/>
          </a:xfrm>
          <a:prstGeom prst="rect">
            <a:avLst/>
          </a:prstGeom>
          <a:noFill/>
          <a:ln>
            <a:noFill/>
          </a:ln>
        </p:spPr>
      </p:pic>
      <p:sp>
        <p:nvSpPr>
          <p:cNvPr id="3" name="TextBox 2">
            <a:extLst>
              <a:ext uri="{FF2B5EF4-FFF2-40B4-BE49-F238E27FC236}">
                <a16:creationId xmlns:a16="http://schemas.microsoft.com/office/drawing/2014/main" id="{0475C15B-8AF0-47AE-BC18-0F507DE9D38C}"/>
              </a:ext>
            </a:extLst>
          </p:cNvPr>
          <p:cNvSpPr txBox="1"/>
          <p:nvPr/>
        </p:nvSpPr>
        <p:spPr>
          <a:xfrm>
            <a:off x="4184125" y="3999449"/>
            <a:ext cx="295274" cy="523220"/>
          </a:xfrm>
          <a:prstGeom prst="rect">
            <a:avLst/>
          </a:prstGeom>
          <a:noFill/>
        </p:spPr>
        <p:txBody>
          <a:bodyPr wrap="none" rtlCol="0">
            <a:spAutoFit/>
          </a:bodyPr>
          <a:lstStyle/>
          <a:p>
            <a:r>
              <a:rPr lang="en-CA" sz="2800" dirty="0"/>
              <a:t>-</a:t>
            </a:r>
            <a:endParaRPr lang="en-CA" dirty="0"/>
          </a:p>
        </p:txBody>
      </p:sp>
      <p:sp>
        <p:nvSpPr>
          <p:cNvPr id="9" name="TextBox 8">
            <a:extLst>
              <a:ext uri="{FF2B5EF4-FFF2-40B4-BE49-F238E27FC236}">
                <a16:creationId xmlns:a16="http://schemas.microsoft.com/office/drawing/2014/main" id="{C6A0D783-B06E-4DEB-853F-7297F91A1386}"/>
              </a:ext>
            </a:extLst>
          </p:cNvPr>
          <p:cNvSpPr txBox="1"/>
          <p:nvPr/>
        </p:nvSpPr>
        <p:spPr>
          <a:xfrm>
            <a:off x="7720922" y="3999449"/>
            <a:ext cx="364202" cy="523220"/>
          </a:xfrm>
          <a:prstGeom prst="rect">
            <a:avLst/>
          </a:prstGeom>
          <a:noFill/>
        </p:spPr>
        <p:txBody>
          <a:bodyPr wrap="none" rtlCol="0">
            <a:spAutoFit/>
          </a:bodyPr>
          <a:lstStyle/>
          <a:p>
            <a:r>
              <a:rPr lang="en-CA" sz="2800" dirty="0"/>
              <a:t>=</a:t>
            </a:r>
            <a:endParaRPr lang="en-CA" dirty="0"/>
          </a:p>
        </p:txBody>
      </p:sp>
      <p:sp>
        <p:nvSpPr>
          <p:cNvPr id="10" name="TextBox 9">
            <a:extLst>
              <a:ext uri="{FF2B5EF4-FFF2-40B4-BE49-F238E27FC236}">
                <a16:creationId xmlns:a16="http://schemas.microsoft.com/office/drawing/2014/main" id="{05DF761F-9BF9-4009-8B64-8604A99B07DF}"/>
              </a:ext>
            </a:extLst>
          </p:cNvPr>
          <p:cNvSpPr txBox="1"/>
          <p:nvPr/>
        </p:nvSpPr>
        <p:spPr>
          <a:xfrm>
            <a:off x="1505541" y="2033606"/>
            <a:ext cx="9346018" cy="369332"/>
          </a:xfrm>
          <a:prstGeom prst="rect">
            <a:avLst/>
          </a:prstGeom>
          <a:noFill/>
        </p:spPr>
        <p:txBody>
          <a:bodyPr wrap="square" rtlCol="0">
            <a:spAutoFit/>
          </a:bodyPr>
          <a:lstStyle/>
          <a:p>
            <a:pPr marL="285750" indent="-285750">
              <a:buFont typeface="Arial" panose="020B0604020202020204" pitchFamily="34" charset="0"/>
              <a:buChar char="•"/>
            </a:pPr>
            <a:r>
              <a:rPr lang="en-CA" dirty="0"/>
              <a:t>Below is an example of the mean normalized frames</a:t>
            </a:r>
          </a:p>
        </p:txBody>
      </p:sp>
      <p:pic>
        <p:nvPicPr>
          <p:cNvPr id="11" name="Picture 10">
            <a:extLst>
              <a:ext uri="{FF2B5EF4-FFF2-40B4-BE49-F238E27FC236}">
                <a16:creationId xmlns:a16="http://schemas.microsoft.com/office/drawing/2014/main" id="{2E626125-5723-4086-9F95-75EDF16FC2B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6467" y="3025848"/>
            <a:ext cx="3888482" cy="2591830"/>
          </a:xfrm>
          <a:prstGeom prst="rect">
            <a:avLst/>
          </a:prstGeom>
          <a:noFill/>
          <a:ln>
            <a:noFill/>
          </a:ln>
        </p:spPr>
      </p:pic>
      <p:pic>
        <p:nvPicPr>
          <p:cNvPr id="12" name="Picture 11">
            <a:extLst>
              <a:ext uri="{FF2B5EF4-FFF2-40B4-BE49-F238E27FC236}">
                <a16:creationId xmlns:a16="http://schemas.microsoft.com/office/drawing/2014/main" id="{077265A6-EDD4-413C-A345-F5CD8D60673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86709" y="3025848"/>
            <a:ext cx="3888482" cy="2591830"/>
          </a:xfrm>
          <a:prstGeom prst="rect">
            <a:avLst/>
          </a:prstGeom>
          <a:noFill/>
          <a:ln>
            <a:noFill/>
          </a:ln>
        </p:spPr>
      </p:pic>
      <p:pic>
        <p:nvPicPr>
          <p:cNvPr id="13" name="Picture 12">
            <a:extLst>
              <a:ext uri="{FF2B5EF4-FFF2-40B4-BE49-F238E27FC236}">
                <a16:creationId xmlns:a16="http://schemas.microsoft.com/office/drawing/2014/main" id="{6BA5913C-436D-4F35-B7D8-749B0F24843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919622" y="3025848"/>
            <a:ext cx="3888482" cy="2591830"/>
          </a:xfrm>
          <a:prstGeom prst="rect">
            <a:avLst/>
          </a:prstGeom>
          <a:noFill/>
          <a:ln>
            <a:noFill/>
          </a:ln>
        </p:spPr>
      </p:pic>
      <p:sp>
        <p:nvSpPr>
          <p:cNvPr id="14" name="TextBox 13">
            <a:extLst>
              <a:ext uri="{FF2B5EF4-FFF2-40B4-BE49-F238E27FC236}">
                <a16:creationId xmlns:a16="http://schemas.microsoft.com/office/drawing/2014/main" id="{3A7E3335-2D65-4AF7-A0C8-DC57CCA69466}"/>
              </a:ext>
            </a:extLst>
          </p:cNvPr>
          <p:cNvSpPr txBox="1"/>
          <p:nvPr/>
        </p:nvSpPr>
        <p:spPr>
          <a:xfrm>
            <a:off x="4336525" y="4151849"/>
            <a:ext cx="295274" cy="523220"/>
          </a:xfrm>
          <a:prstGeom prst="rect">
            <a:avLst/>
          </a:prstGeom>
          <a:noFill/>
        </p:spPr>
        <p:txBody>
          <a:bodyPr wrap="none" rtlCol="0">
            <a:spAutoFit/>
          </a:bodyPr>
          <a:lstStyle/>
          <a:p>
            <a:r>
              <a:rPr lang="en-CA" sz="2800" dirty="0"/>
              <a:t>-</a:t>
            </a:r>
            <a:endParaRPr lang="en-CA" dirty="0"/>
          </a:p>
        </p:txBody>
      </p:sp>
      <p:sp>
        <p:nvSpPr>
          <p:cNvPr id="15" name="TextBox 14">
            <a:extLst>
              <a:ext uri="{FF2B5EF4-FFF2-40B4-BE49-F238E27FC236}">
                <a16:creationId xmlns:a16="http://schemas.microsoft.com/office/drawing/2014/main" id="{F831E01A-05B6-4698-9519-201FB7E890BE}"/>
              </a:ext>
            </a:extLst>
          </p:cNvPr>
          <p:cNvSpPr txBox="1"/>
          <p:nvPr/>
        </p:nvSpPr>
        <p:spPr>
          <a:xfrm>
            <a:off x="7873322" y="4151849"/>
            <a:ext cx="364202" cy="523220"/>
          </a:xfrm>
          <a:prstGeom prst="rect">
            <a:avLst/>
          </a:prstGeom>
          <a:noFill/>
        </p:spPr>
        <p:txBody>
          <a:bodyPr wrap="none" rtlCol="0">
            <a:spAutoFit/>
          </a:bodyPr>
          <a:lstStyle/>
          <a:p>
            <a:r>
              <a:rPr lang="en-CA" sz="2800" dirty="0"/>
              <a:t>=</a:t>
            </a:r>
            <a:endParaRPr lang="en-CA" dirty="0"/>
          </a:p>
        </p:txBody>
      </p:sp>
    </p:spTree>
    <p:extLst>
      <p:ext uri="{BB962C8B-B14F-4D97-AF65-F5344CB8AC3E}">
        <p14:creationId xmlns:p14="http://schemas.microsoft.com/office/powerpoint/2010/main" val="3392968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DCF6-2BDF-42FF-9EE3-B3B04092E4FE}"/>
              </a:ext>
            </a:extLst>
          </p:cNvPr>
          <p:cNvSpPr>
            <a:spLocks noGrp="1"/>
          </p:cNvSpPr>
          <p:nvPr>
            <p:ph type="title"/>
          </p:nvPr>
        </p:nvSpPr>
        <p:spPr/>
        <p:txBody>
          <a:bodyPr/>
          <a:lstStyle/>
          <a:p>
            <a:r>
              <a:rPr lang="en-CA" dirty="0"/>
              <a:t>Part 4 – Sample Mean Normalization</a:t>
            </a:r>
          </a:p>
        </p:txBody>
      </p:sp>
      <p:graphicFrame>
        <p:nvGraphicFramePr>
          <p:cNvPr id="4" name="Table 3">
            <a:extLst>
              <a:ext uri="{FF2B5EF4-FFF2-40B4-BE49-F238E27FC236}">
                <a16:creationId xmlns:a16="http://schemas.microsoft.com/office/drawing/2014/main" id="{56CE8B87-8BB9-4E01-8ECB-88B2D96A9C60}"/>
              </a:ext>
            </a:extLst>
          </p:cNvPr>
          <p:cNvGraphicFramePr>
            <a:graphicFrameLocks noGrp="1"/>
          </p:cNvGraphicFramePr>
          <p:nvPr>
            <p:extLst>
              <p:ext uri="{D42A27DB-BD31-4B8C-83A1-F6EECF244321}">
                <p14:modId xmlns:p14="http://schemas.microsoft.com/office/powerpoint/2010/main" val="3356114427"/>
              </p:ext>
            </p:extLst>
          </p:nvPr>
        </p:nvGraphicFramePr>
        <p:xfrm>
          <a:off x="1921389" y="3759626"/>
          <a:ext cx="8349220" cy="2725415"/>
        </p:xfrm>
        <a:graphic>
          <a:graphicData uri="http://schemas.openxmlformats.org/drawingml/2006/table">
            <a:tbl>
              <a:tblPr firstRow="1" firstCol="1" bandRow="1"/>
              <a:tblGrid>
                <a:gridCol w="683587">
                  <a:extLst>
                    <a:ext uri="{9D8B030D-6E8A-4147-A177-3AD203B41FA5}">
                      <a16:colId xmlns:a16="http://schemas.microsoft.com/office/drawing/2014/main" val="2573685108"/>
                    </a:ext>
                  </a:extLst>
                </a:gridCol>
                <a:gridCol w="1935125">
                  <a:extLst>
                    <a:ext uri="{9D8B030D-6E8A-4147-A177-3AD203B41FA5}">
                      <a16:colId xmlns:a16="http://schemas.microsoft.com/office/drawing/2014/main" val="1686852421"/>
                    </a:ext>
                  </a:extLst>
                </a:gridCol>
                <a:gridCol w="723014">
                  <a:extLst>
                    <a:ext uri="{9D8B030D-6E8A-4147-A177-3AD203B41FA5}">
                      <a16:colId xmlns:a16="http://schemas.microsoft.com/office/drawing/2014/main" val="212963881"/>
                    </a:ext>
                  </a:extLst>
                </a:gridCol>
                <a:gridCol w="435935">
                  <a:extLst>
                    <a:ext uri="{9D8B030D-6E8A-4147-A177-3AD203B41FA5}">
                      <a16:colId xmlns:a16="http://schemas.microsoft.com/office/drawing/2014/main" val="649644759"/>
                    </a:ext>
                  </a:extLst>
                </a:gridCol>
                <a:gridCol w="396949">
                  <a:extLst>
                    <a:ext uri="{9D8B030D-6E8A-4147-A177-3AD203B41FA5}">
                      <a16:colId xmlns:a16="http://schemas.microsoft.com/office/drawing/2014/main" val="2960928497"/>
                    </a:ext>
                  </a:extLst>
                </a:gridCol>
                <a:gridCol w="834922">
                  <a:extLst>
                    <a:ext uri="{9D8B030D-6E8A-4147-A177-3AD203B41FA5}">
                      <a16:colId xmlns:a16="http://schemas.microsoft.com/office/drawing/2014/main" val="2714445722"/>
                    </a:ext>
                  </a:extLst>
                </a:gridCol>
                <a:gridCol w="834922">
                  <a:extLst>
                    <a:ext uri="{9D8B030D-6E8A-4147-A177-3AD203B41FA5}">
                      <a16:colId xmlns:a16="http://schemas.microsoft.com/office/drawing/2014/main" val="2819694655"/>
                    </a:ext>
                  </a:extLst>
                </a:gridCol>
                <a:gridCol w="834922">
                  <a:extLst>
                    <a:ext uri="{9D8B030D-6E8A-4147-A177-3AD203B41FA5}">
                      <a16:colId xmlns:a16="http://schemas.microsoft.com/office/drawing/2014/main" val="3162088696"/>
                    </a:ext>
                  </a:extLst>
                </a:gridCol>
                <a:gridCol w="834922">
                  <a:extLst>
                    <a:ext uri="{9D8B030D-6E8A-4147-A177-3AD203B41FA5}">
                      <a16:colId xmlns:a16="http://schemas.microsoft.com/office/drawing/2014/main" val="2163384837"/>
                    </a:ext>
                  </a:extLst>
                </a:gridCol>
                <a:gridCol w="834922">
                  <a:extLst>
                    <a:ext uri="{9D8B030D-6E8A-4147-A177-3AD203B41FA5}">
                      <a16:colId xmlns:a16="http://schemas.microsoft.com/office/drawing/2014/main" val="1390672967"/>
                    </a:ext>
                  </a:extLst>
                </a:gridCol>
              </a:tblGrid>
              <a:tr h="389345">
                <a:tc>
                  <a:txBody>
                    <a:bodyPr/>
                    <a:lstStyle/>
                    <a:p>
                      <a:pPr algn="ctr">
                        <a:lnSpc>
                          <a:spcPct val="107000"/>
                        </a:lnSpc>
                        <a:spcAft>
                          <a:spcPts val="0"/>
                        </a:spcAft>
                      </a:pPr>
                      <a:r>
                        <a:rPr lang="en-CA" sz="1000" b="1">
                          <a:effectLst/>
                          <a:latin typeface="Calibri" panose="020F0502020204030204" pitchFamily="34" charset="0"/>
                          <a:ea typeface="Calibri" panose="020F0502020204030204" pitchFamily="34" charset="0"/>
                          <a:cs typeface="Times New Roman" panose="02020603050405020304" pitchFamily="18" charset="0"/>
                        </a:rPr>
                        <a:t>Model</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1000" b="1">
                          <a:effectLst/>
                          <a:latin typeface="Calibri" panose="020F0502020204030204" pitchFamily="34" charset="0"/>
                          <a:ea typeface="Calibri" panose="020F0502020204030204" pitchFamily="34" charset="0"/>
                          <a:cs typeface="Times New Roman" panose="02020603050405020304" pitchFamily="18" charset="0"/>
                        </a:rPr>
                        <a:t>Model Name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000" b="1">
                          <a:effectLst/>
                          <a:latin typeface="Calibri" panose="020F0502020204030204" pitchFamily="34" charset="0"/>
                          <a:ea typeface="Calibri" panose="020F0502020204030204" pitchFamily="34" charset="0"/>
                          <a:cs typeface="Times New Roman" panose="02020603050405020304" pitchFamily="18" charset="0"/>
                        </a:rPr>
                        <a:t># of layers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000" b="1">
                          <a:effectLst/>
                          <a:latin typeface="Calibri" panose="020F0502020204030204" pitchFamily="34" charset="0"/>
                          <a:ea typeface="Calibri" panose="020F0502020204030204" pitchFamily="34" charset="0"/>
                          <a:cs typeface="Times New Roman" panose="02020603050405020304" pitchFamily="18" charset="0"/>
                        </a:rPr>
                        <a:t>DO</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000" b="1">
                          <a:effectLst/>
                          <a:latin typeface="Calibri" panose="020F0502020204030204" pitchFamily="34" charset="0"/>
                          <a:ea typeface="Calibri" panose="020F0502020204030204" pitchFamily="34" charset="0"/>
                          <a:cs typeface="Times New Roman" panose="02020603050405020304" pitchFamily="18" charset="0"/>
                        </a:rPr>
                        <a:t>BN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000" b="1">
                          <a:effectLst/>
                          <a:latin typeface="Calibri" panose="020F0502020204030204" pitchFamily="34" charset="0"/>
                          <a:ea typeface="Calibri" panose="020F0502020204030204" pitchFamily="34" charset="0"/>
                          <a:cs typeface="Times New Roman" panose="02020603050405020304" pitchFamily="18" charset="0"/>
                        </a:rPr>
                        <a:t>Activation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000" b="1">
                          <a:effectLst/>
                          <a:latin typeface="Calibri" panose="020F0502020204030204" pitchFamily="34" charset="0"/>
                          <a:ea typeface="Calibri" panose="020F0502020204030204" pitchFamily="34" charset="0"/>
                          <a:cs typeface="Times New Roman" panose="02020603050405020304" pitchFamily="18" charset="0"/>
                        </a:rPr>
                        <a:t>Parameters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000" b="1">
                          <a:effectLst/>
                          <a:latin typeface="Calibri" panose="020F0502020204030204" pitchFamily="34" charset="0"/>
                          <a:ea typeface="Calibri" panose="020F0502020204030204" pitchFamily="34" charset="0"/>
                          <a:cs typeface="Times New Roman" panose="02020603050405020304" pitchFamily="18" charset="0"/>
                        </a:rPr>
                        <a:t>Original</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000" b="1" dirty="0">
                          <a:effectLst/>
                          <a:latin typeface="Calibri" panose="020F0502020204030204" pitchFamily="34" charset="0"/>
                          <a:ea typeface="Calibri" panose="020F0502020204030204" pitchFamily="34" charset="0"/>
                          <a:cs typeface="Times New Roman" panose="02020603050405020304" pitchFamily="18" charset="0"/>
                        </a:rPr>
                        <a:t>Aug</a:t>
                      </a:r>
                      <a:r>
                        <a:rPr lang="en-CA" sz="1000" b="1" baseline="30000" dirty="0">
                          <a:effectLst/>
                          <a:latin typeface="Calibri" panose="020F0502020204030204" pitchFamily="34" charset="0"/>
                          <a:ea typeface="Calibri" panose="020F0502020204030204" pitchFamily="34" charset="0"/>
                          <a:cs typeface="Times New Roman" panose="02020603050405020304" pitchFamily="18" charset="0"/>
                        </a:rPr>
                        <a:t>1</a:t>
                      </a:r>
                      <a:endParaRPr lang="en-CA" sz="1100" baseline="30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000" b="1" dirty="0">
                          <a:effectLst/>
                          <a:latin typeface="Calibri" panose="020F0502020204030204" pitchFamily="34" charset="0"/>
                          <a:ea typeface="Calibri" panose="020F0502020204030204" pitchFamily="34" charset="0"/>
                          <a:cs typeface="Times New Roman" panose="02020603050405020304" pitchFamily="18" charset="0"/>
                        </a:rPr>
                        <a:t>MN</a:t>
                      </a:r>
                      <a:r>
                        <a:rPr lang="en-CA" sz="1000" b="1" baseline="30000" dirty="0">
                          <a:effectLst/>
                          <a:latin typeface="Calibri" panose="020F0502020204030204" pitchFamily="34" charset="0"/>
                          <a:ea typeface="Calibri" panose="020F0502020204030204" pitchFamily="34" charset="0"/>
                          <a:cs typeface="Times New Roman" panose="02020603050405020304" pitchFamily="18" charset="0"/>
                        </a:rPr>
                        <a:t>2</a:t>
                      </a:r>
                      <a:endParaRPr lang="en-CA" sz="1100" baseline="30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6724305"/>
                  </a:ext>
                </a:extLst>
              </a:tr>
              <a:tr h="389345">
                <a:tc>
                  <a:txBody>
                    <a:bodyPr/>
                    <a:lstStyle/>
                    <a:p>
                      <a:pPr algn="ctr">
                        <a:lnSpc>
                          <a:spcPct val="107000"/>
                        </a:lnSpc>
                        <a:spcAft>
                          <a:spcPts val="0"/>
                        </a:spcAft>
                      </a:pPr>
                      <a:r>
                        <a:rPr lang="en-CA" sz="1000" dirty="0">
                          <a:effectLst/>
                          <a:latin typeface="Calibri" panose="020F0502020204030204" pitchFamily="34" charset="0"/>
                          <a:ea typeface="Calibri" panose="020F0502020204030204" pitchFamily="34" charset="0"/>
                          <a:cs typeface="Times New Roman" panose="02020603050405020304" pitchFamily="18" charset="0"/>
                        </a:rPr>
                        <a:t>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Basic CNN v2 DO LR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X</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LeakyRelu</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62,891,665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10.56</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14.00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0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16.69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0612938"/>
                  </a:ext>
                </a:extLst>
              </a:tr>
              <a:tr h="389345">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dot"/>
                      <a:round/>
                      <a:headEnd type="none" w="med" len="med"/>
                      <a:tailEnd type="none" w="med" len="med"/>
                    </a:lnR>
                    <a:lnT>
                      <a:noFill/>
                    </a:lnT>
                    <a:lnB>
                      <a:noFill/>
                    </a:lnB>
                  </a:tcPr>
                </a:tc>
                <a:tc>
                  <a:txBody>
                    <a:bodyPr/>
                    <a:lstStyle/>
                    <a:p>
                      <a:pP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Basic CNN v2 BN LR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X</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LeakyRelu</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62,893,073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10.66</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dirty="0">
                          <a:effectLst/>
                          <a:latin typeface="Calibri" panose="020F0502020204030204" pitchFamily="34" charset="0"/>
                          <a:ea typeface="Calibri" panose="020F0502020204030204" pitchFamily="34" charset="0"/>
                          <a:cs typeface="Times New Roman" panose="02020603050405020304" pitchFamily="18" charset="0"/>
                        </a:rPr>
                        <a:t>27.24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78.53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a:noFill/>
                    </a:lnR>
                    <a:lnT>
                      <a:noFill/>
                    </a:lnT>
                    <a:lnB>
                      <a:noFill/>
                    </a:lnB>
                  </a:tcPr>
                </a:tc>
                <a:extLst>
                  <a:ext uri="{0D108BD9-81ED-4DB2-BD59-A6C34878D82A}">
                    <a16:rowId xmlns:a16="http://schemas.microsoft.com/office/drawing/2014/main" val="1488751271"/>
                  </a:ext>
                </a:extLst>
              </a:tr>
              <a:tr h="389345">
                <a:tc>
                  <a:txBody>
                    <a:bodyPr/>
                    <a:lstStyle/>
                    <a:p>
                      <a:pPr algn="ctr">
                        <a:lnSpc>
                          <a:spcPct val="107000"/>
                        </a:lnSpc>
                        <a:spcAft>
                          <a:spcPts val="0"/>
                        </a:spcAft>
                      </a:pPr>
                      <a:r>
                        <a:rPr lang="en-CA" sz="1000" b="1">
                          <a:effectLst/>
                          <a:latin typeface="Calibri" panose="020F0502020204030204" pitchFamily="34" charset="0"/>
                          <a:ea typeface="Calibri" panose="020F0502020204030204" pitchFamily="34" charset="0"/>
                          <a:cs typeface="Times New Roman" panose="02020603050405020304" pitchFamily="18" charset="0"/>
                        </a:rPr>
                        <a:t>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dot"/>
                      <a:round/>
                      <a:headEnd type="none" w="med" len="med"/>
                      <a:tailEnd type="none" w="med" len="med"/>
                    </a:lnR>
                    <a:lnT>
                      <a:noFill/>
                    </a:lnT>
                    <a:lnB>
                      <a:noFill/>
                    </a:lnB>
                  </a:tcPr>
                </a:tc>
                <a:tc>
                  <a:txBody>
                    <a:bodyPr/>
                    <a:lstStyle/>
                    <a:p>
                      <a:pPr>
                        <a:lnSpc>
                          <a:spcPct val="107000"/>
                        </a:lnSpc>
                        <a:spcAft>
                          <a:spcPts val="0"/>
                        </a:spcAft>
                      </a:pPr>
                      <a:r>
                        <a:rPr lang="en-CA" sz="1000" b="1">
                          <a:effectLst/>
                          <a:latin typeface="Calibri" panose="020F0502020204030204" pitchFamily="34" charset="0"/>
                          <a:ea typeface="Calibri" panose="020F0502020204030204" pitchFamily="34" charset="0"/>
                          <a:cs typeface="Times New Roman" panose="02020603050405020304" pitchFamily="18" charset="0"/>
                        </a:rPr>
                        <a:t>AlexNet Transfer Learning</a:t>
                      </a:r>
                      <a:r>
                        <a:rPr lang="en-CA" sz="1000" b="1" baseline="30000">
                          <a:effectLst/>
                          <a:latin typeface="Calibri" panose="020F0502020204030204" pitchFamily="34" charset="0"/>
                          <a:ea typeface="Calibri" panose="020F0502020204030204" pitchFamily="34" charset="0"/>
                          <a:cs typeface="Times New Roman" panose="02020603050405020304" pitchFamily="18" charset="0"/>
                        </a:rPr>
                        <a:t>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b="1">
                          <a:effectLst/>
                          <a:latin typeface="Calibri" panose="020F0502020204030204" pitchFamily="34" charset="0"/>
                          <a:ea typeface="Calibri" panose="020F0502020204030204" pitchFamily="34" charset="0"/>
                          <a:cs typeface="Times New Roman" panose="02020603050405020304" pitchFamily="18" charset="0"/>
                        </a:rPr>
                        <a:t>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b="1">
                          <a:effectLst/>
                          <a:latin typeface="Calibri" panose="020F0502020204030204" pitchFamily="34" charset="0"/>
                          <a:ea typeface="Calibri" panose="020F0502020204030204" pitchFamily="34" charset="0"/>
                          <a:cs typeface="Times New Roman" panose="02020603050405020304" pitchFamily="18" charset="0"/>
                        </a:rPr>
                        <a:t>X</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b="1">
                          <a:effectLst/>
                          <a:latin typeface="Calibri" panose="020F0502020204030204" pitchFamily="34" charset="0"/>
                          <a:ea typeface="Calibri" panose="020F0502020204030204" pitchFamily="34" charset="0"/>
                          <a:cs typeface="Times New Roman" panose="02020603050405020304" pitchFamily="18" charset="0"/>
                        </a:rPr>
                        <a:t>X</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b="1">
                          <a:effectLst/>
                          <a:latin typeface="Calibri" panose="020F0502020204030204" pitchFamily="34" charset="0"/>
                          <a:ea typeface="Calibri" panose="020F0502020204030204" pitchFamily="34" charset="0"/>
                          <a:cs typeface="Times New Roman" panose="02020603050405020304" pitchFamily="18" charset="0"/>
                        </a:rPr>
                        <a:t>Relu</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b="1">
                          <a:effectLst/>
                          <a:latin typeface="Calibri" panose="020F0502020204030204" pitchFamily="34" charset="0"/>
                          <a:ea typeface="Calibri" panose="020F0502020204030204" pitchFamily="34" charset="0"/>
                          <a:cs typeface="Times New Roman" panose="02020603050405020304" pitchFamily="18" charset="0"/>
                        </a:rPr>
                        <a:t>13,011,313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b="1">
                          <a:effectLst/>
                          <a:latin typeface="Calibri" panose="020F0502020204030204" pitchFamily="34" charset="0"/>
                          <a:ea typeface="Calibri" panose="020F0502020204030204" pitchFamily="34" charset="0"/>
                          <a:cs typeface="Times New Roman" panose="02020603050405020304" pitchFamily="18" charset="0"/>
                        </a:rPr>
                        <a:t>244.97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b="1">
                          <a:effectLst/>
                          <a:latin typeface="Calibri" panose="020F0502020204030204" pitchFamily="34" charset="0"/>
                          <a:ea typeface="Calibri" panose="020F0502020204030204" pitchFamily="34" charset="0"/>
                          <a:cs typeface="Times New Roman" panose="02020603050405020304" pitchFamily="18" charset="0"/>
                        </a:rPr>
                        <a:t>328.51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28.36</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a:noFill/>
                    </a:lnR>
                    <a:lnT>
                      <a:noFill/>
                    </a:lnT>
                    <a:lnB>
                      <a:noFill/>
                    </a:lnB>
                  </a:tcPr>
                </a:tc>
                <a:extLst>
                  <a:ext uri="{0D108BD9-81ED-4DB2-BD59-A6C34878D82A}">
                    <a16:rowId xmlns:a16="http://schemas.microsoft.com/office/drawing/2014/main" val="2833596220"/>
                  </a:ext>
                </a:extLst>
              </a:tr>
              <a:tr h="389345">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dot"/>
                      <a:round/>
                      <a:headEnd type="none" w="med" len="med"/>
                      <a:tailEnd type="none" w="med" len="med"/>
                    </a:lnR>
                    <a:lnT>
                      <a:noFill/>
                    </a:lnT>
                    <a:lnB>
                      <a:noFill/>
                    </a:lnB>
                  </a:tcPr>
                </a:tc>
                <a:tc>
                  <a:txBody>
                    <a:bodyPr/>
                    <a:lstStyle/>
                    <a:p>
                      <a:pPr>
                        <a:lnSpc>
                          <a:spcPct val="107000"/>
                        </a:lnSpc>
                        <a:spcAft>
                          <a:spcPts val="0"/>
                        </a:spcAft>
                      </a:pPr>
                      <a:r>
                        <a:rPr lang="en-CA" sz="1000" dirty="0" err="1">
                          <a:effectLst/>
                          <a:latin typeface="Calibri" panose="020F0502020204030204" pitchFamily="34" charset="0"/>
                          <a:ea typeface="Calibri" panose="020F0502020204030204" pitchFamily="34" charset="0"/>
                          <a:cs typeface="Times New Roman" panose="02020603050405020304" pitchFamily="18" charset="0"/>
                        </a:rPr>
                        <a:t>AlexNet</a:t>
                      </a:r>
                      <a:r>
                        <a:rPr lang="en-CA" sz="1000" dirty="0">
                          <a:effectLst/>
                          <a:latin typeface="Calibri" panose="020F0502020204030204" pitchFamily="34" charset="0"/>
                          <a:ea typeface="Calibri" panose="020F0502020204030204" pitchFamily="34" charset="0"/>
                          <a:cs typeface="Times New Roman" panose="02020603050405020304" pitchFamily="18" charset="0"/>
                        </a:rPr>
                        <a:t> Transfer Learning LR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X</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X</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LeakyRelu</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13,014,257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19.53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20.40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34.48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a:noFill/>
                    </a:lnR>
                    <a:lnT>
                      <a:noFill/>
                    </a:lnT>
                    <a:lnB>
                      <a:noFill/>
                    </a:lnB>
                  </a:tcPr>
                </a:tc>
                <a:extLst>
                  <a:ext uri="{0D108BD9-81ED-4DB2-BD59-A6C34878D82A}">
                    <a16:rowId xmlns:a16="http://schemas.microsoft.com/office/drawing/2014/main" val="242337184"/>
                  </a:ext>
                </a:extLst>
              </a:tr>
              <a:tr h="389345">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11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dot"/>
                      <a:round/>
                      <a:headEnd type="none" w="med" len="med"/>
                      <a:tailEnd type="none" w="med" len="med"/>
                    </a:lnR>
                    <a:lnT>
                      <a:noFill/>
                    </a:lnT>
                    <a:lnB>
                      <a:noFill/>
                    </a:lnB>
                  </a:tcPr>
                </a:tc>
                <a:tc>
                  <a:txBody>
                    <a:bodyPr/>
                    <a:lstStyle/>
                    <a:p>
                      <a:pP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AlexNet transfer BE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X</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Relu</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110,887,769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15.69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24.46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16.20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a:noFill/>
                    </a:lnR>
                    <a:lnT>
                      <a:noFill/>
                    </a:lnT>
                    <a:lnB>
                      <a:noFill/>
                    </a:lnB>
                  </a:tcPr>
                </a:tc>
                <a:extLst>
                  <a:ext uri="{0D108BD9-81ED-4DB2-BD59-A6C34878D82A}">
                    <a16:rowId xmlns:a16="http://schemas.microsoft.com/office/drawing/2014/main" val="2089437812"/>
                  </a:ext>
                </a:extLst>
              </a:tr>
              <a:tr h="389345">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12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dot"/>
                      <a:round/>
                      <a:headEnd type="none" w="med" len="med"/>
                      <a:tailEnd type="none" w="med" len="med"/>
                    </a:lnR>
                    <a:lnT>
                      <a:noFill/>
                    </a:lnT>
                    <a:lnB>
                      <a:noFill/>
                    </a:lnB>
                  </a:tcPr>
                </a:tc>
                <a:tc>
                  <a:txBody>
                    <a:bodyPr/>
                    <a:lstStyle/>
                    <a:p>
                      <a:pP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AlexNet transfer BE LR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X</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LeakyRelu</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dirty="0">
                          <a:effectLst/>
                          <a:latin typeface="Calibri" panose="020F0502020204030204" pitchFamily="34" charset="0"/>
                          <a:ea typeface="Calibri" panose="020F0502020204030204" pitchFamily="34" charset="0"/>
                          <a:cs typeface="Times New Roman" panose="02020603050405020304" pitchFamily="18" charset="0"/>
                        </a:rPr>
                        <a:t>110,887,769</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12.86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a:effectLst/>
                          <a:latin typeface="Calibri" panose="020F0502020204030204" pitchFamily="34" charset="0"/>
                          <a:ea typeface="Calibri" panose="020F0502020204030204" pitchFamily="34" charset="0"/>
                          <a:cs typeface="Times New Roman" panose="02020603050405020304" pitchFamily="18" charset="0"/>
                        </a:rPr>
                        <a:t>42.72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14.57</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a:noFill/>
                    </a:lnR>
                    <a:lnT>
                      <a:noFill/>
                    </a:lnT>
                    <a:lnB>
                      <a:noFill/>
                    </a:lnB>
                  </a:tcPr>
                </a:tc>
                <a:extLst>
                  <a:ext uri="{0D108BD9-81ED-4DB2-BD59-A6C34878D82A}">
                    <a16:rowId xmlns:a16="http://schemas.microsoft.com/office/drawing/2014/main" val="3195943477"/>
                  </a:ext>
                </a:extLst>
              </a:tr>
            </a:tbl>
          </a:graphicData>
        </a:graphic>
      </p:graphicFrame>
      <p:sp>
        <p:nvSpPr>
          <p:cNvPr id="5" name="Rectangle 1">
            <a:extLst>
              <a:ext uri="{FF2B5EF4-FFF2-40B4-BE49-F238E27FC236}">
                <a16:creationId xmlns:a16="http://schemas.microsoft.com/office/drawing/2014/main" id="{4AD14DB6-7674-4D06-AF14-C3AC2A9AB348}"/>
              </a:ext>
            </a:extLst>
          </p:cNvPr>
          <p:cNvSpPr>
            <a:spLocks noChangeArrowheads="1"/>
          </p:cNvSpPr>
          <p:nvPr/>
        </p:nvSpPr>
        <p:spPr bwMode="auto">
          <a:xfrm>
            <a:off x="2857500" y="2314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A" altLang="en-US" sz="1800" b="0" i="0" u="none" strike="noStrike" cap="none" normalizeH="0" baseline="0">
                <a:ln>
                  <a:noFill/>
                </a:ln>
                <a:solidFill>
                  <a:schemeClr val="tx1"/>
                </a:solidFill>
                <a:effectLst/>
                <a:latin typeface="Arial" panose="020B0604020202020204" pitchFamily="34" charset="0"/>
              </a:rPr>
            </a:br>
            <a:endParaRPr kumimoji="0" lang="en-CA"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3">
            <a:extLst>
              <a:ext uri="{FF2B5EF4-FFF2-40B4-BE49-F238E27FC236}">
                <a16:creationId xmlns:a16="http://schemas.microsoft.com/office/drawing/2014/main" id="{0E7885B3-B724-4F13-81CF-98B522355568}"/>
              </a:ext>
            </a:extLst>
          </p:cNvPr>
          <p:cNvSpPr>
            <a:spLocks noChangeArrowheads="1"/>
          </p:cNvSpPr>
          <p:nvPr/>
        </p:nvSpPr>
        <p:spPr bwMode="auto">
          <a:xfrm>
            <a:off x="5032642" y="6502440"/>
            <a:ext cx="21267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900" b="0" i="1" u="none" strike="noStrike" cap="none" normalizeH="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 </a:t>
            </a:r>
            <a:r>
              <a:rPr kumimoji="0" lang="en-CA" altLang="en-US" sz="900" b="0" i="1" u="none" strike="noStrike" cap="none" normalizeH="0" baseline="0" dirty="0" bmk="">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Trained on augmented data</a:t>
            </a:r>
            <a:endParaRPr kumimoji="0" lang="en-CA" altLang="en-US" sz="700" b="0" i="1" u="none" strike="noStrike" cap="none" normalizeH="0" baseline="0" dirty="0" bmk="">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9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r>
              <a:rPr kumimoji="0" lang="en-CA" altLang="en-US" sz="900" b="0" i="1" u="none" strike="noStrike" cap="none" normalizeH="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a:t>
            </a:r>
            <a:r>
              <a:rPr kumimoji="0" lang="en-CA" altLang="en-US" sz="9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Trained on mean normalized data</a:t>
            </a:r>
            <a:endParaRPr kumimoji="0" lang="en-CA" altLang="en-US" sz="1600" b="0" i="1"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62E2C644-3BF7-4297-92E7-79B18EF93057}"/>
              </a:ext>
            </a:extLst>
          </p:cNvPr>
          <p:cNvSpPr txBox="1"/>
          <p:nvPr/>
        </p:nvSpPr>
        <p:spPr>
          <a:xfrm>
            <a:off x="1146543" y="1298912"/>
            <a:ext cx="10336619" cy="2031325"/>
          </a:xfrm>
          <a:prstGeom prst="rect">
            <a:avLst/>
          </a:prstGeom>
          <a:noFill/>
        </p:spPr>
        <p:txBody>
          <a:bodyPr wrap="square" rtlCol="0">
            <a:spAutoFit/>
          </a:bodyPr>
          <a:lstStyle/>
          <a:p>
            <a:pPr marL="285750" indent="-285750">
              <a:buFont typeface="Arial" panose="020B0604020202020204" pitchFamily="34" charset="0"/>
              <a:buChar char="•"/>
            </a:pPr>
            <a:r>
              <a:rPr lang="en-CA" dirty="0"/>
              <a:t>With the exception of model 7, validation MSE performance worsened across the board</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 improvement in model 7 might suggest that the model has a problem with “exploding gradients”</a:t>
            </a:r>
            <a:br>
              <a:rPr lang="en-CA" dirty="0"/>
            </a:br>
            <a:r>
              <a:rPr lang="en-CA" dirty="0"/>
              <a:t>Normalizing the data likely makes the </a:t>
            </a:r>
            <a:r>
              <a:rPr lang="en-CA" dirty="0" err="1"/>
              <a:t>Relu</a:t>
            </a:r>
            <a:r>
              <a:rPr lang="en-CA" dirty="0"/>
              <a:t> activations less sensitive to changes in the frame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 decrease in validation MSE in the 5 models is likely due to the models already being able to pick up on minor changes in the frame.</a:t>
            </a:r>
          </a:p>
        </p:txBody>
      </p:sp>
    </p:spTree>
    <p:extLst>
      <p:ext uri="{BB962C8B-B14F-4D97-AF65-F5344CB8AC3E}">
        <p14:creationId xmlns:p14="http://schemas.microsoft.com/office/powerpoint/2010/main" val="2390109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DCF6-2BDF-42FF-9EE3-B3B04092E4FE}"/>
              </a:ext>
            </a:extLst>
          </p:cNvPr>
          <p:cNvSpPr>
            <a:spLocks noGrp="1"/>
          </p:cNvSpPr>
          <p:nvPr>
            <p:ph type="title"/>
          </p:nvPr>
        </p:nvSpPr>
        <p:spPr/>
        <p:txBody>
          <a:bodyPr/>
          <a:lstStyle/>
          <a:p>
            <a:r>
              <a:rPr lang="en-CA" dirty="0"/>
              <a:t>Part 5 – Automating the CNN Training</a:t>
            </a:r>
          </a:p>
        </p:txBody>
      </p:sp>
      <p:sp>
        <p:nvSpPr>
          <p:cNvPr id="4" name="TextBox 3">
            <a:extLst>
              <a:ext uri="{FF2B5EF4-FFF2-40B4-BE49-F238E27FC236}">
                <a16:creationId xmlns:a16="http://schemas.microsoft.com/office/drawing/2014/main" id="{12EEDD9D-EAA8-436B-A0A8-2F9E4A851BC6}"/>
              </a:ext>
            </a:extLst>
          </p:cNvPr>
          <p:cNvSpPr txBox="1"/>
          <p:nvPr/>
        </p:nvSpPr>
        <p:spPr>
          <a:xfrm>
            <a:off x="1422990" y="1690688"/>
            <a:ext cx="9346018" cy="2308324"/>
          </a:xfrm>
          <a:prstGeom prst="rect">
            <a:avLst/>
          </a:prstGeom>
          <a:noFill/>
        </p:spPr>
        <p:txBody>
          <a:bodyPr wrap="square" rtlCol="0">
            <a:spAutoFit/>
          </a:bodyPr>
          <a:lstStyle/>
          <a:p>
            <a:pPr marL="285750" indent="-285750">
              <a:buFont typeface="Arial" panose="020B0604020202020204" pitchFamily="34" charset="0"/>
              <a:buChar char="•"/>
            </a:pPr>
            <a:r>
              <a:rPr lang="en-CA" dirty="0"/>
              <a:t>In a final attempt to improve the model performance from Part 1, a script was created to automate the model building process. The script adds two additional convolutional layers to the best performing model from Part 1 (model 5)</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 cartesian product of 2 additional layers was taken</a:t>
            </a:r>
          </a:p>
          <a:p>
            <a:pPr marL="285750" indent="-285750">
              <a:buFont typeface="Arial" panose="020B0604020202020204" pitchFamily="34" charset="0"/>
              <a:buChar char="•"/>
            </a:pPr>
            <a:r>
              <a:rPr lang="en-CA" dirty="0"/>
              <a:t>The cartesian product of the results was then taken to generate 24 additional models to train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 24 models were trained and the model with the best performance was written to a text file</a:t>
            </a:r>
          </a:p>
        </p:txBody>
      </p:sp>
      <p:pic>
        <p:nvPicPr>
          <p:cNvPr id="6" name="Picture 5">
            <a:extLst>
              <a:ext uri="{FF2B5EF4-FFF2-40B4-BE49-F238E27FC236}">
                <a16:creationId xmlns:a16="http://schemas.microsoft.com/office/drawing/2014/main" id="{9D4BF9CC-79D5-42D8-856A-AB962822C044}"/>
              </a:ext>
            </a:extLst>
          </p:cNvPr>
          <p:cNvPicPr>
            <a:picLocks noChangeAspect="1"/>
          </p:cNvPicPr>
          <p:nvPr/>
        </p:nvPicPr>
        <p:blipFill>
          <a:blip r:embed="rId2"/>
          <a:stretch>
            <a:fillRect/>
          </a:stretch>
        </p:blipFill>
        <p:spPr>
          <a:xfrm>
            <a:off x="3567112" y="4300947"/>
            <a:ext cx="5057775" cy="2162175"/>
          </a:xfrm>
          <a:prstGeom prst="rect">
            <a:avLst/>
          </a:prstGeom>
        </p:spPr>
      </p:pic>
    </p:spTree>
    <p:extLst>
      <p:ext uri="{BB962C8B-B14F-4D97-AF65-F5344CB8AC3E}">
        <p14:creationId xmlns:p14="http://schemas.microsoft.com/office/powerpoint/2010/main" val="3099749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DCF6-2BDF-42FF-9EE3-B3B04092E4FE}"/>
              </a:ext>
            </a:extLst>
          </p:cNvPr>
          <p:cNvSpPr>
            <a:spLocks noGrp="1"/>
          </p:cNvSpPr>
          <p:nvPr>
            <p:ph type="title"/>
          </p:nvPr>
        </p:nvSpPr>
        <p:spPr/>
        <p:txBody>
          <a:bodyPr/>
          <a:lstStyle/>
          <a:p>
            <a:r>
              <a:rPr lang="en-CA" dirty="0"/>
              <a:t>Part 5 – Automating the CNN Training</a:t>
            </a:r>
          </a:p>
        </p:txBody>
      </p:sp>
      <p:sp>
        <p:nvSpPr>
          <p:cNvPr id="4" name="TextBox 3">
            <a:extLst>
              <a:ext uri="{FF2B5EF4-FFF2-40B4-BE49-F238E27FC236}">
                <a16:creationId xmlns:a16="http://schemas.microsoft.com/office/drawing/2014/main" id="{12EEDD9D-EAA8-436B-A0A8-2F9E4A851BC6}"/>
              </a:ext>
            </a:extLst>
          </p:cNvPr>
          <p:cNvSpPr txBox="1"/>
          <p:nvPr/>
        </p:nvSpPr>
        <p:spPr>
          <a:xfrm>
            <a:off x="1509824" y="2137255"/>
            <a:ext cx="9346018" cy="3970318"/>
          </a:xfrm>
          <a:prstGeom prst="rect">
            <a:avLst/>
          </a:prstGeom>
          <a:noFill/>
        </p:spPr>
        <p:txBody>
          <a:bodyPr wrap="square" rtlCol="0">
            <a:spAutoFit/>
          </a:bodyPr>
          <a:lstStyle/>
          <a:p>
            <a:pPr marL="285750" indent="-285750">
              <a:buFont typeface="Arial" panose="020B0604020202020204" pitchFamily="34" charset="0"/>
              <a:buChar char="•"/>
            </a:pPr>
            <a:r>
              <a:rPr lang="en-CA" dirty="0"/>
              <a:t>Of the 24 models trained, the best model performed at 15.64 validation MSE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Again, adding complexity to the model did not improve model performance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r>
              <a:rPr lang="en-CA" b="1" u="sng" dirty="0"/>
              <a:t>Next Steps:</a:t>
            </a:r>
          </a:p>
          <a:p>
            <a:pPr marL="285750" indent="-285750">
              <a:buFont typeface="Arial" panose="020B0604020202020204" pitchFamily="34" charset="0"/>
              <a:buChar char="•"/>
            </a:pPr>
            <a:r>
              <a:rPr lang="en-CA" dirty="0"/>
              <a:t>In order to improve model performance, additional models need to be trained</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24 models were trained, however, increasing this number by a factor of 2 or 3 might provide an improvement on performance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3335103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DCF6-2BDF-42FF-9EE3-B3B04092E4FE}"/>
              </a:ext>
            </a:extLst>
          </p:cNvPr>
          <p:cNvSpPr>
            <a:spLocks noGrp="1"/>
          </p:cNvSpPr>
          <p:nvPr>
            <p:ph type="title"/>
          </p:nvPr>
        </p:nvSpPr>
        <p:spPr/>
        <p:txBody>
          <a:bodyPr/>
          <a:lstStyle/>
          <a:p>
            <a:r>
              <a:rPr lang="en-CA" dirty="0"/>
              <a:t>Crowd Counting - Preface</a:t>
            </a:r>
          </a:p>
        </p:txBody>
      </p:sp>
      <p:sp>
        <p:nvSpPr>
          <p:cNvPr id="3" name="Content Placeholder 2">
            <a:extLst>
              <a:ext uri="{FF2B5EF4-FFF2-40B4-BE49-F238E27FC236}">
                <a16:creationId xmlns:a16="http://schemas.microsoft.com/office/drawing/2014/main" id="{77D4C3B1-AFBD-4327-A767-FEC0D626CF10}"/>
              </a:ext>
            </a:extLst>
          </p:cNvPr>
          <p:cNvSpPr>
            <a:spLocks noGrp="1"/>
          </p:cNvSpPr>
          <p:nvPr>
            <p:ph idx="1"/>
          </p:nvPr>
        </p:nvSpPr>
        <p:spPr/>
        <p:txBody>
          <a:bodyPr/>
          <a:lstStyle/>
          <a:p>
            <a:r>
              <a:rPr lang="en-CA" sz="2000" dirty="0"/>
              <a:t>Goal: Given a picture of a mall webcam, count the number of people in the frame using a convolutional neural network.</a:t>
            </a:r>
          </a:p>
          <a:p>
            <a:r>
              <a:rPr lang="en-CA" sz="2000" dirty="0"/>
              <a:t>For example, there are 41 people in the frame below:</a:t>
            </a:r>
          </a:p>
          <a:p>
            <a:endParaRPr lang="en-CA" dirty="0"/>
          </a:p>
          <a:p>
            <a:endParaRPr lang="en-CA" dirty="0"/>
          </a:p>
          <a:p>
            <a:endParaRPr lang="en-CA" dirty="0"/>
          </a:p>
        </p:txBody>
      </p:sp>
      <p:pic>
        <p:nvPicPr>
          <p:cNvPr id="5" name="Picture 4" descr="A picture containing indoor, photo, different, various&#10;&#10;Description automatically generated">
            <a:extLst>
              <a:ext uri="{FF2B5EF4-FFF2-40B4-BE49-F238E27FC236}">
                <a16:creationId xmlns:a16="http://schemas.microsoft.com/office/drawing/2014/main" id="{01D02D8A-144D-4EEC-95A4-D3FCF6B5D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7757" y="3326053"/>
            <a:ext cx="3880037" cy="3191153"/>
          </a:xfrm>
          <a:prstGeom prst="rect">
            <a:avLst/>
          </a:prstGeom>
        </p:spPr>
      </p:pic>
    </p:spTree>
    <p:extLst>
      <p:ext uri="{BB962C8B-B14F-4D97-AF65-F5344CB8AC3E}">
        <p14:creationId xmlns:p14="http://schemas.microsoft.com/office/powerpoint/2010/main" val="3373446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9F80C5-D91E-4158-8BA0-55377BBBECE8}"/>
              </a:ext>
            </a:extLst>
          </p:cNvPr>
          <p:cNvSpPr>
            <a:spLocks noGrp="1"/>
          </p:cNvSpPr>
          <p:nvPr>
            <p:ph type="title"/>
          </p:nvPr>
        </p:nvSpPr>
        <p:spPr>
          <a:xfrm>
            <a:off x="838200" y="365125"/>
            <a:ext cx="10515600" cy="1325563"/>
          </a:xfrm>
        </p:spPr>
        <p:txBody>
          <a:bodyPr/>
          <a:lstStyle/>
          <a:p>
            <a:r>
              <a:rPr lang="en-CA" dirty="0"/>
              <a:t>Conclusion and Next Steps</a:t>
            </a:r>
          </a:p>
        </p:txBody>
      </p:sp>
      <p:sp>
        <p:nvSpPr>
          <p:cNvPr id="5" name="TextBox 4">
            <a:extLst>
              <a:ext uri="{FF2B5EF4-FFF2-40B4-BE49-F238E27FC236}">
                <a16:creationId xmlns:a16="http://schemas.microsoft.com/office/drawing/2014/main" id="{40BF0992-A907-44A8-8C48-5F90F8EED7CC}"/>
              </a:ext>
            </a:extLst>
          </p:cNvPr>
          <p:cNvSpPr txBox="1"/>
          <p:nvPr/>
        </p:nvSpPr>
        <p:spPr>
          <a:xfrm>
            <a:off x="1435396" y="1850065"/>
            <a:ext cx="9760688" cy="4524315"/>
          </a:xfrm>
          <a:prstGeom prst="rect">
            <a:avLst/>
          </a:prstGeom>
          <a:noFill/>
        </p:spPr>
        <p:txBody>
          <a:bodyPr wrap="square" rtlCol="0">
            <a:spAutoFit/>
          </a:bodyPr>
          <a:lstStyle/>
          <a:p>
            <a:pPr marL="285750" indent="-285750">
              <a:buFont typeface="Arial" panose="020B0604020202020204" pitchFamily="34" charset="0"/>
              <a:buChar char="•"/>
            </a:pPr>
            <a:r>
              <a:rPr lang="en-CA" dirty="0"/>
              <a:t>One of the simplest models performed the best at a mean squared error of 10.56</a:t>
            </a:r>
            <a:br>
              <a:rPr lang="en-CA" dirty="0"/>
            </a:br>
            <a:r>
              <a:rPr lang="en-CA" dirty="0"/>
              <a:t>(2 CNN layers &amp; </a:t>
            </a:r>
            <a:r>
              <a:rPr lang="en-CA" dirty="0">
                <a:latin typeface="Calibri" panose="020F0502020204030204" pitchFamily="34" charset="0"/>
                <a:ea typeface="Calibri" panose="020F0502020204030204" pitchFamily="34" charset="0"/>
                <a:cs typeface="Times New Roman" panose="02020603050405020304" pitchFamily="18" charset="0"/>
              </a:rPr>
              <a:t>62,891,665 trainable parameters)</a:t>
            </a: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err="1"/>
              <a:t>LeakyRelu</a:t>
            </a:r>
            <a:r>
              <a:rPr lang="en-CA" dirty="0"/>
              <a:t> improved performance on models with “exploding gradient” issues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Drop out appears to be more effective in improving model performance than batch normalization</a:t>
            </a:r>
          </a:p>
          <a:p>
            <a:endParaRPr lang="en-CA" dirty="0"/>
          </a:p>
          <a:p>
            <a:pPr marL="285750" indent="-285750">
              <a:buFont typeface="Arial" panose="020B0604020202020204" pitchFamily="34" charset="0"/>
              <a:buChar char="•"/>
            </a:pPr>
            <a:r>
              <a:rPr lang="en-CA" dirty="0"/>
              <a:t>The models are adequately capable of picking up on small differences in the images (</a:t>
            </a:r>
            <a:r>
              <a:rPr lang="en-CA" dirty="0" err="1"/>
              <a:t>ie</a:t>
            </a:r>
            <a:r>
              <a:rPr lang="en-CA" dirty="0"/>
              <a:t>. No mean normalization is required)</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Adding complexity to the models did not improve performance. </a:t>
            </a:r>
            <a:br>
              <a:rPr lang="en-CA" dirty="0"/>
            </a:br>
            <a:r>
              <a:rPr lang="en-CA" dirty="0"/>
              <a:t>Additional training with various model variations is required in order to improve overall performance of the model.</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77754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06B95FF-7524-4774-9B66-A18CA08FA1F0}"/>
              </a:ext>
            </a:extLst>
          </p:cNvPr>
          <p:cNvSpPr>
            <a:spLocks noGrp="1"/>
          </p:cNvSpPr>
          <p:nvPr>
            <p:ph type="title"/>
          </p:nvPr>
        </p:nvSpPr>
        <p:spPr>
          <a:xfrm>
            <a:off x="838200" y="365125"/>
            <a:ext cx="10515600" cy="1325563"/>
          </a:xfrm>
        </p:spPr>
        <p:txBody>
          <a:bodyPr/>
          <a:lstStyle/>
          <a:p>
            <a:r>
              <a:rPr lang="en-CA" dirty="0"/>
              <a:t>Application of Crowd Counting</a:t>
            </a:r>
          </a:p>
        </p:txBody>
      </p:sp>
      <p:sp>
        <p:nvSpPr>
          <p:cNvPr id="13" name="TextBox 12">
            <a:extLst>
              <a:ext uri="{FF2B5EF4-FFF2-40B4-BE49-F238E27FC236}">
                <a16:creationId xmlns:a16="http://schemas.microsoft.com/office/drawing/2014/main" id="{12B1E3B2-198A-451B-8EE7-84762CD18265}"/>
              </a:ext>
            </a:extLst>
          </p:cNvPr>
          <p:cNvSpPr txBox="1"/>
          <p:nvPr/>
        </p:nvSpPr>
        <p:spPr>
          <a:xfrm>
            <a:off x="1416788" y="1847018"/>
            <a:ext cx="9358423" cy="3693319"/>
          </a:xfrm>
          <a:prstGeom prst="rect">
            <a:avLst/>
          </a:prstGeom>
          <a:noFill/>
        </p:spPr>
        <p:txBody>
          <a:bodyPr wrap="square" rtlCol="0">
            <a:spAutoFit/>
          </a:bodyPr>
          <a:lstStyle/>
          <a:p>
            <a:r>
              <a:rPr lang="en-CA" sz="2400" dirty="0"/>
              <a:t>There are many applications of crowd counting.</a:t>
            </a:r>
            <a:br>
              <a:rPr lang="en-CA" sz="2400" dirty="0"/>
            </a:br>
            <a:br>
              <a:rPr lang="en-CA" sz="2400" dirty="0"/>
            </a:br>
            <a:r>
              <a:rPr lang="en-CA" sz="2400" dirty="0"/>
              <a:t>Some of which include:</a:t>
            </a:r>
          </a:p>
          <a:p>
            <a:endParaRPr lang="en-CA" dirty="0"/>
          </a:p>
          <a:p>
            <a:pPr marL="285750" lvl="0" indent="-285750">
              <a:buFont typeface="Arial" panose="020B0604020202020204" pitchFamily="34" charset="0"/>
              <a:buChar char="•"/>
            </a:pPr>
            <a:r>
              <a:rPr lang="en-CA" dirty="0"/>
              <a:t>Counting crowds could act as a proxy for overall retail economic conditions.</a:t>
            </a:r>
          </a:p>
          <a:p>
            <a:pPr marL="285750" lvl="0" indent="-285750">
              <a:buFont typeface="Arial" panose="020B0604020202020204" pitchFamily="34" charset="0"/>
              <a:buChar char="•"/>
            </a:pPr>
            <a:r>
              <a:rPr lang="en-CA" dirty="0"/>
              <a:t>Crowd counting for specific retailers could provide the basis for long/short stock purchases</a:t>
            </a:r>
          </a:p>
          <a:p>
            <a:pPr marL="285750" lvl="0" indent="-285750">
              <a:buFont typeface="Arial" panose="020B0604020202020204" pitchFamily="34" charset="0"/>
              <a:buChar char="•"/>
            </a:pPr>
            <a:r>
              <a:rPr lang="en-CA" dirty="0"/>
              <a:t>A mall could offer high traffic areas to specific retailers and charge more (ex. Apple)</a:t>
            </a:r>
          </a:p>
          <a:p>
            <a:pPr marL="285750" lvl="0" indent="-285750">
              <a:buFont typeface="Arial" panose="020B0604020202020204" pitchFamily="34" charset="0"/>
              <a:buChar char="•"/>
            </a:pPr>
            <a:r>
              <a:rPr lang="en-CA" dirty="0"/>
              <a:t>The feature extraction process for counting a crowd could be useful for other applications through transfer learning (ex. Crowd counting at a political rally, estimations of animal populations using a webcam in the forest etc.)</a:t>
            </a:r>
          </a:p>
          <a:p>
            <a:pPr marL="285750" lvl="0" indent="-285750">
              <a:buFont typeface="Arial" panose="020B0604020202020204" pitchFamily="34" charset="0"/>
              <a:buChar char="•"/>
            </a:pPr>
            <a:r>
              <a:rPr lang="en-CA" dirty="0"/>
              <a:t>Further advances in a crowd counting context could provide additional details on people in the image (demographics, time of day, etc.)</a:t>
            </a:r>
          </a:p>
        </p:txBody>
      </p:sp>
    </p:spTree>
    <p:extLst>
      <p:ext uri="{BB962C8B-B14F-4D97-AF65-F5344CB8AC3E}">
        <p14:creationId xmlns:p14="http://schemas.microsoft.com/office/powerpoint/2010/main" val="2419879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DCF6-2BDF-42FF-9EE3-B3B04092E4FE}"/>
              </a:ext>
            </a:extLst>
          </p:cNvPr>
          <p:cNvSpPr>
            <a:spLocks noGrp="1"/>
          </p:cNvSpPr>
          <p:nvPr>
            <p:ph type="title"/>
          </p:nvPr>
        </p:nvSpPr>
        <p:spPr/>
        <p:txBody>
          <a:bodyPr/>
          <a:lstStyle/>
          <a:p>
            <a:r>
              <a:rPr lang="en-CA" dirty="0"/>
              <a:t>Data Collection</a:t>
            </a:r>
          </a:p>
        </p:txBody>
      </p:sp>
      <p:sp>
        <p:nvSpPr>
          <p:cNvPr id="3" name="Content Placeholder 2">
            <a:extLst>
              <a:ext uri="{FF2B5EF4-FFF2-40B4-BE49-F238E27FC236}">
                <a16:creationId xmlns:a16="http://schemas.microsoft.com/office/drawing/2014/main" id="{77D4C3B1-AFBD-4327-A767-FEC0D626CF10}"/>
              </a:ext>
            </a:extLst>
          </p:cNvPr>
          <p:cNvSpPr>
            <a:spLocks noGrp="1"/>
          </p:cNvSpPr>
          <p:nvPr>
            <p:ph idx="1"/>
          </p:nvPr>
        </p:nvSpPr>
        <p:spPr/>
        <p:txBody>
          <a:bodyPr>
            <a:normAutofit/>
          </a:bodyPr>
          <a:lstStyle/>
          <a:p>
            <a:r>
              <a:rPr lang="en-CA" sz="1800" dirty="0"/>
              <a:t>The data was sourced from associate professor Chen Change Loy’s personal website.</a:t>
            </a:r>
          </a:p>
          <a:p>
            <a:pPr marL="0" indent="0">
              <a:buNone/>
            </a:pPr>
            <a:r>
              <a:rPr lang="en-CA" sz="1800" u="sng" dirty="0">
                <a:hlinkClick r:id="rId2"/>
              </a:rPr>
              <a:t>http://personal.ie.cuhk.edu.hk/~ccloy/downloads_mall_dataset.html</a:t>
            </a:r>
            <a:endParaRPr lang="en-CA" sz="1800" u="sng" dirty="0"/>
          </a:p>
          <a:p>
            <a:r>
              <a:rPr lang="en-CA" sz="1800" dirty="0"/>
              <a:t>The dataset contains 2,000 images from a mall webcam. Each image has an associated target value which represents the number of people in the frame.</a:t>
            </a:r>
          </a:p>
          <a:p>
            <a:pPr marL="0" indent="0">
              <a:buNone/>
            </a:pPr>
            <a:endParaRPr lang="en-CA" sz="1800" dirty="0"/>
          </a:p>
          <a:p>
            <a:r>
              <a:rPr lang="en-CA" sz="1800" dirty="0"/>
              <a:t>Examples from the dataset:</a:t>
            </a:r>
          </a:p>
        </p:txBody>
      </p:sp>
      <p:pic>
        <p:nvPicPr>
          <p:cNvPr id="7" name="Picture 6" descr="A display in a room&#10;&#10;Description automatically generated">
            <a:extLst>
              <a:ext uri="{FF2B5EF4-FFF2-40B4-BE49-F238E27FC236}">
                <a16:creationId xmlns:a16="http://schemas.microsoft.com/office/drawing/2014/main" id="{06C14FAC-46B7-4163-AFFF-6E119DA71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2367" y="4038592"/>
            <a:ext cx="2827265" cy="2385267"/>
          </a:xfrm>
          <a:prstGeom prst="rect">
            <a:avLst/>
          </a:prstGeom>
        </p:spPr>
      </p:pic>
      <p:pic>
        <p:nvPicPr>
          <p:cNvPr id="5" name="Picture 4" descr="A picture containing indoor, photo, different, various&#10;&#10;Description automatically generated">
            <a:extLst>
              <a:ext uri="{FF2B5EF4-FFF2-40B4-BE49-F238E27FC236}">
                <a16:creationId xmlns:a16="http://schemas.microsoft.com/office/drawing/2014/main" id="{FB4AC68C-51B5-4F40-A023-0FD8D5C38B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225" y="4038592"/>
            <a:ext cx="2918713" cy="2400508"/>
          </a:xfrm>
          <a:prstGeom prst="rect">
            <a:avLst/>
          </a:prstGeom>
        </p:spPr>
      </p:pic>
      <p:pic>
        <p:nvPicPr>
          <p:cNvPr id="9" name="Picture 8" descr="A group of people in a room&#10;&#10;Description automatically generated">
            <a:extLst>
              <a:ext uri="{FF2B5EF4-FFF2-40B4-BE49-F238E27FC236}">
                <a16:creationId xmlns:a16="http://schemas.microsoft.com/office/drawing/2014/main" id="{45FDD78F-C378-4B6F-B922-988E043390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9889" y="4038592"/>
            <a:ext cx="2834886" cy="2453853"/>
          </a:xfrm>
          <a:prstGeom prst="rect">
            <a:avLst/>
          </a:prstGeom>
        </p:spPr>
      </p:pic>
    </p:spTree>
    <p:extLst>
      <p:ext uri="{BB962C8B-B14F-4D97-AF65-F5344CB8AC3E}">
        <p14:creationId xmlns:p14="http://schemas.microsoft.com/office/powerpoint/2010/main" val="2815067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DCF6-2BDF-42FF-9EE3-B3B04092E4FE}"/>
              </a:ext>
            </a:extLst>
          </p:cNvPr>
          <p:cNvSpPr>
            <a:spLocks noGrp="1"/>
          </p:cNvSpPr>
          <p:nvPr>
            <p:ph type="title"/>
          </p:nvPr>
        </p:nvSpPr>
        <p:spPr/>
        <p:txBody>
          <a:bodyPr/>
          <a:lstStyle/>
          <a:p>
            <a:r>
              <a:rPr lang="en-CA" dirty="0"/>
              <a:t>Explanatory Data Analysis</a:t>
            </a:r>
          </a:p>
        </p:txBody>
      </p:sp>
      <p:pic>
        <p:nvPicPr>
          <p:cNvPr id="4" name="Picture 3">
            <a:extLst>
              <a:ext uri="{FF2B5EF4-FFF2-40B4-BE49-F238E27FC236}">
                <a16:creationId xmlns:a16="http://schemas.microsoft.com/office/drawing/2014/main" id="{E486B7DA-EF9B-404C-BFD7-DAD28894DE3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49277" y="2972501"/>
            <a:ext cx="5093446" cy="3520374"/>
          </a:xfrm>
          <a:prstGeom prst="rect">
            <a:avLst/>
          </a:prstGeom>
          <a:noFill/>
          <a:ln>
            <a:noFill/>
          </a:ln>
        </p:spPr>
      </p:pic>
      <p:sp>
        <p:nvSpPr>
          <p:cNvPr id="5" name="TextBox 4">
            <a:extLst>
              <a:ext uri="{FF2B5EF4-FFF2-40B4-BE49-F238E27FC236}">
                <a16:creationId xmlns:a16="http://schemas.microsoft.com/office/drawing/2014/main" id="{D3E327BB-0056-450C-9611-92AB22F56E46}"/>
              </a:ext>
            </a:extLst>
          </p:cNvPr>
          <p:cNvSpPr txBox="1"/>
          <p:nvPr/>
        </p:nvSpPr>
        <p:spPr>
          <a:xfrm>
            <a:off x="978195" y="1731429"/>
            <a:ext cx="10051598" cy="1015663"/>
          </a:xfrm>
          <a:prstGeom prst="rect">
            <a:avLst/>
          </a:prstGeom>
          <a:noFill/>
        </p:spPr>
        <p:txBody>
          <a:bodyPr wrap="none" rtlCol="0">
            <a:spAutoFit/>
          </a:bodyPr>
          <a:lstStyle/>
          <a:p>
            <a:pPr marL="285750" indent="-285750">
              <a:buFont typeface="Arial" panose="020B0604020202020204" pitchFamily="34" charset="0"/>
              <a:buChar char="•"/>
            </a:pPr>
            <a:r>
              <a:rPr lang="en-CA" sz="2000" dirty="0"/>
              <a:t>To get a sense of the distribution of the data, a histogram of the target variables was plotted</a:t>
            </a:r>
          </a:p>
          <a:p>
            <a:pPr marL="285750" indent="-285750">
              <a:buFont typeface="Arial" panose="020B0604020202020204" pitchFamily="34" charset="0"/>
              <a:buChar char="•"/>
            </a:pPr>
            <a:endParaRPr lang="en-CA" sz="2000" dirty="0"/>
          </a:p>
          <a:p>
            <a:pPr marL="285750" indent="-285750">
              <a:buFont typeface="Arial" panose="020B0604020202020204" pitchFamily="34" charset="0"/>
              <a:buChar char="•"/>
            </a:pPr>
            <a:r>
              <a:rPr lang="en-CA" sz="2000" dirty="0"/>
              <a:t>The dataset has a mean target value of 31.16</a:t>
            </a:r>
          </a:p>
        </p:txBody>
      </p:sp>
    </p:spTree>
    <p:extLst>
      <p:ext uri="{BB962C8B-B14F-4D97-AF65-F5344CB8AC3E}">
        <p14:creationId xmlns:p14="http://schemas.microsoft.com/office/powerpoint/2010/main" val="296595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DCF6-2BDF-42FF-9EE3-B3B04092E4FE}"/>
              </a:ext>
            </a:extLst>
          </p:cNvPr>
          <p:cNvSpPr>
            <a:spLocks noGrp="1"/>
          </p:cNvSpPr>
          <p:nvPr>
            <p:ph type="title"/>
          </p:nvPr>
        </p:nvSpPr>
        <p:spPr/>
        <p:txBody>
          <a:bodyPr/>
          <a:lstStyle/>
          <a:p>
            <a:r>
              <a:rPr lang="en-CA" dirty="0"/>
              <a:t>Performance Benchmarking</a:t>
            </a:r>
          </a:p>
        </p:txBody>
      </p:sp>
      <p:pic>
        <p:nvPicPr>
          <p:cNvPr id="5" name="Picture 4">
            <a:extLst>
              <a:ext uri="{FF2B5EF4-FFF2-40B4-BE49-F238E27FC236}">
                <a16:creationId xmlns:a16="http://schemas.microsoft.com/office/drawing/2014/main" id="{B5CE9793-1DF1-4A09-8C9C-8629667A7A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40507" y="2972501"/>
            <a:ext cx="5093446" cy="3520374"/>
          </a:xfrm>
          <a:prstGeom prst="rect">
            <a:avLst/>
          </a:prstGeom>
          <a:noFill/>
          <a:ln>
            <a:noFill/>
          </a:ln>
        </p:spPr>
      </p:pic>
      <p:sp>
        <p:nvSpPr>
          <p:cNvPr id="6" name="TextBox 5">
            <a:extLst>
              <a:ext uri="{FF2B5EF4-FFF2-40B4-BE49-F238E27FC236}">
                <a16:creationId xmlns:a16="http://schemas.microsoft.com/office/drawing/2014/main" id="{2597FA49-4155-45EA-A073-A89801FED562}"/>
              </a:ext>
            </a:extLst>
          </p:cNvPr>
          <p:cNvSpPr txBox="1"/>
          <p:nvPr/>
        </p:nvSpPr>
        <p:spPr>
          <a:xfrm>
            <a:off x="978195" y="1731429"/>
            <a:ext cx="10467546" cy="1015663"/>
          </a:xfrm>
          <a:prstGeom prst="rect">
            <a:avLst/>
          </a:prstGeom>
          <a:noFill/>
        </p:spPr>
        <p:txBody>
          <a:bodyPr wrap="none" rtlCol="0">
            <a:spAutoFit/>
          </a:bodyPr>
          <a:lstStyle/>
          <a:p>
            <a:pPr marL="285750" indent="-285750">
              <a:buFont typeface="Arial" panose="020B0604020202020204" pitchFamily="34" charset="0"/>
              <a:buChar char="•"/>
            </a:pPr>
            <a:r>
              <a:rPr lang="en-CA" sz="2000" dirty="0"/>
              <a:t>In order to set a performance benchmark the mean squared error was calculated on the dataset</a:t>
            </a:r>
          </a:p>
          <a:p>
            <a:pPr marL="285750" indent="-285750">
              <a:buFont typeface="Arial" panose="020B0604020202020204" pitchFamily="34" charset="0"/>
              <a:buChar char="•"/>
            </a:pPr>
            <a:endParaRPr lang="en-CA" sz="2000" dirty="0"/>
          </a:p>
          <a:p>
            <a:pPr marL="285750" indent="-285750">
              <a:buFont typeface="Arial" panose="020B0604020202020204" pitchFamily="34" charset="0"/>
              <a:buChar char="•"/>
            </a:pPr>
            <a:r>
              <a:rPr lang="en-CA" sz="2000" dirty="0"/>
              <a:t>Subsequent model training was then benchmarked to the calculated MSE</a:t>
            </a:r>
          </a:p>
        </p:txBody>
      </p:sp>
      <p:pic>
        <p:nvPicPr>
          <p:cNvPr id="8" name="Graphic 7">
            <a:extLst>
              <a:ext uri="{FF2B5EF4-FFF2-40B4-BE49-F238E27FC236}">
                <a16:creationId xmlns:a16="http://schemas.microsoft.com/office/drawing/2014/main" id="{DC09CC08-04E2-4B42-9E3B-237FEF2841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7939" y="3907343"/>
            <a:ext cx="2785331" cy="771612"/>
          </a:xfrm>
          <a:prstGeom prst="rect">
            <a:avLst/>
          </a:prstGeom>
        </p:spPr>
      </p:pic>
      <p:sp>
        <p:nvSpPr>
          <p:cNvPr id="9" name="TextBox 8">
            <a:extLst>
              <a:ext uri="{FF2B5EF4-FFF2-40B4-BE49-F238E27FC236}">
                <a16:creationId xmlns:a16="http://schemas.microsoft.com/office/drawing/2014/main" id="{88B96848-4474-458E-850C-07F8B5A273AC}"/>
              </a:ext>
            </a:extLst>
          </p:cNvPr>
          <p:cNvSpPr txBox="1"/>
          <p:nvPr/>
        </p:nvSpPr>
        <p:spPr>
          <a:xfrm>
            <a:off x="7850123" y="4913442"/>
            <a:ext cx="2340962" cy="369332"/>
          </a:xfrm>
          <a:prstGeom prst="rect">
            <a:avLst/>
          </a:prstGeom>
          <a:noFill/>
        </p:spPr>
        <p:txBody>
          <a:bodyPr wrap="none" rtlCol="0">
            <a:spAutoFit/>
          </a:bodyPr>
          <a:lstStyle/>
          <a:p>
            <a:r>
              <a:rPr lang="en-CA" dirty="0"/>
              <a:t>MSE of dataset = 48.21</a:t>
            </a:r>
          </a:p>
        </p:txBody>
      </p:sp>
    </p:spTree>
    <p:extLst>
      <p:ext uri="{BB962C8B-B14F-4D97-AF65-F5344CB8AC3E}">
        <p14:creationId xmlns:p14="http://schemas.microsoft.com/office/powerpoint/2010/main" val="836280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7A47281-EF41-417F-8BFD-7B8FD8E40567}"/>
              </a:ext>
            </a:extLst>
          </p:cNvPr>
          <p:cNvSpPr>
            <a:spLocks noGrp="1"/>
          </p:cNvSpPr>
          <p:nvPr>
            <p:ph type="title"/>
          </p:nvPr>
        </p:nvSpPr>
        <p:spPr>
          <a:xfrm>
            <a:off x="838200" y="365125"/>
            <a:ext cx="10515600" cy="1325563"/>
          </a:xfrm>
        </p:spPr>
        <p:txBody>
          <a:bodyPr/>
          <a:lstStyle/>
          <a:p>
            <a:r>
              <a:rPr lang="en-CA" dirty="0"/>
              <a:t>Data Preprocessing – Conversion to HSV</a:t>
            </a:r>
          </a:p>
        </p:txBody>
      </p:sp>
      <p:sp>
        <p:nvSpPr>
          <p:cNvPr id="11" name="TextBox 10">
            <a:extLst>
              <a:ext uri="{FF2B5EF4-FFF2-40B4-BE49-F238E27FC236}">
                <a16:creationId xmlns:a16="http://schemas.microsoft.com/office/drawing/2014/main" id="{946B0590-682A-44B4-885D-C44806E3CFA5}"/>
              </a:ext>
            </a:extLst>
          </p:cNvPr>
          <p:cNvSpPr txBox="1"/>
          <p:nvPr/>
        </p:nvSpPr>
        <p:spPr>
          <a:xfrm>
            <a:off x="978195" y="1731429"/>
            <a:ext cx="10375605" cy="1938992"/>
          </a:xfrm>
          <a:prstGeom prst="rect">
            <a:avLst/>
          </a:prstGeom>
          <a:noFill/>
        </p:spPr>
        <p:txBody>
          <a:bodyPr wrap="square" rtlCol="0">
            <a:spAutoFit/>
          </a:bodyPr>
          <a:lstStyle/>
          <a:p>
            <a:pPr marL="285750" indent="-285750">
              <a:buFont typeface="Arial" panose="020B0604020202020204" pitchFamily="34" charset="0"/>
              <a:buChar char="•"/>
            </a:pPr>
            <a:r>
              <a:rPr lang="en-CA" sz="2000" dirty="0"/>
              <a:t>In order to simplify the tensor input into the CNN, the dataset was converted from RGB to HSV</a:t>
            </a:r>
          </a:p>
          <a:p>
            <a:pPr marL="285750" indent="-285750">
              <a:buFont typeface="Arial" panose="020B0604020202020204" pitchFamily="34" charset="0"/>
              <a:buChar char="•"/>
            </a:pPr>
            <a:endParaRPr lang="en-CA" sz="2000" dirty="0"/>
          </a:p>
          <a:p>
            <a:pPr marL="285750" indent="-285750">
              <a:buFont typeface="Arial" panose="020B0604020202020204" pitchFamily="34" charset="0"/>
              <a:buChar char="•"/>
            </a:pPr>
            <a:r>
              <a:rPr lang="en-CA" sz="2000" dirty="0"/>
              <a:t>From the HSV images, the “value” was extracted for training</a:t>
            </a:r>
          </a:p>
          <a:p>
            <a:pPr marL="285750" indent="-285750">
              <a:buFont typeface="Arial" panose="020B0604020202020204" pitchFamily="34" charset="0"/>
              <a:buChar char="•"/>
            </a:pPr>
            <a:endParaRPr lang="en-CA" sz="2000" dirty="0"/>
          </a:p>
          <a:p>
            <a:pPr marL="285750" indent="-285750">
              <a:buFont typeface="Arial" panose="020B0604020202020204" pitchFamily="34" charset="0"/>
              <a:buChar char="•"/>
            </a:pPr>
            <a:r>
              <a:rPr lang="en-CA" sz="2000" dirty="0"/>
              <a:t>The conversion was done due to the network not requiring 3 dimensions to count the individuals in the frame</a:t>
            </a:r>
            <a:r>
              <a:rPr lang="en-CA" sz="2000" baseline="30000" dirty="0"/>
              <a:t>1</a:t>
            </a:r>
            <a:r>
              <a:rPr lang="en-CA" sz="2000" dirty="0"/>
              <a:t>.</a:t>
            </a:r>
          </a:p>
        </p:txBody>
      </p:sp>
      <p:pic>
        <p:nvPicPr>
          <p:cNvPr id="12" name="Picture 11" descr="a) the RGB color space-black arrows show the three main color dimensions, whose values are subtracted to achieve the resulting color at each point in the color space; b) the HSV color space-black arrows show the value, saturation and hue dimensions that are combined to determine the color of each point in the color space. Images by Michael Horvath, available under Creative Commons Attribution-Share Alike 3.0 Unported license. ">
            <a:extLst>
              <a:ext uri="{FF2B5EF4-FFF2-40B4-BE49-F238E27FC236}">
                <a16:creationId xmlns:a16="http://schemas.microsoft.com/office/drawing/2014/main" id="{3E9A184E-6891-41EF-B6C2-34E3BE27F7D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83918" y="4191322"/>
            <a:ext cx="5424163" cy="2083419"/>
          </a:xfrm>
          <a:prstGeom prst="rect">
            <a:avLst/>
          </a:prstGeom>
          <a:noFill/>
          <a:ln>
            <a:noFill/>
          </a:ln>
        </p:spPr>
      </p:pic>
      <p:sp>
        <p:nvSpPr>
          <p:cNvPr id="14" name="TextBox 13">
            <a:extLst>
              <a:ext uri="{FF2B5EF4-FFF2-40B4-BE49-F238E27FC236}">
                <a16:creationId xmlns:a16="http://schemas.microsoft.com/office/drawing/2014/main" id="{ECCA658D-876A-4824-8BB4-CC5D1D9E5B2A}"/>
              </a:ext>
            </a:extLst>
          </p:cNvPr>
          <p:cNvSpPr txBox="1"/>
          <p:nvPr/>
        </p:nvSpPr>
        <p:spPr>
          <a:xfrm>
            <a:off x="4124145" y="6596390"/>
            <a:ext cx="3943708" cy="261610"/>
          </a:xfrm>
          <a:prstGeom prst="rect">
            <a:avLst/>
          </a:prstGeom>
          <a:noFill/>
        </p:spPr>
        <p:txBody>
          <a:bodyPr wrap="none" rtlCol="0">
            <a:spAutoFit/>
          </a:bodyPr>
          <a:lstStyle/>
          <a:p>
            <a:r>
              <a:rPr lang="en-CA" sz="1100" i="1" dirty="0"/>
              <a:t>1 – Training on RGB vs “value” from HSV had marginal differences</a:t>
            </a:r>
            <a:endParaRPr lang="en-CA" sz="1400" i="1" dirty="0"/>
          </a:p>
        </p:txBody>
      </p:sp>
    </p:spTree>
    <p:extLst>
      <p:ext uri="{BB962C8B-B14F-4D97-AF65-F5344CB8AC3E}">
        <p14:creationId xmlns:p14="http://schemas.microsoft.com/office/powerpoint/2010/main" val="2116760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6B0590-682A-44B4-885D-C44806E3CFA5}"/>
              </a:ext>
            </a:extLst>
          </p:cNvPr>
          <p:cNvSpPr txBox="1"/>
          <p:nvPr/>
        </p:nvSpPr>
        <p:spPr>
          <a:xfrm>
            <a:off x="937411" y="2050857"/>
            <a:ext cx="10375605" cy="400110"/>
          </a:xfrm>
          <a:prstGeom prst="rect">
            <a:avLst/>
          </a:prstGeom>
          <a:noFill/>
        </p:spPr>
        <p:txBody>
          <a:bodyPr wrap="square" rtlCol="0">
            <a:spAutoFit/>
          </a:bodyPr>
          <a:lstStyle/>
          <a:p>
            <a:pPr marL="285750" indent="-285750">
              <a:buFont typeface="Arial" panose="020B0604020202020204" pitchFamily="34" charset="0"/>
              <a:buChar char="•"/>
            </a:pPr>
            <a:r>
              <a:rPr lang="en-CA" sz="2000" dirty="0"/>
              <a:t>Example of image transformation</a:t>
            </a:r>
          </a:p>
        </p:txBody>
      </p:sp>
      <p:sp>
        <p:nvSpPr>
          <p:cNvPr id="13" name="Title 1">
            <a:extLst>
              <a:ext uri="{FF2B5EF4-FFF2-40B4-BE49-F238E27FC236}">
                <a16:creationId xmlns:a16="http://schemas.microsoft.com/office/drawing/2014/main" id="{EE67F255-DA2C-473A-B0E9-62F7429907E8}"/>
              </a:ext>
            </a:extLst>
          </p:cNvPr>
          <p:cNvSpPr>
            <a:spLocks noGrp="1"/>
          </p:cNvSpPr>
          <p:nvPr>
            <p:ph type="title"/>
          </p:nvPr>
        </p:nvSpPr>
        <p:spPr>
          <a:xfrm>
            <a:off x="838200" y="365125"/>
            <a:ext cx="10515600" cy="1325563"/>
          </a:xfrm>
        </p:spPr>
        <p:txBody>
          <a:bodyPr/>
          <a:lstStyle/>
          <a:p>
            <a:r>
              <a:rPr lang="en-CA" dirty="0"/>
              <a:t>Data Preprocessing – Conversion to HSV</a:t>
            </a:r>
          </a:p>
        </p:txBody>
      </p:sp>
      <p:pic>
        <p:nvPicPr>
          <p:cNvPr id="4" name="Picture 3">
            <a:extLst>
              <a:ext uri="{FF2B5EF4-FFF2-40B4-BE49-F238E27FC236}">
                <a16:creationId xmlns:a16="http://schemas.microsoft.com/office/drawing/2014/main" id="{016D196B-4F1B-4BC8-B443-AB807F8494B5}"/>
              </a:ext>
            </a:extLst>
          </p:cNvPr>
          <p:cNvPicPr>
            <a:picLocks noChangeAspect="1"/>
          </p:cNvPicPr>
          <p:nvPr/>
        </p:nvPicPr>
        <p:blipFill>
          <a:blip r:embed="rId2"/>
          <a:stretch>
            <a:fillRect/>
          </a:stretch>
        </p:blipFill>
        <p:spPr>
          <a:xfrm>
            <a:off x="878983" y="3211247"/>
            <a:ext cx="3086531" cy="2657846"/>
          </a:xfrm>
          <a:prstGeom prst="rect">
            <a:avLst/>
          </a:prstGeom>
        </p:spPr>
      </p:pic>
      <p:pic>
        <p:nvPicPr>
          <p:cNvPr id="5" name="Picture 4">
            <a:extLst>
              <a:ext uri="{FF2B5EF4-FFF2-40B4-BE49-F238E27FC236}">
                <a16:creationId xmlns:a16="http://schemas.microsoft.com/office/drawing/2014/main" id="{08C17001-CB0D-4198-BCB1-2F9FDE59E394}"/>
              </a:ext>
            </a:extLst>
          </p:cNvPr>
          <p:cNvPicPr>
            <a:picLocks noChangeAspect="1"/>
          </p:cNvPicPr>
          <p:nvPr/>
        </p:nvPicPr>
        <p:blipFill>
          <a:blip r:embed="rId3"/>
          <a:stretch>
            <a:fillRect/>
          </a:stretch>
        </p:blipFill>
        <p:spPr>
          <a:xfrm>
            <a:off x="4552734" y="3153372"/>
            <a:ext cx="3086531" cy="2781688"/>
          </a:xfrm>
          <a:prstGeom prst="rect">
            <a:avLst/>
          </a:prstGeom>
        </p:spPr>
      </p:pic>
      <p:pic>
        <p:nvPicPr>
          <p:cNvPr id="8" name="Picture 7">
            <a:extLst>
              <a:ext uri="{FF2B5EF4-FFF2-40B4-BE49-F238E27FC236}">
                <a16:creationId xmlns:a16="http://schemas.microsoft.com/office/drawing/2014/main" id="{98ED6DE6-7833-4787-8703-44B8A128087E}"/>
              </a:ext>
            </a:extLst>
          </p:cNvPr>
          <p:cNvPicPr>
            <a:picLocks noChangeAspect="1"/>
          </p:cNvPicPr>
          <p:nvPr/>
        </p:nvPicPr>
        <p:blipFill>
          <a:blip r:embed="rId4"/>
          <a:stretch>
            <a:fillRect/>
          </a:stretch>
        </p:blipFill>
        <p:spPr>
          <a:xfrm>
            <a:off x="8226485" y="3188097"/>
            <a:ext cx="3086531" cy="2695951"/>
          </a:xfrm>
          <a:prstGeom prst="rect">
            <a:avLst/>
          </a:prstGeom>
        </p:spPr>
      </p:pic>
    </p:spTree>
    <p:extLst>
      <p:ext uri="{BB962C8B-B14F-4D97-AF65-F5344CB8AC3E}">
        <p14:creationId xmlns:p14="http://schemas.microsoft.com/office/powerpoint/2010/main" val="3111505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DCF6-2BDF-42FF-9EE3-B3B04092E4FE}"/>
              </a:ext>
            </a:extLst>
          </p:cNvPr>
          <p:cNvSpPr>
            <a:spLocks noGrp="1"/>
          </p:cNvSpPr>
          <p:nvPr>
            <p:ph type="title"/>
          </p:nvPr>
        </p:nvSpPr>
        <p:spPr/>
        <p:txBody>
          <a:bodyPr/>
          <a:lstStyle/>
          <a:p>
            <a:r>
              <a:rPr lang="en-CA" dirty="0"/>
              <a:t>Part 1 – Initial Training</a:t>
            </a:r>
          </a:p>
        </p:txBody>
      </p:sp>
      <p:graphicFrame>
        <p:nvGraphicFramePr>
          <p:cNvPr id="15" name="Table 14">
            <a:extLst>
              <a:ext uri="{FF2B5EF4-FFF2-40B4-BE49-F238E27FC236}">
                <a16:creationId xmlns:a16="http://schemas.microsoft.com/office/drawing/2014/main" id="{CCE2DB4F-2675-470A-8E35-2E094384C61E}"/>
              </a:ext>
            </a:extLst>
          </p:cNvPr>
          <p:cNvGraphicFramePr>
            <a:graphicFrameLocks noGrp="1"/>
          </p:cNvGraphicFramePr>
          <p:nvPr/>
        </p:nvGraphicFramePr>
        <p:xfrm>
          <a:off x="1348835" y="2929949"/>
          <a:ext cx="9123619" cy="3512727"/>
        </p:xfrm>
        <a:graphic>
          <a:graphicData uri="http://schemas.openxmlformats.org/drawingml/2006/table">
            <a:tbl>
              <a:tblPr firstRow="1" firstCol="1" bandRow="1"/>
              <a:tblGrid>
                <a:gridCol w="755946">
                  <a:extLst>
                    <a:ext uri="{9D8B030D-6E8A-4147-A177-3AD203B41FA5}">
                      <a16:colId xmlns:a16="http://schemas.microsoft.com/office/drawing/2014/main" val="566766936"/>
                    </a:ext>
                  </a:extLst>
                </a:gridCol>
                <a:gridCol w="2719541">
                  <a:extLst>
                    <a:ext uri="{9D8B030D-6E8A-4147-A177-3AD203B41FA5}">
                      <a16:colId xmlns:a16="http://schemas.microsoft.com/office/drawing/2014/main" val="2827026853"/>
                    </a:ext>
                  </a:extLst>
                </a:gridCol>
                <a:gridCol w="1174984">
                  <a:extLst>
                    <a:ext uri="{9D8B030D-6E8A-4147-A177-3AD203B41FA5}">
                      <a16:colId xmlns:a16="http://schemas.microsoft.com/office/drawing/2014/main" val="2264785406"/>
                    </a:ext>
                  </a:extLst>
                </a:gridCol>
                <a:gridCol w="527295">
                  <a:extLst>
                    <a:ext uri="{9D8B030D-6E8A-4147-A177-3AD203B41FA5}">
                      <a16:colId xmlns:a16="http://schemas.microsoft.com/office/drawing/2014/main" val="1281704453"/>
                    </a:ext>
                  </a:extLst>
                </a:gridCol>
                <a:gridCol w="526363">
                  <a:extLst>
                    <a:ext uri="{9D8B030D-6E8A-4147-A177-3AD203B41FA5}">
                      <a16:colId xmlns:a16="http://schemas.microsoft.com/office/drawing/2014/main" val="103397600"/>
                    </a:ext>
                  </a:extLst>
                </a:gridCol>
                <a:gridCol w="1185250">
                  <a:extLst>
                    <a:ext uri="{9D8B030D-6E8A-4147-A177-3AD203B41FA5}">
                      <a16:colId xmlns:a16="http://schemas.microsoft.com/office/drawing/2014/main" val="3142854255"/>
                    </a:ext>
                  </a:extLst>
                </a:gridCol>
                <a:gridCol w="1308440">
                  <a:extLst>
                    <a:ext uri="{9D8B030D-6E8A-4147-A177-3AD203B41FA5}">
                      <a16:colId xmlns:a16="http://schemas.microsoft.com/office/drawing/2014/main" val="1603642039"/>
                    </a:ext>
                  </a:extLst>
                </a:gridCol>
                <a:gridCol w="925800">
                  <a:extLst>
                    <a:ext uri="{9D8B030D-6E8A-4147-A177-3AD203B41FA5}">
                      <a16:colId xmlns:a16="http://schemas.microsoft.com/office/drawing/2014/main" val="2313562415"/>
                    </a:ext>
                  </a:extLst>
                </a:gridCol>
              </a:tblGrid>
              <a:tr h="390303">
                <a:tc>
                  <a:txBody>
                    <a:bodyPr/>
                    <a:lstStyle/>
                    <a:p>
                      <a:pPr algn="ctr">
                        <a:lnSpc>
                          <a:spcPct val="107000"/>
                        </a:lnSpc>
                        <a:spcAft>
                          <a:spcPts val="0"/>
                        </a:spcAft>
                      </a:pPr>
                      <a:r>
                        <a:rPr lang="en-CA" sz="1100" b="1" dirty="0">
                          <a:effectLst/>
                          <a:latin typeface="Calibri" panose="020F0502020204030204" pitchFamily="34" charset="0"/>
                          <a:ea typeface="Calibri" panose="020F0502020204030204" pitchFamily="34" charset="0"/>
                          <a:cs typeface="Times New Roman" panose="02020603050405020304" pitchFamily="18" charset="0"/>
                        </a:rPr>
                        <a:t>Model</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1100" b="1" dirty="0">
                          <a:effectLst/>
                          <a:latin typeface="Calibri" panose="020F0502020204030204" pitchFamily="34" charset="0"/>
                          <a:ea typeface="Calibri" panose="020F0502020204030204" pitchFamily="34" charset="0"/>
                          <a:cs typeface="Times New Roman" panose="02020603050405020304" pitchFamily="18" charset="0"/>
                        </a:rPr>
                        <a:t>Model Name</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b="1" dirty="0">
                          <a:effectLst/>
                          <a:latin typeface="Calibri" panose="020F0502020204030204" pitchFamily="34" charset="0"/>
                          <a:ea typeface="Calibri" panose="020F0502020204030204" pitchFamily="34" charset="0"/>
                          <a:cs typeface="Times New Roman" panose="02020603050405020304" pitchFamily="18" charset="0"/>
                        </a:rPr>
                        <a:t># of layers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b="1" dirty="0">
                          <a:effectLst/>
                          <a:latin typeface="Calibri" panose="020F0502020204030204" pitchFamily="34" charset="0"/>
                          <a:ea typeface="Calibri" panose="020F0502020204030204" pitchFamily="34" charset="0"/>
                          <a:cs typeface="Times New Roman" panose="02020603050405020304" pitchFamily="18" charset="0"/>
                        </a:rPr>
                        <a:t>DO</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b="1" dirty="0">
                          <a:effectLst/>
                          <a:latin typeface="Calibri" panose="020F0502020204030204" pitchFamily="34" charset="0"/>
                          <a:ea typeface="Calibri" panose="020F0502020204030204" pitchFamily="34" charset="0"/>
                          <a:cs typeface="Times New Roman" panose="02020603050405020304" pitchFamily="18" charset="0"/>
                        </a:rPr>
                        <a:t>BN</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b="1" dirty="0">
                          <a:effectLst/>
                          <a:latin typeface="Calibri" panose="020F0502020204030204" pitchFamily="34" charset="0"/>
                          <a:ea typeface="Calibri" panose="020F0502020204030204" pitchFamily="34" charset="0"/>
                          <a:cs typeface="Times New Roman" panose="02020603050405020304" pitchFamily="18" charset="0"/>
                        </a:rPr>
                        <a:t>Activation</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b="1" dirty="0">
                          <a:effectLst/>
                          <a:latin typeface="Calibri" panose="020F0502020204030204" pitchFamily="34" charset="0"/>
                          <a:ea typeface="Calibri" panose="020F0502020204030204" pitchFamily="34" charset="0"/>
                          <a:cs typeface="Times New Roman" panose="02020603050405020304" pitchFamily="18" charset="0"/>
                        </a:rPr>
                        <a:t>Parameters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b="1" dirty="0">
                          <a:effectLst/>
                          <a:latin typeface="Calibri" panose="020F0502020204030204" pitchFamily="34" charset="0"/>
                          <a:ea typeface="Calibri" panose="020F0502020204030204" pitchFamily="34" charset="0"/>
                          <a:cs typeface="Times New Roman" panose="02020603050405020304" pitchFamily="18" charset="0"/>
                        </a:rPr>
                        <a:t>Val MSE</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9904983"/>
                  </a:ext>
                </a:extLst>
              </a:tr>
              <a:tr h="390303">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a:noFill/>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Basic CNN</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Relu</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130,515,833</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15.77</a:t>
                      </a:r>
                    </a:p>
                  </a:txBody>
                  <a:tcPr marL="68580" marR="68580" marT="0" marB="0">
                    <a:lnL w="12700" cap="flat" cmpd="sng" algn="ctr">
                      <a:solidFill>
                        <a:srgbClr val="000000"/>
                      </a:solidFill>
                      <a:prstDash val="dot"/>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16526930"/>
                  </a:ext>
                </a:extLst>
              </a:tr>
              <a:tr h="390303">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a:noFill/>
                    </a:lnL>
                    <a:lnR w="12700" cap="flat" cmpd="sng" algn="ctr">
                      <a:solidFill>
                        <a:srgbClr val="000000"/>
                      </a:solidFill>
                      <a:prstDash val="dot"/>
                      <a:round/>
                      <a:headEnd type="none" w="med" len="med"/>
                      <a:tailEnd type="none" w="med" len="med"/>
                    </a:lnR>
                    <a:lnT>
                      <a:noFill/>
                    </a:lnT>
                    <a:lnB>
                      <a:noFill/>
                    </a:lnB>
                  </a:tcPr>
                </a:tc>
                <a:tc>
                  <a:txBody>
                    <a:bodyPr/>
                    <a:lstStyle/>
                    <a:p>
                      <a:pP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Basic CNN v2</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Relu</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62,891,665</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11.35</a:t>
                      </a:r>
                    </a:p>
                  </a:txBody>
                  <a:tcPr marL="68580" marR="68580" marT="0" marB="0">
                    <a:lnL w="12700" cap="flat" cmpd="sng" algn="ctr">
                      <a:solidFill>
                        <a:srgbClr val="000000"/>
                      </a:solidFill>
                      <a:prstDash val="dot"/>
                      <a:round/>
                      <a:headEnd type="none" w="med" len="med"/>
                      <a:tailEnd type="none" w="med" len="med"/>
                    </a:lnL>
                    <a:lnR>
                      <a:noFill/>
                    </a:lnR>
                    <a:lnT>
                      <a:noFill/>
                    </a:lnT>
                    <a:lnB>
                      <a:noFill/>
                    </a:lnB>
                  </a:tcPr>
                </a:tc>
                <a:extLst>
                  <a:ext uri="{0D108BD9-81ED-4DB2-BD59-A6C34878D82A}">
                    <a16:rowId xmlns:a16="http://schemas.microsoft.com/office/drawing/2014/main" val="3858627282"/>
                  </a:ext>
                </a:extLst>
              </a:tr>
              <a:tr h="390303">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lnL>
                      <a:noFill/>
                    </a:lnL>
                    <a:lnR w="12700" cap="flat" cmpd="sng" algn="ctr">
                      <a:solidFill>
                        <a:srgbClr val="000000"/>
                      </a:solidFill>
                      <a:prstDash val="dot"/>
                      <a:round/>
                      <a:headEnd type="none" w="med" len="med"/>
                      <a:tailEnd type="none" w="med" len="med"/>
                    </a:lnR>
                    <a:lnT>
                      <a:noFill/>
                    </a:lnT>
                    <a:lnB>
                      <a:noFill/>
                    </a:lnB>
                  </a:tcPr>
                </a:tc>
                <a:tc>
                  <a:txBody>
                    <a:bodyPr/>
                    <a:lstStyle/>
                    <a:p>
                      <a:pP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Basic CNN v2 DO</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X</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dirty="0" err="1">
                          <a:effectLst/>
                          <a:latin typeface="Calibri" panose="020F0502020204030204" pitchFamily="34" charset="0"/>
                          <a:ea typeface="Calibri" panose="020F0502020204030204" pitchFamily="34" charset="0"/>
                          <a:cs typeface="Times New Roman" panose="02020603050405020304" pitchFamily="18" charset="0"/>
                        </a:rPr>
                        <a:t>Relu</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62,891,665</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44.41</a:t>
                      </a:r>
                    </a:p>
                  </a:txBody>
                  <a:tcPr marL="68580" marR="68580" marT="0" marB="0">
                    <a:lnL w="12700" cap="flat" cmpd="sng" algn="ctr">
                      <a:solidFill>
                        <a:srgbClr val="000000"/>
                      </a:solidFill>
                      <a:prstDash val="dot"/>
                      <a:round/>
                      <a:headEnd type="none" w="med" len="med"/>
                      <a:tailEnd type="none" w="med" len="med"/>
                    </a:lnL>
                    <a:lnR>
                      <a:noFill/>
                    </a:lnR>
                    <a:lnT>
                      <a:noFill/>
                    </a:lnT>
                    <a:lnB>
                      <a:noFill/>
                    </a:lnB>
                  </a:tcPr>
                </a:tc>
                <a:extLst>
                  <a:ext uri="{0D108BD9-81ED-4DB2-BD59-A6C34878D82A}">
                    <a16:rowId xmlns:a16="http://schemas.microsoft.com/office/drawing/2014/main" val="1729796816"/>
                  </a:ext>
                </a:extLst>
              </a:tr>
              <a:tr h="390303">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lnL>
                      <a:noFill/>
                    </a:lnL>
                    <a:lnR w="12700" cap="flat" cmpd="sng" algn="ctr">
                      <a:solidFill>
                        <a:srgbClr val="000000"/>
                      </a:solidFill>
                      <a:prstDash val="dot"/>
                      <a:round/>
                      <a:headEnd type="none" w="med" len="med"/>
                      <a:tailEnd type="none" w="med" len="med"/>
                    </a:lnR>
                    <a:lnT>
                      <a:noFill/>
                    </a:lnT>
                    <a:lnB>
                      <a:noFill/>
                    </a:lnB>
                  </a:tcPr>
                </a:tc>
                <a:tc>
                  <a:txBody>
                    <a:bodyPr/>
                    <a:lstStyle/>
                    <a:p>
                      <a:pPr>
                        <a:lnSpc>
                          <a:spcPct val="107000"/>
                        </a:lnSpc>
                        <a:spcAft>
                          <a:spcPts val="0"/>
                        </a:spcAft>
                      </a:pPr>
                      <a:r>
                        <a:rPr lang="en-CA" sz="1100" dirty="0">
                          <a:effectLst/>
                          <a:latin typeface="Calibri" panose="020F0502020204030204" pitchFamily="34" charset="0"/>
                          <a:ea typeface="Calibri" panose="020F0502020204030204" pitchFamily="34" charset="0"/>
                          <a:cs typeface="Times New Roman" panose="02020603050405020304" pitchFamily="18" charset="0"/>
                        </a:rPr>
                        <a:t>Basic CNN v2 BN</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X</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Relu</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62,893,073</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11.01</a:t>
                      </a:r>
                    </a:p>
                  </a:txBody>
                  <a:tcPr marL="68580" marR="68580" marT="0" marB="0">
                    <a:lnL w="12700" cap="flat" cmpd="sng" algn="ctr">
                      <a:solidFill>
                        <a:srgbClr val="000000"/>
                      </a:solidFill>
                      <a:prstDash val="dot"/>
                      <a:round/>
                      <a:headEnd type="none" w="med" len="med"/>
                      <a:tailEnd type="none" w="med" len="med"/>
                    </a:lnL>
                    <a:lnR>
                      <a:noFill/>
                    </a:lnR>
                    <a:lnT>
                      <a:noFill/>
                    </a:lnT>
                    <a:lnB>
                      <a:noFill/>
                    </a:lnB>
                  </a:tcPr>
                </a:tc>
                <a:extLst>
                  <a:ext uri="{0D108BD9-81ED-4DB2-BD59-A6C34878D82A}">
                    <a16:rowId xmlns:a16="http://schemas.microsoft.com/office/drawing/2014/main" val="1629582465"/>
                  </a:ext>
                </a:extLst>
              </a:tr>
              <a:tr h="390303">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lnL>
                      <a:noFill/>
                    </a:lnL>
                    <a:lnR w="12700" cap="flat" cmpd="sng" algn="ctr">
                      <a:solidFill>
                        <a:srgbClr val="000000"/>
                      </a:solidFill>
                      <a:prstDash val="dot"/>
                      <a:round/>
                      <a:headEnd type="none" w="med" len="med"/>
                      <a:tailEnd type="none" w="med" len="med"/>
                    </a:lnR>
                    <a:lnT>
                      <a:noFill/>
                    </a:lnT>
                    <a:lnB>
                      <a:noFill/>
                    </a:lnB>
                  </a:tcPr>
                </a:tc>
                <a:tc>
                  <a:txBody>
                    <a:bodyPr/>
                    <a:lstStyle/>
                    <a:p>
                      <a:pP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Basic CNN v2 DO LR</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X</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LeakyRelu</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dirty="0">
                          <a:effectLst/>
                          <a:latin typeface="Calibri" panose="020F0502020204030204" pitchFamily="34" charset="0"/>
                          <a:ea typeface="Calibri" panose="020F0502020204030204" pitchFamily="34" charset="0"/>
                          <a:cs typeface="Times New Roman" panose="02020603050405020304" pitchFamily="18" charset="0"/>
                        </a:rPr>
                        <a:t>62,891,665</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dirty="0">
                          <a:effectLst/>
                          <a:latin typeface="Calibri" panose="020F0502020204030204" pitchFamily="34" charset="0"/>
                          <a:ea typeface="Calibri" panose="020F0502020204030204" pitchFamily="34" charset="0"/>
                          <a:cs typeface="Times New Roman" panose="02020603050405020304" pitchFamily="18" charset="0"/>
                        </a:rPr>
                        <a:t>10.56</a:t>
                      </a:r>
                    </a:p>
                  </a:txBody>
                  <a:tcPr marL="68580" marR="68580" marT="0" marB="0">
                    <a:lnL w="12700" cap="flat" cmpd="sng" algn="ctr">
                      <a:solidFill>
                        <a:srgbClr val="000000"/>
                      </a:solidFill>
                      <a:prstDash val="dot"/>
                      <a:round/>
                      <a:headEnd type="none" w="med" len="med"/>
                      <a:tailEnd type="none" w="med" len="med"/>
                    </a:lnL>
                    <a:lnR>
                      <a:noFill/>
                    </a:lnR>
                    <a:lnT>
                      <a:noFill/>
                    </a:lnT>
                    <a:lnB>
                      <a:noFill/>
                    </a:lnB>
                  </a:tcPr>
                </a:tc>
                <a:extLst>
                  <a:ext uri="{0D108BD9-81ED-4DB2-BD59-A6C34878D82A}">
                    <a16:rowId xmlns:a16="http://schemas.microsoft.com/office/drawing/2014/main" val="1301818825"/>
                  </a:ext>
                </a:extLst>
              </a:tr>
              <a:tr h="390303">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lnL>
                      <a:noFill/>
                    </a:lnL>
                    <a:lnR w="12700" cap="flat" cmpd="sng" algn="ctr">
                      <a:solidFill>
                        <a:srgbClr val="000000"/>
                      </a:solidFill>
                      <a:prstDash val="dot"/>
                      <a:round/>
                      <a:headEnd type="none" w="med" len="med"/>
                      <a:tailEnd type="none" w="med" len="med"/>
                    </a:lnR>
                    <a:lnT>
                      <a:noFill/>
                    </a:lnT>
                    <a:lnB>
                      <a:noFill/>
                    </a:lnB>
                  </a:tcPr>
                </a:tc>
                <a:tc>
                  <a:txBody>
                    <a:bodyPr/>
                    <a:lstStyle/>
                    <a:p>
                      <a:pP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Basic CNN v2 BN LR</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X</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LeakyRelu</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62,893,073</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10.66</a:t>
                      </a:r>
                    </a:p>
                  </a:txBody>
                  <a:tcPr marL="68580" marR="68580" marT="0" marB="0">
                    <a:lnL w="12700" cap="flat" cmpd="sng" algn="ctr">
                      <a:solidFill>
                        <a:srgbClr val="000000"/>
                      </a:solidFill>
                      <a:prstDash val="dot"/>
                      <a:round/>
                      <a:headEnd type="none" w="med" len="med"/>
                      <a:tailEnd type="none" w="med" len="med"/>
                    </a:lnL>
                    <a:lnR>
                      <a:noFill/>
                    </a:lnR>
                    <a:lnT>
                      <a:noFill/>
                    </a:lnT>
                    <a:lnB>
                      <a:noFill/>
                    </a:lnB>
                  </a:tcPr>
                </a:tc>
                <a:extLst>
                  <a:ext uri="{0D108BD9-81ED-4DB2-BD59-A6C34878D82A}">
                    <a16:rowId xmlns:a16="http://schemas.microsoft.com/office/drawing/2014/main" val="159788111"/>
                  </a:ext>
                </a:extLst>
              </a:tr>
              <a:tr h="390303">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lnL>
                      <a:noFill/>
                    </a:lnL>
                    <a:lnR w="12700" cap="flat" cmpd="sng" algn="ctr">
                      <a:solidFill>
                        <a:srgbClr val="000000"/>
                      </a:solidFill>
                      <a:prstDash val="dot"/>
                      <a:round/>
                      <a:headEnd type="none" w="med" len="med"/>
                      <a:tailEnd type="none" w="med" len="med"/>
                    </a:lnR>
                    <a:lnT>
                      <a:noFill/>
                    </a:lnT>
                    <a:lnB>
                      <a:noFill/>
                    </a:lnB>
                  </a:tcPr>
                </a:tc>
                <a:tc>
                  <a:txBody>
                    <a:bodyPr/>
                    <a:lstStyle/>
                    <a:p>
                      <a:pPr>
                        <a:lnSpc>
                          <a:spcPct val="107000"/>
                        </a:lnSpc>
                        <a:spcAft>
                          <a:spcPts val="0"/>
                        </a:spcAft>
                      </a:pPr>
                      <a:r>
                        <a:rPr lang="en-CA" sz="1100" dirty="0" err="1">
                          <a:effectLst/>
                          <a:latin typeface="Calibri" panose="020F0502020204030204" pitchFamily="34" charset="0"/>
                          <a:ea typeface="Calibri" panose="020F0502020204030204" pitchFamily="34" charset="0"/>
                          <a:cs typeface="Times New Roman" panose="02020603050405020304" pitchFamily="18" charset="0"/>
                        </a:rPr>
                        <a:t>AlexNet</a:t>
                      </a:r>
                      <a:r>
                        <a:rPr lang="en-CA" sz="1100" dirty="0">
                          <a:effectLst/>
                          <a:latin typeface="Calibri" panose="020F0502020204030204" pitchFamily="34" charset="0"/>
                          <a:ea typeface="Calibri" panose="020F0502020204030204" pitchFamily="34" charset="0"/>
                          <a:cs typeface="Times New Roman" panose="02020603050405020304" pitchFamily="18" charset="0"/>
                        </a:rPr>
                        <a:t> Transfer Learning</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X</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X</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Relu</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13,011,313</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a:noFill/>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244.97</a:t>
                      </a:r>
                    </a:p>
                  </a:txBody>
                  <a:tcPr marL="68580" marR="68580" marT="0" marB="0">
                    <a:lnL w="12700" cap="flat" cmpd="sng" algn="ctr">
                      <a:solidFill>
                        <a:srgbClr val="000000"/>
                      </a:solidFill>
                      <a:prstDash val="dot"/>
                      <a:round/>
                      <a:headEnd type="none" w="med" len="med"/>
                      <a:tailEnd type="none" w="med" len="med"/>
                    </a:lnL>
                    <a:lnR>
                      <a:noFill/>
                    </a:lnR>
                    <a:lnT>
                      <a:noFill/>
                    </a:lnT>
                    <a:lnB>
                      <a:noFill/>
                    </a:lnB>
                  </a:tcPr>
                </a:tc>
                <a:extLst>
                  <a:ext uri="{0D108BD9-81ED-4DB2-BD59-A6C34878D82A}">
                    <a16:rowId xmlns:a16="http://schemas.microsoft.com/office/drawing/2014/main" val="3939752533"/>
                  </a:ext>
                </a:extLst>
              </a:tr>
              <a:tr h="390303">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lnL>
                      <a:noFill/>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CA" sz="1100" dirty="0" err="1">
                          <a:effectLst/>
                          <a:latin typeface="Calibri" panose="020F0502020204030204" pitchFamily="34" charset="0"/>
                          <a:ea typeface="Calibri" panose="020F0502020204030204" pitchFamily="34" charset="0"/>
                          <a:cs typeface="Times New Roman" panose="02020603050405020304" pitchFamily="18" charset="0"/>
                        </a:rPr>
                        <a:t>AlexNet</a:t>
                      </a:r>
                      <a:r>
                        <a:rPr lang="en-CA" sz="1100" dirty="0">
                          <a:effectLst/>
                          <a:latin typeface="Calibri" panose="020F0502020204030204" pitchFamily="34" charset="0"/>
                          <a:ea typeface="Calibri" panose="020F0502020204030204" pitchFamily="34" charset="0"/>
                          <a:cs typeface="Times New Roman" panose="02020603050405020304" pitchFamily="18" charset="0"/>
                        </a:rPr>
                        <a:t> Transfer Learning LR</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X</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dirty="0">
                          <a:effectLst/>
                          <a:latin typeface="Calibri" panose="020F0502020204030204" pitchFamily="34" charset="0"/>
                          <a:ea typeface="Calibri" panose="020F0502020204030204" pitchFamily="34" charset="0"/>
                          <a:cs typeface="Times New Roman" panose="02020603050405020304" pitchFamily="18" charset="0"/>
                        </a:rPr>
                        <a:t>X</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LeakyRelu</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a:effectLst/>
                          <a:latin typeface="Calibri" panose="020F0502020204030204" pitchFamily="34" charset="0"/>
                          <a:ea typeface="Calibri" panose="020F0502020204030204" pitchFamily="34" charset="0"/>
                          <a:cs typeface="Times New Roman" panose="02020603050405020304" pitchFamily="18" charset="0"/>
                        </a:rPr>
                        <a:t>13,014,257</a:t>
                      </a: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CA" sz="1100" dirty="0">
                          <a:effectLst/>
                          <a:latin typeface="Calibri" panose="020F0502020204030204" pitchFamily="34" charset="0"/>
                          <a:ea typeface="Calibri" panose="020F0502020204030204" pitchFamily="34" charset="0"/>
                          <a:cs typeface="Times New Roman" panose="02020603050405020304" pitchFamily="18" charset="0"/>
                        </a:rPr>
                        <a:t>19.53</a:t>
                      </a:r>
                    </a:p>
                  </a:txBody>
                  <a:tcPr marL="68580" marR="68580" marT="0" marB="0">
                    <a:lnL w="12700" cap="flat" cmpd="sng" algn="ctr">
                      <a:solidFill>
                        <a:srgbClr val="000000"/>
                      </a:solidFill>
                      <a:prstDash val="dot"/>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8043815"/>
                  </a:ext>
                </a:extLst>
              </a:tr>
            </a:tbl>
          </a:graphicData>
        </a:graphic>
      </p:graphicFrame>
      <p:sp>
        <p:nvSpPr>
          <p:cNvPr id="18" name="Rectangle 9">
            <a:extLst>
              <a:ext uri="{FF2B5EF4-FFF2-40B4-BE49-F238E27FC236}">
                <a16:creationId xmlns:a16="http://schemas.microsoft.com/office/drawing/2014/main" id="{2E2F2D4D-554F-4E1C-ABE2-436ECAC2864B}"/>
              </a:ext>
            </a:extLst>
          </p:cNvPr>
          <p:cNvSpPr>
            <a:spLocks noChangeArrowheads="1"/>
          </p:cNvSpPr>
          <p:nvPr/>
        </p:nvSpPr>
        <p:spPr bwMode="auto">
          <a:xfrm>
            <a:off x="1177184" y="6604076"/>
            <a:ext cx="1679295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000" b="0" i="0" u="sng" strike="noStrike" cap="none" normalizeH="0" baseline="30000" dirty="0">
                <a:ln>
                  <a:noFill/>
                </a:ln>
                <a:solidFill>
                  <a:srgbClr val="954F72"/>
                </a:solidFill>
                <a:effectLst/>
                <a:latin typeface="Calibri" panose="020F0502020204030204" pitchFamily="34" charset="0"/>
                <a:ea typeface="Calibri" panose="020F0502020204030204" pitchFamily="34" charset="0"/>
                <a:cs typeface="Times New Roman" panose="02020603050405020304" pitchFamily="18" charset="0"/>
                <a:hlinkClick r:id="rId2"/>
              </a:rPr>
              <a:t>[</a:t>
            </a:r>
            <a:r>
              <a:rPr kumimoji="0" lang="en-CA" altLang="en-US" sz="1000" b="0" i="0" u="sng" strike="noStrike" cap="none" normalizeH="0" baseline="30000" dirty="0" bmk="">
                <a:ln>
                  <a:noFill/>
                </a:ln>
                <a:solidFill>
                  <a:srgbClr val="954F72"/>
                </a:solidFill>
                <a:effectLst/>
                <a:latin typeface="Calibri" panose="020F0502020204030204" pitchFamily="34" charset="0"/>
                <a:ea typeface="Calibri" panose="020F0502020204030204" pitchFamily="34" charset="0"/>
                <a:cs typeface="Times New Roman" panose="02020603050405020304" pitchFamily="18" charset="0"/>
                <a:hlinkClick r:id="rId2"/>
              </a:rPr>
              <a:t>1]</a:t>
            </a:r>
            <a:r>
              <a:rPr kumimoji="0" lang="en-CA"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Transfer learning model – Variations made to the </a:t>
            </a:r>
            <a:r>
              <a:rPr kumimoji="0" lang="en-CA" altLang="en-US" sz="1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Alexnet</a:t>
            </a:r>
            <a:r>
              <a:rPr kumimoji="0" lang="en-CA"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architecture: </a:t>
            </a:r>
            <a:r>
              <a:rPr kumimoji="0" lang="en-CA"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
              </a:rPr>
              <a:t>https://papers.nips.cc/paper/4824-imagenet-classification-with-deep-convolutional-neural-networks.pdf</a:t>
            </a: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32C4546E-57B1-4129-BE9B-4F53EDB00E73}"/>
              </a:ext>
            </a:extLst>
          </p:cNvPr>
          <p:cNvSpPr txBox="1"/>
          <p:nvPr/>
        </p:nvSpPr>
        <p:spPr>
          <a:xfrm>
            <a:off x="1432193" y="1690688"/>
            <a:ext cx="7137467" cy="923330"/>
          </a:xfrm>
          <a:prstGeom prst="rect">
            <a:avLst/>
          </a:prstGeom>
          <a:noFill/>
        </p:spPr>
        <p:txBody>
          <a:bodyPr wrap="none" rtlCol="0">
            <a:spAutoFit/>
          </a:bodyPr>
          <a:lstStyle/>
          <a:p>
            <a:pPr marL="285750" indent="-285750">
              <a:buFont typeface="Arial" panose="020B0604020202020204" pitchFamily="34" charset="0"/>
              <a:buChar char="•"/>
            </a:pPr>
            <a:r>
              <a:rPr lang="en-CA" dirty="0"/>
              <a:t>8 models were initially trained</a:t>
            </a:r>
          </a:p>
          <a:p>
            <a:pPr marL="285750" indent="-285750">
              <a:buFont typeface="Arial" panose="020B0604020202020204" pitchFamily="34" charset="0"/>
              <a:buChar char="•"/>
            </a:pPr>
            <a:r>
              <a:rPr lang="en-CA" dirty="0"/>
              <a:t>Slight modifications were made to each model to show the impact</a:t>
            </a:r>
          </a:p>
          <a:p>
            <a:pPr marL="285750" indent="-285750">
              <a:buFont typeface="Arial" panose="020B0604020202020204" pitchFamily="34" charset="0"/>
              <a:buChar char="•"/>
            </a:pPr>
            <a:r>
              <a:rPr lang="en-CA" dirty="0"/>
              <a:t>Initial training shows a model with </a:t>
            </a:r>
            <a:r>
              <a:rPr lang="en-CA" u="sng" dirty="0"/>
              <a:t>dropout</a:t>
            </a:r>
            <a:r>
              <a:rPr lang="en-CA" dirty="0"/>
              <a:t> and </a:t>
            </a:r>
            <a:r>
              <a:rPr lang="en-CA" u="sng" dirty="0" err="1"/>
              <a:t>leakyrelu</a:t>
            </a:r>
            <a:r>
              <a:rPr lang="en-CA" dirty="0"/>
              <a:t> performs best</a:t>
            </a:r>
          </a:p>
        </p:txBody>
      </p:sp>
    </p:spTree>
    <p:extLst>
      <p:ext uri="{BB962C8B-B14F-4D97-AF65-F5344CB8AC3E}">
        <p14:creationId xmlns:p14="http://schemas.microsoft.com/office/powerpoint/2010/main" val="220749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1801</TotalTime>
  <Words>1626</Words>
  <Application>Microsoft Office PowerPoint</Application>
  <PresentationFormat>Widescreen</PresentationFormat>
  <Paragraphs>441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Capstone 2</vt:lpstr>
      <vt:lpstr>Crowd Counting - Preface</vt:lpstr>
      <vt:lpstr>Application of Crowd Counting</vt:lpstr>
      <vt:lpstr>Data Collection</vt:lpstr>
      <vt:lpstr>Explanatory Data Analysis</vt:lpstr>
      <vt:lpstr>Performance Benchmarking</vt:lpstr>
      <vt:lpstr>Data Preprocessing – Conversion to HSV</vt:lpstr>
      <vt:lpstr>Data Preprocessing – Conversion to HSV</vt:lpstr>
      <vt:lpstr>Part 1 – Initial Training</vt:lpstr>
      <vt:lpstr>Part 2 – Improving AlexNet Transfer Learning</vt:lpstr>
      <vt:lpstr>Part 2 – Improving AlexNet Transfer Learning</vt:lpstr>
      <vt:lpstr>Part 3 – Augmenting the training sample</vt:lpstr>
      <vt:lpstr>Part 3 – Augmenting the training sample</vt:lpstr>
      <vt:lpstr>Part 3 – Augmenting the training sample</vt:lpstr>
      <vt:lpstr>Part 4 – Sample Mean Normalization</vt:lpstr>
      <vt:lpstr>Part 4 – Sample Mean Normalization</vt:lpstr>
      <vt:lpstr>Part 4 – Sample Mean Normalization</vt:lpstr>
      <vt:lpstr>Part 5 – Automating the CNN Training</vt:lpstr>
      <vt:lpstr>Part 5 – Automating the CNN Training</vt:lpstr>
      <vt:lpstr>Conclusion and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2 – Convolutional Neural Network Crowd Counting</dc:title>
  <dc:creator>David Abelseth</dc:creator>
  <cp:lastModifiedBy>David Abelseth</cp:lastModifiedBy>
  <cp:revision>232</cp:revision>
  <dcterms:created xsi:type="dcterms:W3CDTF">2020-03-14T20:39:24Z</dcterms:created>
  <dcterms:modified xsi:type="dcterms:W3CDTF">2020-03-16T02:43:06Z</dcterms:modified>
</cp:coreProperties>
</file>