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5.jpg" ContentType="image/jpg"/>
  <Override PartName="/ppt/media/image10.jpg" ContentType="image/jpg"/>
  <Override PartName="/ppt/notesSlides/notesSlide1.xml" ContentType="application/vnd.openxmlformats-officedocument.presentationml.notesSlide+xml"/>
  <Override PartName="/ppt/media/image11.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6" r:id="rId7"/>
    <p:sldId id="267" r:id="rId8"/>
    <p:sldId id="268" r:id="rId9"/>
    <p:sldId id="261" r:id="rId10"/>
    <p:sldId id="262" r:id="rId11"/>
    <p:sldId id="263" r:id="rId12"/>
    <p:sldId id="264"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5" d="100"/>
          <a:sy n="25" d="100"/>
        </p:scale>
        <p:origin x="2794" y="112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BEB8E5F-49E4-4E87-A45D-98DC39438D25}" type="datetimeFigureOut">
              <a:rPr lang="en-IN" smtClean="0"/>
              <a:t>13-06-2024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8AEA7F7-D9C7-4D45-9A86-94C51C1A9949}" type="slidenum">
              <a:rPr lang="en-IN" smtClean="0"/>
              <a:t>‹#›</a:t>
            </a:fld>
            <a:endParaRPr lang="en-IN"/>
          </a:p>
        </p:txBody>
      </p:sp>
    </p:spTree>
    <p:extLst>
      <p:ext uri="{BB962C8B-B14F-4D97-AF65-F5344CB8AC3E}">
        <p14:creationId xmlns:p14="http://schemas.microsoft.com/office/powerpoint/2010/main" val="3286214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8AEA7F7-D9C7-4D45-9A86-94C51C1A9949}" type="slidenum">
              <a:rPr lang="en-IN" smtClean="0"/>
              <a:t>11</a:t>
            </a:fld>
            <a:endParaRPr lang="en-IN"/>
          </a:p>
        </p:txBody>
      </p:sp>
    </p:spTree>
    <p:extLst>
      <p:ext uri="{BB962C8B-B14F-4D97-AF65-F5344CB8AC3E}">
        <p14:creationId xmlns:p14="http://schemas.microsoft.com/office/powerpoint/2010/main" val="2138591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03956" y="2506244"/>
            <a:ext cx="9225026" cy="878446"/>
          </a:xfrm>
          <a:prstGeom prst="rect">
            <a:avLst/>
          </a:prstGeom>
        </p:spPr>
        <p:txBody>
          <a:bodyPr vert="horz" wrap="square" lIns="0" tIns="16510" rIns="0" bIns="0" rtlCol="0">
            <a:spAutoFit/>
          </a:bodyPr>
          <a:lstStyle/>
          <a:p>
            <a:pPr marL="3213735">
              <a:lnSpc>
                <a:spcPct val="100000"/>
              </a:lnSpc>
              <a:spcBef>
                <a:spcPts val="130"/>
              </a:spcBef>
            </a:pPr>
            <a:r>
              <a:rPr spc="15" dirty="0"/>
              <a:t>Student</a:t>
            </a:r>
            <a:r>
              <a:rPr spc="-220" dirty="0"/>
              <a:t> </a:t>
            </a:r>
            <a:r>
              <a:rPr spc="15" dirty="0"/>
              <a:t>Name</a:t>
            </a:r>
            <a:br>
              <a:rPr lang="en-IN" spc="15" dirty="0"/>
            </a:br>
            <a:r>
              <a:rPr lang="en-IN" sz="2400" spc="15" dirty="0"/>
              <a:t>MUNDAPUZHA ABEL SHIBU JOHN</a:t>
            </a:r>
            <a:endParaRPr sz="2400" spc="15" dirty="0"/>
          </a:p>
        </p:txBody>
      </p:sp>
      <p:sp>
        <p:nvSpPr>
          <p:cNvPr id="8" name="object 8"/>
          <p:cNvSpPr txBox="1"/>
          <p:nvPr/>
        </p:nvSpPr>
        <p:spPr>
          <a:xfrm>
            <a:off x="1042034" y="4188499"/>
            <a:ext cx="6958965"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r>
              <a:rPr lang="en-IN" sz="2400" b="1" spc="-5" dirty="0">
                <a:solidFill>
                  <a:srgbClr val="2D936B"/>
                </a:solidFill>
                <a:latin typeface="Trebuchet MS"/>
                <a:cs typeface="Trebuchet MS"/>
              </a:rPr>
              <a:t>- Key Logger</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4771" y="1490027"/>
            <a:ext cx="1575435" cy="2362200"/>
          </a:xfrm>
          <a:prstGeom prst="rect">
            <a:avLst/>
          </a:prstGeom>
        </p:spPr>
      </p:pic>
      <p:sp>
        <p:nvSpPr>
          <p:cNvPr id="3" name="object 3"/>
          <p:cNvSpPr/>
          <p:nvPr/>
        </p:nvSpPr>
        <p:spPr>
          <a:xfrm>
            <a:off x="9653587"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653587" y="1752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563099" y="582485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8F9DDD8B-460B-0567-E569-1A4CA66B1CC6}"/>
              </a:ext>
            </a:extLst>
          </p:cNvPr>
          <p:cNvSpPr txBox="1"/>
          <p:nvPr/>
        </p:nvSpPr>
        <p:spPr>
          <a:xfrm>
            <a:off x="1905000" y="1752600"/>
            <a:ext cx="7543800" cy="3200400"/>
          </a:xfrm>
          <a:prstGeom prst="rect">
            <a:avLst/>
          </a:prstGeom>
          <a:noFill/>
        </p:spPr>
        <p:txBody>
          <a:bodyPr wrap="square" rtlCol="0">
            <a:spAutoFit/>
          </a:bodyPr>
          <a:lstStyle/>
          <a:p>
            <a:pPr algn="just"/>
            <a:r>
              <a:rPr lang="en-US" sz="2000" b="1" dirty="0" err="1"/>
              <a:t>KeyTrace</a:t>
            </a:r>
            <a:r>
              <a:rPr lang="en-US" sz="2000" b="1" dirty="0"/>
              <a:t> Solution and Value Proposition</a:t>
            </a:r>
          </a:p>
          <a:p>
            <a:pPr algn="just"/>
            <a:endParaRPr lang="en-US" dirty="0"/>
          </a:p>
          <a:p>
            <a:pPr algn="just"/>
            <a:r>
              <a:rPr lang="en-US" dirty="0" err="1"/>
              <a:t>KeyTrace</a:t>
            </a:r>
            <a:r>
              <a:rPr lang="en-US" dirty="0"/>
              <a:t> provides a modern, ethical, and legally compliant keystroke logging solution that caters to diverse user needs, including parents, employers, IT security professionals, educational institutions, healthcare organizations, government agencies, personal users, and law enforcement. By offering comprehensive monitoring, user consent and transparency, strong data encryption, and cross-platform compatibility, </a:t>
            </a:r>
            <a:r>
              <a:rPr lang="en-US" dirty="0" err="1"/>
              <a:t>KeyTrace</a:t>
            </a:r>
            <a:r>
              <a:rPr lang="en-US" dirty="0"/>
              <a:t> ensures data security, enhances productivity, and promotes responsible use of technology. Its robust features and adherence to privacy laws make it a valuable tool for safe and efficient monitoring.</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39872" y="15557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302577" y="3429000"/>
            <a:ext cx="2223453" cy="2982107"/>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61876DC5-CC17-83F4-41A8-58B2A3413E6C}"/>
              </a:ext>
            </a:extLst>
          </p:cNvPr>
          <p:cNvSpPr txBox="1"/>
          <p:nvPr/>
        </p:nvSpPr>
        <p:spPr>
          <a:xfrm>
            <a:off x="2381250" y="1879600"/>
            <a:ext cx="6381750" cy="3416320"/>
          </a:xfrm>
          <a:prstGeom prst="rect">
            <a:avLst/>
          </a:prstGeom>
          <a:noFill/>
        </p:spPr>
        <p:txBody>
          <a:bodyPr wrap="square" rtlCol="0">
            <a:spAutoFit/>
          </a:bodyPr>
          <a:lstStyle/>
          <a:p>
            <a:pPr algn="just"/>
            <a:endParaRPr lang="en-US" dirty="0"/>
          </a:p>
          <a:p>
            <a:pPr algn="just"/>
            <a:r>
              <a:rPr lang="en-US" dirty="0" err="1"/>
              <a:t>KeyTrace</a:t>
            </a:r>
            <a:r>
              <a:rPr lang="en-US" dirty="0"/>
              <a:t> stands out with its unparalleled commitment to ethical keystroke logging by ensuring user consent and transparency, setting it apart from traditional solutions. Its robust security features, including advanced encryption and access controls, safeguard data while complying with stringent privacy laws like GDPR and HIPAA. The solution's cross-platform compatibility and minimal system impact ensure seamless integration into any environment. With a user-friendly interface and comprehensive monitoring capabilities, </a:t>
            </a:r>
            <a:r>
              <a:rPr lang="en-US" dirty="0" err="1"/>
              <a:t>KeyTrace</a:t>
            </a:r>
            <a:r>
              <a:rPr lang="en-US" dirty="0"/>
              <a:t> not only enhances productivity and security but also builds trust through its ethical practices and legal compliance.</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39200" y="1295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33400" y="878352"/>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685800" y="7620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9E2973CA-A4D0-2D7C-9587-754550EA15F8}"/>
              </a:ext>
            </a:extLst>
          </p:cNvPr>
          <p:cNvSpPr txBox="1"/>
          <p:nvPr/>
        </p:nvSpPr>
        <p:spPr>
          <a:xfrm>
            <a:off x="533400" y="1447800"/>
            <a:ext cx="8305800" cy="3462486"/>
          </a:xfrm>
          <a:prstGeom prst="rect">
            <a:avLst/>
          </a:prstGeom>
          <a:noFill/>
        </p:spPr>
        <p:txBody>
          <a:bodyPr wrap="square" rtlCol="0">
            <a:spAutoFit/>
          </a:bodyPr>
          <a:lstStyle/>
          <a:p>
            <a:r>
              <a:rPr lang="en-US" sz="2100" b="1" u="sng" dirty="0"/>
              <a:t>Modelling in </a:t>
            </a:r>
            <a:r>
              <a:rPr lang="en-US" sz="2100" b="1" u="sng" dirty="0" err="1"/>
              <a:t>KeyTrace</a:t>
            </a:r>
            <a:r>
              <a:rPr lang="en-US" sz="2100" b="1" u="sng" dirty="0"/>
              <a:t>: Enhancing Development with Wireframes</a:t>
            </a:r>
          </a:p>
          <a:p>
            <a:endParaRPr lang="en-US" dirty="0"/>
          </a:p>
          <a:p>
            <a:pPr algn="just"/>
            <a:r>
              <a:rPr lang="en-US" dirty="0"/>
              <a:t>In the development of </a:t>
            </a:r>
            <a:r>
              <a:rPr lang="en-US" dirty="0" err="1"/>
              <a:t>KeyTrace</a:t>
            </a:r>
            <a:r>
              <a:rPr lang="en-US" dirty="0"/>
              <a:t>, wireframes play a crucial role in modeling the user interface and ensuring a seamless user experience. These wireframes act as blueprints, guiding the design and functionality of the software and hardware components. By creating detailed wireframes, our team can visualize the layout, interactions, and flow of the system before actual development begins. This process helps identify potential issues early, facilitates better communication among team members, and ensures alignment with user requirements. Wireframes also enable iterative testing and feedback incorporation, leading to a more refined and user-friendly product. Integrating wireframes into the development process not only accelerates the project timeline but also enhances the overall quality and usability of </a:t>
            </a:r>
            <a:r>
              <a:rPr lang="en-US" dirty="0" err="1"/>
              <a:t>KeyTrace</a:t>
            </a:r>
            <a:r>
              <a:rPr lang="en-US" dirty="0"/>
              <a:t>.</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02422"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45214" y="152401"/>
            <a:ext cx="2813685" cy="721351"/>
          </a:xfrm>
          <a:prstGeom prst="rect">
            <a:avLst/>
          </a:prstGeom>
        </p:spPr>
        <p:txBody>
          <a:bodyPr vert="horz" wrap="square" lIns="0" tIns="13335" rIns="0" bIns="0" rtlCol="0">
            <a:spAutoFit/>
          </a:bodyPr>
          <a:lstStyle/>
          <a:p>
            <a:pPr marL="12700">
              <a:lnSpc>
                <a:spcPct val="100000"/>
              </a:lnSpc>
              <a:spcBef>
                <a:spcPts val="105"/>
              </a:spcBef>
            </a:pPr>
            <a:r>
              <a:rPr sz="4600" dirty="0"/>
              <a:t>R</a:t>
            </a:r>
            <a:r>
              <a:rPr sz="4600" spc="-40" dirty="0"/>
              <a:t>E</a:t>
            </a:r>
            <a:r>
              <a:rPr sz="4600" spc="15" dirty="0"/>
              <a:t>S</a:t>
            </a:r>
            <a:r>
              <a:rPr sz="4600" spc="-30" dirty="0"/>
              <a:t>U</a:t>
            </a:r>
            <a:r>
              <a:rPr sz="4600" spc="-405" dirty="0"/>
              <a:t>L</a:t>
            </a:r>
            <a:r>
              <a:rPr sz="46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TextBox 7">
            <a:extLst>
              <a:ext uri="{FF2B5EF4-FFF2-40B4-BE49-F238E27FC236}">
                <a16:creationId xmlns:a16="http://schemas.microsoft.com/office/drawing/2014/main" id="{490ADD4E-30CD-5974-4193-CAB6257A333A}"/>
              </a:ext>
            </a:extLst>
          </p:cNvPr>
          <p:cNvSpPr txBox="1"/>
          <p:nvPr/>
        </p:nvSpPr>
        <p:spPr>
          <a:xfrm>
            <a:off x="686182" y="873752"/>
            <a:ext cx="8516240" cy="5909310"/>
          </a:xfrm>
          <a:prstGeom prst="rect">
            <a:avLst/>
          </a:prstGeom>
          <a:noFill/>
        </p:spPr>
        <p:txBody>
          <a:bodyPr wrap="square" rtlCol="0">
            <a:spAutoFit/>
          </a:bodyPr>
          <a:lstStyle/>
          <a:p>
            <a:pPr algn="just"/>
            <a:r>
              <a:rPr lang="en-US" dirty="0"/>
              <a:t>The development and deployment of </a:t>
            </a:r>
            <a:r>
              <a:rPr lang="en-US" dirty="0" err="1"/>
              <a:t>KeyTrace</a:t>
            </a:r>
            <a:r>
              <a:rPr lang="en-US" dirty="0"/>
              <a:t> have led to significant positive outcomes. Its comprehensive monitoring capabilities ensure detailed logging of keystrokes across multiple platforms, providing valuable insights for various users. The implementation of user consent and transparent notifications has established </a:t>
            </a:r>
            <a:r>
              <a:rPr lang="en-US" dirty="0" err="1"/>
              <a:t>KeyTrace</a:t>
            </a:r>
            <a:r>
              <a:rPr lang="en-US" dirty="0"/>
              <a:t> as an ethical and trustworthy solution. Compliance with GDPR, HIPAA, and other data protection regulations minimizes legal risks and upholds high standards of data privacy. Advanced security features, including strong encryption and robust access controls, effectively safeguard logged data. The intuitive dashboard and customization options enhance user experience, making the system accessible and easy to use. Rigorous testing has confirmed the system's reliability, performance, and security.</a:t>
            </a:r>
          </a:p>
          <a:p>
            <a:pPr algn="just"/>
            <a:endParaRPr lang="en-US" dirty="0"/>
          </a:p>
          <a:p>
            <a:pPr algn="just"/>
            <a:r>
              <a:rPr lang="en-US" dirty="0"/>
              <a:t>In conclusion, </a:t>
            </a:r>
            <a:r>
              <a:rPr lang="en-US" dirty="0" err="1"/>
              <a:t>KeyTrace</a:t>
            </a:r>
            <a:r>
              <a:rPr lang="en-US" dirty="0"/>
              <a:t> addresses the critical need for a modern, ethical, and compliant keystroke logging solution. By balancing thorough monitoring with strict ethical and legal standards, </a:t>
            </a:r>
            <a:r>
              <a:rPr lang="en-US" dirty="0" err="1"/>
              <a:t>KeyTrace</a:t>
            </a:r>
            <a:r>
              <a:rPr lang="en-US" dirty="0"/>
              <a:t> provides a dependable tool for parents, employers, IT security professionals, educational institutions, healthcare organizations, government agencies, personal users, and law enforcement. Its user-friendly design, advanced security measures, and adherence to privacy regulations set a new benchmark in keystroke logging technology. </a:t>
            </a:r>
            <a:r>
              <a:rPr lang="en-US" dirty="0" err="1"/>
              <a:t>KeyTrace</a:t>
            </a:r>
            <a:r>
              <a:rPr lang="en-US" dirty="0"/>
              <a:t> demonstrates that effective monitoring and robust data protection can coexist, enhancing productivity and security while promoting responsible technology use.</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235597" y="165460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8189" y="829627"/>
            <a:ext cx="4261281"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71540EDF-3A5F-B573-0E26-3BEFD579B60B}"/>
              </a:ext>
            </a:extLst>
          </p:cNvPr>
          <p:cNvSpPr txBox="1"/>
          <p:nvPr/>
        </p:nvSpPr>
        <p:spPr>
          <a:xfrm>
            <a:off x="411534" y="1612327"/>
            <a:ext cx="6675066" cy="415498"/>
          </a:xfrm>
          <a:prstGeom prst="rect">
            <a:avLst/>
          </a:prstGeom>
          <a:noFill/>
        </p:spPr>
        <p:txBody>
          <a:bodyPr wrap="square" rtlCol="0">
            <a:spAutoFit/>
          </a:bodyPr>
          <a:lstStyle/>
          <a:p>
            <a:pPr algn="just"/>
            <a:r>
              <a:rPr lang="en-US" sz="2100" dirty="0" err="1">
                <a:latin typeface="Bahnschrift SemiBold" panose="020B0502040204020203" pitchFamily="34" charset="0"/>
              </a:rPr>
              <a:t>KeyTrace</a:t>
            </a:r>
            <a:r>
              <a:rPr lang="en-US" sz="2100" dirty="0">
                <a:latin typeface="Bahnschrift SemiBold" panose="020B0502040204020203" pitchFamily="34" charset="0"/>
              </a:rPr>
              <a:t>: A Modern Approach to Keystroke Logging</a:t>
            </a:r>
            <a:endParaRPr lang="en-IN" sz="2100" dirty="0">
              <a:latin typeface="Bahnschrift SemiBold" panose="020B0502040204020203" pitchFamily="34" charset="0"/>
            </a:endParaRPr>
          </a:p>
        </p:txBody>
      </p:sp>
      <p:sp>
        <p:nvSpPr>
          <p:cNvPr id="25" name="TextBox 24">
            <a:extLst>
              <a:ext uri="{FF2B5EF4-FFF2-40B4-BE49-F238E27FC236}">
                <a16:creationId xmlns:a16="http://schemas.microsoft.com/office/drawing/2014/main" id="{C6D2AFC4-7B1A-92CA-E34D-9DBADBDF7CBC}"/>
              </a:ext>
            </a:extLst>
          </p:cNvPr>
          <p:cNvSpPr txBox="1"/>
          <p:nvPr/>
        </p:nvSpPr>
        <p:spPr>
          <a:xfrm>
            <a:off x="969676" y="2254281"/>
            <a:ext cx="7248017" cy="1200329"/>
          </a:xfrm>
          <a:prstGeom prst="rect">
            <a:avLst/>
          </a:prstGeom>
          <a:noFill/>
        </p:spPr>
        <p:txBody>
          <a:bodyPr wrap="square" rtlCol="0">
            <a:spAutoFit/>
          </a:bodyPr>
          <a:lstStyle/>
          <a:p>
            <a:pPr algn="just"/>
            <a:r>
              <a:rPr lang="en-US" dirty="0"/>
              <a:t>A key logger (short for keystroke logger) is a type of software or hardware device designed to record every keystroke made on a computer or other electronic device. This information can be used for various purposes, ranging from legitimate to malicious.</a:t>
            </a:r>
            <a:endParaRPr lang="en-IN" dirty="0"/>
          </a:p>
        </p:txBody>
      </p:sp>
      <p:pic>
        <p:nvPicPr>
          <p:cNvPr id="27" name="Picture 26">
            <a:extLst>
              <a:ext uri="{FF2B5EF4-FFF2-40B4-BE49-F238E27FC236}">
                <a16:creationId xmlns:a16="http://schemas.microsoft.com/office/drawing/2014/main" id="{0B6827E3-8806-2EA5-B883-78D4CFE908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3002" y="3467100"/>
            <a:ext cx="2419350" cy="1895475"/>
          </a:xfrm>
          <a:prstGeom prst="rect">
            <a:avLst/>
          </a:prstGeom>
        </p:spPr>
      </p:pic>
      <p:sp>
        <p:nvSpPr>
          <p:cNvPr id="28" name="TextBox 27">
            <a:extLst>
              <a:ext uri="{FF2B5EF4-FFF2-40B4-BE49-F238E27FC236}">
                <a16:creationId xmlns:a16="http://schemas.microsoft.com/office/drawing/2014/main" id="{FAB02DCB-E588-4AF1-D1FD-D44089C5DFF9}"/>
              </a:ext>
            </a:extLst>
          </p:cNvPr>
          <p:cNvSpPr txBox="1"/>
          <p:nvPr/>
        </p:nvSpPr>
        <p:spPr>
          <a:xfrm>
            <a:off x="989140" y="3751491"/>
            <a:ext cx="5404866" cy="1752600"/>
          </a:xfrm>
          <a:prstGeom prst="rect">
            <a:avLst/>
          </a:prstGeom>
          <a:noFill/>
        </p:spPr>
        <p:txBody>
          <a:bodyPr wrap="square" rtlCol="0">
            <a:spAutoFit/>
          </a:bodyPr>
          <a:lstStyle/>
          <a:p>
            <a:pPr algn="just"/>
            <a:r>
              <a:rPr lang="en-US" dirty="0" err="1"/>
              <a:t>KeyTrace</a:t>
            </a:r>
            <a:r>
              <a:rPr lang="en-US" dirty="0"/>
              <a:t> is a comprehensive project aimed at developing a modern and sophisticated keystroke logging system. The project emphasizes ethical usage, legal compliance, and advanced technical features to provide a robust solution for various legitimate monitoring needs.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2475" y="205593"/>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4D59E442-B88A-61A8-A121-707216D5D9E4}"/>
              </a:ext>
            </a:extLst>
          </p:cNvPr>
          <p:cNvSpPr txBox="1"/>
          <p:nvPr/>
        </p:nvSpPr>
        <p:spPr>
          <a:xfrm>
            <a:off x="1720267" y="1055370"/>
            <a:ext cx="7882611" cy="5632311"/>
          </a:xfrm>
          <a:prstGeom prst="rect">
            <a:avLst/>
          </a:prstGeom>
          <a:noFill/>
        </p:spPr>
        <p:txBody>
          <a:bodyPr wrap="square" rtlCol="0">
            <a:spAutoFit/>
          </a:bodyPr>
          <a:lstStyle/>
          <a:p>
            <a:r>
              <a:rPr lang="en-US" b="1" u="sng" dirty="0"/>
              <a:t>Advantages of </a:t>
            </a:r>
            <a:r>
              <a:rPr lang="en-US" b="1" u="sng" dirty="0" err="1"/>
              <a:t>KeyTrace</a:t>
            </a:r>
            <a:r>
              <a:rPr lang="en-US" b="1" u="sng" dirty="0"/>
              <a:t>: A Modern and Sophisticated Keystroke Logging System</a:t>
            </a:r>
          </a:p>
          <a:p>
            <a:endParaRPr lang="en-US" b="1" dirty="0"/>
          </a:p>
          <a:p>
            <a:pPr>
              <a:buFont typeface="Arial" panose="020B0604020202020204" pitchFamily="34" charset="0"/>
              <a:buChar char="•"/>
            </a:pPr>
            <a:r>
              <a:rPr lang="en-US" b="1" dirty="0"/>
              <a:t>Comprehensive Monitoring</a:t>
            </a:r>
            <a:endParaRPr lang="en-US" dirty="0"/>
          </a:p>
          <a:p>
            <a:pPr marL="742950" lvl="1" indent="-285750">
              <a:buFont typeface="Arial" panose="020B0604020202020204" pitchFamily="34" charset="0"/>
              <a:buChar char="•"/>
            </a:pPr>
            <a:r>
              <a:rPr lang="en-US" dirty="0"/>
              <a:t>Detailed keystroke logging for complete user activity records</a:t>
            </a:r>
          </a:p>
          <a:p>
            <a:pPr marL="742950" lvl="1" indent="-285750">
              <a:buFont typeface="Arial" panose="020B0604020202020204" pitchFamily="34" charset="0"/>
              <a:buChar char="•"/>
            </a:pPr>
            <a:r>
              <a:rPr lang="en-US" dirty="0"/>
              <a:t>Contextual awareness for meaningful insights</a:t>
            </a:r>
          </a:p>
          <a:p>
            <a:pPr>
              <a:buFont typeface="Arial" panose="020B0604020202020204" pitchFamily="34" charset="0"/>
              <a:buChar char="•"/>
            </a:pPr>
            <a:r>
              <a:rPr lang="en-US" b="1" dirty="0"/>
              <a:t>Ethical Usage and Transparency</a:t>
            </a:r>
            <a:endParaRPr lang="en-US" dirty="0"/>
          </a:p>
          <a:p>
            <a:pPr marL="742950" lvl="1" indent="-285750">
              <a:buFont typeface="Arial" panose="020B0604020202020204" pitchFamily="34" charset="0"/>
              <a:buChar char="•"/>
            </a:pPr>
            <a:r>
              <a:rPr lang="en-US" dirty="0"/>
              <a:t>User consent and clear notifications for ethical use</a:t>
            </a:r>
          </a:p>
          <a:p>
            <a:pPr>
              <a:buFont typeface="Arial" panose="020B0604020202020204" pitchFamily="34" charset="0"/>
              <a:buChar char="•"/>
            </a:pPr>
            <a:r>
              <a:rPr lang="en-US" b="1" dirty="0"/>
              <a:t>Legal Compliance</a:t>
            </a:r>
            <a:endParaRPr lang="en-US" dirty="0"/>
          </a:p>
          <a:p>
            <a:pPr marL="742950" lvl="1" indent="-285750">
              <a:buFont typeface="Arial" panose="020B0604020202020204" pitchFamily="34" charset="0"/>
              <a:buChar char="•"/>
            </a:pPr>
            <a:r>
              <a:rPr lang="en-US" dirty="0"/>
              <a:t>Adherence to GDPR, HIPAA, and other regulations</a:t>
            </a:r>
          </a:p>
          <a:p>
            <a:pPr marL="742950" lvl="1" indent="-285750">
              <a:buFont typeface="Arial" panose="020B0604020202020204" pitchFamily="34" charset="0"/>
              <a:buChar char="•"/>
            </a:pPr>
            <a:r>
              <a:rPr lang="en-US" dirty="0"/>
              <a:t>Data anonymization for privacy protection</a:t>
            </a:r>
          </a:p>
          <a:p>
            <a:pPr>
              <a:buFont typeface="Arial" panose="020B0604020202020204" pitchFamily="34" charset="0"/>
              <a:buChar char="•"/>
            </a:pPr>
            <a:r>
              <a:rPr lang="en-US" b="1" dirty="0"/>
              <a:t>Advanced Security Features</a:t>
            </a:r>
            <a:endParaRPr lang="en-US" dirty="0"/>
          </a:p>
          <a:p>
            <a:pPr marL="742950" lvl="1" indent="-285750">
              <a:buFont typeface="Arial" panose="020B0604020202020204" pitchFamily="34" charset="0"/>
              <a:buChar char="•"/>
            </a:pPr>
            <a:r>
              <a:rPr lang="en-US" dirty="0"/>
              <a:t>Strong encryption for data security</a:t>
            </a:r>
          </a:p>
          <a:p>
            <a:pPr marL="742950" lvl="1" indent="-285750">
              <a:buFont typeface="Arial" panose="020B0604020202020204" pitchFamily="34" charset="0"/>
              <a:buChar char="•"/>
            </a:pPr>
            <a:r>
              <a:rPr lang="en-US" dirty="0"/>
              <a:t>Access controls to restrict data access</a:t>
            </a:r>
          </a:p>
          <a:p>
            <a:pPr>
              <a:buFont typeface="Arial" panose="020B0604020202020204" pitchFamily="34" charset="0"/>
              <a:buChar char="•"/>
            </a:pPr>
            <a:r>
              <a:rPr lang="en-US" b="1" dirty="0"/>
              <a:t>Robust Technical Implementation</a:t>
            </a:r>
            <a:endParaRPr lang="en-US" dirty="0"/>
          </a:p>
          <a:p>
            <a:pPr marL="742950" lvl="1" indent="-285750">
              <a:buFont typeface="Arial" panose="020B0604020202020204" pitchFamily="34" charset="0"/>
              <a:buChar char="•"/>
            </a:pPr>
            <a:r>
              <a:rPr lang="en-US" dirty="0"/>
              <a:t>Software and hardware key logging options</a:t>
            </a:r>
          </a:p>
          <a:p>
            <a:pPr marL="742950" lvl="1" indent="-285750">
              <a:buFont typeface="Arial" panose="020B0604020202020204" pitchFamily="34" charset="0"/>
              <a:buChar char="•"/>
            </a:pPr>
            <a:r>
              <a:rPr lang="en-US" dirty="0"/>
              <a:t>Cross-platform compatibility with minimal system impact</a:t>
            </a:r>
          </a:p>
          <a:p>
            <a:pPr>
              <a:buFont typeface="Arial" panose="020B0604020202020204" pitchFamily="34" charset="0"/>
              <a:buChar char="•"/>
            </a:pPr>
            <a:r>
              <a:rPr lang="en-US" b="1" dirty="0"/>
              <a:t>User-Friendly Interface</a:t>
            </a:r>
            <a:endParaRPr lang="en-US" dirty="0"/>
          </a:p>
          <a:p>
            <a:pPr marL="742950" lvl="1" indent="-285750">
              <a:buFont typeface="Arial" panose="020B0604020202020204" pitchFamily="34" charset="0"/>
              <a:buChar char="•"/>
            </a:pPr>
            <a:r>
              <a:rPr lang="en-US" dirty="0"/>
              <a:t>Intuitive dashboard for easy configuration and monitoring</a:t>
            </a:r>
          </a:p>
          <a:p>
            <a:pPr marL="742950" lvl="1" indent="-285750">
              <a:buFont typeface="Arial" panose="020B0604020202020204" pitchFamily="34" charset="0"/>
              <a:buChar char="•"/>
            </a:pPr>
            <a:r>
              <a:rPr lang="en-US" dirty="0"/>
              <a:t>Customization options to fit specific needs</a:t>
            </a:r>
          </a:p>
          <a:p>
            <a:endParaRPr lang="en-US" dirty="0"/>
          </a:p>
        </p:txBody>
      </p:sp>
      <p:pic>
        <p:nvPicPr>
          <p:cNvPr id="25" name="Picture 24">
            <a:extLst>
              <a:ext uri="{FF2B5EF4-FFF2-40B4-BE49-F238E27FC236}">
                <a16:creationId xmlns:a16="http://schemas.microsoft.com/office/drawing/2014/main" id="{AD611187-D33D-D4B6-8E05-8C8AB98DFAB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89239" y="3147864"/>
            <a:ext cx="2399100" cy="1600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0580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195117" y="158496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64808" y="304800"/>
            <a:ext cx="5731192"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EF64618-D635-21DC-DF97-5F2A7F2FEC65}"/>
              </a:ext>
            </a:extLst>
          </p:cNvPr>
          <p:cNvSpPr txBox="1"/>
          <p:nvPr/>
        </p:nvSpPr>
        <p:spPr>
          <a:xfrm>
            <a:off x="364808" y="1115094"/>
            <a:ext cx="7848600" cy="4939814"/>
          </a:xfrm>
          <a:prstGeom prst="rect">
            <a:avLst/>
          </a:prstGeom>
          <a:noFill/>
        </p:spPr>
        <p:txBody>
          <a:bodyPr wrap="square" rtlCol="0">
            <a:spAutoFit/>
          </a:bodyPr>
          <a:lstStyle/>
          <a:p>
            <a:pPr marL="36000" algn="just"/>
            <a:r>
              <a:rPr lang="en-US" sz="1750" b="1" dirty="0"/>
              <a:t>The Need for Ethical and Compliant Keystroke Logging Solutions</a:t>
            </a:r>
            <a:endParaRPr lang="en-US" sz="1750" dirty="0"/>
          </a:p>
          <a:p>
            <a:pPr marL="36000" algn="just"/>
            <a:r>
              <a:rPr lang="en-US" sz="1750" dirty="0"/>
              <a:t>In today's digital age, organizations and individuals face increasing challenges related to monitoring computer usage for security, productivity, and compliance purposes. Traditional keystroke logging solutions often lack transparency, raise significant ethical concerns, and may not comply with stringent data protection regulations such as GDPR and HIPAA. Additionally, existing tools can be intrusive, impact system performance, and fail to offer robust security features to protect the logged data.</a:t>
            </a:r>
          </a:p>
          <a:p>
            <a:pPr marL="36000" algn="just"/>
            <a:endParaRPr lang="en-US" sz="1750" dirty="0"/>
          </a:p>
          <a:p>
            <a:pPr marL="36000" algn="just"/>
            <a:r>
              <a:rPr lang="en-US" sz="1750" b="1" dirty="0"/>
              <a:t>Key Issues:</a:t>
            </a:r>
            <a:endParaRPr lang="en-US" sz="1750" dirty="0"/>
          </a:p>
          <a:p>
            <a:pPr marL="36000" algn="just">
              <a:buFont typeface="+mj-lt"/>
              <a:buAutoNum type="arabicPeriod"/>
            </a:pPr>
            <a:r>
              <a:rPr lang="en-US" sz="1750" b="1" dirty="0"/>
              <a:t>Lack of Ethical Practices</a:t>
            </a:r>
            <a:r>
              <a:rPr lang="en-US" sz="1750" dirty="0"/>
              <a:t>: Many keystroke logging solutions do not prioritize user consent and transparency, leading to potential misuse and trust issues.</a:t>
            </a:r>
          </a:p>
          <a:p>
            <a:pPr marL="36000" algn="just">
              <a:buFont typeface="+mj-lt"/>
              <a:buAutoNum type="arabicPeriod"/>
            </a:pPr>
            <a:r>
              <a:rPr lang="en-US" sz="1750" b="1" dirty="0"/>
              <a:t>Legal Compliance Risks</a:t>
            </a:r>
            <a:r>
              <a:rPr lang="en-US" sz="1750" dirty="0"/>
              <a:t>: Inadequate compliance with data privacy laws can result in legal penalties and reputational damage.</a:t>
            </a:r>
          </a:p>
          <a:p>
            <a:pPr marL="36000" algn="just">
              <a:buFont typeface="+mj-lt"/>
              <a:buAutoNum type="arabicPeriod"/>
            </a:pPr>
            <a:r>
              <a:rPr lang="en-US" sz="1750" b="1" dirty="0"/>
              <a:t>Data Security Vulnerabilities</a:t>
            </a:r>
            <a:r>
              <a:rPr lang="en-US" sz="1750" dirty="0"/>
              <a:t>: Insufficient encryption and access controls can lead to unauthorized access and data breaches.</a:t>
            </a:r>
          </a:p>
          <a:p>
            <a:pPr marL="36000" algn="just">
              <a:buFont typeface="+mj-lt"/>
              <a:buAutoNum type="arabicPeriod"/>
            </a:pPr>
            <a:r>
              <a:rPr lang="en-US" sz="1750" b="1" dirty="0"/>
              <a:t>Limited Flexibility and Scalability</a:t>
            </a:r>
            <a:r>
              <a:rPr lang="en-US" sz="1750" dirty="0"/>
              <a:t>: Existing solutions may not adapt well to different operating systems, user needs, or future technological advancements.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96400" y="32004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itle 11">
            <a:extLst>
              <a:ext uri="{FF2B5EF4-FFF2-40B4-BE49-F238E27FC236}">
                <a16:creationId xmlns:a16="http://schemas.microsoft.com/office/drawing/2014/main" id="{C0893159-B411-4E88-C869-968BC24F4812}"/>
              </a:ext>
            </a:extLst>
          </p:cNvPr>
          <p:cNvSpPr>
            <a:spLocks noGrp="1"/>
          </p:cNvSpPr>
          <p:nvPr>
            <p:ph type="title"/>
          </p:nvPr>
        </p:nvSpPr>
        <p:spPr>
          <a:xfrm>
            <a:off x="248285" y="259080"/>
            <a:ext cx="9352915" cy="3262432"/>
          </a:xfrm>
        </p:spPr>
        <p:txBody>
          <a:bodyPr/>
          <a:lstStyle/>
          <a:p>
            <a:r>
              <a:rPr lang="en-US" sz="2800" u="sng" dirty="0"/>
              <a:t>Project Overview: </a:t>
            </a:r>
            <a:r>
              <a:rPr lang="en-US" sz="2800" u="sng" dirty="0" err="1"/>
              <a:t>KeyTrace</a:t>
            </a:r>
            <a:r>
              <a:rPr lang="en-US" sz="2800" u="sng" dirty="0"/>
              <a:t> - A Modern Approach to Keystroke Logging</a:t>
            </a:r>
            <a:br>
              <a:rPr lang="en-US" sz="2800" dirty="0"/>
            </a:br>
            <a:br>
              <a:rPr lang="en-US" sz="2800" dirty="0"/>
            </a:br>
            <a:r>
              <a:rPr lang="en-US" sz="1700" dirty="0"/>
              <a:t>Objective: </a:t>
            </a:r>
            <a:r>
              <a:rPr lang="en-US" sz="1700" b="0" dirty="0"/>
              <a:t>To develop </a:t>
            </a:r>
            <a:r>
              <a:rPr lang="en-US" sz="1700" b="0" dirty="0" err="1"/>
              <a:t>KeyTrace</a:t>
            </a:r>
            <a:r>
              <a:rPr lang="en-US" sz="1700" b="0" dirty="0"/>
              <a:t>, a modern and sophisticated keystroke logging system that addresses ethical, legal, and technical challenges. The project aims to provide a reliable and user-friendly solution for legitimate monitoring needs while ensuring data privacy and protection</a:t>
            </a:r>
            <a:r>
              <a:rPr lang="en-US" sz="2000" dirty="0"/>
              <a:t>.</a:t>
            </a:r>
            <a:br>
              <a:rPr lang="en-US" sz="2000" dirty="0"/>
            </a:br>
            <a:br>
              <a:rPr lang="en-US" sz="2000" dirty="0"/>
            </a:br>
            <a:r>
              <a:rPr lang="en-US" sz="1700" dirty="0"/>
              <a:t>Scope: </a:t>
            </a:r>
            <a:r>
              <a:rPr lang="en-US" sz="1700" b="0" dirty="0" err="1"/>
              <a:t>KeyTrace</a:t>
            </a:r>
            <a:r>
              <a:rPr lang="en-US" sz="1700" b="0" dirty="0"/>
              <a:t> will cater to various use cases such as parental control, employee monitoring, and IT security diagnostics, ensuring compliance with ethical standards and legal regulations</a:t>
            </a:r>
            <a:r>
              <a:rPr lang="en-US" sz="2000" dirty="0"/>
              <a:t>.</a:t>
            </a:r>
            <a:endParaRPr lang="en-IN" sz="2000" dirty="0"/>
          </a:p>
        </p:txBody>
      </p:sp>
      <p:sp>
        <p:nvSpPr>
          <p:cNvPr id="13" name="TextBox 12">
            <a:extLst>
              <a:ext uri="{FF2B5EF4-FFF2-40B4-BE49-F238E27FC236}">
                <a16:creationId xmlns:a16="http://schemas.microsoft.com/office/drawing/2014/main" id="{432A23A4-6C86-0C35-E21D-E4D759093478}"/>
              </a:ext>
            </a:extLst>
          </p:cNvPr>
          <p:cNvSpPr txBox="1"/>
          <p:nvPr/>
        </p:nvSpPr>
        <p:spPr>
          <a:xfrm>
            <a:off x="248285" y="3690223"/>
            <a:ext cx="9448800" cy="2585323"/>
          </a:xfrm>
          <a:prstGeom prst="rect">
            <a:avLst/>
          </a:prstGeom>
          <a:noFill/>
        </p:spPr>
        <p:txBody>
          <a:bodyPr wrap="square" rtlCol="0">
            <a:spAutoFit/>
          </a:bodyPr>
          <a:lstStyle/>
          <a:p>
            <a:pPr algn="just"/>
            <a:r>
              <a:rPr lang="en-IN" b="1" dirty="0"/>
              <a:t>Key Features:</a:t>
            </a:r>
            <a:endParaRPr lang="en-IN" dirty="0"/>
          </a:p>
          <a:p>
            <a:pPr algn="just">
              <a:buFont typeface="+mj-lt"/>
              <a:buAutoNum type="arabicPeriod"/>
            </a:pPr>
            <a:r>
              <a:rPr lang="en-IN" b="1" dirty="0"/>
              <a:t>Comprehensive Monitoring:</a:t>
            </a:r>
            <a:endParaRPr lang="en-IN" dirty="0"/>
          </a:p>
          <a:p>
            <a:pPr marL="742950" lvl="1" indent="-285750" algn="just">
              <a:buFont typeface="+mj-lt"/>
              <a:buAutoNum type="arabicPeriod"/>
            </a:pPr>
            <a:r>
              <a:rPr lang="en-IN" b="1" dirty="0"/>
              <a:t>Keystroke Logging</a:t>
            </a:r>
            <a:r>
              <a:rPr lang="en-IN" dirty="0"/>
              <a:t>: Captures all types of keystrokes, including text input and special keys.</a:t>
            </a:r>
          </a:p>
          <a:p>
            <a:pPr marL="742950" lvl="1" indent="-285750" algn="just">
              <a:buFont typeface="+mj-lt"/>
              <a:buAutoNum type="arabicPeriod"/>
            </a:pPr>
            <a:r>
              <a:rPr lang="en-IN" b="1" dirty="0"/>
              <a:t>Contextual Awareness</a:t>
            </a:r>
            <a:r>
              <a:rPr lang="en-IN" dirty="0"/>
              <a:t>: Differentiates keystrokes based on application and system context for meaningful insights.</a:t>
            </a:r>
          </a:p>
          <a:p>
            <a:pPr algn="just">
              <a:buFont typeface="+mj-lt"/>
              <a:buAutoNum type="arabicPeriod"/>
            </a:pPr>
            <a:r>
              <a:rPr lang="en-IN" b="1" dirty="0"/>
              <a:t>Ethical Usage and Transparency:</a:t>
            </a:r>
            <a:endParaRPr lang="en-IN" dirty="0"/>
          </a:p>
          <a:p>
            <a:pPr marL="742950" lvl="1" indent="-285750" algn="just">
              <a:buFont typeface="+mj-lt"/>
              <a:buAutoNum type="arabicPeriod"/>
            </a:pPr>
            <a:r>
              <a:rPr lang="en-IN" b="1" dirty="0"/>
              <a:t>User Consent</a:t>
            </a:r>
            <a:r>
              <a:rPr lang="en-IN" dirty="0"/>
              <a:t>: Ensures users are informed and provide consent for keystroke logging.</a:t>
            </a:r>
          </a:p>
          <a:p>
            <a:pPr marL="742950" lvl="1" indent="-285750" algn="just">
              <a:buFont typeface="+mj-lt"/>
              <a:buAutoNum type="arabicPeriod"/>
            </a:pPr>
            <a:r>
              <a:rPr lang="en-IN" b="1" dirty="0"/>
              <a:t>Clear Notifications</a:t>
            </a:r>
            <a:r>
              <a:rPr lang="en-IN" dirty="0"/>
              <a:t>: Provides transparent notifications about logging activities.</a:t>
            </a:r>
          </a:p>
          <a:p>
            <a:pPr algn="just"/>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8DCF5E-124B-BB3D-4FD8-F4AED2AA3392}"/>
              </a:ext>
            </a:extLst>
          </p:cNvPr>
          <p:cNvSpPr txBox="1"/>
          <p:nvPr/>
        </p:nvSpPr>
        <p:spPr>
          <a:xfrm>
            <a:off x="609600" y="381000"/>
            <a:ext cx="8839200" cy="5355312"/>
          </a:xfrm>
          <a:prstGeom prst="rect">
            <a:avLst/>
          </a:prstGeom>
          <a:noFill/>
        </p:spPr>
        <p:txBody>
          <a:bodyPr wrap="square" rtlCol="0">
            <a:spAutoFit/>
          </a:bodyPr>
          <a:lstStyle/>
          <a:p>
            <a:pPr>
              <a:buFont typeface="+mj-lt"/>
              <a:buAutoNum type="arabicPeriod"/>
            </a:pPr>
            <a:r>
              <a:rPr lang="en-US" b="1" dirty="0"/>
              <a:t>Legal Compliance:</a:t>
            </a:r>
            <a:endParaRPr lang="en-US" dirty="0"/>
          </a:p>
          <a:p>
            <a:pPr marL="742950" lvl="1" indent="-285750">
              <a:buFont typeface="+mj-lt"/>
              <a:buAutoNum type="arabicPeriod"/>
            </a:pPr>
            <a:r>
              <a:rPr lang="en-US" b="1" dirty="0"/>
              <a:t>Adherence to Privacy Laws</a:t>
            </a:r>
            <a:r>
              <a:rPr lang="en-US" dirty="0"/>
              <a:t>: Complies with GDPR, HIPAA, and other international data protection regulations.</a:t>
            </a:r>
          </a:p>
          <a:p>
            <a:pPr marL="742950" lvl="1" indent="-285750">
              <a:buFont typeface="+mj-lt"/>
              <a:buAutoNum type="arabicPeriod"/>
            </a:pPr>
            <a:r>
              <a:rPr lang="en-US" b="1" dirty="0"/>
              <a:t>Data Anonymization</a:t>
            </a:r>
            <a:r>
              <a:rPr lang="en-US" dirty="0"/>
              <a:t>: Protects user privacy by anonymizing logged data.</a:t>
            </a:r>
          </a:p>
          <a:p>
            <a:pPr>
              <a:buFont typeface="+mj-lt"/>
              <a:buAutoNum type="arabicPeriod"/>
            </a:pPr>
            <a:r>
              <a:rPr lang="en-US" b="1" dirty="0"/>
              <a:t>Advanced Security Features:</a:t>
            </a:r>
            <a:endParaRPr lang="en-US" dirty="0"/>
          </a:p>
          <a:p>
            <a:pPr marL="742950" lvl="1" indent="-285750">
              <a:buFont typeface="+mj-lt"/>
              <a:buAutoNum type="arabicPeriod"/>
            </a:pPr>
            <a:r>
              <a:rPr lang="en-US" b="1" dirty="0"/>
              <a:t>Encryption</a:t>
            </a:r>
            <a:r>
              <a:rPr lang="en-US" dirty="0"/>
              <a:t>: Secures logged data with strong encryption methods.</a:t>
            </a:r>
          </a:p>
          <a:p>
            <a:pPr marL="742950" lvl="1" indent="-285750">
              <a:buFont typeface="+mj-lt"/>
              <a:buAutoNum type="arabicPeriod"/>
            </a:pPr>
            <a:r>
              <a:rPr lang="en-US" b="1" dirty="0"/>
              <a:t>Access Controls</a:t>
            </a:r>
            <a:r>
              <a:rPr lang="en-US" dirty="0"/>
              <a:t>: Restricts access to logged data to authorized personnel only.</a:t>
            </a:r>
          </a:p>
          <a:p>
            <a:pPr>
              <a:buFont typeface="+mj-lt"/>
              <a:buAutoNum type="arabicPeriod"/>
            </a:pPr>
            <a:r>
              <a:rPr lang="en-US" b="1" dirty="0"/>
              <a:t>Robust Technical Implementation:</a:t>
            </a:r>
            <a:endParaRPr lang="en-US" dirty="0"/>
          </a:p>
          <a:p>
            <a:pPr marL="742950" lvl="1" indent="-285750">
              <a:buFont typeface="+mj-lt"/>
              <a:buAutoNum type="arabicPeriod"/>
            </a:pPr>
            <a:r>
              <a:rPr lang="en-US" b="1" dirty="0"/>
              <a:t>Software and Hardware Solutions</a:t>
            </a:r>
            <a:r>
              <a:rPr lang="en-US" dirty="0"/>
              <a:t>: Offers both software and hardware key logging options.</a:t>
            </a:r>
          </a:p>
          <a:p>
            <a:pPr marL="742950" lvl="1" indent="-285750">
              <a:buFont typeface="+mj-lt"/>
              <a:buAutoNum type="arabicPeriod"/>
            </a:pPr>
            <a:r>
              <a:rPr lang="en-US" b="1" dirty="0"/>
              <a:t>Cross-Platform Compatibility</a:t>
            </a:r>
            <a:r>
              <a:rPr lang="en-US" dirty="0"/>
              <a:t>: Ensures seamless operation across Windows, macOS, and Linux.</a:t>
            </a:r>
          </a:p>
          <a:p>
            <a:pPr marL="742950" lvl="1" indent="-285750">
              <a:buFont typeface="+mj-lt"/>
              <a:buAutoNum type="arabicPeriod"/>
            </a:pPr>
            <a:r>
              <a:rPr lang="en-US" b="1" dirty="0"/>
              <a:t>Low System Impact</a:t>
            </a:r>
            <a:r>
              <a:rPr lang="en-US" dirty="0"/>
              <a:t>: Optimized to run efficiently without significantly affecting system performance.</a:t>
            </a:r>
          </a:p>
          <a:p>
            <a:pPr>
              <a:buFont typeface="+mj-lt"/>
              <a:buAutoNum type="arabicPeriod"/>
            </a:pPr>
            <a:r>
              <a:rPr lang="en-US" b="1" dirty="0"/>
              <a:t>User-Friendly Interface:</a:t>
            </a:r>
            <a:endParaRPr lang="en-US" dirty="0"/>
          </a:p>
          <a:p>
            <a:pPr marL="742950" lvl="1" indent="-285750">
              <a:buFont typeface="+mj-lt"/>
              <a:buAutoNum type="arabicPeriod"/>
            </a:pPr>
            <a:r>
              <a:rPr lang="en-US" b="1" dirty="0"/>
              <a:t>Intuitive Dashboard</a:t>
            </a:r>
            <a:r>
              <a:rPr lang="en-US" dirty="0"/>
              <a:t>: Provides an easy-to-use interface for configuration, log review, and activity monitoring.</a:t>
            </a:r>
          </a:p>
          <a:p>
            <a:pPr marL="742950" lvl="1" indent="-285750">
              <a:buFont typeface="+mj-lt"/>
              <a:buAutoNum type="arabicPeriod"/>
            </a:pPr>
            <a:r>
              <a:rPr lang="en-US" b="1" dirty="0"/>
              <a:t>Customization Options</a:t>
            </a:r>
            <a:r>
              <a:rPr lang="en-US" dirty="0"/>
              <a:t>: Allows for tailored settings to meet specific monitoring requirements.</a:t>
            </a:r>
          </a:p>
        </p:txBody>
      </p:sp>
    </p:spTree>
    <p:extLst>
      <p:ext uri="{BB962C8B-B14F-4D97-AF65-F5344CB8AC3E}">
        <p14:creationId xmlns:p14="http://schemas.microsoft.com/office/powerpoint/2010/main" val="1912918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4EAA21-B788-0CBC-3054-5ABDBD356F6C}"/>
              </a:ext>
            </a:extLst>
          </p:cNvPr>
          <p:cNvSpPr txBox="1"/>
          <p:nvPr/>
        </p:nvSpPr>
        <p:spPr>
          <a:xfrm>
            <a:off x="609600" y="457200"/>
            <a:ext cx="8610600" cy="5170646"/>
          </a:xfrm>
          <a:prstGeom prst="rect">
            <a:avLst/>
          </a:prstGeom>
          <a:noFill/>
        </p:spPr>
        <p:txBody>
          <a:bodyPr wrap="square" rtlCol="0">
            <a:spAutoFit/>
          </a:bodyPr>
          <a:lstStyle/>
          <a:p>
            <a:r>
              <a:rPr lang="en-US" sz="2400" b="1" dirty="0"/>
              <a:t>Architecture and Design:</a:t>
            </a:r>
            <a:endParaRPr lang="en-US" sz="2400" dirty="0"/>
          </a:p>
          <a:p>
            <a:pPr>
              <a:buFont typeface="Arial" panose="020B0604020202020204" pitchFamily="34" charset="0"/>
              <a:buChar char="•"/>
            </a:pPr>
            <a:r>
              <a:rPr lang="en-US" b="1" dirty="0"/>
              <a:t>System Components:</a:t>
            </a:r>
            <a:endParaRPr lang="en-US" dirty="0"/>
          </a:p>
          <a:p>
            <a:pPr marL="742950" lvl="1" indent="-285750">
              <a:buFont typeface="Arial" panose="020B0604020202020204" pitchFamily="34" charset="0"/>
              <a:buChar char="•"/>
            </a:pPr>
            <a:r>
              <a:rPr lang="en-US" b="1" dirty="0"/>
              <a:t>Logger Module</a:t>
            </a:r>
            <a:r>
              <a:rPr lang="en-US" dirty="0"/>
              <a:t>: Core component for capturing and logging keystrokes.</a:t>
            </a:r>
          </a:p>
          <a:p>
            <a:pPr marL="742950" lvl="1" indent="-285750">
              <a:buFont typeface="Arial" panose="020B0604020202020204" pitchFamily="34" charset="0"/>
              <a:buChar char="•"/>
            </a:pPr>
            <a:r>
              <a:rPr lang="en-US" b="1" dirty="0"/>
              <a:t>Storage Module</a:t>
            </a:r>
            <a:r>
              <a:rPr lang="en-US" dirty="0"/>
              <a:t>: Secure database or storage system for logged data.</a:t>
            </a:r>
          </a:p>
          <a:p>
            <a:pPr marL="742950" lvl="1" indent="-285750">
              <a:buFont typeface="Arial" panose="020B0604020202020204" pitchFamily="34" charset="0"/>
              <a:buChar char="•"/>
            </a:pPr>
            <a:r>
              <a:rPr lang="en-US" b="1" dirty="0"/>
              <a:t>User Interface</a:t>
            </a:r>
            <a:r>
              <a:rPr lang="en-US" dirty="0"/>
              <a:t>: Dashboard for administrators to review logs and configure settings.</a:t>
            </a:r>
          </a:p>
          <a:p>
            <a:pPr>
              <a:buFont typeface="Arial" panose="020B0604020202020204" pitchFamily="34" charset="0"/>
              <a:buChar char="•"/>
            </a:pPr>
            <a:r>
              <a:rPr lang="en-US" b="1" dirty="0"/>
              <a:t>Data Flow and Storage:</a:t>
            </a:r>
            <a:endParaRPr lang="en-US" dirty="0"/>
          </a:p>
          <a:p>
            <a:pPr marL="742950" lvl="1" indent="-285750">
              <a:buFont typeface="Arial" panose="020B0604020202020204" pitchFamily="34" charset="0"/>
              <a:buChar char="•"/>
            </a:pPr>
            <a:r>
              <a:rPr lang="en-US" b="1" dirty="0"/>
              <a:t>Real-Time Logging</a:t>
            </a:r>
            <a:r>
              <a:rPr lang="en-US" dirty="0"/>
              <a:t>: Captures and transmits keystrokes securely in real time.</a:t>
            </a:r>
          </a:p>
          <a:p>
            <a:pPr marL="742950" lvl="1" indent="-285750">
              <a:buFont typeface="Arial" panose="020B0604020202020204" pitchFamily="34" charset="0"/>
              <a:buChar char="•"/>
            </a:pPr>
            <a:r>
              <a:rPr lang="en-US" b="1" dirty="0"/>
              <a:t>Data Aggregation</a:t>
            </a:r>
            <a:r>
              <a:rPr lang="en-US" dirty="0"/>
              <a:t>: Consolidates logs from multiple devices for centralized analysis.</a:t>
            </a:r>
          </a:p>
          <a:p>
            <a:pPr marL="742950" lvl="1" indent="-285750">
              <a:buFont typeface="Arial" panose="020B0604020202020204" pitchFamily="34" charset="0"/>
              <a:buChar char="•"/>
            </a:pPr>
            <a:r>
              <a:rPr lang="en-US" b="1" dirty="0"/>
              <a:t>Retention Policies</a:t>
            </a:r>
            <a:r>
              <a:rPr lang="en-US" dirty="0"/>
              <a:t>: Manages data storage duration to comply with privacy regulations.</a:t>
            </a:r>
          </a:p>
          <a:p>
            <a:r>
              <a:rPr lang="en-US" b="1" dirty="0"/>
              <a:t>Development and Implementation:</a:t>
            </a:r>
            <a:endParaRPr lang="en-US" dirty="0"/>
          </a:p>
          <a:p>
            <a:pPr>
              <a:buFont typeface="Arial" panose="020B0604020202020204" pitchFamily="34" charset="0"/>
              <a:buChar char="•"/>
            </a:pPr>
            <a:r>
              <a:rPr lang="en-US" b="1" dirty="0"/>
              <a:t>Software Key Logger:</a:t>
            </a:r>
            <a:endParaRPr lang="en-US" dirty="0"/>
          </a:p>
          <a:p>
            <a:pPr marL="742950" lvl="1" indent="-285750">
              <a:buFont typeface="Arial" panose="020B0604020202020204" pitchFamily="34" charset="0"/>
              <a:buChar char="•"/>
            </a:pPr>
            <a:r>
              <a:rPr lang="en-US" b="1" dirty="0"/>
              <a:t>API-Based Logging</a:t>
            </a:r>
            <a:r>
              <a:rPr lang="en-US" dirty="0"/>
              <a:t>: Utilizes system APIs to capture keystrokes.</a:t>
            </a:r>
          </a:p>
          <a:p>
            <a:pPr marL="742950" lvl="1" indent="-285750">
              <a:buFont typeface="Arial" panose="020B0604020202020204" pitchFamily="34" charset="0"/>
              <a:buChar char="•"/>
            </a:pPr>
            <a:r>
              <a:rPr lang="en-US" b="1" dirty="0"/>
              <a:t>Kernel-Level Logging</a:t>
            </a:r>
            <a:r>
              <a:rPr lang="en-US" dirty="0"/>
              <a:t>: Employs lower-level access for comprehensive logging.</a:t>
            </a:r>
          </a:p>
          <a:p>
            <a:pPr>
              <a:buFont typeface="Arial" panose="020B0604020202020204" pitchFamily="34" charset="0"/>
              <a:buChar char="•"/>
            </a:pPr>
            <a:r>
              <a:rPr lang="en-US" b="1" dirty="0"/>
              <a:t>Hardware Key Logger:</a:t>
            </a:r>
            <a:endParaRPr lang="en-US" dirty="0"/>
          </a:p>
          <a:p>
            <a:pPr marL="742950" lvl="1" indent="-285750">
              <a:buFont typeface="Arial" panose="020B0604020202020204" pitchFamily="34" charset="0"/>
              <a:buChar char="•"/>
            </a:pPr>
            <a:r>
              <a:rPr lang="en-US" b="1" dirty="0"/>
              <a:t>Design and Assembly</a:t>
            </a:r>
            <a:r>
              <a:rPr lang="en-US" dirty="0"/>
              <a:t>: Creates physical devices for keystroke logging.</a:t>
            </a:r>
          </a:p>
          <a:p>
            <a:pPr marL="742950" lvl="1" indent="-285750">
              <a:buFont typeface="Arial" panose="020B0604020202020204" pitchFamily="34" charset="0"/>
              <a:buChar char="•"/>
            </a:pPr>
            <a:r>
              <a:rPr lang="en-US" b="1" dirty="0"/>
              <a:t>Integration</a:t>
            </a:r>
            <a:r>
              <a:rPr lang="en-US" dirty="0"/>
              <a:t>: Ensures seamless integration with existing hardware.</a:t>
            </a:r>
          </a:p>
          <a:p>
            <a:endParaRPr lang="en-IN" dirty="0"/>
          </a:p>
        </p:txBody>
      </p:sp>
    </p:spTree>
    <p:extLst>
      <p:ext uri="{BB962C8B-B14F-4D97-AF65-F5344CB8AC3E}">
        <p14:creationId xmlns:p14="http://schemas.microsoft.com/office/powerpoint/2010/main" val="1895696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E60048-84E9-0181-C081-8FE989D3B076}"/>
              </a:ext>
            </a:extLst>
          </p:cNvPr>
          <p:cNvSpPr txBox="1"/>
          <p:nvPr/>
        </p:nvSpPr>
        <p:spPr>
          <a:xfrm>
            <a:off x="533400" y="533401"/>
            <a:ext cx="8382000" cy="4339650"/>
          </a:xfrm>
          <a:prstGeom prst="rect">
            <a:avLst/>
          </a:prstGeom>
          <a:noFill/>
        </p:spPr>
        <p:txBody>
          <a:bodyPr wrap="square" rtlCol="0">
            <a:spAutoFit/>
          </a:bodyPr>
          <a:lstStyle/>
          <a:p>
            <a:r>
              <a:rPr lang="en-US" sz="2400" b="1" dirty="0"/>
              <a:t>Testing and Validation:</a:t>
            </a:r>
            <a:endParaRPr lang="en-US" sz="2400" dirty="0"/>
          </a:p>
          <a:p>
            <a:pPr algn="just">
              <a:buFont typeface="Arial" panose="020B0604020202020204" pitchFamily="34" charset="0"/>
              <a:buChar char="•"/>
            </a:pPr>
            <a:r>
              <a:rPr lang="en-US" b="1" dirty="0"/>
              <a:t>Functional Testing</a:t>
            </a:r>
            <a:r>
              <a:rPr lang="en-US" dirty="0"/>
              <a:t>: Ensures accurate and reliable keystroke capture.</a:t>
            </a:r>
          </a:p>
          <a:p>
            <a:pPr>
              <a:buFont typeface="Arial" panose="020B0604020202020204" pitchFamily="34" charset="0"/>
              <a:buChar char="•"/>
            </a:pPr>
            <a:r>
              <a:rPr lang="en-US" b="1" dirty="0"/>
              <a:t>Performance Testing</a:t>
            </a:r>
            <a:r>
              <a:rPr lang="en-US" dirty="0"/>
              <a:t>: Assesses system impact and optimizes performance.</a:t>
            </a:r>
          </a:p>
          <a:p>
            <a:pPr>
              <a:buFont typeface="Arial" panose="020B0604020202020204" pitchFamily="34" charset="0"/>
              <a:buChar char="•"/>
            </a:pPr>
            <a:r>
              <a:rPr lang="en-US" b="1" dirty="0"/>
              <a:t>Security Testing</a:t>
            </a:r>
            <a:r>
              <a:rPr lang="en-US" dirty="0"/>
              <a:t>: Identifies and mitigates vulnerabilities.</a:t>
            </a:r>
          </a:p>
          <a:p>
            <a:r>
              <a:rPr lang="en-US" b="1" dirty="0"/>
              <a:t>Deployment and Maintenance:</a:t>
            </a:r>
            <a:endParaRPr lang="en-US" dirty="0"/>
          </a:p>
          <a:p>
            <a:pPr>
              <a:buFont typeface="Arial" panose="020B0604020202020204" pitchFamily="34" charset="0"/>
              <a:buChar char="•"/>
            </a:pPr>
            <a:r>
              <a:rPr lang="en-US" b="1" dirty="0"/>
              <a:t>Installation and Configuration</a:t>
            </a:r>
            <a:r>
              <a:rPr lang="en-US" dirty="0"/>
              <a:t>: Provides tools and documentation for easy setup.</a:t>
            </a:r>
          </a:p>
          <a:p>
            <a:pPr>
              <a:buFont typeface="Arial" panose="020B0604020202020204" pitchFamily="34" charset="0"/>
              <a:buChar char="•"/>
            </a:pPr>
            <a:r>
              <a:rPr lang="en-US" b="1" dirty="0"/>
              <a:t>User Training and Support</a:t>
            </a:r>
            <a:r>
              <a:rPr lang="en-US" dirty="0"/>
              <a:t>: Offers training and ongoing support for effective use.</a:t>
            </a:r>
          </a:p>
          <a:p>
            <a:pPr>
              <a:buFont typeface="Arial" panose="020B0604020202020204" pitchFamily="34" charset="0"/>
              <a:buChar char="•"/>
            </a:pPr>
            <a:r>
              <a:rPr lang="en-US" b="1" dirty="0"/>
              <a:t>Regular Updates</a:t>
            </a:r>
            <a:r>
              <a:rPr lang="en-US" dirty="0"/>
              <a:t>: Delivers continuous improvements and security patches.</a:t>
            </a:r>
          </a:p>
          <a:p>
            <a:r>
              <a:rPr lang="en-US" b="1" dirty="0"/>
              <a:t>Future Enhancements:</a:t>
            </a:r>
            <a:endParaRPr lang="en-US" dirty="0"/>
          </a:p>
          <a:p>
            <a:pPr>
              <a:buFont typeface="Arial" panose="020B0604020202020204" pitchFamily="34" charset="0"/>
              <a:buChar char="•"/>
            </a:pPr>
            <a:r>
              <a:rPr lang="en-US" b="1" dirty="0"/>
              <a:t>Advanced Analytics</a:t>
            </a:r>
            <a:r>
              <a:rPr lang="en-US" dirty="0"/>
              <a:t>: Implements AI and machine learning for pattern recognition.</a:t>
            </a:r>
          </a:p>
          <a:p>
            <a:pPr>
              <a:buFont typeface="Arial" panose="020B0604020202020204" pitchFamily="34" charset="0"/>
              <a:buChar char="•"/>
            </a:pPr>
            <a:r>
              <a:rPr lang="en-US" b="1" dirty="0"/>
              <a:t>Integration with Other Tools</a:t>
            </a:r>
            <a:r>
              <a:rPr lang="en-US" dirty="0"/>
              <a:t>: Ensures compatibility with additional monitoring and security tools.</a:t>
            </a:r>
          </a:p>
          <a:p>
            <a:pPr>
              <a:buFont typeface="Arial" panose="020B0604020202020204" pitchFamily="34" charset="0"/>
              <a:buChar char="•"/>
            </a:pPr>
            <a:r>
              <a:rPr lang="en-US" b="1" dirty="0"/>
              <a:t>Enhanced Security Features</a:t>
            </a:r>
            <a:r>
              <a:rPr lang="en-US" dirty="0"/>
              <a:t>: Adds multi-factor authentication and robust encryption methods.</a:t>
            </a:r>
          </a:p>
          <a:p>
            <a:endParaRPr lang="en-IN" dirty="0"/>
          </a:p>
        </p:txBody>
      </p:sp>
      <p:sp>
        <p:nvSpPr>
          <p:cNvPr id="4" name="TextBox 3">
            <a:extLst>
              <a:ext uri="{FF2B5EF4-FFF2-40B4-BE49-F238E27FC236}">
                <a16:creationId xmlns:a16="http://schemas.microsoft.com/office/drawing/2014/main" id="{EE6AF437-252C-EC88-F859-8BC81A5DC293}"/>
              </a:ext>
            </a:extLst>
          </p:cNvPr>
          <p:cNvSpPr txBox="1"/>
          <p:nvPr/>
        </p:nvSpPr>
        <p:spPr>
          <a:xfrm>
            <a:off x="685800" y="4724400"/>
            <a:ext cx="8229600" cy="1477328"/>
          </a:xfrm>
          <a:prstGeom prst="rect">
            <a:avLst/>
          </a:prstGeom>
          <a:noFill/>
        </p:spPr>
        <p:txBody>
          <a:bodyPr wrap="square" rtlCol="0">
            <a:spAutoFit/>
          </a:bodyPr>
          <a:lstStyle/>
          <a:p>
            <a:pPr algn="just"/>
            <a:r>
              <a:rPr lang="en-US" b="1" dirty="0"/>
              <a:t>Conclusion:</a:t>
            </a:r>
            <a:r>
              <a:rPr lang="en-US" dirty="0"/>
              <a:t> </a:t>
            </a:r>
            <a:r>
              <a:rPr lang="en-US" dirty="0" err="1"/>
              <a:t>KeyTrace</a:t>
            </a:r>
            <a:r>
              <a:rPr lang="en-US" dirty="0"/>
              <a:t> aims to set a new standard in keystroke logging by balancing the need for comprehensive monitoring with ethical practices, legal compliance, and advanced security measures. This project will provide a valuable tool for various legitimate monitoring purposes, ensuring transparency and protection for all users involved.</a:t>
            </a:r>
            <a:endParaRPr lang="en-IN" dirty="0"/>
          </a:p>
        </p:txBody>
      </p:sp>
    </p:spTree>
    <p:extLst>
      <p:ext uri="{BB962C8B-B14F-4D97-AF65-F5344CB8AC3E}">
        <p14:creationId xmlns:p14="http://schemas.microsoft.com/office/powerpoint/2010/main" val="1396982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418637"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92747" y="230042"/>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609600" y="6666230"/>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9" name="TextBox 8">
            <a:extLst>
              <a:ext uri="{FF2B5EF4-FFF2-40B4-BE49-F238E27FC236}">
                <a16:creationId xmlns:a16="http://schemas.microsoft.com/office/drawing/2014/main" id="{54760FBC-FD29-3559-111D-C2F7257141D3}"/>
              </a:ext>
            </a:extLst>
          </p:cNvPr>
          <p:cNvSpPr txBox="1"/>
          <p:nvPr/>
        </p:nvSpPr>
        <p:spPr>
          <a:xfrm>
            <a:off x="609600" y="749180"/>
            <a:ext cx="8746173" cy="4524315"/>
          </a:xfrm>
          <a:prstGeom prst="rect">
            <a:avLst/>
          </a:prstGeom>
          <a:noFill/>
        </p:spPr>
        <p:txBody>
          <a:bodyPr wrap="square" rtlCol="0">
            <a:spAutoFit/>
          </a:bodyPr>
          <a:lstStyle/>
          <a:p>
            <a:r>
              <a:rPr lang="en-US" b="1" dirty="0"/>
              <a:t>1. Parents and Guardians</a:t>
            </a:r>
            <a:endParaRPr lang="en-US" dirty="0"/>
          </a:p>
          <a:p>
            <a:pPr>
              <a:buFont typeface="Arial" panose="020B0604020202020204" pitchFamily="34" charset="0"/>
              <a:buChar char="•"/>
            </a:pPr>
            <a:r>
              <a:rPr lang="en-US" dirty="0"/>
              <a:t>Monitor children's online activities for safety and appropriate use.</a:t>
            </a:r>
          </a:p>
          <a:p>
            <a:r>
              <a:rPr lang="en-US" b="1" dirty="0"/>
              <a:t>2. Employers and HR Departments</a:t>
            </a:r>
            <a:endParaRPr lang="en-US" dirty="0"/>
          </a:p>
          <a:p>
            <a:pPr>
              <a:buFont typeface="Arial" panose="020B0604020202020204" pitchFamily="34" charset="0"/>
              <a:buChar char="•"/>
            </a:pPr>
            <a:r>
              <a:rPr lang="en-US" dirty="0"/>
              <a:t>Monitor employee productivity and ensure policy compliance.</a:t>
            </a:r>
          </a:p>
          <a:p>
            <a:r>
              <a:rPr lang="en-US" b="1" dirty="0"/>
              <a:t>3. IT Security Professionals</a:t>
            </a:r>
            <a:endParaRPr lang="en-US" dirty="0"/>
          </a:p>
          <a:p>
            <a:pPr>
              <a:buFont typeface="Arial" panose="020B0604020202020204" pitchFamily="34" charset="0"/>
              <a:buChar char="•"/>
            </a:pPr>
            <a:r>
              <a:rPr lang="en-US" dirty="0"/>
              <a:t>Detect and prevent unauthorized access and security threats.</a:t>
            </a:r>
          </a:p>
          <a:p>
            <a:r>
              <a:rPr lang="en-US" b="1" dirty="0"/>
              <a:t>4. Educational Institutions</a:t>
            </a:r>
            <a:endParaRPr lang="en-US" dirty="0"/>
          </a:p>
          <a:p>
            <a:pPr>
              <a:buFont typeface="Arial" panose="020B0604020202020204" pitchFamily="34" charset="0"/>
              <a:buChar char="•"/>
            </a:pPr>
            <a:r>
              <a:rPr lang="en-US" dirty="0"/>
              <a:t>Ensure a safe and productive learning environment by monitoring student activities.</a:t>
            </a:r>
          </a:p>
          <a:p>
            <a:r>
              <a:rPr lang="en-US" b="1" dirty="0"/>
              <a:t>5. Healthcare Organizations</a:t>
            </a:r>
            <a:endParaRPr lang="en-US" dirty="0"/>
          </a:p>
          <a:p>
            <a:pPr algn="just">
              <a:buFont typeface="Arial" panose="020B0604020202020204" pitchFamily="34" charset="0"/>
              <a:buChar char="•"/>
            </a:pPr>
            <a:r>
              <a:rPr lang="en-US" dirty="0"/>
              <a:t>Protect sensitive patient information and ensure regulatory compliance.</a:t>
            </a:r>
          </a:p>
          <a:p>
            <a:r>
              <a:rPr lang="en-US" b="1" dirty="0"/>
              <a:t>6. Government Agencies</a:t>
            </a:r>
            <a:endParaRPr lang="en-US" dirty="0"/>
          </a:p>
          <a:p>
            <a:pPr>
              <a:buFont typeface="Arial" panose="020B0604020202020204" pitchFamily="34" charset="0"/>
              <a:buChar char="•"/>
            </a:pPr>
            <a:r>
              <a:rPr lang="en-US" dirty="0"/>
              <a:t>Monitor employee activities to protect classified information and ensure legal compliance.</a:t>
            </a:r>
          </a:p>
          <a:p>
            <a:r>
              <a:rPr lang="en-US" b="1" dirty="0"/>
              <a:t>7. Personal Users</a:t>
            </a:r>
            <a:endParaRPr lang="en-US" dirty="0"/>
          </a:p>
          <a:p>
            <a:pPr>
              <a:buFont typeface="Arial" panose="020B0604020202020204" pitchFamily="34" charset="0"/>
              <a:buChar char="•"/>
            </a:pPr>
            <a:r>
              <a:rPr lang="en-US" dirty="0"/>
              <a:t>Self-monitor for personal productivity and security.</a:t>
            </a:r>
          </a:p>
          <a:p>
            <a:r>
              <a:rPr lang="en-US" b="1" dirty="0"/>
              <a:t>8. Law Enforcement</a:t>
            </a:r>
            <a:endParaRPr lang="en-US" dirty="0"/>
          </a:p>
          <a:p>
            <a:pPr>
              <a:buFont typeface="Arial" panose="020B0604020202020204" pitchFamily="34" charset="0"/>
              <a:buChar char="•"/>
            </a:pPr>
            <a:r>
              <a:rPr lang="en-US" dirty="0"/>
              <a:t>Assist in investigations and ensure public safety by monitoring activities.</a:t>
            </a:r>
          </a:p>
        </p:txBody>
      </p:sp>
      <p:sp>
        <p:nvSpPr>
          <p:cNvPr id="10" name="TextBox 9">
            <a:extLst>
              <a:ext uri="{FF2B5EF4-FFF2-40B4-BE49-F238E27FC236}">
                <a16:creationId xmlns:a16="http://schemas.microsoft.com/office/drawing/2014/main" id="{4A58D29A-4929-392B-F546-CDE4146889C5}"/>
              </a:ext>
            </a:extLst>
          </p:cNvPr>
          <p:cNvSpPr txBox="1"/>
          <p:nvPr/>
        </p:nvSpPr>
        <p:spPr>
          <a:xfrm>
            <a:off x="687453" y="5362575"/>
            <a:ext cx="8531987" cy="1200329"/>
          </a:xfrm>
          <a:prstGeom prst="rect">
            <a:avLst/>
          </a:prstGeom>
          <a:noFill/>
        </p:spPr>
        <p:txBody>
          <a:bodyPr wrap="square" rtlCol="0">
            <a:spAutoFit/>
          </a:bodyPr>
          <a:lstStyle/>
          <a:p>
            <a:pPr algn="just"/>
            <a:r>
              <a:rPr lang="en-US" dirty="0" err="1"/>
              <a:t>KeyTrace</a:t>
            </a:r>
            <a:r>
              <a:rPr lang="en-US" dirty="0"/>
              <a:t> serves a diverse range of end users, each with unique needs and benefits from the system. </a:t>
            </a:r>
            <a:r>
              <a:rPr lang="en-US" dirty="0" err="1"/>
              <a:t>KeyTrace</a:t>
            </a:r>
            <a:r>
              <a:rPr lang="en-US" dirty="0"/>
              <a:t> meets the requirements of parents, employers, IT security professionals, educational institutions, healthcare organizations, government agencies, personal users, and law enforcement.</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591</TotalTime>
  <Words>1767</Words>
  <Application>Microsoft Office PowerPoint</Application>
  <PresentationFormat>Widescreen</PresentationFormat>
  <Paragraphs>140</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Bahnschrift SemiBold</vt:lpstr>
      <vt:lpstr>Calibri</vt:lpstr>
      <vt:lpstr>Trebuchet MS</vt:lpstr>
      <vt:lpstr>Office Theme</vt:lpstr>
      <vt:lpstr>Student Name MUNDAPUZHA ABEL SHIBU JOHN</vt:lpstr>
      <vt:lpstr>PROJECT TITLE</vt:lpstr>
      <vt:lpstr>AGENDA</vt:lpstr>
      <vt:lpstr>PROBLEM STATEMENT</vt:lpstr>
      <vt:lpstr>Project Overview: KeyTrace - A Modern Approach to Keystroke Logging  Objective: To develop KeyTrace, a modern and sophisticated keystroke logging system that addresses ethical, legal, and technical challenges. The project aims to provide a reliable and user-friendly solution for legitimate monitoring needs while ensuring data privacy and protection.  Scope: KeyTrace will cater to various use cases such as parental control, employee monitoring, and IT security diagnostics, ensuring compliance with ethical standards and legal regulations.</vt:lpstr>
      <vt:lpstr>PowerPoint Presentation</vt:lpstr>
      <vt:lpstr>PowerPoint Presentation</vt:lpstr>
      <vt:lpstr>PowerPoint Presentation</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abel shibu john</dc:creator>
  <cp:lastModifiedBy>abel shibu john</cp:lastModifiedBy>
  <cp:revision>3</cp:revision>
  <dcterms:created xsi:type="dcterms:W3CDTF">2024-06-03T05:48:59Z</dcterms:created>
  <dcterms:modified xsi:type="dcterms:W3CDTF">2024-06-13T03:57:43Z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