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Nunito Light" pitchFamily="2" charset="0"/>
      <p:regular r:id="rId25"/>
      <p:bold r:id="rId26"/>
      <p:italic r:id="rId27"/>
      <p:boldItalic r:id="rId28"/>
    </p:embeddedFont>
    <p:embeddedFont>
      <p:font typeface="Oswald" panose="00000500000000000000" pitchFamily="2" charset="0"/>
      <p:regular r:id="rId29"/>
      <p:bold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71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fa9ee4afce_0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9ee4afce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a9ee4afce_0_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fa9ee4afce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fa9ee4afce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fa9ee4afce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fa9ee4afce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fa9ee4afce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cb3e12c42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cb3e12c42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4f4bc9a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a9ee4afc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a9ee4afc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a9ee4afc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a9ee4afc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a9ee4afce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fa9ee4afc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a9ee4afce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a9ee4afce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a9ee4afce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a9ee4afc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fa9ee4afce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fa9ee4afce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fa9ee4afce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fa9ee4afce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p:nvPr/>
        </p:nvSpPr>
        <p:spPr>
          <a:xfrm>
            <a:off x="541650" y="1829483"/>
            <a:ext cx="8061300" cy="924300"/>
          </a:xfrm>
          <a:prstGeom prst="roundRect">
            <a:avLst>
              <a:gd name="adj" fmla="val 3356"/>
            </a:avLst>
          </a:prstGeom>
          <a:solidFill>
            <a:srgbClr val="CCB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txBox="1">
            <a:spLocks noGrp="1"/>
          </p:cNvSpPr>
          <p:nvPr>
            <p:ph type="ctrTitle"/>
          </p:nvPr>
        </p:nvSpPr>
        <p:spPr>
          <a:xfrm>
            <a:off x="731250" y="1734111"/>
            <a:ext cx="7871700" cy="105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Citi Bike Data Analysis</a:t>
            </a:r>
            <a:endParaRPr/>
          </a:p>
        </p:txBody>
      </p:sp>
      <p:sp>
        <p:nvSpPr>
          <p:cNvPr id="136" name="Google Shape;136;p13"/>
          <p:cNvSpPr txBox="1">
            <a:spLocks noGrp="1"/>
          </p:cNvSpPr>
          <p:nvPr>
            <p:ph type="subTitle" idx="1"/>
          </p:nvPr>
        </p:nvSpPr>
        <p:spPr>
          <a:xfrm>
            <a:off x="311700" y="290406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Nunito Light"/>
                <a:ea typeface="Nunito Light"/>
                <a:cs typeface="Nunito Light"/>
                <a:sym typeface="Nunito Light"/>
              </a:rPr>
              <a:t>By Abel Minichil Muche</a:t>
            </a:r>
            <a:endParaRPr sz="2200" dirty="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of findings:</a:t>
            </a:r>
            <a:endParaRPr/>
          </a:p>
          <a:p>
            <a:pPr marL="0" lvl="0" indent="0" algn="l" rtl="0">
              <a:spcBef>
                <a:spcPts val="0"/>
              </a:spcBef>
              <a:spcAft>
                <a:spcPts val="0"/>
              </a:spcAft>
              <a:buNone/>
            </a:pPr>
            <a:endParaRPr/>
          </a:p>
        </p:txBody>
      </p:sp>
      <p:sp>
        <p:nvSpPr>
          <p:cNvPr id="199" name="Google Shape;199;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70000" lnSpcReduction="20000"/>
          </a:bodyPr>
          <a:lstStyle/>
          <a:p>
            <a:pPr marL="457200" lvl="0" indent="-286385" algn="l" rtl="0">
              <a:spcBef>
                <a:spcPts val="0"/>
              </a:spcBef>
              <a:spcAft>
                <a:spcPts val="0"/>
              </a:spcAft>
              <a:buSzPct val="67791"/>
              <a:buChar char="●"/>
            </a:pPr>
            <a:r>
              <a:rPr lang="en" sz="1917" b="1" i="1">
                <a:latin typeface="Roboto"/>
                <a:ea typeface="Roboto"/>
                <a:cs typeface="Roboto"/>
                <a:sym typeface="Roboto"/>
              </a:rPr>
              <a:t>Top 5 pick-up locations for bikes:</a:t>
            </a:r>
            <a:r>
              <a:rPr lang="en" sz="1917" i="1"/>
              <a:t> </a:t>
            </a:r>
            <a:br>
              <a:rPr lang="en" i="1"/>
            </a:br>
            <a:endParaRPr i="1"/>
          </a:p>
          <a:p>
            <a:pPr marL="914400" lvl="1" indent="-277494" algn="l" rtl="0">
              <a:spcBef>
                <a:spcPts val="0"/>
              </a:spcBef>
              <a:spcAft>
                <a:spcPts val="0"/>
              </a:spcAft>
              <a:buSzPct val="66342"/>
              <a:buChar char="○"/>
            </a:pPr>
            <a:r>
              <a:rPr lang="en" sz="1658" i="1"/>
              <a:t>Grove St Path, Exchange Place, Sip Ave, Hamilton Park, &amp; Morris Canal</a:t>
            </a:r>
            <a:br>
              <a:rPr lang="en" i="1"/>
            </a:br>
            <a:endParaRPr i="1"/>
          </a:p>
          <a:p>
            <a:pPr marL="457200" lvl="0" indent="-286385" algn="l" rtl="0">
              <a:spcBef>
                <a:spcPts val="0"/>
              </a:spcBef>
              <a:spcAft>
                <a:spcPts val="0"/>
              </a:spcAft>
              <a:buSzPct val="67391"/>
              <a:buChar char="●"/>
            </a:pPr>
            <a:r>
              <a:rPr lang="en" sz="1929" b="1" i="1">
                <a:latin typeface="Roboto"/>
                <a:ea typeface="Roboto"/>
                <a:cs typeface="Roboto"/>
                <a:sym typeface="Roboto"/>
              </a:rPr>
              <a:t>Customer base: </a:t>
            </a:r>
            <a:br>
              <a:rPr lang="en" b="1" i="1">
                <a:latin typeface="Roboto"/>
                <a:ea typeface="Roboto"/>
                <a:cs typeface="Roboto"/>
                <a:sym typeface="Roboto"/>
              </a:rPr>
            </a:br>
            <a:endParaRPr b="1" i="1">
              <a:latin typeface="Roboto"/>
              <a:ea typeface="Roboto"/>
              <a:cs typeface="Roboto"/>
              <a:sym typeface="Roboto"/>
            </a:endParaRPr>
          </a:p>
          <a:p>
            <a:pPr marL="914400" lvl="1" indent="-302300" algn="l" rtl="0">
              <a:spcBef>
                <a:spcPts val="0"/>
              </a:spcBef>
              <a:spcAft>
                <a:spcPts val="0"/>
              </a:spcAft>
              <a:buSzPct val="100000"/>
              <a:buChar char="○"/>
            </a:pPr>
            <a:r>
              <a:rPr lang="en" sz="1658" i="1"/>
              <a:t>Mostly long-term subscribers who are more active during the week</a:t>
            </a:r>
            <a:endParaRPr sz="1658" i="1"/>
          </a:p>
          <a:p>
            <a:pPr marL="914400" lvl="1" indent="-277494" algn="l" rtl="0">
              <a:spcBef>
                <a:spcPts val="0"/>
              </a:spcBef>
              <a:spcAft>
                <a:spcPts val="0"/>
              </a:spcAft>
              <a:buSzPct val="66342"/>
              <a:buChar char="○"/>
            </a:pPr>
            <a:r>
              <a:rPr lang="en" sz="1658" i="1"/>
              <a:t>One-time users more active at weekends</a:t>
            </a:r>
            <a:endParaRPr sz="1658" i="1"/>
          </a:p>
          <a:p>
            <a:pPr marL="914400" lvl="1" indent="-277494" algn="l" rtl="0">
              <a:spcBef>
                <a:spcPts val="0"/>
              </a:spcBef>
              <a:spcAft>
                <a:spcPts val="0"/>
              </a:spcAft>
              <a:buSzPct val="65254"/>
              <a:buChar char="○"/>
            </a:pPr>
            <a:r>
              <a:rPr lang="en" sz="1685" i="1"/>
              <a:t>Most bikes rented by 35-44 year olds</a:t>
            </a:r>
            <a:br>
              <a:rPr lang="en" b="1" i="1">
                <a:latin typeface="Roboto"/>
                <a:ea typeface="Roboto"/>
                <a:cs typeface="Roboto"/>
                <a:sym typeface="Roboto"/>
              </a:rPr>
            </a:br>
            <a:br>
              <a:rPr lang="en" i="1"/>
            </a:br>
            <a:endParaRPr i="1"/>
          </a:p>
          <a:p>
            <a:pPr marL="457200" lvl="0" indent="-314345" algn="l" rtl="0">
              <a:spcBef>
                <a:spcPts val="0"/>
              </a:spcBef>
              <a:spcAft>
                <a:spcPts val="0"/>
              </a:spcAft>
              <a:buSzPct val="100000"/>
              <a:buChar char="●"/>
            </a:pPr>
            <a:r>
              <a:rPr lang="en" sz="1929" i="1"/>
              <a:t> </a:t>
            </a:r>
            <a:r>
              <a:rPr lang="en" sz="1929" b="1" i="1">
                <a:latin typeface="Roboto"/>
                <a:ea typeface="Roboto"/>
                <a:cs typeface="Roboto"/>
                <a:sym typeface="Roboto"/>
              </a:rPr>
              <a:t>Citi Bike customer behavior:</a:t>
            </a:r>
            <a:br>
              <a:rPr lang="en" sz="1929" b="1" i="1">
                <a:latin typeface="Roboto"/>
                <a:ea typeface="Roboto"/>
                <a:cs typeface="Roboto"/>
                <a:sym typeface="Roboto"/>
              </a:rPr>
            </a:br>
            <a:endParaRPr sz="1929" b="1" i="1">
              <a:latin typeface="Roboto"/>
              <a:ea typeface="Roboto"/>
              <a:cs typeface="Roboto"/>
              <a:sym typeface="Roboto"/>
            </a:endParaRPr>
          </a:p>
          <a:p>
            <a:pPr marL="914400" lvl="1" indent="-302300" algn="l" rtl="0">
              <a:spcBef>
                <a:spcPts val="0"/>
              </a:spcBef>
              <a:spcAft>
                <a:spcPts val="0"/>
              </a:spcAft>
              <a:buSzPct val="100000"/>
              <a:buChar char="○"/>
            </a:pPr>
            <a:r>
              <a:rPr lang="en" sz="1658" i="1"/>
              <a:t>75+ year olds take longest average trips, but rent the least bikes </a:t>
            </a:r>
            <a:endParaRPr sz="1658" i="1"/>
          </a:p>
          <a:p>
            <a:pPr marL="914400" lvl="1" indent="-302300" algn="l" rtl="0">
              <a:spcBef>
                <a:spcPts val="0"/>
              </a:spcBef>
              <a:spcAft>
                <a:spcPts val="0"/>
              </a:spcAft>
              <a:buSzPct val="100000"/>
              <a:buChar char="○"/>
            </a:pPr>
            <a:r>
              <a:rPr lang="en" sz="1658" i="1"/>
              <a:t>65-74 and 25-34 year olds take the shortest trips on average</a:t>
            </a:r>
            <a:endParaRPr sz="1658" i="1"/>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Recommended actions:</a:t>
            </a:r>
            <a:endParaRPr sz="2700"/>
          </a:p>
        </p:txBody>
      </p:sp>
      <p:sp>
        <p:nvSpPr>
          <p:cNvPr id="210" name="Google Shape;210;p25"/>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latin typeface="Roboto"/>
                <a:ea typeface="Roboto"/>
                <a:cs typeface="Roboto"/>
                <a:sym typeface="Roboto"/>
              </a:rPr>
              <a:t>Product recommendations:</a:t>
            </a:r>
            <a:endParaRPr b="1" i="1">
              <a:latin typeface="Roboto"/>
              <a:ea typeface="Roboto"/>
              <a:cs typeface="Roboto"/>
              <a:sym typeface="Roboto"/>
            </a:endParaRPr>
          </a:p>
          <a:p>
            <a:pPr marL="457200" lvl="0" indent="-311150" algn="l" rtl="0">
              <a:spcBef>
                <a:spcPts val="1200"/>
              </a:spcBef>
              <a:spcAft>
                <a:spcPts val="0"/>
              </a:spcAft>
              <a:buSzPts val="1300"/>
              <a:buChar char="●"/>
            </a:pPr>
            <a:r>
              <a:rPr lang="en" i="1"/>
              <a:t>Install more bikes at </a:t>
            </a:r>
            <a:r>
              <a:rPr lang="en" sz="1635" i="1"/>
              <a:t>Grove St Path, Sip Ave, Newport Path, Newark Ave, Van Vorst Park. </a:t>
            </a:r>
            <a:endParaRPr sz="1635" i="1"/>
          </a:p>
          <a:p>
            <a:pPr marL="0" lvl="0" indent="0" algn="l" rtl="0">
              <a:spcBef>
                <a:spcPts val="1200"/>
              </a:spcBef>
              <a:spcAft>
                <a:spcPts val="0"/>
              </a:spcAft>
              <a:buNone/>
            </a:pPr>
            <a:r>
              <a:rPr lang="en" b="1" i="1">
                <a:latin typeface="Roboto"/>
                <a:ea typeface="Roboto"/>
                <a:cs typeface="Roboto"/>
                <a:sym typeface="Roboto"/>
              </a:rPr>
              <a:t>Marketing recommendations:</a:t>
            </a:r>
            <a:endParaRPr b="1" i="1">
              <a:latin typeface="Roboto"/>
              <a:ea typeface="Roboto"/>
              <a:cs typeface="Roboto"/>
              <a:sym typeface="Roboto"/>
            </a:endParaRPr>
          </a:p>
          <a:p>
            <a:pPr marL="457200" lvl="0" indent="-311150" algn="l" rtl="0">
              <a:spcBef>
                <a:spcPts val="1200"/>
              </a:spcBef>
              <a:spcAft>
                <a:spcPts val="0"/>
              </a:spcAft>
              <a:buSzPts val="1300"/>
              <a:buChar char="●"/>
            </a:pPr>
            <a:r>
              <a:rPr lang="en" i="1"/>
              <a:t>The Citi Bike customer base is mostly long-term subscribers aged between 35-44, who are most active during the week. This tells us that they are probably people who live in New York and use NY Citi Bikes to commute. Marketing and advertising campaigns should therefore target this particular demographic. </a:t>
            </a:r>
            <a:endParaRPr i="1"/>
          </a:p>
          <a:p>
            <a:pPr marL="914400" lvl="0" indent="0" algn="l" rtl="0">
              <a:spcBef>
                <a:spcPts val="1200"/>
              </a:spcBef>
              <a:spcAft>
                <a:spcPts val="1200"/>
              </a:spcAft>
              <a:buNone/>
            </a:pPr>
            <a:endParaRPr i="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5833"/>
              <a:buFont typeface="Arial"/>
              <a:buNone/>
            </a:pPr>
            <a:r>
              <a:rPr lang="en"/>
              <a:t>Project Goal:</a:t>
            </a:r>
            <a:endParaRPr/>
          </a:p>
          <a:p>
            <a:pPr marL="0" lvl="0" indent="0" algn="l" rtl="0">
              <a:spcBef>
                <a:spcPts val="0"/>
              </a:spcBef>
              <a:spcAft>
                <a:spcPts val="0"/>
              </a:spcAft>
              <a:buNone/>
            </a:pPr>
            <a:endParaRPr/>
          </a:p>
        </p:txBody>
      </p:sp>
      <p:sp>
        <p:nvSpPr>
          <p:cNvPr id="142" name="Google Shape;142;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i="1"/>
              <a:t>To better understand the behavior of NY Citi Bike’s customer base (both one-time users and subscribers) and how they use NY Citi Bikes</a:t>
            </a:r>
            <a:br>
              <a:rPr lang="en" i="1"/>
            </a:br>
            <a:endParaRPr i="1"/>
          </a:p>
          <a:p>
            <a:pPr marL="457200" lvl="0" indent="-311150" algn="l" rtl="0">
              <a:spcBef>
                <a:spcPts val="0"/>
              </a:spcBef>
              <a:spcAft>
                <a:spcPts val="0"/>
              </a:spcAft>
              <a:buSzPts val="1300"/>
              <a:buChar char="●"/>
            </a:pPr>
            <a:r>
              <a:rPr lang="en" i="1"/>
              <a:t>This will help us to:</a:t>
            </a:r>
            <a:br>
              <a:rPr lang="en" i="1"/>
            </a:br>
            <a:endParaRPr i="1"/>
          </a:p>
          <a:p>
            <a:pPr marL="914400" lvl="1" indent="-298450" algn="l" rtl="0">
              <a:spcBef>
                <a:spcPts val="0"/>
              </a:spcBef>
              <a:spcAft>
                <a:spcPts val="0"/>
              </a:spcAft>
              <a:buSzPts val="1100"/>
              <a:buChar char="○"/>
            </a:pPr>
            <a:r>
              <a:rPr lang="en" i="1"/>
              <a:t>Identify where more bikes should be installed</a:t>
            </a:r>
            <a:endParaRPr i="1"/>
          </a:p>
          <a:p>
            <a:pPr marL="914400" lvl="1" indent="-298450" algn="l" rtl="0">
              <a:spcBef>
                <a:spcPts val="0"/>
              </a:spcBef>
              <a:spcAft>
                <a:spcPts val="0"/>
              </a:spcAft>
              <a:buSzPts val="1100"/>
              <a:buChar char="○"/>
            </a:pPr>
            <a:r>
              <a:rPr lang="en" i="1"/>
              <a:t>Create targeted marketing campaigns that will appeal to different customer segments</a:t>
            </a:r>
            <a:endParaRPr i="1"/>
          </a:p>
          <a:p>
            <a:pPr marL="914400" lvl="0" indent="0" algn="l" rtl="0">
              <a:spcBef>
                <a:spcPts val="1200"/>
              </a:spcBef>
              <a:spcAft>
                <a:spcPts val="0"/>
              </a:spcAft>
              <a:buClr>
                <a:schemeClr val="dk1"/>
              </a:buClr>
              <a:buSzPts val="1100"/>
              <a:buFont typeface="Arial"/>
              <a:buNone/>
            </a:pPr>
            <a:endParaRPr i="1"/>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questions:</a:t>
            </a:r>
            <a:endParaRPr/>
          </a:p>
          <a:p>
            <a:pPr marL="0" lvl="0" indent="0" algn="l" rtl="0">
              <a:spcBef>
                <a:spcPts val="0"/>
              </a:spcBef>
              <a:spcAft>
                <a:spcPts val="0"/>
              </a:spcAft>
              <a:buNone/>
            </a:pPr>
            <a:endParaRPr/>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Roboto"/>
              <a:buChar char="●"/>
            </a:pPr>
            <a:r>
              <a:rPr lang="en">
                <a:latin typeface="Roboto"/>
                <a:ea typeface="Roboto"/>
                <a:cs typeface="Roboto"/>
                <a:sym typeface="Roboto"/>
              </a:rPr>
              <a:t>What are the most popular pick-up locations across the city for NY Citi Bike rental?</a:t>
            </a:r>
            <a:br>
              <a:rPr lang="en">
                <a:latin typeface="Roboto"/>
                <a:ea typeface="Roboto"/>
                <a:cs typeface="Roboto"/>
                <a:sym typeface="Roboto"/>
              </a:rPr>
            </a:br>
            <a:endParaRPr>
              <a:latin typeface="Roboto"/>
              <a:ea typeface="Roboto"/>
              <a:cs typeface="Roboto"/>
              <a:sym typeface="Roboto"/>
            </a:endParaRPr>
          </a:p>
          <a:p>
            <a:pPr marL="457200" lvl="0" indent="-311150" algn="l" rtl="0">
              <a:spcBef>
                <a:spcPts val="0"/>
              </a:spcBef>
              <a:spcAft>
                <a:spcPts val="0"/>
              </a:spcAft>
              <a:buSzPts val="13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marL="457200" lvl="0" indent="-311150" algn="l" rtl="0">
              <a:spcBef>
                <a:spcPts val="0"/>
              </a:spcBef>
              <a:spcAft>
                <a:spcPts val="0"/>
              </a:spcAft>
              <a:buSzPts val="13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marL="457200" lvl="0" indent="-311150" algn="l" rtl="0">
              <a:spcBef>
                <a:spcPts val="0"/>
              </a:spcBef>
              <a:spcAft>
                <a:spcPts val="0"/>
              </a:spcAft>
              <a:buSzPts val="13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marL="457200" lvl="0" indent="-311150" algn="l" rtl="0">
              <a:spcBef>
                <a:spcPts val="0"/>
              </a:spcBef>
              <a:spcAft>
                <a:spcPts val="0"/>
              </a:spcAft>
              <a:buSzPts val="1300"/>
              <a:buFont typeface="Roboto"/>
              <a:buChar char="●"/>
            </a:pPr>
            <a:r>
              <a:rPr lang="en">
                <a:latin typeface="Roboto"/>
                <a:ea typeface="Roboto"/>
                <a:cs typeface="Roboto"/>
                <a:sym typeface="Roboto"/>
              </a:rPr>
              <a:t>Does user age impact the average bike trip duration?</a:t>
            </a:r>
            <a:endParaRPr i="1"/>
          </a:p>
          <a:p>
            <a:pPr marL="914400" lvl="0" indent="0" algn="l" rtl="0">
              <a:spcBef>
                <a:spcPts val="0"/>
              </a:spcBef>
              <a:spcAft>
                <a:spcPts val="1200"/>
              </a:spcAft>
              <a:buClr>
                <a:schemeClr val="dk1"/>
              </a:buClr>
              <a:buSzPts val="1100"/>
              <a:buFont typeface="Arial"/>
              <a:buNone/>
            </a:pPr>
            <a:endParaRPr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457200" lvl="0" indent="-365760" algn="l" rtl="0">
              <a:spcBef>
                <a:spcPts val="0"/>
              </a:spcBef>
              <a:spcAft>
                <a:spcPts val="0"/>
              </a:spcAft>
              <a:buSzPct val="100000"/>
              <a:buAutoNum type="arabicPeriod"/>
            </a:pPr>
            <a:r>
              <a:rPr lang="en"/>
              <a:t>What are the most popular Citi Bike pick-up locations?</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i="1"/>
          </a:p>
          <a:p>
            <a:pPr marL="914400" lvl="0" indent="0" algn="l" rtl="0">
              <a:spcBef>
                <a:spcPts val="1200"/>
              </a:spcBef>
              <a:spcAft>
                <a:spcPts val="1200"/>
              </a:spcAft>
              <a:buNone/>
            </a:pPr>
            <a:endParaRPr i="1"/>
          </a:p>
        </p:txBody>
      </p:sp>
      <p:pic>
        <p:nvPicPr>
          <p:cNvPr id="160" name="Google Shape;160;p17" title="Chart"/>
          <p:cNvPicPr preferRelativeResize="0"/>
          <p:nvPr/>
        </p:nvPicPr>
        <p:blipFill>
          <a:blip r:embed="rId3">
            <a:alphaModFix/>
          </a:blip>
          <a:stretch>
            <a:fillRect/>
          </a:stretch>
        </p:blipFill>
        <p:spPr>
          <a:xfrm>
            <a:off x="980075" y="1114325"/>
            <a:ext cx="6573051" cy="3235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How does the average trip duration vary across different age groups?</a:t>
            </a:r>
            <a:endParaRPr/>
          </a:p>
        </p:txBody>
      </p:sp>
      <p:sp>
        <p:nvSpPr>
          <p:cNvPr id="166" name="Google Shape;166;p18"/>
          <p:cNvSpPr txBox="1">
            <a:spLocks noGrp="1"/>
          </p:cNvSpPr>
          <p:nvPr>
            <p:ph type="body" idx="1"/>
          </p:nvPr>
        </p:nvSpPr>
        <p:spPr>
          <a:xfrm>
            <a:off x="6221975" y="1391000"/>
            <a:ext cx="2357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a:t>75+ year olds take the longest trips (on average)</a:t>
            </a:r>
            <a:endParaRPr i="1"/>
          </a:p>
          <a:p>
            <a:pPr marL="0" lvl="0" indent="0" algn="l" rtl="0">
              <a:spcBef>
                <a:spcPts val="1200"/>
              </a:spcBef>
              <a:spcAft>
                <a:spcPts val="1200"/>
              </a:spcAft>
              <a:buNone/>
            </a:pPr>
            <a:r>
              <a:rPr lang="en" i="1"/>
              <a:t>65-74 and 25-34 year olds take the shortest trips (on average)</a:t>
            </a:r>
            <a:endParaRPr i="1"/>
          </a:p>
        </p:txBody>
      </p:sp>
      <p:pic>
        <p:nvPicPr>
          <p:cNvPr id="167" name="Google Shape;167;p18" title="Chart"/>
          <p:cNvPicPr preferRelativeResize="0"/>
          <p:nvPr/>
        </p:nvPicPr>
        <p:blipFill>
          <a:blip r:embed="rId3">
            <a:alphaModFix/>
          </a:blip>
          <a:stretch>
            <a:fillRect/>
          </a:stretch>
        </p:blipFill>
        <p:spPr>
          <a:xfrm>
            <a:off x="580375" y="1391001"/>
            <a:ext cx="5525193"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 Which age group rents the most bikes?</a:t>
            </a:r>
            <a:endParaRPr/>
          </a:p>
        </p:txBody>
      </p:sp>
      <p:sp>
        <p:nvSpPr>
          <p:cNvPr id="173" name="Google Shape;173;p19"/>
          <p:cNvSpPr txBox="1">
            <a:spLocks noGrp="1"/>
          </p:cNvSpPr>
          <p:nvPr>
            <p:ph type="body" idx="1"/>
          </p:nvPr>
        </p:nvSpPr>
        <p:spPr>
          <a:xfrm>
            <a:off x="6429400" y="1075350"/>
            <a:ext cx="2129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a:t>35-44 year olds rent the most bikes</a:t>
            </a:r>
            <a:br>
              <a:rPr lang="en" i="1"/>
            </a:br>
            <a:endParaRPr i="1"/>
          </a:p>
          <a:p>
            <a:pPr marL="0" lvl="0" indent="0" algn="l" rtl="0">
              <a:spcBef>
                <a:spcPts val="1200"/>
              </a:spcBef>
              <a:spcAft>
                <a:spcPts val="0"/>
              </a:spcAft>
              <a:buNone/>
            </a:pPr>
            <a:r>
              <a:rPr lang="en" i="1"/>
              <a:t>75+ and 18-24 year olds rent the least bikes</a:t>
            </a:r>
            <a:endParaRPr i="1"/>
          </a:p>
          <a:p>
            <a:pPr marL="914400" lvl="0" indent="0" algn="l" rtl="0">
              <a:spcBef>
                <a:spcPts val="1200"/>
              </a:spcBef>
              <a:spcAft>
                <a:spcPts val="1200"/>
              </a:spcAft>
              <a:buNone/>
            </a:pPr>
            <a:endParaRPr i="1"/>
          </a:p>
        </p:txBody>
      </p:sp>
      <p:pic>
        <p:nvPicPr>
          <p:cNvPr id="174" name="Google Shape;174;p19" title="Chart"/>
          <p:cNvPicPr preferRelativeResize="0"/>
          <p:nvPr/>
        </p:nvPicPr>
        <p:blipFill>
          <a:blip r:embed="rId3">
            <a:alphaModFix/>
          </a:blip>
          <a:stretch>
            <a:fillRect/>
          </a:stretch>
        </p:blipFill>
        <p:spPr>
          <a:xfrm>
            <a:off x="588300" y="1198275"/>
            <a:ext cx="5720226" cy="3537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311700" y="362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80" name="Google Shape;180;p20"/>
          <p:cNvSpPr txBox="1">
            <a:spLocks noGrp="1"/>
          </p:cNvSpPr>
          <p:nvPr>
            <p:ph type="body" idx="1"/>
          </p:nvPr>
        </p:nvSpPr>
        <p:spPr>
          <a:xfrm>
            <a:off x="6336050" y="1508375"/>
            <a:ext cx="2696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i="1"/>
              <a:t>Citi Bike customer base is predominantly made up of long-term subscribers</a:t>
            </a:r>
            <a:endParaRPr sz="1600" i="1"/>
          </a:p>
          <a:p>
            <a:pPr marL="0" lvl="0" indent="0" algn="l" rtl="0">
              <a:spcBef>
                <a:spcPts val="1200"/>
              </a:spcBef>
              <a:spcAft>
                <a:spcPts val="0"/>
              </a:spcAft>
              <a:buNone/>
            </a:pPr>
            <a:r>
              <a:rPr lang="en" sz="1600" i="1"/>
              <a:t>Subscribers are more active during the week</a:t>
            </a:r>
            <a:endParaRPr sz="1600" i="1"/>
          </a:p>
          <a:p>
            <a:pPr marL="0" lvl="0" indent="0" algn="l" rtl="0">
              <a:spcBef>
                <a:spcPts val="1200"/>
              </a:spcBef>
              <a:spcAft>
                <a:spcPts val="0"/>
              </a:spcAft>
              <a:buNone/>
            </a:pPr>
            <a:r>
              <a:rPr lang="en" sz="1600" i="1"/>
              <a:t>One-time users are more active on weekends</a:t>
            </a:r>
            <a:endParaRPr sz="1600" i="1"/>
          </a:p>
          <a:p>
            <a:pPr marL="0" lvl="0" indent="0" algn="l" rtl="0">
              <a:spcBef>
                <a:spcPts val="1200"/>
              </a:spcBef>
              <a:spcAft>
                <a:spcPts val="0"/>
              </a:spcAft>
              <a:buNone/>
            </a:pPr>
            <a:endParaRPr i="1"/>
          </a:p>
          <a:p>
            <a:pPr marL="914400" lvl="0" indent="0" algn="l" rtl="0">
              <a:spcBef>
                <a:spcPts val="1200"/>
              </a:spcBef>
              <a:spcAft>
                <a:spcPts val="1200"/>
              </a:spcAft>
              <a:buNone/>
            </a:pPr>
            <a:endParaRPr i="1"/>
          </a:p>
        </p:txBody>
      </p:sp>
      <p:pic>
        <p:nvPicPr>
          <p:cNvPr id="181" name="Google Shape;181;p20" title="Chart"/>
          <p:cNvPicPr preferRelativeResize="0"/>
          <p:nvPr/>
        </p:nvPicPr>
        <p:blipFill>
          <a:blip r:embed="rId3">
            <a:alphaModFix/>
          </a:blip>
          <a:stretch>
            <a:fillRect/>
          </a:stretch>
        </p:blipFill>
        <p:spPr>
          <a:xfrm>
            <a:off x="651700" y="1462675"/>
            <a:ext cx="5411151" cy="3345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5. </a:t>
            </a:r>
            <a:r>
              <a:rPr lang="en" sz="2700">
                <a:latin typeface="Oswald"/>
                <a:ea typeface="Oswald"/>
                <a:cs typeface="Oswald"/>
                <a:sym typeface="Oswald"/>
              </a:rPr>
              <a:t>Does the factor of age impact the average bike trip duration? </a:t>
            </a:r>
            <a:endParaRPr sz="2700"/>
          </a:p>
        </p:txBody>
      </p:sp>
      <p:sp>
        <p:nvSpPr>
          <p:cNvPr id="187" name="Google Shape;187;p21"/>
          <p:cNvSpPr txBox="1">
            <a:spLocks noGrp="1"/>
          </p:cNvSpPr>
          <p:nvPr>
            <p:ph type="body" idx="1"/>
          </p:nvPr>
        </p:nvSpPr>
        <p:spPr>
          <a:xfrm>
            <a:off x="6263450" y="1391000"/>
            <a:ext cx="2316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a:t>No relationship between user age and trip duration</a:t>
            </a:r>
            <a:endParaRPr i="1"/>
          </a:p>
          <a:p>
            <a:pPr marL="914400" lvl="0" indent="0" algn="l" rtl="0">
              <a:spcBef>
                <a:spcPts val="1200"/>
              </a:spcBef>
              <a:spcAft>
                <a:spcPts val="1200"/>
              </a:spcAft>
              <a:buNone/>
            </a:pPr>
            <a:endParaRPr i="1"/>
          </a:p>
        </p:txBody>
      </p:sp>
      <p:pic>
        <p:nvPicPr>
          <p:cNvPr id="188" name="Google Shape;188;p21" title="Chart"/>
          <p:cNvPicPr preferRelativeResize="0"/>
          <p:nvPr/>
        </p:nvPicPr>
        <p:blipFill>
          <a:blip r:embed="rId3">
            <a:alphaModFix/>
          </a:blip>
          <a:stretch>
            <a:fillRect/>
          </a:stretch>
        </p:blipFill>
        <p:spPr>
          <a:xfrm>
            <a:off x="398100" y="1323350"/>
            <a:ext cx="5744001" cy="35517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472</Words>
  <Application>Microsoft Office PowerPoint</Application>
  <PresentationFormat>On-screen Show (16:9)</PresentationFormat>
  <Paragraphs>45</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Montserrat</vt:lpstr>
      <vt:lpstr>Lato</vt:lpstr>
      <vt:lpstr>Nunito Light</vt:lpstr>
      <vt:lpstr>Roboto</vt:lpstr>
      <vt:lpstr>Oswald</vt:lpstr>
      <vt:lpstr>Focus</vt:lpstr>
      <vt:lpstr>Citi Bike Data Analysis</vt:lpstr>
      <vt:lpstr>Project Goal: </vt:lpstr>
      <vt:lpstr>Key questions: </vt:lpstr>
      <vt:lpstr>Findings &amp; Insights</vt:lpstr>
      <vt:lpstr>What are the most popular Citi Bike pick-up locations?</vt:lpstr>
      <vt:lpstr>2. How does the average trip duration vary across different age groups?</vt:lpstr>
      <vt:lpstr>3. Which age group rents the most bikes?</vt:lpstr>
      <vt:lpstr>4. How does bike rental vary across the two user groups (one-time users vs long-term subscribers) on different days of the week? </vt:lpstr>
      <vt:lpstr>5. Does the factor of age impact the average bike trip duration? </vt:lpstr>
      <vt:lpstr>Summary </vt:lpstr>
      <vt:lpstr>Summary of findings: </vt:lpstr>
      <vt:lpstr>Actions &amp; Recommendations</vt:lpstr>
      <vt:lpstr>Recommended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Bike Data Analysis</dc:title>
  <cp:lastModifiedBy>abel snow</cp:lastModifiedBy>
  <cp:revision>1</cp:revision>
  <dcterms:modified xsi:type="dcterms:W3CDTF">2023-04-01T15:41:33Z</dcterms:modified>
</cp:coreProperties>
</file>