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6" r:id="rId2"/>
    <p:sldId id="321" r:id="rId3"/>
    <p:sldId id="257" r:id="rId4"/>
    <p:sldId id="306" r:id="rId5"/>
    <p:sldId id="307" r:id="rId6"/>
    <p:sldId id="258" r:id="rId7"/>
    <p:sldId id="263" r:id="rId8"/>
    <p:sldId id="276" r:id="rId9"/>
    <p:sldId id="264" r:id="rId10"/>
    <p:sldId id="277" r:id="rId11"/>
    <p:sldId id="278" r:id="rId12"/>
    <p:sldId id="281" r:id="rId13"/>
    <p:sldId id="259" r:id="rId14"/>
    <p:sldId id="260" r:id="rId15"/>
    <p:sldId id="261" r:id="rId16"/>
    <p:sldId id="262" r:id="rId17"/>
    <p:sldId id="322" r:id="rId18"/>
    <p:sldId id="267" r:id="rId19"/>
    <p:sldId id="265" r:id="rId20"/>
    <p:sldId id="269" r:id="rId21"/>
    <p:sldId id="308" r:id="rId22"/>
    <p:sldId id="271" r:id="rId23"/>
    <p:sldId id="266" r:id="rId24"/>
    <p:sldId id="303" r:id="rId25"/>
    <p:sldId id="304" r:id="rId26"/>
    <p:sldId id="283" r:id="rId27"/>
    <p:sldId id="273" r:id="rId28"/>
    <p:sldId id="310" r:id="rId29"/>
    <p:sldId id="324" r:id="rId30"/>
    <p:sldId id="311" r:id="rId31"/>
    <p:sldId id="313" r:id="rId32"/>
    <p:sldId id="314" r:id="rId33"/>
    <p:sldId id="316" r:id="rId34"/>
    <p:sldId id="317" r:id="rId35"/>
    <p:sldId id="318" r:id="rId36"/>
    <p:sldId id="319" r:id="rId37"/>
    <p:sldId id="325" r:id="rId38"/>
    <p:sldId id="280" r:id="rId39"/>
    <p:sldId id="275" r:id="rId40"/>
    <p:sldId id="274" r:id="rId41"/>
    <p:sldId id="305" r:id="rId42"/>
    <p:sldId id="279" r:id="rId43"/>
    <p:sldId id="326" r:id="rId44"/>
    <p:sldId id="268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FFFF99"/>
    <a:srgbClr val="FF0000"/>
    <a:srgbClr val="000099"/>
    <a:srgbClr val="CCFFCC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85038" autoAdjust="0"/>
  </p:normalViewPr>
  <p:slideViewPr>
    <p:cSldViewPr>
      <p:cViewPr>
        <p:scale>
          <a:sx n="88" d="100"/>
          <a:sy n="88" d="100"/>
        </p:scale>
        <p:origin x="-60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4444A29-48DA-0B47-8D32-E76D7A3AA203}" type="datetimeFigureOut">
              <a:rPr lang="en-US"/>
              <a:pPr/>
              <a:t>4/10/2015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989358-C5D4-7E44-A2BE-DBA77F1162E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7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 anchor="b"/>
          <a:lstStyle>
            <a:lvl1pPr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A96B1507-53C3-584E-8DFE-7AD0B76F51F7}" type="slidenum">
              <a:rPr lang="en-US" sz="1200">
                <a:latin typeface="Arial" charset="0"/>
              </a:rPr>
              <a:pPr algn="r"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111619" name="Rectangle 14336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noFill/>
          <a:ln w="12700"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20" name="Rectangle 1433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91" tIns="45118" rIns="91791" bIns="4511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85" tIns="46493" rIns="92985" bIns="46493" anchor="b"/>
          <a:lstStyle>
            <a:lvl1pPr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0" hangingPunct="0"/>
            <a:fld id="{904598CE-3CCD-D64B-9923-8402CA540D32}" type="slidenum">
              <a:rPr lang="fr-FR" sz="1200">
                <a:latin typeface="Times New Roman" charset="0"/>
              </a:rPr>
              <a:pPr algn="r" eaLnBrk="0" hangingPunct="0"/>
              <a:t>28</a:t>
            </a:fld>
            <a:endParaRPr lang="fr-FR" sz="120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 lIns="92985" tIns="46493" rIns="92985" bIns="46493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 anchor="b"/>
          <a:lstStyle>
            <a:lvl1pPr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3E189B78-6619-4843-B1EE-15AC9B3F051D}" type="slidenum">
              <a:rPr lang="en-US" sz="1200">
                <a:latin typeface="Arial" charset="0"/>
              </a:rPr>
              <a:pPr algn="r"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54275" name="Rectangle 13926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noFill/>
          <a:ln w="12700"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1392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91" tIns="45118" rIns="91791" bIns="45118"/>
          <a:lstStyle/>
          <a:p>
            <a:r>
              <a:rPr lang="en-US"/>
              <a:t>Minimize compile dependency.</a:t>
            </a:r>
          </a:p>
          <a:p>
            <a:r>
              <a:rPr lang="en-US"/>
              <a:t>Speeds up compilation. (don</a:t>
            </a:r>
            <a:r>
              <a:rPr lang="ja-JP" altLang="en-US"/>
              <a:t>’</a:t>
            </a:r>
            <a:r>
              <a:rPr lang="en-US"/>
              <a:t>t need to recompile every time gui.H changes)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 anchor="b"/>
          <a:lstStyle>
            <a:lvl1pPr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3B5D5C01-4230-754F-9948-8E4CB69FDF35}" type="slidenum">
              <a:rPr lang="en-US" sz="1200">
                <a:latin typeface="Arial" charset="0"/>
              </a:rPr>
              <a:pPr algn="r"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109571" name="Rectangle 129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noFill/>
          <a:ln w="12700"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129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91" tIns="45118" rIns="91791" bIns="45118"/>
          <a:lstStyle/>
          <a:p>
            <a:r>
              <a:rPr lang="en-US"/>
              <a:t>Declarations go in .H file</a:t>
            </a:r>
          </a:p>
          <a:p>
            <a:r>
              <a:rPr lang="en-US"/>
              <a:t>Definitions go in .C file</a:t>
            </a:r>
          </a:p>
          <a:p>
            <a:r>
              <a:rPr lang="en-US"/>
              <a:t>Good because:</a:t>
            </a:r>
          </a:p>
          <a:p>
            <a:r>
              <a:rPr lang="en-US"/>
              <a:t>	can see interface without implementations</a:t>
            </a:r>
          </a:p>
          <a:p>
            <a:r>
              <a:rPr lang="en-US"/>
              <a:t>	lets others use your functions etc.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 anchor="b"/>
          <a:lstStyle>
            <a:lvl1pPr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BF89E04F-D77D-6C46-A211-9F191BD229F9}" type="slidenum">
              <a:rPr lang="en-US" sz="1200">
                <a:latin typeface="Arial" charset="0"/>
              </a:rPr>
              <a:pPr algn="r"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115715" name="Rectangle 1413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noFill/>
          <a:ln w="12700"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1413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791" tIns="45118" rIns="91791" bIns="45118"/>
          <a:lstStyle/>
          <a:p>
            <a:r>
              <a:rPr lang="en-US"/>
              <a:t>Does this go here???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5" rIns="91388" bIns="45695" anchor="b"/>
          <a:lstStyle>
            <a:lvl1pPr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128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92CCCA5C-1D8F-8B4B-8002-F267C4BBF66E}" type="slidenum">
              <a:rPr lang="en-US" sz="1200">
                <a:latin typeface="Arial" charset="0"/>
              </a:rPr>
              <a:pPr algn="r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57347" name="Rectangle 1433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noFill/>
          <a:ln cap="flat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8" name="Rectangle 1433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88" tIns="45695" rIns="91388" bIns="4569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is this a problem?</a:t>
            </a:r>
          </a:p>
          <a:p>
            <a:r>
              <a:rPr lang="en-US"/>
              <a:t>And more importantly, why is the crash not deterministic?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Fortunately for Java programmers, references are automatically initialized to </a:t>
            </a:r>
            <a:r>
              <a:rPr lang="ja-JP" altLang="en-US"/>
              <a:t>“</a:t>
            </a:r>
            <a:r>
              <a:rPr lang="en-US"/>
              <a:t>null</a:t>
            </a:r>
            <a:r>
              <a:rPr lang="ja-JP" altLang="en-US"/>
              <a:t>”</a:t>
            </a:r>
            <a:r>
              <a:rPr lang="en-US"/>
              <a:t>.  You don</a:t>
            </a:r>
            <a:r>
              <a:rPr lang="ja-JP" altLang="en-US"/>
              <a:t>’</a:t>
            </a:r>
            <a:r>
              <a:rPr lang="en-US"/>
              <a:t>t get that in C++.  You don</a:t>
            </a:r>
            <a:r>
              <a:rPr lang="ja-JP" altLang="en-US"/>
              <a:t>’</a:t>
            </a:r>
            <a:r>
              <a:rPr lang="en-US"/>
              <a:t>t get that determinism from C++ pointers – this is a similar problem to previous </a:t>
            </a:r>
            <a:r>
              <a:rPr lang="ja-JP" altLang="en-US"/>
              <a:t>“</a:t>
            </a:r>
            <a:r>
              <a:rPr lang="en-US"/>
              <a:t>gotcha</a:t>
            </a:r>
            <a:r>
              <a:rPr lang="ja-JP" altLang="en-US"/>
              <a:t>”</a:t>
            </a:r>
            <a:r>
              <a:rPr lang="en-US"/>
              <a:t>; you simply </a:t>
            </a:r>
            <a:r>
              <a:rPr lang="en-US" i="1"/>
              <a:t>don</a:t>
            </a:r>
            <a:r>
              <a:rPr lang="ja-JP" altLang="en-US" i="1"/>
              <a:t>’</a:t>
            </a:r>
            <a:r>
              <a:rPr lang="en-US" i="1"/>
              <a:t>t know what</a:t>
            </a:r>
            <a:r>
              <a:rPr lang="ja-JP" altLang="en-US" i="1"/>
              <a:t>’</a:t>
            </a:r>
            <a:r>
              <a:rPr lang="en-US" i="1"/>
              <a:t>s going to be in that memory location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(int n=10; n&gt;0; n--) { cout &lt;&lt; n &lt;&lt; ", "; }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85" tIns="46493" rIns="92985" bIns="46493" anchor="b"/>
          <a:lstStyle>
            <a:lvl1pPr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0" hangingPunct="0"/>
            <a:fld id="{BEA906AB-69FA-9F41-B938-52A20872133D}" type="slidenum">
              <a:rPr lang="fr-FR" sz="1200">
                <a:latin typeface="Times New Roman" charset="0"/>
              </a:rPr>
              <a:pPr algn="r" eaLnBrk="0" hangingPunct="0"/>
              <a:t>20</a:t>
            </a:fld>
            <a:endParaRPr lang="fr-FR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 lIns="92985" tIns="46493" rIns="92985" bIns="46493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85" tIns="46493" rIns="92985" bIns="46493" anchor="b"/>
          <a:lstStyle>
            <a:lvl1pPr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0" hangingPunct="0"/>
            <a:fld id="{CB4D01B4-EB10-F146-925D-547D61FEAEEB}" type="slidenum">
              <a:rPr lang="fr-FR" sz="1200">
                <a:latin typeface="Times New Roman" charset="0"/>
              </a:rPr>
              <a:pPr algn="r" eaLnBrk="0" hangingPunct="0"/>
              <a:t>21</a:t>
            </a:fld>
            <a:endParaRPr lang="fr-FR" sz="120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 lIns="92985" tIns="46493" rIns="92985" bIns="46493"/>
          <a:lstStyle/>
          <a:p>
            <a:r>
              <a:rPr lang="en-GB"/>
              <a:t>What happens in the main program, if:</a:t>
            </a:r>
          </a:p>
          <a:p>
            <a:r>
              <a:rPr lang="en-GB"/>
              <a:t>	a copy constructor is defined (write it);</a:t>
            </a:r>
          </a:p>
          <a:p>
            <a:r>
              <a:rPr lang="en-GB"/>
              <a:t>	a destructor is defined (write it);</a:t>
            </a:r>
          </a:p>
          <a:p>
            <a:r>
              <a:rPr lang="en-GB"/>
              <a:t>	an operator= is defined; (write it; check for a = a; return a reference to *this )</a:t>
            </a:r>
          </a:p>
          <a:p>
            <a:endParaRPr lang="en-GB"/>
          </a:p>
          <a:p>
            <a:r>
              <a:rPr lang="en-GB"/>
              <a:t>Note: in constructors, list initialization is ALWAYS performed in the order of declaration by the compiler...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85" tIns="46493" rIns="92985" bIns="46493" anchor="b"/>
          <a:lstStyle>
            <a:lvl1pPr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 defTabSz="93027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0" hangingPunct="0"/>
            <a:fld id="{5EDF3739-61AD-BB47-BAEB-4852364A5BE9}" type="slidenum">
              <a:rPr lang="fr-FR" sz="1200">
                <a:latin typeface="Times New Roman" charset="0"/>
              </a:rPr>
              <a:pPr algn="r" eaLnBrk="0" hangingPunct="0"/>
              <a:t>22</a:t>
            </a:fld>
            <a:endParaRPr lang="fr-FR" sz="120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 lIns="92985" tIns="46493" rIns="92985" bIns="46493"/>
          <a:lstStyle/>
          <a:p>
            <a:r>
              <a:rPr lang="en-GB"/>
              <a:t>default constructor can be overcome by default parameters.</a:t>
            </a:r>
          </a:p>
          <a:p>
            <a:pPr>
              <a:buFontTx/>
              <a:buChar char="-"/>
            </a:pPr>
            <a:r>
              <a:rPr lang="en-GB"/>
              <a:t>Issue: default parameters and overloading can result in ambiguities: use overloading if the same action can be performed with different algorithms, use default values if a default value makes sense.</a:t>
            </a:r>
          </a:p>
          <a:p>
            <a:endParaRPr lang="en-GB"/>
          </a:p>
          <a:p>
            <a:r>
              <a:rPr lang="en-GB"/>
              <a:t>Complete and minimal classes...</a:t>
            </a:r>
          </a:p>
          <a:p>
            <a:endParaRPr lang="en-GB"/>
          </a:p>
          <a:p>
            <a:r>
              <a:rPr lang="en-GB"/>
              <a:t>default functions are written by the compiler if no one is declared for: default constructor (if no constructor at all is declared); destructor; operator =</a:t>
            </a:r>
          </a:p>
          <a:p>
            <a:endParaRPr lang="en-GB"/>
          </a:p>
          <a:p>
            <a:r>
              <a:rPr lang="en-GB"/>
              <a:t>Constness: it is part of the design ! it is possibke to bypass non-const implementations of const functions by using the keyword ‘mutable’ (or const_cast if mutable is not supported).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42900"/>
            <a:ext cx="1943100" cy="5981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5676900" cy="5981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3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9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4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4290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rgbClr val="99CCFF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169275" y="6424613"/>
            <a:ext cx="1666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it-IT" sz="1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0">
          <a:solidFill>
            <a:srgbClr val="FF3300"/>
          </a:solidFill>
          <a:effectLst/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effectLst>
            <a:outerShdw blurRad="38100" dist="38100" dir="2700000" algn="tl">
              <a:srgbClr val="DDDDDD"/>
            </a:outerShdw>
          </a:effectLst>
          <a:latin typeface="Century Gothic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onotype Sorts" charset="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Lucida Grande"/>
        <a:buChar char="-"/>
        <a:defRPr>
          <a:solidFill>
            <a:schemeClr val="tx1"/>
          </a:solidFill>
          <a:latin typeface="Times New Roman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charset="0"/>
        <a:buChar char="§"/>
        <a:defRPr sz="1600">
          <a:solidFill>
            <a:schemeClr val="tx1"/>
          </a:solidFill>
          <a:latin typeface="Times New Roman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charset="0"/>
        <a:buChar char="l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charset="0"/>
        <a:buChar char="l"/>
        <a:defRPr sz="16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charset="0"/>
        <a:buChar char="l"/>
        <a:defRPr sz="16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charset="0"/>
        <a:buChar char="l"/>
        <a:defRPr sz="16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charset="0"/>
        <a:buChar char="l"/>
        <a:defRPr sz="16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Monotype Sorts" charset="0"/>
        <a:buChar char="l"/>
        <a:defRPr sz="16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1096963"/>
            <a:ext cx="8305800" cy="2101850"/>
          </a:xfrm>
        </p:spPr>
        <p:txBody>
          <a:bodyPr lIns="91440" tIns="45720" rIns="91440" bIns="45720">
            <a:spAutoFit/>
          </a:bodyPr>
          <a:lstStyle/>
          <a:p>
            <a:pPr algn="ctr"/>
            <a:r>
              <a:rPr lang="en-US" sz="4400" dirty="0">
                <a:solidFill>
                  <a:srgbClr val="0033CC"/>
                </a:solidFill>
              </a:rPr>
              <a:t>(Minimal)</a:t>
            </a:r>
            <a:br>
              <a:rPr lang="en-US" sz="4400" dirty="0">
                <a:solidFill>
                  <a:srgbClr val="0033CC"/>
                </a:solidFill>
              </a:rPr>
            </a:br>
            <a:r>
              <a:rPr lang="en-US" sz="4400" dirty="0">
                <a:solidFill>
                  <a:srgbClr val="000099"/>
                </a:solidFill>
              </a:rPr>
              <a:t>(Practical)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Introduction to</a:t>
            </a:r>
            <a:r>
              <a:rPr lang="en-US" sz="4400" b="1" dirty="0"/>
              <a:t> C++ </a:t>
            </a:r>
            <a:r>
              <a:rPr lang="en-US" sz="4400" dirty="0"/>
              <a:t>and</a:t>
            </a:r>
            <a:r>
              <a:rPr lang="en-US" sz="4400" b="1" dirty="0"/>
              <a:t> OOP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838200" y="3733800"/>
            <a:ext cx="7543800" cy="2514600"/>
          </a:xfrm>
        </p:spPr>
        <p:txBody>
          <a:bodyPr lIns="91440" tIns="45720" rIns="91440" bIns="45720"/>
          <a:lstStyle/>
          <a:p>
            <a:pPr marL="0" indent="0" algn="ctr">
              <a:buFont typeface="Monotype Sorts" charset="0"/>
              <a:buNone/>
            </a:pPr>
            <a:endParaRPr lang="en-US" sz="2400" dirty="0"/>
          </a:p>
          <a:p>
            <a:pPr marL="0" indent="0" algn="ctr">
              <a:buFont typeface="Monotype Sorts" charset="0"/>
              <a:buNone/>
            </a:pPr>
            <a:r>
              <a:rPr lang="en-US" sz="2400" dirty="0"/>
              <a:t>Largely incomplete</a:t>
            </a:r>
          </a:p>
          <a:p>
            <a:pPr marL="0" indent="0" algn="ctr">
              <a:buFont typeface="Monotype Sorts" charset="0"/>
              <a:buNone/>
            </a:pPr>
            <a:r>
              <a:rPr lang="en-US" dirty="0"/>
              <a:t>Not meant to replace good C++, UML, and OOP books!</a:t>
            </a:r>
            <a:endParaRPr lang="en-US" i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Gotcha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362200"/>
            <a:ext cx="6172200" cy="384016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double* </a:t>
            </a:r>
            <a:r>
              <a:rPr lang="en-US" sz="2800" dirty="0" err="1"/>
              <a:t>myFunction</a:t>
            </a:r>
            <a:r>
              <a:rPr lang="en-US" sz="2800" dirty="0"/>
              <a:t>(void) 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  double d;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  return &amp;d;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}</a:t>
            </a:r>
            <a:endParaRPr lang="en-US" sz="32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 err="1"/>
              <a:t>int</a:t>
            </a:r>
            <a:r>
              <a:rPr lang="en-US" sz="2800" dirty="0"/>
              <a:t> main() 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  double* </a:t>
            </a:r>
            <a:r>
              <a:rPr lang="en-US" sz="2800" dirty="0" err="1"/>
              <a:t>pd</a:t>
            </a:r>
            <a:r>
              <a:rPr lang="en-US" sz="2800" dirty="0"/>
              <a:t> = </a:t>
            </a:r>
            <a:r>
              <a:rPr lang="en-US" sz="2800" dirty="0" err="1"/>
              <a:t>myFunction</a:t>
            </a:r>
            <a:r>
              <a:rPr lang="en-US" sz="2800" dirty="0"/>
              <a:t>();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  *</a:t>
            </a:r>
            <a:r>
              <a:rPr lang="en-US" sz="2800" dirty="0" err="1"/>
              <a:t>pd</a:t>
            </a:r>
            <a:r>
              <a:rPr lang="en-US" sz="2800" dirty="0"/>
              <a:t> = 3.14;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  return 0;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2800" dirty="0"/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66800" y="1219200"/>
            <a:ext cx="685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000" i="1" dirty="0">
                <a:solidFill>
                  <a:schemeClr val="hlink"/>
                </a:solidFill>
              </a:rPr>
              <a:t>Do not return pointers (or references) to local variables!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H="1" flipV="1">
            <a:off x="3124200" y="53340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181600" y="6019800"/>
            <a:ext cx="226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Boom! (maybe)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Gotcha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905000" y="1447800"/>
            <a:ext cx="51927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 i="1">
                <a:solidFill>
                  <a:schemeClr val="hlink"/>
                </a:solidFill>
              </a:rPr>
              <a:t>Uninitialized pointers are bad!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4800" y="2184400"/>
            <a:ext cx="4265613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/>
            <a:r>
              <a:rPr lang="en-US" sz="2200"/>
              <a:t>int* i;</a:t>
            </a:r>
          </a:p>
          <a:p>
            <a:pPr lvl="1" algn="l"/>
            <a:endParaRPr lang="en-US" sz="2200"/>
          </a:p>
          <a:p>
            <a:pPr lvl="1" algn="l"/>
            <a:r>
              <a:rPr lang="en-US" sz="2200"/>
              <a:t>if ( someCondition ) {</a:t>
            </a:r>
          </a:p>
          <a:p>
            <a:pPr lvl="1" algn="l"/>
            <a:r>
              <a:rPr lang="en-US" sz="2200"/>
              <a:t>	…</a:t>
            </a:r>
          </a:p>
          <a:p>
            <a:pPr lvl="1" algn="l"/>
            <a:r>
              <a:rPr lang="en-US" sz="2200"/>
              <a:t>	i = new int;</a:t>
            </a:r>
          </a:p>
          <a:p>
            <a:pPr lvl="1" algn="l"/>
            <a:r>
              <a:rPr lang="en-US" sz="2200"/>
              <a:t>} else if ( anotherCondition ) {</a:t>
            </a:r>
          </a:p>
          <a:p>
            <a:pPr lvl="1" algn="l"/>
            <a:r>
              <a:rPr lang="en-US" sz="2200"/>
              <a:t>	…</a:t>
            </a:r>
          </a:p>
          <a:p>
            <a:pPr lvl="1" algn="l"/>
            <a:r>
              <a:rPr lang="en-US" sz="2200"/>
              <a:t>	i = new int;</a:t>
            </a:r>
          </a:p>
          <a:p>
            <a:pPr lvl="1" algn="l"/>
            <a:r>
              <a:rPr lang="en-US" sz="2200"/>
              <a:t>} </a:t>
            </a:r>
          </a:p>
          <a:p>
            <a:pPr lvl="1" algn="l"/>
            <a:endParaRPr lang="en-US" sz="2200"/>
          </a:p>
          <a:p>
            <a:pPr lvl="1" algn="l"/>
            <a:r>
              <a:rPr lang="en-US" sz="2200"/>
              <a:t>*i = someVariable;</a:t>
            </a:r>
          </a:p>
          <a:p>
            <a:pPr algn="l"/>
            <a:endParaRPr lang="en-US" sz="220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334000" y="4724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solidFill>
                  <a:schemeClr val="accent2"/>
                </a:solidFill>
                <a:latin typeface="Arial"/>
              </a:rPr>
              <a:t>“</a:t>
            </a:r>
            <a:r>
              <a:rPr lang="en-US">
                <a:solidFill>
                  <a:schemeClr val="accent2"/>
                </a:solidFill>
              </a:rPr>
              <a:t>null pointer exception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”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1219200" y="5105400"/>
            <a:ext cx="419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allocation jargon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400" b="1" dirty="0">
                <a:latin typeface="Arial"/>
              </a:rPr>
              <a:t>“</a:t>
            </a:r>
            <a:r>
              <a:rPr lang="en-US" sz="2400" b="1" dirty="0"/>
              <a:t>on the stack</a:t>
            </a:r>
            <a:r>
              <a:rPr lang="ja-JP" altLang="en-US" sz="2400" b="1" dirty="0">
                <a:latin typeface="Arial"/>
              </a:rPr>
              <a:t>”</a:t>
            </a:r>
            <a:endParaRPr lang="en-US" sz="2400" b="1" dirty="0"/>
          </a:p>
          <a:p>
            <a:pPr lvl="1">
              <a:lnSpc>
                <a:spcPct val="90000"/>
              </a:lnSpc>
              <a:buClr>
                <a:srgbClr val="000099"/>
              </a:buClr>
              <a:buFont typeface="Wingdings" charset="2"/>
              <a:buChar char="§"/>
            </a:pPr>
            <a:r>
              <a:rPr lang="en-US" sz="2000" dirty="0"/>
              <a:t>scope: block delimited by {} </a:t>
            </a:r>
          </a:p>
          <a:p>
            <a:pPr lvl="1">
              <a:lnSpc>
                <a:spcPct val="90000"/>
              </a:lnSpc>
              <a:buClr>
                <a:srgbClr val="000099"/>
              </a:buClr>
              <a:buFont typeface="Wingdings" charset="2"/>
              <a:buChar char="§"/>
            </a:pPr>
            <a:r>
              <a:rPr lang="en-US" sz="2000" dirty="0"/>
              <a:t>object alive till it falls out of scope</a:t>
            </a:r>
          </a:p>
          <a:p>
            <a:pPr lvl="1">
              <a:lnSpc>
                <a:spcPct val="90000"/>
              </a:lnSpc>
              <a:buClr>
                <a:srgbClr val="000099"/>
              </a:buClr>
              <a:buFont typeface="Wingdings" charset="2"/>
              <a:buChar char="§"/>
            </a:pPr>
            <a:r>
              <a:rPr lang="en-US" sz="2000" dirty="0"/>
              <a:t>calls constructor / destructor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ja-JP" altLang="en-US" sz="2400" b="1" dirty="0">
                <a:latin typeface="Arial"/>
              </a:rPr>
              <a:t>“</a:t>
            </a:r>
            <a:r>
              <a:rPr lang="en-US" sz="2400" b="1" dirty="0"/>
              <a:t>on the heap</a:t>
            </a:r>
            <a:r>
              <a:rPr lang="ja-JP" altLang="en-US" sz="2400" b="1" dirty="0">
                <a:latin typeface="Arial"/>
              </a:rPr>
              <a:t>”</a:t>
            </a:r>
            <a:endParaRPr lang="en-US" sz="2400" b="1" dirty="0"/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b="1" dirty="0"/>
              <a:t>new</a:t>
            </a:r>
            <a:r>
              <a:rPr lang="en-US" sz="2000" dirty="0"/>
              <a:t> and </a:t>
            </a:r>
            <a:r>
              <a:rPr lang="en-US" sz="2000" b="1" dirty="0"/>
              <a:t>delete</a:t>
            </a:r>
            <a:r>
              <a:rPr lang="en-US" sz="2000" dirty="0"/>
              <a:t> operators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new calls constructor, delete calls destructor 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object exists independently of scope in which it was created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also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on the free store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or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allocated in dynamic memory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be careful:  new </a:t>
            </a:r>
            <a:r>
              <a:rPr lang="en-US" sz="2000" dirty="0">
                <a:sym typeface="Wingdings" charset="0"/>
              </a:rPr>
              <a:t> delete, new[]  delete[]</a:t>
            </a:r>
          </a:p>
          <a:p>
            <a:pPr lvl="1">
              <a:lnSpc>
                <a:spcPct val="90000"/>
              </a:lnSpc>
              <a:buClr>
                <a:srgbClr val="000090"/>
              </a:buClr>
              <a:buFont typeface="Wingdings" charset="2"/>
              <a:buChar char="§"/>
            </a:pPr>
            <a:r>
              <a:rPr lang="en-US" sz="2000" dirty="0"/>
              <a:t>for safety, same object should both allocate and </a:t>
            </a:r>
            <a:r>
              <a:rPr lang="en-US" sz="2000" dirty="0" err="1"/>
              <a:t>deallocate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69863"/>
            <a:ext cx="5410200" cy="1125537"/>
          </a:xfrm>
          <a:noFill/>
        </p:spPr>
        <p:txBody>
          <a:bodyPr>
            <a:spAutoFit/>
          </a:bodyPr>
          <a:lstStyle/>
          <a:p>
            <a:pPr algn="r"/>
            <a:r>
              <a:rPr lang="en-US"/>
              <a:t>Operators </a:t>
            </a:r>
            <a:br>
              <a:rPr lang="en-US"/>
            </a:br>
            <a:r>
              <a:rPr lang="en-US" sz="2800"/>
              <a:t>(most common ones)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7350" y="1143000"/>
            <a:ext cx="219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Assignment </a:t>
            </a:r>
            <a:r>
              <a:rPr lang="en-US" b="1">
                <a:solidFill>
                  <a:srgbClr val="FF0000"/>
                </a:solidFill>
              </a:rPr>
              <a:t>=</a:t>
            </a:r>
            <a:endParaRPr lang="en-US" sz="1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2588" y="1746250"/>
            <a:ext cx="4862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Arithmetic operators  </a:t>
            </a:r>
            <a:r>
              <a:rPr lang="en-US" b="1">
                <a:solidFill>
                  <a:srgbClr val="FF0000"/>
                </a:solidFill>
              </a:rPr>
              <a:t>+, -, *, /, %</a:t>
            </a:r>
            <a:r>
              <a:rPr lang="en-US" b="1"/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000" y="2333625"/>
            <a:ext cx="582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Compound assignment </a:t>
            </a:r>
            <a:r>
              <a:rPr lang="en-US" b="1">
                <a:solidFill>
                  <a:srgbClr val="FF0000"/>
                </a:solidFill>
              </a:rPr>
              <a:t>+=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-=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*=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/=</a:t>
            </a:r>
            <a:r>
              <a:rPr lang="en-US" b="1"/>
              <a:t>, …</a:t>
            </a:r>
            <a:endParaRPr lang="en-US" sz="1800">
              <a:latin typeface="Calibri" charset="0"/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324600" y="2336800"/>
            <a:ext cx="2514600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a+=5;</a:t>
            </a:r>
            <a:r>
              <a:rPr lang="en-US"/>
              <a:t> </a:t>
            </a:r>
            <a:r>
              <a:rPr lang="en-US" i="1"/>
              <a:t>// a=a+5;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81000" y="29654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Increase and decrease </a:t>
            </a:r>
            <a:r>
              <a:rPr lang="en-US" b="1">
                <a:solidFill>
                  <a:srgbClr val="FF0000"/>
                </a:solidFill>
              </a:rPr>
              <a:t>++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--</a:t>
            </a:r>
            <a:endParaRPr lang="en-US" sz="1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324600" y="2965450"/>
            <a:ext cx="2514600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a++;</a:t>
            </a:r>
            <a:r>
              <a:rPr lang="en-US"/>
              <a:t> </a:t>
            </a:r>
            <a:r>
              <a:rPr lang="en-US" i="1"/>
              <a:t>// a=a+1;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81000" y="3575050"/>
            <a:ext cx="770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Relational and equality operators </a:t>
            </a:r>
            <a:r>
              <a:rPr lang="en-US" b="1">
                <a:solidFill>
                  <a:srgbClr val="FF0000"/>
                </a:solidFill>
              </a:rPr>
              <a:t>==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!=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&gt;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&lt;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&gt;=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&lt;= </a:t>
            </a:r>
            <a:endParaRPr lang="en-US" sz="1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81000" y="4184650"/>
            <a:ext cx="614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Logical operators  </a:t>
            </a:r>
            <a:r>
              <a:rPr lang="en-US" b="1">
                <a:solidFill>
                  <a:srgbClr val="FF0000"/>
                </a:solidFill>
              </a:rPr>
              <a:t>!</a:t>
            </a:r>
            <a:r>
              <a:rPr lang="en-US" b="1"/>
              <a:t> (not), </a:t>
            </a:r>
            <a:r>
              <a:rPr lang="en-US" b="1">
                <a:solidFill>
                  <a:srgbClr val="FF0000"/>
                </a:solidFill>
              </a:rPr>
              <a:t>&amp;&amp;</a:t>
            </a:r>
            <a:r>
              <a:rPr lang="en-US" b="1"/>
              <a:t> (and), </a:t>
            </a:r>
            <a:r>
              <a:rPr lang="en-US" b="1">
                <a:solidFill>
                  <a:srgbClr val="FF0000"/>
                </a:solidFill>
              </a:rPr>
              <a:t>||</a:t>
            </a:r>
            <a:r>
              <a:rPr lang="en-US" b="1"/>
              <a:t> (or)</a:t>
            </a:r>
            <a:endParaRPr lang="en-US" sz="1800">
              <a:latin typeface="Calibri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7350" y="4787900"/>
            <a:ext cx="381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Conditional operator ( ? )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445000" y="4787900"/>
            <a:ext cx="4394200" cy="7747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</a:rPr>
              <a:t>a&gt;b ? a : b</a:t>
            </a:r>
            <a:r>
              <a:rPr lang="en-US"/>
              <a:t> </a:t>
            </a:r>
          </a:p>
          <a:p>
            <a:pPr algn="l"/>
            <a:r>
              <a:rPr lang="en-US" sz="2000"/>
              <a:t>// returns whichever is greater, a or b 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81000" y="5861050"/>
            <a:ext cx="444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Explicit type casting operator</a:t>
            </a:r>
            <a:endParaRPr lang="en-US" sz="1800">
              <a:latin typeface="Calibri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430838" y="5854700"/>
            <a:ext cx="3332162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/>
              <a:t>int i; float f = 3.14; i = </a:t>
            </a:r>
            <a:r>
              <a:rPr lang="en-US" sz="2000">
                <a:solidFill>
                  <a:schemeClr val="hlink"/>
                </a:solidFill>
              </a:rPr>
              <a:t>(int)</a:t>
            </a:r>
            <a:r>
              <a:rPr lang="en-US" sz="2000"/>
              <a:t> f;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47700"/>
          </a:xfrm>
        </p:spPr>
        <p:txBody>
          <a:bodyPr/>
          <a:lstStyle/>
          <a:p>
            <a:pPr algn="ctr"/>
            <a:r>
              <a:rPr lang="en-US"/>
              <a:t>Control structures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600" y="914400"/>
            <a:ext cx="2162175" cy="1477963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hlink"/>
                </a:solidFill>
              </a:rPr>
              <a:t>if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(x == 100) 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  {</a:t>
            </a:r>
            <a:r>
              <a:rPr lang="en-US" sz="2000"/>
              <a:t>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  cout &lt;&lt; "x is ";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  cout &lt;&lt; x; 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  }</a:t>
            </a:r>
            <a:r>
              <a:rPr lang="en-US" sz="2000"/>
              <a:t>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819400" y="914400"/>
            <a:ext cx="2868613" cy="13239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hlink"/>
                </a:solidFill>
              </a:rPr>
              <a:t>if</a:t>
            </a:r>
            <a:r>
              <a:rPr lang="en-US" sz="2000" b="1"/>
              <a:t> </a:t>
            </a:r>
            <a:r>
              <a:rPr lang="en-US" sz="2000"/>
              <a:t>(x == 100) </a:t>
            </a:r>
          </a:p>
          <a:p>
            <a:pPr algn="l"/>
            <a:r>
              <a:rPr lang="en-US" sz="2000"/>
              <a:t>  cout &lt;&lt; "x is 100"; </a:t>
            </a:r>
          </a:p>
          <a:p>
            <a:pPr algn="l"/>
            <a:r>
              <a:rPr lang="en-US" sz="2000" b="1">
                <a:solidFill>
                  <a:schemeClr val="hlink"/>
                </a:solidFill>
              </a:rPr>
              <a:t>else </a:t>
            </a:r>
          </a:p>
          <a:p>
            <a:pPr algn="l"/>
            <a:r>
              <a:rPr lang="en-US" sz="2000"/>
              <a:t>  cout &lt;&lt; "x is not 100";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8600" y="2636838"/>
            <a:ext cx="2287588" cy="1203325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accent2"/>
                </a:solidFill>
              </a:rPr>
              <a:t>while</a:t>
            </a:r>
            <a:r>
              <a:rPr lang="en-US" sz="2000"/>
              <a:t> (n&gt;0) {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cout &lt;&lt; n &lt;&lt; ", ";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--n;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}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819400" y="2362200"/>
            <a:ext cx="4586288" cy="1477963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1">
                <a:solidFill>
                  <a:schemeClr val="accent2"/>
                </a:solidFill>
              </a:rPr>
              <a:t>do</a:t>
            </a:r>
            <a:r>
              <a:rPr lang="en-US" sz="2000"/>
              <a:t> {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cout &lt;&lt; "Enter number (0 to end): ";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cin &gt;&gt; n;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  cout &lt;&lt; "You entered: " &lt;&lt; n &lt;&lt; endl; 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} </a:t>
            </a:r>
            <a:r>
              <a:rPr lang="en-US" sz="2000" b="1">
                <a:solidFill>
                  <a:schemeClr val="accent2"/>
                </a:solidFill>
              </a:rPr>
              <a:t>while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(n != 0); 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28600" y="3962400"/>
            <a:ext cx="5751513" cy="46990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</a:rPr>
              <a:t>for</a:t>
            </a:r>
            <a:r>
              <a:rPr lang="en-US"/>
              <a:t> </a:t>
            </a:r>
            <a:r>
              <a:rPr lang="en-US" sz="2000" i="1"/>
              <a:t>(initialization; condition; increase) statement;</a:t>
            </a:r>
            <a:r>
              <a:rPr lang="en-US" sz="2000"/>
              <a:t>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032500" y="3962400"/>
            <a:ext cx="2882900" cy="1019175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/>
              <a:t>for (int n=10; n&gt;0; n--) { </a:t>
            </a:r>
          </a:p>
          <a:p>
            <a:pPr algn="l"/>
            <a:r>
              <a:rPr lang="en-US" sz="2000"/>
              <a:t>  cout &lt;&lt; n &lt;&lt; ", ";</a:t>
            </a:r>
          </a:p>
          <a:p>
            <a:pPr algn="l"/>
            <a:r>
              <a:rPr lang="en-US" sz="2000"/>
              <a:t> } 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28600" y="4565650"/>
            <a:ext cx="3889375" cy="2152650"/>
          </a:xfrm>
          <a:prstGeom prst="rect">
            <a:avLst/>
          </a:prstGeom>
          <a:solidFill>
            <a:schemeClr val="bg1"/>
          </a:solidFill>
          <a:ln w="12700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/>
              <a:t>for (n=10; n&gt;0; n--)  </a:t>
            </a:r>
          </a:p>
          <a:p>
            <a:pPr algn="l">
              <a:lnSpc>
                <a:spcPct val="85000"/>
              </a:lnSpc>
            </a:pPr>
            <a:r>
              <a:rPr lang="en-US" sz="1400"/>
              <a:t>  {</a:t>
            </a:r>
            <a:r>
              <a:rPr lang="en-US" sz="1800"/>
              <a:t> </a:t>
            </a:r>
          </a:p>
          <a:p>
            <a:pPr algn="l">
              <a:lnSpc>
                <a:spcPct val="85000"/>
              </a:lnSpc>
            </a:pPr>
            <a:r>
              <a:rPr lang="en-US" sz="1800"/>
              <a:t>    cout &lt;&lt; n &lt;&lt; ", ";  </a:t>
            </a:r>
          </a:p>
          <a:p>
            <a:pPr algn="l">
              <a:lnSpc>
                <a:spcPct val="85000"/>
              </a:lnSpc>
            </a:pPr>
            <a:r>
              <a:rPr lang="en-US" sz="1800"/>
              <a:t>    if (n==3)  </a:t>
            </a:r>
          </a:p>
          <a:p>
            <a:pPr algn="l">
              <a:lnSpc>
                <a:spcPct val="85000"/>
              </a:lnSpc>
            </a:pPr>
            <a:r>
              <a:rPr lang="en-US" sz="1400"/>
              <a:t>       {</a:t>
            </a:r>
            <a:r>
              <a:rPr lang="en-US" sz="1800"/>
              <a:t>  </a:t>
            </a:r>
          </a:p>
          <a:p>
            <a:pPr algn="l">
              <a:lnSpc>
                <a:spcPct val="85000"/>
              </a:lnSpc>
            </a:pPr>
            <a:r>
              <a:rPr lang="en-US" sz="1800"/>
              <a:t>         cout &lt;&lt; "countdown aborted!"; </a:t>
            </a:r>
          </a:p>
          <a:p>
            <a:pPr algn="l">
              <a:lnSpc>
                <a:spcPct val="85000"/>
              </a:lnSpc>
            </a:pPr>
            <a:r>
              <a:rPr lang="en-US" sz="1800" b="1"/>
              <a:t>         </a:t>
            </a:r>
            <a:r>
              <a:rPr lang="en-US" sz="1800" b="1">
                <a:solidFill>
                  <a:srgbClr val="996633"/>
                </a:solidFill>
              </a:rPr>
              <a:t>break</a:t>
            </a:r>
            <a:r>
              <a:rPr lang="en-US" sz="1800"/>
              <a:t>; </a:t>
            </a:r>
          </a:p>
          <a:p>
            <a:pPr algn="l">
              <a:lnSpc>
                <a:spcPct val="85000"/>
              </a:lnSpc>
            </a:pPr>
            <a:r>
              <a:rPr lang="en-US" sz="1800"/>
              <a:t>     </a:t>
            </a:r>
            <a:r>
              <a:rPr lang="en-US" sz="1400"/>
              <a:t>} </a:t>
            </a:r>
          </a:p>
          <a:p>
            <a:pPr algn="l">
              <a:lnSpc>
                <a:spcPct val="85000"/>
              </a:lnSpc>
            </a:pPr>
            <a:r>
              <a:rPr lang="en-US" sz="1400"/>
              <a:t>   } 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572000" y="5378450"/>
            <a:ext cx="4352925" cy="1327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loop: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sz="2000"/>
              <a:t>cout &lt;&lt; n &lt;&lt; ", ";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sz="2000"/>
              <a:t>n--; </a:t>
            </a:r>
          </a:p>
          <a:p>
            <a:pPr algn="l">
              <a:lnSpc>
                <a:spcPct val="80000"/>
              </a:lnSpc>
            </a:pPr>
            <a:r>
              <a:rPr lang="en-US" sz="2000"/>
              <a:t>if (n&gt;0)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goto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folHlink"/>
                </a:solidFill>
              </a:rPr>
              <a:t>loop</a:t>
            </a:r>
            <a:r>
              <a:rPr lang="en-US" sz="2000"/>
              <a:t>;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sz="2000"/>
              <a:t>cout &lt;&lt;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ja-JP" altLang="en-US" sz="20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2000">
                <a:solidFill>
                  <a:schemeClr val="folHlink"/>
                </a:solidFill>
              </a:rPr>
              <a:t>Procedural programming!</a:t>
            </a:r>
            <a:r>
              <a:rPr lang="ja-JP" altLang="en-US" sz="20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;</a:t>
            </a:r>
            <a:r>
              <a:rPr lang="en-US" sz="200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2667000" cy="647700"/>
          </a:xfrm>
        </p:spPr>
        <p:txBody>
          <a:bodyPr/>
          <a:lstStyle/>
          <a:p>
            <a:r>
              <a:rPr lang="en-US" sz="3600"/>
              <a:t>Functions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04800" y="1295400"/>
            <a:ext cx="4337050" cy="1477963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/>
              <a:t>Type name(parameter1, parameter2, ...) </a:t>
            </a:r>
          </a:p>
          <a:p>
            <a:pPr algn="l"/>
            <a:r>
              <a:rPr lang="en-US" sz="1800"/>
              <a:t>{ </a:t>
            </a:r>
          </a:p>
          <a:p>
            <a:pPr algn="l"/>
            <a:r>
              <a:rPr lang="en-US" sz="1800"/>
              <a:t>  statements…;</a:t>
            </a:r>
          </a:p>
          <a:p>
            <a:pPr algn="l"/>
            <a:r>
              <a:rPr lang="en-US" sz="1800"/>
              <a:t>  return somethingOfType;</a:t>
            </a:r>
          </a:p>
          <a:p>
            <a:pPr algn="l"/>
            <a:r>
              <a:rPr lang="en-US" sz="1800"/>
              <a:t>}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77000" y="1295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No type:</a:t>
            </a: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void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" y="3435350"/>
            <a:ext cx="5091113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int myFunction (</a:t>
            </a:r>
            <a:r>
              <a:rPr lang="en-US">
                <a:solidFill>
                  <a:srgbClr val="339966"/>
                </a:solidFill>
              </a:rPr>
              <a:t>int</a:t>
            </a:r>
            <a:r>
              <a:rPr lang="en-US"/>
              <a:t> first,</a:t>
            </a:r>
            <a:r>
              <a:rPr lang="en-US">
                <a:solidFill>
                  <a:srgbClr val="339966"/>
                </a:solidFill>
              </a:rPr>
              <a:t> int </a:t>
            </a:r>
            <a:r>
              <a:rPr lang="en-US"/>
              <a:t>second);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04800" y="2895600"/>
            <a:ext cx="6769100" cy="4699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Arguments passed by </a:t>
            </a:r>
            <a:r>
              <a:rPr lang="en-US" b="1">
                <a:solidFill>
                  <a:srgbClr val="339966"/>
                </a:solidFill>
              </a:rPr>
              <a:t>value</a:t>
            </a:r>
            <a:r>
              <a:rPr lang="en-US" b="1"/>
              <a:t> and by </a:t>
            </a:r>
            <a:r>
              <a:rPr lang="en-US" b="1">
                <a:solidFill>
                  <a:srgbClr val="FF0000"/>
                </a:solidFill>
              </a:rPr>
              <a:t>reference</a:t>
            </a:r>
            <a:endParaRPr lang="en-US" sz="180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304800" y="4121150"/>
            <a:ext cx="5497513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int myFunction (</a:t>
            </a:r>
            <a:r>
              <a:rPr lang="en-US">
                <a:solidFill>
                  <a:srgbClr val="FF0000"/>
                </a:solidFill>
              </a:rPr>
              <a:t>int&amp;</a:t>
            </a:r>
            <a:r>
              <a:rPr lang="en-US"/>
              <a:t> first, </a:t>
            </a:r>
            <a:r>
              <a:rPr lang="en-US">
                <a:solidFill>
                  <a:srgbClr val="FF0000"/>
                </a:solidFill>
              </a:rPr>
              <a:t>int&amp;</a:t>
            </a:r>
            <a:r>
              <a:rPr lang="en-US"/>
              <a:t> second); 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28600" y="5521325"/>
            <a:ext cx="7123113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int myFunction (</a:t>
            </a:r>
            <a:r>
              <a:rPr lang="en-US">
                <a:solidFill>
                  <a:srgbClr val="FF0000"/>
                </a:solidFill>
              </a:rPr>
              <a:t>const int&amp;</a:t>
            </a:r>
            <a:r>
              <a:rPr lang="en-US"/>
              <a:t> first, </a:t>
            </a:r>
            <a:r>
              <a:rPr lang="en-US">
                <a:solidFill>
                  <a:srgbClr val="FF0000"/>
                </a:solidFill>
              </a:rPr>
              <a:t>const int&amp;</a:t>
            </a:r>
            <a:r>
              <a:rPr lang="en-US"/>
              <a:t> second);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562600" y="3435350"/>
            <a:ext cx="3352800" cy="4095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Pass a </a:t>
            </a:r>
            <a:r>
              <a:rPr lang="en-US" sz="2000" b="1">
                <a:solidFill>
                  <a:srgbClr val="339966"/>
                </a:solidFill>
              </a:rPr>
              <a:t>copy</a:t>
            </a:r>
            <a:r>
              <a:rPr lang="en-US" sz="2000" b="1"/>
              <a:t> </a:t>
            </a:r>
            <a:r>
              <a:rPr lang="en-US" sz="2000"/>
              <a:t>of parameters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943600" y="4121150"/>
            <a:ext cx="2971800" cy="13239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Pass a </a:t>
            </a:r>
            <a:r>
              <a:rPr lang="en-US" sz="2000" b="1">
                <a:solidFill>
                  <a:srgbClr val="FF0000"/>
                </a:solidFill>
              </a:rPr>
              <a:t>reference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to parameters</a:t>
            </a:r>
          </a:p>
          <a:p>
            <a:r>
              <a:rPr lang="en-US" sz="2000">
                <a:solidFill>
                  <a:schemeClr val="hlink"/>
                </a:solidFill>
              </a:rPr>
              <a:t>They may be </a:t>
            </a:r>
            <a:r>
              <a:rPr lang="en-US" sz="2000" b="1">
                <a:solidFill>
                  <a:schemeClr val="hlink"/>
                </a:solidFill>
              </a:rPr>
              <a:t>modified</a:t>
            </a:r>
            <a:r>
              <a:rPr lang="en-US" sz="2000">
                <a:solidFill>
                  <a:schemeClr val="hlink"/>
                </a:solidFill>
              </a:rPr>
              <a:t> in the function!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6067425"/>
            <a:ext cx="5105400" cy="7143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Pass a </a:t>
            </a:r>
            <a:r>
              <a:rPr lang="en-US" sz="2000" b="1">
                <a:solidFill>
                  <a:srgbClr val="FF0000"/>
                </a:solidFill>
              </a:rPr>
              <a:t>const reference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to parameters</a:t>
            </a:r>
          </a:p>
          <a:p>
            <a:r>
              <a:rPr lang="en-US" sz="2000">
                <a:solidFill>
                  <a:schemeClr val="hlink"/>
                </a:solidFill>
              </a:rPr>
              <a:t>They may </a:t>
            </a:r>
            <a:r>
              <a:rPr lang="en-US" sz="2000" b="1">
                <a:solidFill>
                  <a:schemeClr val="hlink"/>
                </a:solidFill>
              </a:rPr>
              <a:t>not</a:t>
            </a:r>
            <a:r>
              <a:rPr lang="en-US" sz="2000">
                <a:solidFill>
                  <a:schemeClr val="hlink"/>
                </a:solidFill>
              </a:rPr>
              <a:t> be </a:t>
            </a:r>
            <a:r>
              <a:rPr lang="en-US" sz="2000" b="1">
                <a:solidFill>
                  <a:schemeClr val="hlink"/>
                </a:solidFill>
              </a:rPr>
              <a:t>modified</a:t>
            </a:r>
            <a:r>
              <a:rPr lang="en-US" sz="2000">
                <a:solidFill>
                  <a:schemeClr val="hlink"/>
                </a:solidFill>
              </a:rPr>
              <a:t> in the function!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24400" y="1600200"/>
            <a:ext cx="3429000" cy="120332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</a:rPr>
              <a:t>void</a:t>
            </a:r>
            <a:r>
              <a:rPr lang="en-US" sz="2000"/>
              <a:t> printMe(double x)</a:t>
            </a:r>
          </a:p>
          <a:p>
            <a:pPr algn="l"/>
            <a:r>
              <a:rPr lang="en-US" sz="1600"/>
              <a:t>{ </a:t>
            </a:r>
          </a:p>
          <a:p>
            <a:pPr algn="l"/>
            <a:r>
              <a:rPr lang="en-US" sz="2000"/>
              <a:t>  std::cout &lt;&lt; x &lt;&lt; std::endl;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486025" y="762000"/>
            <a:ext cx="590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C++ </a:t>
            </a:r>
            <a:r>
              <a:rPr lang="en-US" sz="2000" i="1"/>
              <a:t>all</a:t>
            </a:r>
            <a:r>
              <a:rPr lang="en-US" sz="2000"/>
              <a:t> function parameters are passed by </a:t>
            </a:r>
            <a:r>
              <a:rPr lang="en-US" sz="2000" b="1"/>
              <a:t>copy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3048000" y="1066800"/>
            <a:ext cx="2209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r>
              <a:rPr lang="en-US"/>
              <a:t>More on Functions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" y="1066800"/>
            <a:ext cx="4335463" cy="4572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Default values in parameters</a:t>
            </a:r>
            <a:endParaRPr lang="en-US" sz="18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1000" y="1609725"/>
            <a:ext cx="4089400" cy="17526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/>
              <a:t>double divide (double a, double </a:t>
            </a:r>
            <a:r>
              <a:rPr lang="en-US" sz="1800">
                <a:solidFill>
                  <a:schemeClr val="hlink"/>
                </a:solidFill>
              </a:rPr>
              <a:t>b=2.</a:t>
            </a:r>
            <a:r>
              <a:rPr lang="en-US" sz="1800"/>
              <a:t> ) </a:t>
            </a:r>
          </a:p>
          <a:p>
            <a:pPr algn="l"/>
            <a:r>
              <a:rPr lang="en-US" sz="1800"/>
              <a:t>{ </a:t>
            </a:r>
          </a:p>
          <a:p>
            <a:pPr algn="l"/>
            <a:r>
              <a:rPr lang="en-US" sz="1800"/>
              <a:t>  double r; </a:t>
            </a:r>
          </a:p>
          <a:p>
            <a:pPr algn="l"/>
            <a:r>
              <a:rPr lang="en-US" sz="1800"/>
              <a:t>  r = a / b; </a:t>
            </a:r>
          </a:p>
          <a:p>
            <a:pPr algn="l"/>
            <a:r>
              <a:rPr lang="en-US" sz="1800"/>
              <a:t>  return r; </a:t>
            </a: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724400" y="1616075"/>
            <a:ext cx="3232150" cy="1477963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/>
              <a:t>int main () </a:t>
            </a:r>
          </a:p>
          <a:p>
            <a:pPr algn="l"/>
            <a:r>
              <a:rPr lang="en-US" sz="1800"/>
              <a:t>{ </a:t>
            </a:r>
          </a:p>
          <a:p>
            <a:pPr algn="l"/>
            <a:r>
              <a:rPr lang="en-US" sz="1800"/>
              <a:t>  cout &lt;&lt; </a:t>
            </a:r>
            <a:r>
              <a:rPr lang="en-US" sz="1800">
                <a:solidFill>
                  <a:schemeClr val="hlink"/>
                </a:solidFill>
              </a:rPr>
              <a:t>divide (12.)</a:t>
            </a:r>
            <a:r>
              <a:rPr lang="en-US" sz="1800"/>
              <a:t> &lt;&lt; endl; </a:t>
            </a:r>
          </a:p>
          <a:p>
            <a:pPr algn="l"/>
            <a:r>
              <a:rPr lang="en-US" sz="1800"/>
              <a:t>  return 0; </a:t>
            </a:r>
          </a:p>
          <a:p>
            <a:pPr algn="l"/>
            <a:r>
              <a:rPr lang="en-US" sz="1800"/>
              <a:t>} 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04800" y="3717925"/>
            <a:ext cx="3314700" cy="4572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Overloaded functions</a:t>
            </a:r>
            <a:endParaRPr lang="en-US" sz="18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733800" y="3721100"/>
            <a:ext cx="5257800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Same name</a:t>
            </a:r>
            <a:r>
              <a:rPr lang="en-US">
                <a:solidFill>
                  <a:schemeClr val="hlink"/>
                </a:solidFill>
              </a:rPr>
              <a:t>, different parameter type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85800" y="5403850"/>
            <a:ext cx="2801938" cy="98425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/>
              <a:t>int </a:t>
            </a:r>
            <a:r>
              <a:rPr lang="en-US" sz="2000">
                <a:solidFill>
                  <a:srgbClr val="FF0000"/>
                </a:solidFill>
              </a:rPr>
              <a:t>operate</a:t>
            </a:r>
            <a:r>
              <a:rPr lang="en-US" sz="2000"/>
              <a:t> (</a:t>
            </a:r>
            <a:r>
              <a:rPr lang="en-US" sz="2000">
                <a:solidFill>
                  <a:schemeClr val="hlink"/>
                </a:solidFill>
              </a:rPr>
              <a:t>int</a:t>
            </a:r>
            <a:r>
              <a:rPr lang="en-US" sz="2000"/>
              <a:t> a, </a:t>
            </a:r>
            <a:r>
              <a:rPr lang="en-US" sz="2000">
                <a:solidFill>
                  <a:schemeClr val="hlink"/>
                </a:solidFill>
              </a:rPr>
              <a:t>int</a:t>
            </a:r>
            <a:r>
              <a:rPr lang="en-US" sz="2000"/>
              <a:t> b) </a:t>
            </a:r>
          </a:p>
          <a:p>
            <a:pPr algn="l">
              <a:lnSpc>
                <a:spcPct val="85000"/>
              </a:lnSpc>
            </a:pPr>
            <a:r>
              <a:rPr lang="en-US" sz="1400"/>
              <a:t>{ </a:t>
            </a:r>
          </a:p>
          <a:p>
            <a:pPr algn="l">
              <a:lnSpc>
                <a:spcPct val="85000"/>
              </a:lnSpc>
            </a:pPr>
            <a:r>
              <a:rPr lang="en-US" sz="2000"/>
              <a:t>  return (a*b); </a:t>
            </a:r>
          </a:p>
          <a:p>
            <a:pPr algn="l">
              <a:lnSpc>
                <a:spcPct val="85000"/>
              </a:lnSpc>
            </a:pPr>
            <a:r>
              <a:rPr lang="en-US" sz="1400"/>
              <a:t>} 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733800" y="4337050"/>
            <a:ext cx="5257800" cy="7143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sz="2000" i="1"/>
              <a:t>A function cannot be overloaded only by its return type 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62400" y="5403850"/>
            <a:ext cx="4287838" cy="1011238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/>
              <a:t>double </a:t>
            </a:r>
            <a:r>
              <a:rPr lang="en-US" sz="2000">
                <a:solidFill>
                  <a:srgbClr val="FF0000"/>
                </a:solidFill>
              </a:rPr>
              <a:t>operate</a:t>
            </a:r>
            <a:r>
              <a:rPr lang="en-US" sz="2000"/>
              <a:t> (</a:t>
            </a:r>
            <a:r>
              <a:rPr lang="en-US" sz="2000">
                <a:solidFill>
                  <a:schemeClr val="hlink"/>
                </a:solidFill>
              </a:rPr>
              <a:t>double</a:t>
            </a:r>
            <a:r>
              <a:rPr lang="en-US" sz="2000"/>
              <a:t> a, </a:t>
            </a:r>
            <a:r>
              <a:rPr lang="en-US" sz="2000">
                <a:solidFill>
                  <a:schemeClr val="hlink"/>
                </a:solidFill>
              </a:rPr>
              <a:t>double</a:t>
            </a:r>
            <a:r>
              <a:rPr lang="en-US" sz="2000"/>
              <a:t> b) </a:t>
            </a:r>
          </a:p>
          <a:p>
            <a:pPr algn="l">
              <a:lnSpc>
                <a:spcPct val="85000"/>
              </a:lnSpc>
            </a:pPr>
            <a:r>
              <a:rPr lang="en-US" sz="1400"/>
              <a:t>{ </a:t>
            </a:r>
          </a:p>
          <a:p>
            <a:pPr algn="l">
              <a:lnSpc>
                <a:spcPct val="85000"/>
              </a:lnSpc>
            </a:pPr>
            <a:r>
              <a:rPr lang="en-US" sz="2000"/>
              <a:t>  return (a/b); </a:t>
            </a:r>
          </a:p>
          <a:p>
            <a:pPr algn="l">
              <a:lnSpc>
                <a:spcPct val="85000"/>
              </a:lnSpc>
            </a:pPr>
            <a:r>
              <a:rPr lang="en-US" sz="16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743200"/>
            <a:ext cx="7772400" cy="647700"/>
          </a:xfrm>
        </p:spPr>
        <p:txBody>
          <a:bodyPr/>
          <a:lstStyle/>
          <a:p>
            <a:pPr algn="ctr"/>
            <a:r>
              <a:rPr lang="en-US" sz="3600"/>
              <a:t>OOP basics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OOP basic concepts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562600"/>
          </a:xfrm>
        </p:spPr>
        <p:txBody>
          <a:bodyPr/>
          <a:lstStyle/>
          <a:p>
            <a:r>
              <a:rPr lang="en-US" b="1"/>
              <a:t>Object, Class</a:t>
            </a:r>
          </a:p>
          <a:p>
            <a:pPr lvl="1"/>
            <a:r>
              <a:rPr lang="en-US"/>
              <a:t>A class defines the abstract characteristics of a thing (object), including the thing's attributes and the thing's behaviour</a:t>
            </a:r>
            <a:endParaRPr lang="en-US" b="1"/>
          </a:p>
          <a:p>
            <a:r>
              <a:rPr lang="en-US" b="1"/>
              <a:t>Inheritance 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Subclasses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are more specialized versions of a class, which </a:t>
            </a:r>
            <a:r>
              <a:rPr lang="en-US" b="1" i="1"/>
              <a:t>inherit</a:t>
            </a:r>
            <a:r>
              <a:rPr lang="en-US"/>
              <a:t> attributes and behaviours from their parent classes (and can introduce their own)</a:t>
            </a:r>
          </a:p>
          <a:p>
            <a:r>
              <a:rPr lang="en-US" b="1"/>
              <a:t>Encapsulation</a:t>
            </a:r>
          </a:p>
          <a:p>
            <a:pPr lvl="1"/>
            <a:r>
              <a:rPr lang="en-US"/>
              <a:t>Each object exposes to any class a certain </a:t>
            </a:r>
            <a:r>
              <a:rPr lang="en-US" b="1" i="1"/>
              <a:t>interface</a:t>
            </a:r>
            <a:r>
              <a:rPr lang="en-US"/>
              <a:t> (i.e. those members accessible to that class)</a:t>
            </a:r>
          </a:p>
          <a:p>
            <a:pPr lvl="1"/>
            <a:r>
              <a:rPr lang="en-US"/>
              <a:t>Members can be </a:t>
            </a:r>
            <a:r>
              <a:rPr lang="en-US" b="1"/>
              <a:t>public</a:t>
            </a:r>
            <a:r>
              <a:rPr lang="en-US"/>
              <a:t>, </a:t>
            </a:r>
            <a:r>
              <a:rPr lang="en-US" b="1"/>
              <a:t>protected</a:t>
            </a:r>
            <a:r>
              <a:rPr lang="en-US"/>
              <a:t> or </a:t>
            </a:r>
            <a:r>
              <a:rPr lang="en-US" b="1"/>
              <a:t>private</a:t>
            </a:r>
            <a:endParaRPr lang="en-US"/>
          </a:p>
          <a:p>
            <a:r>
              <a:rPr lang="en-US" b="1"/>
              <a:t>Abstraction</a:t>
            </a:r>
          </a:p>
          <a:p>
            <a:pPr lvl="1"/>
            <a:r>
              <a:rPr lang="en-US"/>
              <a:t>Simplifying complex reality by modelling classes appropriate to the problem</a:t>
            </a:r>
          </a:p>
          <a:p>
            <a:pPr lvl="1"/>
            <a:r>
              <a:rPr lang="en-US"/>
              <a:t>One works at the most appropriate level of inheritance for a given aspect of the problem </a:t>
            </a:r>
          </a:p>
          <a:p>
            <a:r>
              <a:rPr lang="en-US" b="1"/>
              <a:t>Polymorphism</a:t>
            </a:r>
          </a:p>
          <a:p>
            <a:pPr lvl="1"/>
            <a:r>
              <a:rPr lang="en-US"/>
              <a:t>It allows one to treat derived class members just like their parent class' members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47700"/>
          </a:xfrm>
        </p:spPr>
        <p:txBody>
          <a:bodyPr/>
          <a:lstStyle/>
          <a:p>
            <a:r>
              <a:rPr lang="en-US" sz="3600"/>
              <a:t>Class and Object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838200"/>
            <a:ext cx="77724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Object</a:t>
            </a:r>
            <a:r>
              <a:rPr lang="en-US"/>
              <a:t>: is characterized by </a:t>
            </a:r>
          </a:p>
          <a:p>
            <a:r>
              <a:rPr lang="en-US">
                <a:solidFill>
                  <a:schemeClr val="hlink"/>
                </a:solidFill>
              </a:rPr>
              <a:t>attributes</a:t>
            </a:r>
            <a:r>
              <a:rPr lang="en-US"/>
              <a:t> (which define its state) and </a:t>
            </a:r>
            <a:r>
              <a:rPr lang="en-US">
                <a:solidFill>
                  <a:schemeClr val="hlink"/>
                </a:solidFill>
              </a:rPr>
              <a:t>operations</a:t>
            </a:r>
          </a:p>
          <a:p>
            <a:pPr>
              <a:spcBef>
                <a:spcPct val="20000"/>
              </a:spcBef>
            </a:pPr>
            <a:r>
              <a:rPr lang="en-US"/>
              <a:t>A </a:t>
            </a:r>
            <a:r>
              <a:rPr lang="en-US" b="1"/>
              <a:t>class</a:t>
            </a:r>
            <a:r>
              <a:rPr lang="en-US"/>
              <a:t> is the </a:t>
            </a:r>
            <a:r>
              <a:rPr lang="en-US">
                <a:solidFill>
                  <a:schemeClr val="hlink"/>
                </a:solidFill>
              </a:rPr>
              <a:t>blueprint</a:t>
            </a:r>
            <a:r>
              <a:rPr lang="en-US"/>
              <a:t> of objects of the same </a:t>
            </a:r>
            <a:r>
              <a:rPr lang="en-US">
                <a:solidFill>
                  <a:schemeClr val="hlink"/>
                </a:solidFill>
              </a:rPr>
              <a:t>type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57200" y="2286000"/>
            <a:ext cx="6956425" cy="254317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class</a:t>
            </a:r>
            <a:r>
              <a:rPr lang="en-US" sz="2000"/>
              <a:t> Rectangle { 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 public:</a:t>
            </a:r>
            <a:r>
              <a:rPr lang="en-US" sz="2000"/>
              <a:t> </a:t>
            </a:r>
          </a:p>
          <a:p>
            <a:pPr algn="l"/>
            <a:r>
              <a:rPr lang="en-US" sz="2000">
                <a:solidFill>
                  <a:srgbClr val="FF0000"/>
                </a:solidFill>
              </a:rPr>
              <a:t>  </a:t>
            </a:r>
            <a:r>
              <a:rPr lang="en-US" sz="2000"/>
              <a:t>Rectangle (double,double); // </a:t>
            </a:r>
            <a:r>
              <a:rPr lang="en-US" sz="2000">
                <a:solidFill>
                  <a:srgbClr val="339966"/>
                </a:solidFill>
              </a:rPr>
              <a:t>constructor</a:t>
            </a:r>
          </a:p>
          <a:p>
            <a:pPr algn="l"/>
            <a:r>
              <a:rPr lang="en-US" sz="2000"/>
              <a:t>  ~Rectangle() { // empty; } //</a:t>
            </a:r>
            <a:r>
              <a:rPr lang="en-US" sz="2000">
                <a:solidFill>
                  <a:srgbClr val="339966"/>
                </a:solidFill>
              </a:rPr>
              <a:t> destructor</a:t>
            </a:r>
          </a:p>
          <a:p>
            <a:pPr algn="l"/>
            <a:r>
              <a:rPr lang="en-US" sz="2000"/>
              <a:t>  double area () { return (width * height); } // </a:t>
            </a:r>
            <a:r>
              <a:rPr lang="en-US" sz="2000">
                <a:solidFill>
                  <a:srgbClr val="339966"/>
                </a:solidFill>
              </a:rPr>
              <a:t>member function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 private:</a:t>
            </a:r>
          </a:p>
          <a:p>
            <a:pPr algn="l"/>
            <a:r>
              <a:rPr lang="en-US" sz="2000"/>
              <a:t>  double width, height; // </a:t>
            </a:r>
            <a:r>
              <a:rPr lang="en-US" sz="2000">
                <a:solidFill>
                  <a:srgbClr val="339966"/>
                </a:solidFill>
              </a:rPr>
              <a:t>data members</a:t>
            </a:r>
          </a:p>
          <a:p>
            <a:pPr algn="l"/>
            <a:r>
              <a:rPr lang="en-US" sz="2000"/>
              <a:t>};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57200" y="5076825"/>
            <a:ext cx="8245475" cy="1628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</a:rPr>
              <a:t>Rectangle</a:t>
            </a:r>
            <a:r>
              <a:rPr lang="en-US" sz="2000">
                <a:solidFill>
                  <a:srgbClr val="339966"/>
                </a:solidFill>
              </a:rPr>
              <a:t> </a:t>
            </a:r>
            <a:r>
              <a:rPr lang="en-US" sz="2000"/>
              <a:t> rectangleA (3.,4.); //</a:t>
            </a:r>
            <a:r>
              <a:rPr lang="en-US" sz="2000" i="1"/>
              <a:t> instantiate an object of type </a:t>
            </a:r>
            <a:r>
              <a:rPr lang="ja-JP" altLang="en-US" sz="2000" i="1">
                <a:latin typeface="Arial"/>
              </a:rPr>
              <a:t>“</a:t>
            </a:r>
            <a:r>
              <a:rPr lang="en-US" sz="2000" i="1"/>
              <a:t>Rectangle</a:t>
            </a:r>
            <a:r>
              <a:rPr lang="ja-JP" altLang="en-US" sz="2000" i="1">
                <a:latin typeface="Arial"/>
              </a:rPr>
              <a:t>”</a:t>
            </a:r>
            <a:endParaRPr lang="en-US" sz="2000" i="1"/>
          </a:p>
          <a:p>
            <a:pPr algn="l"/>
            <a:r>
              <a:rPr lang="en-US" sz="2000">
                <a:solidFill>
                  <a:srgbClr val="FF3399"/>
                </a:solidFill>
              </a:rPr>
              <a:t>Rectangle*</a:t>
            </a:r>
            <a:r>
              <a:rPr lang="en-US" sz="2000"/>
              <a:t> rectangleB = </a:t>
            </a:r>
            <a:r>
              <a:rPr lang="en-US" sz="2000">
                <a:solidFill>
                  <a:srgbClr val="FF3399"/>
                </a:solidFill>
              </a:rPr>
              <a:t>new </a:t>
            </a:r>
            <a:r>
              <a:rPr lang="en-US" sz="2000"/>
              <a:t>Rectangle(5.,6.); </a:t>
            </a:r>
          </a:p>
          <a:p>
            <a:pPr algn="l"/>
            <a:r>
              <a:rPr lang="en-US" sz="2000"/>
              <a:t>cout &lt;&lt;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A area: "  &lt;&lt;  rectangleA</a:t>
            </a:r>
            <a:r>
              <a:rPr lang="en-US" sz="2000" b="1">
                <a:solidFill>
                  <a:schemeClr val="folHlink"/>
                </a:solidFill>
              </a:rPr>
              <a:t>.</a:t>
            </a:r>
            <a:r>
              <a:rPr lang="en-US" sz="2000">
                <a:solidFill>
                  <a:schemeClr val="folHlink"/>
                </a:solidFill>
              </a:rPr>
              <a:t>area()</a:t>
            </a:r>
            <a:r>
              <a:rPr lang="en-US" sz="2000"/>
              <a:t>   &lt;&lt; endl; </a:t>
            </a:r>
          </a:p>
          <a:p>
            <a:pPr algn="l"/>
            <a:r>
              <a:rPr lang="en-US" sz="2000"/>
              <a:t>cout &lt;&lt;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B area: "  &lt;&lt;  rectangleB</a:t>
            </a:r>
            <a:r>
              <a:rPr lang="en-US" sz="2000" b="1">
                <a:solidFill>
                  <a:srgbClr val="FF3399"/>
                </a:solidFill>
              </a:rPr>
              <a:t>-&gt;</a:t>
            </a:r>
            <a:r>
              <a:rPr lang="en-US" sz="2000">
                <a:solidFill>
                  <a:srgbClr val="FF3399"/>
                </a:solidFill>
              </a:rPr>
              <a:t>area()</a:t>
            </a:r>
            <a:r>
              <a:rPr lang="en-US" sz="2000"/>
              <a:t> &lt;&lt; endl;</a:t>
            </a:r>
          </a:p>
          <a:p>
            <a:pPr algn="l"/>
            <a:r>
              <a:rPr lang="en-US" sz="2000">
                <a:solidFill>
                  <a:srgbClr val="FF3399"/>
                </a:solidFill>
              </a:rPr>
              <a:t>delete </a:t>
            </a:r>
            <a:r>
              <a:rPr lang="en-US" sz="2000"/>
              <a:t>rectangleB;                  // </a:t>
            </a:r>
            <a:r>
              <a:rPr lang="en-US" sz="2000" i="1"/>
              <a:t>invokes the destructor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124200"/>
            <a:ext cx="7772400" cy="647700"/>
          </a:xfrm>
        </p:spPr>
        <p:txBody>
          <a:bodyPr/>
          <a:lstStyle/>
          <a:p>
            <a:pPr algn="ctr"/>
            <a:r>
              <a:rPr lang="en-US" sz="3600"/>
              <a:t>C++ basics 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828800" y="4343400"/>
            <a:ext cx="5473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C++ is </a:t>
            </a:r>
            <a:r>
              <a:rPr lang="en-US" b="1" i="1"/>
              <a:t>not</a:t>
            </a:r>
            <a:r>
              <a:rPr lang="en-US" i="1"/>
              <a:t> an object oriented language</a:t>
            </a:r>
          </a:p>
          <a:p>
            <a:endParaRPr lang="en-US" i="1"/>
          </a:p>
          <a:p>
            <a:r>
              <a:rPr lang="en-US"/>
              <a:t>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superset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C</a:t>
            </a:r>
          </a:p>
          <a:p>
            <a:r>
              <a:rPr lang="en-US"/>
              <a:t>You can write procedural code in C++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z="3600"/>
              <a:t>The class interface in C++</a:t>
            </a:r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323850" y="1236663"/>
            <a:ext cx="8569325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Usually defined in a header (.h or .hh) file:</a:t>
            </a:r>
          </a:p>
          <a:p>
            <a:pPr eaLnBrk="0" hangingPunct="0"/>
            <a:endParaRPr lang="en-US" sz="28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 Car </a:t>
            </a:r>
            <a:r>
              <a:rPr 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</a:t>
            </a:r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//</a:t>
            </a:r>
            <a:r>
              <a:rPr 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Members </a:t>
            </a:r>
            <a:r>
              <a:rPr kumimoji="1" lang="en-GB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can be accessed by any object</a:t>
            </a:r>
            <a:endParaRPr lang="en-US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0" hangingPunct="0">
              <a:lnSpc>
                <a:spcPct val="90000"/>
              </a:lnSpc>
            </a:pPr>
            <a:endParaRPr lang="en-US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protected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//</a:t>
            </a:r>
            <a:r>
              <a:rPr 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kumimoji="1"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Can only be accessed by Car and its derived objects</a:t>
            </a:r>
            <a:endParaRPr lang="en-US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0" hangingPunct="0">
              <a:lnSpc>
                <a:spcPct val="90000"/>
              </a:lnSpc>
            </a:pPr>
            <a:endParaRPr lang="en-US" sz="3200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private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  <a:p>
            <a:pPr eaLnBrk="0" hangingPunct="0">
              <a:lnSpc>
                <a:spcPct val="90000"/>
              </a:lnSpc>
            </a:pPr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//</a:t>
            </a:r>
            <a:r>
              <a:rPr 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kumimoji="1"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Can only be accessed by Car for its own use.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};</a:t>
            </a:r>
          </a:p>
          <a:p>
            <a:pPr eaLnBrk="0" hangingPunct="0"/>
            <a:endParaRPr lang="en-US" sz="2800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7700963" cy="346075"/>
          </a:xfrm>
        </p:spPr>
        <p:txBody>
          <a:bodyPr lIns="91440" tIns="45720" rIns="91440" bIns="45720"/>
          <a:lstStyle/>
          <a:p>
            <a:pPr eaLnBrk="1" hangingPunct="1"/>
            <a:r>
              <a:rPr lang="en-GB"/>
              <a:t>Constructor and assignment</a:t>
            </a:r>
            <a:endParaRPr lang="en-US"/>
          </a:p>
        </p:txBody>
      </p:sp>
      <p:sp>
        <p:nvSpPr>
          <p:cNvPr id="221191" name="Text Box 1031"/>
          <p:cNvSpPr txBox="1">
            <a:spLocks noChangeArrowheads="1"/>
          </p:cNvSpPr>
          <p:nvPr/>
        </p:nvSpPr>
        <p:spPr bwMode="auto">
          <a:xfrm>
            <a:off x="755650" y="4625975"/>
            <a:ext cx="76200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lang="en-GB" dirty="0" err="1">
                <a:latin typeface="Arial" charset="0"/>
              </a:rPr>
              <a:t>int</a:t>
            </a:r>
            <a:r>
              <a:rPr lang="en-GB" dirty="0">
                <a:latin typeface="Arial" charset="0"/>
              </a:rPr>
              <a:t> main() {</a:t>
            </a:r>
          </a:p>
          <a:p>
            <a:pPr eaLnBrk="0" hangingPunct="0"/>
            <a:r>
              <a:rPr lang="en-GB" dirty="0">
                <a:latin typeface="Arial" charset="0"/>
              </a:rPr>
              <a:t>	String s1 = </a:t>
            </a:r>
            <a:r>
              <a:rPr lang="en-GB" dirty="0" smtClean="0">
                <a:latin typeface="Arial" charset="0"/>
              </a:rPr>
              <a:t>“</a:t>
            </a:r>
            <a:r>
              <a:rPr lang="en-GB" dirty="0" err="1" smtClean="0">
                <a:latin typeface="Arial" charset="0"/>
              </a:rPr>
              <a:t>sunanda</a:t>
            </a:r>
            <a:r>
              <a:rPr lang="en-GB" dirty="0" smtClean="0">
                <a:latin typeface="Arial" charset="0"/>
              </a:rPr>
              <a:t>”</a:t>
            </a:r>
            <a:r>
              <a:rPr lang="en-GB" dirty="0">
                <a:latin typeface="Arial" charset="0"/>
              </a:rPr>
              <a:t>;</a:t>
            </a:r>
          </a:p>
          <a:p>
            <a:pPr eaLnBrk="0" hangingPunct="0"/>
            <a:r>
              <a:rPr lang="en-GB" dirty="0">
                <a:latin typeface="Arial" charset="0"/>
              </a:rPr>
              <a:t>	String s2( </a:t>
            </a:r>
            <a:r>
              <a:rPr lang="en-GB" dirty="0" smtClean="0">
                <a:latin typeface="Arial" charset="0"/>
              </a:rPr>
              <a:t>“</a:t>
            </a:r>
            <a:r>
              <a:rPr lang="en-GB" dirty="0" err="1" smtClean="0">
                <a:latin typeface="Arial" charset="0"/>
              </a:rPr>
              <a:t>steffen</a:t>
            </a:r>
            <a:r>
              <a:rPr lang="en-GB" dirty="0" smtClean="0">
                <a:latin typeface="Arial" charset="0"/>
              </a:rPr>
              <a:t>” </a:t>
            </a:r>
            <a:r>
              <a:rPr lang="en-GB" dirty="0">
                <a:latin typeface="Arial" charset="0"/>
              </a:rPr>
              <a:t>);</a:t>
            </a:r>
          </a:p>
          <a:p>
            <a:pPr eaLnBrk="0" hangingPunct="0"/>
            <a:r>
              <a:rPr lang="en-GB" dirty="0">
                <a:latin typeface="Arial" charset="0"/>
              </a:rPr>
              <a:t>	s2 = s1;</a:t>
            </a:r>
          </a:p>
          <a:p>
            <a:pPr eaLnBrk="0" hangingPunct="0"/>
            <a:r>
              <a:rPr lang="en-GB" dirty="0">
                <a:latin typeface="Arial" charset="0"/>
              </a:rPr>
              <a:t>};</a:t>
            </a:r>
          </a:p>
        </p:txBody>
      </p:sp>
      <p:sp>
        <p:nvSpPr>
          <p:cNvPr id="221194" name="Text Box 1034"/>
          <p:cNvSpPr txBox="1">
            <a:spLocks noChangeArrowheads="1"/>
          </p:cNvSpPr>
          <p:nvPr/>
        </p:nvSpPr>
        <p:spPr bwMode="auto">
          <a:xfrm>
            <a:off x="152400" y="1125538"/>
            <a:ext cx="8839200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0" hangingPunct="0"/>
            <a:r>
              <a:rPr lang="en-GB">
                <a:latin typeface="Arial" charset="0"/>
              </a:rPr>
              <a:t>class String {</a:t>
            </a:r>
          </a:p>
          <a:p>
            <a:pPr eaLnBrk="0" hangingPunct="0"/>
            <a:r>
              <a:rPr lang="en-GB">
                <a:latin typeface="Arial" charset="0"/>
              </a:rPr>
              <a:t>public:</a:t>
            </a:r>
          </a:p>
          <a:p>
            <a:pPr eaLnBrk="0" hangingPunct="0"/>
            <a:r>
              <a:rPr lang="en-GB">
                <a:latin typeface="Arial" charset="0"/>
              </a:rPr>
              <a:t>  String( const char* value ); </a:t>
            </a:r>
            <a:r>
              <a:rPr lang="en-GB">
                <a:solidFill>
                  <a:schemeClr val="hlink"/>
                </a:solidFill>
                <a:latin typeface="Arial" charset="0"/>
              </a:rPr>
              <a:t>// constructor</a:t>
            </a:r>
          </a:p>
          <a:p>
            <a:pPr eaLnBrk="0" hangingPunct="0"/>
            <a:r>
              <a:rPr lang="en-GB">
                <a:latin typeface="Arial" charset="0"/>
              </a:rPr>
              <a:t>  String( const String&amp; rhs ); </a:t>
            </a:r>
            <a:r>
              <a:rPr lang="en-GB">
                <a:solidFill>
                  <a:schemeClr val="hlink"/>
                </a:solidFill>
                <a:latin typeface="Arial" charset="0"/>
              </a:rPr>
              <a:t>// copy constructor</a:t>
            </a:r>
          </a:p>
          <a:p>
            <a:pPr eaLnBrk="0" hangingPunct="0"/>
            <a:r>
              <a:rPr lang="en-GB">
                <a:latin typeface="Arial" charset="0"/>
              </a:rPr>
              <a:t>  ~String();</a:t>
            </a:r>
          </a:p>
          <a:p>
            <a:pPr eaLnBrk="0" hangingPunct="0"/>
            <a:r>
              <a:rPr lang="en-GB">
                <a:latin typeface="Arial" charset="0"/>
              </a:rPr>
              <a:t>  String&amp; operator=( const String&amp; rhs); </a:t>
            </a:r>
            <a:r>
              <a:rPr lang="en-GB">
                <a:solidFill>
                  <a:schemeClr val="hlink"/>
                </a:solidFill>
                <a:latin typeface="Arial" charset="0"/>
              </a:rPr>
              <a:t>// assignment operator</a:t>
            </a:r>
          </a:p>
          <a:p>
            <a:pPr eaLnBrk="0" hangingPunct="0"/>
            <a:r>
              <a:rPr lang="en-GB">
                <a:latin typeface="Arial" charset="0"/>
              </a:rPr>
              <a:t>private:</a:t>
            </a:r>
          </a:p>
          <a:p>
            <a:pPr eaLnBrk="0" hangingPunct="0"/>
            <a:r>
              <a:rPr lang="en-GB">
                <a:latin typeface="Arial" charset="0"/>
              </a:rPr>
              <a:t>	char* data;</a:t>
            </a:r>
          </a:p>
          <a:p>
            <a:pPr eaLnBrk="0" hangingPunct="0"/>
            <a:r>
              <a:rPr lang="en-GB">
                <a:latin typeface="Arial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GB"/>
              <a:t>Classes: Basic Design Rules</a:t>
            </a:r>
            <a:endParaRPr lang="en-US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Hide all member variables</a:t>
            </a:r>
          </a:p>
          <a:p>
            <a:pPr>
              <a:lnSpc>
                <a:spcPct val="90000"/>
              </a:lnSpc>
            </a:pPr>
            <a:r>
              <a:rPr lang="en-GB" sz="2400"/>
              <a:t>Hide implementation functions and data</a:t>
            </a:r>
          </a:p>
          <a:p>
            <a:pPr>
              <a:lnSpc>
                <a:spcPct val="90000"/>
              </a:lnSpc>
            </a:pPr>
            <a:r>
              <a:rPr lang="en-GB" sz="2400"/>
              <a:t>Minimize the number of public member functions</a:t>
            </a:r>
          </a:p>
          <a:p>
            <a:pPr>
              <a:lnSpc>
                <a:spcPct val="90000"/>
              </a:lnSpc>
            </a:pPr>
            <a:r>
              <a:rPr lang="en-GB" sz="2400"/>
              <a:t>Avoid default constructors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GB" sz="2400"/>
              <a:t>Use </a:t>
            </a:r>
            <a:r>
              <a:rPr lang="en-GB" sz="2400" b="1">
                <a:solidFill>
                  <a:schemeClr val="hlink"/>
                </a:solidFill>
              </a:rPr>
              <a:t>const</a:t>
            </a:r>
            <a:r>
              <a:rPr lang="en-GB" sz="2400"/>
              <a:t> whenever possible / needed</a:t>
            </a:r>
            <a:endParaRPr lang="en-US" sz="2400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743200" y="3429000"/>
            <a:ext cx="5500688" cy="120015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/>
              <a:t>A invokes a function of a B object</a:t>
            </a:r>
          </a:p>
          <a:p>
            <a:pPr lvl="1" algn="l"/>
            <a:r>
              <a:rPr lang="en-US"/>
              <a:t>A creates an object of type B</a:t>
            </a:r>
          </a:p>
          <a:p>
            <a:pPr lvl="1" algn="l"/>
            <a:r>
              <a:rPr lang="en-US"/>
              <a:t>A has a data member of type B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1828800" y="3810000"/>
            <a:ext cx="708025" cy="4572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OK: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743200" y="4879975"/>
            <a:ext cx="5500688" cy="835025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/>
              <a:t>A uses data directly from B </a:t>
            </a:r>
            <a:br>
              <a:rPr lang="en-US"/>
            </a:br>
            <a:r>
              <a:rPr lang="en-US"/>
              <a:t>(without using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interface)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1752600" y="4956175"/>
            <a:ext cx="811213" cy="4572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Bad: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819400" y="5930900"/>
            <a:ext cx="5410200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/>
              <a:t>A directly manipulates data in B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685800" y="5943600"/>
            <a:ext cx="1862138" cy="4572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Even worse: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2084160"/>
          </a:xfrm>
          <a:noFill/>
        </p:spPr>
        <p:txBody>
          <a:bodyPr>
            <a:spAutoFit/>
          </a:bodyPr>
          <a:lstStyle/>
          <a:p>
            <a:r>
              <a:rPr lang="en-US" sz="2400" dirty="0"/>
              <a:t>A key feature of C++ </a:t>
            </a:r>
          </a:p>
          <a:p>
            <a:r>
              <a:rPr lang="en-US" sz="2400" dirty="0"/>
              <a:t>Inheritance </a:t>
            </a:r>
            <a:r>
              <a:rPr lang="en-US" sz="2400" dirty="0" smtClean="0"/>
              <a:t>allows one </a:t>
            </a:r>
            <a:r>
              <a:rPr lang="en-US" sz="2400" dirty="0"/>
              <a:t>to create classes derived from other classes</a:t>
            </a:r>
          </a:p>
          <a:p>
            <a:r>
              <a:rPr lang="en-US" sz="2400" dirty="0"/>
              <a:t>Public inheritance defines an </a:t>
            </a:r>
            <a:r>
              <a:rPr lang="ja-JP" altLang="en-US" sz="2400" b="1" dirty="0">
                <a:latin typeface="Arial"/>
              </a:rPr>
              <a:t>“</a:t>
            </a:r>
            <a:r>
              <a:rPr lang="en-US" sz="2400" b="1" dirty="0"/>
              <a:t>is-a</a:t>
            </a:r>
            <a:r>
              <a:rPr lang="ja-JP" altLang="en-US" sz="2400" b="1" dirty="0">
                <a:latin typeface="Arial"/>
              </a:rPr>
              <a:t>”</a:t>
            </a:r>
            <a:r>
              <a:rPr lang="en-US" sz="2400" dirty="0"/>
              <a:t> relationship</a:t>
            </a:r>
            <a:endParaRPr kumimoji="1" lang="en-GB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/>
            <a:r>
              <a:rPr kumimoji="1" lang="en-GB" sz="2000" i="1" dirty="0"/>
              <a:t>In other words: what applies to a base class applies to its derived classes</a:t>
            </a:r>
            <a:endParaRPr kumimoji="1" lang="en-US" sz="2000" i="1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3400" y="3200400"/>
            <a:ext cx="3043238" cy="337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class Base {</a:t>
            </a:r>
            <a:br>
              <a:rPr lang="en-US"/>
            </a:br>
            <a:r>
              <a:rPr lang="en-US"/>
              <a:t>  public:</a:t>
            </a:r>
            <a:br>
              <a:rPr lang="en-US"/>
            </a:br>
            <a:r>
              <a:rPr lang="en-US"/>
              <a:t>    virtual ~Base() {}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    virtual</a:t>
            </a:r>
            <a:r>
              <a:rPr lang="en-US"/>
              <a:t> void f() {…}</a:t>
            </a:r>
            <a:br>
              <a:rPr lang="en-US"/>
            </a:br>
            <a:r>
              <a:rPr lang="en-US"/>
              <a:t>  protected:</a:t>
            </a:r>
            <a:br>
              <a:rPr lang="en-US"/>
            </a:br>
            <a:r>
              <a:rPr lang="en-US"/>
              <a:t>    int a;</a:t>
            </a:r>
            <a:br>
              <a:rPr lang="en-US"/>
            </a:br>
            <a:r>
              <a:rPr lang="en-US"/>
              <a:t>  private:</a:t>
            </a:r>
            <a:br>
              <a:rPr lang="en-US"/>
            </a:br>
            <a:r>
              <a:rPr lang="en-US"/>
              <a:t>    int b; … 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191000" y="3276600"/>
            <a:ext cx="4146550" cy="22828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class Derived </a:t>
            </a:r>
            <a:r>
              <a:rPr lang="en-US" b="1"/>
              <a:t>: public</a:t>
            </a:r>
            <a:r>
              <a:rPr lang="en-US"/>
              <a:t> Base {</a:t>
            </a:r>
            <a:br>
              <a:rPr lang="en-US"/>
            </a:br>
            <a:r>
              <a:rPr lang="en-US"/>
              <a:t> public:</a:t>
            </a:r>
            <a:br>
              <a:rPr lang="en-US"/>
            </a:br>
            <a:r>
              <a:rPr lang="en-US"/>
              <a:t>    virtual ~Derived() {}</a:t>
            </a:r>
            <a:br>
              <a:rPr lang="en-US"/>
            </a:br>
            <a:r>
              <a:rPr lang="en-US"/>
              <a:t>    virtual void f() {…}</a:t>
            </a:r>
            <a:br>
              <a:rPr lang="en-US"/>
            </a:br>
            <a:r>
              <a:rPr lang="en-US"/>
              <a:t>    … </a:t>
            </a:r>
          </a:p>
          <a:p>
            <a:pPr algn="l"/>
            <a:r>
              <a:rPr lang="en-US"/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Polymorphism</a:t>
            </a:r>
          </a:p>
        </p:txBody>
      </p:sp>
      <p:sp>
        <p:nvSpPr>
          <p:cNvPr id="105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219200"/>
          </a:xfrm>
        </p:spPr>
        <p:txBody>
          <a:bodyPr/>
          <a:lstStyle/>
          <a:p>
            <a:r>
              <a:rPr lang="en-US" sz="2400"/>
              <a:t>Mechanism that allows a derived class to modify the behaviour of a member declared in a base class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800600" y="3200400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f() gets called?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762000" y="3048000"/>
            <a:ext cx="3962400" cy="11874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/>
              <a:t>Base* b = new Derived;</a:t>
            </a:r>
            <a:br>
              <a:rPr lang="en-US"/>
            </a:br>
            <a:r>
              <a:rPr lang="en-US"/>
              <a:t>b-&gt;f();</a:t>
            </a:r>
            <a:br>
              <a:rPr lang="en-US"/>
            </a:br>
            <a:r>
              <a:rPr lang="en-US"/>
              <a:t>delete b;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647700"/>
          </a:xfrm>
        </p:spPr>
        <p:txBody>
          <a:bodyPr/>
          <a:lstStyle/>
          <a:p>
            <a:r>
              <a:rPr lang="en-US" sz="4400" dirty="0" err="1"/>
              <a:t>Liskov</a:t>
            </a:r>
            <a:r>
              <a:rPr lang="en-US" sz="4400" dirty="0"/>
              <a:t> </a:t>
            </a:r>
            <a:r>
              <a:rPr lang="en-US" dirty="0"/>
              <a:t>Substitution</a:t>
            </a:r>
            <a:r>
              <a:rPr lang="en-US" sz="4400" dirty="0"/>
              <a:t> Principle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990600"/>
          </a:xfrm>
        </p:spPr>
        <p:txBody>
          <a:bodyPr/>
          <a:lstStyle/>
          <a:p>
            <a:r>
              <a:rPr lang="en-US" sz="2800"/>
              <a:t>One way of expressing the notion of subtype (or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is-a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)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09600" y="45720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/>
              </a:buClr>
              <a:buFont typeface="Monotype Sorts" charset="0"/>
              <a:buBlip>
                <a:blip r:embed="rId3"/>
              </a:buBlip>
            </a:pPr>
            <a:r>
              <a:rPr lang="en-US"/>
              <a:t>In other words, you can substitute Base with Derived, and nothing will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go wrong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2400" y="2743200"/>
            <a:ext cx="8839200" cy="14700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lvl="1" eaLnBrk="0" hangingPunct="0">
              <a:spcBef>
                <a:spcPct val="20000"/>
              </a:spcBef>
              <a:buClr>
                <a:srgbClr val="FF3300"/>
              </a:buClr>
              <a:buFont typeface="Times New Roman" charset="0"/>
              <a:buNone/>
            </a:pPr>
            <a:r>
              <a:rPr lang="en-US" sz="2800">
                <a:solidFill>
                  <a:schemeClr val="bg1"/>
                </a:solidFill>
              </a:rPr>
              <a:t>If Derived is a subtype of Base, then </a:t>
            </a:r>
          </a:p>
          <a:p>
            <a:pPr lvl="1" eaLnBrk="0" hangingPunct="0">
              <a:spcBef>
                <a:spcPct val="20000"/>
              </a:spcBef>
              <a:buClr>
                <a:srgbClr val="FF3300"/>
              </a:buClr>
              <a:buFont typeface="Times New Roman" charset="0"/>
              <a:buNone/>
            </a:pPr>
            <a:r>
              <a:rPr lang="en-US" sz="2800" b="1">
                <a:solidFill>
                  <a:srgbClr val="FFFF99"/>
                </a:solidFill>
              </a:rPr>
              <a:t>Base can be replaced everywhere with Derived</a:t>
            </a:r>
            <a:r>
              <a:rPr lang="en-US" sz="2800">
                <a:solidFill>
                  <a:schemeClr val="bg1"/>
                </a:solidFill>
              </a:rPr>
              <a:t>,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lvl="1" eaLnBrk="0" hangingPunct="0">
              <a:spcBef>
                <a:spcPct val="20000"/>
              </a:spcBef>
              <a:buClr>
                <a:srgbClr val="FF3300"/>
              </a:buClr>
              <a:buFont typeface="Times New Roman" charset="0"/>
              <a:buNone/>
            </a:pPr>
            <a:r>
              <a:rPr lang="en-US">
                <a:solidFill>
                  <a:schemeClr val="bg1"/>
                </a:solidFill>
              </a:rPr>
              <a:t>without impacting any of the desired properties of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rgbClr val="99CCFF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altLang="zh-TW" sz="3600" b="1" dirty="0">
                <a:solidFill>
                  <a:srgbClr val="FF3300"/>
                </a:solidFill>
                <a:latin typeface="Arial"/>
                <a:ea typeface="+mj-ea"/>
                <a:cs typeface="Arial"/>
              </a:rPr>
              <a:t>Inheritance and virtual functions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1000" y="3962400"/>
            <a:ext cx="3810000" cy="247015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class Circle </a:t>
            </a:r>
            <a:r>
              <a:rPr lang="en-US" altLang="zh-TW" sz="2000" b="1">
                <a:ea typeface="新細明體" charset="0"/>
                <a:cs typeface="新細明體" charset="0"/>
              </a:rPr>
              <a:t>: public</a:t>
            </a:r>
            <a:r>
              <a:rPr lang="en-US" altLang="zh-TW" sz="2000">
                <a:ea typeface="新細明體" charset="0"/>
                <a:cs typeface="新細明體" charset="0"/>
              </a:rPr>
              <a:t> Shape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{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public: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         	Circle (double r);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void draw();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     private: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double radius;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};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4267200" y="4024313"/>
            <a:ext cx="4648200" cy="2376487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class Rectangle </a:t>
            </a:r>
            <a:r>
              <a:rPr lang="en-US" altLang="zh-TW" sz="2000" b="1">
                <a:ea typeface="新細明體" charset="0"/>
                <a:cs typeface="新細明體" charset="0"/>
              </a:rPr>
              <a:t>: public</a:t>
            </a:r>
            <a:r>
              <a:rPr lang="en-US" altLang="zh-TW" sz="2000">
                <a:ea typeface="新細明體" charset="0"/>
                <a:cs typeface="新細明體" charset="0"/>
              </a:rPr>
              <a:t> Shape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{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public: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Rectangle(double h, double w);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      private: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double height, width;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};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1000" y="1371600"/>
            <a:ext cx="3886200" cy="242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class Shape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{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 public: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   	Shape();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   	</a:t>
            </a:r>
            <a:r>
              <a:rPr lang="en-US" altLang="zh-TW" b="1">
                <a:ea typeface="新細明體" charset="0"/>
                <a:cs typeface="新細明體" charset="0"/>
              </a:rPr>
              <a:t>virtual</a:t>
            </a:r>
            <a:r>
              <a:rPr lang="en-US" altLang="zh-TW">
                <a:ea typeface="新細明體" charset="0"/>
                <a:cs typeface="新細明體" charset="0"/>
              </a:rPr>
              <a:t> void draw();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};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4267200" y="1600200"/>
            <a:ext cx="4697413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 virtual function defines the interface and provides an implementation; </a:t>
            </a: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/>
            </a:r>
            <a:b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derived 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classes may provide alternative implementations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10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TW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 charset="0"/>
                <a:ea typeface="新細明體" charset="0"/>
                <a:cs typeface="新細明體" charset="0"/>
              </a:rPr>
              <a:t>Abstract</a:t>
            </a:r>
            <a:r>
              <a:rPr lang="en-US" altLang="zh-TW" sz="360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 charset="0"/>
                <a:ea typeface="新細明體" charset="0"/>
                <a:cs typeface="新細明體" charset="0"/>
              </a:rPr>
              <a:t> classes, Abstract interfaces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8600" y="4083050"/>
            <a:ext cx="3810000" cy="247015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class Circle </a:t>
            </a:r>
            <a:r>
              <a:rPr lang="en-US" altLang="zh-TW" sz="2000" b="1">
                <a:ea typeface="新細明體" charset="0"/>
                <a:cs typeface="新細明體" charset="0"/>
              </a:rPr>
              <a:t>: public</a:t>
            </a:r>
            <a:r>
              <a:rPr lang="en-US" altLang="zh-TW" sz="2000">
                <a:ea typeface="新細明體" charset="0"/>
                <a:cs typeface="新細明體" charset="0"/>
              </a:rPr>
              <a:t> Shape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{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public: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         	Circle (double r);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double area();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     private: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double radius;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};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267200" y="3962400"/>
            <a:ext cx="4648200" cy="271145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class Rectangle </a:t>
            </a:r>
            <a:r>
              <a:rPr lang="en-US" altLang="zh-TW" sz="2000" b="1">
                <a:ea typeface="新細明體" charset="0"/>
                <a:cs typeface="新細明體" charset="0"/>
              </a:rPr>
              <a:t>: public</a:t>
            </a:r>
            <a:r>
              <a:rPr lang="en-US" altLang="zh-TW" sz="2000">
                <a:ea typeface="新細明體" charset="0"/>
                <a:cs typeface="新細明體" charset="0"/>
              </a:rPr>
              <a:t> Shape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{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public: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Rectangle(double h, double w);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double area(); 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      private: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		double height, width;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2000">
                <a:ea typeface="新細明體" charset="0"/>
                <a:cs typeface="新細明體" charset="0"/>
              </a:rPr>
              <a:t>};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28600" y="1524000"/>
            <a:ext cx="3733800" cy="20955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class Shape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1400">
                <a:ea typeface="新細明體" charset="0"/>
                <a:cs typeface="新細明體" charset="0"/>
              </a:rPr>
              <a:t>{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 	public: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   		Shape();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>
                <a:ea typeface="新細明體" charset="0"/>
                <a:cs typeface="新細明體" charset="0"/>
              </a:rPr>
              <a:t>   		</a:t>
            </a:r>
            <a:r>
              <a:rPr lang="en-US" altLang="zh-TW" b="1">
                <a:ea typeface="新細明體" charset="0"/>
                <a:cs typeface="新細明體" charset="0"/>
              </a:rPr>
              <a:t>virtual</a:t>
            </a:r>
            <a:r>
              <a:rPr lang="en-US" altLang="zh-TW">
                <a:ea typeface="新細明體" charset="0"/>
                <a:cs typeface="新細明體" charset="0"/>
              </a:rPr>
              <a:t> area() </a:t>
            </a:r>
            <a:r>
              <a:rPr lang="en-US" altLang="zh-TW" b="1">
                <a:ea typeface="新細明體" charset="0"/>
                <a:cs typeface="新細明體" charset="0"/>
              </a:rPr>
              <a:t>= 0</a:t>
            </a:r>
            <a:r>
              <a:rPr lang="en-US" altLang="zh-TW">
                <a:ea typeface="新細明體" charset="0"/>
                <a:cs typeface="新細明體" charset="0"/>
              </a:rPr>
              <a:t>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Monotype Sorts" charset="0"/>
              <a:buNone/>
            </a:pPr>
            <a:r>
              <a:rPr lang="en-US" altLang="zh-TW" sz="1400">
                <a:ea typeface="新細明體" charset="0"/>
                <a:cs typeface="新細明體" charset="0"/>
              </a:rPr>
              <a:t>};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4114800" y="2362200"/>
            <a:ext cx="4876800" cy="14160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>
                <a:latin typeface="Arial" charset="0"/>
              </a:rPr>
              <a:t>A pure virtual function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>
                <a:latin typeface="Arial" charset="0"/>
              </a:rPr>
              <a:t>defines the interface</a:t>
            </a:r>
            <a:r>
              <a:rPr lang="en-US">
                <a:latin typeface="Arial" charset="0"/>
              </a:rPr>
              <a:t>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>
                <a:latin typeface="Arial" charset="0"/>
              </a:rPr>
              <a:t>and</a:t>
            </a:r>
            <a:r>
              <a:rPr lang="en-US" sz="200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delegates the implementation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>
                <a:latin typeface="Arial" charset="0"/>
              </a:rPr>
              <a:t>to derived classes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447800" y="1143000"/>
            <a:ext cx="2590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0033CC"/>
                </a:solidFill>
              </a:rPr>
              <a:t>Abstract class</a:t>
            </a:r>
            <a:r>
              <a:rPr lang="en-US">
                <a:solidFill>
                  <a:srgbClr val="0033CC"/>
                </a:solidFill>
              </a:rPr>
              <a:t>, cannot be instantiated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477000" y="6324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33CC"/>
                </a:solidFill>
              </a:rPr>
              <a:t>Concrete class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267200" y="10668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Abstract Interface</a:t>
            </a:r>
          </a:p>
          <a:p>
            <a:r>
              <a:rPr lang="en-US"/>
              <a:t>a class consisting of </a:t>
            </a:r>
          </a:p>
          <a:p>
            <a:r>
              <a:rPr lang="en-US"/>
              <a:t>pure virtual functions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647700"/>
          </a:xfrm>
        </p:spPr>
        <p:txBody>
          <a:bodyPr lIns="91440" tIns="45720" rIns="91440" bIns="45720"/>
          <a:lstStyle/>
          <a:p>
            <a:pPr eaLnBrk="1" hangingPunct="1"/>
            <a:r>
              <a:rPr lang="en-GB"/>
              <a:t>Inheritance and Virtual Functions</a:t>
            </a:r>
            <a:endParaRPr lang="fr-FR"/>
          </a:p>
        </p:txBody>
      </p:sp>
      <p:graphicFrame>
        <p:nvGraphicFramePr>
          <p:cNvPr id="12087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89776"/>
              </p:ext>
            </p:extLst>
          </p:nvPr>
        </p:nvGraphicFramePr>
        <p:xfrm>
          <a:off x="533400" y="1828800"/>
          <a:ext cx="8305800" cy="3364992"/>
        </p:xfrm>
        <a:graphic>
          <a:graphicData uri="http://schemas.openxmlformats.org/drawingml/2006/table">
            <a:tbl>
              <a:tblPr/>
              <a:tblGrid>
                <a:gridCol w="2057400"/>
                <a:gridCol w="2590800"/>
                <a:gridCol w="3657600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endParaRPr kumimoji="0" 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Inheritance of the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interface</a:t>
                      </a:r>
                      <a:endParaRPr kumimoji="0" lang="fr-FR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Inheritance of the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implementation</a:t>
                      </a:r>
                      <a:endParaRPr kumimoji="0" lang="fr-FR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Non virtual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function</a:t>
                      </a:r>
                      <a:endParaRPr kumimoji="0" 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Mandatory</a:t>
                      </a:r>
                      <a:endParaRPr kumimoji="0" 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Mandatory</a:t>
                      </a:r>
                      <a:endParaRPr kumimoji="0" 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Virtual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function</a:t>
                      </a:r>
                      <a:endParaRPr kumimoji="0" 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Mandatory</a:t>
                      </a:r>
                      <a:endParaRPr kumimoji="0" 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By default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Possible to reimplement</a:t>
                      </a:r>
                      <a:endParaRPr kumimoji="0" 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Pure virtual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function</a:t>
                      </a:r>
                      <a:endParaRPr kumimoji="0" 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Mandatory</a:t>
                      </a:r>
                      <a:endParaRPr kumimoji="0" 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Implementation is mandatory</a:t>
                      </a:r>
                      <a:endParaRPr kumimoji="0" 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304800" y="50292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647700"/>
          </a:xfrm>
        </p:spPr>
        <p:txBody>
          <a:bodyPr/>
          <a:lstStyle/>
          <a:p>
            <a:pPr algn="ctr"/>
            <a:r>
              <a:rPr lang="en-US" sz="3600"/>
              <a:t>More C++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9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Getting started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4648200" y="142875"/>
            <a:ext cx="3335338" cy="21621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>
                <a:solidFill>
                  <a:srgbClr val="007000"/>
                </a:solidFill>
              </a:rPr>
              <a:t> // my first program in C++</a:t>
            </a:r>
            <a:r>
              <a:rPr lang="en-US" sz="2000"/>
              <a:t> </a:t>
            </a:r>
          </a:p>
          <a:p>
            <a:pPr algn="l"/>
            <a:r>
              <a:rPr lang="en-US" sz="2000">
                <a:solidFill>
                  <a:schemeClr val="accent1"/>
                </a:solidFill>
              </a:rPr>
              <a:t> #include &lt;iostream&gt;</a:t>
            </a:r>
            <a:r>
              <a:rPr lang="en-US" sz="2000"/>
              <a:t> 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int</a:t>
            </a:r>
            <a:r>
              <a:rPr lang="en-US" sz="2000"/>
              <a:t> main () </a:t>
            </a:r>
          </a:p>
          <a:p>
            <a:pPr algn="l"/>
            <a:r>
              <a:rPr lang="en-US" sz="2000"/>
              <a:t> { </a:t>
            </a:r>
          </a:p>
          <a:p>
            <a:pPr algn="l"/>
            <a:r>
              <a:rPr lang="en-US" sz="2000"/>
              <a:t>   </a:t>
            </a:r>
            <a:r>
              <a:rPr lang="en-US" sz="2000">
                <a:solidFill>
                  <a:schemeClr val="hlink"/>
                </a:solidFill>
              </a:rPr>
              <a:t>std::</a:t>
            </a:r>
            <a:r>
              <a:rPr lang="en-US" sz="2000"/>
              <a:t>cout &lt;&lt; </a:t>
            </a:r>
            <a:r>
              <a:rPr lang="en-US" sz="2000">
                <a:solidFill>
                  <a:srgbClr val="600030"/>
                </a:solidFill>
              </a:rPr>
              <a:t>"Hello World!"</a:t>
            </a:r>
            <a:r>
              <a:rPr lang="en-US" sz="2000"/>
              <a:t>; 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  return</a:t>
            </a:r>
            <a:r>
              <a:rPr lang="en-US" sz="2000"/>
              <a:t> 0; </a:t>
            </a:r>
          </a:p>
          <a:p>
            <a:pPr algn="l"/>
            <a:r>
              <a:rPr lang="en-US" sz="2000"/>
              <a:t> } </a:t>
            </a:r>
            <a:endParaRPr lang="en-US" sz="4400"/>
          </a:p>
        </p:txBody>
      </p:sp>
      <p:sp>
        <p:nvSpPr>
          <p:cNvPr id="3076" name="TextBox 11"/>
          <p:cNvSpPr txBox="1">
            <a:spLocks noChangeArrowheads="1"/>
          </p:cNvSpPr>
          <p:nvPr/>
        </p:nvSpPr>
        <p:spPr bwMode="auto">
          <a:xfrm>
            <a:off x="4267200" y="2514600"/>
            <a:ext cx="472440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cout &lt;&lt; "Hello World";</a:t>
            </a:r>
            <a:r>
              <a:rPr lang="en-US" sz="1800" b="1">
                <a:latin typeface="Arial" charset="0"/>
              </a:rPr>
              <a:t> </a:t>
            </a:r>
          </a:p>
          <a:p>
            <a:pPr lvl="1">
              <a:buFontTx/>
              <a:buChar char="•"/>
            </a:pPr>
            <a:r>
              <a:rPr lang="en-US" sz="1800">
                <a:latin typeface="Arial" charset="0"/>
              </a:rPr>
              <a:t>C++ statement</a:t>
            </a:r>
          </a:p>
          <a:p>
            <a:pPr lvl="1"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cout</a:t>
            </a:r>
            <a:r>
              <a:rPr lang="en-US" sz="1800">
                <a:latin typeface="Arial" charset="0"/>
              </a:rPr>
              <a:t> is declared in the iostream standard file within the std namespace</a:t>
            </a:r>
          </a:p>
          <a:p>
            <a:pPr lvl="1"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cin</a:t>
            </a:r>
          </a:p>
          <a:p>
            <a:pPr lvl="1">
              <a:buFontTx/>
              <a:buChar char="•"/>
            </a:pPr>
            <a:r>
              <a:rPr lang="en-US" sz="1800">
                <a:latin typeface="Arial" charset="0"/>
              </a:rPr>
              <a:t>semicolon (;) marks the end of the statement</a:t>
            </a:r>
          </a:p>
          <a:p>
            <a:pPr lvl="1">
              <a:buFontTx/>
              <a:buChar char="•"/>
            </a:pPr>
            <a:endParaRPr lang="en-US" sz="1800">
              <a:latin typeface="Arial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return 0;</a:t>
            </a:r>
            <a:r>
              <a:rPr lang="en-US" sz="1800" b="1">
                <a:latin typeface="Arial" charset="0"/>
              </a:rPr>
              <a:t> </a:t>
            </a:r>
          </a:p>
          <a:p>
            <a:pPr lvl="1">
              <a:buFontTx/>
              <a:buChar char="•"/>
            </a:pPr>
            <a:r>
              <a:rPr lang="en-US" sz="1800">
                <a:latin typeface="Arial" charset="0"/>
              </a:rPr>
              <a:t>the return statement causes the main function to finish</a:t>
            </a:r>
          </a:p>
          <a:p>
            <a:pPr lvl="1">
              <a:buFontTx/>
              <a:buChar char="•"/>
            </a:pPr>
            <a:r>
              <a:rPr lang="en-US" sz="1800">
                <a:latin typeface="Arial" charset="0"/>
              </a:rPr>
              <a:t>return may be followed by a return code (here: 0) </a:t>
            </a:r>
          </a:p>
          <a:p>
            <a:pPr lvl="2">
              <a:buFont typeface="Wingdings" charset="0"/>
              <a:buChar char="Ø"/>
            </a:pPr>
            <a:r>
              <a:rPr lang="en-US" sz="1600">
                <a:latin typeface="Arial Narrow" charset="0"/>
              </a:rPr>
              <a:t>return code 0 for the main function is generally interpreted as the program worked OK</a:t>
            </a:r>
          </a:p>
        </p:txBody>
      </p:sp>
      <p:sp>
        <p:nvSpPr>
          <p:cNvPr id="3084" name="TextBox 11"/>
          <p:cNvSpPr txBox="1">
            <a:spLocks noChangeArrowheads="1"/>
          </p:cNvSpPr>
          <p:nvPr/>
        </p:nvSpPr>
        <p:spPr bwMode="auto">
          <a:xfrm>
            <a:off x="152400" y="3733800"/>
            <a:ext cx="38862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int main ()</a:t>
            </a:r>
            <a:r>
              <a:rPr lang="en-US" sz="1800" b="1">
                <a:latin typeface="Arial" charset="0"/>
              </a:rPr>
              <a:t> </a:t>
            </a:r>
          </a:p>
          <a:p>
            <a:pPr lvl="1">
              <a:buFontTx/>
              <a:buChar char="•"/>
            </a:pPr>
            <a:r>
              <a:rPr lang="en-US" sz="1800">
                <a:latin typeface="Arial" charset="0"/>
              </a:rPr>
              <a:t>beginning of the definition of the </a:t>
            </a: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main function</a:t>
            </a:r>
            <a:r>
              <a:rPr lang="en-US" sz="1800">
                <a:latin typeface="Arial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1800">
                <a:latin typeface="Arial" charset="0"/>
              </a:rPr>
              <a:t>the main function is the point by where all C++ programs start their execution</a:t>
            </a:r>
          </a:p>
          <a:p>
            <a:pPr lvl="1">
              <a:buFont typeface="Arial" charset="0"/>
              <a:buChar char="•"/>
            </a:pPr>
            <a:r>
              <a:rPr lang="en-US" sz="1800">
                <a:latin typeface="Arial" charset="0"/>
              </a:rPr>
              <a:t>all C++ programs must have a main function</a:t>
            </a:r>
          </a:p>
          <a:p>
            <a:pPr lvl="1">
              <a:buFont typeface="Arial" charset="0"/>
              <a:buChar char="•"/>
            </a:pPr>
            <a:r>
              <a:rPr lang="en-US" sz="1800">
                <a:latin typeface="Arial" charset="0"/>
              </a:rPr>
              <a:t>body enclosed in braces {}</a:t>
            </a:r>
          </a:p>
        </p:txBody>
      </p:sp>
      <p:sp>
        <p:nvSpPr>
          <p:cNvPr id="3085" name="TextBox 11"/>
          <p:cNvSpPr txBox="1">
            <a:spLocks noChangeArrowheads="1"/>
          </p:cNvSpPr>
          <p:nvPr/>
        </p:nvSpPr>
        <p:spPr bwMode="auto">
          <a:xfrm>
            <a:off x="228600" y="2497138"/>
            <a:ext cx="4191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  <a:latin typeface="Arial" charset="0"/>
              </a:rPr>
              <a:t>//</a:t>
            </a:r>
            <a:r>
              <a:rPr lang="en-US" sz="1800">
                <a:latin typeface="Arial" charset="0"/>
              </a:rPr>
              <a:t> This is a </a:t>
            </a: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comment</a:t>
            </a:r>
            <a:r>
              <a:rPr lang="en-US" sz="1800">
                <a:latin typeface="Arial" charset="0"/>
              </a:rPr>
              <a:t> line</a:t>
            </a:r>
          </a:p>
          <a:p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 b="1">
                <a:solidFill>
                  <a:srgbClr val="FF0000"/>
                </a:solidFill>
                <a:latin typeface="Arial" charset="0"/>
              </a:rPr>
              <a:t>#include &lt;iostream&gt;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lvl="1">
              <a:buFontTx/>
              <a:buChar char="•"/>
            </a:pPr>
            <a:r>
              <a:rPr lang="en-US" sz="1800">
                <a:latin typeface="Arial" charset="0"/>
              </a:rPr>
              <a:t>directive for the </a:t>
            </a: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preprocessor</a:t>
            </a:r>
          </a:p>
          <a:p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Templates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/>
              <a:t>A C++ template is just that, a template</a:t>
            </a:r>
          </a:p>
          <a:p>
            <a:r>
              <a:rPr lang="en-US"/>
              <a:t>A single template serves as a pattern, so it can be used multiple times to create multiple instantiations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2438400" y="2209800"/>
            <a:ext cx="31242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 b="1">
                <a:latin typeface="Courier New" charset="0"/>
              </a:rPr>
              <a:t>template &lt;typename T&gt;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f(T i) {… }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5715000" y="22860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One function in source code</a:t>
            </a: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2286000" y="2895600"/>
            <a:ext cx="1371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5486400" y="29718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/>
              <a:t>Compilation &amp; instantiation</a:t>
            </a: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3962400" y="2895600"/>
            <a:ext cx="609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>
            <a:off x="4419600" y="2895600"/>
            <a:ext cx="2209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1143000" y="38862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>
                <a:latin typeface="Courier New" charset="0"/>
              </a:rPr>
              <a:t>f: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save_regs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ld r0, sp(0)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add 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3048000" y="5715000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Multiple functions in assembly language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3657600" y="38862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>
                <a:latin typeface="Courier New" charset="0"/>
              </a:rPr>
              <a:t>f: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save_regs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ld r0, sp(4)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add 8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172200" y="38862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>
                <a:latin typeface="Courier New" charset="0"/>
              </a:rPr>
              <a:t>f: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save_regs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ld r0, sp(8)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add 16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</a:t>
            </a:r>
          </a:p>
        </p:txBody>
      </p:sp>
      <p:sp>
        <p:nvSpPr>
          <p:cNvPr id="123924" name="AutoShape 20"/>
          <p:cNvSpPr>
            <a:spLocks/>
          </p:cNvSpPr>
          <p:nvPr/>
        </p:nvSpPr>
        <p:spPr bwMode="auto">
          <a:xfrm rot="5400000">
            <a:off x="4572000" y="1905000"/>
            <a:ext cx="381000" cy="7239000"/>
          </a:xfrm>
          <a:prstGeom prst="rightBrace">
            <a:avLst>
              <a:gd name="adj1" fmla="val 158333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257800" y="152400"/>
            <a:ext cx="3581400" cy="835025"/>
          </a:xfrm>
          <a:prstGeom prst="rect">
            <a:avLst/>
          </a:prstGeom>
          <a:solidFill>
            <a:srgbClr val="000099"/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Minimal introduction, only to introduce STL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76200" y="5791200"/>
            <a:ext cx="2819400" cy="1019175"/>
          </a:xfrm>
          <a:prstGeom prst="rect">
            <a:avLst/>
          </a:prstGeom>
          <a:solidFill>
            <a:srgbClr val="000099"/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charset="0"/>
              <a:buChar char="Ø"/>
            </a:pPr>
            <a:r>
              <a:rPr lang="en-US" sz="2000" b="1">
                <a:solidFill>
                  <a:schemeClr val="bg1"/>
                </a:solidFill>
              </a:rPr>
              <a:t> Function</a:t>
            </a:r>
            <a:r>
              <a:rPr lang="en-US" sz="2000">
                <a:solidFill>
                  <a:schemeClr val="bg1"/>
                </a:solidFill>
              </a:rPr>
              <a:t> templates</a:t>
            </a:r>
          </a:p>
          <a:p>
            <a:pPr algn="l">
              <a:buFont typeface="Wingdings" charset="0"/>
              <a:buChar char="Ø"/>
            </a:pP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Class</a:t>
            </a:r>
            <a:r>
              <a:rPr lang="en-US" sz="2000">
                <a:solidFill>
                  <a:schemeClr val="bg1"/>
                </a:solidFill>
              </a:rPr>
              <a:t> templates</a:t>
            </a:r>
          </a:p>
          <a:p>
            <a:pPr algn="l">
              <a:buFont typeface="Wingdings" charset="0"/>
              <a:buChar char="Ø"/>
            </a:pPr>
            <a:r>
              <a:rPr lang="en-US" sz="2000" b="1">
                <a:solidFill>
                  <a:schemeClr val="bg1"/>
                </a:solidFill>
              </a:rPr>
              <a:t> Member</a:t>
            </a:r>
            <a:r>
              <a:rPr lang="en-US" sz="2000">
                <a:solidFill>
                  <a:schemeClr val="bg1"/>
                </a:solidFill>
              </a:rPr>
              <a:t>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28600" y="3048000"/>
            <a:ext cx="2057400" cy="1600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2000" b="1">
                <a:latin typeface="Courier New" charset="0"/>
              </a:rPr>
              <a:t>template</a:t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latin typeface="Courier New" charset="0"/>
              </a:rPr>
              <a:t>&lt;typename T&gt;</a:t>
            </a:r>
            <a:br>
              <a:rPr lang="en-US" sz="2000" b="1">
                <a:latin typeface="Courier New" charset="0"/>
              </a:rPr>
            </a:br>
            <a:r>
              <a:rPr lang="en-US" sz="2000">
                <a:latin typeface="Courier New" charset="0"/>
              </a:rPr>
              <a:t>void</a:t>
            </a:r>
            <a:br>
              <a:rPr lang="en-US" sz="2000">
                <a:latin typeface="Courier New" charset="0"/>
              </a:rPr>
            </a:br>
            <a:r>
              <a:rPr lang="en-US" sz="2000" b="1">
                <a:latin typeface="Courier New" charset="0"/>
              </a:rPr>
              <a:t>f(T i)</a:t>
            </a:r>
            <a:r>
              <a:rPr lang="en-US" sz="2000">
                <a:latin typeface="Courier New" charset="0"/>
              </a:rPr>
              <a:t/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{…}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553200" y="13716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 b="1">
                <a:latin typeface="Courier New" charset="0"/>
              </a:rPr>
              <a:t>f&lt;char&gt;: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save_regs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ld r0, sp(0)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add 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981200" y="6248400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Multiple functions in assembly language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V="1">
            <a:off x="2286000" y="2057400"/>
            <a:ext cx="12954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2057400" y="5937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/>
              <a:t>Instantiation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6553200" y="30480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 b="1">
                <a:latin typeface="Courier New" charset="0"/>
              </a:rPr>
              <a:t>f&lt;int&gt;:</a:t>
            </a:r>
            <a:br>
              <a:rPr lang="en-US" sz="1800" b="1">
                <a:latin typeface="Courier New" charset="0"/>
              </a:rPr>
            </a:br>
            <a:r>
              <a:rPr lang="en-US" sz="1800">
                <a:latin typeface="Courier New" charset="0"/>
              </a:rPr>
              <a:t>  save_regs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ld r0, sp(4)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add 8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</a:t>
            </a: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6553200" y="48006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1800" b="1">
                <a:latin typeface="Courier New" charset="0"/>
              </a:rPr>
              <a:t>f&lt;double&gt;:</a:t>
            </a:r>
            <a:br>
              <a:rPr lang="en-US" sz="1800" b="1">
                <a:latin typeface="Courier New" charset="0"/>
              </a:rPr>
            </a:br>
            <a:r>
              <a:rPr lang="en-US" sz="1800">
                <a:latin typeface="Courier New" charset="0"/>
              </a:rPr>
              <a:t>  save_regs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ld r0, sp(8)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add 16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2362200" y="38100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2286000" y="3810000"/>
            <a:ext cx="13716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657600" y="1600200"/>
            <a:ext cx="1676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2000">
                <a:latin typeface="Courier New" charset="0"/>
              </a:rPr>
              <a:t>void</a:t>
            </a:r>
            <a:br>
              <a:rPr lang="en-US" sz="2000">
                <a:latin typeface="Courier New" charset="0"/>
              </a:rPr>
            </a:br>
            <a:r>
              <a:rPr lang="en-US" sz="2000" b="1">
                <a:latin typeface="Courier New" charset="0"/>
              </a:rPr>
              <a:t>f(char i)</a:t>
            </a:r>
            <a:r>
              <a:rPr lang="en-US" sz="2000">
                <a:latin typeface="Courier New" charset="0"/>
              </a:rPr>
              <a:t/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{…}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657600" y="4953000"/>
            <a:ext cx="1676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2000">
                <a:latin typeface="Courier New" charset="0"/>
              </a:rPr>
              <a:t>void</a:t>
            </a:r>
            <a:br>
              <a:rPr lang="en-US" sz="2000">
                <a:latin typeface="Courier New" charset="0"/>
              </a:rPr>
            </a:br>
            <a:r>
              <a:rPr lang="en-US" sz="2000" b="1">
                <a:latin typeface="Courier New" charset="0"/>
              </a:rPr>
              <a:t>f(double i)</a:t>
            </a:r>
            <a:br>
              <a:rPr lang="en-US" sz="2000" b="1">
                <a:latin typeface="Courier New" charset="0"/>
              </a:rPr>
            </a:br>
            <a:r>
              <a:rPr lang="en-US" sz="2000">
                <a:latin typeface="Courier New" charset="0"/>
              </a:rPr>
              <a:t>{…}</a:t>
            </a: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657600" y="3276600"/>
            <a:ext cx="1676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sz="2000">
                <a:latin typeface="Courier New" charset="0"/>
              </a:rPr>
              <a:t>void</a:t>
            </a:r>
            <a:br>
              <a:rPr lang="en-US" sz="2000">
                <a:latin typeface="Courier New" charset="0"/>
              </a:rPr>
            </a:br>
            <a:r>
              <a:rPr lang="en-US" sz="2000" b="1">
                <a:latin typeface="Courier New" charset="0"/>
              </a:rPr>
              <a:t>f(int i)</a:t>
            </a:r>
            <a:br>
              <a:rPr lang="en-US" sz="2000" b="1">
                <a:latin typeface="Courier New" charset="0"/>
              </a:rPr>
            </a:br>
            <a:r>
              <a:rPr lang="en-US" sz="2000">
                <a:latin typeface="Courier New" charset="0"/>
              </a:rPr>
              <a:t>{…}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5105400" y="304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/>
              <a:t>Compilation</a:t>
            </a:r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 flipV="1">
            <a:off x="5334000" y="20574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V="1">
            <a:off x="5334000" y="37338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V="1">
            <a:off x="5334000" y="54102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1" name="AutoShape 21"/>
          <p:cNvSpPr>
            <a:spLocks/>
          </p:cNvSpPr>
          <p:nvPr/>
        </p:nvSpPr>
        <p:spPr bwMode="auto">
          <a:xfrm rot="16200000">
            <a:off x="5638800" y="304800"/>
            <a:ext cx="457200" cy="1371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2" name="AutoShape 22"/>
          <p:cNvSpPr>
            <a:spLocks/>
          </p:cNvSpPr>
          <p:nvPr/>
        </p:nvSpPr>
        <p:spPr bwMode="auto">
          <a:xfrm rot="16200000">
            <a:off x="2552700" y="495300"/>
            <a:ext cx="457200" cy="16002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Standard Template Library (STL)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724400" cy="5334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Containers</a:t>
            </a:r>
          </a:p>
          <a:p>
            <a:pPr>
              <a:lnSpc>
                <a:spcPct val="90000"/>
              </a:lnSpc>
            </a:pPr>
            <a:r>
              <a:rPr lang="en-US" sz="2000" b="1"/>
              <a:t>Sequence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vector</a:t>
            </a:r>
            <a:r>
              <a:rPr lang="en-US" sz="1800"/>
              <a:t>: array in contiguous memory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list</a:t>
            </a:r>
            <a:r>
              <a:rPr lang="en-US" sz="1800"/>
              <a:t>: doubly-linked list (fast insert/delete)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deque</a:t>
            </a:r>
            <a:r>
              <a:rPr lang="en-US" sz="1800"/>
              <a:t>: double-ended queue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stack, queue, priority queue</a:t>
            </a:r>
          </a:p>
          <a:p>
            <a:pPr>
              <a:lnSpc>
                <a:spcPct val="90000"/>
              </a:lnSpc>
            </a:pPr>
            <a:r>
              <a:rPr lang="en-US" sz="2000" b="1"/>
              <a:t>Associative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map</a:t>
            </a:r>
            <a:r>
              <a:rPr lang="en-US" sz="1800"/>
              <a:t>: collection of (key,value) pairs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set</a:t>
            </a:r>
            <a:r>
              <a:rPr lang="en-US" sz="1800"/>
              <a:t>: map with values ignored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multimap, multiset (duplicate keys)</a:t>
            </a:r>
          </a:p>
          <a:p>
            <a:pPr>
              <a:lnSpc>
                <a:spcPct val="90000"/>
              </a:lnSpc>
            </a:pPr>
            <a:r>
              <a:rPr lang="en-US" sz="2000" b="1"/>
              <a:t>Other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string</a:t>
            </a:r>
            <a:r>
              <a:rPr lang="en-US" sz="1800"/>
              <a:t>, basic_string </a:t>
            </a:r>
          </a:p>
          <a:p>
            <a:pPr lvl="1">
              <a:lnSpc>
                <a:spcPct val="90000"/>
              </a:lnSpc>
            </a:pPr>
            <a:r>
              <a:rPr lang="en-US" sz="1800" b="1">
                <a:solidFill>
                  <a:schemeClr val="hlink"/>
                </a:solidFill>
              </a:rPr>
              <a:t>valarray:</a:t>
            </a:r>
            <a:r>
              <a:rPr lang="en-US" sz="1800"/>
              <a:t>for numeric computation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bitset: set of N bits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219200"/>
            <a:ext cx="3810000" cy="5257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Algorithms</a:t>
            </a:r>
            <a:r>
              <a:rPr 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b="1"/>
              <a:t>Non-modifying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find, search, mismatch, count, for_each</a:t>
            </a:r>
          </a:p>
          <a:p>
            <a:pPr>
              <a:lnSpc>
                <a:spcPct val="90000"/>
              </a:lnSpc>
            </a:pPr>
            <a:r>
              <a:rPr lang="en-US" sz="2000" b="1"/>
              <a:t>Modifying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copy, transform/apply, replace, remove</a:t>
            </a:r>
          </a:p>
          <a:p>
            <a:pPr>
              <a:lnSpc>
                <a:spcPct val="90000"/>
              </a:lnSpc>
            </a:pPr>
            <a:r>
              <a:rPr lang="en-US" sz="2000" b="1"/>
              <a:t>Others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unique, reverse, random_shuffle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sort, merge, partition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set_union, set_intersection, set_difference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min, max, min_element, max_element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next_permutation, prev_permutation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std::string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89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Example: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74993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charset="0"/>
              </a:rPr>
              <a:t>#include &lt;string&gt;</a:t>
            </a:r>
          </a:p>
          <a:p>
            <a:pPr algn="l"/>
            <a:endParaRPr lang="en-US" sz="2000" b="1">
              <a:latin typeface="Courier New" charset="0"/>
            </a:endParaRPr>
          </a:p>
          <a:p>
            <a:pPr algn="l"/>
            <a:r>
              <a:rPr lang="en-US" sz="2000" b="1">
                <a:latin typeface="Courier New" charset="0"/>
              </a:rPr>
              <a:t>void FunctionExample()</a:t>
            </a:r>
          </a:p>
          <a:p>
            <a:pPr algn="l"/>
            <a:r>
              <a:rPr lang="en-US" sz="2000" b="1">
                <a:latin typeface="Courier New" charset="0"/>
              </a:rPr>
              <a:t>{</a:t>
            </a:r>
          </a:p>
          <a:p>
            <a:pPr algn="l"/>
            <a:r>
              <a:rPr lang="en-US" sz="2000" b="1">
                <a:latin typeface="Courier New" charset="0"/>
              </a:rPr>
              <a:t>  std::string s, t;</a:t>
            </a:r>
          </a:p>
          <a:p>
            <a:pPr algn="l"/>
            <a:r>
              <a:rPr lang="en-US" sz="2000" b="1">
                <a:latin typeface="Courier New" charset="0"/>
              </a:rPr>
              <a:t>  char c = 'a';</a:t>
            </a:r>
          </a:p>
          <a:p>
            <a:pPr algn="l"/>
            <a:r>
              <a:rPr lang="en-US" sz="2000" b="1">
                <a:latin typeface="Courier New" charset="0"/>
              </a:rPr>
              <a:t>  s.push_back(c);  // s is now </a:t>
            </a:r>
            <a:r>
              <a:rPr lang="ja-JP" altLang="en-US" sz="2000" b="1">
                <a:latin typeface="Arial"/>
              </a:rPr>
              <a:t>“</a:t>
            </a:r>
            <a:r>
              <a:rPr lang="en-US" sz="2000" b="1">
                <a:latin typeface="Courier New" charset="0"/>
              </a:rPr>
              <a:t>a</a:t>
            </a:r>
            <a:r>
              <a:rPr lang="ja-JP" altLang="en-US" sz="2000" b="1">
                <a:latin typeface="Arial"/>
              </a:rPr>
              <a:t>”</a:t>
            </a:r>
            <a:r>
              <a:rPr lang="en-US" sz="2000" b="1">
                <a:latin typeface="Courier New" charset="0"/>
              </a:rPr>
              <a:t>;</a:t>
            </a:r>
          </a:p>
          <a:p>
            <a:pPr algn="l"/>
            <a:r>
              <a:rPr lang="en-US" sz="2000" b="1">
                <a:latin typeface="Courier New" charset="0"/>
              </a:rPr>
              <a:t>  const char* cc = s.c_str();  // get ptr to </a:t>
            </a:r>
            <a:r>
              <a:rPr lang="ja-JP" altLang="en-US" sz="2000" b="1">
                <a:latin typeface="Arial"/>
              </a:rPr>
              <a:t>“</a:t>
            </a:r>
            <a:r>
              <a:rPr lang="en-US" sz="2000" b="1">
                <a:latin typeface="Courier New" charset="0"/>
              </a:rPr>
              <a:t>a</a:t>
            </a:r>
            <a:r>
              <a:rPr lang="ja-JP" altLang="en-US" sz="2000" b="1">
                <a:latin typeface="Arial"/>
              </a:rPr>
              <a:t>”</a:t>
            </a:r>
            <a:endParaRPr lang="en-US" sz="2000" b="1">
              <a:latin typeface="Courier New" charset="0"/>
            </a:endParaRPr>
          </a:p>
          <a:p>
            <a:pPr algn="l"/>
            <a:r>
              <a:rPr lang="en-US" sz="2000" b="1">
                <a:latin typeface="Courier New" charset="0"/>
              </a:rPr>
              <a:t>  const char dd[] = </a:t>
            </a:r>
            <a:r>
              <a:rPr lang="ja-JP" altLang="en-US" sz="2000" b="1">
                <a:latin typeface="Arial"/>
              </a:rPr>
              <a:t>‘</a:t>
            </a:r>
            <a:r>
              <a:rPr lang="en-US" sz="2000" b="1">
                <a:latin typeface="Courier New" charset="0"/>
              </a:rPr>
              <a:t>like</a:t>
            </a:r>
            <a:r>
              <a:rPr lang="ja-JP" altLang="en-US" sz="2000" b="1">
                <a:latin typeface="Arial"/>
              </a:rPr>
              <a:t>’</a:t>
            </a:r>
            <a:r>
              <a:rPr lang="en-US" sz="2000" b="1">
                <a:latin typeface="Courier New" charset="0"/>
              </a:rPr>
              <a:t>;</a:t>
            </a:r>
          </a:p>
          <a:p>
            <a:pPr algn="l"/>
            <a:r>
              <a:rPr lang="en-US" sz="2000" b="1">
                <a:latin typeface="Courier New" charset="0"/>
              </a:rPr>
              <a:t>  t = dd;  // t is now </a:t>
            </a:r>
            <a:r>
              <a:rPr lang="ja-JP" altLang="en-US" sz="2000" b="1">
                <a:latin typeface="Arial"/>
              </a:rPr>
              <a:t>“</a:t>
            </a:r>
            <a:r>
              <a:rPr lang="en-US" sz="2000" b="1">
                <a:latin typeface="Courier New" charset="0"/>
              </a:rPr>
              <a:t>like</a:t>
            </a:r>
            <a:r>
              <a:rPr lang="ja-JP" altLang="en-US" sz="2000" b="1">
                <a:latin typeface="Arial"/>
              </a:rPr>
              <a:t>”</a:t>
            </a:r>
            <a:r>
              <a:rPr lang="en-US" sz="2000" b="1">
                <a:latin typeface="Courier New" charset="0"/>
              </a:rPr>
              <a:t>;</a:t>
            </a:r>
          </a:p>
          <a:p>
            <a:pPr algn="l"/>
            <a:r>
              <a:rPr lang="en-US" sz="2000" b="1">
                <a:latin typeface="Courier New" charset="0"/>
              </a:rPr>
              <a:t>  t = s + t;  // append </a:t>
            </a:r>
            <a:r>
              <a:rPr lang="ja-JP" altLang="en-US" sz="2000" b="1">
                <a:latin typeface="Arial"/>
              </a:rPr>
              <a:t>“</a:t>
            </a:r>
            <a:r>
              <a:rPr lang="en-US" sz="2000" b="1">
                <a:latin typeface="Courier New" charset="0"/>
              </a:rPr>
              <a:t>like</a:t>
            </a:r>
            <a:r>
              <a:rPr lang="ja-JP" altLang="en-US" sz="2000" b="1">
                <a:latin typeface="Arial"/>
              </a:rPr>
              <a:t>”</a:t>
            </a:r>
            <a:r>
              <a:rPr lang="en-US" sz="2000" b="1">
                <a:latin typeface="Courier New" charset="0"/>
              </a:rPr>
              <a:t> to </a:t>
            </a:r>
            <a:r>
              <a:rPr lang="ja-JP" altLang="en-US" sz="2000" b="1">
                <a:latin typeface="Arial"/>
              </a:rPr>
              <a:t>“</a:t>
            </a:r>
            <a:r>
              <a:rPr lang="en-US" sz="2000" b="1">
                <a:latin typeface="Courier New" charset="0"/>
              </a:rPr>
              <a:t>a</a:t>
            </a:r>
            <a:r>
              <a:rPr lang="ja-JP" altLang="en-US" sz="2000" b="1">
                <a:latin typeface="Arial"/>
              </a:rPr>
              <a:t>”</a:t>
            </a:r>
            <a:endParaRPr lang="en-US" sz="2000" b="1">
              <a:latin typeface="Courier New" charset="0"/>
            </a:endParaRPr>
          </a:p>
          <a:p>
            <a:pPr algn="l"/>
            <a:r>
              <a:rPr lang="en-US" sz="2000" b="1">
                <a:latin typeface="Courier New" charset="0"/>
              </a:rPr>
              <a:t>}</a:t>
            </a:r>
          </a:p>
          <a:p>
            <a:pPr algn="l"/>
            <a:r>
              <a:rPr lang="en-US" sz="2000" b="1">
                <a:latin typeface="Courier New" charset="0"/>
              </a:rPr>
              <a:t>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std</a:t>
            </a:r>
            <a:r>
              <a:rPr lang="en-US" sz="4800" dirty="0"/>
              <a:t>::vector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36525" y="2133600"/>
            <a:ext cx="8931275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l"/>
            <a:r>
              <a:rPr lang="en-US" sz="2000" b="1" dirty="0">
                <a:latin typeface="Courier New" charset="0"/>
              </a:rPr>
              <a:t>#include &lt;vector&gt;</a:t>
            </a:r>
          </a:p>
          <a:p>
            <a:pPr algn="l"/>
            <a:r>
              <a:rPr lang="en-US" sz="2000" b="1" dirty="0">
                <a:latin typeface="Courier New" charset="0"/>
              </a:rPr>
              <a:t>void </a:t>
            </a:r>
            <a:r>
              <a:rPr lang="en-US" sz="2000" b="1" dirty="0" err="1">
                <a:latin typeface="Courier New" charset="0"/>
              </a:rPr>
              <a:t>FunctionExample</a:t>
            </a:r>
            <a:r>
              <a:rPr lang="en-US" sz="2000" b="1" dirty="0">
                <a:latin typeface="Courier New" charset="0"/>
              </a:rPr>
              <a:t>()</a:t>
            </a:r>
          </a:p>
          <a:p>
            <a:pPr algn="l"/>
            <a:r>
              <a:rPr lang="en-US" sz="2000" b="1" dirty="0">
                <a:latin typeface="Courier New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std</a:t>
            </a:r>
            <a:r>
              <a:rPr lang="en-US" sz="2000" b="1" dirty="0">
                <a:latin typeface="Courier New" charset="0"/>
              </a:rPr>
              <a:t>::vector&lt;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&gt; v(10);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a0 = v[3];   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// unchecked access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a1 = </a:t>
            </a:r>
            <a:r>
              <a:rPr lang="en-US" sz="2000" b="1" dirty="0" err="1">
                <a:latin typeface="Courier New" charset="0"/>
              </a:rPr>
              <a:t>v.at</a:t>
            </a:r>
            <a:r>
              <a:rPr lang="en-US" sz="2000" b="1" dirty="0">
                <a:latin typeface="Courier New" charset="0"/>
              </a:rPr>
              <a:t>(3);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// checked access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v.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push_back</a:t>
            </a:r>
            <a:r>
              <a:rPr lang="en-US" sz="2000" b="1" dirty="0">
                <a:latin typeface="Courier New" charset="0"/>
              </a:rPr>
              <a:t>(2);  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// append element to end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v.pop_back</a:t>
            </a:r>
            <a:r>
              <a:rPr lang="en-US" sz="2000" b="1" dirty="0">
                <a:latin typeface="Courier New" charset="0"/>
              </a:rPr>
              <a:t>();    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// remove last element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size_t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howbig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v.</a:t>
            </a:r>
            <a:r>
              <a:rPr lang="en-US" sz="20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size</a:t>
            </a:r>
            <a:r>
              <a:rPr lang="en-US" sz="2000" b="1" dirty="0">
                <a:latin typeface="Courier New" charset="0"/>
              </a:rPr>
              <a:t>();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// get # of elements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v.insert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v.begin</a:t>
            </a:r>
            <a:r>
              <a:rPr lang="en-US" sz="2000" b="1" dirty="0">
                <a:latin typeface="Courier New" charset="0"/>
              </a:rPr>
              <a:t>()+5, 2);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// insert 2 after 5th element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  <a:p>
            <a:pPr algn="l"/>
            <a:r>
              <a:rPr lang="en-US" sz="2000" b="1" dirty="0">
                <a:latin typeface="Courier New" charset="0"/>
              </a:rPr>
              <a:t>  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467600" cy="762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/>
              <a:t>Example: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276600" y="1031875"/>
            <a:ext cx="5562600" cy="1349087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use </a:t>
            </a:r>
            <a:r>
              <a:rPr lang="en-US" sz="2800" b="1" dirty="0" err="1">
                <a:solidFill>
                  <a:schemeClr val="bg1"/>
                </a:solidFill>
              </a:rPr>
              <a:t>std</a:t>
            </a:r>
            <a:r>
              <a:rPr lang="en-US" sz="2800" b="1" dirty="0">
                <a:solidFill>
                  <a:schemeClr val="bg1"/>
                </a:solidFill>
              </a:rPr>
              <a:t>::vector,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</a:rPr>
              <a:t>ather than </a:t>
            </a:r>
            <a:r>
              <a:rPr lang="en-US" sz="2800" dirty="0">
                <a:solidFill>
                  <a:schemeClr val="bg1"/>
                </a:solidFill>
              </a:rPr>
              <a:t>built-in C-style array,</a:t>
            </a:r>
            <a:r>
              <a:rPr lang="en-US" sz="2800" b="1" dirty="0">
                <a:solidFill>
                  <a:schemeClr val="bg1"/>
                </a:solidFill>
              </a:rPr>
              <a:t> whenever possible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std::vector (more)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72834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Times New Roman" charset="0"/>
              </a:rPr>
              <a:t>#include &lt;vector&gt;</a:t>
            </a:r>
          </a:p>
          <a:p>
            <a:pPr algn="l"/>
            <a:r>
              <a:rPr lang="en-US" sz="1800" b="1">
                <a:latin typeface="Times New Roman" charset="0"/>
              </a:rPr>
              <a:t>#include &lt;algorithm&gt;</a:t>
            </a:r>
          </a:p>
          <a:p>
            <a:pPr algn="l"/>
            <a:endParaRPr lang="en-US" sz="1800" b="1">
              <a:latin typeface="Times New Roman" charset="0"/>
            </a:endParaRP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void FunctionExample()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std::vector&lt;int&gt; v(10);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v[5] = 3;  //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set fifth element to 3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std::vector&lt;int&gt;::</a:t>
            </a: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const_iterator</a:t>
            </a:r>
            <a:r>
              <a:rPr lang="en-US" sz="1800" b="1">
                <a:latin typeface="Courier New" charset="0"/>
              </a:rPr>
              <a:t> it 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               = std::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find</a:t>
            </a:r>
            <a:r>
              <a:rPr lang="en-US" sz="1800" b="1">
                <a:latin typeface="Courier New" charset="0"/>
              </a:rPr>
              <a:t>(v.</a:t>
            </a:r>
            <a:r>
              <a:rPr lang="en-US" sz="1800" b="1">
                <a:solidFill>
                  <a:schemeClr val="accent1"/>
                </a:solidFill>
                <a:latin typeface="Courier New" charset="0"/>
              </a:rPr>
              <a:t>begin</a:t>
            </a:r>
            <a:r>
              <a:rPr lang="en-US" sz="1800" b="1">
                <a:latin typeface="Courier New" charset="0"/>
              </a:rPr>
              <a:t>(), v.</a:t>
            </a:r>
            <a:r>
              <a:rPr lang="en-US" sz="1800" b="1">
                <a:solidFill>
                  <a:schemeClr val="accent1"/>
                </a:solidFill>
                <a:latin typeface="Courier New" charset="0"/>
              </a:rPr>
              <a:t>end</a:t>
            </a:r>
            <a:r>
              <a:rPr lang="en-US" sz="1800" b="1">
                <a:latin typeface="Courier New" charset="0"/>
              </a:rPr>
              <a:t>(), 3);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bool found = it != v.end();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if (found) {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  int three = *it;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699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iterator</a:t>
            </a:r>
            <a:r>
              <a:rPr lang="en-US"/>
              <a:t> – kind of generalized pointer</a:t>
            </a:r>
          </a:p>
          <a:p>
            <a:r>
              <a:rPr lang="en-US"/>
              <a:t>Each container has its own type of iterator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762000" y="3003550"/>
            <a:ext cx="78041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void FunctionExample() {</a:t>
            </a:r>
          </a:p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  stl::vector&lt;int&gt; v;</a:t>
            </a:r>
          </a:p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  stl::vector&lt;int&gt;::</a:t>
            </a:r>
            <a:r>
              <a:rPr lang="en-US" sz="2000" b="1">
                <a:solidFill>
                  <a:schemeClr val="hlink"/>
                </a:solidFill>
                <a:latin typeface="Courier New" charset="0"/>
              </a:rPr>
              <a:t>const_iterator</a:t>
            </a:r>
            <a:r>
              <a:rPr lang="en-US" sz="2000" b="1">
                <a:latin typeface="Courier New" charset="0"/>
              </a:rPr>
              <a:t> it = v.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begin</a:t>
            </a:r>
            <a:r>
              <a:rPr lang="en-US" sz="2000" b="1">
                <a:latin typeface="Courier New" charset="0"/>
              </a:rPr>
              <a:t>();</a:t>
            </a:r>
          </a:p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  for (it = v.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begin</a:t>
            </a:r>
            <a:r>
              <a:rPr lang="en-US" sz="2000" b="1">
                <a:latin typeface="Courier New" charset="0"/>
              </a:rPr>
              <a:t>() ; it != v.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end</a:t>
            </a:r>
            <a:r>
              <a:rPr lang="en-US" sz="2000" b="1">
                <a:latin typeface="Courier New" charset="0"/>
              </a:rPr>
              <a:t>() ; it++) {</a:t>
            </a:r>
          </a:p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    int val = *it;</a:t>
            </a:r>
          </a:p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  }</a:t>
            </a:r>
          </a:p>
          <a:p>
            <a:pPr algn="l">
              <a:lnSpc>
                <a:spcPct val="12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895600"/>
            <a:ext cx="7772400" cy="647700"/>
          </a:xfrm>
        </p:spPr>
        <p:txBody>
          <a:bodyPr/>
          <a:lstStyle/>
          <a:p>
            <a:pPr algn="ctr"/>
            <a:r>
              <a:rPr lang="en-US" sz="3600"/>
              <a:t>A few practical issues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Organizational Strategy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457200" y="990600"/>
            <a:ext cx="8305800" cy="0"/>
          </a:xfrm>
          <a:prstGeom prst="line">
            <a:avLst/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image.hh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752600" y="1066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Header file: Class definition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276600" y="2590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.cc file: Full implementation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981200" y="480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Main function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000" y="2514600"/>
            <a:ext cx="8305800" cy="0"/>
          </a:xfrm>
          <a:prstGeom prst="line">
            <a:avLst/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457200" y="2590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image.cc</a:t>
            </a: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381000" y="4724400"/>
            <a:ext cx="8305800" cy="0"/>
          </a:xfrm>
          <a:prstGeom prst="line">
            <a:avLst/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457200" y="4800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main.cc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066800" y="1676400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void SetAllPixels(const Vec3&amp; color);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990600" y="3124200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void Image::SetAllPixels(const Vec3&amp; color) {</a:t>
            </a:r>
          </a:p>
          <a:p>
            <a:pPr algn="l"/>
            <a:r>
              <a:rPr lang="en-US" sz="2000"/>
              <a:t>    for (int i = 0; i &lt; width*height; i++)</a:t>
            </a:r>
          </a:p>
          <a:p>
            <a:pPr algn="l"/>
            <a:r>
              <a:rPr lang="en-US" sz="2000"/>
              <a:t>      data[i] = color;</a:t>
            </a:r>
          </a:p>
          <a:p>
            <a:pPr algn="l"/>
            <a:r>
              <a:rPr lang="en-US" sz="2000"/>
              <a:t>}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990600" y="5562600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myImage.SetAllPixels(clearColor);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hape 147457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 lIns="91440" tIns="45720" rIns="91440" bIns="45720"/>
          <a:lstStyle/>
          <a:p>
            <a:pPr eaLnBrk="1" hangingPunct="1"/>
            <a:r>
              <a:rPr lang="en-US"/>
              <a:t>How a Header File looks like</a:t>
            </a:r>
          </a:p>
        </p:txBody>
      </p:sp>
      <p:sp>
        <p:nvSpPr>
          <p:cNvPr id="147459" name="Shape 147458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057400"/>
            <a:ext cx="2667000" cy="914400"/>
          </a:xfrm>
          <a:noFill/>
          <a:ln/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1600"/>
              <a:t>begin header guard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724400" y="1371600"/>
            <a:ext cx="4038600" cy="4953000"/>
            <a:chOff x="96" y="1056"/>
            <a:chExt cx="2544" cy="2922"/>
          </a:xfrm>
        </p:grpSpPr>
        <p:sp>
          <p:nvSpPr>
            <p:cNvPr id="55301" name="Rectangle 147460"/>
            <p:cNvSpPr>
              <a:spLocks noChangeArrowheads="1"/>
            </p:cNvSpPr>
            <p:nvPr/>
          </p:nvSpPr>
          <p:spPr bwMode="auto">
            <a:xfrm>
              <a:off x="96" y="1400"/>
              <a:ext cx="2544" cy="2578"/>
            </a:xfrm>
            <a:prstGeom prst="rect">
              <a:avLst/>
            </a:prstGeom>
            <a:solidFill>
              <a:srgbClr val="FFF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#ifndef SEGMENT_HEADER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#define SEGMENT_HEADER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endParaRPr lang="en-US" sz="700" b="1">
                <a:latin typeface="Courier New" charset="0"/>
              </a:endParaRP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class Point;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class Segment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{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public: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    Segment();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    virtual ~Segment();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    double length();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private: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    Point* p0,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    Point* p1;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}</a:t>
              </a:r>
              <a:endParaRPr lang="en-US" sz="1200" b="1">
                <a:latin typeface="Courier New" charset="0"/>
              </a:endParaRP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#endif // SEGMENT_HEADER</a:t>
              </a:r>
              <a:endParaRPr lang="en-US" sz="2800"/>
            </a:p>
          </p:txBody>
        </p:sp>
        <p:sp>
          <p:nvSpPr>
            <p:cNvPr id="55302" name="Rectangle 147461"/>
            <p:cNvSpPr>
              <a:spLocks noChangeArrowheads="1"/>
            </p:cNvSpPr>
            <p:nvPr/>
          </p:nvSpPr>
          <p:spPr bwMode="auto">
            <a:xfrm>
              <a:off x="96" y="1056"/>
              <a:ext cx="2544" cy="344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20000"/>
                </a:spcBef>
              </a:pPr>
              <a:r>
                <a:rPr lang="en-US" sz="2800"/>
                <a:t>Segment.h</a:t>
              </a:r>
            </a:p>
          </p:txBody>
        </p:sp>
        <p:sp>
          <p:nvSpPr>
            <p:cNvPr id="55303" name="Straight Connector 147462"/>
            <p:cNvSpPr>
              <a:spLocks noChangeShapeType="1"/>
            </p:cNvSpPr>
            <p:nvPr/>
          </p:nvSpPr>
          <p:spPr bwMode="auto">
            <a:xfrm>
              <a:off x="96" y="1056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Straight Connector 147463"/>
            <p:cNvSpPr>
              <a:spLocks noChangeShapeType="1"/>
            </p:cNvSpPr>
            <p:nvPr/>
          </p:nvSpPr>
          <p:spPr bwMode="auto">
            <a:xfrm>
              <a:off x="96" y="1400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Straight Connector 147464"/>
            <p:cNvSpPr>
              <a:spLocks noChangeShapeType="1"/>
            </p:cNvSpPr>
            <p:nvPr/>
          </p:nvSpPr>
          <p:spPr bwMode="auto">
            <a:xfrm>
              <a:off x="96" y="3978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Straight Connector 147465"/>
            <p:cNvSpPr>
              <a:spLocks noChangeShapeType="1"/>
            </p:cNvSpPr>
            <p:nvPr/>
          </p:nvSpPr>
          <p:spPr bwMode="auto">
            <a:xfrm>
              <a:off x="96" y="1056"/>
              <a:ext cx="0" cy="29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Straight Connector 147466"/>
            <p:cNvSpPr>
              <a:spLocks noChangeShapeType="1"/>
            </p:cNvSpPr>
            <p:nvPr/>
          </p:nvSpPr>
          <p:spPr bwMode="auto">
            <a:xfrm>
              <a:off x="2640" y="1056"/>
              <a:ext cx="0" cy="29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8" name="Straight Connector 147467"/>
          <p:cNvSpPr>
            <a:spLocks noChangeShapeType="1"/>
          </p:cNvSpPr>
          <p:nvPr/>
        </p:nvSpPr>
        <p:spPr bwMode="auto">
          <a:xfrm flipV="1">
            <a:off x="2971800" y="20574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Straight Connector 147468"/>
          <p:cNvSpPr>
            <a:spLocks noChangeShapeType="1"/>
          </p:cNvSpPr>
          <p:nvPr/>
        </p:nvSpPr>
        <p:spPr bwMode="auto">
          <a:xfrm>
            <a:off x="2971800" y="22860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Straight Connector 147469"/>
          <p:cNvSpPr>
            <a:spLocks noChangeShapeType="1"/>
          </p:cNvSpPr>
          <p:nvPr/>
        </p:nvSpPr>
        <p:spPr bwMode="auto">
          <a:xfrm>
            <a:off x="2971800" y="609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Rectangle 147470"/>
          <p:cNvSpPr>
            <a:spLocks noChangeArrowheads="1"/>
          </p:cNvSpPr>
          <p:nvPr/>
        </p:nvSpPr>
        <p:spPr bwMode="auto">
          <a:xfrm>
            <a:off x="152400" y="160020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header file</a:t>
            </a:r>
          </a:p>
        </p:txBody>
      </p:sp>
      <p:sp>
        <p:nvSpPr>
          <p:cNvPr id="55312" name="Straight Connector 147471"/>
          <p:cNvSpPr>
            <a:spLocks noChangeShapeType="1"/>
          </p:cNvSpPr>
          <p:nvPr/>
        </p:nvSpPr>
        <p:spPr bwMode="auto">
          <a:xfrm flipV="1">
            <a:off x="2971800" y="16764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Rectangle 147472"/>
          <p:cNvSpPr>
            <a:spLocks noChangeArrowheads="1"/>
          </p:cNvSpPr>
          <p:nvPr/>
        </p:nvSpPr>
        <p:spPr bwMode="auto">
          <a:xfrm>
            <a:off x="152400" y="2819400"/>
            <a:ext cx="312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forward declaration</a:t>
            </a:r>
          </a:p>
        </p:txBody>
      </p:sp>
      <p:sp>
        <p:nvSpPr>
          <p:cNvPr id="55314" name="Straight Connector 147473"/>
          <p:cNvSpPr>
            <a:spLocks noChangeShapeType="1"/>
          </p:cNvSpPr>
          <p:nvPr/>
        </p:nvSpPr>
        <p:spPr bwMode="auto">
          <a:xfrm>
            <a:off x="29718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Rectangle 147474"/>
          <p:cNvSpPr>
            <a:spLocks noChangeArrowheads="1"/>
          </p:cNvSpPr>
          <p:nvPr/>
        </p:nvSpPr>
        <p:spPr bwMode="auto">
          <a:xfrm>
            <a:off x="152400" y="3352800"/>
            <a:ext cx="312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class declaration</a:t>
            </a:r>
          </a:p>
        </p:txBody>
      </p:sp>
      <p:sp>
        <p:nvSpPr>
          <p:cNvPr id="55316" name="Straight Connector 147475"/>
          <p:cNvSpPr>
            <a:spLocks noChangeShapeType="1"/>
          </p:cNvSpPr>
          <p:nvPr/>
        </p:nvSpPr>
        <p:spPr bwMode="auto">
          <a:xfrm flipV="1">
            <a:off x="2971800" y="33528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Rectangle 147476"/>
          <p:cNvSpPr>
            <a:spLocks noChangeArrowheads="1"/>
          </p:cNvSpPr>
          <p:nvPr/>
        </p:nvSpPr>
        <p:spPr bwMode="auto">
          <a:xfrm>
            <a:off x="152400" y="3886200"/>
            <a:ext cx="312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constructor</a:t>
            </a:r>
          </a:p>
        </p:txBody>
      </p:sp>
      <p:sp>
        <p:nvSpPr>
          <p:cNvPr id="55318" name="Rectangle 147477"/>
          <p:cNvSpPr>
            <a:spLocks noChangeArrowheads="1"/>
          </p:cNvSpPr>
          <p:nvPr/>
        </p:nvSpPr>
        <p:spPr bwMode="auto">
          <a:xfrm>
            <a:off x="152400" y="4343400"/>
            <a:ext cx="312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destructor</a:t>
            </a:r>
          </a:p>
        </p:txBody>
      </p:sp>
      <p:sp>
        <p:nvSpPr>
          <p:cNvPr id="55319" name="Straight Connector 147478"/>
          <p:cNvSpPr>
            <a:spLocks noChangeShapeType="1"/>
          </p:cNvSpPr>
          <p:nvPr/>
        </p:nvSpPr>
        <p:spPr bwMode="auto">
          <a:xfrm flipV="1">
            <a:off x="2971800" y="4114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Straight Connector 147479"/>
          <p:cNvSpPr>
            <a:spLocks noChangeShapeType="1"/>
          </p:cNvSpPr>
          <p:nvPr/>
        </p:nvSpPr>
        <p:spPr bwMode="auto">
          <a:xfrm flipV="1">
            <a:off x="2971800" y="4572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Rectangle 147480"/>
          <p:cNvSpPr>
            <a:spLocks noChangeArrowheads="1"/>
          </p:cNvSpPr>
          <p:nvPr/>
        </p:nvSpPr>
        <p:spPr bwMode="auto">
          <a:xfrm>
            <a:off x="152400" y="594360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end header guard</a:t>
            </a:r>
          </a:p>
        </p:txBody>
      </p:sp>
      <p:sp>
        <p:nvSpPr>
          <p:cNvPr id="55322" name="Rectangle 147481"/>
          <p:cNvSpPr>
            <a:spLocks noChangeArrowheads="1"/>
          </p:cNvSpPr>
          <p:nvPr/>
        </p:nvSpPr>
        <p:spPr bwMode="auto">
          <a:xfrm>
            <a:off x="152400" y="5105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member variables</a:t>
            </a:r>
          </a:p>
        </p:txBody>
      </p:sp>
      <p:sp>
        <p:nvSpPr>
          <p:cNvPr id="55323" name="Straight Connector 147482"/>
          <p:cNvSpPr>
            <a:spLocks noChangeShapeType="1"/>
          </p:cNvSpPr>
          <p:nvPr/>
        </p:nvSpPr>
        <p:spPr bwMode="auto">
          <a:xfrm flipV="1">
            <a:off x="29718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Straight Connector 147483"/>
          <p:cNvSpPr>
            <a:spLocks noChangeShapeType="1"/>
          </p:cNvSpPr>
          <p:nvPr/>
        </p:nvSpPr>
        <p:spPr bwMode="auto">
          <a:xfrm flipV="1">
            <a:off x="2971800" y="5638800"/>
            <a:ext cx="1905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Rectangle 147484"/>
          <p:cNvSpPr>
            <a:spLocks noChangeArrowheads="1"/>
          </p:cNvSpPr>
          <p:nvPr/>
        </p:nvSpPr>
        <p:spPr bwMode="auto">
          <a:xfrm>
            <a:off x="152400" y="54864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need semi-colon</a:t>
            </a:r>
          </a:p>
        </p:txBody>
      </p:sp>
      <p:sp>
        <p:nvSpPr>
          <p:cNvPr id="55326" name="Rectangle 147481"/>
          <p:cNvSpPr>
            <a:spLocks noChangeArrowheads="1"/>
          </p:cNvSpPr>
          <p:nvPr/>
        </p:nvSpPr>
        <p:spPr bwMode="auto">
          <a:xfrm>
            <a:off x="152400" y="4724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member functions</a:t>
            </a:r>
          </a:p>
        </p:txBody>
      </p:sp>
      <p:sp>
        <p:nvSpPr>
          <p:cNvPr id="55327" name="Straight Connector 147479"/>
          <p:cNvSpPr>
            <a:spLocks noChangeShapeType="1"/>
          </p:cNvSpPr>
          <p:nvPr/>
        </p:nvSpPr>
        <p:spPr bwMode="auto">
          <a:xfrm flipV="1">
            <a:off x="2743200" y="4800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hape 142337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r>
              <a:rPr lang="en-US"/>
              <a:t>Compilation</a:t>
            </a:r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501650" y="1550988"/>
            <a:ext cx="2419350" cy="1370012"/>
            <a:chOff x="316" y="977"/>
            <a:chExt cx="1524" cy="863"/>
          </a:xfrm>
        </p:grpSpPr>
        <p:sp>
          <p:nvSpPr>
            <p:cNvPr id="110596" name="Shape 142339"/>
            <p:cNvSpPr>
              <a:spLocks/>
            </p:cNvSpPr>
            <p:nvPr/>
          </p:nvSpPr>
          <p:spPr bwMode="auto">
            <a:xfrm>
              <a:off x="316" y="977"/>
              <a:ext cx="1524" cy="863"/>
            </a:xfrm>
            <a:custGeom>
              <a:avLst/>
              <a:gdLst>
                <a:gd name="T0" fmla="*/ 107 w 1524"/>
                <a:gd name="T1" fmla="*/ 0 h 863"/>
                <a:gd name="T2" fmla="*/ 85 w 1524"/>
                <a:gd name="T3" fmla="*/ 3 h 863"/>
                <a:gd name="T4" fmla="*/ 65 w 1524"/>
                <a:gd name="T5" fmla="*/ 9 h 863"/>
                <a:gd name="T6" fmla="*/ 31 w 1524"/>
                <a:gd name="T7" fmla="*/ 32 h 863"/>
                <a:gd name="T8" fmla="*/ 8 w 1524"/>
                <a:gd name="T9" fmla="*/ 66 h 863"/>
                <a:gd name="T10" fmla="*/ 2 w 1524"/>
                <a:gd name="T11" fmla="*/ 86 h 863"/>
                <a:gd name="T12" fmla="*/ 0 w 1524"/>
                <a:gd name="T13" fmla="*/ 108 h 863"/>
                <a:gd name="T14" fmla="*/ 0 w 1524"/>
                <a:gd name="T15" fmla="*/ 754 h 863"/>
                <a:gd name="T16" fmla="*/ 2 w 1524"/>
                <a:gd name="T17" fmla="*/ 775 h 863"/>
                <a:gd name="T18" fmla="*/ 8 w 1524"/>
                <a:gd name="T19" fmla="*/ 796 h 863"/>
                <a:gd name="T20" fmla="*/ 31 w 1524"/>
                <a:gd name="T21" fmla="*/ 830 h 863"/>
                <a:gd name="T22" fmla="*/ 47 w 1524"/>
                <a:gd name="T23" fmla="*/ 843 h 863"/>
                <a:gd name="T24" fmla="*/ 65 w 1524"/>
                <a:gd name="T25" fmla="*/ 853 h 863"/>
                <a:gd name="T26" fmla="*/ 85 w 1524"/>
                <a:gd name="T27" fmla="*/ 859 h 863"/>
                <a:gd name="T28" fmla="*/ 107 w 1524"/>
                <a:gd name="T29" fmla="*/ 862 h 863"/>
                <a:gd name="T30" fmla="*/ 1415 w 1524"/>
                <a:gd name="T31" fmla="*/ 862 h 863"/>
                <a:gd name="T32" fmla="*/ 1436 w 1524"/>
                <a:gd name="T33" fmla="*/ 859 h 863"/>
                <a:gd name="T34" fmla="*/ 1457 w 1524"/>
                <a:gd name="T35" fmla="*/ 853 h 863"/>
                <a:gd name="T36" fmla="*/ 1475 w 1524"/>
                <a:gd name="T37" fmla="*/ 843 h 863"/>
                <a:gd name="T38" fmla="*/ 1491 w 1524"/>
                <a:gd name="T39" fmla="*/ 830 h 863"/>
                <a:gd name="T40" fmla="*/ 1504 w 1524"/>
                <a:gd name="T41" fmla="*/ 814 h 863"/>
                <a:gd name="T42" fmla="*/ 1514 w 1524"/>
                <a:gd name="T43" fmla="*/ 796 h 863"/>
                <a:gd name="T44" fmla="*/ 1520 w 1524"/>
                <a:gd name="T45" fmla="*/ 775 h 863"/>
                <a:gd name="T46" fmla="*/ 1523 w 1524"/>
                <a:gd name="T47" fmla="*/ 754 h 863"/>
                <a:gd name="T48" fmla="*/ 1523 w 1524"/>
                <a:gd name="T49" fmla="*/ 108 h 863"/>
                <a:gd name="T50" fmla="*/ 1520 w 1524"/>
                <a:gd name="T51" fmla="*/ 86 h 863"/>
                <a:gd name="T52" fmla="*/ 1514 w 1524"/>
                <a:gd name="T53" fmla="*/ 66 h 863"/>
                <a:gd name="T54" fmla="*/ 1504 w 1524"/>
                <a:gd name="T55" fmla="*/ 48 h 863"/>
                <a:gd name="T56" fmla="*/ 1491 w 1524"/>
                <a:gd name="T57" fmla="*/ 32 h 863"/>
                <a:gd name="T58" fmla="*/ 1457 w 1524"/>
                <a:gd name="T59" fmla="*/ 9 h 863"/>
                <a:gd name="T60" fmla="*/ 1436 w 1524"/>
                <a:gd name="T61" fmla="*/ 3 h 863"/>
                <a:gd name="T62" fmla="*/ 1415 w 1524"/>
                <a:gd name="T63" fmla="*/ 0 h 863"/>
                <a:gd name="T64" fmla="*/ 107 w 1524"/>
                <a:gd name="T65" fmla="*/ 0 h 8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4"/>
                <a:gd name="T100" fmla="*/ 0 h 863"/>
                <a:gd name="T101" fmla="*/ 0 w 1524"/>
                <a:gd name="T102" fmla="*/ 0 h 8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4" h="863">
                  <a:moveTo>
                    <a:pt x="107" y="0"/>
                  </a:moveTo>
                  <a:lnTo>
                    <a:pt x="85" y="3"/>
                  </a:lnTo>
                  <a:lnTo>
                    <a:pt x="65" y="9"/>
                  </a:lnTo>
                  <a:lnTo>
                    <a:pt x="31" y="32"/>
                  </a:lnTo>
                  <a:lnTo>
                    <a:pt x="8" y="66"/>
                  </a:lnTo>
                  <a:lnTo>
                    <a:pt x="2" y="86"/>
                  </a:lnTo>
                  <a:lnTo>
                    <a:pt x="0" y="108"/>
                  </a:lnTo>
                  <a:lnTo>
                    <a:pt x="0" y="754"/>
                  </a:lnTo>
                  <a:lnTo>
                    <a:pt x="2" y="775"/>
                  </a:lnTo>
                  <a:lnTo>
                    <a:pt x="8" y="796"/>
                  </a:lnTo>
                  <a:lnTo>
                    <a:pt x="31" y="830"/>
                  </a:lnTo>
                  <a:lnTo>
                    <a:pt x="47" y="843"/>
                  </a:lnTo>
                  <a:lnTo>
                    <a:pt x="65" y="853"/>
                  </a:lnTo>
                  <a:lnTo>
                    <a:pt x="85" y="859"/>
                  </a:lnTo>
                  <a:lnTo>
                    <a:pt x="107" y="862"/>
                  </a:lnTo>
                  <a:lnTo>
                    <a:pt x="1415" y="862"/>
                  </a:lnTo>
                  <a:lnTo>
                    <a:pt x="1436" y="859"/>
                  </a:lnTo>
                  <a:lnTo>
                    <a:pt x="1457" y="853"/>
                  </a:lnTo>
                  <a:lnTo>
                    <a:pt x="1475" y="843"/>
                  </a:lnTo>
                  <a:lnTo>
                    <a:pt x="1491" y="830"/>
                  </a:lnTo>
                  <a:lnTo>
                    <a:pt x="1504" y="814"/>
                  </a:lnTo>
                  <a:lnTo>
                    <a:pt x="1514" y="796"/>
                  </a:lnTo>
                  <a:lnTo>
                    <a:pt x="1520" y="775"/>
                  </a:lnTo>
                  <a:lnTo>
                    <a:pt x="1523" y="754"/>
                  </a:lnTo>
                  <a:lnTo>
                    <a:pt x="1523" y="108"/>
                  </a:lnTo>
                  <a:lnTo>
                    <a:pt x="1520" y="86"/>
                  </a:lnTo>
                  <a:lnTo>
                    <a:pt x="1514" y="66"/>
                  </a:lnTo>
                  <a:lnTo>
                    <a:pt x="1504" y="48"/>
                  </a:lnTo>
                  <a:lnTo>
                    <a:pt x="1491" y="32"/>
                  </a:lnTo>
                  <a:lnTo>
                    <a:pt x="1457" y="9"/>
                  </a:lnTo>
                  <a:lnTo>
                    <a:pt x="1436" y="3"/>
                  </a:lnTo>
                  <a:lnTo>
                    <a:pt x="1415" y="0"/>
                  </a:lnTo>
                  <a:lnTo>
                    <a:pt x="107" y="0"/>
                  </a:lnTo>
                </a:path>
              </a:pathLst>
            </a:custGeom>
            <a:solidFill>
              <a:srgbClr val="0000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10597" name="Rectangle 142340"/>
            <p:cNvSpPr>
              <a:spLocks noChangeArrowheads="1"/>
            </p:cNvSpPr>
            <p:nvPr/>
          </p:nvSpPr>
          <p:spPr bwMode="auto">
            <a:xfrm>
              <a:off x="406" y="1039"/>
              <a:ext cx="1341" cy="73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r>
                <a:rPr lang="en-US" sz="2800">
                  <a:solidFill>
                    <a:schemeClr val="bg1"/>
                  </a:solidFill>
                </a:rPr>
                <a:t>Preprocessor</a:t>
              </a:r>
            </a:p>
            <a:p>
              <a:r>
                <a:rPr lang="en-US" sz="1800">
                  <a:solidFill>
                    <a:schemeClr val="bg1"/>
                  </a:solidFill>
                </a:rPr>
                <a:t>Inlines #includes etc.</a:t>
              </a:r>
            </a:p>
          </p:txBody>
        </p:sp>
      </p:grp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4483100" y="1614488"/>
            <a:ext cx="3328988" cy="1235075"/>
            <a:chOff x="2824" y="1017"/>
            <a:chExt cx="2097" cy="778"/>
          </a:xfrm>
        </p:grpSpPr>
        <p:sp>
          <p:nvSpPr>
            <p:cNvPr id="110599" name="Shape 142342"/>
            <p:cNvSpPr>
              <a:spLocks/>
            </p:cNvSpPr>
            <p:nvPr/>
          </p:nvSpPr>
          <p:spPr bwMode="auto">
            <a:xfrm>
              <a:off x="2824" y="1017"/>
              <a:ext cx="2097" cy="778"/>
            </a:xfrm>
            <a:custGeom>
              <a:avLst/>
              <a:gdLst>
                <a:gd name="T0" fmla="*/ 96 w 2097"/>
                <a:gd name="T1" fmla="*/ 0 h 778"/>
                <a:gd name="T2" fmla="*/ 58 w 2097"/>
                <a:gd name="T3" fmla="*/ 8 h 778"/>
                <a:gd name="T4" fmla="*/ 28 w 2097"/>
                <a:gd name="T5" fmla="*/ 28 h 778"/>
                <a:gd name="T6" fmla="*/ 7 w 2097"/>
                <a:gd name="T7" fmla="*/ 60 h 778"/>
                <a:gd name="T8" fmla="*/ 0 w 2097"/>
                <a:gd name="T9" fmla="*/ 97 h 778"/>
                <a:gd name="T10" fmla="*/ 0 w 2097"/>
                <a:gd name="T11" fmla="*/ 680 h 778"/>
                <a:gd name="T12" fmla="*/ 7 w 2097"/>
                <a:gd name="T13" fmla="*/ 718 h 778"/>
                <a:gd name="T14" fmla="*/ 28 w 2097"/>
                <a:gd name="T15" fmla="*/ 749 h 778"/>
                <a:gd name="T16" fmla="*/ 58 w 2097"/>
                <a:gd name="T17" fmla="*/ 770 h 778"/>
                <a:gd name="T18" fmla="*/ 96 w 2097"/>
                <a:gd name="T19" fmla="*/ 777 h 778"/>
                <a:gd name="T20" fmla="*/ 1998 w 2097"/>
                <a:gd name="T21" fmla="*/ 777 h 778"/>
                <a:gd name="T22" fmla="*/ 2036 w 2097"/>
                <a:gd name="T23" fmla="*/ 770 h 778"/>
                <a:gd name="T24" fmla="*/ 2067 w 2097"/>
                <a:gd name="T25" fmla="*/ 749 h 778"/>
                <a:gd name="T26" fmla="*/ 2088 w 2097"/>
                <a:gd name="T27" fmla="*/ 718 h 778"/>
                <a:gd name="T28" fmla="*/ 2096 w 2097"/>
                <a:gd name="T29" fmla="*/ 680 h 778"/>
                <a:gd name="T30" fmla="*/ 2096 w 2097"/>
                <a:gd name="T31" fmla="*/ 97 h 778"/>
                <a:gd name="T32" fmla="*/ 2088 w 2097"/>
                <a:gd name="T33" fmla="*/ 60 h 778"/>
                <a:gd name="T34" fmla="*/ 2067 w 2097"/>
                <a:gd name="T35" fmla="*/ 28 h 778"/>
                <a:gd name="T36" fmla="*/ 2036 w 2097"/>
                <a:gd name="T37" fmla="*/ 8 h 778"/>
                <a:gd name="T38" fmla="*/ 1998 w 2097"/>
                <a:gd name="T39" fmla="*/ 0 h 778"/>
                <a:gd name="T40" fmla="*/ 96 w 2097"/>
                <a:gd name="T41" fmla="*/ 0 h 7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97"/>
                <a:gd name="T64" fmla="*/ 0 h 778"/>
                <a:gd name="T65" fmla="*/ 0 w 2097"/>
                <a:gd name="T66" fmla="*/ 0 h 7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97" h="778">
                  <a:moveTo>
                    <a:pt x="96" y="0"/>
                  </a:moveTo>
                  <a:lnTo>
                    <a:pt x="58" y="8"/>
                  </a:lnTo>
                  <a:lnTo>
                    <a:pt x="28" y="28"/>
                  </a:lnTo>
                  <a:lnTo>
                    <a:pt x="7" y="60"/>
                  </a:lnTo>
                  <a:lnTo>
                    <a:pt x="0" y="97"/>
                  </a:lnTo>
                  <a:lnTo>
                    <a:pt x="0" y="680"/>
                  </a:lnTo>
                  <a:lnTo>
                    <a:pt x="7" y="718"/>
                  </a:lnTo>
                  <a:lnTo>
                    <a:pt x="28" y="749"/>
                  </a:lnTo>
                  <a:lnTo>
                    <a:pt x="58" y="770"/>
                  </a:lnTo>
                  <a:lnTo>
                    <a:pt x="96" y="777"/>
                  </a:lnTo>
                  <a:lnTo>
                    <a:pt x="1998" y="777"/>
                  </a:lnTo>
                  <a:lnTo>
                    <a:pt x="2036" y="770"/>
                  </a:lnTo>
                  <a:lnTo>
                    <a:pt x="2067" y="749"/>
                  </a:lnTo>
                  <a:lnTo>
                    <a:pt x="2088" y="718"/>
                  </a:lnTo>
                  <a:lnTo>
                    <a:pt x="2096" y="680"/>
                  </a:lnTo>
                  <a:lnTo>
                    <a:pt x="2096" y="97"/>
                  </a:lnTo>
                  <a:lnTo>
                    <a:pt x="2088" y="60"/>
                  </a:lnTo>
                  <a:lnTo>
                    <a:pt x="2067" y="28"/>
                  </a:lnTo>
                  <a:lnTo>
                    <a:pt x="2036" y="8"/>
                  </a:lnTo>
                  <a:lnTo>
                    <a:pt x="1998" y="0"/>
                  </a:lnTo>
                  <a:lnTo>
                    <a:pt x="96" y="0"/>
                  </a:lnTo>
                </a:path>
              </a:pathLst>
            </a:custGeom>
            <a:solidFill>
              <a:srgbClr val="0000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10600" name="Rectangle 142343"/>
            <p:cNvSpPr>
              <a:spLocks noChangeArrowheads="1"/>
            </p:cNvSpPr>
            <p:nvPr/>
          </p:nvSpPr>
          <p:spPr bwMode="auto">
            <a:xfrm>
              <a:off x="2911" y="1076"/>
              <a:ext cx="1920" cy="65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r>
                <a:rPr lang="en-US" sz="2800">
                  <a:solidFill>
                    <a:schemeClr val="bg1"/>
                  </a:solidFill>
                </a:rPr>
                <a:t>Compiler</a:t>
              </a:r>
            </a:p>
            <a:p>
              <a:r>
                <a:rPr lang="en-US" sz="1800">
                  <a:solidFill>
                    <a:schemeClr val="bg1"/>
                  </a:solidFill>
                </a:rPr>
                <a:t>Translates into machine code</a:t>
              </a:r>
            </a:p>
            <a:p>
              <a:r>
                <a:rPr lang="en-US" sz="1800">
                  <a:solidFill>
                    <a:schemeClr val="bg1"/>
                  </a:solidFill>
                </a:rPr>
                <a:t>Associates calls with functions</a:t>
              </a:r>
            </a:p>
          </p:txBody>
        </p:sp>
      </p:grpSp>
      <p:grpSp>
        <p:nvGrpSpPr>
          <p:cNvPr id="110601" name="Group 9"/>
          <p:cNvGrpSpPr>
            <a:grpSpLocks/>
          </p:cNvGrpSpPr>
          <p:nvPr/>
        </p:nvGrpSpPr>
        <p:grpSpPr bwMode="auto">
          <a:xfrm>
            <a:off x="4257675" y="4794250"/>
            <a:ext cx="3838575" cy="865188"/>
            <a:chOff x="2682" y="3020"/>
            <a:chExt cx="2418" cy="545"/>
          </a:xfrm>
        </p:grpSpPr>
        <p:sp>
          <p:nvSpPr>
            <p:cNvPr id="110602" name="Shape 142345"/>
            <p:cNvSpPr>
              <a:spLocks/>
            </p:cNvSpPr>
            <p:nvPr/>
          </p:nvSpPr>
          <p:spPr bwMode="auto">
            <a:xfrm>
              <a:off x="2682" y="3020"/>
              <a:ext cx="2418" cy="545"/>
            </a:xfrm>
            <a:custGeom>
              <a:avLst/>
              <a:gdLst>
                <a:gd name="T0" fmla="*/ 68 w 2418"/>
                <a:gd name="T1" fmla="*/ 0 h 545"/>
                <a:gd name="T2" fmla="*/ 41 w 2418"/>
                <a:gd name="T3" fmla="*/ 6 h 545"/>
                <a:gd name="T4" fmla="*/ 19 w 2418"/>
                <a:gd name="T5" fmla="*/ 21 h 545"/>
                <a:gd name="T6" fmla="*/ 5 w 2418"/>
                <a:gd name="T7" fmla="*/ 42 h 545"/>
                <a:gd name="T8" fmla="*/ 0 w 2418"/>
                <a:gd name="T9" fmla="*/ 68 h 545"/>
                <a:gd name="T10" fmla="*/ 0 w 2418"/>
                <a:gd name="T11" fmla="*/ 476 h 545"/>
                <a:gd name="T12" fmla="*/ 5 w 2418"/>
                <a:gd name="T13" fmla="*/ 502 h 545"/>
                <a:gd name="T14" fmla="*/ 19 w 2418"/>
                <a:gd name="T15" fmla="*/ 523 h 545"/>
                <a:gd name="T16" fmla="*/ 41 w 2418"/>
                <a:gd name="T17" fmla="*/ 538 h 545"/>
                <a:gd name="T18" fmla="*/ 68 w 2418"/>
                <a:gd name="T19" fmla="*/ 544 h 545"/>
                <a:gd name="T20" fmla="*/ 2348 w 2418"/>
                <a:gd name="T21" fmla="*/ 544 h 545"/>
                <a:gd name="T22" fmla="*/ 2375 w 2418"/>
                <a:gd name="T23" fmla="*/ 538 h 545"/>
                <a:gd name="T24" fmla="*/ 2397 w 2418"/>
                <a:gd name="T25" fmla="*/ 523 h 545"/>
                <a:gd name="T26" fmla="*/ 2411 w 2418"/>
                <a:gd name="T27" fmla="*/ 502 h 545"/>
                <a:gd name="T28" fmla="*/ 2417 w 2418"/>
                <a:gd name="T29" fmla="*/ 476 h 545"/>
                <a:gd name="T30" fmla="*/ 2417 w 2418"/>
                <a:gd name="T31" fmla="*/ 68 h 545"/>
                <a:gd name="T32" fmla="*/ 2411 w 2418"/>
                <a:gd name="T33" fmla="*/ 42 h 545"/>
                <a:gd name="T34" fmla="*/ 2397 w 2418"/>
                <a:gd name="T35" fmla="*/ 21 h 545"/>
                <a:gd name="T36" fmla="*/ 2375 w 2418"/>
                <a:gd name="T37" fmla="*/ 6 h 545"/>
                <a:gd name="T38" fmla="*/ 2348 w 2418"/>
                <a:gd name="T39" fmla="*/ 0 h 545"/>
                <a:gd name="T40" fmla="*/ 68 w 2418"/>
                <a:gd name="T41" fmla="*/ 0 h 5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18"/>
                <a:gd name="T64" fmla="*/ 0 h 545"/>
                <a:gd name="T65" fmla="*/ 0 w 2418"/>
                <a:gd name="T66" fmla="*/ 0 h 5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18" h="545">
                  <a:moveTo>
                    <a:pt x="68" y="0"/>
                  </a:moveTo>
                  <a:lnTo>
                    <a:pt x="41" y="6"/>
                  </a:lnTo>
                  <a:lnTo>
                    <a:pt x="19" y="21"/>
                  </a:lnTo>
                  <a:lnTo>
                    <a:pt x="5" y="42"/>
                  </a:lnTo>
                  <a:lnTo>
                    <a:pt x="0" y="68"/>
                  </a:lnTo>
                  <a:lnTo>
                    <a:pt x="0" y="476"/>
                  </a:lnTo>
                  <a:lnTo>
                    <a:pt x="5" y="502"/>
                  </a:lnTo>
                  <a:lnTo>
                    <a:pt x="19" y="523"/>
                  </a:lnTo>
                  <a:lnTo>
                    <a:pt x="41" y="538"/>
                  </a:lnTo>
                  <a:lnTo>
                    <a:pt x="68" y="544"/>
                  </a:lnTo>
                  <a:lnTo>
                    <a:pt x="2348" y="544"/>
                  </a:lnTo>
                  <a:lnTo>
                    <a:pt x="2375" y="538"/>
                  </a:lnTo>
                  <a:lnTo>
                    <a:pt x="2397" y="523"/>
                  </a:lnTo>
                  <a:lnTo>
                    <a:pt x="2411" y="502"/>
                  </a:lnTo>
                  <a:lnTo>
                    <a:pt x="2417" y="476"/>
                  </a:lnTo>
                  <a:lnTo>
                    <a:pt x="2417" y="68"/>
                  </a:lnTo>
                  <a:lnTo>
                    <a:pt x="2411" y="42"/>
                  </a:lnTo>
                  <a:lnTo>
                    <a:pt x="2397" y="21"/>
                  </a:lnTo>
                  <a:lnTo>
                    <a:pt x="2375" y="6"/>
                  </a:lnTo>
                  <a:lnTo>
                    <a:pt x="2348" y="0"/>
                  </a:lnTo>
                  <a:lnTo>
                    <a:pt x="68" y="0"/>
                  </a:lnTo>
                </a:path>
              </a:pathLst>
            </a:custGeom>
            <a:solidFill>
              <a:srgbClr val="0000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10603" name="Rectangle 142346"/>
            <p:cNvSpPr>
              <a:spLocks noChangeArrowheads="1"/>
            </p:cNvSpPr>
            <p:nvPr/>
          </p:nvSpPr>
          <p:spPr bwMode="auto">
            <a:xfrm>
              <a:off x="2761" y="3070"/>
              <a:ext cx="2257" cy="44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r>
                <a:rPr lang="en-US" sz="2800">
                  <a:solidFill>
                    <a:schemeClr val="bg1"/>
                  </a:solidFill>
                </a:rPr>
                <a:t>Linker</a:t>
              </a:r>
            </a:p>
            <a:p>
              <a:r>
                <a:rPr lang="en-US" sz="1800">
                  <a:solidFill>
                    <a:schemeClr val="bg1"/>
                  </a:solidFill>
                </a:rPr>
                <a:t>Associates functions with definitions </a:t>
              </a:r>
            </a:p>
          </p:txBody>
        </p:sp>
      </p:grpSp>
      <p:sp>
        <p:nvSpPr>
          <p:cNvPr id="110604" name="Shape 142347"/>
          <p:cNvSpPr>
            <a:spLocks/>
          </p:cNvSpPr>
          <p:nvPr/>
        </p:nvSpPr>
        <p:spPr bwMode="auto">
          <a:xfrm>
            <a:off x="2917825" y="2232025"/>
            <a:ext cx="1565275" cy="4763"/>
          </a:xfrm>
          <a:custGeom>
            <a:avLst/>
            <a:gdLst>
              <a:gd name="T0" fmla="*/ 0 w 986"/>
              <a:gd name="T1" fmla="*/ 2 h 3"/>
              <a:gd name="T2" fmla="*/ 985 w 986"/>
              <a:gd name="T3" fmla="*/ 0 h 3"/>
              <a:gd name="T4" fmla="*/ 0 60000 65536"/>
              <a:gd name="T5" fmla="*/ 0 60000 65536"/>
              <a:gd name="T6" fmla="*/ 0 w 986"/>
              <a:gd name="T7" fmla="*/ 0 h 3"/>
              <a:gd name="T8" fmla="*/ 0 w 986"/>
              <a:gd name="T9" fmla="*/ 0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6" h="3">
                <a:moveTo>
                  <a:pt x="0" y="2"/>
                </a:moveTo>
                <a:lnTo>
                  <a:pt x="985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0605" name="Shape 142348"/>
          <p:cNvSpPr>
            <a:spLocks/>
          </p:cNvSpPr>
          <p:nvPr/>
        </p:nvSpPr>
        <p:spPr bwMode="auto">
          <a:xfrm>
            <a:off x="6145213" y="2847975"/>
            <a:ext cx="31750" cy="1947863"/>
          </a:xfrm>
          <a:custGeom>
            <a:avLst/>
            <a:gdLst>
              <a:gd name="T0" fmla="*/ 0 w 20"/>
              <a:gd name="T1" fmla="*/ 0 h 1227"/>
              <a:gd name="T2" fmla="*/ 19 w 20"/>
              <a:gd name="T3" fmla="*/ 1226 h 1227"/>
              <a:gd name="T4" fmla="*/ 0 60000 65536"/>
              <a:gd name="T5" fmla="*/ 0 60000 65536"/>
              <a:gd name="T6" fmla="*/ 0 w 20"/>
              <a:gd name="T7" fmla="*/ 0 h 1227"/>
              <a:gd name="T8" fmla="*/ 0 w 20"/>
              <a:gd name="T9" fmla="*/ 0 h 12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" h="1227">
                <a:moveTo>
                  <a:pt x="0" y="0"/>
                </a:moveTo>
                <a:lnTo>
                  <a:pt x="19" y="122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0606" name="Rectangle 142349"/>
          <p:cNvSpPr>
            <a:spLocks noChangeArrowheads="1"/>
          </p:cNvSpPr>
          <p:nvPr/>
        </p:nvSpPr>
        <p:spPr bwMode="auto">
          <a:xfrm>
            <a:off x="5287963" y="3359150"/>
            <a:ext cx="1692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/>
              <a:t>Object files</a:t>
            </a:r>
          </a:p>
        </p:txBody>
      </p:sp>
      <p:sp>
        <p:nvSpPr>
          <p:cNvPr id="110607" name="Rectangle 142350"/>
          <p:cNvSpPr>
            <a:spLocks noChangeArrowheads="1"/>
          </p:cNvSpPr>
          <p:nvPr/>
        </p:nvSpPr>
        <p:spPr bwMode="auto">
          <a:xfrm>
            <a:off x="1670050" y="4995863"/>
            <a:ext cx="16938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/>
              <a:t>Executable</a:t>
            </a:r>
          </a:p>
        </p:txBody>
      </p:sp>
      <p:sp>
        <p:nvSpPr>
          <p:cNvPr id="110608" name="Shape 142351"/>
          <p:cNvSpPr>
            <a:spLocks/>
          </p:cNvSpPr>
          <p:nvPr/>
        </p:nvSpPr>
        <p:spPr bwMode="auto">
          <a:xfrm>
            <a:off x="3363913" y="5224463"/>
            <a:ext cx="893762" cy="3175"/>
          </a:xfrm>
          <a:custGeom>
            <a:avLst/>
            <a:gdLst>
              <a:gd name="T0" fmla="*/ 562 w 563"/>
              <a:gd name="T1" fmla="*/ 1 h 2"/>
              <a:gd name="T2" fmla="*/ 0 w 563"/>
              <a:gd name="T3" fmla="*/ 0 h 2"/>
              <a:gd name="T4" fmla="*/ 0 60000 65536"/>
              <a:gd name="T5" fmla="*/ 0 60000 65536"/>
              <a:gd name="T6" fmla="*/ 0 w 563"/>
              <a:gd name="T7" fmla="*/ 0 h 2"/>
              <a:gd name="T8" fmla="*/ 0 w 563"/>
              <a:gd name="T9" fmla="*/ 0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3" h="2">
                <a:moveTo>
                  <a:pt x="562" y="1"/>
                </a:move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0609" name="Rectangle 142352"/>
          <p:cNvSpPr>
            <a:spLocks noChangeArrowheads="1"/>
          </p:cNvSpPr>
          <p:nvPr/>
        </p:nvSpPr>
        <p:spPr bwMode="auto">
          <a:xfrm>
            <a:off x="2743200" y="5943600"/>
            <a:ext cx="528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/>
              <a:t>External Libraries, libc.so, libcs123.so</a:t>
            </a:r>
          </a:p>
        </p:txBody>
      </p:sp>
      <p:sp>
        <p:nvSpPr>
          <p:cNvPr id="110610" name="Shape 142353"/>
          <p:cNvSpPr>
            <a:spLocks/>
          </p:cNvSpPr>
          <p:nvPr/>
        </p:nvSpPr>
        <p:spPr bwMode="auto">
          <a:xfrm rot="20874315" flipV="1">
            <a:off x="5562600" y="5715000"/>
            <a:ext cx="533400" cy="228600"/>
          </a:xfrm>
          <a:custGeom>
            <a:avLst/>
            <a:gdLst>
              <a:gd name="T0" fmla="*/ 0 w 20"/>
              <a:gd name="T1" fmla="*/ 0 h 1227"/>
              <a:gd name="T2" fmla="*/ 19 w 20"/>
              <a:gd name="T3" fmla="*/ 1226 h 1227"/>
              <a:gd name="T4" fmla="*/ 0 60000 65536"/>
              <a:gd name="T5" fmla="*/ 0 60000 65536"/>
              <a:gd name="T6" fmla="*/ 0 w 20"/>
              <a:gd name="T7" fmla="*/ 0 h 1227"/>
              <a:gd name="T8" fmla="*/ 0 w 20"/>
              <a:gd name="T9" fmla="*/ 0 h 12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" h="1227">
                <a:moveTo>
                  <a:pt x="0" y="0"/>
                </a:moveTo>
                <a:lnTo>
                  <a:pt x="19" y="122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495800" y="990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make myFirstProgram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762000" y="5410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myFirstProgram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hape 138241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r>
              <a:rPr lang="en-US"/>
              <a:t>Forward Declaration</a:t>
            </a:r>
          </a:p>
        </p:txBody>
      </p:sp>
      <p:sp>
        <p:nvSpPr>
          <p:cNvPr id="138243" name="Shape 138242"/>
          <p:cNvSpPr>
            <a:spLocks noGrp="1" noChangeArrowheads="1"/>
          </p:cNvSpPr>
          <p:nvPr>
            <p:ph type="body" idx="4294967295"/>
          </p:nvPr>
        </p:nvSpPr>
        <p:spPr>
          <a:xfrm>
            <a:off x="5059363" y="1600200"/>
            <a:ext cx="3816350" cy="4525963"/>
          </a:xfrm>
          <a:noFill/>
          <a:ln/>
        </p:spPr>
        <p:txBody>
          <a:bodyPr lIns="92075" tIns="46038" rIns="92075" bIns="46038"/>
          <a:lstStyle/>
          <a:p>
            <a:pPr eaLnBrk="1" hangingPunct="1"/>
            <a:r>
              <a:rPr lang="en-US" sz="2400"/>
              <a:t>In header files, only include what you must</a:t>
            </a:r>
          </a:p>
          <a:p>
            <a:pPr eaLnBrk="1" hangingPunct="1">
              <a:buFont typeface="Monotype Sorts" charset="0"/>
              <a:buNone/>
            </a:pPr>
            <a:endParaRPr lang="en-US" sz="2400"/>
          </a:p>
          <a:p>
            <a:pPr eaLnBrk="1" hangingPunct="1"/>
            <a:r>
              <a:rPr lang="en-US" sz="2400"/>
              <a:t>If only pointers to a class are used, use forward declarations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33400" y="1295400"/>
            <a:ext cx="3322638" cy="2914650"/>
            <a:chOff x="331" y="1074"/>
            <a:chExt cx="2093" cy="1836"/>
          </a:xfrm>
        </p:grpSpPr>
        <p:sp>
          <p:nvSpPr>
            <p:cNvPr id="53253" name="Rectangle 138244"/>
            <p:cNvSpPr>
              <a:spLocks noChangeArrowheads="1"/>
            </p:cNvSpPr>
            <p:nvPr/>
          </p:nvSpPr>
          <p:spPr bwMode="auto">
            <a:xfrm>
              <a:off x="331" y="1400"/>
              <a:ext cx="2093" cy="1510"/>
            </a:xfrm>
            <a:prstGeom prst="rect">
              <a:avLst/>
            </a:prstGeom>
            <a:solidFill>
              <a:srgbClr val="FFF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/>
                <a:t>Class Gui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/>
                <a:t>{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/>
                <a:t>//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/>
                <a:t>};</a:t>
              </a:r>
            </a:p>
          </p:txBody>
        </p:sp>
        <p:sp>
          <p:nvSpPr>
            <p:cNvPr id="53254" name="Rectangle 138245"/>
            <p:cNvSpPr>
              <a:spLocks noChangeArrowheads="1"/>
            </p:cNvSpPr>
            <p:nvPr/>
          </p:nvSpPr>
          <p:spPr bwMode="auto">
            <a:xfrm>
              <a:off x="331" y="1074"/>
              <a:ext cx="2093" cy="326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20000"/>
                </a:spcBef>
              </a:pPr>
              <a:r>
                <a:rPr lang="en-US" sz="2800"/>
                <a:t>Gui.hh</a:t>
              </a:r>
            </a:p>
          </p:txBody>
        </p:sp>
        <p:sp>
          <p:nvSpPr>
            <p:cNvPr id="53255" name="Straight Connector 138246"/>
            <p:cNvSpPr>
              <a:spLocks noChangeShapeType="1"/>
            </p:cNvSpPr>
            <p:nvPr/>
          </p:nvSpPr>
          <p:spPr bwMode="auto">
            <a:xfrm>
              <a:off x="331" y="1074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Straight Connector 138247"/>
            <p:cNvSpPr>
              <a:spLocks noChangeShapeType="1"/>
            </p:cNvSpPr>
            <p:nvPr/>
          </p:nvSpPr>
          <p:spPr bwMode="auto">
            <a:xfrm>
              <a:off x="331" y="1400"/>
              <a:ext cx="20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Straight Connector 138248"/>
            <p:cNvSpPr>
              <a:spLocks noChangeShapeType="1"/>
            </p:cNvSpPr>
            <p:nvPr/>
          </p:nvSpPr>
          <p:spPr bwMode="auto">
            <a:xfrm>
              <a:off x="331" y="2910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Straight Connector 138249"/>
            <p:cNvSpPr>
              <a:spLocks noChangeShapeType="1"/>
            </p:cNvSpPr>
            <p:nvPr/>
          </p:nvSpPr>
          <p:spPr bwMode="auto">
            <a:xfrm>
              <a:off x="331" y="1074"/>
              <a:ext cx="0" cy="18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Straight Connector 138250"/>
            <p:cNvSpPr>
              <a:spLocks noChangeShapeType="1"/>
            </p:cNvSpPr>
            <p:nvPr/>
          </p:nvSpPr>
          <p:spPr bwMode="auto">
            <a:xfrm>
              <a:off x="2424" y="1074"/>
              <a:ext cx="0" cy="18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1549400" y="2855913"/>
            <a:ext cx="3322638" cy="3751262"/>
            <a:chOff x="976" y="1799"/>
            <a:chExt cx="2093" cy="2363"/>
          </a:xfrm>
        </p:grpSpPr>
        <p:sp>
          <p:nvSpPr>
            <p:cNvPr id="53261" name="Rectangle 138252"/>
            <p:cNvSpPr>
              <a:spLocks noChangeArrowheads="1"/>
            </p:cNvSpPr>
            <p:nvPr/>
          </p:nvSpPr>
          <p:spPr bwMode="auto">
            <a:xfrm>
              <a:off x="976" y="2125"/>
              <a:ext cx="2093" cy="2037"/>
            </a:xfrm>
            <a:prstGeom prst="rect">
              <a:avLst/>
            </a:prstGeom>
            <a:solidFill>
              <a:srgbClr val="FFF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//Forward declaration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b="1">
                  <a:solidFill>
                    <a:srgbClr val="CC3300"/>
                  </a:solidFill>
                  <a:latin typeface="Courier New" charset="0"/>
                </a:rPr>
                <a:t>class Gui;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endParaRPr lang="en-US" sz="1800" b="1">
                <a:latin typeface="Courier New" charset="0"/>
              </a:endParaRP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class Controller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{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//...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private: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    Gui* myGui;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//...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Courier New" charset="0"/>
                </a:rPr>
                <a:t>};</a:t>
              </a:r>
            </a:p>
          </p:txBody>
        </p:sp>
        <p:sp>
          <p:nvSpPr>
            <p:cNvPr id="53262" name="Rectangle 138253"/>
            <p:cNvSpPr>
              <a:spLocks noChangeArrowheads="1"/>
            </p:cNvSpPr>
            <p:nvPr/>
          </p:nvSpPr>
          <p:spPr bwMode="auto">
            <a:xfrm>
              <a:off x="976" y="1799"/>
              <a:ext cx="2093" cy="326"/>
            </a:xfrm>
            <a:prstGeom prst="rect">
              <a:avLst/>
            </a:prstGeom>
            <a:solidFill>
              <a:srgbClr val="FFDA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20000"/>
                </a:spcBef>
              </a:pPr>
              <a:r>
                <a:rPr lang="en-US" sz="2800"/>
                <a:t>Controller.hh</a:t>
              </a:r>
            </a:p>
          </p:txBody>
        </p:sp>
        <p:sp>
          <p:nvSpPr>
            <p:cNvPr id="53263" name="Straight Connector 138254"/>
            <p:cNvSpPr>
              <a:spLocks noChangeShapeType="1"/>
            </p:cNvSpPr>
            <p:nvPr/>
          </p:nvSpPr>
          <p:spPr bwMode="auto">
            <a:xfrm>
              <a:off x="976" y="1799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Straight Connector 138255"/>
            <p:cNvSpPr>
              <a:spLocks noChangeShapeType="1"/>
            </p:cNvSpPr>
            <p:nvPr/>
          </p:nvSpPr>
          <p:spPr bwMode="auto">
            <a:xfrm>
              <a:off x="976" y="2125"/>
              <a:ext cx="20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Straight Connector 138256"/>
            <p:cNvSpPr>
              <a:spLocks noChangeShapeType="1"/>
            </p:cNvSpPr>
            <p:nvPr/>
          </p:nvSpPr>
          <p:spPr bwMode="auto">
            <a:xfrm>
              <a:off x="976" y="4162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Straight Connector 138257"/>
            <p:cNvSpPr>
              <a:spLocks noChangeShapeType="1"/>
            </p:cNvSpPr>
            <p:nvPr/>
          </p:nvSpPr>
          <p:spPr bwMode="auto">
            <a:xfrm>
              <a:off x="976" y="1799"/>
              <a:ext cx="0" cy="2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Straight Connector 138258"/>
            <p:cNvSpPr>
              <a:spLocks noChangeShapeType="1"/>
            </p:cNvSpPr>
            <p:nvPr/>
          </p:nvSpPr>
          <p:spPr bwMode="auto">
            <a:xfrm>
              <a:off x="3069" y="1799"/>
              <a:ext cx="0" cy="2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hape 12800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772400" cy="647700"/>
          </a:xfrm>
          <a:noFill/>
          <a:ln/>
        </p:spPr>
        <p:txBody>
          <a:bodyPr lIns="92075" tIns="46038" rIns="92075" bIns="46038"/>
          <a:lstStyle/>
          <a:p>
            <a:pPr algn="ctr" eaLnBrk="1" hangingPunct="1"/>
            <a:r>
              <a:rPr lang="en-US" sz="3600"/>
              <a:t>Header file and implementation</a:t>
            </a:r>
          </a:p>
        </p:txBody>
      </p:sp>
      <p:sp>
        <p:nvSpPr>
          <p:cNvPr id="108548" name="Rectangle 128003"/>
          <p:cNvSpPr>
            <a:spLocks noChangeArrowheads="1"/>
          </p:cNvSpPr>
          <p:nvPr/>
        </p:nvSpPr>
        <p:spPr bwMode="auto">
          <a:xfrm>
            <a:off x="152400" y="1639888"/>
            <a:ext cx="4038600" cy="5065712"/>
          </a:xfrm>
          <a:prstGeom prst="rect">
            <a:avLst/>
          </a:prstGeom>
          <a:solidFill>
            <a:srgbClr val="FFF6F3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#ifndef SEGMENT_HEADER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#define SEGMENT_HEADER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class Point;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class Segment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public: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Segment();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virtual ~Segment();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double length();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private: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Point* p0,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Point* p1;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};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#endif // SEGMENT_HEADER</a:t>
            </a:r>
            <a:endParaRPr lang="en-US" sz="3200"/>
          </a:p>
        </p:txBody>
      </p:sp>
      <p:sp>
        <p:nvSpPr>
          <p:cNvPr id="108549" name="Rectangle 128004"/>
          <p:cNvSpPr>
            <a:spLocks noChangeArrowheads="1"/>
          </p:cNvSpPr>
          <p:nvPr/>
        </p:nvSpPr>
        <p:spPr bwMode="auto">
          <a:xfrm>
            <a:off x="152400" y="1057275"/>
            <a:ext cx="4038600" cy="5286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800"/>
              <a:t>File Segment.hh</a:t>
            </a:r>
          </a:p>
        </p:txBody>
      </p:sp>
      <p:sp>
        <p:nvSpPr>
          <p:cNvPr id="108556" name="Rectangle 128011"/>
          <p:cNvSpPr>
            <a:spLocks noChangeArrowheads="1"/>
          </p:cNvSpPr>
          <p:nvPr/>
        </p:nvSpPr>
        <p:spPr bwMode="auto">
          <a:xfrm>
            <a:off x="4419600" y="1666875"/>
            <a:ext cx="4267200" cy="5045075"/>
          </a:xfrm>
          <a:prstGeom prst="rect">
            <a:avLst/>
          </a:prstGeom>
          <a:solidFill>
            <a:srgbClr val="FFF6F3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#include </a:t>
            </a:r>
            <a:r>
              <a:rPr lang="ja-JP" altLang="en-US" sz="2000"/>
              <a:t>“</a:t>
            </a:r>
            <a:r>
              <a:rPr lang="en-US" sz="2000"/>
              <a:t>Segment.hh</a:t>
            </a:r>
            <a:r>
              <a:rPr lang="ja-JP" altLang="en-US" sz="2000"/>
              <a:t>”</a:t>
            </a:r>
            <a:endParaRPr lang="en-US" sz="2000"/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#include </a:t>
            </a:r>
            <a:r>
              <a:rPr lang="ja-JP" altLang="en-US" sz="2000"/>
              <a:t>“</a:t>
            </a:r>
            <a:r>
              <a:rPr lang="en-US" sz="2000"/>
              <a:t>Point.hh</a:t>
            </a:r>
            <a:r>
              <a:rPr lang="ja-JP" altLang="en-US" sz="2000"/>
              <a:t>”</a:t>
            </a:r>
            <a:endParaRPr lang="en-US" sz="2000"/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US" sz="700"/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Segment::Segment() </a:t>
            </a:r>
            <a:r>
              <a:rPr lang="en-US" sz="2000">
                <a:solidFill>
                  <a:srgbClr val="0000FF"/>
                </a:solidFill>
              </a:rPr>
              <a:t>// constructor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p0 = new Point(0.,0.);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p1 = new Point(1.,1.);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Segment::~Segment() </a:t>
            </a:r>
            <a:r>
              <a:rPr lang="en-US" sz="2000">
                <a:solidFill>
                  <a:srgbClr val="0000FF"/>
                </a:solidFill>
              </a:rPr>
              <a:t>// destructor</a:t>
            </a:r>
            <a:endParaRPr lang="en-US" sz="1800"/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delete p0;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delete p1;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1600"/>
              <a:t>}</a:t>
            </a:r>
          </a:p>
          <a:p>
            <a:pPr algn="l"/>
            <a:r>
              <a:rPr lang="en-US" sz="2000"/>
              <a:t>double Segment::length() 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2000"/>
              <a:t>    </a:t>
            </a:r>
            <a:r>
              <a:rPr lang="en-US" sz="2000" i="1">
                <a:solidFill>
                  <a:srgbClr val="0000FF"/>
                </a:solidFill>
              </a:rPr>
              <a:t>function implementation …</a:t>
            </a: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108557" name="Rectangle 128012"/>
          <p:cNvSpPr>
            <a:spLocks noChangeArrowheads="1"/>
          </p:cNvSpPr>
          <p:nvPr/>
        </p:nvSpPr>
        <p:spPr bwMode="auto">
          <a:xfrm>
            <a:off x="4343400" y="1057275"/>
            <a:ext cx="4627563" cy="5334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>
              <a:spcBef>
                <a:spcPct val="20000"/>
              </a:spcBef>
            </a:pPr>
            <a:r>
              <a:rPr lang="en-US" sz="2800"/>
              <a:t>File Segment.cc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685800"/>
          </a:xfrm>
        </p:spPr>
        <p:txBody>
          <a:bodyPr/>
          <a:lstStyle/>
          <a:p>
            <a:r>
              <a:rPr lang="ja-JP" altLang="en-US" sz="3200">
                <a:latin typeface="Arial"/>
              </a:rPr>
              <a:t>“</a:t>
            </a:r>
            <a:r>
              <a:rPr lang="en-US" sz="3200"/>
              <a:t>Segmentation fault (core dumped)</a:t>
            </a:r>
            <a:r>
              <a:rPr lang="ja-JP" altLang="en-US" sz="3200">
                <a:latin typeface="Arial"/>
              </a:rPr>
              <a:t>”</a:t>
            </a:r>
            <a:endParaRPr lang="en-US" sz="3200"/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457200" y="990600"/>
            <a:ext cx="830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5410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intArray[10];</a:t>
            </a:r>
          </a:p>
          <a:p>
            <a:pPr algn="l"/>
            <a:r>
              <a:rPr lang="en-US"/>
              <a:t>intArray[10] = 6837;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Image* image;</a:t>
            </a:r>
          </a:p>
          <a:p>
            <a:pPr algn="l"/>
            <a:r>
              <a:rPr lang="en-US"/>
              <a:t>image-&gt;SetAllPixels(colour);</a:t>
            </a:r>
          </a:p>
          <a:p>
            <a:pPr algn="l"/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425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latin typeface="Times New Roman" charset="0"/>
              </a:rPr>
              <a:t>Typical causes: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562600" y="1981200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Times New Roman" charset="0"/>
              </a:rPr>
              <a:t>Access outside of</a:t>
            </a:r>
          </a:p>
          <a:p>
            <a:pPr algn="l"/>
            <a:r>
              <a:rPr lang="en-US">
                <a:solidFill>
                  <a:schemeClr val="hlink"/>
                </a:solidFill>
                <a:latin typeface="Times New Roman" charset="0"/>
              </a:rPr>
              <a:t>array bounds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562600" y="34290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  <a:latin typeface="Times New Roman" charset="0"/>
              </a:rPr>
              <a:t>Attempt to access</a:t>
            </a:r>
          </a:p>
          <a:p>
            <a:pPr algn="l"/>
            <a:r>
              <a:rPr lang="en-US">
                <a:solidFill>
                  <a:schemeClr val="hlink"/>
                </a:solidFill>
                <a:latin typeface="Times New Roman" charset="0"/>
              </a:rPr>
              <a:t>a NULL or previously</a:t>
            </a:r>
          </a:p>
          <a:p>
            <a:pPr algn="l"/>
            <a:r>
              <a:rPr lang="en-US">
                <a:solidFill>
                  <a:schemeClr val="hlink"/>
                </a:solidFill>
                <a:latin typeface="Times New Roman" charset="0"/>
              </a:rPr>
              <a:t>deleted pointer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447800" y="5257800"/>
            <a:ext cx="6172200" cy="8223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charset="0"/>
              </a:rPr>
              <a:t>These errors are often very difficult to catch and can cause erratic, unpredictable behaviour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647700"/>
          </a:xfrm>
        </p:spPr>
        <p:txBody>
          <a:bodyPr/>
          <a:lstStyle/>
          <a:p>
            <a:pPr algn="ctr"/>
            <a:r>
              <a:rPr lang="en-US" sz="3600"/>
              <a:t>Further reading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47700"/>
          </a:xfrm>
        </p:spPr>
        <p:txBody>
          <a:bodyPr/>
          <a:lstStyle/>
          <a:p>
            <a:r>
              <a:rPr lang="en-US" sz="3600"/>
              <a:t>Books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There are many good C++, OOP, UML, OOAD books on the market</a:t>
            </a:r>
          </a:p>
          <a:p>
            <a:pPr lvl="1">
              <a:lnSpc>
                <a:spcPct val="90000"/>
              </a:lnSpc>
            </a:pPr>
            <a:r>
              <a:rPr lang="en-US" sz="1400" i="1"/>
              <a:t>The following is just a personal selection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Introductory C++ book</a:t>
            </a:r>
            <a:endParaRPr lang="en-US" sz="160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/>
              <a:t>S. B. Lippman, J. Lajoie, C++ primer, Addison-Wesley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Reference STL book</a:t>
            </a:r>
          </a:p>
          <a:p>
            <a:pPr>
              <a:lnSpc>
                <a:spcPct val="90000"/>
              </a:lnSpc>
            </a:pPr>
            <a:r>
              <a:rPr lang="en-US" sz="1600"/>
              <a:t>N. Josuttis, The C++ Standard Library, A Tutorial and Reference, Addison-Wesley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More advanced C++ books</a:t>
            </a:r>
          </a:p>
          <a:p>
            <a:pPr>
              <a:lnSpc>
                <a:spcPct val="90000"/>
              </a:lnSpc>
            </a:pPr>
            <a:r>
              <a:rPr lang="en-US" sz="1600"/>
              <a:t>S. Meyers, Effective C++, Addison-Wesley </a:t>
            </a:r>
          </a:p>
          <a:p>
            <a:pPr>
              <a:lnSpc>
                <a:spcPct val="90000"/>
              </a:lnSpc>
            </a:pPr>
            <a:r>
              <a:rPr lang="en-US" sz="1600"/>
              <a:t>S. Meyers, More effective C++, Addison-Wesley </a:t>
            </a:r>
          </a:p>
          <a:p>
            <a:pPr>
              <a:lnSpc>
                <a:spcPct val="90000"/>
              </a:lnSpc>
            </a:pPr>
            <a:r>
              <a:rPr lang="en-US" sz="1600"/>
              <a:t>S. Meyers, Effective STL, Addison-Wesley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UML books</a:t>
            </a:r>
          </a:p>
          <a:p>
            <a:pPr>
              <a:lnSpc>
                <a:spcPct val="90000"/>
              </a:lnSpc>
            </a:pPr>
            <a:r>
              <a:rPr lang="en-US" sz="1600"/>
              <a:t>M. Fowler, UML distilled, Addison-Wesley </a:t>
            </a:r>
          </a:p>
          <a:p>
            <a:pPr>
              <a:lnSpc>
                <a:spcPct val="90000"/>
              </a:lnSpc>
            </a:pPr>
            <a:r>
              <a:rPr lang="en-US" sz="1600"/>
              <a:t>G. Booch et al., The Unified Modeling Language, User Guide, Addison-Wesley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Basic OOAD books</a:t>
            </a:r>
          </a:p>
          <a:p>
            <a:pPr>
              <a:lnSpc>
                <a:spcPct val="90000"/>
              </a:lnSpc>
            </a:pPr>
            <a:r>
              <a:rPr lang="en-US" sz="1600"/>
              <a:t>G. Booch, OO analysis and design, Addison-Wesley </a:t>
            </a:r>
          </a:p>
          <a:p>
            <a:pPr>
              <a:lnSpc>
                <a:spcPct val="90000"/>
              </a:lnSpc>
            </a:pPr>
            <a:r>
              <a:rPr lang="en-US" sz="1600"/>
              <a:t>R. Martin, Designing OO C++ applications using the Booch method, Prentice Hall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Advanced design books</a:t>
            </a:r>
          </a:p>
          <a:p>
            <a:pPr>
              <a:lnSpc>
                <a:spcPct val="90000"/>
              </a:lnSpc>
            </a:pPr>
            <a:r>
              <a:rPr lang="en-US" sz="1600"/>
              <a:t>E. Gamma et al., Design Patterns, Addison-Wesley </a:t>
            </a:r>
          </a:p>
          <a:p>
            <a:pPr>
              <a:lnSpc>
                <a:spcPct val="90000"/>
              </a:lnSpc>
            </a:pPr>
            <a:r>
              <a:rPr lang="en-US" sz="1600"/>
              <a:t>John Lakos, Large-Scale C++ Software Design, Addison-Wesley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600" b="1">
                <a:solidFill>
                  <a:srgbClr val="0033CC"/>
                </a:solidFill>
              </a:rPr>
              <a:t>Hardcore design book </a:t>
            </a:r>
          </a:p>
          <a:p>
            <a:pPr>
              <a:lnSpc>
                <a:spcPct val="90000"/>
              </a:lnSpc>
            </a:pPr>
            <a:r>
              <a:rPr lang="en-US" sz="1600"/>
              <a:t>A. Alexandrescu, Modern C++ design, Addison-Wesley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800600" y="228600"/>
            <a:ext cx="3886200" cy="519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Get a good mentor!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hape 140289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r>
              <a:rPr lang="en-US"/>
              <a:t>Using namespace</a:t>
            </a:r>
          </a:p>
        </p:txBody>
      </p:sp>
      <p:sp>
        <p:nvSpPr>
          <p:cNvPr id="140291" name="Shape 140290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419600"/>
          </a:xfrm>
          <a:noFill/>
          <a:ln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/>
              <a:t>#include &lt;iostream&gt;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/>
              <a:t>#include &lt;string&gt;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/>
              <a:t>...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 b="1">
                <a:solidFill>
                  <a:schemeClr val="hlink"/>
                </a:solidFill>
              </a:rPr>
              <a:t>std::</a:t>
            </a:r>
            <a:r>
              <a:rPr lang="en-US" sz="2400"/>
              <a:t>string question = </a:t>
            </a:r>
            <a:r>
              <a:rPr lang="ja-JP" altLang="en-US" sz="2400"/>
              <a:t>“</a:t>
            </a:r>
            <a:r>
              <a:rPr lang="en-US" sz="2400"/>
              <a:t>What do I learn this week?</a:t>
            </a:r>
            <a:r>
              <a:rPr lang="ja-JP" altLang="en-US" sz="2400"/>
              <a:t>”</a:t>
            </a:r>
            <a:r>
              <a:rPr lang="en-US" sz="2400"/>
              <a:t>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 b="1">
                <a:solidFill>
                  <a:schemeClr val="hlink"/>
                </a:solidFill>
              </a:rPr>
              <a:t>std::</a:t>
            </a:r>
            <a:r>
              <a:rPr lang="en-US" sz="2400"/>
              <a:t>cout &lt;&lt; question &lt;&lt; </a:t>
            </a:r>
            <a:r>
              <a:rPr lang="en-US" sz="2400" b="1">
                <a:solidFill>
                  <a:schemeClr val="hlink"/>
                </a:solidFill>
              </a:rPr>
              <a:t>std::</a:t>
            </a:r>
            <a:r>
              <a:rPr lang="en-US" sz="2400"/>
              <a:t>endl;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>
                <a:solidFill>
                  <a:srgbClr val="0033CC"/>
                </a:solidFill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>
                <a:solidFill>
                  <a:srgbClr val="0033CC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/>
              <a:t>string answer = </a:t>
            </a:r>
            <a:r>
              <a:rPr lang="ja-JP" altLang="en-US" sz="2400"/>
              <a:t>“</a:t>
            </a:r>
            <a:r>
              <a:rPr lang="en-US" sz="2400"/>
              <a:t>How to use Geant4</a:t>
            </a:r>
            <a:r>
              <a:rPr lang="ja-JP" altLang="en-US" sz="2400"/>
              <a:t>”</a:t>
            </a:r>
            <a:r>
              <a:rPr lang="en-US" sz="2400"/>
              <a:t>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2400"/>
              <a:t>cout &lt;&lt; answer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4038600" cy="647700"/>
          </a:xfrm>
        </p:spPr>
        <p:txBody>
          <a:bodyPr/>
          <a:lstStyle/>
          <a:p>
            <a:r>
              <a:rPr lang="en-US" sz="4400"/>
              <a:t>Variables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2400" y="176213"/>
            <a:ext cx="4267200" cy="6565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000"/>
              <a:t>#include &lt;iostream&gt; </a:t>
            </a:r>
          </a:p>
          <a:p>
            <a:pPr algn="l"/>
            <a:r>
              <a:rPr lang="en-US" sz="2000"/>
              <a:t>#include &lt;string&gt; 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using namespace std</a:t>
            </a:r>
            <a:r>
              <a:rPr lang="en-US" sz="2000"/>
              <a:t>;</a:t>
            </a:r>
          </a:p>
          <a:p>
            <a:pPr algn="l"/>
            <a:r>
              <a:rPr lang="en-US" sz="2000"/>
              <a:t>int main () </a:t>
            </a:r>
          </a:p>
          <a:p>
            <a:pPr algn="l"/>
            <a:r>
              <a:rPr lang="en-US" sz="2000"/>
              <a:t>{ </a:t>
            </a:r>
          </a:p>
          <a:p>
            <a:pPr algn="l"/>
            <a:r>
              <a:rPr lang="en-US" sz="2000"/>
              <a:t>  // declaring variables: </a:t>
            </a:r>
          </a:p>
          <a:p>
            <a:pPr algn="l"/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 int </a:t>
            </a:r>
            <a:r>
              <a:rPr lang="en-US" sz="2000"/>
              <a:t>a, b; </a:t>
            </a:r>
            <a:r>
              <a:rPr lang="en-US" sz="2000">
                <a:solidFill>
                  <a:srgbClr val="FF0000"/>
                </a:solidFill>
              </a:rPr>
              <a:t>// declaration</a:t>
            </a:r>
          </a:p>
          <a:p>
            <a:pPr algn="l"/>
            <a:r>
              <a:rPr lang="en-US" sz="2000">
                <a:solidFill>
                  <a:srgbClr val="FF0000"/>
                </a:solidFill>
              </a:rPr>
              <a:t>  int</a:t>
            </a:r>
            <a:r>
              <a:rPr lang="en-US" sz="2000"/>
              <a:t> result; </a:t>
            </a:r>
          </a:p>
          <a:p>
            <a:pPr algn="l"/>
            <a:r>
              <a:rPr lang="en-US" sz="2000"/>
              <a:t>  // process: </a:t>
            </a:r>
          </a:p>
          <a:p>
            <a:pPr algn="l"/>
            <a:r>
              <a:rPr lang="en-US" sz="2000"/>
              <a:t>  a = 5; </a:t>
            </a:r>
          </a:p>
          <a:p>
            <a:pPr algn="l"/>
            <a:r>
              <a:rPr lang="en-US" sz="2000"/>
              <a:t>  b = 2; </a:t>
            </a:r>
          </a:p>
          <a:p>
            <a:pPr algn="l"/>
            <a:r>
              <a:rPr lang="en-US" sz="2000"/>
              <a:t>  a = a + 1; </a:t>
            </a:r>
          </a:p>
          <a:p>
            <a:pPr algn="l"/>
            <a:r>
              <a:rPr lang="en-US" sz="2000"/>
              <a:t>  result = a - b; </a:t>
            </a:r>
          </a:p>
          <a:p>
            <a:pPr algn="l"/>
            <a:r>
              <a:rPr lang="en-US" sz="2000"/>
              <a:t>  // print out the result: 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 cout</a:t>
            </a:r>
            <a:r>
              <a:rPr lang="en-US" sz="2000"/>
              <a:t> &lt;&lt; result &lt;&lt; endl;</a:t>
            </a:r>
          </a:p>
          <a:p>
            <a:pPr algn="l"/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string</a:t>
            </a:r>
            <a:r>
              <a:rPr lang="en-US" sz="2000"/>
              <a:t> myString = "This is a string"; </a:t>
            </a:r>
          </a:p>
          <a:p>
            <a:pPr algn="l"/>
            <a:r>
              <a:rPr lang="en-US" sz="2000"/>
              <a:t>  cout &lt;&lt; myString &lt;&lt; endl;</a:t>
            </a:r>
          </a:p>
          <a:p>
            <a:pPr algn="l"/>
            <a:r>
              <a:rPr lang="en-US"/>
              <a:t>  </a:t>
            </a:r>
            <a:r>
              <a:rPr lang="en-US" sz="2000">
                <a:solidFill>
                  <a:srgbClr val="FF0000"/>
                </a:solidFill>
              </a:rPr>
              <a:t>const int</a:t>
            </a:r>
            <a:r>
              <a:rPr lang="en-US" sz="2000"/>
              <a:t> neverChangeMe = 100;</a:t>
            </a:r>
            <a:r>
              <a:rPr lang="en-US"/>
              <a:t> </a:t>
            </a:r>
            <a:endParaRPr lang="en-US" sz="2000"/>
          </a:p>
          <a:p>
            <a:pPr algn="l"/>
            <a:r>
              <a:rPr lang="en-US" sz="2000"/>
              <a:t>  // terminate the program: </a:t>
            </a:r>
          </a:p>
          <a:p>
            <a:pPr algn="l"/>
            <a:r>
              <a:rPr lang="en-US" sz="2000"/>
              <a:t>  return 0; </a:t>
            </a:r>
          </a:p>
          <a:p>
            <a:pPr algn="l"/>
            <a:r>
              <a:rPr lang="en-US" sz="2000"/>
              <a:t>}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572000" y="1209675"/>
            <a:ext cx="4419600" cy="1993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Scope of variables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global variables</a:t>
            </a:r>
            <a:r>
              <a:rPr lang="en-US" sz="2000"/>
              <a:t> can be referred from anywhere in the code 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local variables</a:t>
            </a:r>
            <a:r>
              <a:rPr lang="en-US" sz="2000"/>
              <a:t>: limited to the block enclosed in braces ({}) 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572000" y="3581400"/>
            <a:ext cx="4419600" cy="10795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Initialization</a:t>
            </a:r>
          </a:p>
          <a:p>
            <a:pPr algn="l"/>
            <a:r>
              <a:rPr lang="en-US" sz="2000"/>
              <a:t>int a = 0; </a:t>
            </a:r>
            <a:r>
              <a:rPr lang="en-US" sz="2000">
                <a:solidFill>
                  <a:schemeClr val="hlink"/>
                </a:solidFill>
              </a:rPr>
              <a:t>// assignment operator</a:t>
            </a:r>
          </a:p>
          <a:p>
            <a:pPr algn="l"/>
            <a:r>
              <a:rPr lang="en-US" sz="2000"/>
              <a:t>int a(0);  </a:t>
            </a:r>
            <a:r>
              <a:rPr lang="en-US" sz="2000">
                <a:solidFill>
                  <a:schemeClr val="hlink"/>
                </a:solidFill>
              </a:rPr>
              <a:t>// constructor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572000" y="5486400"/>
            <a:ext cx="4419600" cy="10795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const</a:t>
            </a:r>
            <a:r>
              <a:rPr lang="en-US"/>
              <a:t> </a:t>
            </a:r>
          </a:p>
          <a:p>
            <a:pPr algn="l"/>
            <a:r>
              <a:rPr lang="en-US" sz="2000"/>
              <a:t>the value </a:t>
            </a:r>
            <a:r>
              <a:rPr lang="en-US" sz="2000">
                <a:solidFill>
                  <a:schemeClr val="hlink"/>
                </a:solidFill>
              </a:rPr>
              <a:t>cannot be modified</a:t>
            </a:r>
            <a:r>
              <a:rPr lang="en-US" sz="2000"/>
              <a:t> after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/>
              <a:t>References </a:t>
            </a:r>
            <a:r>
              <a:rPr lang="en-US" sz="3600"/>
              <a:t>and</a:t>
            </a:r>
            <a:r>
              <a:rPr lang="en-US" sz="4400"/>
              <a:t> Pointers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714375"/>
          </a:xfrm>
          <a:prstGeom prst="rect">
            <a:avLst/>
          </a:prstGeom>
          <a:solidFill>
            <a:srgbClr val="000099"/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The address that locates a variable within memory is what we call a </a:t>
            </a:r>
            <a:r>
              <a:rPr lang="en-US" sz="2000" b="1" i="1">
                <a:solidFill>
                  <a:schemeClr val="bg1"/>
                </a:solidFill>
              </a:rPr>
              <a:t>reference</a:t>
            </a:r>
            <a:r>
              <a:rPr lang="en-US" sz="2000">
                <a:solidFill>
                  <a:schemeClr val="bg1"/>
                </a:solidFill>
              </a:rPr>
              <a:t> to that variable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57200" y="1828800"/>
            <a:ext cx="706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x = &amp;y;        // reference operator &amp; </a:t>
            </a:r>
            <a:r>
              <a:rPr lang="ja-JP" altLang="en-US" i="1">
                <a:solidFill>
                  <a:schemeClr val="hlink"/>
                </a:solidFill>
                <a:latin typeface="Arial"/>
              </a:rPr>
              <a:t>“</a:t>
            </a:r>
            <a:r>
              <a:rPr lang="en-US" i="1">
                <a:solidFill>
                  <a:schemeClr val="hlink"/>
                </a:solidFill>
              </a:rPr>
              <a:t>the address of</a:t>
            </a:r>
            <a:r>
              <a:rPr lang="ja-JP" altLang="en-US" i="1">
                <a:solidFill>
                  <a:schemeClr val="hlink"/>
                </a:solidFill>
                <a:latin typeface="Arial"/>
              </a:rPr>
              <a:t>”</a:t>
            </a:r>
            <a:endParaRPr lang="en-US" i="1">
              <a:solidFill>
                <a:schemeClr val="hlink"/>
              </a:solidFill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81000" y="3324225"/>
            <a:ext cx="8534400" cy="714375"/>
          </a:xfrm>
          <a:prstGeom prst="rect">
            <a:avLst/>
          </a:prstGeom>
          <a:solidFill>
            <a:srgbClr val="000099"/>
          </a:solidFill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variable which stores a reference to another variable is called a </a:t>
            </a:r>
            <a:r>
              <a:rPr lang="en-US" sz="2000" b="1">
                <a:solidFill>
                  <a:schemeClr val="bg1"/>
                </a:solidFill>
              </a:rPr>
              <a:t>pointer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Pointers are said to "point to" the variable whose reference they store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81000" y="4038600"/>
            <a:ext cx="636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z = *x;          // z equal to </a:t>
            </a:r>
            <a:r>
              <a:rPr lang="ja-JP" altLang="en-US" i="1">
                <a:solidFill>
                  <a:schemeClr val="hlink"/>
                </a:solidFill>
                <a:latin typeface="Arial"/>
              </a:rPr>
              <a:t>“</a:t>
            </a:r>
            <a:r>
              <a:rPr lang="en-US" i="1">
                <a:solidFill>
                  <a:schemeClr val="hlink"/>
                </a:solidFill>
              </a:rPr>
              <a:t>value pointed by</a:t>
            </a:r>
            <a:r>
              <a:rPr lang="ja-JP" altLang="en-US" i="1">
                <a:solidFill>
                  <a:schemeClr val="hlink"/>
                </a:solidFill>
                <a:latin typeface="Arial"/>
              </a:rPr>
              <a:t>”</a:t>
            </a:r>
            <a:r>
              <a:rPr lang="en-US"/>
              <a:t> x  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81000" y="4648200"/>
            <a:ext cx="5867400" cy="120015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double* z;   </a:t>
            </a:r>
            <a:r>
              <a:rPr lang="en-US" sz="2000"/>
              <a:t>// </a:t>
            </a:r>
            <a:r>
              <a:rPr lang="en-US" sz="2000" i="1"/>
              <a:t>z is a pointer to a double</a:t>
            </a:r>
            <a:r>
              <a:rPr lang="en-US" i="1"/>
              <a:t> </a:t>
            </a:r>
          </a:p>
          <a:p>
            <a:pPr algn="l"/>
            <a:r>
              <a:rPr lang="en-US"/>
              <a:t>double x = 35.7;</a:t>
            </a:r>
          </a:p>
          <a:p>
            <a:pPr algn="l"/>
            <a:r>
              <a:rPr lang="en-US"/>
              <a:t>z = &amp;x;       </a:t>
            </a:r>
            <a:r>
              <a:rPr lang="en-US" sz="2000"/>
              <a:t>// </a:t>
            </a:r>
            <a:r>
              <a:rPr lang="en-US" sz="2000" i="1"/>
              <a:t>therefore *z is 35.7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81000" y="6019800"/>
            <a:ext cx="8382000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z = 0;         // </a:t>
            </a:r>
            <a:r>
              <a:rPr lang="en-US" sz="2000">
                <a:solidFill>
                  <a:schemeClr val="hlink"/>
                </a:solidFill>
              </a:rPr>
              <a:t>null</a:t>
            </a:r>
            <a:r>
              <a:rPr lang="en-US" sz="2000"/>
              <a:t> pointer</a:t>
            </a:r>
            <a:r>
              <a:rPr lang="en-US"/>
              <a:t> </a:t>
            </a:r>
            <a:r>
              <a:rPr lang="en-US" sz="1600"/>
              <a:t>(not pointing to any valid reference or memory address) 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81000" y="2590800"/>
            <a:ext cx="1371600" cy="39687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3505200" y="2319338"/>
            <a:ext cx="3886200" cy="804862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>
                <a:solidFill>
                  <a:srgbClr val="0A017F"/>
                </a:solidFill>
              </a:rPr>
              <a:t>int i = 10;</a:t>
            </a:r>
          </a:p>
          <a:p>
            <a:pPr algn="l">
              <a:lnSpc>
                <a:spcPct val="85000"/>
              </a:lnSpc>
            </a:pPr>
            <a:r>
              <a:rPr lang="en-US" sz="1800">
                <a:solidFill>
                  <a:srgbClr val="0A017F"/>
                </a:solidFill>
              </a:rPr>
              <a:t>int&amp; ir = i;	</a:t>
            </a:r>
            <a:r>
              <a:rPr lang="en-US" sz="1800" i="1">
                <a:solidFill>
                  <a:schemeClr val="accent2"/>
                </a:solidFill>
              </a:rPr>
              <a:t>// reference (alias)</a:t>
            </a:r>
          </a:p>
          <a:p>
            <a:pPr algn="l">
              <a:lnSpc>
                <a:spcPct val="85000"/>
              </a:lnSpc>
            </a:pPr>
            <a:r>
              <a:rPr lang="en-US" sz="1800">
                <a:solidFill>
                  <a:srgbClr val="0A017F"/>
                </a:solidFill>
              </a:rPr>
              <a:t>ir = ir + 1;	</a:t>
            </a:r>
            <a:r>
              <a:rPr lang="en-US" sz="1800" i="1">
                <a:solidFill>
                  <a:schemeClr val="accent2"/>
                </a:solidFill>
              </a:rPr>
              <a:t>// increment i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1981200" y="2590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is an alias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3313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 lIns="91440" tIns="45720" rIns="91440" bIns="45720"/>
          <a:lstStyle/>
          <a:p>
            <a:pPr eaLnBrk="1" hangingPunct="1"/>
            <a:r>
              <a:rPr lang="en-US" sz="3200"/>
              <a:t>Read pointer declarations right to left</a:t>
            </a:r>
          </a:p>
        </p:txBody>
      </p:sp>
      <p:sp>
        <p:nvSpPr>
          <p:cNvPr id="13315" name="Shape 133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5181600"/>
          </a:xfrm>
          <a:noFill/>
          <a:ln/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// A const River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const River nile;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// A pointer to a const River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const River* nilePc;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// A const pointer to a River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River* const nileCp;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// A const pointer to a const River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const River* const nileCpc;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647700"/>
          </a:xfrm>
        </p:spPr>
        <p:txBody>
          <a:bodyPr/>
          <a:lstStyle/>
          <a:p>
            <a:r>
              <a:rPr lang="en-US" sz="3600" dirty="0"/>
              <a:t>Dynamic memory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81000" y="111283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Operator new </a:t>
            </a:r>
            <a:endParaRPr lang="en-US" sz="1800">
              <a:latin typeface="Calibri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81000" y="1662113"/>
            <a:ext cx="276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pointer = new type 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657600" y="1662113"/>
            <a:ext cx="4154488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Student* paul = new Student;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" y="2241550"/>
            <a:ext cx="8458200" cy="17970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If the allocation of this block of memory failed,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the failure could be detected by checking if paul took a </a:t>
            </a:r>
            <a:r>
              <a:rPr lang="en-US" sz="2000">
                <a:solidFill>
                  <a:srgbClr val="FFFF00"/>
                </a:solidFill>
              </a:rPr>
              <a:t>null pointer</a:t>
            </a:r>
            <a:r>
              <a:rPr lang="en-US" sz="2000">
                <a:solidFill>
                  <a:schemeClr val="bg1"/>
                </a:solidFill>
              </a:rPr>
              <a:t> value: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if (</a:t>
            </a:r>
            <a:r>
              <a:rPr lang="en-US">
                <a:solidFill>
                  <a:srgbClr val="FFFF00"/>
                </a:solidFill>
              </a:rPr>
              <a:t>paul == 0</a:t>
            </a:r>
            <a:r>
              <a:rPr lang="en-US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  // </a:t>
            </a:r>
            <a:r>
              <a:rPr lang="en-US">
                <a:solidFill>
                  <a:srgbClr val="FFFF99"/>
                </a:solidFill>
              </a:rPr>
              <a:t>error assigning memory, take measures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}; </a:t>
            </a:r>
            <a:r>
              <a:rPr lang="en-US" sz="1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04800" y="4419600"/>
            <a:ext cx="243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b="1"/>
              <a:t>Operator delete</a:t>
            </a:r>
            <a:endParaRPr lang="en-US" sz="1800">
              <a:latin typeface="Calibri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657600" y="4429125"/>
            <a:ext cx="1858963" cy="469900"/>
          </a:xfrm>
          <a:prstGeom prst="rect">
            <a:avLst/>
          </a:prstGeom>
          <a:noFill/>
          <a:ln w="127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delete paul;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" y="5019675"/>
            <a:ext cx="8629650" cy="1281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Dynamic memory should be freed once it is no longer needed,</a:t>
            </a:r>
          </a:p>
          <a:p>
            <a:r>
              <a:rPr lang="en-US" sz="1800">
                <a:solidFill>
                  <a:schemeClr val="bg1"/>
                </a:solidFill>
              </a:rPr>
              <a:t>so that the memory becomes available again for other requests of dynamic memory</a:t>
            </a:r>
          </a:p>
          <a:p>
            <a:r>
              <a:rPr lang="en-US" sz="1800">
                <a:solidFill>
                  <a:schemeClr val="bg1"/>
                </a:solidFill>
              </a:rPr>
              <a:t>Rule of thumb: </a:t>
            </a:r>
            <a:r>
              <a:rPr lang="en-US" sz="2000">
                <a:solidFill>
                  <a:schemeClr val="bg1"/>
                </a:solidFill>
              </a:rPr>
              <a:t>every </a:t>
            </a:r>
            <a:r>
              <a:rPr lang="en-US" sz="2000" b="1">
                <a:solidFill>
                  <a:srgbClr val="FFFF00"/>
                </a:solidFill>
              </a:rPr>
              <a:t>new </a:t>
            </a:r>
            <a:r>
              <a:rPr lang="en-US" sz="2000">
                <a:solidFill>
                  <a:schemeClr val="bg1"/>
                </a:solidFill>
              </a:rPr>
              <a:t>must be paired by a </a:t>
            </a:r>
            <a:r>
              <a:rPr lang="en-US" sz="2000" b="1">
                <a:solidFill>
                  <a:srgbClr val="FFFF00"/>
                </a:solidFill>
              </a:rPr>
              <a:t>delete</a:t>
            </a:r>
          </a:p>
          <a:p>
            <a:r>
              <a:rPr lang="en-US" sz="2000">
                <a:solidFill>
                  <a:schemeClr val="bg1"/>
                </a:solidFill>
              </a:rPr>
              <a:t>Failure to free memory:</a:t>
            </a:r>
            <a:r>
              <a:rPr lang="en-US" sz="2000" b="1">
                <a:solidFill>
                  <a:srgbClr val="FFFF00"/>
                </a:solidFill>
              </a:rPr>
              <a:t> memory leak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emplate-sha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Template-shaded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FF"/>
        </a:solidFill>
        <a:ln w="12700" cap="flat" cmpd="sng" algn="ctr">
          <a:solidFill>
            <a:srgbClr val="CCFF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FF"/>
        </a:solidFill>
        <a:ln w="12700" cap="flat" cmpd="sng" algn="ctr">
          <a:solidFill>
            <a:srgbClr val="CCFF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lueTemplate-shad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Template-shad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Template-shad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Template-shad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Template-shad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Template-shad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Template-shad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Template-shaded 8">
        <a:dk1>
          <a:srgbClr val="C0C0C0"/>
        </a:dk1>
        <a:lt1>
          <a:srgbClr val="FFFFFF"/>
        </a:lt1>
        <a:dk2>
          <a:srgbClr val="336699"/>
        </a:dk2>
        <a:lt2>
          <a:srgbClr val="006B61"/>
        </a:lt2>
        <a:accent1>
          <a:srgbClr val="FFCC66"/>
        </a:accent1>
        <a:accent2>
          <a:srgbClr val="66FFFF"/>
        </a:accent2>
        <a:accent3>
          <a:srgbClr val="ADB8CA"/>
        </a:accent3>
        <a:accent4>
          <a:srgbClr val="DADADA"/>
        </a:accent4>
        <a:accent5>
          <a:srgbClr val="FFE2B8"/>
        </a:accent5>
        <a:accent6>
          <a:srgbClr val="5CE7E7"/>
        </a:accent6>
        <a:hlink>
          <a:srgbClr val="CCFF33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Template-shaded 9">
        <a:dk1>
          <a:srgbClr val="000000"/>
        </a:dk1>
        <a:lt1>
          <a:srgbClr val="FFFFFF"/>
        </a:lt1>
        <a:dk2>
          <a:srgbClr val="FF0066"/>
        </a:dk2>
        <a:lt2>
          <a:srgbClr val="808080"/>
        </a:lt2>
        <a:accent1>
          <a:srgbClr val="CC00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AACA"/>
        </a:accent5>
        <a:accent6>
          <a:srgbClr val="008A8A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mc_behind</Template>
  <TotalTime>860</TotalTime>
  <Words>3484</Words>
  <Application>Microsoft Office PowerPoint</Application>
  <PresentationFormat>Presentación en pantalla (4:3)</PresentationFormat>
  <Paragraphs>704</Paragraphs>
  <Slides>44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BlueTemplate-shaded</vt:lpstr>
      <vt:lpstr>(Minimal) (Practical)  Introduction to C++ and OOP</vt:lpstr>
      <vt:lpstr>C++ basics </vt:lpstr>
      <vt:lpstr>Getting started</vt:lpstr>
      <vt:lpstr>Compilation</vt:lpstr>
      <vt:lpstr>Using namespace</vt:lpstr>
      <vt:lpstr>Variables</vt:lpstr>
      <vt:lpstr>References and Pointers</vt:lpstr>
      <vt:lpstr>Read pointer declarations right to left</vt:lpstr>
      <vt:lpstr>Dynamic memory</vt:lpstr>
      <vt:lpstr>C++ Gotcha</vt:lpstr>
      <vt:lpstr>C++ “Gotcha”</vt:lpstr>
      <vt:lpstr>Memory allocation jargon</vt:lpstr>
      <vt:lpstr>Operators  (most common ones)</vt:lpstr>
      <vt:lpstr>Control structures</vt:lpstr>
      <vt:lpstr>Functions</vt:lpstr>
      <vt:lpstr>More on Functions</vt:lpstr>
      <vt:lpstr>OOP basics</vt:lpstr>
      <vt:lpstr>OOP basic concepts</vt:lpstr>
      <vt:lpstr>Class and Object</vt:lpstr>
      <vt:lpstr>The class interface in C++</vt:lpstr>
      <vt:lpstr>Constructor and assignment</vt:lpstr>
      <vt:lpstr>Classes: Basic Design Rules</vt:lpstr>
      <vt:lpstr>Inheritance</vt:lpstr>
      <vt:lpstr>Polymorphism</vt:lpstr>
      <vt:lpstr>Liskov Substitution Principle</vt:lpstr>
      <vt:lpstr>Presentación de PowerPoint</vt:lpstr>
      <vt:lpstr>Presentación de PowerPoint</vt:lpstr>
      <vt:lpstr>Inheritance and Virtual Functions</vt:lpstr>
      <vt:lpstr>More C++</vt:lpstr>
      <vt:lpstr>Templates</vt:lpstr>
      <vt:lpstr>Presentación de PowerPoint</vt:lpstr>
      <vt:lpstr>Standard Template Library (STL)</vt:lpstr>
      <vt:lpstr>std::string</vt:lpstr>
      <vt:lpstr>std::vector</vt:lpstr>
      <vt:lpstr>std::vector (more)</vt:lpstr>
      <vt:lpstr>Iterators</vt:lpstr>
      <vt:lpstr>A few practical issues </vt:lpstr>
      <vt:lpstr>Organizational Strategy</vt:lpstr>
      <vt:lpstr>How a Header File looks like</vt:lpstr>
      <vt:lpstr>Forward Declaration</vt:lpstr>
      <vt:lpstr>Header file and implementation</vt:lpstr>
      <vt:lpstr>“Segmentation fault (core dumped)”</vt:lpstr>
      <vt:lpstr>Further reading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essentials</dc:title>
  <dc:creator>user</dc:creator>
  <cp:lastModifiedBy>user</cp:lastModifiedBy>
  <cp:revision>54</cp:revision>
  <dcterms:created xsi:type="dcterms:W3CDTF">2006-08-16T00:00:00Z</dcterms:created>
  <dcterms:modified xsi:type="dcterms:W3CDTF">2015-04-11T02:34:22Z</dcterms:modified>
</cp:coreProperties>
</file>