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6" r:id="rId1"/>
  </p:sldMasterIdLst>
  <p:notesMasterIdLst>
    <p:notesMasterId r:id="rId47"/>
  </p:notesMasterIdLst>
  <p:sldIdLst>
    <p:sldId id="293" r:id="rId2"/>
    <p:sldId id="295" r:id="rId3"/>
    <p:sldId id="299" r:id="rId4"/>
    <p:sldId id="262" r:id="rId5"/>
    <p:sldId id="285" r:id="rId6"/>
    <p:sldId id="257" r:id="rId7"/>
    <p:sldId id="294" r:id="rId8"/>
    <p:sldId id="264" r:id="rId9"/>
    <p:sldId id="266" r:id="rId10"/>
    <p:sldId id="302" r:id="rId11"/>
    <p:sldId id="263" r:id="rId12"/>
    <p:sldId id="265" r:id="rId13"/>
    <p:sldId id="267" r:id="rId14"/>
    <p:sldId id="277" r:id="rId15"/>
    <p:sldId id="279" r:id="rId16"/>
    <p:sldId id="276" r:id="rId17"/>
    <p:sldId id="278" r:id="rId18"/>
    <p:sldId id="286" r:id="rId19"/>
    <p:sldId id="269" r:id="rId20"/>
    <p:sldId id="288" r:id="rId21"/>
    <p:sldId id="289" r:id="rId22"/>
    <p:sldId id="290" r:id="rId23"/>
    <p:sldId id="291" r:id="rId24"/>
    <p:sldId id="270" r:id="rId25"/>
    <p:sldId id="292" r:id="rId26"/>
    <p:sldId id="271" r:id="rId27"/>
    <p:sldId id="296" r:id="rId28"/>
    <p:sldId id="297" r:id="rId29"/>
    <p:sldId id="272" r:id="rId30"/>
    <p:sldId id="273" r:id="rId31"/>
    <p:sldId id="298" r:id="rId32"/>
    <p:sldId id="280" r:id="rId33"/>
    <p:sldId id="303" r:id="rId34"/>
    <p:sldId id="315" r:id="rId35"/>
    <p:sldId id="316" r:id="rId36"/>
    <p:sldId id="317" r:id="rId37"/>
    <p:sldId id="313" r:id="rId38"/>
    <p:sldId id="309" r:id="rId39"/>
    <p:sldId id="307" r:id="rId40"/>
    <p:sldId id="304" r:id="rId41"/>
    <p:sldId id="305" r:id="rId42"/>
    <p:sldId id="311" r:id="rId43"/>
    <p:sldId id="312" r:id="rId44"/>
    <p:sldId id="314" r:id="rId45"/>
    <p:sldId id="258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5C115E2-9E16-4ADA-B682-1AB356AD3476}">
          <p14:sldIdLst>
            <p14:sldId id="293"/>
            <p14:sldId id="295"/>
            <p14:sldId id="299"/>
            <p14:sldId id="262"/>
            <p14:sldId id="285"/>
            <p14:sldId id="257"/>
            <p14:sldId id="294"/>
            <p14:sldId id="264"/>
            <p14:sldId id="266"/>
            <p14:sldId id="302"/>
            <p14:sldId id="263"/>
            <p14:sldId id="265"/>
            <p14:sldId id="267"/>
            <p14:sldId id="277"/>
            <p14:sldId id="279"/>
            <p14:sldId id="276"/>
            <p14:sldId id="278"/>
            <p14:sldId id="286"/>
            <p14:sldId id="269"/>
            <p14:sldId id="288"/>
            <p14:sldId id="289"/>
            <p14:sldId id="290"/>
            <p14:sldId id="291"/>
            <p14:sldId id="270"/>
            <p14:sldId id="292"/>
            <p14:sldId id="271"/>
            <p14:sldId id="296"/>
            <p14:sldId id="297"/>
            <p14:sldId id="272"/>
            <p14:sldId id="273"/>
            <p14:sldId id="298"/>
            <p14:sldId id="280"/>
            <p14:sldId id="303"/>
            <p14:sldId id="315"/>
            <p14:sldId id="316"/>
            <p14:sldId id="317"/>
            <p14:sldId id="313"/>
            <p14:sldId id="309"/>
            <p14:sldId id="307"/>
            <p14:sldId id="304"/>
            <p14:sldId id="305"/>
            <p14:sldId id="311"/>
            <p14:sldId id="312"/>
            <p14:sldId id="314"/>
            <p14:sldId id="25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layegh" initials="j" lastIdx="14" clrIdx="0">
    <p:extLst>
      <p:ext uri="{19B8F6BF-5375-455C-9EA6-DF929625EA0E}">
        <p15:presenceInfo xmlns:p15="http://schemas.microsoft.com/office/powerpoint/2012/main" xmlns="" userId="jalayeg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008D"/>
    <a:srgbClr val="B200FF"/>
    <a:srgbClr val="00FF00"/>
    <a:srgbClr val="7492B5"/>
    <a:srgbClr val="C5C546"/>
    <a:srgbClr val="EBE6E7"/>
    <a:srgbClr val="F8E6E8"/>
    <a:srgbClr val="B3C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8" d="100"/>
          <a:sy n="58" d="100"/>
        </p:scale>
        <p:origin x="-102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20T18:24:45.292" idx="2">
    <p:pos x="10" y="10"/>
    <p:text>فارغ التحصیل ها</p:text>
    <p:extLst>
      <p:ext uri="{C676402C-5697-4E1C-873F-D02D1690AC5C}">
        <p15:threadingInfo xmlns:p15="http://schemas.microsoft.com/office/powerpoint/2012/main" xmlns="" timeZoneBias="-210"/>
      </p:ext>
    </p:extLst>
  </p:cm>
  <p:cm authorId="1" dt="2014-12-20T18:25:34.582" idx="4">
    <p:pos x="10" y="106"/>
    <p:text>بازبین ها (دبرگ)</p:text>
    <p:extLst>
      <p:ext uri="{C676402C-5697-4E1C-873F-D02D1690AC5C}">
        <p15:threadingInfo xmlns:p15="http://schemas.microsoft.com/office/powerpoint/2012/main" xmlns="" timeZoneBias="-210">
          <p15:parentCm authorId="1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20T18:24:45.292" idx="2">
    <p:pos x="10" y="10"/>
    <p:text>فارغ التحصیل ها</p:text>
    <p:extLst>
      <p:ext uri="{C676402C-5697-4E1C-873F-D02D1690AC5C}">
        <p15:threadingInfo xmlns:p15="http://schemas.microsoft.com/office/powerpoint/2012/main" xmlns="" timeZoneBias="-210"/>
      </p:ext>
    </p:extLst>
  </p:cm>
  <p:cm authorId="1" dt="2014-12-20T18:25:34.582" idx="4">
    <p:pos x="10" y="106"/>
    <p:text>بازبین ها (دبرگ)</p:text>
    <p:extLst>
      <p:ext uri="{C676402C-5697-4E1C-873F-D02D1690AC5C}">
        <p15:threadingInfo xmlns:p15="http://schemas.microsoft.com/office/powerpoint/2012/main" xmlns="" timeZoneBias="-210">
          <p15:parentCm authorId="1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20T18:24:45.292" idx="2">
    <p:pos x="10" y="10"/>
    <p:text>فارغ التحصیل ها</p:text>
    <p:extLst>
      <p:ext uri="{C676402C-5697-4E1C-873F-D02D1690AC5C}">
        <p15:threadingInfo xmlns:p15="http://schemas.microsoft.com/office/powerpoint/2012/main" xmlns="" timeZoneBias="-210"/>
      </p:ext>
    </p:extLst>
  </p:cm>
  <p:cm authorId="1" dt="2014-12-20T18:25:34.582" idx="4">
    <p:pos x="10" y="106"/>
    <p:text>بازبین ها (دبرگ)</p:text>
    <p:extLst>
      <p:ext uri="{C676402C-5697-4E1C-873F-D02D1690AC5C}">
        <p15:threadingInfo xmlns:p15="http://schemas.microsoft.com/office/powerpoint/2012/main" xmlns="" timeZoneBias="-210">
          <p15:parentCm authorId="1" idx="2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20T18:24:45.292" idx="2">
    <p:pos x="10" y="10"/>
    <p:text>فارغ التحصیل ها</p:text>
    <p:extLst>
      <p:ext uri="{C676402C-5697-4E1C-873F-D02D1690AC5C}">
        <p15:threadingInfo xmlns:p15="http://schemas.microsoft.com/office/powerpoint/2012/main" xmlns="" timeZoneBias="-210"/>
      </p:ext>
    </p:extLst>
  </p:cm>
  <p:cm authorId="1" dt="2014-12-20T18:25:34.582" idx="4">
    <p:pos x="10" y="106"/>
    <p:text>بازبین ها (دبرگ)</p:text>
    <p:extLst>
      <p:ext uri="{C676402C-5697-4E1C-873F-D02D1690AC5C}">
        <p15:threadingInfo xmlns:p15="http://schemas.microsoft.com/office/powerpoint/2012/main" xmlns="" timeZoneBias="-210">
          <p15:parentCm authorId="1" idx="2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20T19:13:09.883" idx="8">
    <p:pos x="183" y="139"/>
    <p:text>هسته و انواع داده (Kernel and NumberType)
کتابخانه اصلی (Basic Library)
کتابخانه های پشتیبان (Support Library)</p:text>
    <p:extLst>
      <p:ext uri="{C676402C-5697-4E1C-873F-D02D1690AC5C}">
        <p15:threadingInfo xmlns:p15="http://schemas.microsoft.com/office/powerpoint/2012/main" xmlns="" timeZoneBias="-21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20T19:03:58.730" idx="5">
    <p:pos x="409" y="34"/>
    <p:text>1-&gt;اولیه
2-&gt;گزاره ها (مقایسه,جهت یابی
3-&gt;ساخت ساز(برخورد - فاصله)</p:text>
    <p:extLst mod="1">
      <p:ext uri="{C676402C-5697-4E1C-873F-D02D1690AC5C}">
        <p15:threadingInfo xmlns:p15="http://schemas.microsoft.com/office/powerpoint/2012/main" xmlns="" timeZoneBias="-210"/>
      </p:ext>
    </p:extLst>
  </p:cm>
  <p:cm authorId="1" dt="2014-12-20T19:08:33.046" idx="6">
    <p:pos x="10" y="10"/>
    <p:text>سوال شود</p:text>
    <p:extLst>
      <p:ext uri="{C676402C-5697-4E1C-873F-D02D1690AC5C}">
        <p15:threadingInfo xmlns:p15="http://schemas.microsoft.com/office/powerpoint/2012/main" xmlns="" timeZoneBias="-21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21T19:06:12.736" idx="11">
    <p:pos x="1006" y="1606"/>
    <p:text>*n ≥yx *it for all iterators it in the range.</p:text>
    <p:extLst mod="1">
      <p:ext uri="{C676402C-5697-4E1C-873F-D02D1690AC5C}">
        <p15:threadingInfo xmlns:p15="http://schemas.microsoft.com/office/powerpoint/2012/main" xmlns="" timeZoneBias="-210"/>
      </p:ext>
    </p:extLst>
  </p:cm>
  <p:cm authorId="1" dt="2014-12-21T19:06:29.426" idx="12">
    <p:pos x="1006" y="1702"/>
    <p:text>Similarly, for s, w, and e the inequalities *s ≤yx *it, *w ≤xy *it, and *e ≥xy *it hold for all iterators it in the range.</p:text>
    <p:extLst mod="1">
      <p:ext uri="{C676402C-5697-4E1C-873F-D02D1690AC5C}">
        <p15:threadingInfo xmlns:p15="http://schemas.microsoft.com/office/powerpoint/2012/main" xmlns="" timeZoneBias="-210">
          <p15:parentCm authorId="1" idx="11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29T00:10:37.310" idx="13">
    <p:pos x="10" y="10"/>
    <p:text/>
    <p:extLst>
      <p:ext uri="{C676402C-5697-4E1C-873F-D02D1690AC5C}">
        <p15:threadingInfo xmlns:p15="http://schemas.microsoft.com/office/powerpoint/2012/main" xmlns="" timeZoneBias="-21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CC09F-85F9-49BB-A51D-938F6E41D599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73CE0-F69B-45D8-90F7-6E61842A22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8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3CE0-F69B-45D8-90F7-6E61842A22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3CE0-F69B-45D8-90F7-6E61842A22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1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C9DF-E4F0-4725-B318-EDA68D15D318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5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6E83-0543-48C6-8FB5-5E4247D51AB7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357D-0297-4017-86FE-FAF865A0E6F0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3F82-7CEA-4419-9E8B-1DA190632E01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2F89-B80D-411E-839D-4A9F07CEFDFA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3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2B70-3DB1-4880-B52C-5A621B0C6C41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A40A-AE54-443E-AEE4-110BA944A14F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8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A637-922D-436C-9641-CD4AF36BE494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8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8609-EB53-42D7-AEBC-3F157669D790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E726-7973-4353-A381-102E8D8FB1AE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4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2FC4-ADF3-4827-B052-7F16C1C3B93A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6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C381D-F202-4182-9F91-D19B1CE42A81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8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bqglviewer.com/src/libQGLViewer-2.6.0.tar.gz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gal.org/download.html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641925"/>
              </p:ext>
            </p:extLst>
          </p:nvPr>
        </p:nvGraphicFramePr>
        <p:xfrm>
          <a:off x="0" y="-4"/>
          <a:ext cx="12192000" cy="6400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b="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1451771" y="1416674"/>
            <a:ext cx="9288458" cy="14810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the</a:t>
            </a:r>
          </a:p>
          <a:p>
            <a:pPr algn="ctr"/>
            <a:r>
              <a:rPr lang="en-US" sz="2800" i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Geometry Algorithms Library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676" y="3872135"/>
            <a:ext cx="4205048" cy="110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82792" y="5426169"/>
            <a:ext cx="437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EC008D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www.cgal.org</a:t>
            </a:r>
            <a:endParaRPr lang="en-US" sz="2400" dirty="0">
              <a:solidFill>
                <a:srgbClr val="EC008D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06592" y="6261147"/>
            <a:ext cx="437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1393-1</a:t>
            </a: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1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69647" y="2686460"/>
            <a:ext cx="165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C008D"/>
              </a:buClr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2</a:t>
            </a:r>
            <a:endParaRPr lang="fa-IR" sz="3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67054"/>
              </p:ext>
            </p:extLst>
          </p:nvPr>
        </p:nvGraphicFramePr>
        <p:xfrm>
          <a:off x="0" y="-4"/>
          <a:ext cx="12192000" cy="6331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pPr algn="l"/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1210615" y="3271235"/>
            <a:ext cx="9607639" cy="8371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EC008D"/>
              </a:buClr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CGAL </a:t>
            </a:r>
          </a:p>
        </p:txBody>
      </p:sp>
    </p:spTree>
    <p:extLst>
      <p:ext uri="{BB962C8B-B14F-4D97-AF65-F5344CB8AC3E}">
        <p14:creationId xmlns:p14="http://schemas.microsoft.com/office/powerpoint/2010/main" val="37423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5128" y="1911927"/>
            <a:ext cx="113468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 and Number Type</a:t>
            </a:r>
            <a:endParaRPr lang="fa-IR" sz="3200" dirty="0" smtClean="0">
              <a:solidFill>
                <a:srgbClr val="B2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sz="3200" dirty="0" smtClean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en-US" sz="3200" dirty="0" smtClean="0">
                <a:solidFill>
                  <a:srgbClr val="B200FF"/>
                </a:solidFill>
                <a:cs typeface="+mj-cs"/>
              </a:rPr>
              <a:t/>
            </a:r>
            <a:br>
              <a:rPr lang="en-US" sz="3200" dirty="0" smtClean="0">
                <a:solidFill>
                  <a:srgbClr val="B200FF"/>
                </a:solidFill>
                <a:cs typeface="+mj-cs"/>
              </a:rPr>
            </a:br>
            <a:r>
              <a:rPr lang="en-US" sz="3200" dirty="0" smtClean="0">
                <a:solidFill>
                  <a:srgbClr val="B200FF"/>
                </a:solidFill>
                <a:cs typeface="+mj-cs"/>
              </a:rPr>
              <a:t>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packages (81)</a:t>
            </a:r>
          </a:p>
          <a:p>
            <a:pPr marL="571500" indent="-57150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Library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STL extensions, Visualization,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I/O, Random, timers, …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221457"/>
              </p:ext>
            </p:extLst>
          </p:nvPr>
        </p:nvGraphicFramePr>
        <p:xfrm>
          <a:off x="0" y="-4"/>
          <a:ext cx="12192000" cy="12731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pPr marL="0" indent="0">
                        <a:buClr>
                          <a:srgbClr val="EC008D"/>
                        </a:buClr>
                        <a:buFontTx/>
                        <a:buNone/>
                      </a:pPr>
                      <a:r>
                        <a:rPr lang="en-US" sz="3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</a:t>
                      </a: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31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746" y="1333081"/>
            <a:ext cx="977506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Primitives</a:t>
            </a:r>
            <a:r>
              <a:rPr lang="en-US" sz="3600" dirty="0">
                <a:solidFill>
                  <a:srgbClr val="00FF00"/>
                </a:solidFill>
                <a:cs typeface="+mj-cs"/>
              </a:rPr>
              <a:t> </a:t>
            </a:r>
            <a:r>
              <a:rPr lang="en-US" sz="36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2D, 3D, dD</a:t>
            </a:r>
            <a:r>
              <a:rPr lang="fa-IR" sz="36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a-IR" sz="36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Triangle, Rectangle, Circle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Line, Segment, Ray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fa-I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EC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Predicates</a:t>
            </a:r>
            <a:r>
              <a:rPr lang="en-US" sz="2400" dirty="0">
                <a:cs typeface="+mj-cs"/>
              </a:rPr>
              <a:t/>
            </a:r>
            <a:br>
              <a:rPr lang="en-US" sz="2400" dirty="0">
                <a:cs typeface="+mj-cs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571500" indent="-57150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Constructions</a:t>
            </a:r>
            <a:r>
              <a:rPr lang="en-US" sz="2400" dirty="0" smtClean="0">
                <a:cs typeface="+mj-cs"/>
              </a:rPr>
              <a:t/>
            </a:r>
            <a:br>
              <a:rPr lang="en-US" sz="2400" dirty="0" smtClean="0">
                <a:cs typeface="+mj-cs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distance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57800"/>
              </p:ext>
            </p:extLst>
          </p:nvPr>
        </p:nvGraphicFramePr>
        <p:xfrm>
          <a:off x="0" y="-4"/>
          <a:ext cx="12192000" cy="1266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endParaRPr lang="en-US" b="1" dirty="0">
                        <a:effectLst/>
                        <a:cs typeface="+mj-cs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Kernel</a:t>
                      </a:r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j-cs"/>
                        </a:rPr>
                        <a:t> </a:t>
                      </a:r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j-cs"/>
                        </a:rPr>
                        <a:t> </a:t>
                      </a:r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</a:t>
                      </a:r>
                      <a:r>
                        <a:rPr lang="fa-IR" sz="3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j-cs"/>
                        </a:rPr>
                        <a:t> </a:t>
                      </a:r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endParaRPr lang="fa-IR" sz="32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4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6651" y="1433106"/>
            <a:ext cx="461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cs typeface="+mj-cs"/>
              </a:rPr>
              <a:t>Convex </a:t>
            </a:r>
            <a:r>
              <a:rPr lang="en-US" sz="2800" b="1" dirty="0" smtClean="0">
                <a:cs typeface="+mj-cs"/>
              </a:rPr>
              <a:t>Hull </a:t>
            </a:r>
            <a:r>
              <a:rPr lang="en-US" sz="2800" b="1" dirty="0" smtClean="0">
                <a:solidFill>
                  <a:srgbClr val="FF0000"/>
                </a:solidFill>
                <a:cs typeface="+mj-cs"/>
              </a:rPr>
              <a:t>(3)</a:t>
            </a:r>
            <a:endParaRPr lang="en-US" sz="2800" b="1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51" y="2068561"/>
            <a:ext cx="1645997" cy="16459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51" y="3714558"/>
            <a:ext cx="1143000" cy="1143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351650" y="2414505"/>
            <a:ext cx="4232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+mj-cs"/>
              </a:rPr>
              <a:t>2D Convex Hulls and Extreme </a:t>
            </a:r>
            <a:r>
              <a:rPr lang="en-US" sz="2000" b="1" dirty="0" smtClean="0">
                <a:cs typeface="+mj-cs"/>
              </a:rPr>
              <a:t>Points</a:t>
            </a:r>
            <a:endParaRPr lang="fa-IR" sz="2000" b="1" dirty="0" smtClean="0">
              <a:cs typeface="+mj-cs"/>
            </a:endParaRPr>
          </a:p>
          <a:p>
            <a:r>
              <a:rPr lang="en-US" b="1" dirty="0">
                <a:cs typeface="+mj-cs"/>
              </a:rPr>
              <a:t>Introduced in:</a:t>
            </a:r>
            <a:r>
              <a:rPr lang="en-US" dirty="0">
                <a:cs typeface="+mj-cs"/>
              </a:rPr>
              <a:t> </a:t>
            </a:r>
            <a:r>
              <a:rPr lang="en-US" cap="small" dirty="0">
                <a:solidFill>
                  <a:srgbClr val="EC008D"/>
                </a:solidFill>
                <a:cs typeface="+mj-cs"/>
              </a:rPr>
              <a:t>CGAL</a:t>
            </a:r>
            <a:r>
              <a:rPr lang="en-US" dirty="0">
                <a:solidFill>
                  <a:srgbClr val="EC008D"/>
                </a:solidFill>
                <a:cs typeface="+mj-cs"/>
              </a:rPr>
              <a:t> 1.0</a:t>
            </a:r>
            <a:endParaRPr lang="en-US" b="1" dirty="0">
              <a:solidFill>
                <a:srgbClr val="EC008D"/>
              </a:solidFill>
              <a:cs typeface="+mj-cs"/>
            </a:endParaRPr>
          </a:p>
          <a:p>
            <a:endParaRPr lang="en-US" dirty="0"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51650" y="3947504"/>
            <a:ext cx="42320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+mj-cs"/>
              </a:rPr>
              <a:t>3D Convex Hulls</a:t>
            </a:r>
          </a:p>
          <a:p>
            <a:r>
              <a:rPr lang="en-US" b="1" dirty="0">
                <a:cs typeface="+mj-cs"/>
              </a:rPr>
              <a:t>Introduced in:</a:t>
            </a:r>
            <a:r>
              <a:rPr lang="en-US" dirty="0">
                <a:cs typeface="+mj-cs"/>
              </a:rPr>
              <a:t> </a:t>
            </a:r>
            <a:r>
              <a:rPr lang="en-US" cap="small" dirty="0">
                <a:solidFill>
                  <a:srgbClr val="EC008D"/>
                </a:solidFill>
                <a:cs typeface="+mj-cs"/>
              </a:rPr>
              <a:t>CGAL</a:t>
            </a:r>
            <a:r>
              <a:rPr lang="en-US" dirty="0">
                <a:solidFill>
                  <a:srgbClr val="EC008D"/>
                </a:solidFill>
                <a:cs typeface="+mj-cs"/>
              </a:rPr>
              <a:t> 1.1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51650" y="5430564"/>
            <a:ext cx="60467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+mj-cs"/>
              </a:rPr>
              <a:t>dD Convex Hulls and Delaunay Triangulations</a:t>
            </a:r>
          </a:p>
          <a:p>
            <a:r>
              <a:rPr lang="en-US" b="1" dirty="0">
                <a:cs typeface="+mj-cs"/>
              </a:rPr>
              <a:t>Introduced in:</a:t>
            </a:r>
            <a:r>
              <a:rPr lang="en-US" dirty="0">
                <a:cs typeface="+mj-cs"/>
              </a:rPr>
              <a:t> </a:t>
            </a:r>
            <a:r>
              <a:rPr lang="en-US" cap="small" dirty="0">
                <a:solidFill>
                  <a:srgbClr val="EC008D"/>
                </a:solidFill>
                <a:cs typeface="+mj-cs"/>
              </a:rPr>
              <a:t>CGAL</a:t>
            </a:r>
            <a:r>
              <a:rPr lang="en-US" dirty="0">
                <a:solidFill>
                  <a:srgbClr val="EC008D"/>
                </a:solidFill>
                <a:cs typeface="+mj-cs"/>
              </a:rPr>
              <a:t> 2.3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cs typeface="+mj-cs"/>
              </a:rPr>
              <a:pPr/>
              <a:t>13</a:t>
            </a:fld>
            <a:endParaRPr lang="en-US" dirty="0">
              <a:cs typeface="+mj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056102"/>
              </p:ext>
            </p:extLst>
          </p:nvPr>
        </p:nvGraphicFramePr>
        <p:xfrm>
          <a:off x="0" y="-4"/>
          <a:ext cx="12192000" cy="12731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+mj-cs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Library</a:t>
                      </a:r>
                      <a:endParaRPr lang="fa-IR" sz="3600" b="1" dirty="0" smtClean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6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991946"/>
              </p:ext>
            </p:extLst>
          </p:nvPr>
        </p:nvGraphicFramePr>
        <p:xfrm>
          <a:off x="446267" y="1370050"/>
          <a:ext cx="11256136" cy="46830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14034"/>
                <a:gridCol w="2814034"/>
                <a:gridCol w="2814034"/>
                <a:gridCol w="2814034"/>
              </a:tblGrid>
              <a:tr h="4918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Function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Algorithm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Speed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Discovered By</a:t>
                      </a:r>
                      <a:endParaRPr lang="en-US" sz="1800" dirty="0"/>
                    </a:p>
                  </a:txBody>
                  <a:tcPr/>
                </a:tc>
              </a:tr>
              <a:tr h="4918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convex_hull_2()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Bykat or Akl and Toussaint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Min(</a:t>
                      </a:r>
                      <a:r>
                        <a:rPr lang="en-US" sz="1800" dirty="0" smtClean="0">
                          <a:solidFill>
                            <a:srgbClr val="B200FF"/>
                          </a:solidFill>
                        </a:rPr>
                        <a:t> </a:t>
                      </a:r>
                      <a:r>
                        <a:rPr lang="en-US" sz="1800" dirty="0" smtClean="0"/>
                        <a:t>O(</a:t>
                      </a:r>
                      <a:r>
                        <a:rPr lang="en-US" sz="1800" dirty="0" err="1" smtClean="0"/>
                        <a:t>nh</a:t>
                      </a:r>
                      <a:r>
                        <a:rPr lang="en-US" sz="1800" dirty="0" smtClean="0"/>
                        <a:t>), O(n log n)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90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ch_bykat()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Bykat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O(</a:t>
                      </a:r>
                      <a:r>
                        <a:rPr lang="en-US" sz="1800" dirty="0" err="1" smtClean="0"/>
                        <a:t>nh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[A. Bykat, 1978]</a:t>
                      </a:r>
                      <a:endParaRPr lang="en-US" sz="1800" dirty="0"/>
                    </a:p>
                  </a:txBody>
                  <a:tcPr/>
                </a:tc>
              </a:tr>
              <a:tr h="4918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ch_akl_toussaint()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Akl and Toussaint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O(n log n)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[</a:t>
                      </a:r>
                      <a:r>
                        <a:rPr lang="en-US" dirty="0" smtClean="0"/>
                        <a:t>S. G. Akl and G. T. Toussaint, 1978]</a:t>
                      </a:r>
                      <a:endParaRPr lang="en-US" sz="1800" dirty="0"/>
                    </a:p>
                  </a:txBody>
                  <a:tcPr/>
                </a:tc>
              </a:tr>
              <a:tr h="4918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ch_graham_andrew()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Andrew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O(n log n)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[</a:t>
                      </a:r>
                      <a:r>
                        <a:rPr lang="en-US" dirty="0" smtClean="0"/>
                        <a:t>A. M. Andrew, 1979]</a:t>
                      </a:r>
                      <a:endParaRPr lang="en-US" sz="1800" dirty="0"/>
                    </a:p>
                  </a:txBody>
                  <a:tcPr/>
                </a:tc>
              </a:tr>
              <a:tr h="4918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ch_jarvis()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Jarvis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O(</a:t>
                      </a:r>
                      <a:r>
                        <a:rPr lang="en-US" sz="1800" dirty="0" err="1" smtClean="0"/>
                        <a:t>nh</a:t>
                      </a:r>
                      <a:r>
                        <a:rPr lang="en-US" sz="1800" dirty="0" smtClean="0"/>
                        <a:t>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[</a:t>
                      </a:r>
                      <a:r>
                        <a:rPr lang="en-US" dirty="0" smtClean="0"/>
                        <a:t>R. A. Jarvis, 1973]</a:t>
                      </a:r>
                      <a:endParaRPr lang="en-US" sz="1800" dirty="0"/>
                    </a:p>
                  </a:txBody>
                  <a:tcPr/>
                </a:tc>
              </a:tr>
              <a:tr h="4918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ch_eddy()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Eddy's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O(</a:t>
                      </a:r>
                      <a:r>
                        <a:rPr lang="en-US" sz="1800" dirty="0" err="1" smtClean="0"/>
                        <a:t>nh</a:t>
                      </a:r>
                      <a:r>
                        <a:rPr lang="en-US" sz="1800" dirty="0" smtClean="0"/>
                        <a:t>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[</a:t>
                      </a:r>
                      <a:r>
                        <a:rPr lang="en-US" dirty="0" smtClean="0"/>
                        <a:t>W. F. Eddy, 1977]</a:t>
                      </a:r>
                      <a:endParaRPr lang="en-US" sz="1800" dirty="0"/>
                    </a:p>
                  </a:txBody>
                  <a:tcPr/>
                </a:tc>
              </a:tr>
              <a:tr h="4918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ch_melkman()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Melkman</a:t>
                      </a:r>
                      <a:r>
                        <a:rPr lang="en-US" baseline="0" dirty="0" smtClean="0"/>
                        <a:t> (for </a:t>
                      </a:r>
                      <a:r>
                        <a:rPr lang="en-US" dirty="0" smtClean="0"/>
                        <a:t>simple polygonal chains)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O(n)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6267" y="6053071"/>
            <a:ext cx="5104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n: number of points</a:t>
            </a:r>
          </a:p>
          <a:p>
            <a:r>
              <a:rPr lang="en-US" dirty="0"/>
              <a:t>h: number of points on the boundary of convex hull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933649"/>
              </p:ext>
            </p:extLst>
          </p:nvPr>
        </p:nvGraphicFramePr>
        <p:xfrm>
          <a:off x="0" y="-12162"/>
          <a:ext cx="12192000" cy="1266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endParaRPr lang="en-US" sz="2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+mj-cs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Convex Hull Algorithms</a:t>
                      </a:r>
                      <a:endParaRPr lang="fa-IR" sz="3200" b="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56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36548"/>
              </p:ext>
            </p:extLst>
          </p:nvPr>
        </p:nvGraphicFramePr>
        <p:xfrm>
          <a:off x="0" y="-4"/>
          <a:ext cx="12192000" cy="1266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endParaRPr lang="en-U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+mj-cs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Convex Hulls Function</a:t>
                      </a:r>
                      <a:endParaRPr lang="fa-IR" sz="32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1999" y="1656043"/>
            <a:ext cx="101077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B200FF"/>
                </a:solidFill>
              </a:rPr>
              <a:t>OutputIterator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7492B5"/>
                </a:solidFill>
              </a:rPr>
              <a:t>CGAL::convex_hull_2 (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B200FF"/>
                </a:solidFill>
              </a:rPr>
              <a:t>InputIterator</a:t>
            </a:r>
            <a:r>
              <a:rPr lang="en-US" sz="2800" dirty="0" smtClean="0"/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first</a:t>
            </a:r>
            <a:r>
              <a:rPr lang="en-US" sz="2800" dirty="0" smtClean="0"/>
              <a:t>,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				                               </a:t>
            </a:r>
            <a:r>
              <a:rPr lang="en-US" sz="2800" dirty="0" smtClean="0">
                <a:solidFill>
                  <a:srgbClr val="B200FF"/>
                </a:solidFill>
              </a:rPr>
              <a:t>InputIterator</a:t>
            </a:r>
            <a:r>
              <a:rPr lang="en-US" sz="2800" dirty="0" smtClean="0"/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last</a:t>
            </a:r>
            <a:r>
              <a:rPr lang="en-US" sz="2800" dirty="0" smtClean="0"/>
              <a:t>,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				                               </a:t>
            </a:r>
            <a:r>
              <a:rPr lang="en-US" sz="2800" dirty="0" smtClean="0">
                <a:solidFill>
                  <a:srgbClr val="B200FF"/>
                </a:solidFill>
              </a:rPr>
              <a:t>OutputIterator</a:t>
            </a:r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result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									            </a:t>
            </a:r>
            <a:r>
              <a:rPr lang="en-US" sz="2800" dirty="0" smtClean="0">
                <a:solidFill>
                  <a:srgbClr val="7492B5"/>
                </a:solidFill>
              </a:rPr>
              <a:t>)</a:t>
            </a:r>
            <a:endParaRPr lang="en-US" sz="2800" dirty="0">
              <a:solidFill>
                <a:srgbClr val="7492B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4687910"/>
            <a:ext cx="10107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It generates the </a:t>
            </a:r>
            <a:r>
              <a:rPr lang="en-US" sz="2400" dirty="0">
                <a:solidFill>
                  <a:srgbClr val="EC008D"/>
                </a:solidFill>
              </a:rPr>
              <a:t>counterclockwise sequence </a:t>
            </a:r>
            <a:r>
              <a:rPr lang="en-US" sz="2400" dirty="0"/>
              <a:t>of extreme points of the points in the </a:t>
            </a:r>
            <a:r>
              <a:rPr lang="en-US" sz="2400" dirty="0" smtClean="0"/>
              <a:t>range </a:t>
            </a:r>
            <a:r>
              <a:rPr lang="en-US" sz="2400" dirty="0" smtClean="0">
                <a:solidFill>
                  <a:srgbClr val="FF0000"/>
                </a:solidFill>
              </a:rPr>
              <a:t>[</a:t>
            </a:r>
            <a:r>
              <a:rPr lang="en-US" sz="2400" dirty="0">
                <a:solidFill>
                  <a:srgbClr val="FF0000"/>
                </a:solidFill>
              </a:rPr>
              <a:t>first, last</a:t>
            </a:r>
            <a:r>
              <a:rPr lang="en-US" sz="2400" dirty="0" smtClean="0">
                <a:solidFill>
                  <a:srgbClr val="FF0000"/>
                </a:solidFill>
              </a:rPr>
              <a:t>]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EC008D"/>
                </a:solidFill>
              </a:rPr>
              <a:t>resulting sequence</a:t>
            </a:r>
            <a:r>
              <a:rPr lang="en-US" sz="2400" dirty="0"/>
              <a:t> is placed starting at </a:t>
            </a:r>
            <a:r>
              <a:rPr lang="en-US" sz="2400" dirty="0" smtClean="0"/>
              <a:t>position result and </a:t>
            </a:r>
            <a:r>
              <a:rPr lang="en-US" sz="2400" dirty="0"/>
              <a:t>the past-the-end iterator for the resulting sequence is returned</a:t>
            </a:r>
            <a:endParaRPr lang="fa-IR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27342"/>
              </p:ext>
            </p:extLst>
          </p:nvPr>
        </p:nvGraphicFramePr>
        <p:xfrm>
          <a:off x="0" y="-12162"/>
          <a:ext cx="12192000" cy="1266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endParaRPr lang="en-US" sz="2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+mj-cs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Hello World</a:t>
                      </a:r>
                      <a:endParaRPr lang="fa-IR" sz="3200" b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7" y="1595233"/>
            <a:ext cx="11568859" cy="447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6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558695"/>
              </p:ext>
            </p:extLst>
          </p:nvPr>
        </p:nvGraphicFramePr>
        <p:xfrm>
          <a:off x="3946204" y="1439259"/>
          <a:ext cx="4299593" cy="45052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98827"/>
                <a:gridCol w="1300766"/>
              </a:tblGrid>
              <a:tr h="4918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Function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Speed</a:t>
                      </a:r>
                      <a:endParaRPr lang="en-US" sz="1800" dirty="0"/>
                    </a:p>
                  </a:txBody>
                  <a:tcPr/>
                </a:tc>
              </a:tr>
              <a:tr h="4918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lower_hull_points_2()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 log n)</a:t>
                      </a:r>
                      <a:endParaRPr lang="en-US" sz="1800" dirty="0"/>
                    </a:p>
                  </a:txBody>
                  <a:tcPr/>
                </a:tc>
              </a:tr>
              <a:tr h="4918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upper_hull_points_2()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 log n)</a:t>
                      </a:r>
                      <a:endParaRPr lang="en-US" sz="1800" dirty="0" smtClean="0"/>
                    </a:p>
                  </a:txBody>
                  <a:tcPr/>
                </a:tc>
              </a:tr>
              <a:tr h="4918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is_cw_strongly_convex_2()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O(n)</a:t>
                      </a:r>
                      <a:endParaRPr lang="en-US" sz="1800" dirty="0"/>
                    </a:p>
                  </a:txBody>
                  <a:tcPr/>
                </a:tc>
              </a:tr>
              <a:tr h="4918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is_ccw_strongly_convex_2()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O(n)</a:t>
                      </a:r>
                      <a:endParaRPr lang="en-US" sz="1800" dirty="0"/>
                    </a:p>
                  </a:txBody>
                  <a:tcPr/>
                </a:tc>
              </a:tr>
              <a:tr h="4918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ch_nswe_point()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O(n)</a:t>
                      </a:r>
                      <a:endParaRPr lang="en-US" sz="1800" dirty="0"/>
                    </a:p>
                  </a:txBody>
                  <a:tcPr/>
                </a:tc>
              </a:tr>
              <a:tr h="4918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ch_ns_point() 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ch_we_point()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O(n)</a:t>
                      </a:r>
                      <a:endParaRPr lang="en-US" sz="1800" dirty="0"/>
                    </a:p>
                  </a:txBody>
                  <a:tcPr/>
                </a:tc>
              </a:tr>
              <a:tr h="4918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ch_n_point(), ch_s_point(), ch_w_point(), ch_e_point()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O(n)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163074"/>
              </p:ext>
            </p:extLst>
          </p:nvPr>
        </p:nvGraphicFramePr>
        <p:xfrm>
          <a:off x="0" y="-12162"/>
          <a:ext cx="12192000" cy="1266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endParaRPr lang="en-US" sz="2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+mj-cs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32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55368"/>
              </p:ext>
            </p:extLst>
          </p:nvPr>
        </p:nvGraphicFramePr>
        <p:xfrm>
          <a:off x="0" y="-4"/>
          <a:ext cx="12192000" cy="12731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endParaRPr lang="en-U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+mj-cs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r>
                        <a:rPr lang="en-US" sz="36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3D Convex Hulls </a:t>
                      </a:r>
                      <a:endParaRPr lang="en-US" sz="3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2428" y="1676615"/>
            <a:ext cx="664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package </a:t>
            </a:r>
            <a:r>
              <a:rPr lang="en-US" sz="2800" dirty="0" smtClean="0"/>
              <a:t>provides: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66989" y="2349347"/>
            <a:ext cx="901521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functions for computing convex </a:t>
            </a:r>
            <a:r>
              <a:rPr lang="en-US" sz="2400" dirty="0" smtClean="0"/>
              <a:t>hulls in 3D</a:t>
            </a:r>
          </a:p>
          <a:p>
            <a:pPr marL="742950" lvl="1" indent="-285750">
              <a:lnSpc>
                <a:spcPct val="150000"/>
              </a:lnSpc>
              <a:buClr>
                <a:srgbClr val="B200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using a static </a:t>
            </a:r>
            <a:r>
              <a:rPr lang="en-US" sz="2000" dirty="0" smtClean="0"/>
              <a:t>algorithm</a:t>
            </a:r>
          </a:p>
          <a:p>
            <a:pPr marL="742950" lvl="1" indent="-285750">
              <a:lnSpc>
                <a:spcPct val="150000"/>
              </a:lnSpc>
              <a:buClr>
                <a:srgbClr val="B200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using an incremental construction </a:t>
            </a:r>
            <a:r>
              <a:rPr lang="en-US" sz="2000" dirty="0" smtClean="0"/>
              <a:t>algorithm</a:t>
            </a:r>
          </a:p>
          <a:p>
            <a:pPr marL="742950" lvl="1" indent="-285750">
              <a:lnSpc>
                <a:spcPct val="150000"/>
              </a:lnSpc>
              <a:buClr>
                <a:srgbClr val="B200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using a triangulation to get a fully dynamic computation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functions for checking if sets of points are strongly convex or </a:t>
            </a:r>
            <a:r>
              <a:rPr lang="en-US" sz="2400" dirty="0" smtClean="0"/>
              <a:t>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2428" y="5462793"/>
            <a:ext cx="10689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492B5"/>
                </a:solidFill>
              </a:rPr>
              <a:t>To compute the convex hull of a million of random points in a unit </a:t>
            </a:r>
            <a:r>
              <a:rPr lang="en-US" sz="2800" dirty="0" smtClean="0">
                <a:solidFill>
                  <a:srgbClr val="7492B5"/>
                </a:solidFill>
              </a:rPr>
              <a:t>ball</a:t>
            </a:r>
            <a:endParaRPr lang="en-US" sz="2800" dirty="0">
              <a:solidFill>
                <a:srgbClr val="7492B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5495" y="3005603"/>
            <a:ext cx="1159099" cy="36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(1.63s)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29588" y="3496075"/>
            <a:ext cx="1159099" cy="36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9.50s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91717" y="3923378"/>
            <a:ext cx="1159099" cy="36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(11.54s)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20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474360" y="1375658"/>
            <a:ext cx="380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Polygons </a:t>
            </a:r>
            <a:r>
              <a:rPr lang="en-US" sz="2800" b="1" dirty="0" smtClean="0">
                <a:solidFill>
                  <a:srgbClr val="FF0000"/>
                </a:solidFill>
              </a:rPr>
              <a:t>(7)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51649" y="2308352"/>
            <a:ext cx="42320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2D </a:t>
            </a:r>
            <a:r>
              <a:rPr lang="en-US" sz="2000" b="1" dirty="0" smtClean="0"/>
              <a:t>Polygons</a:t>
            </a:r>
            <a:endParaRPr lang="fa-IR" sz="2000" b="1" dirty="0" smtClean="0"/>
          </a:p>
          <a:p>
            <a:r>
              <a:rPr lang="en-US" b="1" dirty="0"/>
              <a:t>Introduced in:</a:t>
            </a:r>
            <a:r>
              <a:rPr lang="en-US" dirty="0"/>
              <a:t> </a:t>
            </a:r>
            <a:r>
              <a:rPr lang="en-US" cap="small" dirty="0">
                <a:solidFill>
                  <a:srgbClr val="B200FF"/>
                </a:solidFill>
              </a:rPr>
              <a:t>CGAL</a:t>
            </a:r>
            <a:r>
              <a:rPr lang="en-US" dirty="0">
                <a:solidFill>
                  <a:srgbClr val="B200FF"/>
                </a:solidFill>
              </a:rPr>
              <a:t> 0.9</a:t>
            </a:r>
            <a:endParaRPr lang="en-US" b="1" dirty="0">
              <a:solidFill>
                <a:srgbClr val="B2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27862" y="4569138"/>
            <a:ext cx="53996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2D Regularized Boolean Set-Operations</a:t>
            </a:r>
          </a:p>
          <a:p>
            <a:r>
              <a:rPr lang="en-US" b="1" dirty="0"/>
              <a:t>Introduced in:</a:t>
            </a:r>
            <a:r>
              <a:rPr lang="en-US" dirty="0"/>
              <a:t> </a:t>
            </a:r>
            <a:r>
              <a:rPr lang="en-US" cap="small" dirty="0">
                <a:solidFill>
                  <a:srgbClr val="B200FF"/>
                </a:solidFill>
              </a:rPr>
              <a:t>CGAL</a:t>
            </a:r>
            <a:r>
              <a:rPr lang="en-US" dirty="0">
                <a:solidFill>
                  <a:srgbClr val="B200FF"/>
                </a:solidFill>
              </a:rPr>
              <a:t> 3.2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51649" y="4569138"/>
            <a:ext cx="60467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2D Minkowski Sums</a:t>
            </a:r>
          </a:p>
          <a:p>
            <a:r>
              <a:rPr lang="en-US" b="1" dirty="0"/>
              <a:t>Introduced in:</a:t>
            </a:r>
            <a:r>
              <a:rPr lang="en-US" dirty="0"/>
              <a:t> </a:t>
            </a:r>
            <a:r>
              <a:rPr lang="en-US" cap="small" dirty="0">
                <a:solidFill>
                  <a:srgbClr val="B200FF"/>
                </a:solidFill>
              </a:rPr>
              <a:t>CGAL</a:t>
            </a:r>
            <a:r>
              <a:rPr lang="en-US" dirty="0">
                <a:solidFill>
                  <a:srgbClr val="B200FF"/>
                </a:solidFill>
              </a:rPr>
              <a:t> 3.3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4" y="4282920"/>
            <a:ext cx="1531966" cy="15319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506" y="2003830"/>
            <a:ext cx="1682345" cy="16823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15" y="2003830"/>
            <a:ext cx="1822581" cy="18225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449" y="4140707"/>
            <a:ext cx="1674179" cy="167417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827862" y="2308352"/>
            <a:ext cx="53996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2D Polygon Partitioning</a:t>
            </a:r>
          </a:p>
          <a:p>
            <a:r>
              <a:rPr lang="en-US" b="1" dirty="0"/>
              <a:t>Introduced in:</a:t>
            </a:r>
            <a:r>
              <a:rPr lang="en-US" dirty="0"/>
              <a:t> </a:t>
            </a:r>
            <a:r>
              <a:rPr lang="en-US" cap="small" dirty="0">
                <a:solidFill>
                  <a:srgbClr val="B200FF"/>
                </a:solidFill>
              </a:rPr>
              <a:t>CGAL</a:t>
            </a:r>
            <a:r>
              <a:rPr lang="en-US" dirty="0">
                <a:solidFill>
                  <a:srgbClr val="B200FF"/>
                </a:solidFill>
              </a:rPr>
              <a:t> 2.3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97823"/>
              </p:ext>
            </p:extLst>
          </p:nvPr>
        </p:nvGraphicFramePr>
        <p:xfrm>
          <a:off x="0" y="-4"/>
          <a:ext cx="12192000" cy="12731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endParaRPr lang="en-U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+mj-cs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Basic Library</a:t>
                      </a:r>
                      <a:endParaRPr lang="fa-IR" sz="3600" b="0" i="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17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00" y="2244856"/>
            <a:ext cx="102515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CGAL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CGAL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endParaRPr lang="fa-IR" sz="3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80615"/>
              </p:ext>
            </p:extLst>
          </p:nvPr>
        </p:nvGraphicFramePr>
        <p:xfrm>
          <a:off x="0" y="-4"/>
          <a:ext cx="12192000" cy="12731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pPr algn="l"/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Overview</a:t>
                      </a:r>
                      <a:endParaRPr lang="fa-IR" sz="6000" b="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143261"/>
              </p:ext>
            </p:extLst>
          </p:nvPr>
        </p:nvGraphicFramePr>
        <p:xfrm>
          <a:off x="0" y="-4"/>
          <a:ext cx="12192000" cy="12731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endParaRPr lang="en-U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+mj-cs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2D Polygons</a:t>
                      </a:r>
                      <a:endParaRPr lang="fa-IR" sz="3600" b="0" i="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2428" y="1676615"/>
            <a:ext cx="10602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package provides the following </a:t>
            </a:r>
            <a:r>
              <a:rPr lang="en-US" sz="2800" dirty="0" smtClean="0"/>
              <a:t>algorithms: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66989" y="2598562"/>
            <a:ext cx="90152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C008D"/>
              </a:buClr>
              <a:buSzPct val="102000"/>
              <a:buFont typeface="Arial" panose="020B0604020202020204" pitchFamily="34" charset="0"/>
              <a:buChar char="•"/>
            </a:pPr>
            <a:r>
              <a:rPr lang="en-US" sz="2400" dirty="0"/>
              <a:t>find the leftmost, rightmost, topmost and bottommost </a:t>
            </a:r>
            <a:r>
              <a:rPr lang="en-US" sz="2400" dirty="0" smtClean="0"/>
              <a:t>vertex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Clr>
                <a:srgbClr val="EC008D"/>
              </a:buClr>
              <a:buSzPct val="102000"/>
              <a:buFont typeface="Arial" panose="020B0604020202020204" pitchFamily="34" charset="0"/>
              <a:buChar char="•"/>
            </a:pPr>
            <a:r>
              <a:rPr lang="en-US" sz="2400" dirty="0"/>
              <a:t>compute the (signed) </a:t>
            </a:r>
            <a:r>
              <a:rPr lang="en-US" sz="2400" dirty="0" smtClean="0"/>
              <a:t>area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Clr>
                <a:srgbClr val="EC008D"/>
              </a:buClr>
              <a:buSzPct val="102000"/>
              <a:buFont typeface="Arial" panose="020B0604020202020204" pitchFamily="34" charset="0"/>
              <a:buChar char="•"/>
            </a:pPr>
            <a:r>
              <a:rPr lang="en-US" sz="2400" dirty="0"/>
              <a:t>check if a polygon is </a:t>
            </a:r>
            <a:r>
              <a:rPr lang="en-US" sz="2400" dirty="0" smtClean="0"/>
              <a:t>simple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Clr>
                <a:srgbClr val="EC008D"/>
              </a:buClr>
              <a:buSzPct val="102000"/>
              <a:buFont typeface="Arial" panose="020B0604020202020204" pitchFamily="34" charset="0"/>
              <a:buChar char="•"/>
            </a:pPr>
            <a:r>
              <a:rPr lang="en-US" sz="2400" dirty="0"/>
              <a:t>check if a polygon is </a:t>
            </a:r>
            <a:r>
              <a:rPr lang="en-US" sz="2400" dirty="0" smtClean="0"/>
              <a:t>convex</a:t>
            </a:r>
          </a:p>
          <a:p>
            <a:pPr marL="342900" indent="-342900">
              <a:lnSpc>
                <a:spcPct val="150000"/>
              </a:lnSpc>
              <a:buClr>
                <a:srgbClr val="EC008D"/>
              </a:buClr>
              <a:buSzPct val="102000"/>
              <a:buFont typeface="Arial" panose="020B0604020202020204" pitchFamily="34" charset="0"/>
              <a:buChar char="•"/>
            </a:pPr>
            <a:r>
              <a:rPr lang="en-US" sz="2400" dirty="0" smtClean="0"/>
              <a:t>check </a:t>
            </a:r>
            <a:r>
              <a:rPr lang="en-US" sz="2400" dirty="0"/>
              <a:t>if a point lies inside a </a:t>
            </a:r>
            <a:r>
              <a:rPr lang="en-US" sz="2400" dirty="0" smtClean="0"/>
              <a:t>polygon</a:t>
            </a:r>
          </a:p>
          <a:p>
            <a:pPr marL="342900" indent="-342900">
              <a:lnSpc>
                <a:spcPct val="150000"/>
              </a:lnSpc>
              <a:buClr>
                <a:srgbClr val="EC008D"/>
              </a:buClr>
              <a:buSzPct val="102000"/>
              <a:buFont typeface="Arial" panose="020B0604020202020204" pitchFamily="34" charset="0"/>
              <a:buChar char="•"/>
            </a:pPr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53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943964"/>
              </p:ext>
            </p:extLst>
          </p:nvPr>
        </p:nvGraphicFramePr>
        <p:xfrm>
          <a:off x="0" y="-4"/>
          <a:ext cx="12192000" cy="12731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endParaRPr lang="en-U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+mj-cs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2D Polygon Partitioning</a:t>
                      </a:r>
                      <a:endParaRPr lang="en-US" sz="3600" b="0" i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2428" y="1676615"/>
            <a:ext cx="10602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package </a:t>
            </a:r>
            <a:r>
              <a:rPr lang="en-US" sz="2800" dirty="0" smtClean="0"/>
              <a:t>provides: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66989" y="2598562"/>
            <a:ext cx="9015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B200FF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functions for partitioning polygons in </a:t>
            </a:r>
            <a:r>
              <a:rPr lang="en-US" sz="2400" dirty="0" smtClean="0">
                <a:solidFill>
                  <a:srgbClr val="EC008D"/>
                </a:solidFill>
              </a:rPr>
              <a:t>monotone</a:t>
            </a:r>
          </a:p>
          <a:p>
            <a:pPr marL="342900" indent="-342900">
              <a:lnSpc>
                <a:spcPct val="150000"/>
              </a:lnSpc>
              <a:buClr>
                <a:srgbClr val="B200FF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functions for partitioning polygons in </a:t>
            </a:r>
            <a:r>
              <a:rPr lang="en-US" sz="2400" dirty="0">
                <a:solidFill>
                  <a:srgbClr val="EC008D"/>
                </a:solidFill>
              </a:rPr>
              <a:t>convex </a:t>
            </a:r>
            <a:r>
              <a:rPr lang="en-US" sz="2400" dirty="0" smtClean="0">
                <a:solidFill>
                  <a:srgbClr val="EC008D"/>
                </a:solidFill>
              </a:rPr>
              <a:t>polygons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2428" y="4814553"/>
            <a:ext cx="11058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492B5"/>
                </a:solidFill>
              </a:rPr>
              <a:t>The algorithms can produce results with the minimal number of </a:t>
            </a:r>
            <a:r>
              <a:rPr lang="en-US" sz="2800" dirty="0" smtClean="0">
                <a:solidFill>
                  <a:srgbClr val="7492B5"/>
                </a:solidFill>
              </a:rPr>
              <a:t>polygons</a:t>
            </a:r>
            <a:endParaRPr lang="en-US" sz="2800" dirty="0">
              <a:solidFill>
                <a:srgbClr val="7492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96465"/>
              </p:ext>
            </p:extLst>
          </p:nvPr>
        </p:nvGraphicFramePr>
        <p:xfrm>
          <a:off x="0" y="-4"/>
          <a:ext cx="12192000" cy="12731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endParaRPr lang="en-U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+mj-cs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2D Minkowski Sums</a:t>
                      </a:r>
                      <a:endParaRPr lang="en-US" sz="3600" b="0" i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2428" y="1676615"/>
            <a:ext cx="10602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package </a:t>
            </a:r>
            <a:r>
              <a:rPr lang="en-US" sz="2800" dirty="0" smtClean="0"/>
              <a:t>provides: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66989" y="2598562"/>
            <a:ext cx="10116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B200FF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functions for computing the Minkowski sum of </a:t>
            </a:r>
            <a:r>
              <a:rPr lang="en-US" sz="2400" dirty="0">
                <a:solidFill>
                  <a:srgbClr val="EC008D"/>
                </a:solidFill>
              </a:rPr>
              <a:t>two polygons </a:t>
            </a:r>
            <a:endParaRPr lang="en-US" sz="2400" dirty="0" smtClean="0">
              <a:solidFill>
                <a:srgbClr val="EC008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B200FF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functions </a:t>
            </a:r>
            <a:r>
              <a:rPr lang="en-US" sz="2400" dirty="0"/>
              <a:t>for computing the Minkowski sum of</a:t>
            </a:r>
            <a:r>
              <a:rPr lang="en-US" sz="2400" dirty="0">
                <a:solidFill>
                  <a:srgbClr val="EC008D"/>
                </a:solidFill>
              </a:rPr>
              <a:t> a polygon and a disc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(</a:t>
            </a:r>
            <a:r>
              <a:rPr lang="en-US" sz="2400" dirty="0"/>
              <a:t>an operation also known as </a:t>
            </a:r>
            <a:r>
              <a:rPr lang="en-US" sz="2400" i="1" dirty="0"/>
              <a:t>offsetting</a:t>
            </a:r>
            <a:r>
              <a:rPr lang="en-US" sz="2400" dirty="0"/>
              <a:t> or </a:t>
            </a:r>
            <a:r>
              <a:rPr lang="en-US" sz="2400" i="1" dirty="0"/>
              <a:t>dilating</a:t>
            </a:r>
            <a:r>
              <a:rPr lang="en-US" sz="2400" dirty="0"/>
              <a:t> a polygon)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4825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65880"/>
              </p:ext>
            </p:extLst>
          </p:nvPr>
        </p:nvGraphicFramePr>
        <p:xfrm>
          <a:off x="0" y="-4"/>
          <a:ext cx="12192000" cy="12731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endParaRPr lang="en-U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+mj-cs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2D Regularized Boolean Set-Operations</a:t>
                      </a:r>
                      <a:endParaRPr lang="en-US" sz="3600" b="0" i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2428" y="1676615"/>
            <a:ext cx="10865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package consists of the implementation of Boolean set-operations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6989" y="2569932"/>
            <a:ext cx="90152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B200FF"/>
              </a:buClr>
              <a:buFont typeface="Arial" panose="020B0604020202020204" pitchFamily="34" charset="0"/>
              <a:buChar char="•"/>
            </a:pPr>
            <a:r>
              <a:rPr lang="en-US" sz="2400" b="1" dirty="0" smtClean="0"/>
              <a:t>intersection</a:t>
            </a:r>
          </a:p>
          <a:p>
            <a:pPr marL="342900" indent="-342900">
              <a:lnSpc>
                <a:spcPct val="150000"/>
              </a:lnSpc>
              <a:buClr>
                <a:srgbClr val="B200FF"/>
              </a:buClr>
              <a:buFont typeface="Arial" panose="020B0604020202020204" pitchFamily="34" charset="0"/>
              <a:buChar char="•"/>
            </a:pPr>
            <a:r>
              <a:rPr lang="en-US" sz="2400" b="1" dirty="0" smtClean="0"/>
              <a:t>join</a:t>
            </a:r>
          </a:p>
          <a:p>
            <a:pPr marL="342900" indent="-342900">
              <a:lnSpc>
                <a:spcPct val="150000"/>
              </a:lnSpc>
              <a:buClr>
                <a:srgbClr val="B200FF"/>
              </a:buClr>
              <a:buFont typeface="Arial" panose="020B0604020202020204" pitchFamily="34" charset="0"/>
              <a:buChar char="•"/>
            </a:pPr>
            <a:r>
              <a:rPr lang="en-US" sz="2400" b="1" dirty="0" smtClean="0"/>
              <a:t>difference</a:t>
            </a:r>
          </a:p>
          <a:p>
            <a:pPr marL="342900" indent="-342900">
              <a:lnSpc>
                <a:spcPct val="150000"/>
              </a:lnSpc>
              <a:buClr>
                <a:srgbClr val="B200FF"/>
              </a:buClr>
              <a:buFont typeface="Arial" panose="020B0604020202020204" pitchFamily="34" charset="0"/>
              <a:buChar char="•"/>
            </a:pPr>
            <a:r>
              <a:rPr lang="en-US" sz="2400" b="1" dirty="0" smtClean="0"/>
              <a:t>symmetric Difference</a:t>
            </a:r>
          </a:p>
          <a:p>
            <a:pPr marL="342900" indent="-342900">
              <a:lnSpc>
                <a:spcPct val="150000"/>
              </a:lnSpc>
              <a:buClr>
                <a:srgbClr val="B200FF"/>
              </a:buClr>
              <a:buFont typeface="Arial" panose="020B0604020202020204" pitchFamily="34" charset="0"/>
              <a:buChar char="•"/>
            </a:pPr>
            <a:r>
              <a:rPr lang="en-US" sz="2400" b="1" dirty="0" smtClean="0"/>
              <a:t>complement</a:t>
            </a:r>
          </a:p>
          <a:p>
            <a:pPr marL="342900" indent="-342900">
              <a:lnSpc>
                <a:spcPct val="150000"/>
              </a:lnSpc>
              <a:buClr>
                <a:srgbClr val="B200FF"/>
              </a:buClr>
              <a:buFont typeface="Arial" panose="020B0604020202020204" pitchFamily="34" charset="0"/>
              <a:buChar char="•"/>
            </a:pPr>
            <a:r>
              <a:rPr lang="en-US" sz="2400" b="1" dirty="0" smtClean="0"/>
              <a:t>…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0962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46650" y="1292528"/>
            <a:ext cx="380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Arrangements </a:t>
            </a:r>
            <a:r>
              <a:rPr lang="en-US" sz="2800" b="1" dirty="0" smtClean="0">
                <a:solidFill>
                  <a:srgbClr val="FF0000"/>
                </a:solidFill>
              </a:rPr>
              <a:t>(5)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31235" y="2676187"/>
            <a:ext cx="42320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2D Arrangements</a:t>
            </a:r>
          </a:p>
          <a:p>
            <a:r>
              <a:rPr lang="en-US" b="1" dirty="0"/>
              <a:t>Introduced in:</a:t>
            </a:r>
            <a:r>
              <a:rPr lang="en-US" dirty="0"/>
              <a:t> </a:t>
            </a:r>
            <a:r>
              <a:rPr lang="en-US" cap="small" dirty="0">
                <a:solidFill>
                  <a:srgbClr val="B200FF"/>
                </a:solidFill>
              </a:rPr>
              <a:t>CGAL</a:t>
            </a:r>
            <a:r>
              <a:rPr lang="en-US" dirty="0">
                <a:solidFill>
                  <a:srgbClr val="B200FF"/>
                </a:solidFill>
              </a:rPr>
              <a:t> 2.1</a:t>
            </a:r>
            <a:endParaRPr lang="en-US" b="1" dirty="0">
              <a:solidFill>
                <a:srgbClr val="B2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31235" y="4777706"/>
            <a:ext cx="53996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2D Intersection of Curves</a:t>
            </a:r>
          </a:p>
          <a:p>
            <a:r>
              <a:rPr lang="en-US" b="1" dirty="0"/>
              <a:t>Introduced in:</a:t>
            </a:r>
            <a:r>
              <a:rPr lang="en-US" dirty="0"/>
              <a:t> </a:t>
            </a:r>
            <a:r>
              <a:rPr lang="en-US" cap="small" dirty="0">
                <a:solidFill>
                  <a:srgbClr val="B200FF"/>
                </a:solidFill>
              </a:rPr>
              <a:t>CGAL</a:t>
            </a:r>
            <a:r>
              <a:rPr lang="en-US" dirty="0">
                <a:solidFill>
                  <a:srgbClr val="B200FF"/>
                </a:solidFill>
              </a:rPr>
              <a:t> 2.4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9" y="4161784"/>
            <a:ext cx="1908952" cy="19089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50" y="2098286"/>
            <a:ext cx="1832911" cy="18329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600664"/>
              </p:ext>
            </p:extLst>
          </p:nvPr>
        </p:nvGraphicFramePr>
        <p:xfrm>
          <a:off x="0" y="-4"/>
          <a:ext cx="12192000" cy="12731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endParaRPr lang="en-U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+mj-cs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Basic Library</a:t>
                      </a:r>
                      <a:endParaRPr lang="fa-IR" sz="3600" b="0" i="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4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80231"/>
              </p:ext>
            </p:extLst>
          </p:nvPr>
        </p:nvGraphicFramePr>
        <p:xfrm>
          <a:off x="0" y="-4"/>
          <a:ext cx="12192000" cy="12731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endParaRPr lang="en-U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+mj-cs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2D Arrangements</a:t>
                      </a:r>
                      <a:endParaRPr lang="en-US" sz="3600" b="0" i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6880" y="1946478"/>
            <a:ext cx="90152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package can be used </a:t>
            </a:r>
            <a:r>
              <a:rPr lang="en-US" sz="2400" dirty="0">
                <a:solidFill>
                  <a:srgbClr val="B200FF"/>
                </a:solidFill>
              </a:rPr>
              <a:t>to </a:t>
            </a:r>
            <a:r>
              <a:rPr lang="en-US" sz="2400" dirty="0" smtClean="0">
                <a:solidFill>
                  <a:srgbClr val="B200FF"/>
                </a:solidFill>
              </a:rPr>
              <a:t>maintain</a:t>
            </a:r>
            <a:r>
              <a:rPr lang="en-US" sz="2400" dirty="0">
                <a:solidFill>
                  <a:srgbClr val="B200FF"/>
                </a:solidFill>
              </a:rPr>
              <a:t>, alter, and display arrangements </a:t>
            </a:r>
            <a:r>
              <a:rPr lang="en-US" sz="2400" dirty="0"/>
              <a:t>in the </a:t>
            </a:r>
            <a:r>
              <a:rPr lang="en-US" sz="2400" dirty="0" smtClean="0"/>
              <a:t>plane</a:t>
            </a:r>
          </a:p>
          <a:p>
            <a:pPr marL="342900" indent="-342900">
              <a:lnSpc>
                <a:spcPct val="150000"/>
              </a:lnSpc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 package can be used to obtain results of </a:t>
            </a:r>
            <a:r>
              <a:rPr lang="en-US" sz="2400" dirty="0">
                <a:solidFill>
                  <a:srgbClr val="B200FF"/>
                </a:solidFill>
              </a:rPr>
              <a:t>various queries </a:t>
            </a:r>
            <a:r>
              <a:rPr lang="en-US" sz="2400" dirty="0"/>
              <a:t>on the arrangement, such as </a:t>
            </a:r>
            <a:r>
              <a:rPr lang="en-US" sz="2400" dirty="0">
                <a:solidFill>
                  <a:srgbClr val="B200FF"/>
                </a:solidFill>
              </a:rPr>
              <a:t>point location</a:t>
            </a:r>
            <a:endParaRPr lang="en-US" sz="2400" b="1" dirty="0" smtClean="0">
              <a:solidFill>
                <a:srgbClr val="B200FF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Computing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B200FF"/>
                </a:solidFill>
              </a:rPr>
              <a:t>overlay of two </a:t>
            </a:r>
            <a:r>
              <a:rPr lang="en-US" sz="2400" dirty="0" smtClean="0">
                <a:solidFill>
                  <a:srgbClr val="B200FF"/>
                </a:solidFill>
              </a:rPr>
              <a:t>arrangements</a:t>
            </a:r>
          </a:p>
          <a:p>
            <a:pPr marL="342900" indent="-342900">
              <a:lnSpc>
                <a:spcPct val="150000"/>
              </a:lnSpc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b="1" dirty="0" smtClean="0"/>
              <a:t>…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4827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420891" y="1253106"/>
            <a:ext cx="795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Triangulations and Delaunay </a:t>
            </a:r>
            <a:r>
              <a:rPr lang="en-US" sz="2800" b="1" dirty="0" smtClean="0"/>
              <a:t>Triangulations</a:t>
            </a:r>
            <a:r>
              <a:rPr lang="en-US" sz="2800" b="1" dirty="0" smtClean="0">
                <a:solidFill>
                  <a:srgbClr val="FF0000"/>
                </a:solidFill>
              </a:rPr>
              <a:t>(7)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51649" y="2308352"/>
            <a:ext cx="42320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2D Triangulation</a:t>
            </a:r>
          </a:p>
          <a:p>
            <a:r>
              <a:rPr lang="en-US" b="1" dirty="0"/>
              <a:t>Introduced in:</a:t>
            </a:r>
            <a:r>
              <a:rPr lang="en-US" dirty="0"/>
              <a:t> </a:t>
            </a:r>
            <a:r>
              <a:rPr lang="en-US" cap="small" dirty="0">
                <a:solidFill>
                  <a:srgbClr val="B200FF"/>
                </a:solidFill>
              </a:rPr>
              <a:t>CGAL</a:t>
            </a:r>
            <a:r>
              <a:rPr lang="en-US" dirty="0">
                <a:solidFill>
                  <a:srgbClr val="B200FF"/>
                </a:solidFill>
              </a:rPr>
              <a:t> 0.9</a:t>
            </a:r>
            <a:endParaRPr lang="en-US" b="1" dirty="0">
              <a:solidFill>
                <a:srgbClr val="B2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27862" y="4569138"/>
            <a:ext cx="53996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3D Triangulation Data Structure</a:t>
            </a:r>
          </a:p>
          <a:p>
            <a:r>
              <a:rPr lang="en-US" b="1" dirty="0"/>
              <a:t>Introduced in:</a:t>
            </a:r>
            <a:r>
              <a:rPr lang="en-US" dirty="0"/>
              <a:t> </a:t>
            </a:r>
            <a:r>
              <a:rPr lang="en-US" cap="small" dirty="0">
                <a:solidFill>
                  <a:srgbClr val="B200FF"/>
                </a:solidFill>
              </a:rPr>
              <a:t>CGAL</a:t>
            </a:r>
            <a:r>
              <a:rPr lang="en-US" dirty="0">
                <a:solidFill>
                  <a:srgbClr val="B200FF"/>
                </a:solidFill>
              </a:rPr>
              <a:t> 2.1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51649" y="4569138"/>
            <a:ext cx="60467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3D Triangulations</a:t>
            </a:r>
          </a:p>
          <a:p>
            <a:r>
              <a:rPr lang="en-US" b="1" dirty="0"/>
              <a:t>Introduced in:</a:t>
            </a:r>
            <a:r>
              <a:rPr lang="en-US" dirty="0"/>
              <a:t> </a:t>
            </a:r>
            <a:r>
              <a:rPr lang="en-US" cap="small" dirty="0">
                <a:solidFill>
                  <a:srgbClr val="B200FF"/>
                </a:solidFill>
              </a:rPr>
              <a:t>CGAL</a:t>
            </a:r>
            <a:r>
              <a:rPr lang="en-US" dirty="0">
                <a:solidFill>
                  <a:srgbClr val="B200FF"/>
                </a:solidFill>
              </a:rPr>
              <a:t> 2.1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27862" y="2308352"/>
            <a:ext cx="53996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2D Triangulation Data Structure</a:t>
            </a:r>
          </a:p>
          <a:p>
            <a:r>
              <a:rPr lang="en-US" b="1" dirty="0"/>
              <a:t>Introduced in:</a:t>
            </a:r>
            <a:r>
              <a:rPr lang="en-US" dirty="0"/>
              <a:t> </a:t>
            </a:r>
            <a:r>
              <a:rPr lang="en-US" cap="small" dirty="0">
                <a:solidFill>
                  <a:srgbClr val="B200FF"/>
                </a:solidFill>
              </a:rPr>
              <a:t>CGAL</a:t>
            </a:r>
            <a:r>
              <a:rPr lang="en-US" dirty="0">
                <a:solidFill>
                  <a:srgbClr val="B200FF"/>
                </a:solidFill>
              </a:rPr>
              <a:t> 2.2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50" y="2075405"/>
            <a:ext cx="1503663" cy="1503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40" y="2075405"/>
            <a:ext cx="1747477" cy="1503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32" y="4155860"/>
            <a:ext cx="1624694" cy="15036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50" y="4155860"/>
            <a:ext cx="1503663" cy="150366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434812"/>
              </p:ext>
            </p:extLst>
          </p:nvPr>
        </p:nvGraphicFramePr>
        <p:xfrm>
          <a:off x="0" y="-4"/>
          <a:ext cx="12192000" cy="12731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endParaRPr lang="en-U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+mj-cs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Basic Library</a:t>
                      </a:r>
                      <a:endParaRPr lang="fa-IR" sz="3600" b="0" i="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00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250345"/>
              </p:ext>
            </p:extLst>
          </p:nvPr>
        </p:nvGraphicFramePr>
        <p:xfrm>
          <a:off x="0" y="-4"/>
          <a:ext cx="12192000" cy="12731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endParaRPr lang="en-U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+mj-cs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Triangulation</a:t>
                      </a:r>
                      <a:endParaRPr 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5169" y="1928860"/>
            <a:ext cx="99800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C008D"/>
              </a:buClr>
              <a:buSzPct val="102000"/>
              <a:buFont typeface="Arial" panose="020B0604020202020204" pitchFamily="34" charset="0"/>
              <a:buChar char="•"/>
            </a:pPr>
            <a:r>
              <a:rPr lang="en-US" sz="2400" dirty="0"/>
              <a:t>This package allows to </a:t>
            </a:r>
            <a:r>
              <a:rPr lang="en-US" sz="2400" dirty="0">
                <a:solidFill>
                  <a:srgbClr val="B200FF"/>
                </a:solidFill>
              </a:rPr>
              <a:t>build </a:t>
            </a:r>
            <a:r>
              <a:rPr lang="en-US" sz="2400" dirty="0" smtClean="0">
                <a:solidFill>
                  <a:srgbClr val="B200FF"/>
                </a:solidFill>
              </a:rPr>
              <a:t>various </a:t>
            </a:r>
            <a:r>
              <a:rPr lang="en-US" sz="2400" dirty="0">
                <a:solidFill>
                  <a:srgbClr val="B200FF"/>
                </a:solidFill>
              </a:rPr>
              <a:t>triangulations </a:t>
            </a:r>
            <a:r>
              <a:rPr lang="en-US" sz="2400" dirty="0"/>
              <a:t>for point sets two dimensions</a:t>
            </a:r>
          </a:p>
          <a:p>
            <a:pPr marL="342900" indent="-342900">
              <a:lnSpc>
                <a:spcPct val="150000"/>
              </a:lnSpc>
              <a:buClr>
                <a:srgbClr val="EC008D"/>
              </a:buClr>
              <a:buSzPct val="102000"/>
              <a:buFont typeface="Arial" panose="020B0604020202020204" pitchFamily="34" charset="0"/>
              <a:buChar char="•"/>
            </a:pPr>
            <a:r>
              <a:rPr lang="en-US" sz="2400" dirty="0"/>
              <a:t>Any </a:t>
            </a:r>
            <a:r>
              <a:rPr lang="en-US" sz="2400" cap="small" dirty="0"/>
              <a:t>CGAL</a:t>
            </a:r>
            <a:r>
              <a:rPr lang="en-US" sz="2400" dirty="0"/>
              <a:t> triangulation </a:t>
            </a:r>
            <a:r>
              <a:rPr lang="en-US" sz="2400" dirty="0">
                <a:solidFill>
                  <a:srgbClr val="B200FF"/>
                </a:solidFill>
              </a:rPr>
              <a:t>covers the convex hull </a:t>
            </a:r>
            <a:r>
              <a:rPr lang="en-US" sz="2400" dirty="0"/>
              <a:t>of its </a:t>
            </a:r>
            <a:r>
              <a:rPr lang="en-US" sz="2400" dirty="0" smtClean="0"/>
              <a:t>vertices</a:t>
            </a:r>
          </a:p>
          <a:p>
            <a:pPr marL="342900" indent="-342900">
              <a:lnSpc>
                <a:spcPct val="150000"/>
              </a:lnSpc>
              <a:buClr>
                <a:srgbClr val="EC008D"/>
              </a:buClr>
              <a:buSzPct val="102000"/>
              <a:buFont typeface="Arial" panose="020B0604020202020204" pitchFamily="34" charset="0"/>
              <a:buChar char="•"/>
            </a:pPr>
            <a:r>
              <a:rPr lang="en-US" sz="2400" dirty="0"/>
              <a:t>Triangulations are </a:t>
            </a:r>
            <a:r>
              <a:rPr lang="en-US" sz="2400" dirty="0">
                <a:solidFill>
                  <a:srgbClr val="B200FF"/>
                </a:solidFill>
              </a:rPr>
              <a:t>built incrementally </a:t>
            </a:r>
            <a:r>
              <a:rPr lang="en-US" sz="2400" dirty="0"/>
              <a:t>and can be modified by </a:t>
            </a:r>
            <a:r>
              <a:rPr lang="en-US" sz="2400" dirty="0">
                <a:solidFill>
                  <a:srgbClr val="B200FF"/>
                </a:solidFill>
              </a:rPr>
              <a:t>insertion or removal of </a:t>
            </a:r>
            <a:r>
              <a:rPr lang="en-US" sz="2400" dirty="0" smtClean="0">
                <a:solidFill>
                  <a:srgbClr val="B200FF"/>
                </a:solidFill>
              </a:rPr>
              <a:t>vertices</a:t>
            </a:r>
          </a:p>
          <a:p>
            <a:pPr marL="342900" indent="-342900">
              <a:lnSpc>
                <a:spcPct val="150000"/>
              </a:lnSpc>
              <a:buClr>
                <a:srgbClr val="EC008D"/>
              </a:buClr>
              <a:buSzPct val="102000"/>
              <a:buFont typeface="Arial" panose="020B0604020202020204" pitchFamily="34" charset="0"/>
              <a:buChar char="•"/>
            </a:pPr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70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297525"/>
              </p:ext>
            </p:extLst>
          </p:nvPr>
        </p:nvGraphicFramePr>
        <p:xfrm>
          <a:off x="0" y="-4"/>
          <a:ext cx="12192000" cy="12731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endParaRPr lang="en-U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Triangulation Data Structure</a:t>
                      </a:r>
                      <a:endParaRPr 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5169" y="1928860"/>
            <a:ext cx="108558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C008D"/>
              </a:buClr>
              <a:buSzPct val="102000"/>
              <a:buFont typeface="Arial" panose="020B0604020202020204" pitchFamily="34" charset="0"/>
              <a:buChar char="•"/>
            </a:pPr>
            <a:r>
              <a:rPr lang="en-US" sz="2400" dirty="0"/>
              <a:t>This package provides a data structure to </a:t>
            </a:r>
            <a:r>
              <a:rPr lang="en-US" sz="2400" dirty="0">
                <a:solidFill>
                  <a:srgbClr val="B200FF"/>
                </a:solidFill>
              </a:rPr>
              <a:t>store</a:t>
            </a:r>
            <a:r>
              <a:rPr lang="en-US" sz="2400" dirty="0"/>
              <a:t> a two-dimensional triangulation</a:t>
            </a:r>
          </a:p>
          <a:p>
            <a:pPr marL="342900" indent="-342900">
              <a:lnSpc>
                <a:spcPct val="150000"/>
              </a:lnSpc>
              <a:buClr>
                <a:srgbClr val="EC008D"/>
              </a:buClr>
              <a:buSzPct val="102000"/>
              <a:buFont typeface="Arial" panose="020B0604020202020204" pitchFamily="34" charset="0"/>
              <a:buChar char="•"/>
            </a:pPr>
            <a:r>
              <a:rPr lang="en-US" sz="2400" b="1" dirty="0"/>
              <a:t>Data Structure </a:t>
            </a:r>
            <a:r>
              <a:rPr lang="en-US" sz="2400" b="1" dirty="0">
                <a:solidFill>
                  <a:srgbClr val="B200FF"/>
                </a:solidFill>
              </a:rPr>
              <a:t>Based</a:t>
            </a:r>
            <a:r>
              <a:rPr lang="en-US" sz="2400" b="1" dirty="0"/>
              <a:t> on Faces and </a:t>
            </a:r>
            <a:r>
              <a:rPr lang="en-US" sz="2400" b="1" dirty="0" smtClean="0"/>
              <a:t>Vertices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Clr>
                <a:srgbClr val="EC008D"/>
              </a:buClr>
              <a:buSzPct val="102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B200FF"/>
                </a:solidFill>
              </a:rPr>
              <a:t>visit</a:t>
            </a:r>
            <a:r>
              <a:rPr lang="en-US" sz="2400" dirty="0" smtClean="0"/>
              <a:t> </a:t>
            </a:r>
            <a:r>
              <a:rPr lang="en-US" sz="2400" dirty="0"/>
              <a:t>all the vertices, edges and faces incident to a given vertex 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Clr>
                <a:srgbClr val="EC008D"/>
              </a:buClr>
              <a:buSzPct val="10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200FF"/>
                </a:solidFill>
              </a:rPr>
              <a:t>addition</a:t>
            </a:r>
            <a:r>
              <a:rPr lang="en-US" sz="2400" dirty="0"/>
              <a:t> of a new vertex splitting a given </a:t>
            </a:r>
            <a:r>
              <a:rPr lang="en-US" sz="2400" dirty="0" smtClean="0">
                <a:solidFill>
                  <a:srgbClr val="B200FF"/>
                </a:solidFill>
              </a:rPr>
              <a:t>face </a:t>
            </a:r>
            <a:r>
              <a:rPr lang="en-US" sz="2400" dirty="0" smtClean="0"/>
              <a:t>or a given </a:t>
            </a:r>
            <a:r>
              <a:rPr lang="en-US" sz="2400" dirty="0" smtClean="0">
                <a:solidFill>
                  <a:srgbClr val="B200FF"/>
                </a:solidFill>
              </a:rPr>
              <a:t>edge</a:t>
            </a:r>
          </a:p>
          <a:p>
            <a:pPr marL="342900" indent="-342900">
              <a:lnSpc>
                <a:spcPct val="150000"/>
              </a:lnSpc>
              <a:buClr>
                <a:srgbClr val="EC008D"/>
              </a:buClr>
              <a:buSzPct val="102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B200FF"/>
                </a:solidFill>
              </a:rPr>
              <a:t>removal</a:t>
            </a:r>
            <a:r>
              <a:rPr lang="en-US" sz="2400" dirty="0" smtClean="0"/>
              <a:t> </a:t>
            </a:r>
            <a:r>
              <a:rPr lang="en-US" sz="2400" dirty="0"/>
              <a:t>of a vertex incident to three </a:t>
            </a:r>
            <a:r>
              <a:rPr lang="en-US" sz="2400" dirty="0" smtClean="0"/>
              <a:t>faces</a:t>
            </a:r>
          </a:p>
          <a:p>
            <a:pPr marL="342900" indent="-342900">
              <a:lnSpc>
                <a:spcPct val="150000"/>
              </a:lnSpc>
              <a:buClr>
                <a:srgbClr val="EC008D"/>
              </a:buClr>
              <a:buSzPct val="10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200FF"/>
                </a:solidFill>
              </a:rPr>
              <a:t>flip</a:t>
            </a:r>
            <a:r>
              <a:rPr lang="en-US" sz="2400" dirty="0"/>
              <a:t> </a:t>
            </a:r>
            <a:r>
              <a:rPr lang="en-US" sz="2400" dirty="0" smtClean="0"/>
              <a:t>edges</a:t>
            </a:r>
          </a:p>
          <a:p>
            <a:pPr marL="342900" indent="-342900">
              <a:lnSpc>
                <a:spcPct val="150000"/>
              </a:lnSpc>
              <a:buClr>
                <a:srgbClr val="EC008D"/>
              </a:buClr>
              <a:buSzPct val="102000"/>
              <a:buFont typeface="Arial" panose="020B0604020202020204" pitchFamily="34" charset="0"/>
              <a:buChar char="•"/>
            </a:pPr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20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446650" y="1265985"/>
            <a:ext cx="6825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Voronoi </a:t>
            </a:r>
            <a:r>
              <a:rPr lang="en-US" sz="2800" b="1" dirty="0" smtClean="0"/>
              <a:t>Diagrams</a:t>
            </a:r>
            <a:r>
              <a:rPr lang="en-US" sz="2800" b="1" dirty="0" smtClean="0">
                <a:solidFill>
                  <a:srgbClr val="FF0000"/>
                </a:solidFill>
              </a:rPr>
              <a:t>(3)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57711" y="2437141"/>
            <a:ext cx="42320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2D Segment Delaunay Graphs</a:t>
            </a:r>
          </a:p>
          <a:p>
            <a:r>
              <a:rPr lang="en-US" b="1" dirty="0" smtClean="0"/>
              <a:t>Introduced </a:t>
            </a:r>
            <a:r>
              <a:rPr lang="en-US" b="1" dirty="0"/>
              <a:t>in:</a:t>
            </a:r>
            <a:r>
              <a:rPr lang="en-US" dirty="0"/>
              <a:t> </a:t>
            </a:r>
            <a:r>
              <a:rPr lang="en-US" cap="small" dirty="0">
                <a:solidFill>
                  <a:srgbClr val="B200FF"/>
                </a:solidFill>
              </a:rPr>
              <a:t>CGAL</a:t>
            </a:r>
            <a:r>
              <a:rPr lang="en-US" dirty="0">
                <a:solidFill>
                  <a:srgbClr val="B200FF"/>
                </a:solidFill>
              </a:rPr>
              <a:t> 0.9</a:t>
            </a:r>
            <a:endParaRPr lang="en-US" b="1" dirty="0">
              <a:solidFill>
                <a:srgbClr val="B2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1" y="2075406"/>
            <a:ext cx="1455850" cy="14558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757566"/>
              </p:ext>
            </p:extLst>
          </p:nvPr>
        </p:nvGraphicFramePr>
        <p:xfrm>
          <a:off x="0" y="-4"/>
          <a:ext cx="12192000" cy="12731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endParaRPr lang="en-U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+mj-cs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Basic Library</a:t>
                      </a:r>
                      <a:endParaRPr lang="fa-IR" sz="3600" b="0" i="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5928" y="4949959"/>
            <a:ext cx="11020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EC008D"/>
              </a:buClr>
              <a:buSzPct val="102000"/>
            </a:pPr>
            <a:r>
              <a:rPr lang="en-US" sz="2400" dirty="0">
                <a:solidFill>
                  <a:srgbClr val="7492B5"/>
                </a:solidFill>
              </a:rPr>
              <a:t>An algorithm for computing the </a:t>
            </a:r>
            <a:r>
              <a:rPr lang="en-US" sz="2400" dirty="0" smtClean="0">
                <a:solidFill>
                  <a:srgbClr val="EC008D"/>
                </a:solidFill>
              </a:rPr>
              <a:t>dual graph</a:t>
            </a:r>
            <a:r>
              <a:rPr lang="en-US" sz="2400" dirty="0" smtClean="0">
                <a:solidFill>
                  <a:srgbClr val="7492B5"/>
                </a:solidFill>
              </a:rPr>
              <a:t> </a:t>
            </a:r>
            <a:r>
              <a:rPr lang="en-US" sz="2400" dirty="0">
                <a:solidFill>
                  <a:srgbClr val="7492B5"/>
                </a:solidFill>
              </a:rPr>
              <a:t>of a Voronoi diagram of a set of </a:t>
            </a:r>
            <a:r>
              <a:rPr lang="en-US" sz="2400" dirty="0" smtClean="0">
                <a:solidFill>
                  <a:srgbClr val="7492B5"/>
                </a:solidFill>
              </a:rPr>
              <a:t>segments</a:t>
            </a:r>
          </a:p>
          <a:p>
            <a:pPr marL="342900" indent="-342900">
              <a:lnSpc>
                <a:spcPct val="150000"/>
              </a:lnSpc>
              <a:buClr>
                <a:srgbClr val="EC008D"/>
              </a:buClr>
              <a:buSzPct val="102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492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69647" y="2686460"/>
            <a:ext cx="165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C008D"/>
              </a:buClr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  <a:endParaRPr lang="fa-IR" sz="3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56955"/>
              </p:ext>
            </p:extLst>
          </p:nvPr>
        </p:nvGraphicFramePr>
        <p:xfrm>
          <a:off x="0" y="-4"/>
          <a:ext cx="12192000" cy="6331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pPr algn="l"/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1210615" y="3271235"/>
            <a:ext cx="9607639" cy="8371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Introduce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446650" y="1265985"/>
            <a:ext cx="6825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Spatial Searching and </a:t>
            </a:r>
            <a:r>
              <a:rPr lang="en-US" sz="2800" b="1" dirty="0" smtClean="0"/>
              <a:t>Sorting </a:t>
            </a:r>
            <a:r>
              <a:rPr lang="en-US" sz="2800" b="1" dirty="0" smtClean="0">
                <a:solidFill>
                  <a:srgbClr val="FF0000"/>
                </a:solidFill>
              </a:rPr>
              <a:t>(7)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57711" y="2437141"/>
            <a:ext cx="42320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2D Range and Neighbor Search</a:t>
            </a:r>
          </a:p>
          <a:p>
            <a:r>
              <a:rPr lang="en-US" b="1" dirty="0"/>
              <a:t>Introduced in:</a:t>
            </a:r>
            <a:r>
              <a:rPr lang="en-US" dirty="0"/>
              <a:t> </a:t>
            </a:r>
            <a:r>
              <a:rPr lang="en-US" cap="small" dirty="0">
                <a:solidFill>
                  <a:srgbClr val="B200FF"/>
                </a:solidFill>
              </a:rPr>
              <a:t>CGAL</a:t>
            </a:r>
            <a:r>
              <a:rPr lang="en-US" dirty="0">
                <a:solidFill>
                  <a:srgbClr val="B200FF"/>
                </a:solidFill>
              </a:rPr>
              <a:t> 2.1</a:t>
            </a:r>
            <a:endParaRPr lang="en-US" b="1" dirty="0">
              <a:solidFill>
                <a:srgbClr val="B200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2" y="2167889"/>
            <a:ext cx="1635069" cy="163506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152378"/>
              </p:ext>
            </p:extLst>
          </p:nvPr>
        </p:nvGraphicFramePr>
        <p:xfrm>
          <a:off x="0" y="-4"/>
          <a:ext cx="12192000" cy="12731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endParaRPr lang="en-U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+mj-cs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Basic Library</a:t>
                      </a:r>
                      <a:endParaRPr lang="fa-IR" sz="3600" b="0" i="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878598" y="4181642"/>
            <a:ext cx="43676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 circular </a:t>
            </a:r>
            <a:r>
              <a:rPr lang="en-US" sz="2400" dirty="0"/>
              <a:t>range search </a:t>
            </a:r>
          </a:p>
          <a:p>
            <a:pPr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 triangular </a:t>
            </a:r>
            <a:r>
              <a:rPr lang="en-US" sz="2400" dirty="0"/>
              <a:t>range search </a:t>
            </a:r>
          </a:p>
          <a:p>
            <a:pPr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 isorectangular </a:t>
            </a:r>
            <a:r>
              <a:rPr lang="en-US" sz="2400" dirty="0"/>
              <a:t>range search </a:t>
            </a:r>
          </a:p>
          <a:p>
            <a:pPr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 (</a:t>
            </a:r>
            <a:r>
              <a:rPr lang="en-US" sz="2400" dirty="0"/>
              <a:t>k) nearest neighbor(s) </a:t>
            </a:r>
          </a:p>
        </p:txBody>
      </p:sp>
    </p:spTree>
    <p:extLst>
      <p:ext uri="{BB962C8B-B14F-4D97-AF65-F5344CB8AC3E}">
        <p14:creationId xmlns:p14="http://schemas.microsoft.com/office/powerpoint/2010/main" val="210973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0" y="-4"/>
          <a:ext cx="12192000" cy="12731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endParaRPr lang="en-U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+mj-cs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Basic Library</a:t>
                      </a:r>
                      <a:endParaRPr lang="fa-IR" sz="3600" b="0" i="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7" y="1861418"/>
            <a:ext cx="1828553" cy="18285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17782" y="2372085"/>
            <a:ext cx="42320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dD Range and Segment Trees</a:t>
            </a:r>
          </a:p>
          <a:p>
            <a:r>
              <a:rPr lang="en-US" b="1" dirty="0"/>
              <a:t>Introduced in:</a:t>
            </a:r>
            <a:r>
              <a:rPr lang="en-US" dirty="0"/>
              <a:t> </a:t>
            </a:r>
            <a:r>
              <a:rPr lang="en-US" cap="small" dirty="0">
                <a:solidFill>
                  <a:srgbClr val="B200FF"/>
                </a:solidFill>
              </a:rPr>
              <a:t>CGAL</a:t>
            </a:r>
            <a:r>
              <a:rPr lang="en-US" dirty="0">
                <a:solidFill>
                  <a:srgbClr val="B200FF"/>
                </a:solidFill>
              </a:rPr>
              <a:t> 0.9</a:t>
            </a:r>
            <a:endParaRPr lang="en-US" b="1" dirty="0">
              <a:solidFill>
                <a:srgbClr val="B2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650" y="1265985"/>
            <a:ext cx="6825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Spatial Searching and </a:t>
            </a:r>
            <a:r>
              <a:rPr lang="en-US" sz="2800" b="1" dirty="0" smtClean="0"/>
              <a:t>Sorting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4" y="3886866"/>
            <a:ext cx="1730475" cy="1730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40598" y="4576805"/>
            <a:ext cx="42320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Interval Skip List</a:t>
            </a:r>
          </a:p>
          <a:p>
            <a:r>
              <a:rPr lang="en-US" b="1" dirty="0" smtClean="0"/>
              <a:t>Introduced </a:t>
            </a:r>
            <a:r>
              <a:rPr lang="en-US" b="1" dirty="0"/>
              <a:t>in:</a:t>
            </a:r>
            <a:r>
              <a:rPr lang="en-US" dirty="0"/>
              <a:t> </a:t>
            </a:r>
            <a:r>
              <a:rPr lang="en-US" cap="small" dirty="0">
                <a:solidFill>
                  <a:srgbClr val="B200FF"/>
                </a:solidFill>
              </a:rPr>
              <a:t>CGAL</a:t>
            </a:r>
            <a:r>
              <a:rPr lang="en-US" dirty="0">
                <a:solidFill>
                  <a:srgbClr val="B200FF"/>
                </a:solidFill>
              </a:rPr>
              <a:t> </a:t>
            </a:r>
            <a:r>
              <a:rPr lang="en-US" dirty="0" smtClean="0">
                <a:solidFill>
                  <a:srgbClr val="B200FF"/>
                </a:solidFill>
              </a:rPr>
              <a:t>3.0</a:t>
            </a:r>
            <a:endParaRPr lang="en-US" b="1" dirty="0">
              <a:solidFill>
                <a:srgbClr val="B2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9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557711" y="2437141"/>
            <a:ext cx="42320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CGAL and the Boost Graph Library</a:t>
            </a:r>
          </a:p>
          <a:p>
            <a:r>
              <a:rPr lang="en-US" b="1" dirty="0"/>
              <a:t>Introduced in:</a:t>
            </a:r>
            <a:r>
              <a:rPr lang="en-US" dirty="0"/>
              <a:t> </a:t>
            </a:r>
            <a:r>
              <a:rPr lang="en-US" cap="small" dirty="0">
                <a:solidFill>
                  <a:srgbClr val="B200FF"/>
                </a:solidFill>
              </a:rPr>
              <a:t>CGAL</a:t>
            </a:r>
            <a:r>
              <a:rPr lang="en-US" dirty="0">
                <a:solidFill>
                  <a:srgbClr val="B200FF"/>
                </a:solidFill>
              </a:rPr>
              <a:t> 3.3</a:t>
            </a:r>
            <a:endParaRPr lang="en-US" b="1" dirty="0">
              <a:solidFill>
                <a:srgbClr val="B2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95756" y="2437141"/>
            <a:ext cx="42320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CGAL Ipelets</a:t>
            </a:r>
          </a:p>
          <a:p>
            <a:r>
              <a:rPr lang="en-US" b="1" dirty="0"/>
              <a:t>Introduced in:</a:t>
            </a:r>
            <a:r>
              <a:rPr lang="en-US" dirty="0"/>
              <a:t> </a:t>
            </a:r>
            <a:r>
              <a:rPr lang="en-US" cap="small" dirty="0">
                <a:solidFill>
                  <a:srgbClr val="B200FF"/>
                </a:solidFill>
              </a:rPr>
              <a:t>CGAL</a:t>
            </a:r>
            <a:r>
              <a:rPr lang="en-US" dirty="0">
                <a:solidFill>
                  <a:srgbClr val="B200FF"/>
                </a:solidFill>
              </a:rPr>
              <a:t> 3.5</a:t>
            </a:r>
            <a:endParaRPr lang="en-US" b="1" dirty="0">
              <a:solidFill>
                <a:srgbClr val="B2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2" y="1822341"/>
            <a:ext cx="1879330" cy="18793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741" y="1958369"/>
            <a:ext cx="1524000" cy="1524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2" y="4256729"/>
            <a:ext cx="1409780" cy="1409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57711" y="4961619"/>
            <a:ext cx="5394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Profiling tools, Hash Map, Union-find, </a:t>
            </a:r>
            <a:r>
              <a:rPr lang="en-US" sz="2000" b="1" dirty="0" smtClean="0"/>
              <a:t>Modifiers</a:t>
            </a:r>
          </a:p>
          <a:p>
            <a:r>
              <a:rPr lang="en-US" sz="2000" b="1" dirty="0"/>
              <a:t>Introduced in:</a:t>
            </a:r>
            <a:r>
              <a:rPr lang="en-US" sz="2000" dirty="0"/>
              <a:t> </a:t>
            </a:r>
            <a:r>
              <a:rPr lang="en-US" cap="small" dirty="0">
                <a:solidFill>
                  <a:srgbClr val="B200FF"/>
                </a:solidFill>
              </a:rPr>
              <a:t>CGAL</a:t>
            </a:r>
            <a:r>
              <a:rPr lang="en-US" dirty="0">
                <a:solidFill>
                  <a:srgbClr val="B200FF"/>
                </a:solidFill>
              </a:rPr>
              <a:t> 3.2</a:t>
            </a:r>
            <a:endParaRPr lang="en-US" b="1" dirty="0">
              <a:solidFill>
                <a:srgbClr val="B2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86239"/>
              </p:ext>
            </p:extLst>
          </p:nvPr>
        </p:nvGraphicFramePr>
        <p:xfrm>
          <a:off x="0" y="-4"/>
          <a:ext cx="12192000" cy="12731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endParaRPr lang="en-U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+mj-cs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600" b="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Support Library </a:t>
                      </a:r>
                      <a:r>
                        <a:rPr lang="en-US" sz="3600" b="0" i="0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(10)</a:t>
                      </a:r>
                      <a:endParaRPr lang="fa-IR" sz="3600" b="0" i="0" kern="120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58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69647" y="2686460"/>
            <a:ext cx="165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C008D"/>
              </a:buClr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3</a:t>
            </a:r>
            <a:endParaRPr lang="fa-IR" sz="3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8572"/>
              </p:ext>
            </p:extLst>
          </p:nvPr>
        </p:nvGraphicFramePr>
        <p:xfrm>
          <a:off x="0" y="-4"/>
          <a:ext cx="12192000" cy="6331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pPr algn="l"/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1210615" y="3271235"/>
            <a:ext cx="9607639" cy="8371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EC008D"/>
              </a:buClr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CGAL LiveCD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87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883754"/>
              </p:ext>
            </p:extLst>
          </p:nvPr>
        </p:nvGraphicFramePr>
        <p:xfrm>
          <a:off x="0" y="-4"/>
          <a:ext cx="12192000" cy="12731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pPr algn="l"/>
                      <a:endParaRPr lang="en-US" sz="3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pPr algn="l">
                        <a:buClr>
                          <a:srgbClr val="EC008D"/>
                        </a:buClr>
                      </a:pP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CGAL LiveCD</a:t>
                      </a:r>
                      <a:endParaRPr lang="en-US" sz="3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7871" y="1903688"/>
            <a:ext cx="118025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as a </a:t>
            </a:r>
            <a:r>
              <a:rPr lang="pt-BR" sz="2000" dirty="0">
                <a:solidFill>
                  <a:srgbClr val="EC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pt-BR" sz="2000" dirty="0" smtClean="0">
                <a:solidFill>
                  <a:srgbClr val="EC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all the demos of CGAL compiled.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EC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CGAL or </a:t>
            </a:r>
            <a:r>
              <a:rPr lang="en-US" sz="2400" dirty="0" smtClean="0">
                <a:solidFill>
                  <a:srgbClr val="EC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computational geometry exercises easily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you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solidFill>
                  <a:srgbClr val="EC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and Compile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lang="en-US" sz="2400" dirty="0">
                <a:solidFill>
                  <a:srgbClr val="EC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installing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software and without changing anything on you hard drive.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C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r>
              <a:rPr lang="en-US" sz="2400" dirty="0" smtClean="0">
                <a:solidFill>
                  <a:srgbClr val="EC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Just put the CD in the computer and reboot (of course you can always use a virtual machine to do that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2400" dirty="0" smtClean="0">
                <a:solidFill>
                  <a:srgbClr val="EC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CGAL </a:t>
            </a:r>
            <a:r>
              <a:rPr lang="en-US" sz="2400" dirty="0">
                <a:solidFill>
                  <a:srgbClr val="EC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</a:p>
        </p:txBody>
      </p:sp>
    </p:spTree>
    <p:extLst>
      <p:ext uri="{BB962C8B-B14F-4D97-AF65-F5344CB8AC3E}">
        <p14:creationId xmlns:p14="http://schemas.microsoft.com/office/powerpoint/2010/main" val="341526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80424"/>
              </p:ext>
            </p:extLst>
          </p:nvPr>
        </p:nvGraphicFramePr>
        <p:xfrm>
          <a:off x="0" y="-4"/>
          <a:ext cx="12192000" cy="6331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pPr algn="l"/>
                      <a:endParaRPr lang="en-US" sz="3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10" y="950046"/>
            <a:ext cx="7590476" cy="57714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10" y="950045"/>
            <a:ext cx="7590476" cy="5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640963"/>
              </p:ext>
            </p:extLst>
          </p:nvPr>
        </p:nvGraphicFramePr>
        <p:xfrm>
          <a:off x="90152" y="115910"/>
          <a:ext cx="12192000" cy="1219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542944">
                <a:tc>
                  <a:txBody>
                    <a:bodyPr/>
                    <a:lstStyle/>
                    <a:p>
                      <a:pPr algn="l"/>
                      <a:endParaRPr lang="en-US" sz="3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r>
                        <a:rPr lang="en-US" sz="3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Compiling a CGAL example </a:t>
                      </a:r>
                      <a:endParaRPr lang="en-US" sz="3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84102" y="2377515"/>
            <a:ext cx="1180251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 --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gzip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/share/doc/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libcgal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-demo/examples.tar.gz </a:t>
            </a:r>
          </a:p>
          <a:p>
            <a:pPr marL="514350" lvl="0" indent="-514350">
              <a:lnSpc>
                <a:spcPct val="150000"/>
              </a:lnSpc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subdirectory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examples/Convex_hull_2 </a:t>
            </a:r>
          </a:p>
          <a:p>
            <a:pPr marL="514350" indent="-514350">
              <a:lnSpc>
                <a:spcPct val="150000"/>
              </a:lnSpc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an example program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g++ -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lCGAL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array_convex_hull_2.cpp</a:t>
            </a:r>
          </a:p>
          <a:p>
            <a:pPr marL="514350" indent="-514350">
              <a:lnSpc>
                <a:spcPct val="150000"/>
              </a:lnSpc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program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3792" y="1532586"/>
            <a:ext cx="113205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solidFill>
                  <a:srgbClr val="EC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source code for the CGAL example programs is installed as a compressed archive in a documentation directory. 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0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69647" y="2686460"/>
            <a:ext cx="165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C008D"/>
              </a:buClr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4</a:t>
            </a:r>
            <a:endParaRPr lang="fa-IR" sz="3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77947"/>
              </p:ext>
            </p:extLst>
          </p:nvPr>
        </p:nvGraphicFramePr>
        <p:xfrm>
          <a:off x="0" y="-4"/>
          <a:ext cx="12192000" cy="6331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pPr algn="l"/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1210615" y="3271235"/>
            <a:ext cx="9607639" cy="8371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EC008D"/>
              </a:buClr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CGAL on Linux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7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38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49074"/>
              </p:ext>
            </p:extLst>
          </p:nvPr>
        </p:nvGraphicFramePr>
        <p:xfrm>
          <a:off x="0" y="-4"/>
          <a:ext cx="12192000" cy="12731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pPr algn="l"/>
                      <a:endParaRPr lang="en-US" sz="3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Prerequisites</a:t>
                      </a:r>
                      <a:endParaRPr lang="en-US" sz="36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08181" y="1710506"/>
            <a:ext cx="101910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rgbClr val="EC008D"/>
              </a:buClr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sz="2800" b="1" dirty="0">
                <a:solidFill>
                  <a:srgbClr val="EC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sudo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apt-get install cmake cmake-gui</a:t>
            </a:r>
          </a:p>
          <a:p>
            <a:pPr marL="514350" indent="-514350">
              <a:lnSpc>
                <a:spcPct val="150000"/>
              </a:lnSpc>
              <a:buClr>
                <a:srgbClr val="EC008D"/>
              </a:buClr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sz="2800" b="1" dirty="0" smtClean="0">
                <a:solidFill>
                  <a:srgbClr val="EC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sudo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apt-get install libboost-all-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Clr>
                <a:srgbClr val="EC008D"/>
              </a:buClr>
              <a:buFont typeface="+mj-lt"/>
              <a:buAutoNum type="arabicPeriod"/>
            </a:pPr>
            <a:r>
              <a:rPr lang="en-US" sz="2800" b="1" dirty="0" smtClean="0">
                <a:solidFill>
                  <a:srgbClr val="EC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Qt4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only needed if you want to run CGAL demos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Clr>
                <a:srgbClr val="EC008D"/>
              </a:buClr>
              <a:buFont typeface="+mj-lt"/>
              <a:buAutoNum type="arabicPeriod"/>
            </a:pPr>
            <a:r>
              <a:rPr lang="en-US" sz="2800" b="1" dirty="0">
                <a:solidFill>
                  <a:srgbClr val="EC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libQGLViewer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only needed for 3D CGAL demos</a:t>
            </a:r>
          </a:p>
        </p:txBody>
      </p:sp>
    </p:spTree>
    <p:extLst>
      <p:ext uri="{BB962C8B-B14F-4D97-AF65-F5344CB8AC3E}">
        <p14:creationId xmlns:p14="http://schemas.microsoft.com/office/powerpoint/2010/main" val="27702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39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008889"/>
              </p:ext>
            </p:extLst>
          </p:nvPr>
        </p:nvGraphicFramePr>
        <p:xfrm>
          <a:off x="0" y="-4"/>
          <a:ext cx="12192000" cy="1266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pPr algn="l"/>
                      <a:endParaRPr lang="en-US" sz="3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Installing </a:t>
                      </a:r>
                      <a:r>
                        <a:rPr lang="en-US" sz="32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libQGLViewer </a:t>
                      </a:r>
                      <a:endParaRPr lang="en-US" sz="32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7017" y="1502688"/>
            <a:ext cx="1164324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rgbClr val="EC008D"/>
              </a:buClr>
              <a:buFont typeface="+mj-lt"/>
              <a:buAutoNum type="arabicPeriod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libQGLViewer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 libQGLViewer-2-6-0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.tar.gz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www.libqglviewer.com/src/libQGLViewer-2.6.0.tar.gz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Clr>
                <a:srgbClr val="EC008D"/>
              </a:buClr>
              <a:buFont typeface="+mj-lt"/>
              <a:buAutoNum type="arabicPeriod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Unpack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 libQGLViewer-2-6-0.tar.gz</a:t>
            </a:r>
          </a:p>
          <a:p>
            <a:pPr marL="514350" indent="-514350">
              <a:lnSpc>
                <a:spcPct val="150000"/>
              </a:lnSpc>
              <a:buClr>
                <a:srgbClr val="EC008D"/>
              </a:buClr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cd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libQGLViewer-2-6-0/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QGLViewer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qmake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–spec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-g++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make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0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460" y="2135714"/>
            <a:ext cx="1013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CGAL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dirty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omputational </a:t>
            </a:r>
            <a:r>
              <a:rPr lang="en-US" sz="3200" dirty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eometry </a:t>
            </a:r>
            <a:r>
              <a:rPr lang="en-US" sz="3200" dirty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lgorithms </a:t>
            </a:r>
            <a:r>
              <a:rPr lang="en-US" sz="3200" dirty="0" smtClean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4961"/>
              </p:ext>
            </p:extLst>
          </p:nvPr>
        </p:nvGraphicFramePr>
        <p:xfrm>
          <a:off x="0" y="-4"/>
          <a:ext cx="12192000" cy="12731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CGAL?</a:t>
                      </a:r>
                      <a:endParaRPr lang="fa-IR" sz="3600" b="0" dirty="0" smtClean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05319" y="3059775"/>
            <a:ext cx="8615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library of Geometric </a:t>
            </a:r>
            <a:r>
              <a:rPr lang="en-US" sz="2400" dirty="0">
                <a:solidFill>
                  <a:srgbClr val="EC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</a:t>
            </a:r>
            <a:r>
              <a:rPr lang="en-US" sz="2400" dirty="0" smtClean="0">
                <a:solidFill>
                  <a:srgbClr val="EC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in </a:t>
            </a:r>
            <a:r>
              <a:rPr lang="en-US" sz="2400" dirty="0">
                <a:solidFill>
                  <a:srgbClr val="EC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solidFill>
                  <a:srgbClr val="EC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easy access to </a:t>
            </a:r>
            <a:r>
              <a:rPr lang="en-US" sz="2400" dirty="0">
                <a:solidFill>
                  <a:srgbClr val="EC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EC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geometric algorithms</a:t>
            </a:r>
          </a:p>
        </p:txBody>
      </p:sp>
    </p:spTree>
    <p:extLst>
      <p:ext uri="{BB962C8B-B14F-4D97-AF65-F5344CB8AC3E}">
        <p14:creationId xmlns:p14="http://schemas.microsoft.com/office/powerpoint/2010/main" val="361808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40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69271"/>
              </p:ext>
            </p:extLst>
          </p:nvPr>
        </p:nvGraphicFramePr>
        <p:xfrm>
          <a:off x="0" y="-4"/>
          <a:ext cx="12192000" cy="1266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pPr algn="l"/>
                      <a:endParaRPr lang="en-US" sz="3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Installing CGAL on Linux</a:t>
                      </a: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25235" y="1842654"/>
            <a:ext cx="85437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rgbClr val="EC008D"/>
              </a:buClr>
              <a:buFont typeface="+mj-lt"/>
              <a:buAutoNum type="arabicPeriod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 CGAL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CGAL-4.5.tar.gz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://www.cgal.org/download.html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Clr>
                <a:srgbClr val="EC008D"/>
              </a:buClr>
              <a:buFont typeface="+mj-lt"/>
              <a:buAutoNum type="arabicPeriod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Unpack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 xzf  CGAL-4.5.tar.gz </a:t>
            </a:r>
          </a:p>
          <a:p>
            <a:pPr marL="514350" indent="-514350">
              <a:lnSpc>
                <a:spcPct val="150000"/>
              </a:lnSpc>
              <a:buClr>
                <a:srgbClr val="EC008D"/>
              </a:buClr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directory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CGAL-4.5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41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0" y="-4"/>
          <a:ext cx="12192000" cy="1266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pPr algn="l"/>
                      <a:endParaRPr lang="en-US" sz="3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Installing CGAL on Linux</a:t>
                      </a: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1768" y="1538457"/>
            <a:ext cx="8353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directory contains the following subdirectories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851040"/>
              </p:ext>
            </p:extLst>
          </p:nvPr>
        </p:nvGraphicFramePr>
        <p:xfrm>
          <a:off x="1328079" y="2336884"/>
          <a:ext cx="9535842" cy="38743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67921"/>
                <a:gridCol w="47679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Directory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Contents</a:t>
                      </a:r>
                      <a:endParaRPr lang="en-US" b="0" dirty="0"/>
                    </a:p>
                  </a:txBody>
                  <a:tcPr/>
                </a:tc>
              </a:tr>
              <a:tr h="382727">
                <a:tc>
                  <a:txBody>
                    <a:bodyPr/>
                    <a:lstStyle/>
                    <a:p>
                      <a:r>
                        <a:rPr lang="en-US" dirty="0" smtClean="0"/>
                        <a:t>auxiliary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Precompiled </a:t>
                      </a:r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GMP</a:t>
                      </a:r>
                      <a:r>
                        <a:rPr lang="en-US" dirty="0" smtClean="0"/>
                        <a:t> and 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Mpfr</a:t>
                      </a:r>
                      <a:r>
                        <a:rPr lang="en-US" dirty="0" smtClean="0"/>
                        <a:t> for windows</a:t>
                      </a:r>
                      <a:endParaRPr lang="en-US" dirty="0"/>
                    </a:p>
                  </a:txBody>
                  <a:tcPr/>
                </a:tc>
              </a:tr>
              <a:tr h="382727">
                <a:tc>
                  <a:txBody>
                    <a:bodyPr/>
                    <a:lstStyle/>
                    <a:p>
                      <a:r>
                        <a:rPr lang="en-US" dirty="0" smtClean="0"/>
                        <a:t>demo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 programs</a:t>
                      </a:r>
                      <a:endParaRPr lang="en-US" dirty="0"/>
                    </a:p>
                  </a:txBody>
                  <a:tcPr/>
                </a:tc>
              </a:tr>
              <a:tr h="489222">
                <a:tc>
                  <a:txBody>
                    <a:bodyPr/>
                    <a:lstStyle/>
                    <a:p>
                      <a:r>
                        <a:rPr lang="en-US" dirty="0" smtClean="0"/>
                        <a:t>cmake/modules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modules for finding and using libraries</a:t>
                      </a:r>
                    </a:p>
                  </a:txBody>
                  <a:tcPr/>
                </a:tc>
              </a:tr>
              <a:tr h="382727">
                <a:tc>
                  <a:txBody>
                    <a:bodyPr/>
                    <a:lstStyle/>
                    <a:p>
                      <a:r>
                        <a:rPr lang="en-US" dirty="0" smtClean="0"/>
                        <a:t>config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configuration files for install script</a:t>
                      </a:r>
                      <a:endParaRPr lang="en-US" dirty="0"/>
                    </a:p>
                  </a:txBody>
                  <a:tcPr/>
                </a:tc>
              </a:tr>
              <a:tr h="382727">
                <a:tc>
                  <a:txBody>
                    <a:bodyPr/>
                    <a:lstStyle/>
                    <a:p>
                      <a:r>
                        <a:rPr lang="en-US" dirty="0" smtClean="0"/>
                        <a:t>doc_html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 (HTML)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programs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include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header files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scripts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 useful scripts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 files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4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42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66501"/>
              </p:ext>
            </p:extLst>
          </p:nvPr>
        </p:nvGraphicFramePr>
        <p:xfrm>
          <a:off x="0" y="-4"/>
          <a:ext cx="12192000" cy="1266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pPr algn="l"/>
                      <a:endParaRPr lang="en-US" sz="3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Building CGAL on Linux</a:t>
                      </a: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4290" y="1856509"/>
            <a:ext cx="11643240" cy="288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CGAL with the cmake Command-Line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 CGAL-4.5 </a:t>
            </a:r>
            <a:r>
              <a:rPr lang="en-US" sz="2400" i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go to CGAL directory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cmake . </a:t>
            </a:r>
            <a:r>
              <a:rPr lang="en-US" sz="2400" i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configure CGAL</a:t>
            </a:r>
            <a:br>
              <a:rPr lang="en-US" sz="2400" i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sz="2400" i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build the CGAL libraries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5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265820"/>
              </p:ext>
            </p:extLst>
          </p:nvPr>
        </p:nvGraphicFramePr>
        <p:xfrm>
          <a:off x="0" y="-4"/>
          <a:ext cx="12192000" cy="1266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pPr algn="l"/>
                      <a:endParaRPr lang="en-US" sz="3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Configuring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Example/Demo/Program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48804" y="1552391"/>
            <a:ext cx="11643240" cy="362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and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 CGAL-4.5/examples/Convex_hull_2 </a:t>
            </a:r>
            <a:r>
              <a:rPr lang="en-US" sz="2400" i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go to Convex_hull_2 directory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cmake –DCGAL_DIR=$HOME/CGAL-4.5 . </a:t>
            </a:r>
            <a:r>
              <a:rPr lang="en-US" sz="2400" i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configure</a:t>
            </a:r>
            <a:br>
              <a:rPr lang="en-US" sz="2400" i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sz="2400" i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build</a:t>
            </a:r>
          </a:p>
          <a:p>
            <a:pPr marL="514350" indent="-514350">
              <a:lnSpc>
                <a:spcPct val="150000"/>
              </a:lnSpc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array_convex_hull_2 </a:t>
            </a:r>
            <a:r>
              <a:rPr lang="en-US" sz="2400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sample </a:t>
            </a:r>
            <a:r>
              <a:rPr lang="en-US" sz="2400" i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8804" y="5506238"/>
            <a:ext cx="8298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need neither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nor libQGLViewer</a:t>
            </a:r>
          </a:p>
        </p:txBody>
      </p:sp>
    </p:spTree>
    <p:extLst>
      <p:ext uri="{BB962C8B-B14F-4D97-AF65-F5344CB8AC3E}">
        <p14:creationId xmlns:p14="http://schemas.microsoft.com/office/powerpoint/2010/main" val="9324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44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7064"/>
              </p:ext>
            </p:extLst>
          </p:nvPr>
        </p:nvGraphicFramePr>
        <p:xfrm>
          <a:off x="0" y="-4"/>
          <a:ext cx="12192000" cy="1266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pPr algn="l"/>
                      <a:endParaRPr lang="en-US" sz="3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Reference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70775" y="2672853"/>
            <a:ext cx="11643240" cy="131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www.CGAL.org</a:t>
            </a:r>
          </a:p>
          <a:p>
            <a:pPr marL="514350" indent="-514350">
              <a:lnSpc>
                <a:spcPct val="150000"/>
              </a:lnSpc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www.acg.cs.tau.ac.il</a:t>
            </a:r>
          </a:p>
        </p:txBody>
      </p:sp>
    </p:spTree>
    <p:extLst>
      <p:ext uri="{BB962C8B-B14F-4D97-AF65-F5344CB8AC3E}">
        <p14:creationId xmlns:p14="http://schemas.microsoft.com/office/powerpoint/2010/main" val="34699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883286"/>
              </p:ext>
            </p:extLst>
          </p:nvPr>
        </p:nvGraphicFramePr>
        <p:xfrm>
          <a:off x="0" y="-4"/>
          <a:ext cx="12192000" cy="6331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pPr algn="l"/>
                      <a:endParaRPr lang="en-US" sz="3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292181" y="3333286"/>
            <a:ext cx="9607639" cy="8371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EC008D"/>
              </a:buClr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1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5133" y="1575154"/>
            <a:ext cx="10251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started in 1995</a:t>
            </a:r>
            <a:endParaRPr lang="fa-IR" sz="3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953" y="2427310"/>
            <a:ext cx="6400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 Zurich (Switzerland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Freie Universität Berlin (Germany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INRIA Sophia-</a:t>
            </a: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Antipolis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(France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Martin-Luther-</a:t>
            </a: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Universität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Halle-Wittenberg (Germany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Max-Planck-</a:t>
            </a: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für Informatik (Germany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 Linz (Austria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 Aviv University (Israel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Utrecht University (The Netherlands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a-IR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16" y="2069777"/>
            <a:ext cx="5346684" cy="4019048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64879"/>
              </p:ext>
            </p:extLst>
          </p:nvPr>
        </p:nvGraphicFramePr>
        <p:xfrm>
          <a:off x="0" y="-4"/>
          <a:ext cx="12192000" cy="12731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pPr algn="l"/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pPr algn="l"/>
                      <a:r>
                        <a:rPr lang="en-US" sz="36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Development</a:t>
                      </a:r>
                      <a:endParaRPr lang="fa-IR" sz="3600" b="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2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426" y="1390635"/>
            <a:ext cx="10609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CGAL is used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various areas needing geometric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713" y="2051072"/>
            <a:ext cx="2743200" cy="2065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831" y="2426073"/>
            <a:ext cx="2857500" cy="17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82" y="3638526"/>
            <a:ext cx="3033781" cy="19192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961" y="4566879"/>
            <a:ext cx="2543277" cy="19720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87631"/>
              </p:ext>
            </p:extLst>
          </p:nvPr>
        </p:nvGraphicFramePr>
        <p:xfrm>
          <a:off x="0" y="-4"/>
          <a:ext cx="12192000" cy="12801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Users</a:t>
                      </a:r>
                      <a:endParaRPr lang="fa-IR" sz="6000" b="0" dirty="0" smtClean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6822" y="2292147"/>
            <a:ext cx="5795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Aided Design And Modeling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Information Systems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Molecular Biology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Imaging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Robotics 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Planning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and 3D Modelers</a:t>
            </a:r>
          </a:p>
        </p:txBody>
      </p:sp>
    </p:spTree>
    <p:extLst>
      <p:ext uri="{BB962C8B-B14F-4D97-AF65-F5344CB8AC3E}">
        <p14:creationId xmlns:p14="http://schemas.microsoft.com/office/powerpoint/2010/main" val="145448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5899" y="1882101"/>
            <a:ext cx="102515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500,000 lines of </a:t>
            </a:r>
            <a:r>
              <a:rPr lang="en-US" sz="2800" dirty="0" smtClean="0">
                <a:solidFill>
                  <a:srgbClr val="EC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platforms </a:t>
            </a:r>
            <a:b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smtClean="0">
                <a:solidFill>
                  <a:srgbClr val="EC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g++ 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(Linux, MacOS), </a:t>
            </a:r>
            <a:r>
              <a:rPr lang="en-US" sz="2800" dirty="0" smtClean="0">
                <a:solidFill>
                  <a:srgbClr val="EC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r>
              <a:rPr lang="en-US" sz="2800" dirty="0">
                <a:solidFill>
                  <a:srgbClr val="EC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(Windows)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1,000 downloads in month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60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registered on developer list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have provided reviews of CGAL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version:  </a:t>
            </a:r>
            <a:r>
              <a:rPr lang="en-US" sz="2800" dirty="0" smtClean="0">
                <a:solidFill>
                  <a:srgbClr val="EC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CGAL-4.5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 22, 2014</a:t>
            </a:r>
            <a:endParaRPr lang="en-US" sz="2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07138"/>
              </p:ext>
            </p:extLst>
          </p:nvPr>
        </p:nvGraphicFramePr>
        <p:xfrm>
          <a:off x="0" y="-4"/>
          <a:ext cx="12192000" cy="12731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pPr algn="l"/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pPr algn="l"/>
                      <a:r>
                        <a:rPr lang="en-US" sz="36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CGAL</a:t>
                      </a:r>
                      <a:r>
                        <a:rPr lang="en-US" sz="3600" b="0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in numbers</a:t>
                      </a:r>
                      <a:endParaRPr lang="fa-IR" sz="3600" b="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7882" y="1458496"/>
            <a:ext cx="90924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 hull</a:t>
            </a:r>
            <a:br>
              <a:rPr lang="en-US" sz="2400" dirty="0" smtClean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2D, 3D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Triangulations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triangulations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2D and 3D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Delaunay triangulations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Voronoi diagrams </a:t>
            </a:r>
            <a:br>
              <a:rPr lang="en-US" sz="2400" dirty="0" smtClean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2D and 3D points and segment Voronoi diagrams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Polygons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 , offsets, straight skeleton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Polyhedral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structures </a:t>
            </a:r>
            <a:br>
              <a:rPr lang="en-US" sz="2400" dirty="0" smtClean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tree, and range and segment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767504"/>
              </p:ext>
            </p:extLst>
          </p:nvPr>
        </p:nvGraphicFramePr>
        <p:xfrm>
          <a:off x="0" y="-4"/>
          <a:ext cx="12192000" cy="12731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Structures and Algorithms</a:t>
                      </a:r>
                      <a:endParaRPr lang="fa-IR" sz="3600" b="0" dirty="0" smtClean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5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7410" y="1529953"/>
            <a:ext cx="7776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8081"/>
              </p:ext>
            </p:extLst>
          </p:nvPr>
        </p:nvGraphicFramePr>
        <p:xfrm>
          <a:off x="0" y="-4"/>
          <a:ext cx="12192000" cy="12731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2000"/>
              </a:tblGrid>
              <a:tr h="63310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3100"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Structures and Algorithms</a:t>
                      </a:r>
                      <a:endParaRPr lang="fa-IR" sz="3600" b="0" dirty="0" smtClean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0" marR="45720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07583" y="2524259"/>
            <a:ext cx="60530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lang="en-US" sz="2400" dirty="0">
                <a:solidFill>
                  <a:srgbClr val="B200FF"/>
                </a:solidFill>
                <a:cs typeface="+mj-cs"/>
              </a:rPr>
              <a:t> </a:t>
            </a:r>
            <a:r>
              <a:rPr lang="en-US" sz="2400" dirty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lang="fa-IR" sz="2400" dirty="0">
              <a:solidFill>
                <a:srgbClr val="B2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en-US" sz="2400" dirty="0">
                <a:solidFill>
                  <a:srgbClr val="B200FF"/>
                </a:solidFill>
                <a:cs typeface="+mj-cs"/>
              </a:rPr>
              <a:t> </a:t>
            </a:r>
            <a:r>
              <a:rPr lang="en-US" sz="2400" dirty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lang="fa-IR" sz="2400" dirty="0">
              <a:solidFill>
                <a:srgbClr val="B2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en-US" sz="2400" dirty="0">
                <a:solidFill>
                  <a:srgbClr val="B200FF"/>
                </a:solidFill>
                <a:cs typeface="+mj-cs"/>
              </a:rPr>
              <a:t> </a:t>
            </a:r>
            <a:r>
              <a:rPr lang="en-US" sz="2400" dirty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shapes</a:t>
            </a:r>
            <a:endParaRPr lang="fa-IR" sz="2400" dirty="0">
              <a:solidFill>
                <a:srgbClr val="B2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US" sz="2400" dirty="0">
                <a:solidFill>
                  <a:srgbClr val="B200FF"/>
                </a:solidFill>
                <a:cs typeface="+mj-cs"/>
              </a:rPr>
              <a:t> </a:t>
            </a:r>
            <a:r>
              <a:rPr lang="en-US" sz="2400" dirty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kinetic</a:t>
            </a:r>
            <a:r>
              <a:rPr lang="en-US" sz="2400" dirty="0">
                <a:solidFill>
                  <a:srgbClr val="B200FF"/>
                </a:solidFill>
                <a:cs typeface="+mj-cs"/>
              </a:rPr>
              <a:t> </a:t>
            </a:r>
            <a:r>
              <a:rPr lang="en-US" sz="2400" dirty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dirty="0">
                <a:solidFill>
                  <a:srgbClr val="B200FF"/>
                </a:solidFill>
                <a:cs typeface="+mj-cs"/>
              </a:rPr>
              <a:t> </a:t>
            </a:r>
            <a:r>
              <a:rPr lang="en-US" sz="2400" dirty="0" smtClean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</a:p>
          <a:p>
            <a:pPr marL="285750" indent="-285750">
              <a:buClr>
                <a:srgbClr val="EC008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</a:p>
        </p:txBody>
      </p:sp>
    </p:spTree>
    <p:extLst>
      <p:ext uri="{BB962C8B-B14F-4D97-AF65-F5344CB8AC3E}">
        <p14:creationId xmlns:p14="http://schemas.microsoft.com/office/powerpoint/2010/main" val="26799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3484</TotalTime>
  <Words>1236</Words>
  <Application>Microsoft Office PowerPoint</Application>
  <PresentationFormat>Personalizado</PresentationFormat>
  <Paragraphs>350</Paragraphs>
  <Slides>45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46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jalayegh</dc:creator>
  <cp:lastModifiedBy>user</cp:lastModifiedBy>
  <cp:revision>246</cp:revision>
  <dcterms:created xsi:type="dcterms:W3CDTF">2014-12-18T09:03:18Z</dcterms:created>
  <dcterms:modified xsi:type="dcterms:W3CDTF">2015-04-09T00:00:54Z</dcterms:modified>
</cp:coreProperties>
</file>