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5" r:id="rId2"/>
    <p:sldId id="256" r:id="rId3"/>
    <p:sldId id="257" r:id="rId4"/>
    <p:sldId id="297" r:id="rId5"/>
    <p:sldId id="298" r:id="rId6"/>
    <p:sldId id="299" r:id="rId7"/>
    <p:sldId id="300" r:id="rId8"/>
    <p:sldId id="273" r:id="rId9"/>
    <p:sldId id="275" r:id="rId10"/>
    <p:sldId id="272" r:id="rId11"/>
    <p:sldId id="303" r:id="rId12"/>
    <p:sldId id="271" r:id="rId13"/>
    <p:sldId id="262" r:id="rId14"/>
    <p:sldId id="277" r:id="rId15"/>
    <p:sldId id="279" r:id="rId16"/>
    <p:sldId id="278" r:id="rId17"/>
    <p:sldId id="280" r:id="rId18"/>
    <p:sldId id="281" r:id="rId19"/>
    <p:sldId id="282" r:id="rId20"/>
    <p:sldId id="286" r:id="rId21"/>
    <p:sldId id="287" r:id="rId22"/>
    <p:sldId id="291" r:id="rId23"/>
    <p:sldId id="292" r:id="rId24"/>
    <p:sldId id="293" r:id="rId25"/>
    <p:sldId id="295" r:id="rId26"/>
    <p:sldId id="302" r:id="rId27"/>
    <p:sldId id="283" r:id="rId28"/>
    <p:sldId id="288" r:id="rId29"/>
    <p:sldId id="289" r:id="rId30"/>
    <p:sldId id="290" r:id="rId31"/>
    <p:sldId id="30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3372" y="-139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9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0CB76-89CA-4489-BF92-3670CC1E9A7F}" type="datetimeFigureOut">
              <a:rPr lang="en-IN" smtClean="0"/>
              <a:pPr/>
              <a:t>08-04-2015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C5D88A-0BB0-4260-9EB5-204BD4D9B479}" type="slidenum">
              <a:rPr lang="en-IN" smtClean="0"/>
              <a:pPr/>
              <a:t>‹Nº›</a:t>
            </a:fld>
            <a:endParaRPr lang="en-IN"/>
          </a:p>
        </p:txBody>
      </p:sp>
    </p:spTree>
    <p:extLst>
      <p:ext uri="{BB962C8B-B14F-4D97-AF65-F5344CB8AC3E}">
        <p14:creationId xmlns:p14="http://schemas.microsoft.com/office/powerpoint/2010/main" val="2202906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AC5D88A-0BB0-4260-9EB5-204BD4D9B479}" type="slidenum">
              <a:rPr lang="en-IN" smtClean="0"/>
              <a:pPr/>
              <a:t>4</a:t>
            </a:fld>
            <a:endParaRPr lang="en-IN"/>
          </a:p>
        </p:txBody>
      </p:sp>
    </p:spTree>
    <p:extLst>
      <p:ext uri="{BB962C8B-B14F-4D97-AF65-F5344CB8AC3E}">
        <p14:creationId xmlns:p14="http://schemas.microsoft.com/office/powerpoint/2010/main" val="60900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Hyderabad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12"/>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3"/>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4"/>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5"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22"/>
          <p:cNvGrpSpPr>
            <a:grpSpLocks/>
          </p:cNvGrpSpPr>
          <p:nvPr userDrawn="1"/>
        </p:nvGrpSpPr>
        <p:grpSpPr bwMode="auto">
          <a:xfrm>
            <a:off x="0" y="1295400"/>
            <a:ext cx="7010400" cy="46038"/>
            <a:chOff x="1905000" y="6553200"/>
            <a:chExt cx="7010400" cy="45719"/>
          </a:xfrm>
        </p:grpSpPr>
        <p:sp>
          <p:nvSpPr>
            <p:cNvPr id="11" name="Rectangle 2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2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err="1" smtClean="0"/>
              <a:t>Click to edit Master text styles</a:t>
            </a:r>
          </a:p>
          <a:p>
            <a:pPr lvl="1"/>
            <a:r>
              <a:rPr lang="en-US" noProof="0" dirty="0" err="1" smtClean="0"/>
              <a:t>Second level</a:t>
            </a:r>
          </a:p>
          <a:p>
            <a:pPr lvl="2"/>
            <a:r>
              <a:rPr lang="en-US" noProof="0" dirty="0" err="1" smtClean="0"/>
              <a:t>Third level</a:t>
            </a:r>
          </a:p>
          <a:p>
            <a:pPr lvl="3"/>
            <a:r>
              <a:rPr lang="en-US" noProof="0" dirty="0" err="1" smtClean="0"/>
              <a:t>Fourth level</a:t>
            </a:r>
          </a:p>
          <a:p>
            <a:pPr lvl="4"/>
            <a:r>
              <a:rPr lang="en-US" noProof="0" dirty="0" err="1"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u="sng" spc="-150" baseline="0">
                <a:solidFill>
                  <a:srgbClr val="C00000"/>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466302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grpSp>
        <p:nvGrpSpPr>
          <p:cNvPr id="2"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smtClean="0">
                <a:solidFill>
                  <a:srgbClr val="101141"/>
                </a:solidFill>
                <a:cs typeface="Arial" pitchFamily="34" charset="0"/>
              </a:rPr>
              <a:t>BITS </a:t>
            </a:r>
            <a:r>
              <a:rPr lang="en-US" sz="1100" smtClean="0">
                <a:solidFill>
                  <a:srgbClr val="101141"/>
                </a:solidFill>
                <a:cs typeface="Arial" pitchFamily="34" charset="0"/>
              </a:rPr>
              <a:t>Pilani,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hyperlink" Target="http://www.ae.metu.edu.tr/~cengiz/thesis/afm.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slide" Target="slide27.xml"/></Relationships>
</file>

<file path=ppt/slides/_rels/slide2.xml.rels><?xml version="1.0" encoding="UTF-8" standalone="yes"?>
<Relationships xmlns="http://schemas.openxmlformats.org/package/2006/relationships"><Relationship Id="rId3" Type="http://schemas.openxmlformats.org/officeDocument/2006/relationships/hyperlink" Target="http://www.cse.ohio-state.edu/~tamaldey/LocDel.html" TargetMode="Externa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8.xml"/><Relationship Id="rId1" Type="http://schemas.openxmlformats.org/officeDocument/2006/relationships/slideLayout" Target="../slideLayouts/slideLayout12.xml"/><Relationship Id="rId4" Type="http://schemas.openxmlformats.org/officeDocument/2006/relationships/slide" Target="slide30.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unrealengine.com/news/epic_games_releases_july_2011_unreal_development_kit_beta/"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a:bodyPr>
          <a:lstStyle/>
          <a:p>
            <a:r>
              <a:rPr lang="es-US" dirty="0" err="1" smtClean="0"/>
              <a:t>Mesh</a:t>
            </a:r>
            <a:r>
              <a:rPr lang="es-US" dirty="0" smtClean="0"/>
              <a:t> </a:t>
            </a:r>
            <a:r>
              <a:rPr lang="es-US" dirty="0" err="1" smtClean="0"/>
              <a:t>Generation</a:t>
            </a:r>
            <a:endParaRPr lang="es-US" dirty="0"/>
          </a:p>
        </p:txBody>
      </p:sp>
      <p:sp>
        <p:nvSpPr>
          <p:cNvPr id="5" name="4 Subtítulo"/>
          <p:cNvSpPr>
            <a:spLocks noGrp="1"/>
          </p:cNvSpPr>
          <p:nvPr>
            <p:ph type="subTitle" idx="1"/>
          </p:nvPr>
        </p:nvSpPr>
        <p:spPr/>
        <p:txBody>
          <a:bodyPr/>
          <a:lstStyle/>
          <a:p>
            <a:endParaRPr lang="es-US"/>
          </a:p>
        </p:txBody>
      </p:sp>
    </p:spTree>
    <p:extLst>
      <p:ext uri="{BB962C8B-B14F-4D97-AF65-F5344CB8AC3E}">
        <p14:creationId xmlns:p14="http://schemas.microsoft.com/office/powerpoint/2010/main" val="157515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1118" y="348734"/>
            <a:ext cx="2678041" cy="461665"/>
          </a:xfrm>
          <a:prstGeom prst="rect">
            <a:avLst/>
          </a:prstGeom>
          <a:noFill/>
        </p:spPr>
        <p:txBody>
          <a:bodyPr wrap="none" rtlCol="0">
            <a:spAutoFit/>
          </a:bodyPr>
          <a:lstStyle/>
          <a:p>
            <a:r>
              <a:rPr lang="en-IN" sz="2400" b="1" dirty="0" smtClean="0">
                <a:solidFill>
                  <a:srgbClr val="C00000"/>
                </a:solidFill>
                <a:latin typeface="Broadway" pitchFamily="82" charset="0"/>
              </a:rPr>
              <a:t>Mesh Adaption</a:t>
            </a:r>
            <a:endParaRPr lang="en-IN" sz="2400" b="1" dirty="0">
              <a:solidFill>
                <a:srgbClr val="C00000"/>
              </a:solidFill>
              <a:latin typeface="Broadway" pitchFamily="82" charset="0"/>
            </a:endParaRPr>
          </a:p>
        </p:txBody>
      </p:sp>
      <p:sp>
        <p:nvSpPr>
          <p:cNvPr id="3" name="TextBox 2"/>
          <p:cNvSpPr txBox="1"/>
          <p:nvPr/>
        </p:nvSpPr>
        <p:spPr>
          <a:xfrm>
            <a:off x="164690" y="1447800"/>
            <a:ext cx="8936482" cy="923330"/>
          </a:xfrm>
          <a:prstGeom prst="rect">
            <a:avLst/>
          </a:prstGeom>
          <a:noFill/>
        </p:spPr>
        <p:txBody>
          <a:bodyPr wrap="square" rtlCol="0">
            <a:spAutoFit/>
          </a:bodyPr>
          <a:lstStyle/>
          <a:p>
            <a:pPr algn="just"/>
            <a:r>
              <a:rPr lang="en-IN" dirty="0" smtClean="0"/>
              <a:t>Mesh </a:t>
            </a:r>
            <a:r>
              <a:rPr lang="en-IN" dirty="0"/>
              <a:t>adapt works with large scale problems and focuses on carefully selected local mesh operators, such as refinement, coarsening, swapping and node repositioning, to increase the quality of the mesh while satisfying the desired size field.</a:t>
            </a:r>
          </a:p>
        </p:txBody>
      </p:sp>
      <p:pic>
        <p:nvPicPr>
          <p:cNvPr id="6" name="Picture 2" descr="comparison mesh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2423715"/>
            <a:ext cx="4500196" cy="39301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224611" y="5621179"/>
            <a:ext cx="2919389" cy="246221"/>
          </a:xfrm>
          <a:prstGeom prst="rect">
            <a:avLst/>
          </a:prstGeom>
          <a:noFill/>
        </p:spPr>
        <p:txBody>
          <a:bodyPr wrap="none" rtlCol="0">
            <a:spAutoFit/>
          </a:bodyPr>
          <a:lstStyle/>
          <a:p>
            <a:r>
              <a:rPr lang="en-IN" sz="1000" dirty="0"/>
              <a:t>http://www.itaps.org/tools/services/adaptServ.html</a:t>
            </a:r>
          </a:p>
        </p:txBody>
      </p:sp>
    </p:spTree>
    <p:extLst>
      <p:ext uri="{BB962C8B-B14F-4D97-AF65-F5344CB8AC3E}">
        <p14:creationId xmlns:p14="http://schemas.microsoft.com/office/powerpoint/2010/main" val="3354803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err="1" smtClean="0"/>
              <a:t>Octree</a:t>
            </a:r>
            <a:r>
              <a:rPr lang="en-US" dirty="0" smtClean="0"/>
              <a:t> Based</a:t>
            </a:r>
          </a:p>
          <a:p>
            <a:pPr>
              <a:buFont typeface="Arial" pitchFamily="34" charset="0"/>
              <a:buChar char="•"/>
            </a:pPr>
            <a:endParaRPr lang="en-US" dirty="0" smtClean="0"/>
          </a:p>
          <a:p>
            <a:pPr>
              <a:buFont typeface="Arial" pitchFamily="34" charset="0"/>
              <a:buChar char="•"/>
            </a:pPr>
            <a:r>
              <a:rPr lang="en-US" dirty="0" smtClean="0"/>
              <a:t>Advancing front </a:t>
            </a:r>
          </a:p>
          <a:p>
            <a:pPr>
              <a:buFont typeface="Arial" pitchFamily="34" charset="0"/>
              <a:buChar char="•"/>
            </a:pPr>
            <a:endParaRPr lang="en-US" dirty="0" smtClean="0"/>
          </a:p>
          <a:p>
            <a:pPr>
              <a:buFont typeface="Arial" pitchFamily="34" charset="0"/>
              <a:buChar char="•"/>
            </a:pPr>
            <a:r>
              <a:rPr lang="en-US" dirty="0" smtClean="0"/>
              <a:t>Delaunay based</a:t>
            </a:r>
            <a:endParaRPr lang="en-US" dirty="0"/>
          </a:p>
        </p:txBody>
      </p:sp>
      <p:sp>
        <p:nvSpPr>
          <p:cNvPr id="3" name="Content Placeholder 2"/>
          <p:cNvSpPr>
            <a:spLocks noGrp="1"/>
          </p:cNvSpPr>
          <p:nvPr>
            <p:ph sz="quarter" idx="10"/>
          </p:nvPr>
        </p:nvSpPr>
        <p:spPr/>
        <p:txBody>
          <a:bodyPr/>
          <a:lstStyle/>
          <a:p>
            <a:r>
              <a:rPr lang="en-US" dirty="0" smtClean="0"/>
              <a:t>Meshing Techniques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410200" y="1295400"/>
            <a:ext cx="2819400" cy="1857375"/>
          </a:xfrm>
          <a:prstGeom prst="rect">
            <a:avLst/>
          </a:prstGeom>
          <a:noFill/>
          <a:ln w="9525">
            <a:noFill/>
            <a:miter lim="800000"/>
            <a:headEnd/>
            <a:tailEnd/>
          </a:ln>
        </p:spPr>
      </p:pic>
      <p:pic>
        <p:nvPicPr>
          <p:cNvPr id="5" name="Picture 4" descr="afm.gif"/>
          <p:cNvPicPr>
            <a:picLocks noChangeAspect="1"/>
          </p:cNvPicPr>
          <p:nvPr/>
        </p:nvPicPr>
        <p:blipFill>
          <a:blip r:embed="rId3" cstate="print"/>
          <a:stretch>
            <a:fillRect/>
          </a:stretch>
        </p:blipFill>
        <p:spPr>
          <a:xfrm>
            <a:off x="2971800" y="3733800"/>
            <a:ext cx="5867400" cy="1837055"/>
          </a:xfrm>
          <a:prstGeom prst="rect">
            <a:avLst/>
          </a:prstGeom>
        </p:spPr>
      </p:pic>
      <p:sp>
        <p:nvSpPr>
          <p:cNvPr id="6" name="TextBox 5"/>
          <p:cNvSpPr txBox="1"/>
          <p:nvPr/>
        </p:nvSpPr>
        <p:spPr>
          <a:xfrm>
            <a:off x="3352800" y="5867400"/>
            <a:ext cx="5137881" cy="369332"/>
          </a:xfrm>
          <a:prstGeom prst="rect">
            <a:avLst/>
          </a:prstGeom>
          <a:noFill/>
        </p:spPr>
        <p:txBody>
          <a:bodyPr wrap="none" rtlCol="0">
            <a:spAutoFit/>
          </a:bodyPr>
          <a:lstStyle/>
          <a:p>
            <a:r>
              <a:rPr lang="en-US" dirty="0" smtClean="0">
                <a:hlinkClick r:id="rId4"/>
              </a:rPr>
              <a:t>http://www.ae.metu.edu.tr/~cengiz/thesis/afm.html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457200" y="1447800"/>
            <a:ext cx="8229600" cy="1093440"/>
          </a:xfrm>
        </p:spPr>
        <p:txBody>
          <a:bodyPr>
            <a:normAutofit/>
          </a:bodyPr>
          <a:lstStyle/>
          <a:p>
            <a:pPr marL="0" indent="0">
              <a:buNone/>
            </a:pPr>
            <a:r>
              <a:rPr lang="en-IN" sz="2200" dirty="0" smtClean="0"/>
              <a:t>VD(S) is a covering of the plane by n regions </a:t>
            </a:r>
            <a:r>
              <a:rPr lang="en-IN" sz="2200" dirty="0" err="1" smtClean="0"/>
              <a:t>V</a:t>
            </a:r>
            <a:r>
              <a:rPr lang="en-IN" sz="2200" baseline="-25000" dirty="0" err="1" smtClean="0"/>
              <a:t>p</a:t>
            </a:r>
            <a:r>
              <a:rPr lang="en-IN" sz="2200" dirty="0" smtClean="0"/>
              <a:t>, p </a:t>
            </a:r>
            <a:r>
              <a:rPr lang="el-GR" sz="2200" dirty="0" smtClean="0"/>
              <a:t>ϵ</a:t>
            </a:r>
            <a:r>
              <a:rPr lang="en-IN" sz="2200" dirty="0" smtClean="0"/>
              <a:t> S, where</a:t>
            </a:r>
          </a:p>
          <a:p>
            <a:pPr marL="0" indent="0">
              <a:buNone/>
            </a:pPr>
            <a:r>
              <a:rPr lang="en-IN" sz="2200" dirty="0" smtClean="0"/>
              <a:t>	</a:t>
            </a:r>
            <a:r>
              <a:rPr lang="en-IN" sz="2200" dirty="0" err="1" smtClean="0"/>
              <a:t>V</a:t>
            </a:r>
            <a:r>
              <a:rPr lang="en-IN" sz="2200" baseline="-25000" dirty="0" err="1" smtClean="0"/>
              <a:t>p</a:t>
            </a:r>
            <a:r>
              <a:rPr lang="en-IN" sz="2200" dirty="0" smtClean="0"/>
              <a:t> = {</a:t>
            </a:r>
            <a:r>
              <a:rPr lang="en-IN" sz="2200" dirty="0" err="1" smtClean="0"/>
              <a:t>x|d</a:t>
            </a:r>
            <a:r>
              <a:rPr lang="en-IN" sz="2200" dirty="0" smtClean="0"/>
              <a:t>(p, x) ≤ d(q, x), p ≠ q </a:t>
            </a:r>
            <a:r>
              <a:rPr lang="el-GR" sz="2200" dirty="0" smtClean="0"/>
              <a:t>ϵ</a:t>
            </a:r>
            <a:r>
              <a:rPr lang="en-IN" sz="2200" dirty="0" smtClean="0"/>
              <a:t> S}.</a:t>
            </a:r>
          </a:p>
          <a:p>
            <a:pPr marL="0" indent="0">
              <a:buNone/>
            </a:pPr>
            <a:endParaRPr lang="en-IN" sz="2200" dirty="0"/>
          </a:p>
        </p:txBody>
      </p:sp>
      <p:sp>
        <p:nvSpPr>
          <p:cNvPr id="15" name="TextBox 14"/>
          <p:cNvSpPr txBox="1"/>
          <p:nvPr/>
        </p:nvSpPr>
        <p:spPr>
          <a:xfrm>
            <a:off x="2362200" y="764147"/>
            <a:ext cx="2996333" cy="461665"/>
          </a:xfrm>
          <a:prstGeom prst="rect">
            <a:avLst/>
          </a:prstGeom>
          <a:noFill/>
        </p:spPr>
        <p:txBody>
          <a:bodyPr wrap="none" rtlCol="0">
            <a:spAutoFit/>
          </a:bodyPr>
          <a:lstStyle/>
          <a:p>
            <a:r>
              <a:rPr lang="en-IN" sz="2400" dirty="0" smtClean="0">
                <a:solidFill>
                  <a:srgbClr val="C00000"/>
                </a:solidFill>
                <a:latin typeface="Broadway" pitchFamily="82" charset="0"/>
              </a:rPr>
              <a:t>Voronoi Diagram</a:t>
            </a:r>
            <a:endParaRPr lang="en-IN" sz="2400" dirty="0">
              <a:solidFill>
                <a:srgbClr val="C00000"/>
              </a:solidFill>
              <a:latin typeface="Broadway" pitchFamily="82" charset="0"/>
            </a:endParaRPr>
          </a:p>
        </p:txBody>
      </p:sp>
      <p:pic>
        <p:nvPicPr>
          <p:cNvPr id="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7701" y="3226670"/>
            <a:ext cx="2667000" cy="20455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348" y="2590800"/>
            <a:ext cx="3374018" cy="355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534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619033"/>
            <a:ext cx="4181401" cy="461665"/>
          </a:xfrm>
          <a:prstGeom prst="rect">
            <a:avLst/>
          </a:prstGeom>
          <a:noFill/>
        </p:spPr>
        <p:txBody>
          <a:bodyPr wrap="none" rtlCol="0">
            <a:spAutoFit/>
          </a:bodyPr>
          <a:lstStyle/>
          <a:p>
            <a:r>
              <a:rPr lang="en-IN" sz="2400" b="1" dirty="0" smtClean="0">
                <a:solidFill>
                  <a:srgbClr val="C00000"/>
                </a:solidFill>
                <a:latin typeface="Broadway" pitchFamily="82" charset="0"/>
              </a:rPr>
              <a:t>Delaunay Triangulation</a:t>
            </a:r>
            <a:endParaRPr lang="en-IN" sz="2400" b="1" dirty="0">
              <a:solidFill>
                <a:srgbClr val="C00000"/>
              </a:solidFill>
              <a:latin typeface="Broadway" pitchFamily="82" charset="0"/>
            </a:endParaRPr>
          </a:p>
        </p:txBody>
      </p:sp>
      <p:sp>
        <p:nvSpPr>
          <p:cNvPr id="3" name="Content Placeholder 2"/>
          <p:cNvSpPr>
            <a:spLocks noGrp="1"/>
          </p:cNvSpPr>
          <p:nvPr>
            <p:ph idx="1"/>
          </p:nvPr>
        </p:nvSpPr>
        <p:spPr>
          <a:xfrm>
            <a:off x="457200" y="1524000"/>
            <a:ext cx="8229600" cy="685800"/>
          </a:xfrm>
        </p:spPr>
        <p:txBody>
          <a:bodyPr>
            <a:noAutofit/>
          </a:bodyPr>
          <a:lstStyle/>
          <a:p>
            <a:pPr marL="0" indent="0" algn="just">
              <a:buNone/>
            </a:pPr>
            <a:r>
              <a:rPr lang="en-IN" sz="1800" dirty="0" smtClean="0"/>
              <a:t>DT(S) is a straight line dual of VD(S), i.e. there is a straight line edge between p and q if they are the closest point in Voronoi diagram.</a:t>
            </a:r>
          </a:p>
        </p:txBody>
      </p:sp>
      <p:sp>
        <p:nvSpPr>
          <p:cNvPr id="7" name="TextBox 6"/>
          <p:cNvSpPr txBox="1"/>
          <p:nvPr/>
        </p:nvSpPr>
        <p:spPr>
          <a:xfrm>
            <a:off x="2491451" y="5695944"/>
            <a:ext cx="2342436" cy="369332"/>
          </a:xfrm>
          <a:prstGeom prst="rect">
            <a:avLst/>
          </a:prstGeom>
          <a:noFill/>
        </p:spPr>
        <p:txBody>
          <a:bodyPr wrap="none" rtlCol="0">
            <a:spAutoFit/>
          </a:bodyPr>
          <a:lstStyle/>
          <a:p>
            <a:r>
              <a:rPr lang="en-IN" dirty="0" smtClean="0"/>
              <a:t>Delaunay Triangulation</a:t>
            </a:r>
            <a:endParaRPr lang="en-IN" dirty="0"/>
          </a:p>
        </p:txBody>
      </p:sp>
      <p:sp>
        <p:nvSpPr>
          <p:cNvPr id="8" name="TextBox 7"/>
          <p:cNvSpPr txBox="1"/>
          <p:nvPr/>
        </p:nvSpPr>
        <p:spPr>
          <a:xfrm>
            <a:off x="457200" y="2329934"/>
            <a:ext cx="8229600" cy="646331"/>
          </a:xfrm>
          <a:prstGeom prst="rect">
            <a:avLst/>
          </a:prstGeom>
          <a:noFill/>
        </p:spPr>
        <p:txBody>
          <a:bodyPr wrap="square" rtlCol="0">
            <a:spAutoFit/>
          </a:bodyPr>
          <a:lstStyle/>
          <a:p>
            <a:pPr algn="just"/>
            <a:r>
              <a:rPr lang="en-IN" dirty="0">
                <a:latin typeface="Arial" pitchFamily="34" charset="0"/>
                <a:cs typeface="Arial" pitchFamily="34" charset="0"/>
              </a:rPr>
              <a:t>Delaunay Triangulation has an empty circle property, according to which no triangle has a circumscribing circle that encloses any point in point set V. </a:t>
            </a:r>
            <a:endParaRPr lang="en-IN" dirty="0">
              <a:solidFill>
                <a:srgbClr val="FF0000"/>
              </a:solidFill>
              <a:latin typeface="Arial" pitchFamily="34" charset="0"/>
              <a:cs typeface="Arial" pitchFamily="34" charset="0"/>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185995"/>
            <a:ext cx="2262851" cy="238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3952" y="3247940"/>
            <a:ext cx="2089048" cy="2218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3224212"/>
            <a:ext cx="3200400" cy="2424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57200" y="5648733"/>
            <a:ext cx="1019895" cy="369332"/>
          </a:xfrm>
          <a:prstGeom prst="rect">
            <a:avLst/>
          </a:prstGeom>
          <a:noFill/>
        </p:spPr>
        <p:txBody>
          <a:bodyPr wrap="none" rtlCol="0">
            <a:spAutoFit/>
          </a:bodyPr>
          <a:lstStyle/>
          <a:p>
            <a:r>
              <a:rPr lang="en-IN" dirty="0" smtClean="0"/>
              <a:t>Point Set</a:t>
            </a:r>
            <a:endParaRPr lang="en-IN" dirty="0"/>
          </a:p>
        </p:txBody>
      </p:sp>
      <p:sp>
        <p:nvSpPr>
          <p:cNvPr id="14" name="TextBox 13"/>
          <p:cNvSpPr txBox="1"/>
          <p:nvPr/>
        </p:nvSpPr>
        <p:spPr>
          <a:xfrm>
            <a:off x="6151921" y="5839431"/>
            <a:ext cx="1869358" cy="646331"/>
          </a:xfrm>
          <a:prstGeom prst="rect">
            <a:avLst/>
          </a:prstGeom>
          <a:noFill/>
        </p:spPr>
        <p:txBody>
          <a:bodyPr wrap="none" rtlCol="0">
            <a:spAutoFit/>
          </a:bodyPr>
          <a:lstStyle/>
          <a:p>
            <a:pPr algn="ctr"/>
            <a:r>
              <a:rPr lang="en-IN" dirty="0" smtClean="0"/>
              <a:t>Voronoi-Delaunay</a:t>
            </a:r>
          </a:p>
          <a:p>
            <a:pPr algn="ctr"/>
            <a:r>
              <a:rPr lang="en-IN" dirty="0" smtClean="0"/>
              <a:t>Duality</a:t>
            </a:r>
            <a:endParaRPr lang="en-IN" dirty="0"/>
          </a:p>
        </p:txBody>
      </p:sp>
    </p:spTree>
    <p:extLst>
      <p:ext uri="{BB962C8B-B14F-4D97-AF65-F5344CB8AC3E}">
        <p14:creationId xmlns:p14="http://schemas.microsoft.com/office/powerpoint/2010/main" val="2699503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p:cNvSpPr/>
          <p:nvPr/>
        </p:nvSpPr>
        <p:spPr>
          <a:xfrm>
            <a:off x="6473608" y="5090786"/>
            <a:ext cx="876300" cy="723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p:txBody>
          <a:bodyPr/>
          <a:lstStyle/>
          <a:p>
            <a:pPr marL="457200" indent="-457200">
              <a:buFont typeface="+mj-lt"/>
              <a:buAutoNum type="arabicPeriod"/>
            </a:pPr>
            <a:r>
              <a:rPr lang="en-US" dirty="0" smtClean="0"/>
              <a:t>P contains both vertices of every edge in P</a:t>
            </a:r>
          </a:p>
          <a:p>
            <a:pPr marL="457200" indent="-457200">
              <a:buFont typeface="+mj-lt"/>
              <a:buAutoNum type="arabicPeriod"/>
            </a:pPr>
            <a:r>
              <a:rPr lang="en-US" dirty="0" smtClean="0"/>
              <a:t>Relative interior of an edge in P intersects no vertex in P nor any other edge in P</a:t>
            </a:r>
            <a:br>
              <a:rPr lang="en-US" dirty="0" smtClean="0"/>
            </a:br>
            <a:endParaRPr lang="en-US" dirty="0" smtClean="0"/>
          </a:p>
          <a:p>
            <a:pPr marL="457200" indent="-457200">
              <a:buFont typeface="+mj-lt"/>
              <a:buAutoNum type="arabicPeriod"/>
            </a:pPr>
            <a:r>
              <a:rPr lang="en-US" dirty="0" smtClean="0"/>
              <a:t>For each Polygon f in P, the boundary of f is a union of edges in P</a:t>
            </a:r>
          </a:p>
          <a:p>
            <a:pPr marL="457200" indent="-457200">
              <a:buFont typeface="+mj-lt"/>
              <a:buAutoNum type="arabicPeriod"/>
            </a:pPr>
            <a:r>
              <a:rPr lang="en-US" dirty="0" smtClean="0"/>
              <a:t>If two polygons in P intersect, their intersection is a union of edges and vertices in P.</a:t>
            </a:r>
            <a:br>
              <a:rPr lang="en-US" dirty="0" smtClean="0"/>
            </a:br>
            <a:endParaRPr lang="en-IN" dirty="0"/>
          </a:p>
        </p:txBody>
      </p:sp>
      <p:sp>
        <p:nvSpPr>
          <p:cNvPr id="3" name="Content Placeholder 2"/>
          <p:cNvSpPr>
            <a:spLocks noGrp="1"/>
          </p:cNvSpPr>
          <p:nvPr>
            <p:ph sz="quarter" idx="10"/>
          </p:nvPr>
        </p:nvSpPr>
        <p:spPr/>
        <p:txBody>
          <a:bodyPr/>
          <a:lstStyle/>
          <a:p>
            <a:r>
              <a:rPr lang="en-US" dirty="0" smtClean="0"/>
              <a:t>Piecewise linear complex (P)</a:t>
            </a:r>
            <a:endParaRPr lang="en-IN" dirty="0"/>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4689712"/>
            <a:ext cx="3280079" cy="1574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248400" y="6216134"/>
            <a:ext cx="1719706" cy="400110"/>
          </a:xfrm>
          <a:prstGeom prst="rect">
            <a:avLst/>
          </a:prstGeom>
          <a:noFill/>
        </p:spPr>
        <p:txBody>
          <a:bodyPr wrap="square" rtlCol="0">
            <a:spAutoFit/>
          </a:bodyPr>
          <a:lstStyle/>
          <a:p>
            <a:r>
              <a:rPr lang="en-US" sz="2000" b="1" dirty="0" smtClean="0"/>
              <a:t>NOT a PLC</a:t>
            </a:r>
            <a:endParaRPr lang="en-IN" sz="2000" b="1" dirty="0"/>
          </a:p>
        </p:txBody>
      </p:sp>
      <p:sp>
        <p:nvSpPr>
          <p:cNvPr id="5" name="TextBox 4"/>
          <p:cNvSpPr txBox="1"/>
          <p:nvPr/>
        </p:nvSpPr>
        <p:spPr>
          <a:xfrm>
            <a:off x="2362200" y="6270237"/>
            <a:ext cx="1784931" cy="400110"/>
          </a:xfrm>
          <a:prstGeom prst="rect">
            <a:avLst/>
          </a:prstGeom>
          <a:solidFill>
            <a:schemeClr val="bg1"/>
          </a:solidFill>
        </p:spPr>
        <p:txBody>
          <a:bodyPr wrap="square" rtlCol="0">
            <a:spAutoFit/>
          </a:bodyPr>
          <a:lstStyle/>
          <a:p>
            <a:r>
              <a:rPr lang="en-US" sz="2000" b="1" dirty="0" smtClean="0"/>
              <a:t> A PLC</a:t>
            </a:r>
            <a:endParaRPr lang="en-IN" sz="2000" b="1" dirty="0"/>
          </a:p>
        </p:txBody>
      </p:sp>
      <p:sp>
        <p:nvSpPr>
          <p:cNvPr id="7" name="Oval 6"/>
          <p:cNvSpPr/>
          <p:nvPr/>
        </p:nvSpPr>
        <p:spPr>
          <a:xfrm>
            <a:off x="7467600" y="4876800"/>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172200" y="5181600"/>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58000" y="5029200"/>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38900" y="5791200"/>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315200" y="5776586"/>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911758" y="5414636"/>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6229350" y="4857750"/>
            <a:ext cx="1333500" cy="3429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696200" y="5257800"/>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4" idx="2"/>
            <a:endCxn id="18" idx="2"/>
          </p:cNvCxnSpPr>
          <p:nvPr/>
        </p:nvCxnSpPr>
        <p:spPr>
          <a:xfrm flipV="1">
            <a:off x="6911758" y="5295900"/>
            <a:ext cx="784442" cy="156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77000" y="5600700"/>
            <a:ext cx="876300" cy="4953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315200" y="6019800"/>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477000" y="6019800"/>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858000" y="5562600"/>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741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a14:m>
                  <m:oMathPara xmlns:m="http://schemas.openxmlformats.org/officeDocument/2006/math">
                    <m:oMathParaPr>
                      <m:jc m:val="centerGroup"/>
                    </m:oMathParaPr>
                    <m:oMath xmlns:m="http://schemas.openxmlformats.org/officeDocument/2006/math">
                      <m:r>
                        <a:rPr lang="en-US" b="0" i="1" smtClean="0">
                          <a:latin typeface="Cambria Math"/>
                        </a:rPr>
                        <m:t>𝐴𝑠𝑝𝑒𝑐𝑡</m:t>
                      </m:r>
                      <m:r>
                        <a:rPr lang="en-US" b="0" i="1" smtClean="0">
                          <a:latin typeface="Cambria Math"/>
                        </a:rPr>
                        <m:t> </m:t>
                      </m:r>
                      <m:r>
                        <a:rPr lang="en-US" b="0" i="1" smtClean="0">
                          <a:latin typeface="Cambria Math"/>
                        </a:rPr>
                        <m:t>𝑟𝑎𝑡𝑖𝑜</m:t>
                      </m:r>
                      <m:r>
                        <a:rPr lang="en-US" b="0" i="1" smtClean="0">
                          <a:latin typeface="Cambria Math"/>
                        </a:rPr>
                        <m:t>= </m:t>
                      </m:r>
                      <m:r>
                        <a:rPr lang="en-US" b="0" i="1" smtClean="0">
                          <a:latin typeface="Cambria Math"/>
                          <a:ea typeface="Cambria Math"/>
                        </a:rPr>
                        <m:t>𝜌</m:t>
                      </m:r>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𝑐𝑖𝑟𝑐𝑢𝑚</m:t>
                          </m:r>
                          <m:r>
                            <a:rPr lang="en-US" b="0" i="1" smtClean="0">
                              <a:latin typeface="Cambria Math"/>
                              <a:ea typeface="Cambria Math"/>
                            </a:rPr>
                            <m:t>−</m:t>
                          </m:r>
                          <m:r>
                            <a:rPr lang="en-US" b="0" i="1" smtClean="0">
                              <a:latin typeface="Cambria Math"/>
                              <a:ea typeface="Cambria Math"/>
                            </a:rPr>
                            <m:t>𝑟𝑎𝑑𝑖𝑢𝑠</m:t>
                          </m:r>
                        </m:num>
                        <m:den>
                          <m:r>
                            <a:rPr lang="en-US" b="0" i="1" smtClean="0">
                              <a:latin typeface="Cambria Math"/>
                              <a:ea typeface="Cambria Math"/>
                            </a:rPr>
                            <m:t>𝑠h𝑜𝑟𝑡𝑒𝑠𝑡</m:t>
                          </m:r>
                          <m:r>
                            <a:rPr lang="en-US" b="0" i="1" smtClean="0">
                              <a:latin typeface="Cambria Math"/>
                              <a:ea typeface="Cambria Math"/>
                            </a:rPr>
                            <m:t> </m:t>
                          </m:r>
                          <m:r>
                            <a:rPr lang="en-US" b="0" i="1" smtClean="0">
                              <a:latin typeface="Cambria Math"/>
                              <a:ea typeface="Cambria Math"/>
                            </a:rPr>
                            <m:t>𝑒𝑑𝑔𝑒</m:t>
                          </m:r>
                          <m:r>
                            <a:rPr lang="en-US" b="0" i="1" smtClean="0">
                              <a:latin typeface="Cambria Math"/>
                              <a:ea typeface="Cambria Math"/>
                            </a:rPr>
                            <m:t> </m:t>
                          </m:r>
                          <m:r>
                            <a:rPr lang="en-US" b="0" i="1" smtClean="0">
                              <a:latin typeface="Cambria Math"/>
                              <a:ea typeface="Cambria Math"/>
                            </a:rPr>
                            <m:t>𝑙𝑒𝑛𝑔𝑡h</m:t>
                          </m:r>
                        </m:den>
                      </m:f>
                    </m:oMath>
                  </m:oMathPara>
                </a14:m>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cstate="print"/>
                <a:stretch>
                  <a:fillRect/>
                </a:stretch>
              </a:blipFill>
            </p:spPr>
            <p:txBody>
              <a:bodyPr/>
              <a:lstStyle/>
              <a:p>
                <a:r>
                  <a:rPr lang="en-US">
                    <a:noFill/>
                  </a:rPr>
                  <a:t> </a:t>
                </a:r>
              </a:p>
            </p:txBody>
          </p:sp>
        </mc:Fallback>
      </mc:AlternateContent>
      <p:sp>
        <p:nvSpPr>
          <p:cNvPr id="3" name="Content Placeholder 2"/>
          <p:cNvSpPr>
            <a:spLocks noGrp="1"/>
          </p:cNvSpPr>
          <p:nvPr>
            <p:ph sz="quarter" idx="10"/>
          </p:nvPr>
        </p:nvSpPr>
        <p:spPr/>
        <p:txBody>
          <a:bodyPr/>
          <a:lstStyle/>
          <a:p>
            <a:r>
              <a:rPr lang="en-US" dirty="0" smtClean="0"/>
              <a:t>Bad quality triangles</a:t>
            </a:r>
            <a:endParaRPr lang="en-IN" dirty="0"/>
          </a:p>
        </p:txBody>
      </p:sp>
      <p:pic>
        <p:nvPicPr>
          <p:cNvPr id="2050" name="Picture 2" descr="C:\Users\Aurgho\dc downloads\Desktop\sem 5\sop\ruppert\needles and cap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524000"/>
            <a:ext cx="4778949" cy="275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014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20000"/>
              </a:bodyPr>
              <a:lstStyle/>
              <a:p>
                <a:r>
                  <a:rPr lang="en-US" sz="3600" b="1" u="sng" dirty="0" smtClean="0"/>
                  <a:t>Input</a:t>
                </a:r>
                <a:r>
                  <a:rPr lang="en-US" sz="3600" b="1" dirty="0" smtClean="0"/>
                  <a:t>:  </a:t>
                </a:r>
                <a:r>
                  <a:rPr lang="en-US" sz="3600" dirty="0" smtClean="0"/>
                  <a:t>PLC P, </a:t>
                </a:r>
              </a:p>
              <a:p>
                <a:r>
                  <a:rPr lang="en-US" sz="3600" dirty="0"/>
                  <a:t>	</a:t>
                </a:r>
                <a:r>
                  <a:rPr lang="en-US" sz="3600" dirty="0" smtClean="0"/>
                  <a:t>	    A positive constant </a:t>
                </a:r>
                <a14:m>
                  <m:oMath xmlns:m="http://schemas.openxmlformats.org/officeDocument/2006/math">
                    <m:r>
                      <a:rPr lang="en-US" sz="3600" i="1" smtClean="0">
                        <a:latin typeface="Cambria Math"/>
                        <a:ea typeface="Cambria Math"/>
                      </a:rPr>
                      <m:t>𝜌</m:t>
                    </m:r>
                    <m:r>
                      <a:rPr lang="en-US" sz="3600" b="0" i="1" smtClean="0">
                        <a:latin typeface="Cambria Math"/>
                        <a:ea typeface="Cambria Math"/>
                      </a:rPr>
                      <m:t>′</m:t>
                    </m:r>
                  </m:oMath>
                </a14:m>
                <a:endParaRPr lang="en-US" sz="3600" dirty="0" smtClean="0">
                  <a:latin typeface="Times New Roman"/>
                  <a:cs typeface="Times New Roman"/>
                </a:endParaRPr>
              </a:p>
              <a:p>
                <a:r>
                  <a:rPr lang="en-US" sz="3600" b="1" u="sng" dirty="0" smtClean="0">
                    <a:latin typeface="Times New Roman"/>
                    <a:cs typeface="Times New Roman"/>
                  </a:rPr>
                  <a:t>Output</a:t>
                </a:r>
                <a:r>
                  <a:rPr lang="en-US" sz="3600" dirty="0" smtClean="0">
                    <a:latin typeface="Times New Roman"/>
                    <a:cs typeface="Times New Roman"/>
                  </a:rPr>
                  <a:t>: mesh(P) that is </a:t>
                </a:r>
                <a:r>
                  <a:rPr lang="en-US" sz="3600" dirty="0" err="1" smtClean="0">
                    <a:latin typeface="Times New Roman"/>
                    <a:cs typeface="Times New Roman"/>
                  </a:rPr>
                  <a:t>steiner</a:t>
                </a:r>
                <a:r>
                  <a:rPr lang="en-US" sz="3600" dirty="0" smtClean="0">
                    <a:latin typeface="Times New Roman"/>
                    <a:cs typeface="Times New Roman"/>
                  </a:rPr>
                  <a:t>    			      triangulation of P.</a:t>
                </a:r>
              </a:p>
              <a:p>
                <a:r>
                  <a:rPr lang="en-US" sz="3600" b="1" u="sng" dirty="0" smtClean="0">
                    <a:latin typeface="Times New Roman"/>
                    <a:cs typeface="Times New Roman"/>
                  </a:rPr>
                  <a:t>Constraint</a:t>
                </a:r>
                <a:r>
                  <a:rPr lang="en-US" sz="3600" dirty="0" smtClean="0">
                    <a:latin typeface="Times New Roman"/>
                    <a:cs typeface="Times New Roman"/>
                  </a:rPr>
                  <a:t>:   </a:t>
                </a:r>
              </a:p>
              <a:p>
                <a:pPr marL="742950" indent="-742950">
                  <a:buAutoNum type="arabicPeriod"/>
                </a:pPr>
                <a14:m>
                  <m:oMath xmlns:m="http://schemas.openxmlformats.org/officeDocument/2006/math">
                    <m:sSup>
                      <m:sSupPr>
                        <m:ctrlPr>
                          <a:rPr lang="en-US" sz="3600" i="1">
                            <a:latin typeface="Cambria Math"/>
                            <a:ea typeface="Cambria Math"/>
                          </a:rPr>
                        </m:ctrlPr>
                      </m:sSupPr>
                      <m:e>
                        <m:r>
                          <a:rPr lang="en-US" sz="3600" i="1">
                            <a:latin typeface="Cambria Math"/>
                            <a:ea typeface="Cambria Math"/>
                          </a:rPr>
                          <m:t>𝜌</m:t>
                        </m:r>
                      </m:e>
                      <m:sup>
                        <m:r>
                          <a:rPr lang="en-US" sz="3600" i="1">
                            <a:latin typeface="Cambria Math"/>
                            <a:ea typeface="Cambria Math"/>
                          </a:rPr>
                          <m:t>′</m:t>
                        </m:r>
                      </m:sup>
                    </m:sSup>
                    <m:r>
                      <a:rPr lang="en-US" sz="3600" i="1" smtClean="0">
                        <a:latin typeface="Cambria Math"/>
                        <a:ea typeface="Cambria Math"/>
                      </a:rPr>
                      <m:t>≥</m:t>
                    </m:r>
                    <m:rad>
                      <m:radPr>
                        <m:degHide m:val="on"/>
                        <m:ctrlPr>
                          <a:rPr lang="en-US" sz="3600" i="1" smtClean="0">
                            <a:latin typeface="Cambria Math"/>
                            <a:ea typeface="Cambria Math"/>
                          </a:rPr>
                        </m:ctrlPr>
                      </m:radPr>
                      <m:deg/>
                      <m:e>
                        <m:r>
                          <a:rPr lang="en-US" sz="3600" b="0" i="1" smtClean="0">
                            <a:latin typeface="Cambria Math"/>
                            <a:ea typeface="Cambria Math"/>
                          </a:rPr>
                          <m:t>2</m:t>
                        </m:r>
                      </m:e>
                    </m:rad>
                  </m:oMath>
                </a14:m>
                <a:endParaRPr lang="en-US" sz="3600" dirty="0" smtClean="0">
                  <a:latin typeface="Times New Roman"/>
                  <a:ea typeface="Cambria Math"/>
                </a:endParaRPr>
              </a:p>
              <a:p>
                <a:pPr marL="742950" indent="-742950">
                  <a:buAutoNum type="arabicPeriod"/>
                </a:pPr>
                <a:r>
                  <a:rPr lang="en-US" sz="3600" dirty="0" smtClean="0">
                    <a:latin typeface="Times New Roman"/>
                    <a:cs typeface="Times New Roman"/>
                  </a:rPr>
                  <a:t>No two edges in the input PLC should meet at an acute angle.</a:t>
                </a:r>
                <a:endParaRPr lang="en-US" sz="3600" dirty="0" smtClean="0"/>
              </a:p>
              <a:p>
                <a:r>
                  <a:rPr lang="en-US" sz="3600" b="1" dirty="0"/>
                  <a:t>	</a:t>
                </a:r>
                <a:r>
                  <a:rPr lang="en-US" sz="3600" b="1" dirty="0" smtClean="0"/>
                  <a:t>		</a:t>
                </a:r>
                <a:endParaRPr lang="en-IN" sz="3600"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cstate="print"/>
                <a:stretch>
                  <a:fillRect l="-1926" t="-4038"/>
                </a:stretch>
              </a:blipFill>
            </p:spPr>
            <p:txBody>
              <a:bodyPr/>
              <a:lstStyle/>
              <a:p>
                <a:r>
                  <a:rPr lang="en-US">
                    <a:noFill/>
                  </a:rPr>
                  <a:t> </a:t>
                </a:r>
              </a:p>
            </p:txBody>
          </p:sp>
        </mc:Fallback>
      </mc:AlternateContent>
      <p:sp>
        <p:nvSpPr>
          <p:cNvPr id="3" name="Content Placeholder 2"/>
          <p:cNvSpPr>
            <a:spLocks noGrp="1"/>
          </p:cNvSpPr>
          <p:nvPr>
            <p:ph sz="quarter" idx="10"/>
          </p:nvPr>
        </p:nvSpPr>
        <p:spPr/>
        <p:txBody>
          <a:bodyPr/>
          <a:lstStyle/>
          <a:p>
            <a:r>
              <a:rPr lang="en-US" dirty="0" err="1" smtClean="0"/>
              <a:t>Ruppert’s</a:t>
            </a:r>
            <a:r>
              <a:rPr lang="en-US" dirty="0" smtClean="0"/>
              <a:t> algorithm</a:t>
            </a:r>
            <a:endParaRPr lang="en-IN"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685800"/>
            <a:ext cx="2362200" cy="228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6183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smtClean="0"/>
                  <a:t>Step 1: Let S be the set of vertices in P.</a:t>
                </a:r>
              </a:p>
              <a:p>
                <a:r>
                  <a:rPr lang="en-US" dirty="0" smtClean="0"/>
                  <a:t>Step 2:</a:t>
                </a:r>
                <a:r>
                  <a:rPr lang="en-IN" dirty="0"/>
                  <a:t> </a:t>
                </a:r>
                <a:r>
                  <a:rPr lang="en-IN" dirty="0" smtClean="0"/>
                  <a:t>Compute Delaunay Triangulation of S (Del S)</a:t>
                </a:r>
              </a:p>
              <a:p>
                <a:r>
                  <a:rPr lang="en-US" dirty="0" smtClean="0"/>
                  <a:t>Step 3: If there is a triangle </a:t>
                </a:r>
                <a14:m>
                  <m:oMath xmlns:m="http://schemas.openxmlformats.org/officeDocument/2006/math">
                    <m:r>
                      <a:rPr lang="en-US" i="1" smtClean="0">
                        <a:latin typeface="Cambria Math"/>
                        <a:ea typeface="Cambria Math"/>
                      </a:rPr>
                      <m:t>𝜏</m:t>
                    </m:r>
                  </m:oMath>
                </a14:m>
                <a:r>
                  <a:rPr lang="en-US" sz="3200" dirty="0" smtClean="0">
                    <a:latin typeface="Times New Roman"/>
                    <a:cs typeface="Times New Roman"/>
                  </a:rPr>
                  <a:t> </a:t>
                </a:r>
                <a:r>
                  <a:rPr lang="en-US" dirty="0" smtClean="0">
                    <a:latin typeface="Times New Roman"/>
                    <a:cs typeface="Times New Roman"/>
                  </a:rPr>
                  <a:t>(belonging to) Del S with </a:t>
                </a:r>
                <a14:m>
                  <m:oMath xmlns:m="http://schemas.openxmlformats.org/officeDocument/2006/math">
                    <m:r>
                      <a:rPr lang="en-US" i="1" smtClean="0">
                        <a:latin typeface="Cambria Math"/>
                        <a:ea typeface="Cambria Math"/>
                        <a:cs typeface="Times New Roman"/>
                      </a:rPr>
                      <m:t>𝜌</m:t>
                    </m:r>
                    <m:r>
                      <a:rPr lang="en-US" b="0" i="1" smtClean="0">
                        <a:latin typeface="Cambria Math"/>
                        <a:ea typeface="Cambria Math"/>
                        <a:cs typeface="Times New Roman"/>
                      </a:rPr>
                      <m:t>(</m:t>
                    </m:r>
                    <m:r>
                      <a:rPr lang="en-US" b="0" i="1" smtClean="0">
                        <a:latin typeface="Cambria Math"/>
                        <a:ea typeface="Cambria Math"/>
                        <a:cs typeface="Times New Roman"/>
                      </a:rPr>
                      <m:t>𝜏</m:t>
                    </m:r>
                    <m:r>
                      <a:rPr lang="en-US" b="0" i="1" smtClean="0">
                        <a:latin typeface="Cambria Math"/>
                        <a:ea typeface="Cambria Math"/>
                        <a:cs typeface="Times New Roman"/>
                      </a:rPr>
                      <m:t>)≥</m:t>
                    </m:r>
                    <m:r>
                      <a:rPr lang="en-US" b="0" i="1" smtClean="0">
                        <a:latin typeface="Cambria Math"/>
                        <a:ea typeface="Cambria Math"/>
                        <a:cs typeface="Times New Roman"/>
                      </a:rPr>
                      <m:t>𝜌</m:t>
                    </m:r>
                    <m:r>
                      <a:rPr lang="en-US" b="0" i="1" smtClean="0">
                        <a:latin typeface="Cambria Math"/>
                        <a:ea typeface="Cambria Math"/>
                        <a:cs typeface="Times New Roman"/>
                      </a:rPr>
                      <m:t>′</m:t>
                    </m:r>
                  </m:oMath>
                </a14:m>
                <a:r>
                  <a:rPr lang="en-US" dirty="0" smtClean="0">
                    <a:latin typeface="Times New Roman"/>
                    <a:cs typeface="Times New Roman"/>
                  </a:rPr>
                  <a:t>, insert circumcenter(c) of </a:t>
                </a:r>
                <a14:m>
                  <m:oMath xmlns:m="http://schemas.openxmlformats.org/officeDocument/2006/math">
                    <m:r>
                      <a:rPr lang="en-US" i="1">
                        <a:latin typeface="Cambria Math"/>
                        <a:ea typeface="Cambria Math"/>
                      </a:rPr>
                      <m:t>𝜏</m:t>
                    </m:r>
                  </m:oMath>
                </a14:m>
                <a:r>
                  <a:rPr lang="en-US" dirty="0" smtClean="0">
                    <a:latin typeface="Times New Roman"/>
                    <a:cs typeface="Times New Roman"/>
                  </a:rPr>
                  <a:t> into S, update Del S, and go to step 3.</a:t>
                </a:r>
              </a:p>
              <a:p>
                <a:r>
                  <a:rPr lang="en-US" dirty="0" smtClean="0">
                    <a:latin typeface="Times New Roman"/>
                    <a:cs typeface="Times New Roman"/>
                  </a:rPr>
                  <a:t>Step 4: Return the mesh.</a:t>
                </a:r>
                <a:endParaRPr lang="en-US" dirty="0">
                  <a:latin typeface="Times New Roman"/>
                  <a:cs typeface="Times New Roman"/>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cstate="print"/>
                <a:stretch>
                  <a:fillRect l="-1111" t="-942"/>
                </a:stretch>
              </a:blipFill>
            </p:spPr>
            <p:txBody>
              <a:bodyPr/>
              <a:lstStyle/>
              <a:p>
                <a:r>
                  <a:rPr lang="en-US">
                    <a:noFill/>
                  </a:rPr>
                  <a:t> </a:t>
                </a:r>
              </a:p>
            </p:txBody>
          </p:sp>
        </mc:Fallback>
      </mc:AlternateContent>
      <p:sp>
        <p:nvSpPr>
          <p:cNvPr id="3" name="Content Placeholder 2"/>
          <p:cNvSpPr>
            <a:spLocks noGrp="1"/>
          </p:cNvSpPr>
          <p:nvPr>
            <p:ph sz="quarter" idx="10"/>
          </p:nvPr>
        </p:nvSpPr>
        <p:spPr/>
        <p:txBody>
          <a:bodyPr/>
          <a:lstStyle/>
          <a:p>
            <a:pPr algn="ctr"/>
            <a:r>
              <a:rPr lang="en-US" dirty="0" smtClean="0"/>
              <a:t>General refinement approach</a:t>
            </a:r>
            <a:endParaRPr lang="en-IN" dirty="0"/>
          </a:p>
        </p:txBody>
      </p:sp>
    </p:spTree>
    <p:extLst>
      <p:ext uri="{BB962C8B-B14F-4D97-AF65-F5344CB8AC3E}">
        <p14:creationId xmlns:p14="http://schemas.microsoft.com/office/powerpoint/2010/main" val="1014648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urgho\dc downloads\Desktop\sem 5\sop\ruppert\circ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9101" y="1447800"/>
            <a:ext cx="4762499" cy="43587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457200" indent="-457200">
                  <a:buFont typeface="+mj-lt"/>
                  <a:buAutoNum type="arabicPeriod"/>
                </a:pPr>
                <a:r>
                  <a:rPr lang="en-US" dirty="0" smtClean="0"/>
                  <a:t>Let </a:t>
                </a:r>
                <a:r>
                  <a:rPr lang="el-GR" dirty="0" smtClean="0">
                    <a:latin typeface="Times New Roman"/>
                    <a:cs typeface="Times New Roman"/>
                  </a:rPr>
                  <a:t>λ</a:t>
                </a:r>
                <a:r>
                  <a:rPr lang="en-US" dirty="0" smtClean="0">
                    <a:latin typeface="Times New Roman"/>
                    <a:cs typeface="Times New Roman"/>
                  </a:rPr>
                  <a:t> be the shortest distance</a:t>
                </a:r>
              </a:p>
              <a:p>
                <a:pPr marL="0" indent="0"/>
                <a:r>
                  <a:rPr lang="en-US" dirty="0">
                    <a:latin typeface="Times New Roman"/>
                    <a:cs typeface="Times New Roman"/>
                  </a:rPr>
                  <a:t>b</a:t>
                </a:r>
                <a:r>
                  <a:rPr lang="en-US" dirty="0" smtClean="0">
                    <a:latin typeface="Times New Roman"/>
                    <a:cs typeface="Times New Roman"/>
                  </a:rPr>
                  <a:t>etween any two points in S</a:t>
                </a:r>
              </a:p>
              <a:p>
                <a:pPr marL="0" indent="0"/>
                <a:r>
                  <a:rPr lang="en-US" dirty="0">
                    <a:latin typeface="Times New Roman"/>
                    <a:cs typeface="Times New Roman"/>
                  </a:rPr>
                  <a:t>b</a:t>
                </a:r>
                <a:r>
                  <a:rPr lang="en-US" dirty="0" smtClean="0">
                    <a:latin typeface="Times New Roman"/>
                    <a:cs typeface="Times New Roman"/>
                  </a:rPr>
                  <a:t>efore c is inserted.</a:t>
                </a:r>
              </a:p>
              <a:p>
                <a:pPr marL="0" indent="0"/>
                <a:r>
                  <a:rPr lang="en-US" dirty="0" smtClean="0">
                    <a:latin typeface="Times New Roman"/>
                    <a:cs typeface="Times New Roman"/>
                  </a:rPr>
                  <a:t>2. </a:t>
                </a:r>
                <a14:m>
                  <m:oMath xmlns:m="http://schemas.openxmlformats.org/officeDocument/2006/math">
                    <m:r>
                      <a:rPr lang="en-US" i="1" smtClean="0">
                        <a:latin typeface="Cambria Math"/>
                        <a:ea typeface="Cambria Math"/>
                        <a:cs typeface="Times New Roman"/>
                      </a:rPr>
                      <m:t>𝜌</m:t>
                    </m:r>
                    <m:d>
                      <m:dPr>
                        <m:ctrlPr>
                          <a:rPr lang="en-US" b="0" i="1" smtClean="0">
                            <a:latin typeface="Cambria Math"/>
                            <a:ea typeface="Cambria Math"/>
                            <a:cs typeface="Times New Roman"/>
                          </a:rPr>
                        </m:ctrlPr>
                      </m:dPr>
                      <m:e>
                        <m:r>
                          <a:rPr lang="en-US" i="1" smtClean="0">
                            <a:latin typeface="Cambria Math"/>
                            <a:ea typeface="Cambria Math"/>
                            <a:cs typeface="Times New Roman"/>
                          </a:rPr>
                          <m:t>𝜏</m:t>
                        </m:r>
                      </m:e>
                    </m:d>
                    <m:r>
                      <a:rPr lang="en-US" b="0" i="1" smtClean="0">
                        <a:latin typeface="Cambria Math"/>
                        <a:ea typeface="Cambria Math"/>
                        <a:cs typeface="Times New Roman"/>
                      </a:rPr>
                      <m:t>=</m:t>
                    </m:r>
                    <m:f>
                      <m:fPr>
                        <m:ctrlPr>
                          <a:rPr lang="en-US" b="0" i="1" smtClean="0">
                            <a:latin typeface="Cambria Math"/>
                            <a:ea typeface="Cambria Math"/>
                            <a:cs typeface="Times New Roman"/>
                          </a:rPr>
                        </m:ctrlPr>
                      </m:fPr>
                      <m:num>
                        <m:r>
                          <a:rPr lang="en-US" b="0" i="1" smtClean="0">
                            <a:latin typeface="Cambria Math"/>
                            <a:ea typeface="Cambria Math"/>
                            <a:cs typeface="Times New Roman"/>
                          </a:rPr>
                          <m:t>𝑅</m:t>
                        </m:r>
                      </m:num>
                      <m:den>
                        <m:sSub>
                          <m:sSubPr>
                            <m:ctrlPr>
                              <a:rPr lang="en-US" b="0" i="1" smtClean="0">
                                <a:latin typeface="Cambria Math"/>
                                <a:ea typeface="Cambria Math"/>
                                <a:cs typeface="Times New Roman"/>
                              </a:rPr>
                            </m:ctrlPr>
                          </m:sSubPr>
                          <m:e>
                            <m:r>
                              <a:rPr lang="en-US" b="0" i="1" smtClean="0">
                                <a:latin typeface="Cambria Math"/>
                                <a:ea typeface="Cambria Math"/>
                                <a:cs typeface="Times New Roman"/>
                              </a:rPr>
                              <m:t>𝑙</m:t>
                            </m:r>
                          </m:e>
                          <m:sub>
                            <m:r>
                              <a:rPr lang="en-US" b="0" i="1" smtClean="0">
                                <a:latin typeface="Cambria Math"/>
                                <a:ea typeface="Cambria Math"/>
                                <a:cs typeface="Times New Roman"/>
                              </a:rPr>
                              <m:t>𝑚𝑖𝑛</m:t>
                            </m:r>
                          </m:sub>
                        </m:sSub>
                      </m:den>
                    </m:f>
                  </m:oMath>
                </a14:m>
                <a:r>
                  <a:rPr lang="en-US" dirty="0" smtClean="0">
                    <a:latin typeface="Times New Roman" panose="02020603050405020304" pitchFamily="18" charset="0"/>
                    <a:cs typeface="Times New Roman" panose="02020603050405020304" pitchFamily="18" charset="0"/>
                  </a:rPr>
                  <a:t> </a:t>
                </a:r>
              </a:p>
              <a:p>
                <a:pPr marL="0" indent="0"/>
                <a:r>
                  <a:rPr lang="en-US" dirty="0" smtClean="0">
                    <a:latin typeface="Times New Roman" panose="02020603050405020304" pitchFamily="18" charset="0"/>
                    <a:cs typeface="Times New Roman" panose="02020603050405020304" pitchFamily="18" charset="0"/>
                  </a:rPr>
                  <a:t>3. Since </a:t>
                </a:r>
                <a14:m>
                  <m:oMath xmlns:m="http://schemas.openxmlformats.org/officeDocument/2006/math">
                    <m:r>
                      <a:rPr lang="en-US" i="1">
                        <a:latin typeface="Cambria Math"/>
                        <a:ea typeface="Cambria Math"/>
                        <a:cs typeface="Times New Roman"/>
                      </a:rPr>
                      <m:t>𝜏</m:t>
                    </m:r>
                  </m:oMath>
                </a14:m>
                <a:r>
                  <a:rPr lang="en-US" dirty="0" smtClean="0">
                    <a:latin typeface="Times New Roman" panose="02020603050405020304" pitchFamily="18" charset="0"/>
                    <a:cs typeface="Times New Roman" panose="02020603050405020304" pitchFamily="18" charset="0"/>
                  </a:rPr>
                  <a:t> is Delaunay</a:t>
                </a:r>
              </a:p>
              <a:p>
                <a:pPr marL="0" indent="0"/>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=&gt;it does not contain any vertex</a:t>
                </a:r>
              </a:p>
              <a:p>
                <a:pPr marL="0" indent="0"/>
                <a:r>
                  <a:rPr lang="en-US" dirty="0" smtClean="0"/>
                  <a:t>       from S</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cstate="print"/>
                <a:stretch>
                  <a:fillRect l="-1111" t="-1077"/>
                </a:stretch>
              </a:blipFill>
            </p:spPr>
            <p:txBody>
              <a:bodyPr/>
              <a:lstStyle/>
              <a:p>
                <a:r>
                  <a:rPr lang="en-US">
                    <a:noFill/>
                  </a:rPr>
                  <a:t> </a:t>
                </a:r>
              </a:p>
            </p:txBody>
          </p:sp>
        </mc:Fallback>
      </mc:AlternateContent>
      <p:sp>
        <p:nvSpPr>
          <p:cNvPr id="3" name="Content Placeholder 2"/>
          <p:cNvSpPr>
            <a:spLocks noGrp="1"/>
          </p:cNvSpPr>
          <p:nvPr>
            <p:ph sz="quarter" idx="10"/>
          </p:nvPr>
        </p:nvSpPr>
        <p:spPr/>
        <p:txBody>
          <a:bodyPr/>
          <a:lstStyle/>
          <a:p>
            <a:r>
              <a:rPr lang="en-US" dirty="0" smtClean="0"/>
              <a:t>Termination?</a:t>
            </a:r>
            <a:endParaRPr lang="en-IN" dirty="0"/>
          </a:p>
        </p:txBody>
      </p:sp>
    </p:spTree>
    <p:extLst>
      <p:ext uri="{BB962C8B-B14F-4D97-AF65-F5344CB8AC3E}">
        <p14:creationId xmlns:p14="http://schemas.microsoft.com/office/powerpoint/2010/main" val="3250954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33400" y="1524001"/>
                <a:ext cx="8229600" cy="1523999"/>
              </a:xfrm>
            </p:spPr>
            <p:txBody>
              <a:bodyPr>
                <a:normAutofit/>
              </a:bodyPr>
              <a:lstStyle/>
              <a:p>
                <a:pPr>
                  <a:buFont typeface="Symbol"/>
                  <a:buChar char="Þ"/>
                </a:pPr>
                <a14:m>
                  <m:oMath xmlns:m="http://schemas.openxmlformats.org/officeDocument/2006/math">
                    <m:r>
                      <a:rPr lang="en-US" b="0" i="1" smtClean="0">
                        <a:latin typeface="Cambria Math"/>
                      </a:rPr>
                      <m:t>𝑑</m:t>
                    </m:r>
                    <m:d>
                      <m:dPr>
                        <m:ctrlPr>
                          <a:rPr lang="en-US" b="0" i="1" smtClean="0">
                            <a:latin typeface="Cambria Math"/>
                          </a:rPr>
                        </m:ctrlPr>
                      </m:dPr>
                      <m:e>
                        <m:r>
                          <a:rPr lang="en-US" b="0" i="1" smtClean="0">
                            <a:latin typeface="Cambria Math"/>
                          </a:rPr>
                          <m:t>𝑐</m:t>
                        </m:r>
                        <m:r>
                          <a:rPr lang="en-US" b="0" i="1" smtClean="0">
                            <a:latin typeface="Cambria Math"/>
                          </a:rPr>
                          <m:t>,</m:t>
                        </m:r>
                        <m:r>
                          <a:rPr lang="en-US" b="0" i="1" smtClean="0">
                            <a:latin typeface="Cambria Math"/>
                          </a:rPr>
                          <m:t>𝑆</m:t>
                        </m:r>
                      </m:e>
                    </m:d>
                    <m:r>
                      <a:rPr lang="en-US" b="0" i="1" smtClean="0">
                        <a:latin typeface="Cambria Math"/>
                        <a:ea typeface="Cambria Math"/>
                      </a:rPr>
                      <m:t>≥</m:t>
                    </m:r>
                    <m:r>
                      <a:rPr lang="en-US" b="0" i="1" smtClean="0">
                        <a:latin typeface="Cambria Math"/>
                        <a:ea typeface="Cambria Math"/>
                      </a:rPr>
                      <m:t>𝑅</m:t>
                    </m:r>
                    <m:r>
                      <a:rPr lang="en-US" b="0" i="1" smtClean="0">
                        <a:latin typeface="Cambria Math"/>
                        <a:ea typeface="Cambria Math"/>
                      </a:rPr>
                      <m:t>=</m:t>
                    </m:r>
                    <m:r>
                      <a:rPr lang="en-US" b="0" i="1" smtClean="0">
                        <a:latin typeface="Cambria Math"/>
                        <a:ea typeface="Cambria Math"/>
                      </a:rPr>
                      <m:t>𝜌</m:t>
                    </m:r>
                    <m:r>
                      <a:rPr lang="en-US" b="0" i="1" smtClean="0">
                        <a:latin typeface="Cambria Math"/>
                        <a:ea typeface="Cambria Math"/>
                      </a:rPr>
                      <m:t>(</m:t>
                    </m:r>
                    <m:r>
                      <a:rPr lang="en-US" b="0" i="1" smtClean="0">
                        <a:latin typeface="Cambria Math"/>
                        <a:ea typeface="Cambria Math"/>
                      </a:rPr>
                      <m:t>𝜏</m:t>
                    </m:r>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𝑙</m:t>
                        </m:r>
                      </m:e>
                      <m:sub>
                        <m:r>
                          <a:rPr lang="en-US" b="0" i="1" smtClean="0">
                            <a:latin typeface="Cambria Math"/>
                            <a:ea typeface="Cambria Math"/>
                          </a:rPr>
                          <m:t>𝑚𝑖𝑛</m:t>
                        </m:r>
                      </m:sub>
                    </m:sSub>
                    <m:r>
                      <a:rPr lang="en-US" b="0" i="1" smtClean="0">
                        <a:latin typeface="Cambria Math"/>
                        <a:ea typeface="Cambria Math"/>
                      </a:rPr>
                      <m:t>≥</m:t>
                    </m:r>
                  </m:oMath>
                </a14:m>
                <a:r>
                  <a:rPr lang="en-US" dirty="0">
                    <a:ea typeface="Cambria Math"/>
                  </a:rPr>
                  <a:t> </a:t>
                </a:r>
                <a14:m>
                  <m:oMath xmlns:m="http://schemas.openxmlformats.org/officeDocument/2006/math">
                    <m:r>
                      <a:rPr lang="en-US" i="1">
                        <a:latin typeface="Cambria Math"/>
                        <a:ea typeface="Cambria Math"/>
                      </a:rPr>
                      <m:t>𝜌</m:t>
                    </m:r>
                    <m:r>
                      <a:rPr lang="en-US" i="1">
                        <a:latin typeface="Cambria Math"/>
                        <a:ea typeface="Cambria Math"/>
                      </a:rPr>
                      <m:t>(</m:t>
                    </m:r>
                    <m:r>
                      <a:rPr lang="en-US" i="1">
                        <a:latin typeface="Cambria Math"/>
                        <a:ea typeface="Cambria Math"/>
                      </a:rPr>
                      <m:t>𝜏</m:t>
                    </m:r>
                    <m:r>
                      <a:rPr lang="en-US" i="1">
                        <a:latin typeface="Cambria Math"/>
                        <a:ea typeface="Cambria Math"/>
                      </a:rPr>
                      <m:t>)</m:t>
                    </m:r>
                    <m:r>
                      <a:rPr lang="en-US" i="1" smtClean="0">
                        <a:latin typeface="Cambria Math"/>
                        <a:ea typeface="Cambria Math"/>
                      </a:rPr>
                      <m:t>𝜆</m:t>
                    </m:r>
                    <m:r>
                      <a:rPr lang="en-US" i="1" smtClean="0">
                        <a:latin typeface="Cambria Math"/>
                        <a:ea typeface="Cambria Math"/>
                      </a:rPr>
                      <m:t>≥</m:t>
                    </m:r>
                    <m:r>
                      <a:rPr lang="en-US" i="1" smtClean="0">
                        <a:latin typeface="Cambria Math"/>
                        <a:ea typeface="Cambria Math"/>
                      </a:rPr>
                      <m:t>𝜌</m:t>
                    </m:r>
                    <m:r>
                      <a:rPr lang="en-US" b="0" i="1" smtClean="0">
                        <a:latin typeface="Cambria Math"/>
                        <a:ea typeface="Cambria Math"/>
                      </a:rPr>
                      <m:t>′</m:t>
                    </m:r>
                    <m:r>
                      <a:rPr lang="en-US" b="0" i="1" smtClean="0">
                        <a:latin typeface="Cambria Math"/>
                        <a:ea typeface="Cambria Math"/>
                      </a:rPr>
                      <m:t>𝜆</m:t>
                    </m:r>
                  </m:oMath>
                </a14:m>
                <a:r>
                  <a:rPr lang="en-US" dirty="0" smtClean="0"/>
                  <a:t> </a:t>
                </a:r>
                <a14:m>
                  <m:oMath xmlns:m="http://schemas.openxmlformats.org/officeDocument/2006/math">
                    <m:r>
                      <a:rPr lang="en-US" i="1">
                        <a:latin typeface="Cambria Math"/>
                        <a:ea typeface="Cambria Math"/>
                      </a:rPr>
                      <m:t>≥</m:t>
                    </m:r>
                  </m:oMath>
                </a14:m>
                <a:r>
                  <a:rPr lang="en-US" dirty="0" smtClean="0"/>
                  <a:t> </a:t>
                </a:r>
                <a14:m>
                  <m:oMath xmlns:m="http://schemas.openxmlformats.org/officeDocument/2006/math">
                    <m:r>
                      <a:rPr lang="en-US" i="1">
                        <a:latin typeface="Cambria Math"/>
                        <a:ea typeface="Cambria Math"/>
                      </a:rPr>
                      <m:t>𝜆</m:t>
                    </m:r>
                  </m:oMath>
                </a14:m>
                <a:r>
                  <a:rPr lang="en-US" dirty="0" smtClean="0">
                    <a:ea typeface="Cambria Math"/>
                  </a:rPr>
                  <a:t>. If </a:t>
                </a:r>
                <a14:m>
                  <m:oMath xmlns:m="http://schemas.openxmlformats.org/officeDocument/2006/math">
                    <m:r>
                      <a:rPr lang="en-US" i="1">
                        <a:latin typeface="Cambria Math"/>
                        <a:ea typeface="Cambria Math"/>
                      </a:rPr>
                      <m:t>𝜌</m:t>
                    </m:r>
                    <m:r>
                      <a:rPr lang="en-US" i="1">
                        <a:latin typeface="Cambria Math"/>
                        <a:ea typeface="Cambria Math"/>
                      </a:rPr>
                      <m:t>′≥</m:t>
                    </m:r>
                    <m:r>
                      <a:rPr lang="en-US" i="1">
                        <a:latin typeface="Cambria Math"/>
                        <a:ea typeface="Cambria Math"/>
                      </a:rPr>
                      <m:t>1</m:t>
                    </m:r>
                    <m:r>
                      <a:rPr lang="en-US" i="1">
                        <a:latin typeface="Cambria Math"/>
                        <a:ea typeface="Cambria Math"/>
                      </a:rPr>
                      <m:t>.</m:t>
                    </m:r>
                  </m:oMath>
                </a14:m>
                <a:r>
                  <a:rPr lang="en-US" dirty="0"/>
                  <a:t> </a:t>
                </a:r>
                <a:endParaRPr lang="en-US" dirty="0" smtClean="0">
                  <a:ea typeface="Cambria Math"/>
                </a:endParaRPr>
              </a:p>
              <a:p>
                <a:pPr>
                  <a:buFont typeface="Symbol"/>
                  <a:buChar char="Þ"/>
                </a:pPr>
                <a:r>
                  <a:rPr lang="en-US" dirty="0" smtClean="0">
                    <a:latin typeface="Times New Roman"/>
                    <a:cs typeface="Times New Roman"/>
                  </a:rPr>
                  <a:t>Thus </a:t>
                </a:r>
                <a:r>
                  <a:rPr lang="en-US" dirty="0">
                    <a:latin typeface="Times New Roman"/>
                    <a:cs typeface="Times New Roman"/>
                  </a:rPr>
                  <a:t>w</a:t>
                </a:r>
                <a:r>
                  <a:rPr lang="en-US" dirty="0" smtClean="0">
                    <a:latin typeface="Times New Roman"/>
                    <a:cs typeface="Times New Roman"/>
                  </a:rPr>
                  <a:t>e are never inserting a point  closer than smallest distance, </a:t>
                </a:r>
                <a:r>
                  <a:rPr lang="el-GR" dirty="0" smtClean="0">
                    <a:latin typeface="Times New Roman"/>
                    <a:cs typeface="Times New Roman"/>
                  </a:rPr>
                  <a:t>λ</a:t>
                </a:r>
                <a:r>
                  <a:rPr lang="en-US" dirty="0" smtClean="0">
                    <a:latin typeface="Times New Roman"/>
                    <a:cs typeface="Times New Roman"/>
                  </a:rPr>
                  <a:t>.</a:t>
                </a:r>
                <a:endParaRPr lang="en-US" dirty="0">
                  <a:latin typeface="Times New Roman"/>
                  <a:cs typeface="Times New Roman"/>
                </a:endParaRPr>
              </a:p>
              <a:p>
                <a:pPr marL="0" indent="0"/>
                <a:endParaRPr lang="en-US" dirty="0">
                  <a:latin typeface="Times New Roman"/>
                  <a:cs typeface="Times New Roman"/>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33400" y="1524001"/>
                <a:ext cx="8229600" cy="1523999"/>
              </a:xfrm>
              <a:blipFill rotWithShape="1">
                <a:blip r:embed="rId2" cstate="print"/>
                <a:stretch>
                  <a:fillRect l="-1185" t="-3600"/>
                </a:stretch>
              </a:blipFill>
            </p:spPr>
            <p:txBody>
              <a:bodyPr/>
              <a:lstStyle/>
              <a:p>
                <a:r>
                  <a:rPr lang="en-US">
                    <a:noFill/>
                  </a:rPr>
                  <a:t> </a:t>
                </a:r>
              </a:p>
            </p:txBody>
          </p:sp>
        </mc:Fallback>
      </mc:AlternateContent>
      <p:sp>
        <p:nvSpPr>
          <p:cNvPr id="3" name="Content Placeholder 2"/>
          <p:cNvSpPr>
            <a:spLocks noGrp="1"/>
          </p:cNvSpPr>
          <p:nvPr>
            <p:ph sz="quarter" idx="10"/>
          </p:nvPr>
        </p:nvSpPr>
        <p:spPr/>
        <p:txBody>
          <a:bodyPr/>
          <a:lstStyle/>
          <a:p>
            <a:r>
              <a:rPr lang="en-IN" dirty="0" smtClean="0"/>
              <a:t>Proof Sketch</a:t>
            </a:r>
            <a:endParaRPr lang="en-IN" dirty="0"/>
          </a:p>
        </p:txBody>
      </p:sp>
      <p:pic>
        <p:nvPicPr>
          <p:cNvPr id="5" name="Picture 2" descr="C:\Users\Aurgho\dc downloads\Desktop\sem 5\sop\ruppert\circ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3029" y="2438400"/>
            <a:ext cx="4250971" cy="3672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3581400"/>
            <a:ext cx="5105400" cy="1107996"/>
          </a:xfrm>
          <a:prstGeom prst="rect">
            <a:avLst/>
          </a:prstGeom>
          <a:noFill/>
        </p:spPr>
        <p:txBody>
          <a:bodyPr wrap="square" rtlCol="0">
            <a:spAutoFit/>
          </a:bodyPr>
          <a:lstStyle/>
          <a:p>
            <a:r>
              <a:rPr lang="en-US" sz="2400" dirty="0">
                <a:latin typeface="Times New Roman"/>
                <a:cs typeface="Times New Roman"/>
              </a:rPr>
              <a:t>Hence, using </a:t>
            </a:r>
            <a:r>
              <a:rPr lang="en-US" sz="2400" dirty="0">
                <a:latin typeface="Times New Roman"/>
                <a:cs typeface="Times New Roman"/>
                <a:hlinkClick r:id="rId4" action="ppaction://hlinksldjump"/>
              </a:rPr>
              <a:t>Packing Lemma</a:t>
            </a:r>
            <a:r>
              <a:rPr lang="en-US" sz="2400" dirty="0">
                <a:latin typeface="Times New Roman"/>
                <a:cs typeface="Times New Roman"/>
              </a:rPr>
              <a:t>, we conclude that the algorithm terminates </a:t>
            </a:r>
            <a:endParaRPr lang="en-IN" sz="2400" dirty="0">
              <a:latin typeface="Times New Roman"/>
              <a:cs typeface="Times New Roman"/>
            </a:endParaRPr>
          </a:p>
          <a:p>
            <a:endParaRPr lang="en-US" dirty="0"/>
          </a:p>
        </p:txBody>
      </p:sp>
    </p:spTree>
    <p:extLst>
      <p:ext uri="{BB962C8B-B14F-4D97-AF65-F5344CB8AC3E}">
        <p14:creationId xmlns:p14="http://schemas.microsoft.com/office/powerpoint/2010/main" val="106659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2902" y="607367"/>
            <a:ext cx="8534400" cy="523220"/>
          </a:xfrm>
          <a:prstGeom prst="rect">
            <a:avLst/>
          </a:prstGeom>
          <a:noFill/>
        </p:spPr>
        <p:txBody>
          <a:bodyPr wrap="square" rtlCol="0">
            <a:spAutoFit/>
          </a:bodyPr>
          <a:lstStyle/>
          <a:p>
            <a:pPr algn="ctr"/>
            <a:r>
              <a:rPr lang="en-IN" sz="2800" dirty="0" smtClean="0">
                <a:solidFill>
                  <a:srgbClr val="C00000"/>
                </a:solidFill>
                <a:latin typeface="Broadway" pitchFamily="82" charset="0"/>
              </a:rPr>
              <a:t>Introduction to Meshes</a:t>
            </a:r>
            <a:endParaRPr lang="en-IN" sz="2800" dirty="0">
              <a:solidFill>
                <a:srgbClr val="C00000"/>
              </a:solidFill>
              <a:latin typeface="Broadway" pitchFamily="82" charset="0"/>
            </a:endParaRPr>
          </a:p>
        </p:txBody>
      </p:sp>
      <p:sp>
        <p:nvSpPr>
          <p:cNvPr id="5" name="TextBox 4"/>
          <p:cNvSpPr txBox="1"/>
          <p:nvPr/>
        </p:nvSpPr>
        <p:spPr>
          <a:xfrm>
            <a:off x="604983" y="1828800"/>
            <a:ext cx="7929417" cy="1200329"/>
          </a:xfrm>
          <a:prstGeom prst="rect">
            <a:avLst/>
          </a:prstGeom>
          <a:noFill/>
        </p:spPr>
        <p:txBody>
          <a:bodyPr wrap="square" rtlCol="0">
            <a:spAutoFit/>
          </a:bodyPr>
          <a:lstStyle/>
          <a:p>
            <a:pPr algn="just"/>
            <a:r>
              <a:rPr lang="en-IN" sz="2400" dirty="0" smtClean="0">
                <a:latin typeface="Arial" pitchFamily="34" charset="0"/>
                <a:cs typeface="Arial" pitchFamily="34" charset="0"/>
              </a:rPr>
              <a:t>The Mesh Generation is the discretization of a given domain into simpler elements such as triangles or quadrilaterals (2D) and tetrahedra or hexahedra (3D).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3505200"/>
            <a:ext cx="5368159" cy="2057400"/>
          </a:xfrm>
          <a:prstGeom prst="rect">
            <a:avLst/>
          </a:prstGeom>
        </p:spPr>
      </p:pic>
      <p:sp>
        <p:nvSpPr>
          <p:cNvPr id="8" name="TextBox 7"/>
          <p:cNvSpPr txBox="1"/>
          <p:nvPr/>
        </p:nvSpPr>
        <p:spPr>
          <a:xfrm>
            <a:off x="1883443" y="6063734"/>
            <a:ext cx="6074420" cy="369332"/>
          </a:xfrm>
          <a:prstGeom prst="rect">
            <a:avLst/>
          </a:prstGeom>
          <a:noFill/>
        </p:spPr>
        <p:txBody>
          <a:bodyPr wrap="none" rtlCol="0">
            <a:spAutoFit/>
          </a:bodyPr>
          <a:lstStyle/>
          <a:p>
            <a:r>
              <a:rPr lang="en-US" dirty="0" smtClean="0">
                <a:hlinkClick r:id="rId3"/>
              </a:rPr>
              <a:t>Source: http</a:t>
            </a:r>
            <a:r>
              <a:rPr lang="en-US" dirty="0">
                <a:hlinkClick r:id="rId3"/>
              </a:rPr>
              <a:t>://www.cse.ohio-state.edu/~tamaldey/LocDel.html</a:t>
            </a:r>
            <a:endParaRPr lang="en-US" dirty="0"/>
          </a:p>
        </p:txBody>
      </p:sp>
    </p:spTree>
    <p:extLst>
      <p:ext uri="{BB962C8B-B14F-4D97-AF65-F5344CB8AC3E}">
        <p14:creationId xmlns:p14="http://schemas.microsoft.com/office/powerpoint/2010/main" val="16495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2468563"/>
          </a:xfrm>
        </p:spPr>
        <p:txBody>
          <a:bodyPr/>
          <a:lstStyle/>
          <a:p>
            <a:r>
              <a:rPr lang="en-US" dirty="0" smtClean="0"/>
              <a:t>Because some of the new vertices might lie outside the domain, |P|.</a:t>
            </a:r>
          </a:p>
          <a:p>
            <a:endParaRPr lang="en-US" dirty="0"/>
          </a:p>
          <a:p>
            <a:endParaRPr lang="en-US" dirty="0" smtClean="0"/>
          </a:p>
          <a:p>
            <a:endParaRPr lang="en-US" dirty="0"/>
          </a:p>
          <a:p>
            <a:endParaRPr lang="en-US" dirty="0" smtClean="0"/>
          </a:p>
          <a:p>
            <a:endParaRPr lang="en-IN" dirty="0"/>
          </a:p>
        </p:txBody>
      </p:sp>
      <p:sp>
        <p:nvSpPr>
          <p:cNvPr id="3" name="Content Placeholder 2"/>
          <p:cNvSpPr>
            <a:spLocks noGrp="1"/>
          </p:cNvSpPr>
          <p:nvPr>
            <p:ph sz="quarter" idx="10"/>
          </p:nvPr>
        </p:nvSpPr>
        <p:spPr/>
        <p:txBody>
          <a:bodyPr/>
          <a:lstStyle/>
          <a:p>
            <a:r>
              <a:rPr lang="en-US" dirty="0" smtClean="0"/>
              <a:t>Domain Conformity</a:t>
            </a:r>
            <a:endParaRPr lang="en-IN"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7331" y="2373682"/>
            <a:ext cx="22669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2520" y="4267200"/>
            <a:ext cx="2936571" cy="523220"/>
          </a:xfrm>
          <a:prstGeom prst="rect">
            <a:avLst/>
          </a:prstGeom>
          <a:noFill/>
        </p:spPr>
        <p:txBody>
          <a:bodyPr wrap="square" rtlCol="0">
            <a:spAutoFit/>
          </a:bodyPr>
          <a:lstStyle/>
          <a:p>
            <a:r>
              <a:rPr lang="en-US" sz="2800" dirty="0" smtClean="0"/>
              <a:t>What is the fix?</a:t>
            </a:r>
            <a:endParaRPr lang="en-IN" sz="2800" dirty="0"/>
          </a:p>
        </p:txBody>
      </p:sp>
      <p:sp>
        <p:nvSpPr>
          <p:cNvPr id="6" name="TextBox 5"/>
          <p:cNvSpPr txBox="1"/>
          <p:nvPr/>
        </p:nvSpPr>
        <p:spPr>
          <a:xfrm>
            <a:off x="1143000" y="4876800"/>
            <a:ext cx="7467600" cy="954107"/>
          </a:xfrm>
          <a:prstGeom prst="rect">
            <a:avLst/>
          </a:prstGeom>
          <a:noFill/>
        </p:spPr>
        <p:txBody>
          <a:bodyPr wrap="square" rtlCol="0">
            <a:spAutoFit/>
          </a:bodyPr>
          <a:lstStyle/>
          <a:p>
            <a:r>
              <a:rPr lang="en-US" sz="2800" dirty="0" smtClean="0"/>
              <a:t>Let’s have a look at the complete algorithm given by </a:t>
            </a:r>
            <a:r>
              <a:rPr lang="en-US" sz="2800" dirty="0" err="1" smtClean="0"/>
              <a:t>Ruppert</a:t>
            </a:r>
            <a:endParaRPr lang="en-IN" sz="2800" dirty="0"/>
          </a:p>
        </p:txBody>
      </p:sp>
    </p:spTree>
    <p:extLst>
      <p:ext uri="{BB962C8B-B14F-4D97-AF65-F5344CB8AC3E}">
        <p14:creationId xmlns:p14="http://schemas.microsoft.com/office/powerpoint/2010/main" val="326576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AutoNum type="arabicPeriod"/>
            </a:pPr>
            <a:r>
              <a:rPr lang="en-US" dirty="0" smtClean="0">
                <a:latin typeface="Times New Roman"/>
                <a:cs typeface="Times New Roman"/>
              </a:rPr>
              <a:t>Let S be the set of vertices in P.</a:t>
            </a:r>
            <a:r>
              <a:rPr lang="en-IN" dirty="0" smtClean="0"/>
              <a:t/>
            </a:r>
            <a:br>
              <a:rPr lang="en-IN" dirty="0" smtClean="0"/>
            </a:br>
            <a:r>
              <a:rPr lang="en-IN" dirty="0" smtClean="0">
                <a:latin typeface="Times New Roman" panose="02020603050405020304" pitchFamily="18" charset="0"/>
                <a:cs typeface="Times New Roman" panose="02020603050405020304" pitchFamily="18" charset="0"/>
              </a:rPr>
              <a:t>Let E be the set of edges in P.</a:t>
            </a:r>
          </a:p>
          <a:p>
            <a:pPr marL="457200" indent="-457200">
              <a:buAutoNum type="arabicPeriod"/>
            </a:pPr>
            <a:r>
              <a:rPr lang="en-US" dirty="0" smtClean="0">
                <a:latin typeface="Times New Roman" panose="02020603050405020304" pitchFamily="18" charset="0"/>
                <a:cs typeface="Times New Roman" panose="02020603050405020304" pitchFamily="18" charset="0"/>
              </a:rPr>
              <a:t>Compute Del S</a:t>
            </a:r>
          </a:p>
          <a:p>
            <a:pPr marL="457200" indent="-457200">
              <a:buAutoNum type="arabicPeriod"/>
            </a:pPr>
            <a:r>
              <a:rPr lang="en-US" dirty="0" smtClean="0">
                <a:latin typeface="Times New Roman" panose="02020603050405020304" pitchFamily="18" charset="0"/>
                <a:cs typeface="Times New Roman" panose="02020603050405020304" pitchFamily="18" charset="0"/>
              </a:rPr>
              <a:t>While some </a:t>
            </a:r>
            <a:r>
              <a:rPr lang="en-US" dirty="0" err="1" smtClean="0">
                <a:latin typeface="Times New Roman" panose="02020603050405020304" pitchFamily="18" charset="0"/>
                <a:cs typeface="Times New Roman" panose="02020603050405020304" pitchFamily="18" charset="0"/>
              </a:rPr>
              <a:t>subsegment</a:t>
            </a:r>
            <a:r>
              <a:rPr lang="en-US" dirty="0" smtClean="0">
                <a:latin typeface="Times New Roman" panose="02020603050405020304" pitchFamily="18" charset="0"/>
                <a:cs typeface="Times New Roman" panose="02020603050405020304" pitchFamily="18" charset="0"/>
              </a:rPr>
              <a:t> e (belonging to) E is </a:t>
            </a:r>
            <a:r>
              <a:rPr lang="en-US" dirty="0" smtClean="0">
                <a:latin typeface="Times New Roman" panose="02020603050405020304" pitchFamily="18" charset="0"/>
                <a:cs typeface="Times New Roman" panose="02020603050405020304" pitchFamily="18" charset="0"/>
                <a:hlinkClick r:id="rId2" action="ppaction://hlinksldjump"/>
              </a:rPr>
              <a:t>encroached upon</a:t>
            </a:r>
            <a:r>
              <a:rPr lang="en-US" dirty="0" smtClean="0">
                <a:latin typeface="Times New Roman" panose="02020603050405020304" pitchFamily="18" charset="0"/>
                <a:cs typeface="Times New Roman" panose="02020603050405020304" pitchFamily="18" charset="0"/>
              </a:rPr>
              <a:t> by a vertex in S, call </a:t>
            </a:r>
            <a:r>
              <a:rPr lang="en-US" dirty="0" smtClean="0">
                <a:solidFill>
                  <a:schemeClr val="tx2">
                    <a:lumMod val="60000"/>
                    <a:lumOff val="40000"/>
                  </a:schemeClr>
                </a:solidFill>
                <a:latin typeface="Times New Roman" panose="02020603050405020304" pitchFamily="18" charset="0"/>
                <a:cs typeface="Times New Roman" panose="02020603050405020304" pitchFamily="18" charset="0"/>
                <a:hlinkClick r:id="rId3" action="ppaction://hlinksldjump"/>
              </a:rPr>
              <a:t>SPLIT SUBSEGMENT(</a:t>
            </a:r>
            <a:r>
              <a:rPr lang="en-US" dirty="0" err="1" smtClean="0">
                <a:solidFill>
                  <a:schemeClr val="tx2">
                    <a:lumMod val="60000"/>
                    <a:lumOff val="40000"/>
                  </a:schemeClr>
                </a:solidFill>
                <a:latin typeface="Times New Roman" panose="02020603050405020304" pitchFamily="18" charset="0"/>
                <a:cs typeface="Times New Roman" panose="02020603050405020304" pitchFamily="18" charset="0"/>
                <a:hlinkClick r:id="rId3" action="ppaction://hlinksldjump"/>
              </a:rPr>
              <a:t>e,S,E</a:t>
            </a:r>
            <a:r>
              <a:rPr lang="en-US" dirty="0" smtClean="0">
                <a:solidFill>
                  <a:schemeClr val="tx2">
                    <a:lumMod val="60000"/>
                    <a:lumOff val="40000"/>
                  </a:schemeClr>
                </a:solidFill>
                <a:latin typeface="Times New Roman" panose="02020603050405020304" pitchFamily="18" charset="0"/>
                <a:cs typeface="Times New Roman" panose="02020603050405020304" pitchFamily="18" charset="0"/>
                <a:hlinkClick r:id="rId3" action="ppaction://hlinksldjump"/>
              </a:rPr>
              <a: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update Del S, and repeat Step 3.</a:t>
            </a:r>
          </a:p>
          <a:p>
            <a:pPr marL="457200" indent="-457200">
              <a:buAutoNum type="arabicPeriod"/>
            </a:pPr>
            <a:r>
              <a:rPr lang="en-US" dirty="0" smtClean="0">
                <a:latin typeface="Times New Roman" panose="02020603050405020304" pitchFamily="18" charset="0"/>
                <a:cs typeface="Times New Roman" panose="02020603050405020304" pitchFamily="18" charset="0"/>
              </a:rPr>
              <a:t>If Del S contains a triangle |P| for which </a:t>
            </a:r>
            <a:r>
              <a:rPr lang="el-GR" dirty="0">
                <a:latin typeface="Times New Roman"/>
                <a:cs typeface="Times New Roman"/>
              </a:rPr>
              <a:t>ρ</a:t>
            </a:r>
            <a:r>
              <a:rPr lang="en-US" dirty="0">
                <a:latin typeface="Times New Roman"/>
                <a:cs typeface="Times New Roman"/>
              </a:rPr>
              <a:t>(</a:t>
            </a:r>
            <a:r>
              <a:rPr lang="el-GR" sz="3200" dirty="0">
                <a:latin typeface="Times New Roman"/>
                <a:cs typeface="Times New Roman"/>
              </a:rPr>
              <a:t>τ</a:t>
            </a:r>
            <a:r>
              <a:rPr lang="en-US" dirty="0" smtClean="0">
                <a:latin typeface="Times New Roman"/>
                <a:cs typeface="Times New Roman"/>
              </a:rPr>
              <a:t>) &gt;</a:t>
            </a:r>
            <a:r>
              <a:rPr lang="en-US" dirty="0" smtClean="0">
                <a:latin typeface="Times New Roman" panose="02020603050405020304" pitchFamily="18" charset="0"/>
                <a:cs typeface="Times New Roman" panose="02020603050405020304" pitchFamily="18" charset="0"/>
              </a:rPr>
              <a:t> </a:t>
            </a:r>
            <a:r>
              <a:rPr lang="el-GR" dirty="0">
                <a:latin typeface="Times New Roman"/>
                <a:cs typeface="Times New Roman"/>
              </a:rPr>
              <a:t>ῤ</a:t>
            </a:r>
            <a:r>
              <a:rPr lang="en-US" dirty="0" smtClean="0">
                <a:latin typeface="Times New Roman" panose="02020603050405020304" pitchFamily="18" charset="0"/>
                <a:cs typeface="Times New Roman" panose="02020603050405020304" pitchFamily="18" charset="0"/>
              </a:rPr>
              <a:t>, call </a:t>
            </a:r>
            <a:r>
              <a:rPr lang="en-US" dirty="0" smtClean="0">
                <a:latin typeface="Times New Roman" panose="02020603050405020304" pitchFamily="18" charset="0"/>
                <a:cs typeface="Times New Roman" panose="02020603050405020304" pitchFamily="18" charset="0"/>
                <a:hlinkClick r:id="rId4" action="ppaction://hlinksldjump"/>
              </a:rPr>
              <a:t>SPLITTRIANGLE(</a:t>
            </a:r>
            <a:r>
              <a:rPr lang="el-GR" dirty="0">
                <a:latin typeface="Times New Roman" panose="02020603050405020304" pitchFamily="18" charset="0"/>
                <a:cs typeface="Times New Roman" panose="02020603050405020304" pitchFamily="18" charset="0"/>
              </a:rPr>
              <a:t>τ</a:t>
            </a:r>
            <a:r>
              <a:rPr lang="en-US" dirty="0">
                <a:latin typeface="Times New Roman" panose="02020603050405020304" pitchFamily="18" charset="0"/>
                <a:cs typeface="Times New Roman" panose="02020603050405020304" pitchFamily="18" charset="0"/>
                <a:hlinkClick r:id="rId4" action="ppaction://hlinksldjump"/>
              </a:rPr>
              <a:t>,S,E</a:t>
            </a:r>
            <a:r>
              <a:rPr lang="en-US" dirty="0" smtClean="0">
                <a:latin typeface="Times New Roman" panose="02020603050405020304" pitchFamily="18" charset="0"/>
                <a:cs typeface="Times New Roman" panose="02020603050405020304" pitchFamily="18" charset="0"/>
                <a:hlinkClick r:id="rId4" action="ppaction://hlinksldjump"/>
              </a:rPr>
              <a:t>)</a:t>
            </a:r>
            <a:r>
              <a:rPr lang="en-US" dirty="0" smtClean="0">
                <a:latin typeface="Times New Roman" panose="02020603050405020304" pitchFamily="18" charset="0"/>
                <a:cs typeface="Times New Roman" panose="02020603050405020304" pitchFamily="18" charset="0"/>
              </a:rPr>
              <a:t>, update Del S, </a:t>
            </a:r>
            <a:r>
              <a:rPr lang="en-US" dirty="0" err="1" smtClean="0">
                <a:latin typeface="Times New Roman" panose="02020603050405020304" pitchFamily="18" charset="0"/>
                <a:cs typeface="Times New Roman" panose="02020603050405020304" pitchFamily="18" charset="0"/>
              </a:rPr>
              <a:t>goto</a:t>
            </a:r>
            <a:r>
              <a:rPr lang="en-US" dirty="0" smtClean="0">
                <a:latin typeface="Times New Roman" panose="02020603050405020304" pitchFamily="18" charset="0"/>
                <a:cs typeface="Times New Roman" panose="02020603050405020304" pitchFamily="18" charset="0"/>
              </a:rPr>
              <a:t> step 3.</a:t>
            </a:r>
          </a:p>
          <a:p>
            <a:pPr marL="457200" indent="-457200">
              <a:buAutoNum type="arabicPeriod"/>
            </a:pPr>
            <a:r>
              <a:rPr lang="en-US" dirty="0" smtClean="0">
                <a:latin typeface="Times New Roman" panose="02020603050405020304" pitchFamily="18" charset="0"/>
                <a:cs typeface="Times New Roman" panose="02020603050405020304" pitchFamily="18" charset="0"/>
              </a:rPr>
              <a:t>Return the mesh {</a:t>
            </a:r>
            <a:r>
              <a:rPr lang="el-GR" dirty="0" smtClean="0">
                <a:latin typeface="Times New Roman" panose="02020603050405020304" pitchFamily="18" charset="0"/>
                <a:cs typeface="Times New Roman" panose="02020603050405020304" pitchFamily="18" charset="0"/>
              </a:rPr>
              <a:t>σ</a:t>
            </a:r>
            <a:r>
              <a:rPr lang="en-US" dirty="0" smtClean="0">
                <a:latin typeface="Times New Roman" panose="02020603050405020304" pitchFamily="18" charset="0"/>
                <a:cs typeface="Times New Roman" panose="02020603050405020304" pitchFamily="18" charset="0"/>
              </a:rPr>
              <a:t> </a:t>
            </a:r>
            <a:r>
              <a:rPr lang="en-IN" dirty="0"/>
              <a:t>∈ </a:t>
            </a:r>
            <a:r>
              <a:rPr lang="en-US" dirty="0" smtClean="0">
                <a:latin typeface="Times New Roman" panose="02020603050405020304" pitchFamily="18" charset="0"/>
                <a:cs typeface="Times New Roman" panose="02020603050405020304" pitchFamily="18" charset="0"/>
              </a:rPr>
              <a:t>Del S :</a:t>
            </a:r>
            <a:r>
              <a:rPr lang="el-GR" dirty="0" smtClean="0">
                <a:latin typeface="Times New Roman" panose="02020603050405020304" pitchFamily="18" charset="0"/>
                <a:cs typeface="Times New Roman" panose="02020603050405020304" pitchFamily="18" charset="0"/>
              </a:rPr>
              <a:t>σ</a:t>
            </a:r>
            <a:r>
              <a:rPr lang="en-IN" dirty="0" smtClean="0"/>
              <a:t> </a:t>
            </a:r>
            <a:r>
              <a:rPr lang="en-IN" dirty="0"/>
              <a:t>⊆</a:t>
            </a:r>
            <a:r>
              <a:rPr lang="en-US" dirty="0" smtClean="0">
                <a:latin typeface="Times New Roman" panose="02020603050405020304" pitchFamily="18" charset="0"/>
                <a:cs typeface="Times New Roman" panose="02020603050405020304" pitchFamily="18" charset="0"/>
              </a:rPr>
              <a:t> |P|}</a:t>
            </a:r>
          </a:p>
        </p:txBody>
      </p:sp>
      <p:sp>
        <p:nvSpPr>
          <p:cNvPr id="3" name="Content Placeholder 2"/>
          <p:cNvSpPr>
            <a:spLocks noGrp="1"/>
          </p:cNvSpPr>
          <p:nvPr>
            <p:ph sz="quarter" idx="10"/>
          </p:nvPr>
        </p:nvSpPr>
        <p:spPr/>
        <p:txBody>
          <a:bodyPr/>
          <a:lstStyle/>
          <a:p>
            <a:r>
              <a:rPr lang="en-US" dirty="0" err="1"/>
              <a:t>DelTriPLC</a:t>
            </a:r>
            <a:r>
              <a:rPr lang="en-US" dirty="0"/>
              <a:t>(P, </a:t>
            </a:r>
            <a:r>
              <a:rPr lang="el-GR" dirty="0">
                <a:latin typeface="Times New Roman"/>
                <a:cs typeface="Times New Roman"/>
              </a:rPr>
              <a:t>ῤ</a:t>
            </a:r>
            <a:r>
              <a:rPr lang="en-US" dirty="0"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1275374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endParaRPr lang="en-IN"/>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18" y="152399"/>
            <a:ext cx="6717082" cy="6004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2694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493837"/>
                <a:ext cx="8534400" cy="4525963"/>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a:t>
                </a:r>
                <a:r>
                  <a:rPr lang="en-US" dirty="0" err="1" smtClean="0">
                    <a:latin typeface="Times New Roman" panose="02020603050405020304" pitchFamily="18" charset="0"/>
                    <a:cs typeface="Times New Roman" panose="02020603050405020304" pitchFamily="18" charset="0"/>
                  </a:rPr>
                  <a:t>nlogn+N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Where n -&gt; number of vertices in the PLC P.</a:t>
                </a:r>
              </a:p>
              <a:p>
                <a:endParaRPr lang="en-US" dirty="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Lemma</a:t>
                </a:r>
                <a:r>
                  <a:rPr lang="en-US" dirty="0" smtClean="0">
                    <a:latin typeface="Times New Roman" panose="02020603050405020304" pitchFamily="18" charset="0"/>
                    <a:cs typeface="Times New Roman" panose="02020603050405020304" pitchFamily="18" charset="0"/>
                  </a:rPr>
                  <a:t>: Let </a:t>
                </a:r>
                <a:r>
                  <a:rPr lang="el-GR" sz="2800" dirty="0" smtClean="0">
                    <a:latin typeface="Times New Roman" panose="02020603050405020304" pitchFamily="18" charset="0"/>
                    <a:cs typeface="Times New Roman" panose="02020603050405020304" pitchFamily="18" charset="0"/>
                  </a:rPr>
                  <a:t>τ</a:t>
                </a:r>
                <a:r>
                  <a:rPr lang="en-US" sz="2800"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 a Steiner triangulation of a PLC P in the </a:t>
                </a:r>
                <a:r>
                  <a:rPr lang="en-US" dirty="0" smtClean="0">
                    <a:latin typeface="Times New Roman" panose="02020603050405020304" pitchFamily="18" charset="0"/>
                    <a:cs typeface="Times New Roman" panose="02020603050405020304" pitchFamily="18" charset="0"/>
                  </a:rPr>
                  <a:t>plane. If no </a:t>
                </a:r>
                <a:r>
                  <a:rPr lang="en-US" dirty="0" err="1" smtClean="0">
                    <a:latin typeface="Times New Roman" panose="02020603050405020304" pitchFamily="18" charset="0"/>
                    <a:cs typeface="Times New Roman" panose="02020603050405020304" pitchFamily="18" charset="0"/>
                  </a:rPr>
                  <a:t>subsegment</a:t>
                </a:r>
                <a:r>
                  <a:rPr lang="en-US" dirty="0" smtClean="0">
                    <a:latin typeface="Times New Roman" panose="02020603050405020304" pitchFamily="18" charset="0"/>
                    <a:cs typeface="Times New Roman" panose="02020603050405020304" pitchFamily="18" charset="0"/>
                  </a:rPr>
                  <a:t> in </a:t>
                </a:r>
                <a:r>
                  <a:rPr lang="el-GR" dirty="0">
                    <a:latin typeface="Times New Roman" panose="02020603050405020304" pitchFamily="18" charset="0"/>
                    <a:cs typeface="Times New Roman" panose="02020603050405020304" pitchFamily="18" charset="0"/>
                  </a:rPr>
                  <a:t>τ </a:t>
                </a:r>
                <a:r>
                  <a:rPr lang="en-US" dirty="0" smtClean="0">
                    <a:latin typeface="Times New Roman" panose="02020603050405020304" pitchFamily="18" charset="0"/>
                    <a:cs typeface="Times New Roman" panose="02020603050405020304" pitchFamily="18" charset="0"/>
                  </a:rPr>
                  <a:t>is encroached, then every triangle in </a:t>
                </a:r>
                <a:r>
                  <a:rPr lang="el-GR" dirty="0">
                    <a:latin typeface="Times New Roman" panose="02020603050405020304" pitchFamily="18" charset="0"/>
                    <a:cs typeface="Times New Roman" panose="02020603050405020304" pitchFamily="18" charset="0"/>
                  </a:rPr>
                  <a:t>τ </a:t>
                </a:r>
                <a:r>
                  <a:rPr lang="en-US" dirty="0" smtClean="0">
                    <a:latin typeface="Times New Roman" panose="02020603050405020304" pitchFamily="18" charset="0"/>
                    <a:cs typeface="Times New Roman" panose="02020603050405020304" pitchFamily="18" charset="0"/>
                  </a:rPr>
                  <a:t>has its </a:t>
                </a:r>
                <a:r>
                  <a:rPr lang="en-US" dirty="0" err="1" smtClean="0">
                    <a:latin typeface="Times New Roman" panose="02020603050405020304" pitchFamily="18" charset="0"/>
                    <a:cs typeface="Times New Roman" panose="02020603050405020304" pitchFamily="18" charset="0"/>
                  </a:rPr>
                  <a:t>circumcentre</a:t>
                </a:r>
                <a:r>
                  <a:rPr lang="en-US" dirty="0" smtClean="0">
                    <a:latin typeface="Times New Roman" panose="02020603050405020304" pitchFamily="18" charset="0"/>
                    <a:cs typeface="Times New Roman" panose="02020603050405020304" pitchFamily="18" charset="0"/>
                  </a:rPr>
                  <a:t> in |P|.</a:t>
                </a:r>
              </a:p>
              <a:p>
                <a:r>
                  <a:rPr lang="en-US" b="1" u="sng" dirty="0" smtClean="0">
                    <a:latin typeface="Times New Roman" panose="02020603050405020304" pitchFamily="18" charset="0"/>
                    <a:cs typeface="Times New Roman" panose="02020603050405020304" pitchFamily="18" charset="0"/>
                  </a:rPr>
                  <a:t>Proof</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Suppose for the sake of contradiction that some triangle has </a:t>
                </a:r>
                <a:r>
                  <a:rPr lang="en-US" dirty="0" err="1" smtClean="0">
                    <a:latin typeface="Times New Roman" panose="02020603050405020304" pitchFamily="18" charset="0"/>
                    <a:cs typeface="Times New Roman" panose="02020603050405020304" pitchFamily="18" charset="0"/>
                  </a:rPr>
                  <a:t>circumcentre</a:t>
                </a:r>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a:cs typeface="Times New Roman" panose="02020603050405020304" pitchFamily="18" charset="0"/>
                      </a:rPr>
                      <m:t>𝑐</m:t>
                    </m:r>
                    <m:r>
                      <a:rPr lang="en-US" b="0" i="1" smtClean="0">
                        <a:latin typeface="Cambria Math"/>
                        <a:ea typeface="Cambria Math"/>
                        <a:cs typeface="Times New Roman" panose="02020603050405020304" pitchFamily="18" charset="0"/>
                      </a:rPr>
                      <m:t>∉</m:t>
                    </m:r>
                    <m:d>
                      <m:dPr>
                        <m:begChr m:val="|"/>
                        <m:endChr m:val="|"/>
                        <m:ctrlPr>
                          <a:rPr lang="en-US" b="0" i="1" smtClean="0">
                            <a:latin typeface="Cambria Math"/>
                            <a:ea typeface="Cambria Math"/>
                            <a:cs typeface="Times New Roman" panose="02020603050405020304" pitchFamily="18" charset="0"/>
                          </a:rPr>
                        </m:ctrlPr>
                      </m:dPr>
                      <m:e>
                        <m:r>
                          <a:rPr lang="en-US" b="0" i="1" smtClean="0">
                            <a:latin typeface="Cambria Math"/>
                            <a:ea typeface="Cambria Math"/>
                            <a:cs typeface="Times New Roman" panose="02020603050405020304" pitchFamily="18" charset="0"/>
                          </a:rPr>
                          <m:t>𝑃</m:t>
                        </m:r>
                      </m:e>
                    </m:d>
                  </m:oMath>
                </a14:m>
                <a:r>
                  <a:rPr lang="en-IN" dirty="0" smtClean="0"/>
                  <a:t>. </a:t>
                </a:r>
              </a:p>
              <a:p>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a:cs typeface="Times New Roman" panose="02020603050405020304" pitchFamily="18" charset="0"/>
                      </a:rPr>
                      <m:t>𝑝</m:t>
                    </m:r>
                  </m:oMath>
                </a14:m>
                <a:r>
                  <a:rPr lang="en-IN" dirty="0" smtClean="0">
                    <a:latin typeface="Times New Roman" panose="02020603050405020304" pitchFamily="18" charset="0"/>
                    <a:cs typeface="Times New Roman" panose="02020603050405020304" pitchFamily="18" charset="0"/>
                  </a:rPr>
                  <a:t>:interior point of </a:t>
                </a:r>
                <a:r>
                  <a:rPr lang="el-GR" dirty="0">
                    <a:latin typeface="Times New Roman"/>
                    <a:cs typeface="Times New Roman"/>
                  </a:rPr>
                  <a:t>τ</a:t>
                </a:r>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smtClean="0">
                            <a:latin typeface="Cambria Math"/>
                            <a:cs typeface="Times New Roman" panose="02020603050405020304" pitchFamily="18" charset="0"/>
                          </a:rPr>
                        </m:ctrlPr>
                      </m:sSubPr>
                      <m:e>
                        <m:r>
                          <a:rPr lang="en-US" b="0" i="1" smtClean="0">
                            <a:latin typeface="Cambria Math"/>
                            <a:cs typeface="Times New Roman" panose="02020603050405020304" pitchFamily="18" charset="0"/>
                          </a:rPr>
                          <m:t>𝐵</m:t>
                        </m:r>
                      </m:e>
                      <m:sub>
                        <m:r>
                          <a:rPr lang="en-IN" i="1" smtClean="0">
                            <a:latin typeface="Cambria Math"/>
                            <a:ea typeface="Cambria Math"/>
                            <a:cs typeface="Times New Roman" panose="02020603050405020304" pitchFamily="18" charset="0"/>
                          </a:rPr>
                          <m:t>𝜏</m:t>
                        </m:r>
                      </m:sub>
                    </m:sSub>
                  </m:oMath>
                </a14:m>
                <a:r>
                  <a:rPr lang="en-US" dirty="0" smtClean="0">
                    <a:latin typeface="Times New Roman"/>
                    <a:cs typeface="Times New Roman"/>
                  </a:rPr>
                  <a:t>: closed </a:t>
                </a:r>
                <a:r>
                  <a:rPr lang="en-US" dirty="0" err="1" smtClean="0">
                    <a:latin typeface="Times New Roman"/>
                    <a:cs typeface="Times New Roman"/>
                  </a:rPr>
                  <a:t>circumdisk</a:t>
                </a:r>
                <a:r>
                  <a:rPr lang="en-US" dirty="0" smtClean="0">
                    <a:latin typeface="Times New Roman"/>
                    <a:cs typeface="Times New Roman"/>
                  </a:rPr>
                  <a:t> of </a:t>
                </a:r>
                <a:r>
                  <a:rPr lang="el-GR" dirty="0" smtClean="0">
                    <a:latin typeface="Times New Roman"/>
                    <a:cs typeface="Times New Roman"/>
                  </a:rPr>
                  <a:t>τ</a:t>
                </a:r>
                <a:endParaRPr lang="en-US" dirty="0" smtClean="0">
                  <a:latin typeface="Times New Roman"/>
                  <a:cs typeface="Times New Roman"/>
                </a:endParaRPr>
              </a:p>
              <a:p>
                <a:r>
                  <a:rPr lang="en-US" dirty="0" smtClean="0">
                    <a:latin typeface="Times New Roman"/>
                    <a:cs typeface="Times New Roman"/>
                  </a:rPr>
                  <a:t>	Line segment </a:t>
                </a:r>
                <a14:m>
                  <m:oMath xmlns:m="http://schemas.openxmlformats.org/officeDocument/2006/math">
                    <m:r>
                      <a:rPr lang="en-US" b="0" i="1" smtClean="0">
                        <a:latin typeface="Cambria Math"/>
                        <a:cs typeface="Times New Roman"/>
                      </a:rPr>
                      <m:t>𝑝𝑐</m:t>
                    </m:r>
                  </m:oMath>
                </a14:m>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493837"/>
                <a:ext cx="8534400" cy="4525963"/>
              </a:xfrm>
              <a:blipFill rotWithShape="1">
                <a:blip r:embed="rId2" cstate="print"/>
                <a:stretch>
                  <a:fillRect l="-857" t="-1480"/>
                </a:stretch>
              </a:blipFill>
            </p:spPr>
            <p:txBody>
              <a:bodyPr/>
              <a:lstStyle/>
              <a:p>
                <a:r>
                  <a:rPr lang="en-US">
                    <a:noFill/>
                  </a:rPr>
                  <a:t> </a:t>
                </a:r>
              </a:p>
            </p:txBody>
          </p:sp>
        </mc:Fallback>
      </mc:AlternateContent>
      <p:sp>
        <p:nvSpPr>
          <p:cNvPr id="3" name="Content Placeholder 2"/>
          <p:cNvSpPr>
            <a:spLocks noGrp="1"/>
          </p:cNvSpPr>
          <p:nvPr>
            <p:ph sz="quarter" idx="10"/>
          </p:nvPr>
        </p:nvSpPr>
        <p:spPr/>
        <p:txBody>
          <a:bodyPr/>
          <a:lstStyle/>
          <a:p>
            <a:r>
              <a:rPr lang="en-US" dirty="0" smtClean="0"/>
              <a:t>Running Time</a:t>
            </a:r>
            <a:endParaRPr lang="en-IN" dirty="0"/>
          </a:p>
        </p:txBody>
      </p:sp>
    </p:spTree>
    <p:extLst>
      <p:ext uri="{BB962C8B-B14F-4D97-AF65-F5344CB8AC3E}">
        <p14:creationId xmlns:p14="http://schemas.microsoft.com/office/powerpoint/2010/main" val="690028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894" y="2816940"/>
            <a:ext cx="7552706"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219200"/>
                <a:ext cx="8229600" cy="4525963"/>
              </a:xfrm>
            </p:spPr>
            <p:txBody>
              <a:bodyPr/>
              <a:lstStyle/>
              <a:p>
                <a:r>
                  <a:rPr lang="en-US" dirty="0" smtClean="0">
                    <a:latin typeface="Times New Roman"/>
                    <a:cs typeface="Times New Roman"/>
                  </a:rPr>
                  <a:t>Line segment </a:t>
                </a:r>
                <a14:m>
                  <m:oMath xmlns:m="http://schemas.openxmlformats.org/officeDocument/2006/math">
                    <m:r>
                      <a:rPr lang="en-US" i="1">
                        <a:latin typeface="Cambria Math"/>
                        <a:cs typeface="Times New Roman"/>
                      </a:rPr>
                      <m:t>𝑝𝑐</m:t>
                    </m:r>
                    <m:r>
                      <a:rPr lang="en-US" i="1">
                        <a:latin typeface="Cambria Math"/>
                        <a:cs typeface="Times New Roman"/>
                      </a:rPr>
                      <m:t> </m:t>
                    </m:r>
                  </m:oMath>
                </a14:m>
                <a:r>
                  <a:rPr lang="en-IN" dirty="0">
                    <a:latin typeface="Times New Roman"/>
                    <a:cs typeface="Times New Roman"/>
                  </a:rPr>
                  <a:t>crosses from interior </a:t>
                </a:r>
                <a:r>
                  <a:rPr lang="en-IN" dirty="0" smtClean="0">
                    <a:latin typeface="Times New Roman"/>
                    <a:cs typeface="Times New Roman"/>
                  </a:rPr>
                  <a:t>of </a:t>
                </a:r>
                <a14:m>
                  <m:oMath xmlns:m="http://schemas.openxmlformats.org/officeDocument/2006/math">
                    <m:d>
                      <m:dPr>
                        <m:begChr m:val="|"/>
                        <m:endChr m:val="|"/>
                        <m:ctrlPr>
                          <a:rPr lang="en-US" i="1">
                            <a:latin typeface="Cambria Math"/>
                            <a:ea typeface="Cambria Math"/>
                            <a:cs typeface="Times New Roman" panose="02020603050405020304" pitchFamily="18" charset="0"/>
                          </a:rPr>
                        </m:ctrlPr>
                      </m:dPr>
                      <m:e>
                        <m:r>
                          <a:rPr lang="en-US" i="1">
                            <a:latin typeface="Cambria Math"/>
                            <a:ea typeface="Cambria Math"/>
                            <a:cs typeface="Times New Roman" panose="02020603050405020304" pitchFamily="18" charset="0"/>
                          </a:rPr>
                          <m:t>𝑃</m:t>
                        </m:r>
                      </m:e>
                    </m:d>
                    <m:r>
                      <a:rPr lang="en-US" b="0" i="0" smtClean="0">
                        <a:latin typeface="Cambria Math"/>
                        <a:ea typeface="Cambria Math"/>
                        <a:cs typeface="Times New Roman" panose="02020603050405020304" pitchFamily="18" charset="0"/>
                      </a:rPr>
                      <m:t> </m:t>
                    </m:r>
                  </m:oMath>
                </a14:m>
                <a:r>
                  <a:rPr lang="en-IN" dirty="0" smtClean="0">
                    <a:latin typeface="Times New Roman"/>
                    <a:cs typeface="Times New Roman"/>
                  </a:rPr>
                  <a:t>to </a:t>
                </a:r>
                <a:r>
                  <a:rPr lang="en-IN" dirty="0">
                    <a:latin typeface="Times New Roman"/>
                    <a:cs typeface="Times New Roman"/>
                  </a:rPr>
                  <a:t>its exterior.</a:t>
                </a:r>
              </a:p>
              <a:p>
                <a:r>
                  <a:rPr lang="en-US" dirty="0" smtClean="0">
                    <a:latin typeface="Times New Roman" panose="02020603050405020304" pitchFamily="18" charset="0"/>
                    <a:cs typeface="Times New Roman" panose="02020603050405020304" pitchFamily="18" charset="0"/>
                  </a:rPr>
                  <a:t>Therefore,  must cross some </a:t>
                </a:r>
                <a:r>
                  <a:rPr lang="en-US" dirty="0" err="1" smtClean="0">
                    <a:latin typeface="Times New Roman" panose="02020603050405020304" pitchFamily="18" charset="0"/>
                    <a:cs typeface="Times New Roman" panose="02020603050405020304" pitchFamily="18" charset="0"/>
                  </a:rPr>
                  <a:t>subsegment</a:t>
                </a:r>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a:cs typeface="Times New Roman" panose="02020603050405020304" pitchFamily="18" charset="0"/>
                      </a:rPr>
                      <m:t>𝑒</m:t>
                    </m:r>
                  </m:oMath>
                </a14:m>
                <a:r>
                  <a:rPr lang="en-US" dirty="0" smtClean="0">
                    <a:latin typeface="Times New Roman" panose="02020603050405020304" pitchFamily="18" charset="0"/>
                    <a:cs typeface="Times New Roman" panose="02020603050405020304" pitchFamily="18" charset="0"/>
                  </a:rPr>
                  <a:t> on boundary.</a:t>
                </a:r>
              </a:p>
              <a:p>
                <a:r>
                  <a:rPr lang="en-US" b="1" u="sng" dirty="0" smtClean="0">
                    <a:latin typeface="Times New Roman" panose="02020603050405020304" pitchFamily="18" charset="0"/>
                    <a:cs typeface="Times New Roman" panose="02020603050405020304" pitchFamily="18" charset="0"/>
                  </a:rPr>
                  <a:t>Claim</a:t>
                </a:r>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a:cs typeface="Times New Roman" panose="02020603050405020304" pitchFamily="18" charset="0"/>
                      </a:rPr>
                      <m:t>𝑒</m:t>
                    </m:r>
                    <m:r>
                      <a:rPr lang="en-US" i="1">
                        <a:latin typeface="Cambria Math"/>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is encroached.</a:t>
                </a:r>
                <a:endParaRPr lang="en-IN" dirty="0">
                  <a:latin typeface="Times New Roman" panose="02020603050405020304" pitchFamily="18" charset="0"/>
                  <a:cs typeface="Times New Roman" panose="02020603050405020304" pitchFamily="18"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219200"/>
                <a:ext cx="8229600" cy="4525963"/>
              </a:xfrm>
              <a:blipFill rotWithShape="1">
                <a:blip r:embed="rId3" cstate="print"/>
                <a:stretch>
                  <a:fillRect l="-1111" t="-1078"/>
                </a:stretch>
              </a:blipFill>
            </p:spPr>
            <p:txBody>
              <a:bodyPr/>
              <a:lstStyle/>
              <a:p>
                <a:r>
                  <a:rPr lang="en-US">
                    <a:noFill/>
                  </a:rPr>
                  <a:t> </a:t>
                </a:r>
              </a:p>
            </p:txBody>
          </p:sp>
        </mc:Fallback>
      </mc:AlternateContent>
      <p:sp>
        <p:nvSpPr>
          <p:cNvPr id="3" name="Content Placeholder 2"/>
          <p:cNvSpPr>
            <a:spLocks noGrp="1"/>
          </p:cNvSpPr>
          <p:nvPr>
            <p:ph sz="quarter" idx="10"/>
          </p:nvPr>
        </p:nvSpPr>
        <p:spPr/>
        <p:txBody>
          <a:bodyPr/>
          <a:lstStyle/>
          <a:p>
            <a:endParaRPr lang="en-IN" dirty="0"/>
          </a:p>
        </p:txBody>
      </p:sp>
      <p:sp>
        <p:nvSpPr>
          <p:cNvPr id="4" name="TextBox 3"/>
          <p:cNvSpPr txBox="1"/>
          <p:nvPr/>
        </p:nvSpPr>
        <p:spPr>
          <a:xfrm>
            <a:off x="1488510" y="2837817"/>
            <a:ext cx="1828800" cy="369332"/>
          </a:xfrm>
          <a:prstGeom prst="rect">
            <a:avLst/>
          </a:prstGeom>
          <a:noFill/>
        </p:spPr>
        <p:txBody>
          <a:bodyPr wrap="square" rtlCol="0">
            <a:spAutoFit/>
          </a:bodyPr>
          <a:lstStyle/>
          <a:p>
            <a:r>
              <a:rPr lang="en-US" dirty="0" smtClean="0"/>
              <a:t>Interior of PLC(H)</a:t>
            </a:r>
            <a:endParaRPr lang="en-IN" dirty="0"/>
          </a:p>
        </p:txBody>
      </p:sp>
    </p:spTree>
    <p:extLst>
      <p:ext uri="{BB962C8B-B14F-4D97-AF65-F5344CB8AC3E}">
        <p14:creationId xmlns:p14="http://schemas.microsoft.com/office/powerpoint/2010/main" val="2407850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81000" y="1493837"/>
                <a:ext cx="8229600" cy="4525963"/>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a:cs typeface="Times New Roman" panose="02020603050405020304" pitchFamily="18" charset="0"/>
                          </a:rPr>
                          <m:t>𝐵</m:t>
                        </m:r>
                      </m:e>
                      <m:sub>
                        <m:r>
                          <a:rPr lang="en-US" b="0" i="1" smtClean="0">
                            <a:latin typeface="Cambria Math"/>
                            <a:cs typeface="Times New Roman" panose="02020603050405020304" pitchFamily="18" charset="0"/>
                          </a:rPr>
                          <m:t>𝑒</m:t>
                        </m:r>
                      </m:sub>
                    </m:sSub>
                  </m:oMath>
                </a14:m>
                <a:r>
                  <a:rPr lang="en-US" dirty="0" smtClean="0">
                    <a:latin typeface="Times New Roman" panose="02020603050405020304" pitchFamily="18" charset="0"/>
                    <a:cs typeface="Times New Roman" panose="02020603050405020304" pitchFamily="18" charset="0"/>
                  </a:rPr>
                  <a:t> be the diametric ball of edge </a:t>
                </a:r>
                <a14:m>
                  <m:oMath xmlns:m="http://schemas.openxmlformats.org/officeDocument/2006/math">
                    <m:r>
                      <a:rPr lang="en-US" b="0" i="1" smtClean="0">
                        <a:latin typeface="Cambria Math"/>
                        <a:cs typeface="Times New Roman" panose="02020603050405020304" pitchFamily="18" charset="0"/>
                      </a:rPr>
                      <m:t>𝑒</m:t>
                    </m:r>
                  </m:oMath>
                </a14:m>
                <a:r>
                  <a:rPr lang="en-US"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a:cs typeface="Times New Roman" panose="02020603050405020304" pitchFamily="18" charset="0"/>
                      </a:rPr>
                      <m:t>𝐻</m:t>
                    </m:r>
                  </m:oMath>
                </a14:m>
                <a:r>
                  <a:rPr lang="en-US" dirty="0" smtClean="0">
                    <a:latin typeface="Times New Roman" panose="02020603050405020304" pitchFamily="18" charset="0"/>
                    <a:cs typeface="Times New Roman" panose="02020603050405020304" pitchFamily="18" charset="0"/>
                  </a:rPr>
                  <a:t> be the closed half plane containing </a:t>
                </a:r>
                <a14:m>
                  <m:oMath xmlns:m="http://schemas.openxmlformats.org/officeDocument/2006/math">
                    <m:r>
                      <a:rPr lang="en-US" b="0" i="1" smtClean="0">
                        <a:latin typeface="Cambria Math"/>
                        <a:cs typeface="Times New Roman" panose="02020603050405020304" pitchFamily="18" charset="0"/>
                      </a:rPr>
                      <m:t>𝑝</m:t>
                    </m:r>
                  </m:oMath>
                </a14:m>
                <a:r>
                  <a:rPr lang="en-US" dirty="0" smtClean="0">
                    <a:latin typeface="Times New Roman" panose="02020603050405020304" pitchFamily="18" charset="0"/>
                    <a:cs typeface="Times New Roman" panose="02020603050405020304" pitchFamily="18" charset="0"/>
                  </a:rPr>
                  <a:t> whose boundary line is </a:t>
                </a:r>
                <a14:m>
                  <m:oMath xmlns:m="http://schemas.openxmlformats.org/officeDocument/2006/math">
                    <m:r>
                      <a:rPr lang="en-US" b="0" i="1" smtClean="0">
                        <a:latin typeface="Cambria Math"/>
                        <a:cs typeface="Times New Roman" panose="02020603050405020304" pitchFamily="18" charset="0"/>
                      </a:rPr>
                      <m:t>𝑒</m:t>
                    </m:r>
                  </m:oMath>
                </a14:m>
                <a:r>
                  <a:rPr lang="en-US" dirty="0" smtClean="0">
                    <a:latin typeface="Times New Roman" panose="02020603050405020304" pitchFamily="18" charset="0"/>
                    <a:cs typeface="Times New Roman" panose="02020603050405020304" pitchFamily="18" charset="0"/>
                  </a:rPr>
                  <a:t>’s affine hull.</a:t>
                </a:r>
              </a:p>
              <a:p>
                <a:r>
                  <a:rPr lang="en-US" dirty="0" smtClean="0">
                    <a:latin typeface="Times New Roman" panose="02020603050405020304" pitchFamily="18" charset="0"/>
                    <a:cs typeface="Times New Roman" panose="02020603050405020304" pitchFamily="18" charset="0"/>
                  </a:rPr>
                  <a:t>So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a:cs typeface="Times New Roman" panose="02020603050405020304" pitchFamily="18" charset="0"/>
                          </a:rPr>
                          <m:t>𝐵</m:t>
                        </m:r>
                      </m:e>
                      <m:sub>
                        <m:r>
                          <a:rPr lang="en-US" b="0" i="1" smtClean="0">
                            <a:latin typeface="Cambria Math"/>
                            <a:cs typeface="Times New Roman" panose="02020603050405020304" pitchFamily="18" charset="0"/>
                          </a:rPr>
                          <m:t>𝑒</m:t>
                        </m:r>
                      </m:sub>
                    </m:sSub>
                    <m:r>
                      <a:rPr lang="en-US" i="1" smtClean="0">
                        <a:latin typeface="Cambria Math"/>
                        <a:ea typeface="Cambria Math"/>
                        <a:cs typeface="Times New Roman" panose="02020603050405020304" pitchFamily="18" charset="0"/>
                      </a:rPr>
                      <m:t>∩</m:t>
                    </m:r>
                    <m:r>
                      <a:rPr lang="en-US" b="0" i="1" smtClean="0">
                        <a:latin typeface="Cambria Math"/>
                        <a:ea typeface="Cambria Math"/>
                        <a:cs typeface="Times New Roman" panose="02020603050405020304" pitchFamily="18" charset="0"/>
                      </a:rPr>
                      <m:t>𝐻</m:t>
                    </m:r>
                  </m:oMath>
                </a14:m>
                <a:r>
                  <a:rPr lang="en-US" dirty="0" smtClean="0">
                    <a:latin typeface="Times New Roman" panose="02020603050405020304" pitchFamily="18" charset="0"/>
                    <a:cs typeface="Times New Roman" panose="02020603050405020304" pitchFamily="18" charset="0"/>
                  </a:rPr>
                  <a:t> is a closed half disk.</a:t>
                </a:r>
              </a:p>
              <a:p>
                <a:r>
                  <a:rPr lang="en-US" dirty="0" smtClean="0">
                    <a:latin typeface="Times New Roman" panose="02020603050405020304" pitchFamily="18" charset="0"/>
                    <a:cs typeface="Times New Roman" panose="02020603050405020304" pitchFamily="18" charset="0"/>
                  </a:rPr>
                  <a:t>The interior of </a:t>
                </a:r>
                <a14:m>
                  <m:oMath xmlns:m="http://schemas.openxmlformats.org/officeDocument/2006/math">
                    <m:sSub>
                      <m:sSubPr>
                        <m:ctrlPr>
                          <a:rPr lang="en-IN" i="1">
                            <a:latin typeface="Cambria Math"/>
                            <a:cs typeface="Times New Roman" panose="02020603050405020304" pitchFamily="18" charset="0"/>
                          </a:rPr>
                        </m:ctrlPr>
                      </m:sSubPr>
                      <m:e>
                        <m:r>
                          <a:rPr lang="en-US" i="1">
                            <a:latin typeface="Cambria Math"/>
                            <a:cs typeface="Times New Roman" panose="02020603050405020304" pitchFamily="18" charset="0"/>
                          </a:rPr>
                          <m:t>𝐵</m:t>
                        </m:r>
                      </m:e>
                      <m:sub>
                        <m:r>
                          <a:rPr lang="en-IN" i="1">
                            <a:latin typeface="Cambria Math"/>
                            <a:ea typeface="Cambria Math"/>
                            <a:cs typeface="Times New Roman" panose="02020603050405020304" pitchFamily="18" charset="0"/>
                          </a:rPr>
                          <m:t>𝜏</m:t>
                        </m:r>
                      </m:sub>
                    </m:sSub>
                  </m:oMath>
                </a14:m>
                <a:r>
                  <a:rPr lang="en-US" dirty="0" smtClean="0">
                    <a:latin typeface="Times New Roman" panose="02020603050405020304" pitchFamily="18" charset="0"/>
                    <a:cs typeface="Times New Roman" panose="02020603050405020304" pitchFamily="18" charset="0"/>
                  </a:rPr>
                  <a:t> must intersect edge </a:t>
                </a:r>
                <a14:m>
                  <m:oMath xmlns:m="http://schemas.openxmlformats.org/officeDocument/2006/math">
                    <m:r>
                      <a:rPr lang="en-US" i="1">
                        <a:latin typeface="Cambria Math"/>
                        <a:cs typeface="Times New Roman" panose="02020603050405020304" pitchFamily="18" charset="0"/>
                      </a:rPr>
                      <m:t>𝑒</m:t>
                    </m:r>
                  </m:oMath>
                </a14:m>
                <a:r>
                  <a:rPr lang="en-US" dirty="0" smtClean="0">
                    <a:latin typeface="Times New Roman" panose="02020603050405020304" pitchFamily="18" charset="0"/>
                    <a:cs typeface="Times New Roman" panose="02020603050405020304" pitchFamily="18" charset="0"/>
                  </a:rPr>
                  <a:t>, as </a:t>
                </a:r>
                <a14:m>
                  <m:oMath xmlns:m="http://schemas.openxmlformats.org/officeDocument/2006/math">
                    <m:r>
                      <a:rPr lang="en-US" i="1">
                        <a:latin typeface="Cambria Math"/>
                        <a:cs typeface="Times New Roman"/>
                      </a:rPr>
                      <m:t>𝑝𝑐</m:t>
                    </m:r>
                    <m:r>
                      <a:rPr lang="en-US" i="1" smtClean="0">
                        <a:latin typeface="Cambria Math"/>
                        <a:ea typeface="Cambria Math"/>
                        <a:cs typeface="Times New Roman"/>
                      </a:rPr>
                      <m:t>⊂</m:t>
                    </m:r>
                    <m:sSub>
                      <m:sSubPr>
                        <m:ctrlPr>
                          <a:rPr lang="en-US" i="1" smtClean="0">
                            <a:latin typeface="Cambria Math"/>
                            <a:ea typeface="Cambria Math"/>
                            <a:cs typeface="Times New Roman"/>
                          </a:rPr>
                        </m:ctrlPr>
                      </m:sSubPr>
                      <m:e>
                        <m:r>
                          <a:rPr lang="en-US" b="0" i="1" smtClean="0">
                            <a:latin typeface="Cambria Math"/>
                            <a:ea typeface="Cambria Math"/>
                            <a:cs typeface="Times New Roman"/>
                          </a:rPr>
                          <m:t>𝐵</m:t>
                        </m:r>
                      </m:e>
                      <m:sub>
                        <m:r>
                          <a:rPr lang="en-US" i="1" smtClean="0">
                            <a:latin typeface="Cambria Math"/>
                            <a:ea typeface="Cambria Math"/>
                            <a:cs typeface="Times New Roman"/>
                          </a:rPr>
                          <m:t>𝜏</m:t>
                        </m:r>
                      </m:sub>
                    </m:sSub>
                  </m:oMath>
                </a14:m>
                <a:r>
                  <a:rPr lang="en-US" dirty="0" smtClean="0">
                    <a:latin typeface="Times New Roman" panose="02020603050405020304" pitchFamily="18" charset="0"/>
                    <a:cs typeface="Times New Roman" panose="02020603050405020304" pitchFamily="18" charset="0"/>
                  </a:rPr>
                  <a:t>, but not </a:t>
                </a:r>
                <a14:m>
                  <m:oMath xmlns:m="http://schemas.openxmlformats.org/officeDocument/2006/math">
                    <m:r>
                      <a:rPr lang="en-US" i="1">
                        <a:latin typeface="Cambria Math"/>
                        <a:cs typeface="Times New Roman" panose="02020603050405020304" pitchFamily="18" charset="0"/>
                      </a:rPr>
                      <m:t>𝑒</m:t>
                    </m:r>
                  </m:oMath>
                </a14:m>
                <a:r>
                  <a:rPr lang="en-US" dirty="0" smtClean="0">
                    <a:latin typeface="Times New Roman" panose="02020603050405020304" pitchFamily="18" charset="0"/>
                    <a:cs typeface="Times New Roman" panose="02020603050405020304" pitchFamily="18" charset="0"/>
                  </a:rPr>
                  <a:t>’s vertices as </a:t>
                </a:r>
                <a:r>
                  <a:rPr lang="el-GR" dirty="0" smtClean="0">
                    <a:latin typeface="Times New Roman" panose="02020603050405020304" pitchFamily="18" charset="0"/>
                    <a:cs typeface="Times New Roman" panose="02020603050405020304" pitchFamily="18" charset="0"/>
                  </a:rPr>
                  <a:t>τ</a:t>
                </a:r>
                <a:r>
                  <a:rPr lang="en-US" dirty="0" smtClean="0">
                    <a:latin typeface="Times New Roman" panose="02020603050405020304" pitchFamily="18" charset="0"/>
                    <a:cs typeface="Times New Roman" panose="02020603050405020304" pitchFamily="18" charset="0"/>
                  </a:rPr>
                  <a:t> is a Delaunay triangle.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Center </a:t>
                </a:r>
                <a:r>
                  <a:rPr lang="en-US" dirty="0">
                    <a:latin typeface="Times New Roman" panose="02020603050405020304" pitchFamily="18" charset="0"/>
                    <a:cs typeface="Times New Roman" panose="02020603050405020304" pitchFamily="18" charset="0"/>
                  </a:rPr>
                  <a:t>of </a:t>
                </a:r>
                <a14:m>
                  <m:oMath xmlns:m="http://schemas.openxmlformats.org/officeDocument/2006/math">
                    <m:sSub>
                      <m:sSubPr>
                        <m:ctrlPr>
                          <a:rPr lang="en-IN" i="1">
                            <a:latin typeface="Cambria Math"/>
                            <a:cs typeface="Times New Roman" panose="02020603050405020304" pitchFamily="18" charset="0"/>
                          </a:rPr>
                        </m:ctrlPr>
                      </m:sSubPr>
                      <m:e>
                        <m:r>
                          <a:rPr lang="en-US">
                            <a:latin typeface="Cambria Math"/>
                            <a:cs typeface="Times New Roman" panose="02020603050405020304" pitchFamily="18" charset="0"/>
                          </a:rPr>
                          <m:t>𝐵</m:t>
                        </m:r>
                      </m:e>
                      <m:sub>
                        <m:r>
                          <a:rPr lang="en-IN">
                            <a:latin typeface="Cambria Math"/>
                            <a:cs typeface="Times New Roman" panose="02020603050405020304" pitchFamily="18" charset="0"/>
                          </a:rPr>
                          <m:t>𝜏</m:t>
                        </m:r>
                      </m:sub>
                    </m:sSub>
                    <m:r>
                      <a:rPr lang="en-IN">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lies outside </a:t>
                </a:r>
                <a:r>
                  <a:rPr lang="en-US" dirty="0" smtClean="0">
                    <a:latin typeface="Times New Roman" panose="02020603050405020304" pitchFamily="18" charset="0"/>
                    <a:cs typeface="Times New Roman" panose="02020603050405020304" pitchFamily="18" charset="0"/>
                  </a:rPr>
                  <a:t>H.</a:t>
                </a:r>
                <a:endParaRPr lang="en-US" dirty="0">
                  <a:latin typeface="Times New Roman" panose="02020603050405020304" pitchFamily="18" charset="0"/>
                  <a:cs typeface="Times New Roman" panose="02020603050405020304" pitchFamily="18" charset="0"/>
                </a:endParaRPr>
              </a:p>
              <a:p>
                <a:pPr marL="457200" indent="-457200">
                  <a:buFont typeface="Symbol"/>
                  <a:buChar char="Þ"/>
                </a:pPr>
                <a14:m>
                  <m:oMath xmlns:m="http://schemas.openxmlformats.org/officeDocument/2006/math">
                    <m:r>
                      <a:rPr lang="el-GR" sz="3200" i="1" smtClean="0">
                        <a:latin typeface="Cambria Math"/>
                        <a:ea typeface="Cambria Math"/>
                        <a:cs typeface="Times New Roman"/>
                      </a:rPr>
                      <m:t>𝜏</m:t>
                    </m:r>
                    <m:r>
                      <a:rPr lang="el-GR" sz="3200" i="1" smtClean="0">
                        <a:latin typeface="Cambria Math"/>
                        <a:ea typeface="Cambria Math"/>
                        <a:cs typeface="Times New Roman"/>
                      </a:rPr>
                      <m:t>⊂(</m:t>
                    </m:r>
                    <m:r>
                      <a:rPr lang="en-US" sz="3200" b="0" i="1" smtClean="0">
                        <a:latin typeface="Cambria Math"/>
                        <a:ea typeface="Cambria Math"/>
                        <a:cs typeface="Times New Roman"/>
                      </a:rPr>
                      <m:t>𝐻</m:t>
                    </m:r>
                    <m:r>
                      <a:rPr lang="en-US" sz="3200" b="0" i="1" smtClean="0">
                        <a:latin typeface="Cambria Math"/>
                        <a:ea typeface="Cambria Math"/>
                        <a:cs typeface="Times New Roman"/>
                      </a:rPr>
                      <m:t>∩</m:t>
                    </m:r>
                    <m:sSub>
                      <m:sSubPr>
                        <m:ctrlPr>
                          <a:rPr lang="en-US" sz="3200" b="0" i="1" smtClean="0">
                            <a:latin typeface="Cambria Math"/>
                            <a:ea typeface="Cambria Math"/>
                            <a:cs typeface="Times New Roman"/>
                          </a:rPr>
                        </m:ctrlPr>
                      </m:sSubPr>
                      <m:e>
                        <m:r>
                          <a:rPr lang="en-US" sz="3200" b="0" i="1" smtClean="0">
                            <a:latin typeface="Cambria Math"/>
                            <a:ea typeface="Cambria Math"/>
                            <a:cs typeface="Times New Roman"/>
                          </a:rPr>
                          <m:t>𝐵</m:t>
                        </m:r>
                      </m:e>
                      <m:sub>
                        <m:r>
                          <a:rPr lang="en-US" sz="3200" b="0" i="1" smtClean="0">
                            <a:latin typeface="Cambria Math"/>
                            <a:ea typeface="Cambria Math"/>
                            <a:cs typeface="Times New Roman"/>
                          </a:rPr>
                          <m:t>𝜏</m:t>
                        </m:r>
                      </m:sub>
                    </m:sSub>
                    <m:r>
                      <a:rPr lang="en-US" sz="3200" b="0" i="1" smtClean="0">
                        <a:latin typeface="Cambria Math"/>
                        <a:ea typeface="Cambria Math"/>
                        <a:cs typeface="Times New Roman"/>
                      </a:rPr>
                      <m:t>)⊂</m:t>
                    </m:r>
                    <m:sSub>
                      <m:sSubPr>
                        <m:ctrlPr>
                          <a:rPr lang="en-US" sz="3200" b="0" i="1" smtClean="0">
                            <a:latin typeface="Cambria Math"/>
                            <a:ea typeface="Cambria Math"/>
                            <a:cs typeface="Times New Roman"/>
                          </a:rPr>
                        </m:ctrlPr>
                      </m:sSubPr>
                      <m:e>
                        <m:r>
                          <a:rPr lang="en-US" sz="3200" b="0" i="1" smtClean="0">
                            <a:latin typeface="Cambria Math"/>
                            <a:ea typeface="Cambria Math"/>
                            <a:cs typeface="Times New Roman"/>
                          </a:rPr>
                          <m:t>𝐵</m:t>
                        </m:r>
                      </m:e>
                      <m:sub>
                        <m:r>
                          <a:rPr lang="en-US" sz="3200" b="0" i="1" smtClean="0">
                            <a:latin typeface="Cambria Math"/>
                            <a:ea typeface="Cambria Math"/>
                            <a:cs typeface="Times New Roman"/>
                          </a:rPr>
                          <m:t>𝑒</m:t>
                        </m:r>
                      </m:sub>
                    </m:sSub>
                  </m:oMath>
                </a14:m>
                <a:endParaRPr lang="en-IN" dirty="0" smtClean="0">
                  <a:latin typeface="Times New Roman" panose="02020603050405020304" pitchFamily="18" charset="0"/>
                  <a:cs typeface="Times New Roman" panose="02020603050405020304" pitchFamily="18" charset="0"/>
                </a:endParaRPr>
              </a:p>
              <a:p>
                <a:pPr marL="0" indent="0"/>
                <a:r>
                  <a:rPr lang="en-IN" dirty="0" smtClean="0">
                    <a:latin typeface="Times New Roman" panose="02020603050405020304" pitchFamily="18" charset="0"/>
                    <a:cs typeface="Times New Roman" panose="02020603050405020304" pitchFamily="18" charset="0"/>
                  </a:rPr>
                  <a:t>Thus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a:cs typeface="Times New Roman" panose="02020603050405020304" pitchFamily="18" charset="0"/>
                          </a:rPr>
                          <m:t>𝐵</m:t>
                        </m:r>
                      </m:e>
                      <m:sub>
                        <m:r>
                          <a:rPr lang="en-US" i="1">
                            <a:latin typeface="Cambria Math"/>
                            <a:cs typeface="Times New Roman" panose="02020603050405020304" pitchFamily="18" charset="0"/>
                          </a:rPr>
                          <m:t>𝑒</m:t>
                        </m:r>
                      </m:sub>
                    </m:sSub>
                    <m:r>
                      <a:rPr lang="en-US" i="1">
                        <a:latin typeface="Cambria Math"/>
                        <a:cs typeface="Times New Roman" panose="02020603050405020304" pitchFamily="18" charset="0"/>
                      </a:rPr>
                      <m:t> </m:t>
                    </m:r>
                  </m:oMath>
                </a14:m>
                <a:r>
                  <a:rPr lang="en-IN" dirty="0" smtClean="0">
                    <a:latin typeface="Times New Roman" panose="02020603050405020304" pitchFamily="18" charset="0"/>
                    <a:cs typeface="Times New Roman" panose="02020603050405020304" pitchFamily="18" charset="0"/>
                  </a:rPr>
                  <a:t>contains all three vertices of </a:t>
                </a:r>
                <a:r>
                  <a:rPr lang="el-GR" dirty="0" smtClean="0">
                    <a:latin typeface="Times New Roman"/>
                    <a:cs typeface="Times New Roman"/>
                  </a:rPr>
                  <a:t>τ</a:t>
                </a:r>
                <a:endParaRPr lang="en-US" dirty="0" smtClean="0">
                  <a:latin typeface="Times New Roman"/>
                  <a:cs typeface="Times New Roman"/>
                </a:endParaRPr>
              </a:p>
              <a:p>
                <a:pPr>
                  <a:buFont typeface="Symbol"/>
                  <a:buChar char="Þ"/>
                </a:pPr>
                <a:r>
                  <a:rPr lang="en-US" dirty="0" smtClean="0">
                    <a:latin typeface="Times New Roman"/>
                    <a:cs typeface="Times New Roman"/>
                  </a:rPr>
                  <a:t>Two of </a:t>
                </a:r>
                <a:r>
                  <a:rPr lang="el-GR" dirty="0" smtClean="0">
                    <a:latin typeface="Times New Roman"/>
                    <a:cs typeface="Times New Roman"/>
                  </a:rPr>
                  <a:t>τ</a:t>
                </a:r>
                <a:r>
                  <a:rPr lang="en-US" dirty="0" smtClean="0">
                    <a:latin typeface="Times New Roman"/>
                    <a:cs typeface="Times New Roman"/>
                  </a:rPr>
                  <a:t>’s vertices might be vertices of</a:t>
                </a:r>
              </a:p>
              <a:p>
                <a:pPr marL="0" indent="0"/>
                <a:r>
                  <a:rPr lang="en-US" dirty="0">
                    <a:latin typeface="Times New Roman"/>
                    <a:cs typeface="Times New Roman"/>
                  </a:rPr>
                  <a:t> </a:t>
                </a:r>
                <a14:m>
                  <m:oMath xmlns:m="http://schemas.openxmlformats.org/officeDocument/2006/math">
                    <m:r>
                      <a:rPr lang="en-US" i="1">
                        <a:latin typeface="Cambria Math"/>
                        <a:cs typeface="Times New Roman" panose="02020603050405020304" pitchFamily="18" charset="0"/>
                      </a:rPr>
                      <m:t>𝑒</m:t>
                    </m:r>
                  </m:oMath>
                </a14:m>
                <a:r>
                  <a:rPr lang="en-US" dirty="0" smtClean="0">
                    <a:latin typeface="Times New Roman"/>
                    <a:cs typeface="Times New Roman"/>
                  </a:rPr>
                  <a:t> but the third vertex encroaches on </a:t>
                </a:r>
                <a14:m>
                  <m:oMath xmlns:m="http://schemas.openxmlformats.org/officeDocument/2006/math">
                    <m:r>
                      <a:rPr lang="en-US" i="1">
                        <a:latin typeface="Cambria Math"/>
                        <a:cs typeface="Times New Roman" panose="02020603050405020304" pitchFamily="18" charset="0"/>
                      </a:rPr>
                      <m:t>𝑒</m:t>
                    </m:r>
                  </m:oMath>
                </a14:m>
                <a:r>
                  <a:rPr lang="en-US" dirty="0" smtClean="0">
                    <a:latin typeface="Times New Roman"/>
                    <a:cs typeface="Times New Roman"/>
                  </a:rPr>
                  <a:t>.</a:t>
                </a:r>
              </a:p>
              <a:p>
                <a:pPr marL="0" indent="0"/>
                <a:r>
                  <a:rPr lang="en-US" dirty="0" smtClean="0">
                    <a:latin typeface="Times New Roman"/>
                    <a:cs typeface="Times New Roman"/>
                  </a:rPr>
                  <a:t>Hence, contradiction that no </a:t>
                </a:r>
                <a:r>
                  <a:rPr lang="en-US" dirty="0" err="1" smtClean="0">
                    <a:latin typeface="Times New Roman"/>
                    <a:cs typeface="Times New Roman"/>
                  </a:rPr>
                  <a:t>subsegment</a:t>
                </a:r>
                <a:r>
                  <a:rPr lang="en-US" dirty="0" smtClean="0">
                    <a:latin typeface="Times New Roman"/>
                    <a:cs typeface="Times New Roman"/>
                  </a:rPr>
                  <a:t> is encroached.</a:t>
                </a:r>
              </a:p>
              <a:p>
                <a:pPr>
                  <a:buFont typeface="Symbol"/>
                  <a:buChar char="Þ"/>
                </a:pPr>
                <a:endParaRPr lang="en-US" dirty="0" smtClean="0">
                  <a:latin typeface="Times New Roman"/>
                  <a:cs typeface="Times New Roman"/>
                </a:endParaRPr>
              </a:p>
              <a:p>
                <a:pPr>
                  <a:buFont typeface="Symbol"/>
                  <a:buChar char="Þ"/>
                </a:pPr>
                <a:endParaRPr lang="en-IN" dirty="0">
                  <a:latin typeface="Times New Roman" panose="02020603050405020304" pitchFamily="18" charset="0"/>
                  <a:cs typeface="Times New Roman" panose="02020603050405020304" pitchFamily="18"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1000" y="1493837"/>
                <a:ext cx="8229600" cy="4525963"/>
              </a:xfrm>
              <a:blipFill rotWithShape="1">
                <a:blip r:embed="rId2" cstate="print"/>
                <a:stretch>
                  <a:fillRect l="-1037" t="-1480" b="-942"/>
                </a:stretch>
              </a:blipFill>
            </p:spPr>
            <p:txBody>
              <a:bodyPr/>
              <a:lstStyle/>
              <a:p>
                <a:r>
                  <a:rPr lang="en-US">
                    <a:noFill/>
                  </a:rPr>
                  <a:t> </a:t>
                </a:r>
              </a:p>
            </p:txBody>
          </p:sp>
        </mc:Fallback>
      </mc:AlternateContent>
      <p:sp>
        <p:nvSpPr>
          <p:cNvPr id="3" name="Content Placeholder 2"/>
          <p:cNvSpPr>
            <a:spLocks noGrp="1"/>
          </p:cNvSpPr>
          <p:nvPr>
            <p:ph sz="quarter" idx="10"/>
          </p:nvPr>
        </p:nvSpPr>
        <p:spPr/>
        <p:txBody>
          <a:bodyPr/>
          <a:lstStyle/>
          <a:p>
            <a:endParaRPr lang="en-IN"/>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3124200"/>
            <a:ext cx="3019131" cy="2456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98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defRPr/>
            </a:pPr>
            <a:endParaRPr lang="en-US"/>
          </a:p>
        </p:txBody>
      </p:sp>
      <p:sp>
        <p:nvSpPr>
          <p:cNvPr id="3" name="Rectangle 2"/>
          <p:cNvSpPr/>
          <p:nvPr/>
        </p:nvSpPr>
        <p:spPr>
          <a:xfrm>
            <a:off x="3267797" y="2967335"/>
            <a:ext cx="2608407" cy="923330"/>
          </a:xfrm>
          <a:prstGeom prst="rect">
            <a:avLst/>
          </a:prstGeom>
          <a:noFill/>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latin typeface="Times New Roman" panose="02020603050405020304" pitchFamily="18" charset="0"/>
                <a:cs typeface="Times New Roman" panose="02020603050405020304" pitchFamily="18" charset="0"/>
              </a:rPr>
              <a:t>Packing Lemma</a:t>
            </a:r>
            <a:r>
              <a:rPr lang="en-US" dirty="0" smtClean="0">
                <a:latin typeface="Times New Roman" panose="02020603050405020304" pitchFamily="18" charset="0"/>
                <a:cs typeface="Times New Roman" panose="02020603050405020304" pitchFamily="18" charset="0"/>
              </a:rPr>
              <a:t>: Let D (subset of) R</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be a bounded domain. Let S </a:t>
            </a:r>
            <a:r>
              <a:rPr lang="en-IN" dirty="0" smtClean="0">
                <a:latin typeface="Times New Roman" panose="02020603050405020304" pitchFamily="18" charset="0"/>
                <a:cs typeface="Times New Roman" panose="02020603050405020304" pitchFamily="18" charset="0"/>
              </a:rPr>
              <a:t>⊂</a:t>
            </a:r>
            <a:r>
              <a:rPr lang="en-IN" dirty="0" smtClean="0"/>
              <a:t> </a:t>
            </a:r>
            <a:r>
              <a:rPr lang="en-US" dirty="0" smtClean="0">
                <a:latin typeface="Times New Roman" panose="02020603050405020304" pitchFamily="18" charset="0"/>
                <a:cs typeface="Times New Roman" panose="02020603050405020304" pitchFamily="18" charset="0"/>
              </a:rPr>
              <a:t>D be a point set and </a:t>
            </a:r>
            <a:r>
              <a:rPr lang="el-GR" dirty="0" smtClean="0">
                <a:latin typeface="Times New Roman" panose="02020603050405020304" pitchFamily="18" charset="0"/>
                <a:cs typeface="Times New Roman" panose="02020603050405020304" pitchFamily="18" charset="0"/>
              </a:rPr>
              <a:t>λ</a:t>
            </a:r>
            <a:r>
              <a:rPr lang="en-US" dirty="0" smtClean="0">
                <a:latin typeface="Times New Roman" panose="02020603050405020304" pitchFamily="18" charset="0"/>
                <a:cs typeface="Times New Roman" panose="02020603050405020304" pitchFamily="18" charset="0"/>
              </a:rPr>
              <a:t>&gt;0 a scalar constant such that every two distinct points u and v in S, d(</a:t>
            </a:r>
            <a:r>
              <a:rPr lang="en-US" dirty="0" err="1" smtClean="0">
                <a:latin typeface="Times New Roman" panose="02020603050405020304" pitchFamily="18" charset="0"/>
                <a:cs typeface="Times New Roman" panose="02020603050405020304" pitchFamily="18" charset="0"/>
              </a:rPr>
              <a:t>u,v</a:t>
            </a:r>
            <a:r>
              <a:rPr lang="en-US"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λ</a:t>
            </a:r>
            <a:r>
              <a:rPr lang="en-IN"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Then, there is a constant </a:t>
            </a:r>
            <a:r>
              <a:rPr lang="el-GR" dirty="0" smtClean="0">
                <a:latin typeface="Times New Roman" panose="02020603050405020304" pitchFamily="18" charset="0"/>
                <a:cs typeface="Times New Roman" panose="02020603050405020304" pitchFamily="18" charset="0"/>
              </a:rPr>
              <a:t>ξ</a:t>
            </a:r>
            <a:r>
              <a:rPr lang="en-US" dirty="0" smtClean="0">
                <a:latin typeface="Times New Roman" panose="02020603050405020304" pitchFamily="18" charset="0"/>
                <a:cs typeface="Times New Roman" panose="02020603050405020304" pitchFamily="18" charset="0"/>
              </a:rPr>
              <a:t> depending solely on D and </a:t>
            </a:r>
            <a:r>
              <a:rPr lang="el-GR" dirty="0" smtClean="0">
                <a:latin typeface="Times New Roman" panose="02020603050405020304" pitchFamily="18" charset="0"/>
                <a:cs typeface="Times New Roman" panose="02020603050405020304" pitchFamily="18" charset="0"/>
              </a:rPr>
              <a:t>λ</a:t>
            </a:r>
            <a:r>
              <a:rPr lang="en-US" dirty="0" smtClean="0">
                <a:latin typeface="Times New Roman" panose="02020603050405020304" pitchFamily="18" charset="0"/>
                <a:cs typeface="Times New Roman" panose="02020603050405020304" pitchFamily="18" charset="0"/>
              </a:rPr>
              <a:t> such that |S| &lt; </a:t>
            </a:r>
            <a:r>
              <a:rPr lang="el-GR" dirty="0" smtClean="0">
                <a:latin typeface="Times New Roman" panose="02020603050405020304" pitchFamily="18" charset="0"/>
                <a:cs typeface="Times New Roman" panose="02020603050405020304" pitchFamily="18" charset="0"/>
              </a:rPr>
              <a:t>ξ</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0"/>
          </p:nvPr>
        </p:nvSpPr>
        <p:spPr/>
        <p:txBody>
          <a:bodyPr/>
          <a:lstStyle/>
          <a:p>
            <a:pPr algn="ctr"/>
            <a:r>
              <a:rPr lang="en-US" dirty="0" smtClean="0"/>
              <a:t>Packing Lemma</a:t>
            </a:r>
            <a:endParaRPr lang="en-IN" dirty="0"/>
          </a:p>
        </p:txBody>
      </p:sp>
      <p:sp>
        <p:nvSpPr>
          <p:cNvPr id="4" name="TextBox 3"/>
          <p:cNvSpPr txBox="1"/>
          <p:nvPr/>
        </p:nvSpPr>
        <p:spPr>
          <a:xfrm>
            <a:off x="7517704" y="838199"/>
            <a:ext cx="1219200" cy="584775"/>
          </a:xfrm>
          <a:prstGeom prst="rect">
            <a:avLst/>
          </a:prstGeom>
          <a:noFill/>
        </p:spPr>
        <p:txBody>
          <a:bodyPr wrap="square" rtlCol="0">
            <a:spAutoFit/>
          </a:bodyPr>
          <a:lstStyle/>
          <a:p>
            <a:r>
              <a:rPr lang="en-US" sz="3200" b="1" u="sng" dirty="0" smtClean="0">
                <a:solidFill>
                  <a:schemeClr val="tx2">
                    <a:lumMod val="60000"/>
                    <a:lumOff val="40000"/>
                  </a:schemeClr>
                </a:solidFill>
                <a:hlinkClick r:id="rId2" action="ppaction://hlinksldjump"/>
              </a:rPr>
              <a:t>BACK</a:t>
            </a:r>
            <a:endParaRPr lang="en-IN" sz="3200" b="1" u="sng" dirty="0">
              <a:solidFill>
                <a:schemeClr val="tx2">
                  <a:lumMod val="60000"/>
                  <a:lumOff val="40000"/>
                </a:schemeClr>
              </a:solidFill>
            </a:endParaRPr>
          </a:p>
        </p:txBody>
      </p:sp>
    </p:spTree>
    <p:extLst>
      <p:ext uri="{BB962C8B-B14F-4D97-AF65-F5344CB8AC3E}">
        <p14:creationId xmlns:p14="http://schemas.microsoft.com/office/powerpoint/2010/main" val="13585604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urgho\dc downloads\Desktop\sem 5\sop\ruppert\encroac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2438400"/>
            <a:ext cx="2867425" cy="314368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r>
              <a:rPr lang="en-US" b="1" u="sng" dirty="0" smtClean="0"/>
              <a:t>Encroachment</a:t>
            </a:r>
            <a:r>
              <a:rPr lang="en-US" dirty="0" smtClean="0"/>
              <a:t>: A vertex, C that lies in the closed diametric ball of a </a:t>
            </a:r>
            <a:r>
              <a:rPr lang="en-US" dirty="0" err="1" smtClean="0"/>
              <a:t>subsegment</a:t>
            </a:r>
            <a:r>
              <a:rPr lang="en-US" dirty="0" smtClean="0"/>
              <a:t> e but is not a vertex of e is said to be </a:t>
            </a:r>
            <a:r>
              <a:rPr lang="en-US" u="sng" dirty="0" smtClean="0"/>
              <a:t>encroaching upon</a:t>
            </a:r>
            <a:r>
              <a:rPr lang="en-US" dirty="0" smtClean="0"/>
              <a:t> e</a:t>
            </a:r>
          </a:p>
          <a:p>
            <a:endParaRPr lang="en-IN" b="1" u="sng" dirty="0"/>
          </a:p>
        </p:txBody>
      </p:sp>
      <p:sp>
        <p:nvSpPr>
          <p:cNvPr id="3" name="Content Placeholder 2"/>
          <p:cNvSpPr>
            <a:spLocks noGrp="1"/>
          </p:cNvSpPr>
          <p:nvPr>
            <p:ph sz="quarter" idx="10"/>
          </p:nvPr>
        </p:nvSpPr>
        <p:spPr/>
        <p:txBody>
          <a:bodyPr/>
          <a:lstStyle/>
          <a:p>
            <a:r>
              <a:rPr lang="en-US" dirty="0" smtClean="0"/>
              <a:t>Encroachment</a:t>
            </a:r>
            <a:endParaRPr lang="en-IN" dirty="0"/>
          </a:p>
        </p:txBody>
      </p:sp>
      <p:sp>
        <p:nvSpPr>
          <p:cNvPr id="4" name="TextBox 3"/>
          <p:cNvSpPr txBox="1"/>
          <p:nvPr/>
        </p:nvSpPr>
        <p:spPr>
          <a:xfrm>
            <a:off x="6770318" y="5043480"/>
            <a:ext cx="1981200" cy="1077218"/>
          </a:xfrm>
          <a:prstGeom prst="rect">
            <a:avLst/>
          </a:prstGeom>
          <a:noFill/>
        </p:spPr>
        <p:txBody>
          <a:bodyPr wrap="square" rtlCol="0">
            <a:spAutoFit/>
          </a:bodyPr>
          <a:lstStyle/>
          <a:p>
            <a:r>
              <a:rPr lang="en-US" sz="3200" b="1" u="sng" dirty="0" smtClean="0">
                <a:solidFill>
                  <a:schemeClr val="tx2">
                    <a:lumMod val="60000"/>
                    <a:lumOff val="40000"/>
                  </a:schemeClr>
                </a:solidFill>
                <a:hlinkClick r:id="rId3" action="ppaction://hlinksldjump"/>
              </a:rPr>
              <a:t>Back to </a:t>
            </a:r>
            <a:r>
              <a:rPr lang="en-US" sz="3200" b="1" u="sng" dirty="0" err="1" smtClean="0">
                <a:solidFill>
                  <a:schemeClr val="tx2">
                    <a:lumMod val="60000"/>
                    <a:lumOff val="40000"/>
                  </a:schemeClr>
                </a:solidFill>
                <a:hlinkClick r:id="rId3" action="ppaction://hlinksldjump"/>
              </a:rPr>
              <a:t>DelTriPLC</a:t>
            </a:r>
            <a:endParaRPr lang="en-IN" sz="2800" b="1" u="sng" dirty="0">
              <a:solidFill>
                <a:schemeClr val="tx2">
                  <a:lumMod val="60000"/>
                  <a:lumOff val="40000"/>
                </a:schemeClr>
              </a:solidFill>
            </a:endParaRPr>
          </a:p>
        </p:txBody>
      </p:sp>
    </p:spTree>
    <p:extLst>
      <p:ext uri="{BB962C8B-B14F-4D97-AF65-F5344CB8AC3E}">
        <p14:creationId xmlns:p14="http://schemas.microsoft.com/office/powerpoint/2010/main" val="6179754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Insert the midpoint of e into S</a:t>
            </a:r>
          </a:p>
          <a:p>
            <a:r>
              <a:rPr lang="en-US" dirty="0" smtClean="0"/>
              <a:t>2. Remove e from E and add its two halves to E</a:t>
            </a:r>
            <a:endParaRPr lang="en-IN" dirty="0"/>
          </a:p>
        </p:txBody>
      </p:sp>
      <p:sp>
        <p:nvSpPr>
          <p:cNvPr id="3" name="Content Placeholder 2"/>
          <p:cNvSpPr>
            <a:spLocks noGrp="1"/>
          </p:cNvSpPr>
          <p:nvPr>
            <p:ph sz="quarter" idx="10"/>
          </p:nvPr>
        </p:nvSpPr>
        <p:spPr/>
        <p:txBody>
          <a:bodyPr/>
          <a:lstStyle/>
          <a:p>
            <a:pPr algn="ctr"/>
            <a:r>
              <a:rPr lang="en-US" dirty="0" smtClean="0"/>
              <a:t>SPLIT SUBSEGMENT</a:t>
            </a:r>
            <a:endParaRPr lang="en-IN"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272425"/>
            <a:ext cx="4756118"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705600" y="5181600"/>
            <a:ext cx="2743200" cy="1077218"/>
          </a:xfrm>
          <a:prstGeom prst="rect">
            <a:avLst/>
          </a:prstGeom>
          <a:noFill/>
        </p:spPr>
        <p:txBody>
          <a:bodyPr wrap="square" rtlCol="0">
            <a:spAutoFit/>
          </a:bodyPr>
          <a:lstStyle/>
          <a:p>
            <a:r>
              <a:rPr lang="en-US" sz="3200" b="1" u="sng" dirty="0" smtClean="0">
                <a:solidFill>
                  <a:schemeClr val="tx2">
                    <a:lumMod val="60000"/>
                    <a:lumOff val="40000"/>
                  </a:schemeClr>
                </a:solidFill>
                <a:hlinkClick r:id="rId3" action="ppaction://hlinksldjump"/>
              </a:rPr>
              <a:t>Back to </a:t>
            </a:r>
            <a:r>
              <a:rPr lang="en-US" sz="3200" b="1" u="sng" dirty="0" err="1" smtClean="0">
                <a:solidFill>
                  <a:schemeClr val="tx2">
                    <a:lumMod val="60000"/>
                    <a:lumOff val="40000"/>
                  </a:schemeClr>
                </a:solidFill>
                <a:hlinkClick r:id="rId3" action="ppaction://hlinksldjump"/>
              </a:rPr>
              <a:t>DelTriPLC</a:t>
            </a:r>
            <a:endParaRPr lang="en-IN" sz="2800" b="1" u="sng" dirty="0">
              <a:solidFill>
                <a:schemeClr val="tx2">
                  <a:lumMod val="60000"/>
                  <a:lumOff val="40000"/>
                </a:schemeClr>
              </a:solidFill>
            </a:endParaRPr>
          </a:p>
        </p:txBody>
      </p:sp>
      <p:sp>
        <p:nvSpPr>
          <p:cNvPr id="5" name="TextBox 4"/>
          <p:cNvSpPr txBox="1"/>
          <p:nvPr/>
        </p:nvSpPr>
        <p:spPr>
          <a:xfrm>
            <a:off x="2971800" y="5384280"/>
            <a:ext cx="990600" cy="369332"/>
          </a:xfrm>
          <a:prstGeom prst="rect">
            <a:avLst/>
          </a:prstGeom>
          <a:noFill/>
        </p:spPr>
        <p:txBody>
          <a:bodyPr wrap="square" rtlCol="0">
            <a:spAutoFit/>
          </a:bodyPr>
          <a:lstStyle/>
          <a:p>
            <a:r>
              <a:rPr lang="en-US" dirty="0" smtClean="0"/>
              <a:t>e</a:t>
            </a:r>
            <a:endParaRPr lang="en-IN" dirty="0"/>
          </a:p>
        </p:txBody>
      </p:sp>
      <p:sp>
        <p:nvSpPr>
          <p:cNvPr id="7" name="TextBox 6"/>
          <p:cNvSpPr txBox="1"/>
          <p:nvPr/>
        </p:nvSpPr>
        <p:spPr>
          <a:xfrm>
            <a:off x="4746334" y="5482225"/>
            <a:ext cx="413331" cy="369332"/>
          </a:xfrm>
          <a:prstGeom prst="rect">
            <a:avLst/>
          </a:prstGeom>
          <a:noFill/>
        </p:spPr>
        <p:txBody>
          <a:bodyPr wrap="square" rtlCol="0">
            <a:spAutoFit/>
          </a:bodyPr>
          <a:lstStyle/>
          <a:p>
            <a:r>
              <a:rPr lang="en-US" dirty="0" smtClean="0"/>
              <a:t>e1</a:t>
            </a:r>
            <a:endParaRPr lang="en-IN" dirty="0"/>
          </a:p>
        </p:txBody>
      </p:sp>
      <p:sp>
        <p:nvSpPr>
          <p:cNvPr id="8" name="TextBox 7"/>
          <p:cNvSpPr txBox="1"/>
          <p:nvPr/>
        </p:nvSpPr>
        <p:spPr>
          <a:xfrm>
            <a:off x="5768395" y="5477089"/>
            <a:ext cx="417102" cy="369332"/>
          </a:xfrm>
          <a:prstGeom prst="rect">
            <a:avLst/>
          </a:prstGeom>
          <a:noFill/>
        </p:spPr>
        <p:txBody>
          <a:bodyPr wrap="none" rtlCol="0">
            <a:spAutoFit/>
          </a:bodyPr>
          <a:lstStyle/>
          <a:p>
            <a:r>
              <a:rPr lang="en-US" dirty="0" smtClean="0"/>
              <a:t>e2</a:t>
            </a:r>
            <a:endParaRPr lang="en-IN" dirty="0"/>
          </a:p>
        </p:txBody>
      </p:sp>
    </p:spTree>
    <p:extLst>
      <p:ext uri="{BB962C8B-B14F-4D97-AF65-F5344CB8AC3E}">
        <p14:creationId xmlns:p14="http://schemas.microsoft.com/office/powerpoint/2010/main" val="631710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itaps.org/assets/images/CAD_adapt_fu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9" y="0"/>
            <a:ext cx="6400800" cy="26031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02859" y="2603197"/>
            <a:ext cx="3163045" cy="246221"/>
          </a:xfrm>
          <a:prstGeom prst="rect">
            <a:avLst/>
          </a:prstGeom>
          <a:noFill/>
        </p:spPr>
        <p:txBody>
          <a:bodyPr wrap="none" rtlCol="0">
            <a:spAutoFit/>
          </a:bodyPr>
          <a:lstStyle/>
          <a:p>
            <a:r>
              <a:rPr lang="en-IN" sz="1000" dirty="0"/>
              <a:t>http://www.itaps.org/tools/services/adaptive-loops.html</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6683" y="2711559"/>
            <a:ext cx="2435941" cy="3418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45277" y="6244909"/>
            <a:ext cx="3164218" cy="246221"/>
          </a:xfrm>
          <a:prstGeom prst="rect">
            <a:avLst/>
          </a:prstGeom>
          <a:noFill/>
        </p:spPr>
        <p:txBody>
          <a:bodyPr wrap="square" rtlCol="0">
            <a:spAutoFit/>
          </a:bodyPr>
          <a:lstStyle/>
          <a:p>
            <a:r>
              <a:rPr lang="en-IN" sz="1000" dirty="0" err="1" smtClean="0">
                <a:cs typeface="Arial" pitchFamily="34" charset="0"/>
              </a:rPr>
              <a:t>Kazhdan</a:t>
            </a:r>
            <a:r>
              <a:rPr lang="en-IN" sz="1000" dirty="0" smtClean="0">
                <a:cs typeface="Arial" pitchFamily="34" charset="0"/>
              </a:rPr>
              <a:t> M. </a:t>
            </a:r>
            <a:r>
              <a:rPr lang="en-IN" sz="1000" i="1" dirty="0" smtClean="0">
                <a:cs typeface="Arial" pitchFamily="34" charset="0"/>
              </a:rPr>
              <a:t>et al.</a:t>
            </a:r>
            <a:r>
              <a:rPr lang="en-IN" sz="1000" dirty="0" smtClean="0">
                <a:cs typeface="Arial" pitchFamily="34" charset="0"/>
              </a:rPr>
              <a:t> </a:t>
            </a:r>
            <a:r>
              <a:rPr lang="en-IN" sz="1000" dirty="0">
                <a:cs typeface="Arial" pitchFamily="34" charset="0"/>
              </a:rPr>
              <a:t>“Poisson surface reconstruction,” 2006</a:t>
            </a:r>
            <a:r>
              <a:rPr lang="en-IN" sz="1000" dirty="0" smtClean="0">
                <a:cs typeface="Arial" pitchFamily="34" charset="0"/>
              </a:rPr>
              <a:t>.</a:t>
            </a:r>
            <a:endParaRPr lang="en-IN" sz="1000" dirty="0"/>
          </a:p>
        </p:txBody>
      </p:sp>
      <p:pic>
        <p:nvPicPr>
          <p:cNvPr id="1028" name="Picture 4" descr="http://www-ljk.imag.fr/Publications/Basilic/com.lmc.publi.PUBLI_Article@117681e94b6_1fc082a/AbstraPG05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839" y="2849418"/>
            <a:ext cx="4452542" cy="35465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9985" y="6383987"/>
            <a:ext cx="6066084" cy="246221"/>
          </a:xfrm>
          <a:prstGeom prst="rect">
            <a:avLst/>
          </a:prstGeom>
          <a:noFill/>
        </p:spPr>
        <p:txBody>
          <a:bodyPr wrap="none" rtlCol="0">
            <a:spAutoFit/>
          </a:bodyPr>
          <a:lstStyle/>
          <a:p>
            <a:r>
              <a:rPr lang="en-IN" sz="1000" dirty="0"/>
              <a:t>http://www-ljk.imag.fr/Publications/Basilic/com.lmc.publi.PUBLI_Article@117681e94b6_1fc082a/index_en.html</a:t>
            </a:r>
          </a:p>
        </p:txBody>
      </p:sp>
      <p:sp>
        <p:nvSpPr>
          <p:cNvPr id="6" name="TextBox 5"/>
          <p:cNvSpPr txBox="1"/>
          <p:nvPr/>
        </p:nvSpPr>
        <p:spPr>
          <a:xfrm>
            <a:off x="6804459" y="1512332"/>
            <a:ext cx="1148071" cy="338554"/>
          </a:xfrm>
          <a:prstGeom prst="rect">
            <a:avLst/>
          </a:prstGeom>
          <a:solidFill>
            <a:srgbClr val="00B0F0"/>
          </a:solidFill>
        </p:spPr>
        <p:txBody>
          <a:bodyPr wrap="none" rtlCol="0">
            <a:spAutoFit/>
          </a:bodyPr>
          <a:lstStyle/>
          <a:p>
            <a:r>
              <a:rPr lang="en-IN" sz="1600" b="1" dirty="0" smtClean="0"/>
              <a:t>CAD Model</a:t>
            </a:r>
            <a:endParaRPr lang="en-IN" sz="1600" b="1" dirty="0"/>
          </a:p>
        </p:txBody>
      </p:sp>
      <p:sp>
        <p:nvSpPr>
          <p:cNvPr id="9" name="TextBox 8"/>
          <p:cNvSpPr txBox="1"/>
          <p:nvPr/>
        </p:nvSpPr>
        <p:spPr>
          <a:xfrm>
            <a:off x="5041920" y="3352800"/>
            <a:ext cx="1470018" cy="338554"/>
          </a:xfrm>
          <a:prstGeom prst="rect">
            <a:avLst/>
          </a:prstGeom>
          <a:solidFill>
            <a:schemeClr val="tx1"/>
          </a:solidFill>
        </p:spPr>
        <p:txBody>
          <a:bodyPr wrap="none" rtlCol="0">
            <a:spAutoFit/>
          </a:bodyPr>
          <a:lstStyle/>
          <a:p>
            <a:r>
              <a:rPr lang="en-IN" sz="1600" b="1" dirty="0" smtClean="0">
                <a:solidFill>
                  <a:schemeClr val="bg1"/>
                </a:solidFill>
              </a:rPr>
              <a:t>Curved Surface</a:t>
            </a:r>
            <a:endParaRPr lang="en-IN" sz="1600" b="1" dirty="0">
              <a:solidFill>
                <a:schemeClr val="bg1"/>
              </a:solidFill>
            </a:endParaRPr>
          </a:p>
        </p:txBody>
      </p:sp>
      <p:sp>
        <p:nvSpPr>
          <p:cNvPr id="10" name="TextBox 9"/>
          <p:cNvSpPr txBox="1"/>
          <p:nvPr/>
        </p:nvSpPr>
        <p:spPr>
          <a:xfrm>
            <a:off x="4210345" y="5789790"/>
            <a:ext cx="1364604" cy="338554"/>
          </a:xfrm>
          <a:prstGeom prst="rect">
            <a:avLst/>
          </a:prstGeom>
          <a:solidFill>
            <a:schemeClr val="accent2">
              <a:lumMod val="75000"/>
            </a:schemeClr>
          </a:solidFill>
        </p:spPr>
        <p:txBody>
          <a:bodyPr wrap="none" rtlCol="0">
            <a:spAutoFit/>
          </a:bodyPr>
          <a:lstStyle/>
          <a:p>
            <a:r>
              <a:rPr lang="en-IN" sz="1600" b="1" dirty="0" smtClean="0"/>
              <a:t>Non-manifold</a:t>
            </a:r>
            <a:endParaRPr lang="en-IN" sz="1600" b="1" dirty="0"/>
          </a:p>
        </p:txBody>
      </p:sp>
    </p:spTree>
    <p:extLst>
      <p:ext uri="{BB962C8B-B14F-4D97-AF65-F5344CB8AC3E}">
        <p14:creationId xmlns:p14="http://schemas.microsoft.com/office/powerpoint/2010/main" val="269950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 grpId="0"/>
      <p:bldP spid="6"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AutoNum type="arabicPeriod"/>
            </a:pPr>
            <a:r>
              <a:rPr lang="en-US" dirty="0" smtClean="0"/>
              <a:t>Let c be the </a:t>
            </a:r>
            <a:r>
              <a:rPr lang="en-US" dirty="0" err="1" smtClean="0"/>
              <a:t>circumcentre</a:t>
            </a:r>
            <a:r>
              <a:rPr lang="en-US" dirty="0" smtClean="0"/>
              <a:t> of </a:t>
            </a:r>
            <a:r>
              <a:rPr lang="el-GR" sz="3200" dirty="0" smtClean="0">
                <a:latin typeface="Times New Roman"/>
                <a:cs typeface="Times New Roman"/>
              </a:rPr>
              <a:t>τ</a:t>
            </a:r>
            <a:endParaRPr lang="en-US" sz="3200" dirty="0" smtClean="0"/>
          </a:p>
          <a:p>
            <a:pPr marL="457200" indent="-457200">
              <a:buAutoNum type="arabicPeriod"/>
            </a:pPr>
            <a:r>
              <a:rPr lang="en-US" dirty="0" smtClean="0"/>
              <a:t>If c encroaches upon some </a:t>
            </a:r>
            <a:r>
              <a:rPr lang="en-US" dirty="0" err="1" smtClean="0"/>
              <a:t>subsegment</a:t>
            </a:r>
            <a:r>
              <a:rPr lang="en-US" dirty="0" smtClean="0"/>
              <a:t> c (belonging to) E, </a:t>
            </a:r>
            <a:r>
              <a:rPr lang="en-US" smtClean="0"/>
              <a:t>call SPLITSUBSEGMENT(</a:t>
            </a:r>
            <a:r>
              <a:rPr lang="en-US" dirty="0" err="1" smtClean="0"/>
              <a:t>e,S,E</a:t>
            </a:r>
            <a:r>
              <a:rPr lang="en-US" dirty="0" smtClean="0"/>
              <a:t>).</a:t>
            </a:r>
            <a:br>
              <a:rPr lang="en-US" dirty="0" smtClean="0"/>
            </a:br>
            <a:r>
              <a:rPr lang="en-US" dirty="0" smtClean="0"/>
              <a:t>Otherwise, insert c into S.</a:t>
            </a:r>
          </a:p>
        </p:txBody>
      </p:sp>
      <p:sp>
        <p:nvSpPr>
          <p:cNvPr id="3" name="Content Placeholder 2"/>
          <p:cNvSpPr>
            <a:spLocks noGrp="1"/>
          </p:cNvSpPr>
          <p:nvPr>
            <p:ph sz="quarter" idx="10"/>
          </p:nvPr>
        </p:nvSpPr>
        <p:spPr/>
        <p:txBody>
          <a:bodyPr/>
          <a:lstStyle/>
          <a:p>
            <a:pPr algn="ctr"/>
            <a:r>
              <a:rPr lang="en-US" dirty="0" smtClean="0"/>
              <a:t>SPLIT TRIANGLE</a:t>
            </a:r>
            <a:endParaRPr lang="en-IN"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3554260"/>
            <a:ext cx="5334000" cy="2519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281797" y="5257800"/>
            <a:ext cx="2743200" cy="1077218"/>
          </a:xfrm>
          <a:prstGeom prst="rect">
            <a:avLst/>
          </a:prstGeom>
          <a:noFill/>
        </p:spPr>
        <p:txBody>
          <a:bodyPr wrap="square" rtlCol="0">
            <a:spAutoFit/>
          </a:bodyPr>
          <a:lstStyle/>
          <a:p>
            <a:r>
              <a:rPr lang="en-US" sz="3200" b="1" u="sng" dirty="0" smtClean="0">
                <a:solidFill>
                  <a:schemeClr val="tx2">
                    <a:lumMod val="60000"/>
                    <a:lumOff val="40000"/>
                  </a:schemeClr>
                </a:solidFill>
                <a:hlinkClick r:id="rId3" action="ppaction://hlinksldjump"/>
              </a:rPr>
              <a:t>Back to </a:t>
            </a:r>
            <a:r>
              <a:rPr lang="en-US" sz="3200" b="1" u="sng" dirty="0" err="1" smtClean="0">
                <a:solidFill>
                  <a:schemeClr val="tx2">
                    <a:lumMod val="60000"/>
                    <a:lumOff val="40000"/>
                  </a:schemeClr>
                </a:solidFill>
                <a:hlinkClick r:id="rId3" action="ppaction://hlinksldjump"/>
              </a:rPr>
              <a:t>DelTriPLC</a:t>
            </a:r>
            <a:endParaRPr lang="en-IN" sz="2800" b="1" u="sng" dirty="0">
              <a:solidFill>
                <a:schemeClr val="tx2">
                  <a:lumMod val="60000"/>
                  <a:lumOff val="40000"/>
                </a:schemeClr>
              </a:solidFill>
            </a:endParaRPr>
          </a:p>
        </p:txBody>
      </p:sp>
    </p:spTree>
    <p:extLst>
      <p:ext uri="{BB962C8B-B14F-4D97-AF65-F5344CB8AC3E}">
        <p14:creationId xmlns:p14="http://schemas.microsoft.com/office/powerpoint/2010/main" val="2587722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err="1"/>
              <a:t>Siu</a:t>
            </a:r>
            <a:r>
              <a:rPr lang="en-US" dirty="0"/>
              <a:t>-Wing Cheng, </a:t>
            </a:r>
            <a:r>
              <a:rPr lang="en-US" dirty="0" err="1"/>
              <a:t>Tamal</a:t>
            </a:r>
            <a:r>
              <a:rPr lang="en-US" dirty="0"/>
              <a:t> K. </a:t>
            </a:r>
            <a:r>
              <a:rPr lang="en-US" dirty="0" err="1"/>
              <a:t>Dey</a:t>
            </a:r>
            <a:r>
              <a:rPr lang="en-US" dirty="0"/>
              <a:t>, J. R. </a:t>
            </a:r>
            <a:r>
              <a:rPr lang="en-US" dirty="0" err="1"/>
              <a:t>Shewchuk</a:t>
            </a:r>
            <a:r>
              <a:rPr lang="en-US" dirty="0"/>
              <a:t>. Delaunay Mesh </a:t>
            </a:r>
            <a:r>
              <a:rPr lang="en-US" dirty="0" smtClean="0"/>
              <a:t>Generation. CRC </a:t>
            </a:r>
            <a:r>
              <a:rPr lang="en-US" dirty="0"/>
              <a:t>Press, Boca Raton, Florida, December 2012.</a:t>
            </a:r>
          </a:p>
        </p:txBody>
      </p:sp>
      <p:sp>
        <p:nvSpPr>
          <p:cNvPr id="3" name="Content Placeholder 2"/>
          <p:cNvSpPr>
            <a:spLocks noGrp="1"/>
          </p:cNvSpPr>
          <p:nvPr>
            <p:ph sz="quarter" idx="10"/>
          </p:nvPr>
        </p:nvSpPr>
        <p:spPr/>
        <p:txBody>
          <a:bodyPr/>
          <a:lstStyle/>
          <a:p>
            <a:r>
              <a:rPr lang="en-US" dirty="0" smtClean="0"/>
              <a:t>References</a:t>
            </a:r>
            <a:endParaRPr lang="en-US" dirty="0"/>
          </a:p>
        </p:txBody>
      </p:sp>
    </p:spTree>
    <p:extLst>
      <p:ext uri="{BB962C8B-B14F-4D97-AF65-F5344CB8AC3E}">
        <p14:creationId xmlns:p14="http://schemas.microsoft.com/office/powerpoint/2010/main" val="3932643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7400" y="685800"/>
            <a:ext cx="4452053" cy="461665"/>
          </a:xfrm>
          <a:prstGeom prst="rect">
            <a:avLst/>
          </a:prstGeom>
          <a:noFill/>
        </p:spPr>
        <p:txBody>
          <a:bodyPr wrap="none" rtlCol="0">
            <a:spAutoFit/>
          </a:bodyPr>
          <a:lstStyle/>
          <a:p>
            <a:r>
              <a:rPr lang="en-IN" sz="2400" b="1" dirty="0" smtClean="0">
                <a:solidFill>
                  <a:srgbClr val="C00000"/>
                </a:solidFill>
                <a:latin typeface="Broadway" pitchFamily="82" charset="0"/>
              </a:rPr>
              <a:t>Aeronautical Engineering</a:t>
            </a:r>
          </a:p>
        </p:txBody>
      </p:sp>
      <p:sp>
        <p:nvSpPr>
          <p:cNvPr id="4" name="TextBox 3"/>
          <p:cNvSpPr txBox="1"/>
          <p:nvPr/>
        </p:nvSpPr>
        <p:spPr>
          <a:xfrm>
            <a:off x="388867" y="1371600"/>
            <a:ext cx="8382000" cy="646331"/>
          </a:xfrm>
          <a:prstGeom prst="rect">
            <a:avLst/>
          </a:prstGeom>
          <a:noFill/>
        </p:spPr>
        <p:txBody>
          <a:bodyPr wrap="square" rtlCol="0">
            <a:spAutoFit/>
          </a:bodyPr>
          <a:lstStyle/>
          <a:p>
            <a:r>
              <a:rPr lang="en-IN" dirty="0" smtClean="0"/>
              <a:t>Aircraft Designing:	Fuselage and hull design, Wing type and Size design, Engine Design, Structure Design </a:t>
            </a:r>
            <a:endParaRPr lang="en-IN" dirty="0"/>
          </a:p>
        </p:txBody>
      </p:sp>
      <p:pic>
        <p:nvPicPr>
          <p:cNvPr id="2050" name="Picture 2" descr="http://i1.ytimg.com/vi/6zIb0pcjdEY/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2513" y="2402914"/>
            <a:ext cx="4269101" cy="38044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81600" y="6296732"/>
            <a:ext cx="2710999" cy="246221"/>
          </a:xfrm>
          <a:prstGeom prst="rect">
            <a:avLst/>
          </a:prstGeom>
          <a:noFill/>
        </p:spPr>
        <p:txBody>
          <a:bodyPr wrap="none" rtlCol="0">
            <a:spAutoFit/>
          </a:bodyPr>
          <a:lstStyle/>
          <a:p>
            <a:r>
              <a:rPr lang="en-IN" sz="1000" dirty="0"/>
              <a:t>http://www.youtube.com/watch?v=6zIb0pcjdEY</a:t>
            </a:r>
          </a:p>
        </p:txBody>
      </p:sp>
      <p:pic>
        <p:nvPicPr>
          <p:cNvPr id="2052" name="Picture 4" descr="http://www.thermoanalytics.com/system/files/imagecache/content_image_800px/images/thermal_analysis/cad_meshing_aircraft_thermal_analysis_servic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467859"/>
            <a:ext cx="4972010" cy="37969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5800" y="6296731"/>
            <a:ext cx="1588897" cy="246221"/>
          </a:xfrm>
          <a:prstGeom prst="rect">
            <a:avLst/>
          </a:prstGeom>
          <a:noFill/>
        </p:spPr>
        <p:txBody>
          <a:bodyPr wrap="none" rtlCol="0">
            <a:spAutoFit/>
          </a:bodyPr>
          <a:lstStyle/>
          <a:p>
            <a:r>
              <a:rPr lang="en-IN" sz="1000" dirty="0"/>
              <a:t>www.thermoanalytics.com</a:t>
            </a:r>
          </a:p>
        </p:txBody>
      </p:sp>
    </p:spTree>
    <p:extLst>
      <p:ext uri="{BB962C8B-B14F-4D97-AF65-F5344CB8AC3E}">
        <p14:creationId xmlns:p14="http://schemas.microsoft.com/office/powerpoint/2010/main" val="375546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698956"/>
            <a:ext cx="4218399" cy="461665"/>
          </a:xfrm>
          <a:prstGeom prst="rect">
            <a:avLst/>
          </a:prstGeom>
          <a:noFill/>
        </p:spPr>
        <p:txBody>
          <a:bodyPr wrap="none" rtlCol="0">
            <a:spAutoFit/>
          </a:bodyPr>
          <a:lstStyle/>
          <a:p>
            <a:r>
              <a:rPr lang="en-IN" sz="2400" dirty="0" smtClean="0">
                <a:solidFill>
                  <a:srgbClr val="C00000"/>
                </a:solidFill>
                <a:latin typeface="Broadway" pitchFamily="82" charset="0"/>
              </a:rPr>
              <a:t>Mechanical Engineering</a:t>
            </a:r>
            <a:endParaRPr lang="en-IN" sz="2400" dirty="0">
              <a:solidFill>
                <a:srgbClr val="C00000"/>
              </a:solidFill>
              <a:latin typeface="Broadway" pitchFamily="82" charset="0"/>
            </a:endParaRPr>
          </a:p>
        </p:txBody>
      </p:sp>
      <p:sp>
        <p:nvSpPr>
          <p:cNvPr id="3" name="TextBox 2"/>
          <p:cNvSpPr txBox="1"/>
          <p:nvPr/>
        </p:nvSpPr>
        <p:spPr>
          <a:xfrm>
            <a:off x="322806" y="1447800"/>
            <a:ext cx="8414613" cy="1477328"/>
          </a:xfrm>
          <a:prstGeom prst="rect">
            <a:avLst/>
          </a:prstGeom>
          <a:noFill/>
        </p:spPr>
        <p:txBody>
          <a:bodyPr wrap="square" rtlCol="0">
            <a:spAutoFit/>
          </a:bodyPr>
          <a:lstStyle/>
          <a:p>
            <a:r>
              <a:rPr lang="en-IN" dirty="0" smtClean="0"/>
              <a:t>While deforming sheet metal for manufacturing special care is required to avoid cracking or over thinness. So, detailed stress analysis is required which require a good quality mesh. </a:t>
            </a:r>
          </a:p>
          <a:p>
            <a:r>
              <a:rPr lang="en-IN" dirty="0" smtClean="0"/>
              <a:t>Thermodynamics and Fluid Flow (heat sink for CPU or air conditioning system, turbine and motor boat)</a:t>
            </a:r>
            <a:endParaRPr lang="en-IN" dirty="0"/>
          </a:p>
        </p:txBody>
      </p:sp>
      <p:pic>
        <p:nvPicPr>
          <p:cNvPr id="4098" name="Picture 2" descr="https://encrypted-tbn2.gstatic.com/images?q=tbn:ANd9GcQsUzWvu8KBm34jt0ksjE_-q05koAYBCMhrgzClte-AG52l5eYDr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996" y="2925128"/>
            <a:ext cx="6657975" cy="3743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5782" y="6248400"/>
            <a:ext cx="1285929" cy="246221"/>
          </a:xfrm>
          <a:prstGeom prst="rect">
            <a:avLst/>
          </a:prstGeom>
          <a:noFill/>
        </p:spPr>
        <p:txBody>
          <a:bodyPr wrap="none" rtlCol="0">
            <a:spAutoFit/>
          </a:bodyPr>
          <a:lstStyle/>
          <a:p>
            <a:r>
              <a:rPr lang="en-IN" sz="1000" dirty="0"/>
              <a:t>www.cd-adapco.com</a:t>
            </a:r>
          </a:p>
        </p:txBody>
      </p:sp>
    </p:spTree>
    <p:extLst>
      <p:ext uri="{BB962C8B-B14F-4D97-AF65-F5344CB8AC3E}">
        <p14:creationId xmlns:p14="http://schemas.microsoft.com/office/powerpoint/2010/main" val="4291022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613497"/>
            <a:ext cx="3459922" cy="461665"/>
          </a:xfrm>
          <a:prstGeom prst="rect">
            <a:avLst/>
          </a:prstGeom>
          <a:noFill/>
        </p:spPr>
        <p:txBody>
          <a:bodyPr wrap="none" rtlCol="0">
            <a:spAutoFit/>
          </a:bodyPr>
          <a:lstStyle/>
          <a:p>
            <a:r>
              <a:rPr lang="en-IN" sz="2400" b="1" dirty="0" smtClean="0">
                <a:solidFill>
                  <a:srgbClr val="C00000"/>
                </a:solidFill>
                <a:latin typeface="Broadway" pitchFamily="82" charset="0"/>
              </a:rPr>
              <a:t>Computer Graphics</a:t>
            </a:r>
            <a:endParaRPr lang="en-IN" sz="2400" b="1" dirty="0">
              <a:solidFill>
                <a:srgbClr val="C00000"/>
              </a:solidFill>
              <a:latin typeface="Broadway" pitchFamily="82" charset="0"/>
            </a:endParaRPr>
          </a:p>
        </p:txBody>
      </p:sp>
      <p:sp>
        <p:nvSpPr>
          <p:cNvPr id="4" name="TextBox 3"/>
          <p:cNvSpPr txBox="1"/>
          <p:nvPr/>
        </p:nvSpPr>
        <p:spPr>
          <a:xfrm>
            <a:off x="3301530" y="5791200"/>
            <a:ext cx="5613870" cy="246221"/>
          </a:xfrm>
          <a:prstGeom prst="rect">
            <a:avLst/>
          </a:prstGeom>
          <a:noFill/>
        </p:spPr>
        <p:txBody>
          <a:bodyPr wrap="square" rtlCol="0">
            <a:spAutoFit/>
          </a:bodyPr>
          <a:lstStyle/>
          <a:p>
            <a:r>
              <a:rPr lang="en-US" sz="1000" dirty="0">
                <a:hlinkClick r:id="rId2"/>
              </a:rPr>
              <a:t>http://www.unrealengine.com/news/epic_games_releases_july_2011_unreal_development_kit_beta/</a:t>
            </a:r>
            <a:endParaRPr lang="en-IN" sz="1000" dirty="0"/>
          </a:p>
        </p:txBody>
      </p:sp>
      <p:sp>
        <p:nvSpPr>
          <p:cNvPr id="6" name="TextBox 5"/>
          <p:cNvSpPr txBox="1"/>
          <p:nvPr/>
        </p:nvSpPr>
        <p:spPr>
          <a:xfrm>
            <a:off x="483722" y="1764890"/>
            <a:ext cx="2173095" cy="369332"/>
          </a:xfrm>
          <a:prstGeom prst="rect">
            <a:avLst/>
          </a:prstGeom>
          <a:noFill/>
        </p:spPr>
        <p:txBody>
          <a:bodyPr wrap="none" rtlCol="0">
            <a:spAutoFit/>
          </a:bodyPr>
          <a:lstStyle/>
          <a:p>
            <a:pPr marL="342900" indent="-342900">
              <a:buFont typeface="+mj-lt"/>
              <a:buAutoNum type="arabicPeriod"/>
            </a:pPr>
            <a:r>
              <a:rPr lang="en-IN" dirty="0" smtClean="0"/>
              <a:t>Computer Games</a:t>
            </a:r>
          </a:p>
        </p:txBody>
      </p:sp>
      <p:sp>
        <p:nvSpPr>
          <p:cNvPr id="7" name="TextBox 6"/>
          <p:cNvSpPr txBox="1"/>
          <p:nvPr/>
        </p:nvSpPr>
        <p:spPr>
          <a:xfrm>
            <a:off x="483722" y="2297668"/>
            <a:ext cx="2408032" cy="369332"/>
          </a:xfrm>
          <a:prstGeom prst="rect">
            <a:avLst/>
          </a:prstGeom>
          <a:noFill/>
        </p:spPr>
        <p:txBody>
          <a:bodyPr wrap="none" rtlCol="0">
            <a:spAutoFit/>
          </a:bodyPr>
          <a:lstStyle/>
          <a:p>
            <a:r>
              <a:rPr lang="en-IN" dirty="0" smtClean="0"/>
              <a:t>2.  CAD/Solid </a:t>
            </a:r>
            <a:r>
              <a:rPr lang="en-IN" dirty="0"/>
              <a:t>Modelling</a:t>
            </a:r>
          </a:p>
        </p:txBody>
      </p:sp>
      <p:sp>
        <p:nvSpPr>
          <p:cNvPr id="9" name="TextBox 8"/>
          <p:cNvSpPr txBox="1"/>
          <p:nvPr/>
        </p:nvSpPr>
        <p:spPr>
          <a:xfrm>
            <a:off x="493905" y="2754868"/>
            <a:ext cx="2090701" cy="369332"/>
          </a:xfrm>
          <a:prstGeom prst="rect">
            <a:avLst/>
          </a:prstGeom>
          <a:noFill/>
        </p:spPr>
        <p:txBody>
          <a:bodyPr wrap="none" rtlCol="0">
            <a:spAutoFit/>
          </a:bodyPr>
          <a:lstStyle/>
          <a:p>
            <a:r>
              <a:rPr lang="en-IN" dirty="0" smtClean="0"/>
              <a:t>3. Movie production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0862" y="2657474"/>
            <a:ext cx="5723408" cy="2981325"/>
          </a:xfrm>
          <a:prstGeom prst="rect">
            <a:avLst/>
          </a:prstGeom>
        </p:spPr>
      </p:pic>
    </p:spTree>
    <p:extLst>
      <p:ext uri="{BB962C8B-B14F-4D97-AF65-F5344CB8AC3E}">
        <p14:creationId xmlns:p14="http://schemas.microsoft.com/office/powerpoint/2010/main" val="141251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6587" y="164068"/>
            <a:ext cx="1209690" cy="461665"/>
          </a:xfrm>
          <a:prstGeom prst="rect">
            <a:avLst/>
          </a:prstGeom>
          <a:noFill/>
        </p:spPr>
        <p:txBody>
          <a:bodyPr wrap="none" rtlCol="0">
            <a:spAutoFit/>
          </a:bodyPr>
          <a:lstStyle/>
          <a:p>
            <a:r>
              <a:rPr lang="en-IN" sz="2400" b="1" dirty="0" smtClean="0">
                <a:solidFill>
                  <a:srgbClr val="C00000"/>
                </a:solidFill>
                <a:latin typeface="Broadway" pitchFamily="82" charset="0"/>
              </a:rPr>
              <a:t>LIDAR</a:t>
            </a:r>
            <a:endParaRPr lang="en-IN" sz="2400" b="1" dirty="0">
              <a:solidFill>
                <a:srgbClr val="C00000"/>
              </a:solidFill>
              <a:latin typeface="Broadway" pitchFamily="82" charset="0"/>
            </a:endParaRPr>
          </a:p>
        </p:txBody>
      </p:sp>
      <p:pic>
        <p:nvPicPr>
          <p:cNvPr id="1026" name="Picture 2" descr="http://www.fig.net/pub/figpub/pub48/images/pic_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40" y="1035711"/>
            <a:ext cx="4849760" cy="2962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fig.net/pub/figpub/pub48/images/pic_1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1115" y="3997986"/>
            <a:ext cx="5415116" cy="28809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 y="4366735"/>
            <a:ext cx="3706760" cy="2062103"/>
          </a:xfrm>
          <a:prstGeom prst="rect">
            <a:avLst/>
          </a:prstGeom>
          <a:noFill/>
        </p:spPr>
        <p:txBody>
          <a:bodyPr wrap="square" rtlCol="0">
            <a:spAutoFit/>
          </a:bodyPr>
          <a:lstStyle/>
          <a:p>
            <a:pPr algn="just"/>
            <a:r>
              <a:rPr lang="en-IN" sz="1600" dirty="0"/>
              <a:t>Steps in automatic extraction process of 3D building from </a:t>
            </a:r>
            <a:r>
              <a:rPr lang="en-IN" sz="1600" dirty="0" err="1"/>
              <a:t>LiDAR</a:t>
            </a:r>
            <a:r>
              <a:rPr lang="en-IN" sz="1600" dirty="0"/>
              <a:t> data – segmentation → segments handling → topological analysis → line and vertices extraction (top from left to right); the extracted 3D building and results verification (bottom from left to right). </a:t>
            </a:r>
            <a:r>
              <a:rPr lang="en-IN" sz="1600" dirty="0" smtClean="0"/>
              <a:t>(Abo </a:t>
            </a:r>
            <a:r>
              <a:rPr lang="en-IN" sz="1600" dirty="0" err="1"/>
              <a:t>Akel</a:t>
            </a:r>
            <a:r>
              <a:rPr lang="en-IN" sz="1600" dirty="0"/>
              <a:t> et al., 2006)</a:t>
            </a:r>
          </a:p>
        </p:txBody>
      </p:sp>
      <p:sp>
        <p:nvSpPr>
          <p:cNvPr id="4" name="TextBox 3"/>
          <p:cNvSpPr txBox="1"/>
          <p:nvPr/>
        </p:nvSpPr>
        <p:spPr>
          <a:xfrm>
            <a:off x="5029200" y="1676400"/>
            <a:ext cx="3810000" cy="584775"/>
          </a:xfrm>
          <a:prstGeom prst="rect">
            <a:avLst/>
          </a:prstGeom>
          <a:noFill/>
        </p:spPr>
        <p:txBody>
          <a:bodyPr wrap="square" rtlCol="0">
            <a:spAutoFit/>
          </a:bodyPr>
          <a:lstStyle/>
          <a:p>
            <a:pPr algn="just"/>
            <a:r>
              <a:rPr lang="en-IN" sz="1600" dirty="0"/>
              <a:t>Sample of </a:t>
            </a:r>
            <a:r>
              <a:rPr lang="en-IN" sz="1600" dirty="0" err="1"/>
              <a:t>LiDAR</a:t>
            </a:r>
            <a:r>
              <a:rPr lang="en-IN" sz="1600" dirty="0"/>
              <a:t> data – a 3D view of urban </a:t>
            </a:r>
            <a:r>
              <a:rPr lang="en-IN" sz="1600" dirty="0" err="1"/>
              <a:t>neighborhood</a:t>
            </a:r>
            <a:r>
              <a:rPr lang="en-IN" sz="1600" dirty="0"/>
              <a:t>.</a:t>
            </a:r>
          </a:p>
        </p:txBody>
      </p:sp>
      <p:sp>
        <p:nvSpPr>
          <p:cNvPr id="5" name="TextBox 4"/>
          <p:cNvSpPr txBox="1"/>
          <p:nvPr/>
        </p:nvSpPr>
        <p:spPr>
          <a:xfrm>
            <a:off x="2362200" y="707833"/>
            <a:ext cx="3475695" cy="276999"/>
          </a:xfrm>
          <a:prstGeom prst="rect">
            <a:avLst/>
          </a:prstGeom>
          <a:noFill/>
        </p:spPr>
        <p:txBody>
          <a:bodyPr wrap="none" rtlCol="0">
            <a:spAutoFit/>
          </a:bodyPr>
          <a:lstStyle/>
          <a:p>
            <a:r>
              <a:rPr lang="en-IN" sz="1200" dirty="0"/>
              <a:t>http://www.fig.net/pub/figpub/pub48/figpub48.htm</a:t>
            </a:r>
          </a:p>
        </p:txBody>
      </p:sp>
    </p:spTree>
    <p:extLst>
      <p:ext uri="{BB962C8B-B14F-4D97-AF65-F5344CB8AC3E}">
        <p14:creationId xmlns:p14="http://schemas.microsoft.com/office/powerpoint/2010/main" val="1566521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685800"/>
            <a:ext cx="3515450" cy="461665"/>
          </a:xfrm>
          <a:prstGeom prst="rect">
            <a:avLst/>
          </a:prstGeom>
          <a:noFill/>
        </p:spPr>
        <p:txBody>
          <a:bodyPr wrap="none" rtlCol="0">
            <a:spAutoFit/>
          </a:bodyPr>
          <a:lstStyle/>
          <a:p>
            <a:r>
              <a:rPr lang="en-IN" sz="2400" b="1" dirty="0" smtClean="0">
                <a:solidFill>
                  <a:srgbClr val="C00000"/>
                </a:solidFill>
                <a:latin typeface="Broadway" pitchFamily="82" charset="0"/>
              </a:rPr>
              <a:t>Mesh Simplification</a:t>
            </a:r>
            <a:endParaRPr lang="en-IN" sz="2400" b="1" dirty="0">
              <a:solidFill>
                <a:srgbClr val="C00000"/>
              </a:solidFill>
              <a:latin typeface="Broadway" pitchFamily="82" charset="0"/>
            </a:endParaRPr>
          </a:p>
        </p:txBody>
      </p:sp>
      <p:pic>
        <p:nvPicPr>
          <p:cNvPr id="3074" name="Picture 2" descr="http://www.cs.sfu.ca/%7Ehaoz/pubs/images/dyer_et_al_sgp0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99" y="2645463"/>
            <a:ext cx="6633181" cy="37284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315200" y="5961221"/>
            <a:ext cx="958917" cy="246221"/>
          </a:xfrm>
          <a:prstGeom prst="rect">
            <a:avLst/>
          </a:prstGeom>
        </p:spPr>
        <p:txBody>
          <a:bodyPr wrap="none">
            <a:spAutoFit/>
          </a:bodyPr>
          <a:lstStyle/>
          <a:p>
            <a:r>
              <a:rPr lang="en-IN" sz="1000" dirty="0"/>
              <a:t>www.cs.sfu.ca </a:t>
            </a:r>
          </a:p>
        </p:txBody>
      </p:sp>
      <p:sp>
        <p:nvSpPr>
          <p:cNvPr id="5" name="TextBox 4"/>
          <p:cNvSpPr txBox="1"/>
          <p:nvPr/>
        </p:nvSpPr>
        <p:spPr>
          <a:xfrm>
            <a:off x="152400" y="1524000"/>
            <a:ext cx="8763000" cy="923330"/>
          </a:xfrm>
          <a:prstGeom prst="rect">
            <a:avLst/>
          </a:prstGeom>
          <a:noFill/>
        </p:spPr>
        <p:txBody>
          <a:bodyPr wrap="square" rtlCol="0">
            <a:spAutoFit/>
          </a:bodyPr>
          <a:lstStyle/>
          <a:p>
            <a:pPr algn="just"/>
            <a:r>
              <a:rPr lang="en-IN" dirty="0"/>
              <a:t>Surface mesh simplification is the process of reducing the number of faces used in the surface while keeping the overall shape, volume and boundaries preserved as much as possible. It is the opposite of subdivision</a:t>
            </a:r>
          </a:p>
        </p:txBody>
      </p:sp>
      <p:sp>
        <p:nvSpPr>
          <p:cNvPr id="6" name="TextBox 5"/>
          <p:cNvSpPr txBox="1"/>
          <p:nvPr/>
        </p:nvSpPr>
        <p:spPr>
          <a:xfrm>
            <a:off x="5257988" y="2200207"/>
            <a:ext cx="3664786" cy="246221"/>
          </a:xfrm>
          <a:prstGeom prst="rect">
            <a:avLst/>
          </a:prstGeom>
          <a:noFill/>
        </p:spPr>
        <p:txBody>
          <a:bodyPr wrap="none" rtlCol="0">
            <a:spAutoFit/>
          </a:bodyPr>
          <a:lstStyle/>
          <a:p>
            <a:r>
              <a:rPr lang="en-IN" sz="1000" dirty="0"/>
              <a:t>http://doc.cgal.org/latest/Surface_mesh_simplification/index.html</a:t>
            </a:r>
          </a:p>
        </p:txBody>
      </p:sp>
    </p:spTree>
    <p:extLst>
      <p:ext uri="{BB962C8B-B14F-4D97-AF65-F5344CB8AC3E}">
        <p14:creationId xmlns:p14="http://schemas.microsoft.com/office/powerpoint/2010/main" val="3354803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81400" y="641866"/>
            <a:ext cx="2042610" cy="461665"/>
          </a:xfrm>
          <a:prstGeom prst="rect">
            <a:avLst/>
          </a:prstGeom>
          <a:noFill/>
        </p:spPr>
        <p:txBody>
          <a:bodyPr wrap="none" rtlCol="0">
            <a:spAutoFit/>
          </a:bodyPr>
          <a:lstStyle/>
          <a:p>
            <a:r>
              <a:rPr lang="en-IN" sz="2400" b="1" dirty="0" smtClean="0">
                <a:solidFill>
                  <a:srgbClr val="C00000"/>
                </a:solidFill>
                <a:latin typeface="Broadway" pitchFamily="82" charset="0"/>
              </a:rPr>
              <a:t>Remeshing</a:t>
            </a:r>
            <a:endParaRPr lang="en-IN" sz="2400" b="1" dirty="0">
              <a:solidFill>
                <a:srgbClr val="C00000"/>
              </a:solidFill>
              <a:latin typeface="Broadway" pitchFamily="82" charset="0"/>
            </a:endParaRPr>
          </a:p>
        </p:txBody>
      </p:sp>
      <p:pic>
        <p:nvPicPr>
          <p:cNvPr id="512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41" y="2819400"/>
            <a:ext cx="9201541" cy="335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38678" y="6199239"/>
            <a:ext cx="4128053" cy="246221"/>
          </a:xfrm>
          <a:prstGeom prst="rect">
            <a:avLst/>
          </a:prstGeom>
          <a:noFill/>
        </p:spPr>
        <p:txBody>
          <a:bodyPr wrap="none" rtlCol="0">
            <a:spAutoFit/>
          </a:bodyPr>
          <a:lstStyle/>
          <a:p>
            <a:r>
              <a:rPr lang="en-IN" sz="1000" dirty="0"/>
              <a:t>www.cse.ohio-state.edu/~tamaldey/paper/</a:t>
            </a:r>
            <a:r>
              <a:rPr lang="en-IN" sz="1000" b="1" dirty="0"/>
              <a:t>remesh</a:t>
            </a:r>
            <a:r>
              <a:rPr lang="en-IN" sz="1000" dirty="0"/>
              <a:t>/</a:t>
            </a:r>
            <a:r>
              <a:rPr lang="en-IN" sz="1000" b="1" dirty="0"/>
              <a:t>remesh</a:t>
            </a:r>
            <a:r>
              <a:rPr lang="en-IN" sz="1000" dirty="0"/>
              <a:t>-not-journal.pdf</a:t>
            </a:r>
          </a:p>
        </p:txBody>
      </p:sp>
      <p:sp>
        <p:nvSpPr>
          <p:cNvPr id="7" name="TextBox 6"/>
          <p:cNvSpPr txBox="1"/>
          <p:nvPr/>
        </p:nvSpPr>
        <p:spPr>
          <a:xfrm>
            <a:off x="228601" y="1447800"/>
            <a:ext cx="8763000" cy="923330"/>
          </a:xfrm>
          <a:prstGeom prst="rect">
            <a:avLst/>
          </a:prstGeom>
          <a:noFill/>
        </p:spPr>
        <p:txBody>
          <a:bodyPr wrap="square" rtlCol="0">
            <a:spAutoFit/>
          </a:bodyPr>
          <a:lstStyle/>
          <a:p>
            <a:r>
              <a:rPr lang="en-IN" dirty="0"/>
              <a:t>S</a:t>
            </a:r>
            <a:r>
              <a:rPr lang="en-IN" dirty="0" smtClean="0"/>
              <a:t>canning an object, especially automated results in raw meshing as objects are oversampled and contains redundant vertices. Remeshing is done to improve the mesh quality in terms of vertex sampling, regularity and triangle quality.</a:t>
            </a:r>
          </a:p>
        </p:txBody>
      </p:sp>
      <p:sp>
        <p:nvSpPr>
          <p:cNvPr id="8" name="TextBox 7"/>
          <p:cNvSpPr txBox="1"/>
          <p:nvPr/>
        </p:nvSpPr>
        <p:spPr>
          <a:xfrm>
            <a:off x="4953000" y="2391489"/>
            <a:ext cx="3858749" cy="246221"/>
          </a:xfrm>
          <a:prstGeom prst="rect">
            <a:avLst/>
          </a:prstGeom>
          <a:noFill/>
        </p:spPr>
        <p:txBody>
          <a:bodyPr wrap="none" rtlCol="0">
            <a:spAutoFit/>
          </a:bodyPr>
          <a:lstStyle/>
          <a:p>
            <a:r>
              <a:rPr lang="en-IN" sz="1000" dirty="0"/>
              <a:t>http://www.cs.utah.edu/~csilva/courses/cpsc7960/pdf/remeshing.pdf</a:t>
            </a:r>
          </a:p>
        </p:txBody>
      </p:sp>
    </p:spTree>
    <p:extLst>
      <p:ext uri="{BB962C8B-B14F-4D97-AF65-F5344CB8AC3E}">
        <p14:creationId xmlns:p14="http://schemas.microsoft.com/office/powerpoint/2010/main" val="1863049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2724</TotalTime>
  <Words>1152</Words>
  <Application>Microsoft Office PowerPoint</Application>
  <PresentationFormat>Presentación en pantalla (4:3)</PresentationFormat>
  <Paragraphs>155</Paragraphs>
  <Slides>31</Slides>
  <Notes>1</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Office Theme</vt:lpstr>
      <vt:lpstr>Mesh Generation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Singh</dc:creator>
  <cp:lastModifiedBy>user</cp:lastModifiedBy>
  <cp:revision>72</cp:revision>
  <dcterms:created xsi:type="dcterms:W3CDTF">2006-08-16T00:00:00Z</dcterms:created>
  <dcterms:modified xsi:type="dcterms:W3CDTF">2015-04-08T23:57:43Z</dcterms:modified>
</cp:coreProperties>
</file>