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05cbcd50d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05cbcd50d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05cbcd50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05cbcd50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05cbcd50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05cbcd50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05cbcd50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05cbcd50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05cbcd50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05cbcd50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05cbcd50d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05cbcd50d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05cbcd50d_0_1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05cbcd50d_0_1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05cbcd50d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05cbcd50d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05cbcd50d_0_1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05cbcd50d_0_1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05cbcd50d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05cbcd50d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05cbcd50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05cbcd50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05cbcd50d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05cbcd50d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05cbcd50d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205cbcd50d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05cbcd50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05cbcd50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05cbcd50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05cbcd50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05cbcd50d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05cbcd50d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05cbcd50d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05cbcd50d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05cbcd50d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05cbcd50d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05cbcd50d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05cbcd50d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05cbcd50d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05cbcd50d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05cbcd50d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05cbcd50d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rush4ratio/video-game-sales-with-ratings"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366800" y="1537613"/>
            <a:ext cx="42555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sz="3000">
                <a:latin typeface="Comfortaa"/>
                <a:ea typeface="Comfortaa"/>
                <a:cs typeface="Comfortaa"/>
                <a:sym typeface="Comfortaa"/>
              </a:rPr>
              <a:t>ANALYZING VIDEO GAME SALES UP TO 2016</a:t>
            </a:r>
            <a:endParaRPr sz="3000">
              <a:latin typeface="Comfortaa"/>
              <a:ea typeface="Comfortaa"/>
              <a:cs typeface="Comfortaa"/>
              <a:sym typeface="Comfortaa"/>
            </a:endParaRPr>
          </a:p>
        </p:txBody>
      </p:sp>
      <p:sp>
        <p:nvSpPr>
          <p:cNvPr id="278" name="Google Shape;278;p13"/>
          <p:cNvSpPr txBox="1"/>
          <p:nvPr>
            <p:ph idx="1" type="subTitle"/>
          </p:nvPr>
        </p:nvSpPr>
        <p:spPr>
          <a:xfrm>
            <a:off x="366800" y="3596300"/>
            <a:ext cx="4255500" cy="695400"/>
          </a:xfrm>
          <a:prstGeom prst="rect">
            <a:avLst/>
          </a:prstGeom>
          <a:solidFill>
            <a:srgbClr val="0000FF"/>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000"/>
              <a:t>By Ahmad Belva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293775"/>
            <a:ext cx="7030500" cy="999300"/>
          </a:xfrm>
          <a:prstGeom prst="rect">
            <a:avLst/>
          </a:prstGeom>
          <a:solidFill>
            <a:schemeClr val="accent4"/>
          </a:solidFill>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1700">
                <a:latin typeface="Comfortaa"/>
                <a:ea typeface="Comfortaa"/>
                <a:cs typeface="Comfortaa"/>
                <a:sym typeface="Comfortaa"/>
              </a:rPr>
              <a:t>DESPITE HAVING VERY HIGH MAXIMUM SALES, MOST GAME SALES ARE CONCENTRATED AT BELOW 500,000 UNITS WITH THE MOST BEING IN THE NEIGHBORHOOD OF 100,000 UNITS</a:t>
            </a:r>
            <a:endParaRPr sz="1700">
              <a:latin typeface="Comfortaa"/>
              <a:ea typeface="Comfortaa"/>
              <a:cs typeface="Comfortaa"/>
              <a:sym typeface="Comfortaa"/>
            </a:endParaRPr>
          </a:p>
        </p:txBody>
      </p:sp>
      <p:sp>
        <p:nvSpPr>
          <p:cNvPr id="339" name="Google Shape;339;p22"/>
          <p:cNvSpPr txBox="1"/>
          <p:nvPr>
            <p:ph idx="2" type="body"/>
          </p:nvPr>
        </p:nvSpPr>
        <p:spPr>
          <a:xfrm>
            <a:off x="5437050" y="1826475"/>
            <a:ext cx="3430500" cy="2705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feature are Positively Skewed based on the graph and the fact that Mean &gt; Median significantly</a:t>
            </a:r>
            <a:endParaRPr/>
          </a:p>
          <a:p>
            <a:pPr indent="-311150" lvl="0" marL="457200" rtl="0" algn="just">
              <a:spcBef>
                <a:spcPts val="0"/>
              </a:spcBef>
              <a:spcAft>
                <a:spcPts val="0"/>
              </a:spcAft>
              <a:buSzPts val="1300"/>
              <a:buChar char="●"/>
            </a:pPr>
            <a:r>
              <a:rPr lang="en"/>
              <a:t>The feature has very high variability because the data are measured in Millions. This is more apparent after comparing the Standard Deviation to other Descriptive Statistics</a:t>
            </a:r>
            <a:endParaRPr/>
          </a:p>
        </p:txBody>
      </p:sp>
      <p:pic>
        <p:nvPicPr>
          <p:cNvPr id="340" name="Google Shape;340;p22"/>
          <p:cNvPicPr preferRelativeResize="0"/>
          <p:nvPr/>
        </p:nvPicPr>
        <p:blipFill>
          <a:blip r:embed="rId3">
            <a:alphaModFix/>
          </a:blip>
          <a:stretch>
            <a:fillRect/>
          </a:stretch>
        </p:blipFill>
        <p:spPr>
          <a:xfrm>
            <a:off x="381000" y="1826475"/>
            <a:ext cx="1556175" cy="2400625"/>
          </a:xfrm>
          <a:prstGeom prst="rect">
            <a:avLst/>
          </a:prstGeom>
          <a:noFill/>
          <a:ln>
            <a:noFill/>
          </a:ln>
        </p:spPr>
      </p:pic>
      <p:pic>
        <p:nvPicPr>
          <p:cNvPr id="341" name="Google Shape;341;p22"/>
          <p:cNvPicPr preferRelativeResize="0"/>
          <p:nvPr/>
        </p:nvPicPr>
        <p:blipFill>
          <a:blip r:embed="rId4">
            <a:alphaModFix/>
          </a:blip>
          <a:stretch>
            <a:fillRect/>
          </a:stretch>
        </p:blipFill>
        <p:spPr>
          <a:xfrm>
            <a:off x="2217250" y="1369275"/>
            <a:ext cx="2842750" cy="1816202"/>
          </a:xfrm>
          <a:prstGeom prst="rect">
            <a:avLst/>
          </a:prstGeom>
          <a:noFill/>
          <a:ln>
            <a:noFill/>
          </a:ln>
        </p:spPr>
      </p:pic>
      <p:pic>
        <p:nvPicPr>
          <p:cNvPr id="342" name="Google Shape;342;p22"/>
          <p:cNvPicPr preferRelativeResize="0"/>
          <p:nvPr/>
        </p:nvPicPr>
        <p:blipFill>
          <a:blip r:embed="rId5">
            <a:alphaModFix/>
          </a:blip>
          <a:stretch>
            <a:fillRect/>
          </a:stretch>
        </p:blipFill>
        <p:spPr>
          <a:xfrm>
            <a:off x="2241975" y="3231350"/>
            <a:ext cx="2842750" cy="183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Comfortaa"/>
                <a:ea typeface="Comfortaa"/>
                <a:cs typeface="Comfortaa"/>
                <a:sym typeface="Comfortaa"/>
              </a:rPr>
              <a:t>GAME SALES WERE GROWING EVER SINCE THE CREATION OF VIDEO GAMES AND REACH THE PEAK ON 2008, AFTER THAT IT HAS STARTED TO DECLINE SLIGHTLY</a:t>
            </a:r>
            <a:endParaRPr sz="1700">
              <a:latin typeface="Comfortaa"/>
              <a:ea typeface="Comfortaa"/>
              <a:cs typeface="Comfortaa"/>
              <a:sym typeface="Comfortaa"/>
            </a:endParaRPr>
          </a:p>
        </p:txBody>
      </p:sp>
      <p:sp>
        <p:nvSpPr>
          <p:cNvPr id="348" name="Google Shape;348;p23"/>
          <p:cNvSpPr txBox="1"/>
          <p:nvPr>
            <p:ph idx="2" type="body"/>
          </p:nvPr>
        </p:nvSpPr>
        <p:spPr>
          <a:xfrm>
            <a:off x="4903650" y="1753675"/>
            <a:ext cx="3430500" cy="27780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Char char="●"/>
            </a:pPr>
            <a:r>
              <a:rPr lang="en"/>
              <a:t>Price and number of games during </a:t>
            </a:r>
            <a:r>
              <a:rPr lang="en"/>
              <a:t>retro</a:t>
            </a:r>
            <a:r>
              <a:rPr lang="en"/>
              <a:t> era ( year &lt; 2000) are comparably lower than current era.</a:t>
            </a:r>
            <a:endParaRPr/>
          </a:p>
          <a:p>
            <a:pPr indent="-311150" lvl="0" marL="457200" rtl="0" algn="just">
              <a:spcBef>
                <a:spcPts val="0"/>
              </a:spcBef>
              <a:spcAft>
                <a:spcPts val="0"/>
              </a:spcAft>
              <a:buSzPts val="1300"/>
              <a:buChar char="●"/>
            </a:pPr>
            <a:r>
              <a:rPr lang="en"/>
              <a:t>There are many </a:t>
            </a:r>
            <a:r>
              <a:rPr lang="en"/>
              <a:t>factors that contributed to the decline in game sales number: increased platform and game price, the rise of mobile gaming.</a:t>
            </a:r>
            <a:endParaRPr/>
          </a:p>
          <a:p>
            <a:pPr indent="-311150" lvl="0" marL="457200" rtl="0" algn="just">
              <a:spcBef>
                <a:spcPts val="0"/>
              </a:spcBef>
              <a:spcAft>
                <a:spcPts val="0"/>
              </a:spcAft>
              <a:buSzPts val="1300"/>
              <a:buChar char="●"/>
            </a:pPr>
            <a:r>
              <a:rPr lang="en"/>
              <a:t>Recommendation: Try to reduce the game price slightly, offer more discount during holiday, try to make a live service game that is engaging</a:t>
            </a:r>
            <a:endParaRPr/>
          </a:p>
        </p:txBody>
      </p:sp>
      <p:pic>
        <p:nvPicPr>
          <p:cNvPr id="349" name="Google Shape;349;p23"/>
          <p:cNvPicPr preferRelativeResize="0"/>
          <p:nvPr/>
        </p:nvPicPr>
        <p:blipFill>
          <a:blip r:embed="rId3">
            <a:alphaModFix/>
          </a:blip>
          <a:stretch>
            <a:fillRect/>
          </a:stretch>
        </p:blipFill>
        <p:spPr>
          <a:xfrm>
            <a:off x="1219200" y="1753677"/>
            <a:ext cx="3430500" cy="31779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Comfortaa"/>
                <a:ea typeface="Comfortaa"/>
                <a:cs typeface="Comfortaa"/>
                <a:sym typeface="Comfortaa"/>
              </a:rPr>
              <a:t>ACTION GAMES GENERATED THE HIGHEST SALES NUMBER FOLLOWED BY SPORTS GAMES OUT OF ALL GENRES FOR GAME SALES UP-TO 2016</a:t>
            </a:r>
            <a:endParaRPr sz="1700">
              <a:latin typeface="Comfortaa"/>
              <a:ea typeface="Comfortaa"/>
              <a:cs typeface="Comfortaa"/>
              <a:sym typeface="Comfortaa"/>
            </a:endParaRPr>
          </a:p>
        </p:txBody>
      </p:sp>
      <p:sp>
        <p:nvSpPr>
          <p:cNvPr id="355" name="Google Shape;355;p2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Char char="●"/>
            </a:pPr>
            <a:r>
              <a:rPr lang="en"/>
              <a:t>This information is mostly in line with the number of game produced on each genre. The </a:t>
            </a:r>
            <a:r>
              <a:rPr lang="en"/>
              <a:t>exception</a:t>
            </a:r>
            <a:r>
              <a:rPr lang="en"/>
              <a:t> being RPG exceed Misc in sales number despite having less game produced.</a:t>
            </a:r>
            <a:endParaRPr/>
          </a:p>
          <a:p>
            <a:pPr indent="-311150" lvl="0" marL="457200" rtl="0" algn="just">
              <a:spcBef>
                <a:spcPts val="0"/>
              </a:spcBef>
              <a:spcAft>
                <a:spcPts val="0"/>
              </a:spcAft>
              <a:buSzPts val="1300"/>
              <a:buChar char="●"/>
            </a:pPr>
            <a:r>
              <a:rPr lang="en"/>
              <a:t>Recommendation: Add some kind of Action elements on the game developed when possible, Try not to focus on 1 genre only (branch out to multiple genre) to make the game more interactive.</a:t>
            </a:r>
            <a:endParaRPr/>
          </a:p>
        </p:txBody>
      </p:sp>
      <p:pic>
        <p:nvPicPr>
          <p:cNvPr id="356" name="Google Shape;356;p24"/>
          <p:cNvPicPr preferRelativeResize="0"/>
          <p:nvPr/>
        </p:nvPicPr>
        <p:blipFill>
          <a:blip r:embed="rId3">
            <a:alphaModFix/>
          </a:blip>
          <a:stretch>
            <a:fillRect/>
          </a:stretch>
        </p:blipFill>
        <p:spPr>
          <a:xfrm>
            <a:off x="1219200" y="1827312"/>
            <a:ext cx="3430500" cy="31138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Comfortaa"/>
                <a:ea typeface="Comfortaa"/>
                <a:cs typeface="Comfortaa"/>
                <a:sym typeface="Comfortaa"/>
              </a:rPr>
              <a:t>IN HIGH NUMBER OF OBSERVATIONS, HIGHER CRITIC SCORE TRANSLATES TO HIGHER NUMBER OF GAME SALES NUMBER GENERATED</a:t>
            </a:r>
            <a:endParaRPr sz="1700">
              <a:latin typeface="Comfortaa"/>
              <a:ea typeface="Comfortaa"/>
              <a:cs typeface="Comfortaa"/>
              <a:sym typeface="Comfortaa"/>
            </a:endParaRPr>
          </a:p>
        </p:txBody>
      </p:sp>
      <p:sp>
        <p:nvSpPr>
          <p:cNvPr id="362" name="Google Shape;362;p2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With the exceptions of games with Missing Critic Score, most game sales does correlated positively with Critic Score.</a:t>
            </a:r>
            <a:endParaRPr/>
          </a:p>
          <a:p>
            <a:pPr indent="-311150" lvl="0" marL="457200" rtl="0" algn="just">
              <a:spcBef>
                <a:spcPts val="0"/>
              </a:spcBef>
              <a:spcAft>
                <a:spcPts val="0"/>
              </a:spcAft>
              <a:buSzPts val="1300"/>
              <a:buChar char="●"/>
            </a:pPr>
            <a:r>
              <a:rPr lang="en"/>
              <a:t>Recommendation: Make better games so it will have better score which will improve the </a:t>
            </a:r>
            <a:r>
              <a:rPr lang="en"/>
              <a:t>reputation</a:t>
            </a:r>
            <a:r>
              <a:rPr lang="en"/>
              <a:t> among gamers.</a:t>
            </a:r>
            <a:endParaRPr/>
          </a:p>
        </p:txBody>
      </p:sp>
      <p:pic>
        <p:nvPicPr>
          <p:cNvPr id="363" name="Google Shape;363;p25"/>
          <p:cNvPicPr preferRelativeResize="0"/>
          <p:nvPr/>
        </p:nvPicPr>
        <p:blipFill>
          <a:blip r:embed="rId3">
            <a:alphaModFix/>
          </a:blip>
          <a:stretch>
            <a:fillRect/>
          </a:stretch>
        </p:blipFill>
        <p:spPr>
          <a:xfrm>
            <a:off x="1143000" y="1750275"/>
            <a:ext cx="3534425" cy="32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Comfortaa"/>
                <a:ea typeface="Comfortaa"/>
                <a:cs typeface="Comfortaa"/>
                <a:sym typeface="Comfortaa"/>
              </a:rPr>
              <a:t>ALTHOUGH NOT AS PROMINENT AS CRITIC SCORE, HIGHER USER SCORE DOES CONTRIBUTES TO THE NUMBER OF GAME SALES NUMBER GENERATED</a:t>
            </a:r>
            <a:endParaRPr sz="1700">
              <a:latin typeface="Comfortaa"/>
              <a:ea typeface="Comfortaa"/>
              <a:cs typeface="Comfortaa"/>
              <a:sym typeface="Comfortaa"/>
            </a:endParaRPr>
          </a:p>
        </p:txBody>
      </p:sp>
      <p:sp>
        <p:nvSpPr>
          <p:cNvPr id="369" name="Google Shape;369;p2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result is fairly similar to that of Critic Score although to a lesser extent.</a:t>
            </a:r>
            <a:endParaRPr/>
          </a:p>
          <a:p>
            <a:pPr indent="-311150" lvl="0" marL="457200" rtl="0" algn="just">
              <a:spcBef>
                <a:spcPts val="0"/>
              </a:spcBef>
              <a:spcAft>
                <a:spcPts val="0"/>
              </a:spcAft>
              <a:buSzPts val="1300"/>
              <a:buChar char="●"/>
            </a:pPr>
            <a:r>
              <a:rPr lang="en"/>
              <a:t>Recommendation is also similar as the better score user gives, the more popular a game gets. So in short try to make better games and understand your audience clearly.</a:t>
            </a:r>
            <a:endParaRPr/>
          </a:p>
        </p:txBody>
      </p:sp>
      <p:pic>
        <p:nvPicPr>
          <p:cNvPr id="370" name="Google Shape;370;p26"/>
          <p:cNvPicPr preferRelativeResize="0"/>
          <p:nvPr/>
        </p:nvPicPr>
        <p:blipFill>
          <a:blip r:embed="rId3">
            <a:alphaModFix/>
          </a:blip>
          <a:stretch>
            <a:fillRect/>
          </a:stretch>
        </p:blipFill>
        <p:spPr>
          <a:xfrm>
            <a:off x="1219200" y="1762599"/>
            <a:ext cx="3430500" cy="322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2576600" y="1613825"/>
            <a:ext cx="58578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MACHINE LEARNING MODEL AND EVALUATION</a:t>
            </a:r>
            <a:endParaRPr>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Comfortaa"/>
                <a:ea typeface="Comfortaa"/>
                <a:cs typeface="Comfortaa"/>
                <a:sym typeface="Comfortaa"/>
              </a:rPr>
              <a:t>THE RESULT OF DECISION TREE BASELINE MODEL IS FAIRLY OKAY DESPITE NOT BEING VERY AMAZING CONSIDERING THE VARIABILITY IN GLOBAL SALES DATA</a:t>
            </a:r>
            <a:endParaRPr sz="1700">
              <a:latin typeface="Comfortaa"/>
              <a:ea typeface="Comfortaa"/>
              <a:cs typeface="Comfortaa"/>
              <a:sym typeface="Comfortaa"/>
            </a:endParaRPr>
          </a:p>
        </p:txBody>
      </p:sp>
      <p:sp>
        <p:nvSpPr>
          <p:cNvPr id="381" name="Google Shape;381;p2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85000" lnSpcReduction="10000"/>
          </a:bodyPr>
          <a:lstStyle/>
          <a:p>
            <a:pPr indent="-298767" lvl="0" marL="457200" rtl="0" algn="just">
              <a:spcBef>
                <a:spcPts val="0"/>
              </a:spcBef>
              <a:spcAft>
                <a:spcPts val="0"/>
              </a:spcAft>
              <a:buSzPct val="100000"/>
              <a:buChar char="●"/>
            </a:pPr>
            <a:r>
              <a:rPr lang="en"/>
              <a:t>Decision Tree was used for Baseline Model.</a:t>
            </a:r>
            <a:endParaRPr/>
          </a:p>
          <a:p>
            <a:pPr indent="-298767" lvl="0" marL="457200" rtl="0" algn="just">
              <a:spcBef>
                <a:spcPts val="0"/>
              </a:spcBef>
              <a:spcAft>
                <a:spcPts val="0"/>
              </a:spcAft>
              <a:buSzPct val="123809"/>
              <a:buChar char="●"/>
            </a:pPr>
            <a:r>
              <a:rPr lang="en"/>
              <a:t>Features used in the model are only those that has numerical values, as seen in the picture.</a:t>
            </a:r>
            <a:endParaRPr sz="1050">
              <a:solidFill>
                <a:srgbClr val="008000"/>
              </a:solidFill>
              <a:highlight>
                <a:srgbClr val="FFFFFE"/>
              </a:highlight>
              <a:latin typeface="Courier New"/>
              <a:ea typeface="Courier New"/>
              <a:cs typeface="Courier New"/>
              <a:sym typeface="Courier New"/>
            </a:endParaRPr>
          </a:p>
          <a:p>
            <a:pPr indent="-298767" lvl="0" marL="457200" rtl="0" algn="just">
              <a:spcBef>
                <a:spcPts val="0"/>
              </a:spcBef>
              <a:spcAft>
                <a:spcPts val="0"/>
              </a:spcAft>
              <a:buSzPct val="100000"/>
              <a:buChar char="●"/>
            </a:pPr>
            <a:r>
              <a:rPr lang="en"/>
              <a:t>The MAE result is 0.506. This means that the model prediction deviates from true Global Sales by 0.506.</a:t>
            </a:r>
            <a:endParaRPr/>
          </a:p>
          <a:p>
            <a:pPr indent="-298767" lvl="0" marL="457200" rtl="0" algn="just">
              <a:spcBef>
                <a:spcPts val="0"/>
              </a:spcBef>
              <a:spcAft>
                <a:spcPts val="0"/>
              </a:spcAft>
              <a:buSzPct val="100000"/>
              <a:buChar char="●"/>
            </a:pPr>
            <a:r>
              <a:rPr lang="en"/>
              <a:t>The RMSE result is 1.322, Which means the Standard Deviation of prediction error is 1.322.</a:t>
            </a:r>
            <a:endParaRPr/>
          </a:p>
          <a:p>
            <a:pPr indent="-298767" lvl="0" marL="457200" rtl="0" algn="just">
              <a:spcBef>
                <a:spcPts val="0"/>
              </a:spcBef>
              <a:spcAft>
                <a:spcPts val="0"/>
              </a:spcAft>
              <a:buSzPct val="100000"/>
              <a:buChar char="●"/>
            </a:pPr>
            <a:r>
              <a:rPr lang="en"/>
              <a:t>The independent variable managed to </a:t>
            </a:r>
            <a:r>
              <a:rPr lang="en"/>
              <a:t>explains 0.137 of variance in the dataset based on R2 score.</a:t>
            </a:r>
            <a:endParaRPr/>
          </a:p>
        </p:txBody>
      </p:sp>
      <p:pic>
        <p:nvPicPr>
          <p:cNvPr id="382" name="Google Shape;382;p28"/>
          <p:cNvPicPr preferRelativeResize="0"/>
          <p:nvPr/>
        </p:nvPicPr>
        <p:blipFill>
          <a:blip r:embed="rId3">
            <a:alphaModFix/>
          </a:blip>
          <a:stretch>
            <a:fillRect/>
          </a:stretch>
        </p:blipFill>
        <p:spPr>
          <a:xfrm>
            <a:off x="381000" y="1902675"/>
            <a:ext cx="4343400" cy="272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Comfortaa"/>
                <a:ea typeface="Comfortaa"/>
                <a:cs typeface="Comfortaa"/>
                <a:sym typeface="Comfortaa"/>
              </a:rPr>
              <a:t>RANDOM FOREST MODEL IMPROVED UPON THE BASELINE MODEL BASED ON THE EVALUATION METRICS USED TO MEASURE THE MODEL PERFORMANCE</a:t>
            </a:r>
            <a:endParaRPr sz="1700">
              <a:latin typeface="Comfortaa"/>
              <a:ea typeface="Comfortaa"/>
              <a:cs typeface="Comfortaa"/>
              <a:sym typeface="Comfortaa"/>
            </a:endParaRPr>
          </a:p>
        </p:txBody>
      </p:sp>
      <p:sp>
        <p:nvSpPr>
          <p:cNvPr id="388" name="Google Shape;38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Features used in the model are: One Hot Encoded Genre and Platform, Year of Release, Critic Score, Critic Count, User Score, and User Count</a:t>
            </a:r>
            <a:endParaRPr/>
          </a:p>
          <a:p>
            <a:pPr indent="-311150" lvl="0" marL="457200" rtl="0" algn="just">
              <a:spcBef>
                <a:spcPts val="0"/>
              </a:spcBef>
              <a:spcAft>
                <a:spcPts val="0"/>
              </a:spcAft>
              <a:buSzPts val="1300"/>
              <a:buChar char="●"/>
            </a:pPr>
            <a:r>
              <a:rPr lang="en"/>
              <a:t>Target Variable is Global Sales</a:t>
            </a:r>
            <a:endParaRPr/>
          </a:p>
          <a:p>
            <a:pPr indent="-311150" lvl="0" marL="457200" rtl="0" algn="just">
              <a:spcBef>
                <a:spcPts val="0"/>
              </a:spcBef>
              <a:spcAft>
                <a:spcPts val="0"/>
              </a:spcAft>
              <a:buSzPts val="1300"/>
              <a:buChar char="●"/>
            </a:pPr>
            <a:r>
              <a:rPr lang="en"/>
              <a:t>User Score is found to be highly correlated to Critic Score (absolute correlation &gt; 0.8), so it is dropped.</a:t>
            </a:r>
            <a:endParaRPr/>
          </a:p>
          <a:p>
            <a:pPr indent="-311150" lvl="0" marL="457200" rtl="0" algn="just">
              <a:spcBef>
                <a:spcPts val="0"/>
              </a:spcBef>
              <a:spcAft>
                <a:spcPts val="0"/>
              </a:spcAft>
              <a:buSzPts val="1300"/>
              <a:buChar char="●"/>
            </a:pPr>
            <a:r>
              <a:rPr lang="en"/>
              <a:t>Cross validation is used to optimize: Max Depth and Number of Estimators</a:t>
            </a:r>
            <a:endParaRPr/>
          </a:p>
          <a:p>
            <a:pPr indent="-311150" lvl="0" marL="457200" rtl="0" algn="just">
              <a:spcBef>
                <a:spcPts val="0"/>
              </a:spcBef>
              <a:spcAft>
                <a:spcPts val="0"/>
              </a:spcAft>
              <a:buSzPts val="1300"/>
              <a:buChar char="●"/>
            </a:pPr>
            <a:r>
              <a:rPr lang="en"/>
              <a:t>The resulting MAE is 0.455</a:t>
            </a:r>
            <a:endParaRPr/>
          </a:p>
          <a:p>
            <a:pPr indent="-311150" lvl="0" marL="457200" rtl="0" algn="just">
              <a:spcBef>
                <a:spcPts val="0"/>
              </a:spcBef>
              <a:spcAft>
                <a:spcPts val="0"/>
              </a:spcAft>
              <a:buSzPts val="1300"/>
              <a:buChar char="●"/>
            </a:pPr>
            <a:r>
              <a:rPr lang="en"/>
              <a:t>The resulting RMSE is 1.25</a:t>
            </a:r>
            <a:endParaRPr/>
          </a:p>
          <a:p>
            <a:pPr indent="-311150" lvl="0" marL="457200" rtl="0" algn="just">
              <a:spcBef>
                <a:spcPts val="0"/>
              </a:spcBef>
              <a:spcAft>
                <a:spcPts val="0"/>
              </a:spcAft>
              <a:buSzPts val="1300"/>
              <a:buChar char="●"/>
            </a:pPr>
            <a:r>
              <a:rPr lang="en"/>
              <a:t>The independent variable managed to explains 0.229 of variance in the dataset based on R2 score.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Comfortaa"/>
                <a:ea typeface="Comfortaa"/>
                <a:cs typeface="Comfortaa"/>
                <a:sym typeface="Comfortaa"/>
              </a:rPr>
              <a:t>GRADIENT BOOSTED TREE RESULT, WHILE A LITTLE DIFFERENT FROM RANDOM FOREST, STILL IMPROVED UPON THE BASELINE MODEL </a:t>
            </a:r>
            <a:endParaRPr sz="1700">
              <a:latin typeface="Comfortaa"/>
              <a:ea typeface="Comfortaa"/>
              <a:cs typeface="Comfortaa"/>
              <a:sym typeface="Comfortaa"/>
            </a:endParaRPr>
          </a:p>
        </p:txBody>
      </p:sp>
      <p:sp>
        <p:nvSpPr>
          <p:cNvPr id="394" name="Google Shape;394;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Features used in the model are the same as those in Random Forest Model</a:t>
            </a:r>
            <a:endParaRPr/>
          </a:p>
          <a:p>
            <a:pPr indent="-311150" lvl="0" marL="457200" rtl="0" algn="just">
              <a:spcBef>
                <a:spcPts val="0"/>
              </a:spcBef>
              <a:spcAft>
                <a:spcPts val="0"/>
              </a:spcAft>
              <a:buSzPts val="1300"/>
              <a:buChar char="●"/>
            </a:pPr>
            <a:r>
              <a:rPr lang="en"/>
              <a:t>Target Variable is Global Sales</a:t>
            </a:r>
            <a:endParaRPr/>
          </a:p>
          <a:p>
            <a:pPr indent="-311150" lvl="0" marL="457200" rtl="0" algn="just">
              <a:spcBef>
                <a:spcPts val="0"/>
              </a:spcBef>
              <a:spcAft>
                <a:spcPts val="0"/>
              </a:spcAft>
              <a:buSzPts val="1300"/>
              <a:buChar char="●"/>
            </a:pPr>
            <a:r>
              <a:rPr lang="en"/>
              <a:t>User Score is found to be highly correlated to Critic Score (absolute correlation &gt; 0.8), so it is dropped.</a:t>
            </a:r>
            <a:endParaRPr/>
          </a:p>
          <a:p>
            <a:pPr indent="-311150" lvl="0" marL="457200" rtl="0" algn="just">
              <a:spcBef>
                <a:spcPts val="0"/>
              </a:spcBef>
              <a:spcAft>
                <a:spcPts val="0"/>
              </a:spcAft>
              <a:buSzPts val="1300"/>
              <a:buChar char="●"/>
            </a:pPr>
            <a:r>
              <a:rPr lang="en"/>
              <a:t>Cross validation is used to optimize: Learning Rate, Max Depth, and Number of Estimators</a:t>
            </a:r>
            <a:endParaRPr/>
          </a:p>
          <a:p>
            <a:pPr indent="-311150" lvl="0" marL="457200" rtl="0" algn="just">
              <a:spcBef>
                <a:spcPts val="0"/>
              </a:spcBef>
              <a:spcAft>
                <a:spcPts val="0"/>
              </a:spcAft>
              <a:buSzPts val="1300"/>
              <a:buChar char="●"/>
            </a:pPr>
            <a:r>
              <a:rPr lang="en"/>
              <a:t>The resulting MAE is 0.439</a:t>
            </a:r>
            <a:endParaRPr/>
          </a:p>
          <a:p>
            <a:pPr indent="-311150" lvl="0" marL="457200" rtl="0" algn="just">
              <a:spcBef>
                <a:spcPts val="0"/>
              </a:spcBef>
              <a:spcAft>
                <a:spcPts val="0"/>
              </a:spcAft>
              <a:buSzPts val="1300"/>
              <a:buChar char="●"/>
            </a:pPr>
            <a:r>
              <a:rPr lang="en"/>
              <a:t>The resulting RMSE is 1.298</a:t>
            </a:r>
            <a:endParaRPr/>
          </a:p>
          <a:p>
            <a:pPr indent="-311150" lvl="0" marL="457200" rtl="0" algn="just">
              <a:spcBef>
                <a:spcPts val="0"/>
              </a:spcBef>
              <a:spcAft>
                <a:spcPts val="0"/>
              </a:spcAft>
              <a:buSzPts val="1300"/>
              <a:buChar char="●"/>
            </a:pPr>
            <a:r>
              <a:rPr lang="en"/>
              <a:t>The independent variable managed to explains 0.167 of variance in the dataset based on R2 score.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2652800" y="1613825"/>
            <a:ext cx="58578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CONCLUSION</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OUTLINE</a:t>
            </a:r>
            <a:endParaRPr>
              <a:latin typeface="Comfortaa"/>
              <a:ea typeface="Comfortaa"/>
              <a:cs typeface="Comfortaa"/>
              <a:sym typeface="Comfortaa"/>
            </a:endParaRPr>
          </a:p>
        </p:txBody>
      </p:sp>
      <p:sp>
        <p:nvSpPr>
          <p:cNvPr id="284" name="Google Shape;284;p14"/>
          <p:cNvSpPr txBox="1"/>
          <p:nvPr>
            <p:ph idx="1" type="body"/>
          </p:nvPr>
        </p:nvSpPr>
        <p:spPr>
          <a:xfrm>
            <a:off x="1303800" y="1990050"/>
            <a:ext cx="7030500" cy="2541600"/>
          </a:xfrm>
          <a:prstGeom prst="rect">
            <a:avLst/>
          </a:prstGeom>
          <a:solidFill>
            <a:schemeClr val="accent4"/>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 Overview and Objective</a:t>
            </a:r>
            <a:endParaRPr sz="1800"/>
          </a:p>
          <a:p>
            <a:pPr indent="-342900" lvl="0" marL="457200" rtl="0" algn="l">
              <a:spcBef>
                <a:spcPts val="0"/>
              </a:spcBef>
              <a:spcAft>
                <a:spcPts val="0"/>
              </a:spcAft>
              <a:buSzPts val="1800"/>
              <a:buChar char="●"/>
            </a:pPr>
            <a:r>
              <a:rPr lang="en" sz="1800"/>
              <a:t>Exploratory Data Analysis (EDA)</a:t>
            </a:r>
            <a:endParaRPr sz="1800"/>
          </a:p>
          <a:p>
            <a:pPr indent="-342900" lvl="0" marL="457200" rtl="0" algn="l">
              <a:spcBef>
                <a:spcPts val="0"/>
              </a:spcBef>
              <a:spcAft>
                <a:spcPts val="0"/>
              </a:spcAft>
              <a:buSzPts val="1800"/>
              <a:buChar char="●"/>
            </a:pPr>
            <a:r>
              <a:rPr lang="en" sz="1800"/>
              <a:t>Machine Learning Model and Evaluation</a:t>
            </a:r>
            <a:endParaRPr sz="1800"/>
          </a:p>
          <a:p>
            <a:pPr indent="-342900" lvl="0" marL="457200" rtl="0" algn="l">
              <a:spcBef>
                <a:spcPts val="0"/>
              </a:spcBef>
              <a:spcAft>
                <a:spcPts val="0"/>
              </a:spcAft>
              <a:buSzPts val="1800"/>
              <a:buChar char="●"/>
            </a:pPr>
            <a:r>
              <a:rPr lang="en" sz="1800"/>
              <a:t>Conclusion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MODEL EVALUATION</a:t>
            </a:r>
            <a:endParaRPr>
              <a:latin typeface="Comfortaa"/>
              <a:ea typeface="Comfortaa"/>
              <a:cs typeface="Comfortaa"/>
              <a:sym typeface="Comfortaa"/>
            </a:endParaRPr>
          </a:p>
        </p:txBody>
      </p:sp>
      <p:sp>
        <p:nvSpPr>
          <p:cNvPr id="405" name="Google Shape;405;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MAE results shows that Gradient Boosted Tree minimize MAE the best, followed by Random Forest. Both improved upon Decision Tree which was used as Baseline Model. </a:t>
            </a:r>
            <a:endParaRPr/>
          </a:p>
          <a:p>
            <a:pPr indent="-311150" lvl="0" marL="457200" rtl="0" algn="just">
              <a:spcBef>
                <a:spcPts val="0"/>
              </a:spcBef>
              <a:spcAft>
                <a:spcPts val="0"/>
              </a:spcAft>
              <a:buSzPts val="1300"/>
              <a:buChar char="●"/>
            </a:pPr>
            <a:r>
              <a:rPr lang="en"/>
              <a:t>On the other hand, RMSE results shows that Random Forest minimized it the best followed by Gradient Boosted Tree. Both also improved upon the Decision Tree model.</a:t>
            </a:r>
            <a:endParaRPr/>
          </a:p>
          <a:p>
            <a:pPr indent="-311150" lvl="0" marL="457200" rtl="0" algn="just">
              <a:spcBef>
                <a:spcPts val="0"/>
              </a:spcBef>
              <a:spcAft>
                <a:spcPts val="0"/>
              </a:spcAft>
              <a:buSzPts val="1300"/>
              <a:buChar char="●"/>
            </a:pPr>
            <a:r>
              <a:rPr lang="en"/>
              <a:t>The result is fairly modest because of the high variability in Global Sales (approx. 1.5 Millions) due to many factors like outliers. Furthermore, there are not enough marketing data that more closely correlates to Global Sales.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POINT SUMMARY</a:t>
            </a:r>
            <a:endParaRPr>
              <a:latin typeface="Comfortaa"/>
              <a:ea typeface="Comfortaa"/>
              <a:cs typeface="Comfortaa"/>
              <a:sym typeface="Comfortaa"/>
            </a:endParaRPr>
          </a:p>
        </p:txBody>
      </p:sp>
      <p:sp>
        <p:nvSpPr>
          <p:cNvPr id="411" name="Google Shape;41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Critic Score and User Score are positively correlated to Global Sales</a:t>
            </a:r>
            <a:endParaRPr/>
          </a:p>
          <a:p>
            <a:pPr indent="-311150" lvl="0" marL="457200" rtl="0" algn="just">
              <a:spcBef>
                <a:spcPts val="0"/>
              </a:spcBef>
              <a:spcAft>
                <a:spcPts val="0"/>
              </a:spcAft>
              <a:buSzPts val="1300"/>
              <a:buChar char="●"/>
            </a:pPr>
            <a:r>
              <a:rPr lang="en"/>
              <a:t>Action and Sports are the genre that contributes to sales the best</a:t>
            </a:r>
            <a:endParaRPr/>
          </a:p>
          <a:p>
            <a:pPr indent="-311150" lvl="0" marL="457200" rtl="0" algn="just">
              <a:spcBef>
                <a:spcPts val="0"/>
              </a:spcBef>
              <a:spcAft>
                <a:spcPts val="0"/>
              </a:spcAft>
              <a:buSzPts val="1300"/>
              <a:buChar char="●"/>
            </a:pPr>
            <a:r>
              <a:rPr lang="en"/>
              <a:t>Game production peaked during PS2 to PS3 era in around 2008</a:t>
            </a:r>
            <a:endParaRPr/>
          </a:p>
          <a:p>
            <a:pPr indent="-311150" lvl="0" marL="457200" rtl="0" algn="just">
              <a:spcBef>
                <a:spcPts val="0"/>
              </a:spcBef>
              <a:spcAft>
                <a:spcPts val="0"/>
              </a:spcAft>
              <a:buSzPts val="1300"/>
              <a:buChar char="●"/>
            </a:pPr>
            <a:r>
              <a:rPr lang="en"/>
              <a:t>Most game sales are actually lower </a:t>
            </a:r>
            <a:r>
              <a:rPr lang="en"/>
              <a:t>than</a:t>
            </a:r>
            <a:r>
              <a:rPr lang="en"/>
              <a:t> 200,000</a:t>
            </a:r>
            <a:endParaRPr/>
          </a:p>
          <a:p>
            <a:pPr indent="0" lvl="0" marL="0" rtl="0" algn="just">
              <a:spcBef>
                <a:spcPts val="1200"/>
              </a:spcBef>
              <a:spcAft>
                <a:spcPts val="0"/>
              </a:spcAft>
              <a:buNone/>
            </a:pPr>
            <a:r>
              <a:rPr lang="en"/>
              <a:t>	Recommendation Recap:</a:t>
            </a:r>
            <a:endParaRPr/>
          </a:p>
          <a:p>
            <a:pPr indent="-311150" lvl="0" marL="457200" rtl="0" algn="just">
              <a:spcBef>
                <a:spcPts val="1200"/>
              </a:spcBef>
              <a:spcAft>
                <a:spcPts val="0"/>
              </a:spcAft>
              <a:buSzPts val="1300"/>
              <a:buChar char="●"/>
            </a:pPr>
            <a:r>
              <a:rPr lang="en"/>
              <a:t>Give more discount during holidays</a:t>
            </a:r>
            <a:endParaRPr/>
          </a:p>
          <a:p>
            <a:pPr indent="-311150" lvl="0" marL="457200" rtl="0" algn="just">
              <a:spcBef>
                <a:spcPts val="0"/>
              </a:spcBef>
              <a:spcAft>
                <a:spcPts val="0"/>
              </a:spcAft>
              <a:buSzPts val="1300"/>
              <a:buChar char="●"/>
            </a:pPr>
            <a:r>
              <a:rPr lang="en"/>
              <a:t>Try to make engaging live service game</a:t>
            </a:r>
            <a:endParaRPr/>
          </a:p>
          <a:p>
            <a:pPr indent="-311150" lvl="0" marL="457200" rtl="0" algn="just">
              <a:spcBef>
                <a:spcPts val="0"/>
              </a:spcBef>
              <a:spcAft>
                <a:spcPts val="0"/>
              </a:spcAft>
              <a:buSzPts val="1300"/>
              <a:buChar char="●"/>
            </a:pPr>
            <a:r>
              <a:rPr lang="en"/>
              <a:t>Make better game / know the audience better</a:t>
            </a:r>
            <a:endParaRPr/>
          </a:p>
          <a:p>
            <a:pPr indent="-311150" lvl="0" marL="457200" rtl="0" algn="just">
              <a:spcBef>
                <a:spcPts val="0"/>
              </a:spcBef>
              <a:spcAft>
                <a:spcPts val="0"/>
              </a:spcAft>
              <a:buSzPts val="1300"/>
              <a:buChar char="●"/>
            </a:pPr>
            <a:r>
              <a:rPr lang="en"/>
              <a:t>Branch out to multiple genre (specifically add Action elements where possible)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2729000" y="1613825"/>
            <a:ext cx="58578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THANK YOU</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881400" y="1613825"/>
            <a:ext cx="58578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DATA OVERVIEW</a:t>
            </a: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Data Overview</a:t>
            </a:r>
            <a:endParaRPr>
              <a:latin typeface="Comfortaa"/>
              <a:ea typeface="Comfortaa"/>
              <a:cs typeface="Comfortaa"/>
              <a:sym typeface="Comfortaa"/>
            </a:endParaRPr>
          </a:p>
        </p:txBody>
      </p:sp>
      <p:sp>
        <p:nvSpPr>
          <p:cNvPr id="295" name="Google Shape;295;p16"/>
          <p:cNvSpPr txBox="1"/>
          <p:nvPr>
            <p:ph idx="1" type="body"/>
          </p:nvPr>
        </p:nvSpPr>
        <p:spPr>
          <a:xfrm>
            <a:off x="1303800" y="1990050"/>
            <a:ext cx="7030500" cy="2541600"/>
          </a:xfrm>
          <a:prstGeom prst="rect">
            <a:avLst/>
          </a:prstGeom>
          <a:solidFill>
            <a:schemeClr val="accent4"/>
          </a:solidFill>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dataset is obtained from Kaggle: </a:t>
            </a:r>
            <a:r>
              <a:rPr lang="en" sz="1400" u="sng">
                <a:solidFill>
                  <a:schemeClr val="hlink"/>
                </a:solidFill>
                <a:hlinkClick r:id="rId3"/>
              </a:rPr>
              <a:t>https://www.kaggle.com/datasets/rush4ratio/video-game-sales-with-ratings</a:t>
            </a:r>
            <a:endParaRPr sz="1400"/>
          </a:p>
          <a:p>
            <a:pPr indent="-323850" lvl="0" marL="457200" rtl="0" algn="l">
              <a:spcBef>
                <a:spcPts val="0"/>
              </a:spcBef>
              <a:spcAft>
                <a:spcPts val="0"/>
              </a:spcAft>
              <a:buSzPts val="1500"/>
              <a:buChar char="●"/>
            </a:pPr>
            <a:r>
              <a:rPr lang="en" sz="1500"/>
              <a:t>Based on the information on the Kaggle page, the data is obtained from VGChartz and Metacritic</a:t>
            </a:r>
            <a:endParaRPr sz="1500"/>
          </a:p>
          <a:p>
            <a:pPr indent="0" lvl="0" marL="457200" rtl="0" algn="l">
              <a:spcBef>
                <a:spcPts val="1200"/>
              </a:spcBef>
              <a:spcAft>
                <a:spcPts val="1200"/>
              </a:spcAft>
              <a:buNone/>
            </a:pPr>
            <a:r>
              <a:t/>
            </a:r>
            <a:endParaRPr sz="1500"/>
          </a:p>
        </p:txBody>
      </p:sp>
      <p:pic>
        <p:nvPicPr>
          <p:cNvPr id="296" name="Google Shape;296;p16"/>
          <p:cNvPicPr preferRelativeResize="0"/>
          <p:nvPr/>
        </p:nvPicPr>
        <p:blipFill>
          <a:blip r:embed="rId4">
            <a:alphaModFix/>
          </a:blip>
          <a:stretch>
            <a:fillRect/>
          </a:stretch>
        </p:blipFill>
        <p:spPr>
          <a:xfrm>
            <a:off x="2402400" y="3090125"/>
            <a:ext cx="1869300" cy="1092142"/>
          </a:xfrm>
          <a:prstGeom prst="rect">
            <a:avLst/>
          </a:prstGeom>
          <a:noFill/>
          <a:ln>
            <a:noFill/>
          </a:ln>
        </p:spPr>
      </p:pic>
      <p:sp>
        <p:nvSpPr>
          <p:cNvPr id="297" name="Google Shape;297;p16"/>
          <p:cNvSpPr txBox="1"/>
          <p:nvPr/>
        </p:nvSpPr>
        <p:spPr>
          <a:xfrm>
            <a:off x="2436600" y="4124400"/>
            <a:ext cx="18693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VGChartz</a:t>
            </a:r>
            <a:endParaRPr>
              <a:latin typeface="Nunito"/>
              <a:ea typeface="Nunito"/>
              <a:cs typeface="Nunito"/>
              <a:sym typeface="Nunito"/>
            </a:endParaRPr>
          </a:p>
        </p:txBody>
      </p:sp>
      <p:pic>
        <p:nvPicPr>
          <p:cNvPr id="298" name="Google Shape;298;p16"/>
          <p:cNvPicPr preferRelativeResize="0"/>
          <p:nvPr/>
        </p:nvPicPr>
        <p:blipFill>
          <a:blip r:embed="rId5">
            <a:alphaModFix/>
          </a:blip>
          <a:stretch>
            <a:fillRect/>
          </a:stretch>
        </p:blipFill>
        <p:spPr>
          <a:xfrm>
            <a:off x="5457200" y="3039775"/>
            <a:ext cx="2129450" cy="999299"/>
          </a:xfrm>
          <a:prstGeom prst="rect">
            <a:avLst/>
          </a:prstGeom>
          <a:noFill/>
          <a:ln>
            <a:noFill/>
          </a:ln>
        </p:spPr>
      </p:pic>
      <p:sp>
        <p:nvSpPr>
          <p:cNvPr id="299" name="Google Shape;299;p16"/>
          <p:cNvSpPr txBox="1"/>
          <p:nvPr/>
        </p:nvSpPr>
        <p:spPr>
          <a:xfrm>
            <a:off x="5517350" y="4101625"/>
            <a:ext cx="20694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Metacritic</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Data Overview (Part 2)</a:t>
            </a:r>
            <a:endParaRPr>
              <a:latin typeface="Comfortaa"/>
              <a:ea typeface="Comfortaa"/>
              <a:cs typeface="Comfortaa"/>
              <a:sym typeface="Comfortaa"/>
            </a:endParaRPr>
          </a:p>
        </p:txBody>
      </p:sp>
      <p:sp>
        <p:nvSpPr>
          <p:cNvPr id="305" name="Google Shape;305;p17"/>
          <p:cNvSpPr txBox="1"/>
          <p:nvPr>
            <p:ph idx="2" type="body"/>
          </p:nvPr>
        </p:nvSpPr>
        <p:spPr>
          <a:xfrm>
            <a:off x="4903800" y="1836350"/>
            <a:ext cx="3430500" cy="2948700"/>
          </a:xfrm>
          <a:prstGeom prst="rect">
            <a:avLst/>
          </a:prstGeom>
          <a:solidFill>
            <a:schemeClr val="accent4"/>
          </a:solidFill>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The dataset is comprised of 15 rows</a:t>
            </a:r>
            <a:endParaRPr/>
          </a:p>
          <a:p>
            <a:pPr indent="-311150" lvl="0" marL="457200" rtl="0" algn="just">
              <a:spcBef>
                <a:spcPts val="0"/>
              </a:spcBef>
              <a:spcAft>
                <a:spcPts val="0"/>
              </a:spcAft>
              <a:buSzPts val="1300"/>
              <a:buChar char="●"/>
            </a:pPr>
            <a:r>
              <a:rPr lang="en"/>
              <a:t>There are 16,719 entry in the dataset</a:t>
            </a:r>
            <a:endParaRPr/>
          </a:p>
          <a:p>
            <a:pPr indent="-311150" lvl="0" marL="457200" rtl="0" algn="just">
              <a:spcBef>
                <a:spcPts val="0"/>
              </a:spcBef>
              <a:spcAft>
                <a:spcPts val="0"/>
              </a:spcAft>
              <a:buSzPts val="1300"/>
              <a:buChar char="●"/>
            </a:pPr>
            <a:r>
              <a:rPr lang="en"/>
              <a:t>Several features on the dataset were filled with Missing Values</a:t>
            </a:r>
            <a:endParaRPr/>
          </a:p>
          <a:p>
            <a:pPr indent="-311150" lvl="0" marL="457200" rtl="0" algn="just">
              <a:spcBef>
                <a:spcPts val="0"/>
              </a:spcBef>
              <a:spcAft>
                <a:spcPts val="0"/>
              </a:spcAft>
              <a:buSzPts val="1300"/>
              <a:buChar char="●"/>
            </a:pPr>
            <a:r>
              <a:rPr lang="en"/>
              <a:t>Hence, the analysis will be done after Pre-Processing the dataset</a:t>
            </a:r>
            <a:endParaRPr/>
          </a:p>
          <a:p>
            <a:pPr indent="-311150" lvl="0" marL="457200" rtl="0" algn="just">
              <a:spcBef>
                <a:spcPts val="0"/>
              </a:spcBef>
              <a:spcAft>
                <a:spcPts val="0"/>
              </a:spcAft>
              <a:buSzPts val="1300"/>
              <a:buChar char="●"/>
            </a:pPr>
            <a:r>
              <a:rPr lang="en"/>
              <a:t>The objective for this analysis are:</a:t>
            </a:r>
            <a:endParaRPr/>
          </a:p>
          <a:p>
            <a:pPr indent="-311150" lvl="0" marL="800100" rtl="0" algn="just">
              <a:spcBef>
                <a:spcPts val="0"/>
              </a:spcBef>
              <a:spcAft>
                <a:spcPts val="0"/>
              </a:spcAft>
              <a:buSzPts val="1300"/>
              <a:buChar char="●"/>
            </a:pPr>
            <a:r>
              <a:rPr lang="en"/>
              <a:t>To observe how different features affect Global Sales of a game</a:t>
            </a:r>
            <a:endParaRPr/>
          </a:p>
          <a:p>
            <a:pPr indent="-311150" lvl="0" marL="800100" rtl="0" algn="just">
              <a:spcBef>
                <a:spcPts val="0"/>
              </a:spcBef>
              <a:spcAft>
                <a:spcPts val="0"/>
              </a:spcAft>
              <a:buSzPts val="1300"/>
              <a:buChar char="●"/>
            </a:pPr>
            <a:r>
              <a:rPr lang="en"/>
              <a:t>Create a Machine Learning model to predict Global Sales</a:t>
            </a:r>
            <a:endParaRPr/>
          </a:p>
        </p:txBody>
      </p:sp>
      <p:pic>
        <p:nvPicPr>
          <p:cNvPr id="306" name="Google Shape;306;p17"/>
          <p:cNvPicPr preferRelativeResize="0"/>
          <p:nvPr/>
        </p:nvPicPr>
        <p:blipFill>
          <a:blip r:embed="rId3">
            <a:alphaModFix/>
          </a:blip>
          <a:stretch>
            <a:fillRect/>
          </a:stretch>
        </p:blipFill>
        <p:spPr>
          <a:xfrm>
            <a:off x="1319225" y="1836350"/>
            <a:ext cx="3252775" cy="310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2805200" y="1613825"/>
            <a:ext cx="5857800" cy="1872900"/>
          </a:xfrm>
          <a:prstGeom prst="rect">
            <a:avLst/>
          </a:prstGeom>
          <a:solidFill>
            <a:srgbClr val="0000FF"/>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mfortaa"/>
                <a:ea typeface="Comfortaa"/>
                <a:cs typeface="Comfortaa"/>
                <a:sym typeface="Comfortaa"/>
              </a:rPr>
              <a:t>EXPLORATORY DATA ANALYSIS (EDA)</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a:solidFill>
            <a:schemeClr val="accent4"/>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Business Question</a:t>
            </a:r>
            <a:endParaRPr>
              <a:latin typeface="Comfortaa"/>
              <a:ea typeface="Comfortaa"/>
              <a:cs typeface="Comfortaa"/>
              <a:sym typeface="Comfortaa"/>
            </a:endParaRPr>
          </a:p>
        </p:txBody>
      </p:sp>
      <p:sp>
        <p:nvSpPr>
          <p:cNvPr id="317" name="Google Shape;317;p19"/>
          <p:cNvSpPr txBox="1"/>
          <p:nvPr>
            <p:ph idx="1" type="body"/>
          </p:nvPr>
        </p:nvSpPr>
        <p:spPr>
          <a:xfrm>
            <a:off x="1303800" y="1990050"/>
            <a:ext cx="7030500" cy="2541600"/>
          </a:xfrm>
          <a:prstGeom prst="rect">
            <a:avLst/>
          </a:prstGeom>
          <a:solidFill>
            <a:schemeClr val="accent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a:t>From the objective mentioned before we can make some Business Questions:</a:t>
            </a:r>
            <a:endParaRPr sz="1700"/>
          </a:p>
          <a:p>
            <a:pPr indent="-336550" lvl="0" marL="457200" rtl="0" algn="l">
              <a:spcBef>
                <a:spcPts val="1200"/>
              </a:spcBef>
              <a:spcAft>
                <a:spcPts val="0"/>
              </a:spcAft>
              <a:buSzPts val="1700"/>
              <a:buChar char="●"/>
            </a:pPr>
            <a:r>
              <a:rPr lang="en" sz="1700"/>
              <a:t>How are different features correlates to a game’s Global Sales?</a:t>
            </a:r>
            <a:endParaRPr sz="1700"/>
          </a:p>
          <a:p>
            <a:pPr indent="-336550" lvl="0" marL="457200" rtl="0" algn="l">
              <a:spcBef>
                <a:spcPts val="0"/>
              </a:spcBef>
              <a:spcAft>
                <a:spcPts val="0"/>
              </a:spcAft>
              <a:buSzPts val="1700"/>
              <a:buChar char="●"/>
            </a:pPr>
            <a:r>
              <a:rPr lang="en" sz="1700"/>
              <a:t>How well can the Machine Learning model predict a game’s Global Sales? (Given the information in the dataset)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217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just">
              <a:spcBef>
                <a:spcPts val="0"/>
              </a:spcBef>
              <a:spcAft>
                <a:spcPts val="0"/>
              </a:spcAft>
              <a:buNone/>
            </a:pPr>
            <a:r>
              <a:rPr lang="en" sz="1700">
                <a:latin typeface="Comfortaa"/>
                <a:ea typeface="Comfortaa"/>
                <a:cs typeface="Comfortaa"/>
                <a:sym typeface="Comfortaa"/>
              </a:rPr>
              <a:t>THE NUMBER OF GAMES PRODUCED ARE DOMINATED BY PS2 ERA (6TH GEN), WITH GAME PRODUCTION REACHING THE PEAK ON PS3 ERA (7TH GEN)</a:t>
            </a:r>
            <a:endParaRPr sz="800">
              <a:latin typeface="Comfortaa"/>
              <a:ea typeface="Comfortaa"/>
              <a:cs typeface="Comfortaa"/>
              <a:sym typeface="Comfortaa"/>
            </a:endParaRPr>
          </a:p>
        </p:txBody>
      </p:sp>
      <p:pic>
        <p:nvPicPr>
          <p:cNvPr id="323" name="Google Shape;323;p20"/>
          <p:cNvPicPr preferRelativeResize="0"/>
          <p:nvPr/>
        </p:nvPicPr>
        <p:blipFill>
          <a:blip r:embed="rId3">
            <a:alphaModFix/>
          </a:blip>
          <a:stretch>
            <a:fillRect/>
          </a:stretch>
        </p:blipFill>
        <p:spPr>
          <a:xfrm>
            <a:off x="1147300" y="1920750"/>
            <a:ext cx="3685675" cy="3149400"/>
          </a:xfrm>
          <a:prstGeom prst="rect">
            <a:avLst/>
          </a:prstGeom>
          <a:noFill/>
          <a:ln>
            <a:noFill/>
          </a:ln>
        </p:spPr>
      </p:pic>
      <p:pic>
        <p:nvPicPr>
          <p:cNvPr id="324" name="Google Shape;324;p20"/>
          <p:cNvPicPr preferRelativeResize="0"/>
          <p:nvPr/>
        </p:nvPicPr>
        <p:blipFill>
          <a:blip r:embed="rId4">
            <a:alphaModFix/>
          </a:blip>
          <a:stretch>
            <a:fillRect/>
          </a:stretch>
        </p:blipFill>
        <p:spPr>
          <a:xfrm>
            <a:off x="5143725" y="1920750"/>
            <a:ext cx="3588475" cy="3149400"/>
          </a:xfrm>
          <a:prstGeom prst="rect">
            <a:avLst/>
          </a:prstGeom>
          <a:noFill/>
          <a:ln>
            <a:noFill/>
          </a:ln>
        </p:spPr>
      </p:pic>
      <p:sp>
        <p:nvSpPr>
          <p:cNvPr id="325" name="Google Shape;325;p20"/>
          <p:cNvSpPr txBox="1"/>
          <p:nvPr/>
        </p:nvSpPr>
        <p:spPr>
          <a:xfrm>
            <a:off x="1147300" y="1256150"/>
            <a:ext cx="3622500" cy="6156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Number of game produced up-to 2016 breakdown by Platform</a:t>
            </a:r>
            <a:endParaRPr>
              <a:latin typeface="Nunito"/>
              <a:ea typeface="Nunito"/>
              <a:cs typeface="Nunito"/>
              <a:sym typeface="Nunito"/>
            </a:endParaRPr>
          </a:p>
        </p:txBody>
      </p:sp>
      <p:sp>
        <p:nvSpPr>
          <p:cNvPr id="326" name="Google Shape;326;p20"/>
          <p:cNvSpPr txBox="1"/>
          <p:nvPr/>
        </p:nvSpPr>
        <p:spPr>
          <a:xfrm>
            <a:off x="5109700" y="1256150"/>
            <a:ext cx="3622500" cy="6156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Number of game produced up-to 2016</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breakdown by Year</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a:solidFill>
            <a:schemeClr val="accent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Comfortaa"/>
                <a:ea typeface="Comfortaa"/>
                <a:cs typeface="Comfortaa"/>
                <a:sym typeface="Comfortaa"/>
              </a:rPr>
              <a:t>GENRE BREAKDOWN ON ALL GAME PRODUCED SHOWED THAT ACTION IS THE MOST POPULAR GENRE FOLLOWED BY SPORT</a:t>
            </a:r>
            <a:endParaRPr sz="1700">
              <a:latin typeface="Comfortaa"/>
              <a:ea typeface="Comfortaa"/>
              <a:cs typeface="Comfortaa"/>
              <a:sym typeface="Comfortaa"/>
            </a:endParaRPr>
          </a:p>
        </p:txBody>
      </p:sp>
      <p:sp>
        <p:nvSpPr>
          <p:cNvPr id="332" name="Google Shape;332;p21"/>
          <p:cNvSpPr txBox="1"/>
          <p:nvPr>
            <p:ph idx="2" type="body"/>
          </p:nvPr>
        </p:nvSpPr>
        <p:spPr>
          <a:xfrm>
            <a:off x="4903650" y="1990050"/>
            <a:ext cx="3562800" cy="2702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After considering genre overlap due to most game having multiple genres, the figure is obtained.</a:t>
            </a:r>
            <a:endParaRPr/>
          </a:p>
          <a:p>
            <a:pPr indent="-311150" lvl="0" marL="457200" rtl="0" algn="just">
              <a:spcBef>
                <a:spcPts val="0"/>
              </a:spcBef>
              <a:spcAft>
                <a:spcPts val="0"/>
              </a:spcAft>
              <a:buSzPts val="1300"/>
              <a:buChar char="●"/>
            </a:pPr>
            <a:r>
              <a:rPr lang="en"/>
              <a:t>Misc is the combination of all smaller genre which has low game produced, hence being grouped into this category.</a:t>
            </a:r>
            <a:endParaRPr/>
          </a:p>
          <a:p>
            <a:pPr indent="-311150" lvl="0" marL="457200" rtl="0" algn="just">
              <a:spcBef>
                <a:spcPts val="0"/>
              </a:spcBef>
              <a:spcAft>
                <a:spcPts val="0"/>
              </a:spcAft>
              <a:buSzPts val="1300"/>
              <a:buChar char="●"/>
            </a:pPr>
            <a:r>
              <a:rPr lang="en"/>
              <a:t>Some category is lower due to genre overlap, in which the main genre is always prioritized.</a:t>
            </a:r>
            <a:endParaRPr/>
          </a:p>
        </p:txBody>
      </p:sp>
      <p:pic>
        <p:nvPicPr>
          <p:cNvPr id="333" name="Google Shape;333;p21"/>
          <p:cNvPicPr preferRelativeResize="0"/>
          <p:nvPr/>
        </p:nvPicPr>
        <p:blipFill>
          <a:blip r:embed="rId3">
            <a:alphaModFix/>
          </a:blip>
          <a:stretch>
            <a:fillRect/>
          </a:stretch>
        </p:blipFill>
        <p:spPr>
          <a:xfrm>
            <a:off x="1147301" y="1909776"/>
            <a:ext cx="3562825" cy="305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