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70" r:id="rId4"/>
    <p:sldId id="267" r:id="rId5"/>
    <p:sldId id="268" r:id="rId6"/>
    <p:sldId id="269" r:id="rId7"/>
    <p:sldId id="271" r:id="rId8"/>
    <p:sldId id="27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94660"/>
  </p:normalViewPr>
  <p:slideViewPr>
    <p:cSldViewPr>
      <p:cViewPr varScale="1">
        <p:scale>
          <a:sx n="106" d="100"/>
          <a:sy n="106" d="100"/>
        </p:scale>
        <p:origin x="11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18518418131713346"/>
                  <c:y val="-0.1848488811431421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Completed</c:v>
                </c:pt>
                <c:pt idx="1">
                  <c:v>Processing</c:v>
                </c:pt>
                <c:pt idx="2">
                  <c:v>Other(Update)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0.77</c:v>
                </c:pt>
                <c:pt idx="1">
                  <c:v>0.15</c:v>
                </c:pt>
                <c:pt idx="2">
                  <c:v>0.08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3679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648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19186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1020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44582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4101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3339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2274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9841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5067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4926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3789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8367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3412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1954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099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8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44275" y="2060848"/>
            <a:ext cx="6912767" cy="1008112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ea typeface="Adobe Myungjo Std M"/>
              </a:rPr>
              <a:t>GLR</a:t>
            </a:r>
            <a:r>
              <a:rPr lang="zh-CN" altLang="en-US" sz="4000" dirty="0" smtClean="0"/>
              <a:t> </a:t>
            </a:r>
            <a:r>
              <a:rPr lang="en-US" altLang="zh-CN" sz="4000" dirty="0" smtClean="0">
                <a:ea typeface="Adobe Myungjo Std M"/>
              </a:rPr>
              <a:t>Automated Test Demo</a:t>
            </a:r>
            <a:endParaRPr lang="zh-CN" altLang="en-US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944860" y="5157192"/>
            <a:ext cx="1728192" cy="3600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Abel S YANG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PUBLIC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908720"/>
            <a:ext cx="4383047" cy="416050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Selenium Test Design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4666" y="2142836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Let's </a:t>
            </a:r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look at some of the frameworks involved in the </a:t>
            </a:r>
            <a:r>
              <a:rPr lang="en-US" altLang="zh-CN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design, </a:t>
            </a:r>
            <a:r>
              <a:rPr lang="en-US" altLang="zh-CN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 well as </a:t>
            </a:r>
            <a:r>
              <a:rPr lang="en-US" altLang="zh-CN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important components.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model for  Page object</a:t>
            </a:r>
          </a:p>
          <a:p>
            <a:pPr lvl="1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Using Excel parameterized data 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Log 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 report 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Exception handling</a:t>
            </a:r>
          </a:p>
          <a:p>
            <a:pPr lvl="1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Testing in multiple 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browsers</a:t>
            </a:r>
          </a:p>
          <a:p>
            <a:pPr lvl="1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Capture screenshots or videos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PUBLIC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73" y="732811"/>
            <a:ext cx="3601766" cy="509244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Cucumber framework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PUBLIC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55976" y="1547345"/>
            <a:ext cx="4394448" cy="4963078"/>
            <a:chOff x="2496142" y="-38637"/>
            <a:chExt cx="5108247" cy="6153468"/>
          </a:xfrm>
        </p:grpSpPr>
        <p:sp>
          <p:nvSpPr>
            <p:cNvPr id="6" name="Rectangle 5"/>
            <p:cNvSpPr/>
            <p:nvPr/>
          </p:nvSpPr>
          <p:spPr bwMode="auto">
            <a:xfrm>
              <a:off x="2551544" y="798446"/>
              <a:ext cx="2982319" cy="4388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Features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496142" y="1634257"/>
              <a:ext cx="3055260" cy="409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i="1" dirty="0" smtClean="0">
                  <a:solidFill>
                    <a:schemeClr val="tx1"/>
                  </a:solidFill>
                  <a:latin typeface="Arial" charset="0"/>
                </a:rPr>
                <a:t>Scenarios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25783" y="2452431"/>
              <a:ext cx="3057117" cy="39159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i="1" dirty="0" smtClean="0">
                  <a:solidFill>
                    <a:schemeClr val="tx1"/>
                  </a:solidFill>
                  <a:latin typeface="Arial" charset="0"/>
                </a:rPr>
                <a:t>Steps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34776" y="3240888"/>
              <a:ext cx="2946225" cy="42073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i="1" dirty="0" smtClean="0">
                  <a:solidFill>
                    <a:schemeClr val="tx1"/>
                  </a:solidFill>
                  <a:latin typeface="Arial" charset="0"/>
                </a:rPr>
                <a:t>Step Definitions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Down Arrow 9"/>
            <p:cNvSpPr/>
            <p:nvPr/>
          </p:nvSpPr>
          <p:spPr bwMode="auto">
            <a:xfrm>
              <a:off x="3812554" y="1268019"/>
              <a:ext cx="353825" cy="326461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>
              <a:off x="3860040" y="2844022"/>
              <a:ext cx="365326" cy="333031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3840405" y="2051040"/>
              <a:ext cx="353825" cy="335527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124529" y="5645228"/>
              <a:ext cx="1735504" cy="4696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Your System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7174" y="4854948"/>
              <a:ext cx="3024336" cy="4246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Automation Library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05458" y="4084176"/>
              <a:ext cx="3024336" cy="396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Support Code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228860" y="-38637"/>
              <a:ext cx="1512166" cy="5879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i="1" dirty="0" smtClean="0">
                  <a:solidFill>
                    <a:schemeClr val="tx1"/>
                  </a:solidFill>
                  <a:latin typeface="Arial" charset="0"/>
                </a:rPr>
                <a:t>Project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3880588" y="3727143"/>
              <a:ext cx="344778" cy="31233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Down Arrow 17"/>
            <p:cNvSpPr/>
            <p:nvPr/>
          </p:nvSpPr>
          <p:spPr bwMode="auto">
            <a:xfrm>
              <a:off x="3860040" y="4483584"/>
              <a:ext cx="344778" cy="35866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Down Arrow 18"/>
            <p:cNvSpPr/>
            <p:nvPr/>
          </p:nvSpPr>
          <p:spPr bwMode="auto">
            <a:xfrm>
              <a:off x="3860040" y="5279627"/>
              <a:ext cx="344778" cy="333031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Down Arrow 19"/>
            <p:cNvSpPr/>
            <p:nvPr/>
          </p:nvSpPr>
          <p:spPr bwMode="auto">
            <a:xfrm>
              <a:off x="3812554" y="578546"/>
              <a:ext cx="344778" cy="20057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Curved Connector 20"/>
            <p:cNvCxnSpPr/>
            <p:nvPr/>
          </p:nvCxnSpPr>
          <p:spPr bwMode="auto">
            <a:xfrm rot="16200000" flipH="1">
              <a:off x="5503915" y="1114825"/>
              <a:ext cx="821207" cy="627332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Curved Connector 21"/>
            <p:cNvCxnSpPr/>
            <p:nvPr/>
          </p:nvCxnSpPr>
          <p:spPr bwMode="auto">
            <a:xfrm rot="5400000" flipH="1" flipV="1">
              <a:off x="5505882" y="1952223"/>
              <a:ext cx="835430" cy="60917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5943187" y="1490701"/>
              <a:ext cx="1661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/>
              <a:r>
                <a:rPr lang="en-US" altLang="zh-CN" b="0" dirty="0" smtClean="0"/>
                <a:t>Business      Facing</a:t>
              </a:r>
              <a:endParaRPr lang="zh-CN" altLang="en-US" b="0" dirty="0" smtClean="0"/>
            </a:p>
          </p:txBody>
        </p:sp>
        <p:cxnSp>
          <p:nvCxnSpPr>
            <p:cNvPr id="24" name="Curved Connector 23"/>
            <p:cNvCxnSpPr/>
            <p:nvPr/>
          </p:nvCxnSpPr>
          <p:spPr bwMode="auto">
            <a:xfrm rot="16200000" flipH="1">
              <a:off x="5458931" y="3494958"/>
              <a:ext cx="821207" cy="627332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urved Connector 24"/>
            <p:cNvCxnSpPr/>
            <p:nvPr/>
          </p:nvCxnSpPr>
          <p:spPr bwMode="auto">
            <a:xfrm rot="5400000" flipH="1" flipV="1">
              <a:off x="5460898" y="4332356"/>
              <a:ext cx="835430" cy="60917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Rounded Rectangular Callout 25"/>
          <p:cNvSpPr/>
          <p:nvPr/>
        </p:nvSpPr>
        <p:spPr bwMode="auto">
          <a:xfrm>
            <a:off x="2483768" y="3417695"/>
            <a:ext cx="1031177" cy="515361"/>
          </a:xfrm>
          <a:prstGeom prst="wedgeRoundRectCallout">
            <a:avLst>
              <a:gd name="adj1" fmla="val 133004"/>
              <a:gd name="adj2" fmla="val 1544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Support 15 </a:t>
            </a:r>
          </a:p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languages</a:t>
            </a:r>
            <a:endParaRPr kumimoji="0" lang="zh-CN" altLang="en-US" sz="1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2748735" y="2897986"/>
            <a:ext cx="792088" cy="329056"/>
          </a:xfrm>
          <a:prstGeom prst="wedgeRoundRectCallout">
            <a:avLst>
              <a:gd name="adj1" fmla="val 147720"/>
              <a:gd name="adj2" fmla="val 261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Tag</a:t>
            </a:r>
            <a:endParaRPr kumimoji="0" lang="zh-CN" altLang="en-US" sz="1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2239276" y="4045419"/>
            <a:ext cx="1612644" cy="486367"/>
          </a:xfrm>
          <a:prstGeom prst="wedgeRoundRectCallout">
            <a:avLst>
              <a:gd name="adj1" fmla="val 83551"/>
              <a:gd name="adj2" fmla="val 183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Regular expression</a:t>
            </a:r>
            <a:endParaRPr kumimoji="0" lang="zh-CN" altLang="en-US" sz="1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4347" y="717150"/>
            <a:ext cx="7704855" cy="500634"/>
          </a:xfrm>
        </p:spPr>
        <p:txBody>
          <a:bodyPr>
            <a:normAutofit fontScale="90000"/>
          </a:bodyPr>
          <a:lstStyle/>
          <a:p>
            <a:r>
              <a:rPr lang="en-US" altLang="zh-CN" sz="31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Cucumber usage in our project- work </a:t>
            </a:r>
            <a:r>
              <a:rPr lang="en-US" altLang="zh-CN" sz="31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process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PUBLIC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11560" y="2082551"/>
            <a:ext cx="1440011" cy="914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i="1" dirty="0" err="1" smtClean="0">
                <a:solidFill>
                  <a:schemeClr val="tx1"/>
                </a:solidFill>
                <a:latin typeface="Arial" charset="0"/>
              </a:rPr>
              <a:t>GlrTestRunner</a:t>
            </a:r>
            <a:endParaRPr kumimoji="0" lang="zh-CN" alt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83768" y="2082551"/>
            <a:ext cx="903808" cy="914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Feature</a:t>
            </a:r>
            <a:endParaRPr kumimoji="0" lang="zh-CN" alt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051720" y="2322960"/>
            <a:ext cx="400707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20821" y="2053537"/>
            <a:ext cx="1111219" cy="943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StepHook</a:t>
            </a:r>
            <a:endParaRPr kumimoji="0" lang="zh-CN" alt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08104" y="2053536"/>
            <a:ext cx="1654948" cy="943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</a:t>
            </a:r>
            <a:r>
              <a:rPr kumimoji="0" lang="en-US" altLang="zh-CN" sz="16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Definition</a:t>
            </a:r>
            <a:endParaRPr kumimoji="0" lang="zh-CN" alt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lowchart: Multidocument 9"/>
          <p:cNvSpPr/>
          <p:nvPr/>
        </p:nvSpPr>
        <p:spPr bwMode="auto">
          <a:xfrm>
            <a:off x="7668344" y="2023358"/>
            <a:ext cx="1283269" cy="962076"/>
          </a:xfrm>
          <a:prstGeom prst="flowChartMultidocumen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DB</a:t>
            </a:r>
            <a:endParaRPr kumimoji="0" lang="zh-CN" alt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3419872" y="2322960"/>
            <a:ext cx="400707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7236296" y="2282927"/>
            <a:ext cx="400707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4932040" y="2297435"/>
            <a:ext cx="562067" cy="47012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063032" y="3429000"/>
            <a:ext cx="484632" cy="84451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lowchart: Multidocument 15"/>
          <p:cNvSpPr/>
          <p:nvPr/>
        </p:nvSpPr>
        <p:spPr bwMode="auto">
          <a:xfrm>
            <a:off x="323528" y="4653136"/>
            <a:ext cx="2001748" cy="962076"/>
          </a:xfrm>
          <a:prstGeom prst="flowChartMultidocumen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i="1" dirty="0" smtClean="0">
                <a:solidFill>
                  <a:schemeClr val="bg1"/>
                </a:solidFill>
                <a:latin typeface="Arial" charset="0"/>
              </a:rPr>
              <a:t>Generate Report</a:t>
            </a:r>
            <a:endParaRPr kumimoji="0" lang="zh-CN" alt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Flowchart: Process 17"/>
          <p:cNvSpPr/>
          <p:nvPr/>
        </p:nvSpPr>
        <p:spPr bwMode="auto">
          <a:xfrm>
            <a:off x="4304447" y="4167820"/>
            <a:ext cx="4083977" cy="171936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i="1" dirty="0" smtClean="0">
              <a:solidFill>
                <a:schemeClr val="tx1"/>
              </a:solidFill>
              <a:latin typeface="Arial" charset="0"/>
            </a:endParaRPr>
          </a:p>
          <a:p>
            <a:pPr marL="0" marR="0" indent="0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i="1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Automation Library</a:t>
            </a:r>
            <a:endParaRPr kumimoji="0" lang="zh-CN" alt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4644008" y="4613168"/>
            <a:ext cx="1402286" cy="828672"/>
          </a:xfrm>
          <a:prstGeom prst="flowChartProcess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i="1" dirty="0" smtClean="0">
                <a:solidFill>
                  <a:schemeClr val="bg1"/>
                </a:solidFill>
                <a:latin typeface="Arial" charset="0"/>
              </a:rPr>
              <a:t>Page method</a:t>
            </a:r>
            <a:endParaRPr kumimoji="0" lang="zh-CN" alt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Flowchart: Process 20"/>
          <p:cNvSpPr/>
          <p:nvPr/>
        </p:nvSpPr>
        <p:spPr bwMode="auto">
          <a:xfrm>
            <a:off x="6588224" y="4601547"/>
            <a:ext cx="1446445" cy="828672"/>
          </a:xfrm>
          <a:prstGeom prst="flowChartProcess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Page Element</a:t>
            </a:r>
            <a:endParaRPr kumimoji="0" lang="zh-CN" alt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6156177" y="3329944"/>
            <a:ext cx="484632" cy="57848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97" y="912142"/>
            <a:ext cx="5916820" cy="428626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Automated testing - execution flow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44" y="2628594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Test code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8424" y="3412877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GIT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Repertory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82404" y="4327277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Jenkins Job is running</a:t>
            </a:r>
            <a:endParaRPr lang="zh-CN" altLang="en-US" sz="105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Curved Right Arrow 8"/>
          <p:cNvSpPr/>
          <p:nvPr/>
        </p:nvSpPr>
        <p:spPr>
          <a:xfrm rot="17813770">
            <a:off x="2601620" y="3642042"/>
            <a:ext cx="395398" cy="534365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7813770">
            <a:off x="3940684" y="4440495"/>
            <a:ext cx="395398" cy="534365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5826384" y="4213015"/>
            <a:ext cx="576572" cy="431803"/>
          </a:xfrm>
          <a:prstGeom prst="accentBorderCallout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Remote</a:t>
            </a:r>
            <a:br>
              <a:rPr lang="en-US" altLang="zh-CN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Server</a:t>
            </a:r>
            <a:endParaRPr lang="zh-CN" altLang="en-US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Line Callout 1 (Border and Accent Bar) 11"/>
          <p:cNvSpPr/>
          <p:nvPr/>
        </p:nvSpPr>
        <p:spPr>
          <a:xfrm>
            <a:off x="5831899" y="4869405"/>
            <a:ext cx="576572" cy="431803"/>
          </a:xfrm>
          <a:prstGeom prst="accentBorderCallout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Remote</a:t>
            </a:r>
            <a:br>
              <a:rPr lang="en-US" altLang="zh-CN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Server</a:t>
            </a:r>
            <a:endParaRPr lang="zh-CN" altLang="en-US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Curved Right Arrow 12"/>
          <p:cNvSpPr/>
          <p:nvPr/>
        </p:nvSpPr>
        <p:spPr>
          <a:xfrm rot="7535915">
            <a:off x="5694695" y="2646340"/>
            <a:ext cx="1370840" cy="2010134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lowchart: Multidocument 14"/>
          <p:cNvSpPr/>
          <p:nvPr/>
        </p:nvSpPr>
        <p:spPr>
          <a:xfrm>
            <a:off x="4409252" y="2548468"/>
            <a:ext cx="1060704" cy="75895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Report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4715314" y="3429000"/>
            <a:ext cx="324786" cy="802221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Curved Connector 17"/>
          <p:cNvCxnSpPr>
            <a:endCxn id="11" idx="2"/>
          </p:cNvCxnSpPr>
          <p:nvPr/>
        </p:nvCxnSpPr>
        <p:spPr>
          <a:xfrm flipV="1">
            <a:off x="5469956" y="4428917"/>
            <a:ext cx="356428" cy="2787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2" idx="2"/>
          </p:cNvCxnSpPr>
          <p:nvPr/>
        </p:nvCxnSpPr>
        <p:spPr>
          <a:xfrm>
            <a:off x="5469956" y="4878351"/>
            <a:ext cx="361943" cy="2069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PUBLIC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842" y="836712"/>
            <a:ext cx="3132348" cy="519256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Test 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report 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display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098" y="2105746"/>
            <a:ext cx="3772918" cy="1539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05746"/>
            <a:ext cx="3360790" cy="1539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98" y="4329972"/>
            <a:ext cx="3772918" cy="1979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4322793"/>
            <a:ext cx="3360790" cy="198652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3568" y="1700808"/>
            <a:ext cx="7920880" cy="4680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Extents Report:</a:t>
            </a:r>
          </a:p>
          <a:p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Cucumber Report:</a:t>
            </a:r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PUBLIC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31" y="836712"/>
            <a:ext cx="3994951" cy="57264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Progress and summary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180" y="1628800"/>
            <a:ext cx="7632957" cy="3179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717032"/>
            <a:ext cx="5544616" cy="2878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PUBLIC</a:t>
            </a:r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3240931" y="2320546"/>
            <a:ext cx="52692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Before feature</a:t>
            </a:r>
            <a:endParaRPr lang="en-US" altLang="zh-C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3074" y="4975901"/>
            <a:ext cx="5838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New add feature</a:t>
            </a:r>
            <a:endParaRPr lang="en-US" altLang="zh-CN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88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824" y="620688"/>
            <a:ext cx="5147079" cy="788666"/>
          </a:xfrm>
        </p:spPr>
        <p:txBody>
          <a:bodyPr/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Progress and summary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75055"/>
              </p:ext>
            </p:extLst>
          </p:nvPr>
        </p:nvGraphicFramePr>
        <p:xfrm>
          <a:off x="4211960" y="1988840"/>
          <a:ext cx="4501108" cy="295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PUBLIC</a:t>
            </a:r>
            <a:endParaRPr lang="zh-CN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1600" y="1592602"/>
            <a:ext cx="7848872" cy="4579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1220</TotalTime>
  <Words>142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Myungjo Std M</vt:lpstr>
      <vt:lpstr>Arial Unicode MS</vt:lpstr>
      <vt:lpstr>Microsoft YaHei UI</vt:lpstr>
      <vt:lpstr>幼圆</vt:lpstr>
      <vt:lpstr>Arial</vt:lpstr>
      <vt:lpstr>Century Gothic</vt:lpstr>
      <vt:lpstr>Wingdings 3</vt:lpstr>
      <vt:lpstr>Wisp</vt:lpstr>
      <vt:lpstr>GLR Automated Test Demo</vt:lpstr>
      <vt:lpstr>Selenium Test Design</vt:lpstr>
      <vt:lpstr>Cucumber framework</vt:lpstr>
      <vt:lpstr>Cucumber usage in our project- work process               </vt:lpstr>
      <vt:lpstr>Automated testing - execution flow</vt:lpstr>
      <vt:lpstr>Test report display</vt:lpstr>
      <vt:lpstr>Progress and summary</vt:lpstr>
      <vt:lpstr>Progress and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GLR自动化测试演示</dc:title>
  <dc:creator>Abel S YANG</dc:creator>
  <cp:keywords>PUBLIC</cp:keywords>
  <dc:description>PUBLIC</dc:description>
  <cp:lastModifiedBy>abel.s.yang@noexternalmail.hsbc.com</cp:lastModifiedBy>
  <cp:revision>83</cp:revision>
  <dcterms:modified xsi:type="dcterms:W3CDTF">2017-08-09T13:23:04Z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CLAPUBLIC</vt:lpwstr>
  </property>
</Properties>
</file>