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84" r:id="rId3"/>
    <p:sldId id="525" r:id="rId4"/>
    <p:sldId id="530" r:id="rId5"/>
    <p:sldId id="526" r:id="rId6"/>
    <p:sldId id="527" r:id="rId7"/>
    <p:sldId id="528" r:id="rId8"/>
    <p:sldId id="529" r:id="rId9"/>
    <p:sldId id="571" r:id="rId10"/>
    <p:sldId id="567" r:id="rId11"/>
    <p:sldId id="568" r:id="rId12"/>
    <p:sldId id="569" r:id="rId13"/>
    <p:sldId id="570" r:id="rId14"/>
    <p:sldId id="572" r:id="rId15"/>
    <p:sldId id="573" r:id="rId16"/>
    <p:sldId id="5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angz" initials="z" lastIdx="1" clrIdx="0">
    <p:extLst>
      <p:ext uri="{19B8F6BF-5375-455C-9EA6-DF929625EA0E}">
        <p15:presenceInfo xmlns:p15="http://schemas.microsoft.com/office/powerpoint/2012/main" userId="S-1-5-21-99737916-1246702547-326919109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548235"/>
    <a:srgbClr val="5B9BD5"/>
    <a:srgbClr val="00B0F0"/>
    <a:srgbClr val="D0CECE"/>
    <a:srgbClr val="C55A1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26" autoAdjust="0"/>
  </p:normalViewPr>
  <p:slideViewPr>
    <p:cSldViewPr snapToGrid="0" snapToObjects="1">
      <p:cViewPr varScale="1">
        <p:scale>
          <a:sx n="96" d="100"/>
          <a:sy n="96" d="100"/>
        </p:scale>
        <p:origin x="86" y="125"/>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424349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384234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386187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224392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23842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23228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30127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6488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170723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26984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405241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67768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release/python-365/"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signbuilder.co.uk/down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795" y="1382533"/>
            <a:ext cx="11406505" cy="1965960"/>
          </a:xfrm>
        </p:spPr>
        <p:txBody>
          <a:bodyPr>
            <a:normAutofit/>
          </a:bodyPr>
          <a:lstStyle/>
          <a:p>
            <a:r>
              <a:rPr lang="en-US" altLang="en-US" sz="3200" dirty="0">
                <a:solidFill>
                  <a:schemeClr val="tx1">
                    <a:lumMod val="65000"/>
                    <a:lumOff val="35000"/>
                  </a:schemeClr>
                </a:solidFill>
                <a:latin typeface="Caladea" charset="0"/>
                <a:ea typeface="Asana Math" charset="0"/>
              </a:rPr>
              <a:t>Spring 2019 48721</a:t>
            </a:r>
            <a:br>
              <a:rPr lang="en-US" altLang="en-US" sz="3200" dirty="0">
                <a:solidFill>
                  <a:schemeClr val="tx1">
                    <a:lumMod val="65000"/>
                    <a:lumOff val="35000"/>
                  </a:schemeClr>
                </a:solidFill>
                <a:latin typeface="Caladea" charset="0"/>
                <a:ea typeface="Asana Math" charset="0"/>
              </a:rPr>
            </a:br>
            <a:r>
              <a:rPr lang="en-US" altLang="en-US" sz="3200" dirty="0">
                <a:solidFill>
                  <a:schemeClr val="tx1">
                    <a:lumMod val="65000"/>
                    <a:lumOff val="35000"/>
                  </a:schemeClr>
                </a:solidFill>
                <a:latin typeface="Caladea" charset="0"/>
                <a:ea typeface="Asana Math" charset="0"/>
              </a:rPr>
              <a:t>Instructions for Assignment 3-Part 1</a:t>
            </a:r>
            <a:br>
              <a:rPr lang="x-none" altLang="en-US" sz="4000" dirty="0">
                <a:solidFill>
                  <a:schemeClr val="tx1">
                    <a:lumMod val="65000"/>
                    <a:lumOff val="35000"/>
                  </a:schemeClr>
                </a:solidFill>
                <a:latin typeface="Caladea" charset="0"/>
                <a:ea typeface="Asana Math" charset="0"/>
              </a:rPr>
            </a:br>
            <a:endParaRPr lang="x-none" altLang="en-US" sz="2400" b="1" dirty="0">
              <a:solidFill>
                <a:schemeClr val="tx1">
                  <a:lumMod val="65000"/>
                  <a:lumOff val="35000"/>
                </a:schemeClr>
              </a:solidFill>
              <a:latin typeface="Caladea" charset="0"/>
              <a:ea typeface="Asana Math"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sp>
        <p:nvSpPr>
          <p:cNvPr id="9" name="Text Box 8"/>
          <p:cNvSpPr txBox="1"/>
          <p:nvPr/>
        </p:nvSpPr>
        <p:spPr>
          <a:xfrm>
            <a:off x="1047749" y="960120"/>
            <a:ext cx="10567225" cy="707886"/>
          </a:xfrm>
          <a:prstGeom prst="rect">
            <a:avLst/>
          </a:prstGeom>
          <a:noFill/>
        </p:spPr>
        <p:txBody>
          <a:bodyPr wrap="square" rtlCol="0">
            <a:spAutoFit/>
          </a:bodyPr>
          <a:lstStyle/>
          <a:p>
            <a:endParaRPr lang="en-US" altLang="en-US" sz="2000" dirty="0"/>
          </a:p>
          <a:p>
            <a:pPr marL="285750" indent="-285750">
              <a:buFont typeface="Arial" panose="02080604020202020204" charset="0"/>
              <a:buChar char="•"/>
            </a:pPr>
            <a:endParaRPr lang="en-US" altLang="en-US" sz="2000" dirty="0"/>
          </a:p>
        </p:txBody>
      </p:sp>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8230870" cy="5078313"/>
          </a:xfrm>
          <a:prstGeom prst="rect">
            <a:avLst/>
          </a:prstGeom>
          <a:noFill/>
        </p:spPr>
        <p:txBody>
          <a:bodyPr wrap="square" rtlCol="0">
            <a:spAutoFit/>
          </a:bodyPr>
          <a:lstStyle/>
          <a:p>
            <a:pPr marL="285750" indent="-285750">
              <a:buFont typeface="Arial" panose="02080604020202020204" charset="0"/>
              <a:buChar char="•"/>
            </a:pPr>
            <a:r>
              <a:rPr lang="en-US" altLang="en-US" dirty="0"/>
              <a:t>Download Python 3 (latest version is 3.6.5) from </a:t>
            </a:r>
            <a:r>
              <a:rPr lang="en-US" altLang="en-US" dirty="0">
                <a:hlinkClick r:id="rId2"/>
              </a:rPr>
              <a:t>https://www.python.org/downloads/release/python-365/</a:t>
            </a:r>
            <a:endParaRPr lang="en-US" altLang="en-US" dirty="0"/>
          </a:p>
          <a:p>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pic>
        <p:nvPicPr>
          <p:cNvPr id="3" name="Picture 2">
            <a:extLst>
              <a:ext uri="{FF2B5EF4-FFF2-40B4-BE49-F238E27FC236}">
                <a16:creationId xmlns:a16="http://schemas.microsoft.com/office/drawing/2014/main" id="{F1D96C40-4564-4823-AB95-2ADB354BCBF6}"/>
              </a:ext>
            </a:extLst>
          </p:cNvPr>
          <p:cNvPicPr>
            <a:picLocks noChangeAspect="1"/>
          </p:cNvPicPr>
          <p:nvPr/>
        </p:nvPicPr>
        <p:blipFill>
          <a:blip r:embed="rId3"/>
          <a:stretch>
            <a:fillRect/>
          </a:stretch>
        </p:blipFill>
        <p:spPr>
          <a:xfrm>
            <a:off x="2024243" y="1698903"/>
            <a:ext cx="7677367" cy="3882058"/>
          </a:xfrm>
          <a:prstGeom prst="rect">
            <a:avLst/>
          </a:prstGeom>
        </p:spPr>
      </p:pic>
      <p:sp>
        <p:nvSpPr>
          <p:cNvPr id="5" name="Rectangle 4">
            <a:extLst>
              <a:ext uri="{FF2B5EF4-FFF2-40B4-BE49-F238E27FC236}">
                <a16:creationId xmlns:a16="http://schemas.microsoft.com/office/drawing/2014/main" id="{8F775AAC-54F1-4F47-A71D-08CBEDE48A7E}"/>
              </a:ext>
            </a:extLst>
          </p:cNvPr>
          <p:cNvSpPr/>
          <p:nvPr/>
        </p:nvSpPr>
        <p:spPr>
          <a:xfrm>
            <a:off x="2156867" y="4090369"/>
            <a:ext cx="7454803" cy="139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8F0CEB-2137-4847-A51E-433F7B34567E}"/>
              </a:ext>
            </a:extLst>
          </p:cNvPr>
          <p:cNvSpPr/>
          <p:nvPr/>
        </p:nvSpPr>
        <p:spPr>
          <a:xfrm>
            <a:off x="2156867" y="4731139"/>
            <a:ext cx="7454803" cy="139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1C0AB8-D62D-4BFF-9F05-D8C31B8AB529}"/>
              </a:ext>
            </a:extLst>
          </p:cNvPr>
          <p:cNvSpPr txBox="1"/>
          <p:nvPr/>
        </p:nvSpPr>
        <p:spPr>
          <a:xfrm flipH="1">
            <a:off x="9611670" y="3975505"/>
            <a:ext cx="1671399" cy="369332"/>
          </a:xfrm>
          <a:prstGeom prst="rect">
            <a:avLst/>
          </a:prstGeom>
          <a:noFill/>
        </p:spPr>
        <p:txBody>
          <a:bodyPr wrap="square" rtlCol="0">
            <a:spAutoFit/>
          </a:bodyPr>
          <a:lstStyle/>
          <a:p>
            <a:r>
              <a:rPr lang="en-US" dirty="0">
                <a:solidFill>
                  <a:srgbClr val="FF0000"/>
                </a:solidFill>
              </a:rPr>
              <a:t>64 bit</a:t>
            </a:r>
          </a:p>
        </p:txBody>
      </p:sp>
      <p:sp>
        <p:nvSpPr>
          <p:cNvPr id="12" name="TextBox 11">
            <a:extLst>
              <a:ext uri="{FF2B5EF4-FFF2-40B4-BE49-F238E27FC236}">
                <a16:creationId xmlns:a16="http://schemas.microsoft.com/office/drawing/2014/main" id="{88568AB2-8536-44DC-BCF2-97EC9B6E6CC6}"/>
              </a:ext>
            </a:extLst>
          </p:cNvPr>
          <p:cNvSpPr txBox="1"/>
          <p:nvPr/>
        </p:nvSpPr>
        <p:spPr>
          <a:xfrm flipH="1">
            <a:off x="9611097" y="4616275"/>
            <a:ext cx="1671399" cy="369332"/>
          </a:xfrm>
          <a:prstGeom prst="rect">
            <a:avLst/>
          </a:prstGeom>
          <a:noFill/>
        </p:spPr>
        <p:txBody>
          <a:bodyPr wrap="square" rtlCol="0">
            <a:spAutoFit/>
          </a:bodyPr>
          <a:lstStyle/>
          <a:p>
            <a:r>
              <a:rPr lang="en-US" dirty="0">
                <a:solidFill>
                  <a:srgbClr val="FF0000"/>
                </a:solidFill>
              </a:rPr>
              <a:t>32 bit</a:t>
            </a:r>
          </a:p>
        </p:txBody>
      </p:sp>
      <p:pic>
        <p:nvPicPr>
          <p:cNvPr id="11" name="Content Placeholder 5">
            <a:extLst>
              <a:ext uri="{FF2B5EF4-FFF2-40B4-BE49-F238E27FC236}">
                <a16:creationId xmlns:a16="http://schemas.microsoft.com/office/drawing/2014/main" id="{ED944B4A-5FE5-463D-A919-654759B0A797}"/>
              </a:ext>
            </a:extLst>
          </p:cNvPr>
          <p:cNvPicPr>
            <a:picLocks noGrp="1" noChangeAspect="1"/>
          </p:cNvPicPr>
          <p:nvPr>
            <p:ph idx="1"/>
          </p:nvPr>
        </p:nvPicPr>
        <p:blipFill>
          <a:blip r:embed="rId4"/>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8609133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1047749" y="960120"/>
            <a:ext cx="10567225" cy="707886"/>
          </a:xfrm>
          <a:prstGeom prst="rect">
            <a:avLst/>
          </a:prstGeom>
          <a:noFill/>
        </p:spPr>
        <p:txBody>
          <a:bodyPr wrap="square" rtlCol="0">
            <a:spAutoFit/>
          </a:bodyPr>
          <a:lstStyle/>
          <a:p>
            <a:endParaRPr lang="en-US" altLang="en-US" sz="2000" dirty="0"/>
          </a:p>
          <a:p>
            <a:pPr marL="285750" indent="-285750">
              <a:buFont typeface="Arial" panose="02080604020202020204" charset="0"/>
              <a:buChar char="•"/>
            </a:pPr>
            <a:endParaRPr lang="en-US" altLang="en-US" sz="2000" dirty="0"/>
          </a:p>
        </p:txBody>
      </p:sp>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8230870" cy="4524315"/>
          </a:xfrm>
          <a:prstGeom prst="rect">
            <a:avLst/>
          </a:prstGeom>
          <a:noFill/>
        </p:spPr>
        <p:txBody>
          <a:bodyPr wrap="square" rtlCol="0">
            <a:spAutoFit/>
          </a:bodyPr>
          <a:lstStyle/>
          <a:p>
            <a:pPr marL="285750" indent="-285750">
              <a:buFont typeface="Arial" panose="02080604020202020204" charset="0"/>
              <a:buChar char="•"/>
            </a:pPr>
            <a:r>
              <a:rPr lang="en-US" altLang="en-US" dirty="0"/>
              <a:t>Install</a:t>
            </a:r>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pic>
        <p:nvPicPr>
          <p:cNvPr id="7" name="Picture 6">
            <a:extLst>
              <a:ext uri="{FF2B5EF4-FFF2-40B4-BE49-F238E27FC236}">
                <a16:creationId xmlns:a16="http://schemas.microsoft.com/office/drawing/2014/main" id="{02CD1445-5EBA-4330-A411-B6E567A0EF22}"/>
              </a:ext>
            </a:extLst>
          </p:cNvPr>
          <p:cNvPicPr>
            <a:picLocks noChangeAspect="1"/>
          </p:cNvPicPr>
          <p:nvPr/>
        </p:nvPicPr>
        <p:blipFill>
          <a:blip r:embed="rId2"/>
          <a:stretch>
            <a:fillRect/>
          </a:stretch>
        </p:blipFill>
        <p:spPr>
          <a:xfrm>
            <a:off x="2364563" y="1314063"/>
            <a:ext cx="7462874" cy="4592044"/>
          </a:xfrm>
          <a:prstGeom prst="rect">
            <a:avLst/>
          </a:prstGeom>
        </p:spPr>
      </p:pic>
      <p:sp>
        <p:nvSpPr>
          <p:cNvPr id="11" name="Rectangle 10">
            <a:extLst>
              <a:ext uri="{FF2B5EF4-FFF2-40B4-BE49-F238E27FC236}">
                <a16:creationId xmlns:a16="http://schemas.microsoft.com/office/drawing/2014/main" id="{048B5315-97E8-4F0D-A1C8-36F2407FC5BB}"/>
              </a:ext>
            </a:extLst>
          </p:cNvPr>
          <p:cNvSpPr/>
          <p:nvPr/>
        </p:nvSpPr>
        <p:spPr>
          <a:xfrm>
            <a:off x="4306754" y="5416598"/>
            <a:ext cx="2394193" cy="4217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FC97B5-DD03-44BE-92C8-D5C8D5617F48}"/>
              </a:ext>
            </a:extLst>
          </p:cNvPr>
          <p:cNvSpPr/>
          <p:nvPr/>
        </p:nvSpPr>
        <p:spPr>
          <a:xfrm>
            <a:off x="4425417" y="2799041"/>
            <a:ext cx="4313734" cy="1054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63FCC5D-4077-4297-A3B3-CEA437026C99}"/>
              </a:ext>
            </a:extLst>
          </p:cNvPr>
          <p:cNvSpPr txBox="1">
            <a:spLocks/>
          </p:cNvSpPr>
          <p:nvPr/>
        </p:nvSpPr>
        <p:spPr>
          <a:xfrm>
            <a:off x="113030" y="7620"/>
            <a:ext cx="10325735" cy="788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pic>
        <p:nvPicPr>
          <p:cNvPr id="14" name="Content Placeholder 5">
            <a:extLst>
              <a:ext uri="{FF2B5EF4-FFF2-40B4-BE49-F238E27FC236}">
                <a16:creationId xmlns:a16="http://schemas.microsoft.com/office/drawing/2014/main" id="{DDD68C50-54B0-4AF7-A76F-1783D477F085}"/>
              </a:ext>
            </a:extLst>
          </p:cNvPr>
          <p:cNvPicPr>
            <a:picLocks noGrp="1" noChangeAspect="1"/>
          </p:cNvPicPr>
          <p:nvPr>
            <p:ph idx="1"/>
          </p:nvPr>
        </p:nvPicPr>
        <p:blipFill>
          <a:blip r:embed="rId3"/>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1542262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11031222" cy="10341293"/>
          </a:xfrm>
          <a:prstGeom prst="rect">
            <a:avLst/>
          </a:prstGeom>
          <a:noFill/>
        </p:spPr>
        <p:txBody>
          <a:bodyPr wrap="square" rtlCol="0">
            <a:spAutoFit/>
          </a:bodyPr>
          <a:lstStyle/>
          <a:p>
            <a:pPr marL="285750" indent="-285750">
              <a:buFont typeface="Arial" panose="02080604020202020204" charset="0"/>
              <a:buChar char="•"/>
            </a:pPr>
            <a:r>
              <a:rPr lang="en-US" altLang="en-US" dirty="0"/>
              <a:t>Open “Command Prompt” or “PowerShell” of windows by administrator (right click run as administrator)</a:t>
            </a:r>
          </a:p>
          <a:p>
            <a:pPr marL="285750" indent="-285750">
              <a:buFont typeface="Arial" panose="02080604020202020204" charset="0"/>
              <a:buChar char="•"/>
            </a:pPr>
            <a:r>
              <a:rPr lang="en-US" altLang="en-US" i="1" dirty="0">
                <a:solidFill>
                  <a:schemeClr val="accent1">
                    <a:lumMod val="50000"/>
                  </a:schemeClr>
                </a:solidFill>
              </a:rPr>
              <a:t>pip install </a:t>
            </a:r>
            <a:r>
              <a:rPr lang="en-US" altLang="en-US" i="1" dirty="0" err="1">
                <a:solidFill>
                  <a:schemeClr val="accent1">
                    <a:lumMod val="50000"/>
                  </a:schemeClr>
                </a:solidFill>
              </a:rPr>
              <a:t>virtualenv</a:t>
            </a:r>
            <a:endParaRPr lang="en-US" altLang="en-US" i="1" dirty="0">
              <a:solidFill>
                <a:schemeClr val="accent1">
                  <a:lumMod val="50000"/>
                </a:schemeClr>
              </a:solidFill>
            </a:endParaRPr>
          </a:p>
          <a:p>
            <a:pPr marL="285750" indent="-285750">
              <a:buFont typeface="Arial" panose="02080604020202020204" charset="0"/>
              <a:buChar char="•"/>
            </a:pPr>
            <a:endParaRPr lang="en-US" altLang="en-US" i="1" dirty="0"/>
          </a:p>
          <a:p>
            <a:pPr marL="285750" indent="-285750">
              <a:buFont typeface="Arial" panose="02080604020202020204" charset="0"/>
              <a:buChar char="•"/>
            </a:pPr>
            <a:r>
              <a:rPr lang="en-US" altLang="en-US" dirty="0"/>
              <a:t>Set the execution policy to “bypass” only for this session if you use PowerShell </a:t>
            </a:r>
            <a:endParaRPr lang="en-US" altLang="en-US" i="1" dirty="0"/>
          </a:p>
          <a:p>
            <a:pPr marL="285750" indent="-285750">
              <a:buFont typeface="Arial" panose="02080604020202020204" charset="0"/>
              <a:buChar char="•"/>
            </a:pPr>
            <a:r>
              <a:rPr lang="en-US" altLang="en-US" i="1" dirty="0">
                <a:solidFill>
                  <a:schemeClr val="accent1">
                    <a:lumMod val="50000"/>
                  </a:schemeClr>
                </a:solidFill>
              </a:rPr>
              <a:t>Set-</a:t>
            </a:r>
            <a:r>
              <a:rPr lang="en-US" altLang="en-US" i="1" dirty="0" err="1">
                <a:solidFill>
                  <a:schemeClr val="accent1">
                    <a:lumMod val="50000"/>
                  </a:schemeClr>
                </a:solidFill>
              </a:rPr>
              <a:t>ExecutionPolicy</a:t>
            </a:r>
            <a:r>
              <a:rPr lang="en-US" altLang="en-US" i="1" dirty="0">
                <a:solidFill>
                  <a:schemeClr val="accent1">
                    <a:lumMod val="50000"/>
                  </a:schemeClr>
                </a:solidFill>
              </a:rPr>
              <a:t> –Scope Process –</a:t>
            </a:r>
            <a:r>
              <a:rPr lang="en-US" altLang="en-US" i="1" dirty="0" err="1">
                <a:solidFill>
                  <a:schemeClr val="accent1">
                    <a:lumMod val="50000"/>
                  </a:schemeClr>
                </a:solidFill>
              </a:rPr>
              <a:t>ExecutionPolicy</a:t>
            </a:r>
            <a:r>
              <a:rPr lang="en-US" altLang="en-US" i="1" dirty="0">
                <a:solidFill>
                  <a:schemeClr val="accent1">
                    <a:lumMod val="50000"/>
                  </a:schemeClr>
                </a:solidFill>
              </a:rPr>
              <a:t> Bypass</a:t>
            </a:r>
            <a:endParaRPr lang="en-US" altLang="en-US" dirty="0">
              <a:solidFill>
                <a:schemeClr val="accent1">
                  <a:lumMod val="50000"/>
                </a:schemeClr>
              </a:solidFill>
            </a:endParaRPr>
          </a:p>
          <a:p>
            <a:endParaRPr lang="en-US" altLang="en-US" dirty="0"/>
          </a:p>
          <a:p>
            <a:pPr marL="285750" indent="-285750">
              <a:buFont typeface="Arial" panose="02080604020202020204" charset="0"/>
              <a:buChar char="•"/>
            </a:pPr>
            <a:r>
              <a:rPr lang="en-US" altLang="en-US" dirty="0"/>
              <a:t>Go to your working directory, create a virtual environment</a:t>
            </a:r>
          </a:p>
          <a:p>
            <a:pPr marL="285750" indent="-285750">
              <a:buFont typeface="Arial" panose="02080604020202020204" charset="0"/>
              <a:buChar char="•"/>
            </a:pPr>
            <a:r>
              <a:rPr lang="en-US" altLang="en-US" i="1" dirty="0" err="1">
                <a:solidFill>
                  <a:schemeClr val="accent1">
                    <a:lumMod val="50000"/>
                  </a:schemeClr>
                </a:solidFill>
              </a:rPr>
              <a:t>virtualenv</a:t>
            </a:r>
            <a:r>
              <a:rPr lang="en-US" altLang="en-US" i="1" dirty="0">
                <a:solidFill>
                  <a:schemeClr val="accent1">
                    <a:lumMod val="50000"/>
                  </a:schemeClr>
                </a:solidFill>
              </a:rPr>
              <a:t> </a:t>
            </a:r>
            <a:r>
              <a:rPr lang="en-US" altLang="en-US" i="1" dirty="0" err="1">
                <a:solidFill>
                  <a:schemeClr val="accent1">
                    <a:lumMod val="50000"/>
                  </a:schemeClr>
                </a:solidFill>
              </a:rPr>
              <a:t>virtualEnvName</a:t>
            </a:r>
            <a:r>
              <a:rPr lang="en-US" altLang="en-US" i="1" dirty="0">
                <a:solidFill>
                  <a:schemeClr val="accent1">
                    <a:lumMod val="50000"/>
                  </a:schemeClr>
                </a:solidFill>
              </a:rPr>
              <a:t> </a:t>
            </a:r>
          </a:p>
          <a:p>
            <a:pPr marL="285750" indent="-285750">
              <a:buFont typeface="Arial" panose="02080604020202020204" charset="0"/>
              <a:buChar char="•"/>
            </a:pPr>
            <a:endParaRPr lang="en-US" altLang="en-US" i="1" dirty="0"/>
          </a:p>
          <a:p>
            <a:pPr marL="285750" indent="-285750">
              <a:buFont typeface="Arial" panose="02080604020202020204" charset="0"/>
              <a:buChar char="•"/>
            </a:pPr>
            <a:r>
              <a:rPr lang="en-US" altLang="en-US" dirty="0"/>
              <a:t>Enter the virtual environment</a:t>
            </a:r>
          </a:p>
          <a:p>
            <a:pPr marL="285750" indent="-285750">
              <a:buFont typeface="Arial" panose="02080604020202020204" charset="0"/>
              <a:buChar char="•"/>
            </a:pPr>
            <a:r>
              <a:rPr lang="en-US" altLang="en-US" dirty="0">
                <a:solidFill>
                  <a:schemeClr val="accent1">
                    <a:lumMod val="50000"/>
                  </a:schemeClr>
                </a:solidFill>
              </a:rPr>
              <a:t>.\</a:t>
            </a:r>
            <a:r>
              <a:rPr lang="en-US" altLang="en-US" dirty="0" err="1">
                <a:solidFill>
                  <a:schemeClr val="accent1">
                    <a:lumMod val="50000"/>
                  </a:schemeClr>
                </a:solidFill>
              </a:rPr>
              <a:t>virtualEnvName</a:t>
            </a:r>
            <a:r>
              <a:rPr lang="en-US" altLang="en-US" dirty="0">
                <a:solidFill>
                  <a:schemeClr val="accent1">
                    <a:lumMod val="50000"/>
                  </a:schemeClr>
                </a:solidFill>
              </a:rPr>
              <a:t>\Scripts\activate</a:t>
            </a:r>
          </a:p>
          <a:p>
            <a:pPr marL="285750" indent="-285750">
              <a:buFont typeface="Arial" panose="02080604020202020204" charset="0"/>
              <a:buChar char="•"/>
            </a:pPr>
            <a:endParaRPr lang="en-US" altLang="en-US" dirty="0"/>
          </a:p>
          <a:p>
            <a:pPr marL="285750" indent="-285750">
              <a:buFont typeface="Arial" panose="02080604020202020204" charset="0"/>
              <a:buChar char="•"/>
            </a:pPr>
            <a:r>
              <a:rPr lang="en-US" altLang="en-US" dirty="0"/>
              <a:t>Leave the virtual environment</a:t>
            </a:r>
          </a:p>
          <a:p>
            <a:pPr marL="285750" indent="-285750">
              <a:buFont typeface="Arial" panose="02080604020202020204" charset="0"/>
              <a:buChar char="•"/>
            </a:pPr>
            <a:r>
              <a:rPr lang="en-US" altLang="en-US" i="1" dirty="0">
                <a:solidFill>
                  <a:schemeClr val="accent1">
                    <a:lumMod val="50000"/>
                  </a:schemeClr>
                </a:solidFill>
              </a:rPr>
              <a:t>Deactivate</a:t>
            </a:r>
          </a:p>
          <a:p>
            <a:pPr marL="285750" indent="-285750">
              <a:buFont typeface="Arial" panose="02080604020202020204" charset="0"/>
              <a:buChar char="•"/>
            </a:pPr>
            <a:endParaRPr lang="en-US" altLang="en-US" i="1" dirty="0">
              <a:solidFill>
                <a:schemeClr val="accent1">
                  <a:lumMod val="50000"/>
                </a:schemeClr>
              </a:solidFill>
            </a:endParaRPr>
          </a:p>
          <a:p>
            <a:pPr marL="285750" indent="-285750">
              <a:buFont typeface="Arial" panose="02080604020202020204" charset="0"/>
              <a:buChar char="•"/>
            </a:pPr>
            <a:r>
              <a:rPr lang="en-US" altLang="en-US" dirty="0"/>
              <a:t>Install dependencies</a:t>
            </a:r>
          </a:p>
          <a:p>
            <a:pPr marL="285750" indent="-285750">
              <a:buFont typeface="Arial" panose="02080604020202020204" charset="0"/>
              <a:buChar char="•"/>
            </a:pPr>
            <a:r>
              <a:rPr lang="en-US" altLang="en-US" i="1" dirty="0">
                <a:solidFill>
                  <a:schemeClr val="accent1">
                    <a:lumMod val="50000"/>
                  </a:schemeClr>
                </a:solidFill>
              </a:rPr>
              <a:t>pip install -r requirements.txt</a:t>
            </a:r>
          </a:p>
          <a:p>
            <a:pPr marL="285750" indent="-285750">
              <a:buFont typeface="Arial" panose="02080604020202020204" charset="0"/>
              <a:buChar char="•"/>
            </a:pPr>
            <a:endParaRPr lang="en-US" altLang="en-US" i="1" dirty="0">
              <a:solidFill>
                <a:schemeClr val="accent1">
                  <a:lumMod val="50000"/>
                </a:schemeClr>
              </a:solidFill>
            </a:endParaRPr>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sp>
        <p:nvSpPr>
          <p:cNvPr id="7" name="Title 1">
            <a:extLst>
              <a:ext uri="{FF2B5EF4-FFF2-40B4-BE49-F238E27FC236}">
                <a16:creationId xmlns:a16="http://schemas.microsoft.com/office/drawing/2014/main" id="{FC6BA380-0E4D-4642-9EDB-A596ADE8529A}"/>
              </a:ext>
            </a:extLst>
          </p:cNvPr>
          <p:cNvSpPr txBox="1">
            <a:spLocks/>
          </p:cNvSpPr>
          <p:nvPr/>
        </p:nvSpPr>
        <p:spPr>
          <a:xfrm>
            <a:off x="113030" y="7620"/>
            <a:ext cx="10325735" cy="788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pic>
        <p:nvPicPr>
          <p:cNvPr id="9" name="Content Placeholder 5">
            <a:extLst>
              <a:ext uri="{FF2B5EF4-FFF2-40B4-BE49-F238E27FC236}">
                <a16:creationId xmlns:a16="http://schemas.microsoft.com/office/drawing/2014/main" id="{D5AAD86C-FBE1-4114-A062-2F5367F2D39F}"/>
              </a:ext>
            </a:extLst>
          </p:cNvPr>
          <p:cNvPicPr>
            <a:picLocks noGrp="1" noChangeAspect="1"/>
          </p:cNvPicPr>
          <p:nvPr>
            <p:ph idx="1"/>
          </p:nvPr>
        </p:nvPicPr>
        <p:blipFill>
          <a:blip r:embed="rId2"/>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20861629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Run the Control Test</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477875"/>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xremote.py is a client script that sends your code to the server, and gets the results from the server</a:t>
            </a:r>
          </a:p>
          <a:p>
            <a:pPr marL="285750" indent="-285750">
              <a:buFont typeface="Arial" panose="020B0604020202020204" pitchFamily="34" charset="0"/>
              <a:buChar char="•"/>
            </a:pPr>
            <a:r>
              <a:rPr lang="en-US" altLang="en-US" sz="2800" i="1" dirty="0">
                <a:solidFill>
                  <a:schemeClr val="accent1">
                    <a:lumMod val="50000"/>
                  </a:schemeClr>
                </a:solidFill>
              </a:rPr>
              <a:t>python xremote.py --</a:t>
            </a:r>
            <a:r>
              <a:rPr lang="en-US" altLang="en-US" sz="2800" i="1" dirty="0" err="1">
                <a:solidFill>
                  <a:schemeClr val="accent1">
                    <a:lumMod val="50000"/>
                  </a:schemeClr>
                </a:solidFill>
              </a:rPr>
              <a:t>ip</a:t>
            </a:r>
            <a:r>
              <a:rPr lang="en-US" altLang="en-US" sz="2800" i="1" dirty="0">
                <a:solidFill>
                  <a:schemeClr val="accent1">
                    <a:lumMod val="50000"/>
                  </a:schemeClr>
                </a:solidFill>
              </a:rPr>
              <a:t> 128.2.111.196 --port 48721 --key </a:t>
            </a:r>
            <a:r>
              <a:rPr lang="en-US" altLang="en-US" sz="2800" i="1" dirty="0" err="1">
                <a:solidFill>
                  <a:schemeClr val="accent1">
                    <a:lumMod val="50000"/>
                  </a:schemeClr>
                </a:solidFill>
              </a:rPr>
              <a:t>KEY</a:t>
            </a:r>
            <a:r>
              <a:rPr lang="en-US" altLang="en-US" sz="2800" i="1" dirty="0">
                <a:solidFill>
                  <a:schemeClr val="accent1">
                    <a:lumMod val="50000"/>
                  </a:schemeClr>
                </a:solidFill>
              </a:rPr>
              <a:t> --path </a:t>
            </a:r>
            <a:r>
              <a:rPr lang="en-US" altLang="en-US" sz="2800" i="1" dirty="0" err="1">
                <a:solidFill>
                  <a:schemeClr val="accent1">
                    <a:lumMod val="50000"/>
                  </a:schemeClr>
                </a:solidFill>
              </a:rPr>
              <a:t>pathToYourCode</a:t>
            </a:r>
            <a:endParaRPr lang="en-US" altLang="en-US" sz="2800" i="1" dirty="0">
              <a:solidFill>
                <a:schemeClr val="accent1">
                  <a:lumMod val="50000"/>
                </a:schemeClr>
              </a:solidFill>
            </a:endParaRPr>
          </a:p>
          <a:p>
            <a:pPr marL="285750" indent="-285750">
              <a:buFont typeface="Arial" panose="020B0604020202020204" pitchFamily="34" charset="0"/>
              <a:buChar char="•"/>
            </a:pPr>
            <a:r>
              <a:rPr lang="en-US" altLang="en-US" sz="2800" dirty="0"/>
              <a:t>The keys can be found in keys.txt</a:t>
            </a:r>
          </a:p>
          <a:p>
            <a:pPr marL="285750" indent="-285750">
              <a:buFont typeface="Arial" panose="020B0604020202020204" pitchFamily="3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7729555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Run the Control Test</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170099"/>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err="1"/>
              <a:t>xremote</a:t>
            </a:r>
            <a:r>
              <a:rPr lang="en-US" altLang="en-US" sz="2800" dirty="0"/>
              <a:t> can stream the real-time logging to your terminal for your debug</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If successful, </a:t>
            </a:r>
            <a:r>
              <a:rPr lang="en-US" altLang="en-US" sz="2800" dirty="0" err="1"/>
              <a:t>xremote</a:t>
            </a:r>
            <a:r>
              <a:rPr lang="en-US" altLang="en-US" sz="2800" dirty="0"/>
              <a:t> downloads the results to xremote_res.zip </a:t>
            </a: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8976420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Results</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724096"/>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Simulation results are stored in </a:t>
            </a:r>
            <a:r>
              <a:rPr lang="en-US" altLang="en-US" sz="2800" dirty="0" err="1"/>
              <a:t>Eplus</a:t>
            </a:r>
            <a:r>
              <a:rPr lang="en-US" altLang="en-US" sz="2800" dirty="0"/>
              <a:t>-env-run{X}/</a:t>
            </a:r>
            <a:r>
              <a:rPr lang="en-US" altLang="en-US" sz="2800" dirty="0" err="1"/>
              <a:t>Eplus</a:t>
            </a:r>
            <a:r>
              <a:rPr lang="en-US" altLang="en-US" sz="2800" dirty="0"/>
              <a:t>-env-{environment name}-res{X}/Eplus-env-sub_run1/output/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You can view the </a:t>
            </a:r>
            <a:r>
              <a:rPr lang="en-US" altLang="en-US" sz="2800" dirty="0" err="1"/>
              <a:t>eplusout.eso</a:t>
            </a:r>
            <a:r>
              <a:rPr lang="en-US" altLang="en-US" sz="2800" dirty="0"/>
              <a:t> file using </a:t>
            </a:r>
            <a:r>
              <a:rPr lang="en-US" altLang="en-US" sz="2800" dirty="0" err="1"/>
              <a:t>DesignBuilder</a:t>
            </a:r>
            <a:r>
              <a:rPr lang="en-US" altLang="en-US" sz="2800" dirty="0"/>
              <a:t> Results Viewer (</a:t>
            </a:r>
            <a:r>
              <a:rPr lang="en-US" altLang="en-US" sz="2800" dirty="0">
                <a:hlinkClick r:id="rId4"/>
              </a:rPr>
              <a:t>https://designbuilder.co.uk/download</a:t>
            </a:r>
            <a:r>
              <a:rPr lang="en-US" altLang="en-US" sz="2800" dirty="0"/>
              <a: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Or you can view eplusout.csv using Excel</a:t>
            </a: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8044664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Errors	</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2554545"/>
          </a:xfrm>
          <a:prstGeom prst="rect">
            <a:avLst/>
          </a:prstGeom>
          <a:noFill/>
        </p:spPr>
        <p:txBody>
          <a:bodyPr wrap="square" rtlCol="0">
            <a:spAutoFit/>
          </a:bodyPr>
          <a:lstStyle/>
          <a:p>
            <a:pPr marL="285750" indent="-285750">
              <a:buFont typeface="Arial" panose="02080604020202020204" charset="0"/>
              <a:buChar char="•"/>
            </a:pPr>
            <a:r>
              <a:rPr lang="en-US" altLang="en-US" sz="2000" dirty="0"/>
              <a:t>This is our in-house brewed code</a:t>
            </a:r>
          </a:p>
          <a:p>
            <a:pPr marL="285750" indent="-285750">
              <a:buFont typeface="Arial" panose="02080604020202020204" charset="0"/>
              <a:buChar char="•"/>
            </a:pPr>
            <a:endParaRPr lang="en-US" altLang="en-US" sz="2000" dirty="0"/>
          </a:p>
          <a:p>
            <a:pPr marL="285750" indent="-285750">
              <a:buFont typeface="Arial" panose="02080604020202020204" charset="0"/>
              <a:buChar char="•"/>
            </a:pPr>
            <a:r>
              <a:rPr lang="en-US" altLang="en-US" sz="2000" dirty="0"/>
              <a:t>Copy me all the error messages</a:t>
            </a:r>
          </a:p>
          <a:p>
            <a:pPr marL="285750" indent="-285750">
              <a:buFont typeface="Arial" panose="02080604020202020204" charset="0"/>
              <a:buChar char="•"/>
            </a:pPr>
            <a:endParaRPr lang="en-US" altLang="en-US" sz="2000" dirty="0"/>
          </a:p>
          <a:p>
            <a:pPr marL="285750" indent="-285750">
              <a:buFont typeface="Arial" panose="02080604020202020204" charset="0"/>
              <a:buChar char="•"/>
            </a:pPr>
            <a:r>
              <a:rPr lang="en-US" altLang="en-US" sz="2000" dirty="0"/>
              <a:t>I will fix it ASAP</a:t>
            </a:r>
          </a:p>
          <a:p>
            <a:pPr marL="285750" indent="-285750">
              <a:buFont typeface="Arial" panose="02080604020202020204" charset="0"/>
              <a:buChar char="•"/>
            </a:pPr>
            <a:endParaRPr lang="en-US" altLang="en-US" sz="2000" dirty="0"/>
          </a:p>
          <a:p>
            <a:pPr marL="285750" indent="-285750">
              <a:buFont typeface="Arial" panose="02080604020202020204" charset="0"/>
              <a:buChar char="•"/>
            </a:pPr>
            <a:r>
              <a:rPr lang="en-US" altLang="en-US" sz="2000" dirty="0"/>
              <a:t>WeChat: </a:t>
            </a:r>
            <a:r>
              <a:rPr lang="en-US" altLang="en-US" sz="2000" dirty="0" err="1"/>
              <a:t>zhangzhizza</a:t>
            </a: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22968794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Starter Package</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433965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Baseline control logic code</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Baseline building operation data</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xremote.py (client tool to run virtual control test remotely)</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requirements.txt (environment requirements file)</a:t>
            </a:r>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2109282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6494085"/>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control logic should be implemented in Python 3</a:t>
            </a:r>
          </a:p>
          <a:p>
            <a:pPr marL="285750" indent="-285750">
              <a:buFont typeface="Arial" panose="020B0604020202020204" pitchFamily="34" charset="0"/>
              <a:buChar char="•"/>
            </a:pPr>
            <a:r>
              <a:rPr lang="en-US" altLang="en-US" sz="2800" dirty="0"/>
              <a:t>Allowed external python package:</a:t>
            </a:r>
          </a:p>
          <a:p>
            <a:pPr marL="742950" lvl="1" indent="-285750">
              <a:buFont typeface="Arial" panose="020B0604020202020204" pitchFamily="34" charset="0"/>
              <a:buChar char="•"/>
            </a:pPr>
            <a:r>
              <a:rPr lang="en-US" altLang="en-US" sz="2800" dirty="0" err="1"/>
              <a:t>Numpy</a:t>
            </a:r>
            <a:endParaRPr lang="en-US" altLang="en-US" sz="2800" dirty="0"/>
          </a:p>
          <a:p>
            <a:pPr marL="742950" lvl="1" indent="-285750">
              <a:buFont typeface="Arial" panose="020B0604020202020204" pitchFamily="34" charset="0"/>
              <a:buChar char="•"/>
            </a:pPr>
            <a:r>
              <a:rPr lang="en-US" altLang="en-US" sz="2800" dirty="0" err="1"/>
              <a:t>Scipy</a:t>
            </a:r>
            <a:endParaRPr lang="en-US" altLang="en-US" sz="2800" dirty="0"/>
          </a:p>
          <a:p>
            <a:pPr marL="457200" indent="-457200">
              <a:buFont typeface="Arial" panose="020B0604020202020204" pitchFamily="34" charset="0"/>
              <a:buChar char="•"/>
            </a:pPr>
            <a:r>
              <a:rPr lang="en-US" altLang="en-US" sz="2800" dirty="0"/>
              <a:t>A starter code (baseline logic) is provided. Your control logic can be very similar to the baseline logic, and should not be too complicated (the grade is not related to the complexity of the control logic)</a:t>
            </a:r>
          </a:p>
          <a:p>
            <a:pPr marL="457200" indent="-457200">
              <a:buFont typeface="Arial" panose="020B0604020202020204" pitchFamily="34" charset="0"/>
              <a:buChar char="•"/>
            </a:pPr>
            <a:r>
              <a:rPr lang="en-US" altLang="en-US" sz="2800" dirty="0"/>
              <a:t>Spend your time in data analysis</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9807621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Simulator</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4118471" y="983560"/>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3" name="矩形 2">
            <a:extLst>
              <a:ext uri="{FF2B5EF4-FFF2-40B4-BE49-F238E27FC236}">
                <a16:creationId xmlns:a16="http://schemas.microsoft.com/office/drawing/2014/main" id="{53A59AAE-7967-4F91-AEFB-ABE094B7767D}"/>
              </a:ext>
            </a:extLst>
          </p:cNvPr>
          <p:cNvSpPr/>
          <p:nvPr/>
        </p:nvSpPr>
        <p:spPr>
          <a:xfrm>
            <a:off x="6917481" y="3141603"/>
            <a:ext cx="21468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Simulator (EnergyPlus)</a:t>
            </a:r>
            <a:endParaRPr lang="zh-CN" altLang="en-US" dirty="0"/>
          </a:p>
        </p:txBody>
      </p:sp>
      <p:sp>
        <p:nvSpPr>
          <p:cNvPr id="7" name="矩形 6">
            <a:extLst>
              <a:ext uri="{FF2B5EF4-FFF2-40B4-BE49-F238E27FC236}">
                <a16:creationId xmlns:a16="http://schemas.microsoft.com/office/drawing/2014/main" id="{3537D98A-FF32-422A-A2B2-4E51A11266DC}"/>
              </a:ext>
            </a:extLst>
          </p:cNvPr>
          <p:cNvSpPr/>
          <p:nvPr/>
        </p:nvSpPr>
        <p:spPr>
          <a:xfrm>
            <a:off x="2408939" y="3141603"/>
            <a:ext cx="21468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Your Code</a:t>
            </a:r>
            <a:endParaRPr lang="zh-CN" altLang="en-US" dirty="0"/>
          </a:p>
        </p:txBody>
      </p:sp>
      <p:cxnSp>
        <p:nvCxnSpPr>
          <p:cNvPr id="8" name="连接符: 肘形 7">
            <a:extLst>
              <a:ext uri="{FF2B5EF4-FFF2-40B4-BE49-F238E27FC236}">
                <a16:creationId xmlns:a16="http://schemas.microsoft.com/office/drawing/2014/main" id="{5F3D1116-9A44-4B14-BB1A-2E4B8C04A96A}"/>
              </a:ext>
            </a:extLst>
          </p:cNvPr>
          <p:cNvCxnSpPr>
            <a:stCxn id="7" idx="0"/>
            <a:endCxn id="3" idx="0"/>
          </p:cNvCxnSpPr>
          <p:nvPr/>
        </p:nvCxnSpPr>
        <p:spPr>
          <a:xfrm rot="5400000" flipH="1" flipV="1">
            <a:off x="5736636" y="887332"/>
            <a:ext cx="12700" cy="4508542"/>
          </a:xfrm>
          <a:prstGeom prst="bentConnector3">
            <a:avLst>
              <a:gd name="adj1" fmla="val 449217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2640E6DC-764B-4F33-9823-1C36C8DC525A}"/>
              </a:ext>
            </a:extLst>
          </p:cNvPr>
          <p:cNvCxnSpPr>
            <a:cxnSpLocks/>
            <a:stCxn id="3" idx="2"/>
            <a:endCxn id="7" idx="2"/>
          </p:cNvCxnSpPr>
          <p:nvPr/>
        </p:nvCxnSpPr>
        <p:spPr>
          <a:xfrm rot="5400000">
            <a:off x="5736636" y="1801732"/>
            <a:ext cx="12700" cy="4508542"/>
          </a:xfrm>
          <a:prstGeom prst="bentConnector3">
            <a:avLst>
              <a:gd name="adj1" fmla="val 480521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 Box 27">
            <a:extLst>
              <a:ext uri="{FF2B5EF4-FFF2-40B4-BE49-F238E27FC236}">
                <a16:creationId xmlns:a16="http://schemas.microsoft.com/office/drawing/2014/main" id="{B412DB28-0EE4-4447-9D80-3AD266C347F7}"/>
              </a:ext>
            </a:extLst>
          </p:cNvPr>
          <p:cNvSpPr txBox="1"/>
          <p:nvPr/>
        </p:nvSpPr>
        <p:spPr>
          <a:xfrm>
            <a:off x="906144" y="1015365"/>
            <a:ext cx="10456270" cy="3046988"/>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simulator is implemented based on </a:t>
            </a:r>
            <a:r>
              <a:rPr lang="en-US" altLang="en-US" sz="2800" dirty="0" err="1"/>
              <a:t>OpenAI</a:t>
            </a:r>
            <a:r>
              <a:rPr lang="en-US" altLang="en-US" sz="2800" dirty="0"/>
              <a:t> Gym interface</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15" name="文本框 14">
            <a:extLst>
              <a:ext uri="{FF2B5EF4-FFF2-40B4-BE49-F238E27FC236}">
                <a16:creationId xmlns:a16="http://schemas.microsoft.com/office/drawing/2014/main" id="{AF0923DE-464B-445E-BA93-11AEBEFE55BB}"/>
              </a:ext>
            </a:extLst>
          </p:cNvPr>
          <p:cNvSpPr txBox="1"/>
          <p:nvPr/>
        </p:nvSpPr>
        <p:spPr>
          <a:xfrm>
            <a:off x="4110680" y="4318734"/>
            <a:ext cx="3264612" cy="369332"/>
          </a:xfrm>
          <a:prstGeom prst="rect">
            <a:avLst/>
          </a:prstGeom>
          <a:noFill/>
        </p:spPr>
        <p:txBody>
          <a:bodyPr wrap="none" rtlCol="0">
            <a:spAutoFit/>
          </a:bodyPr>
          <a:lstStyle/>
          <a:p>
            <a:r>
              <a:rPr lang="en-US" altLang="zh-CN" dirty="0"/>
              <a:t>Observations, Terminal Flag   @ t</a:t>
            </a:r>
            <a:endParaRPr lang="zh-CN" altLang="en-US" dirty="0"/>
          </a:p>
        </p:txBody>
      </p:sp>
      <p:sp>
        <p:nvSpPr>
          <p:cNvPr id="16" name="文本框 15">
            <a:extLst>
              <a:ext uri="{FF2B5EF4-FFF2-40B4-BE49-F238E27FC236}">
                <a16:creationId xmlns:a16="http://schemas.microsoft.com/office/drawing/2014/main" id="{E608508C-25B6-4B71-9EBD-E4F6B35C657B}"/>
              </a:ext>
            </a:extLst>
          </p:cNvPr>
          <p:cNvSpPr txBox="1"/>
          <p:nvPr/>
        </p:nvSpPr>
        <p:spPr>
          <a:xfrm>
            <a:off x="5037504" y="2245627"/>
            <a:ext cx="1410964" cy="369332"/>
          </a:xfrm>
          <a:prstGeom prst="rect">
            <a:avLst/>
          </a:prstGeom>
          <a:noFill/>
        </p:spPr>
        <p:txBody>
          <a:bodyPr wrap="none" rtlCol="0">
            <a:spAutoFit/>
          </a:bodyPr>
          <a:lstStyle/>
          <a:p>
            <a:r>
              <a:rPr lang="en-US" altLang="zh-CN" dirty="0"/>
              <a:t>Action @ t+1</a:t>
            </a:r>
            <a:endParaRPr lang="zh-CN" altLang="en-US" dirty="0"/>
          </a:p>
        </p:txBody>
      </p:sp>
    </p:spTree>
    <p:extLst>
      <p:ext uri="{BB962C8B-B14F-4D97-AF65-F5344CB8AC3E}">
        <p14:creationId xmlns:p14="http://schemas.microsoft.com/office/powerpoint/2010/main" val="32897243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3" name="图片 2">
            <a:extLst>
              <a:ext uri="{FF2B5EF4-FFF2-40B4-BE49-F238E27FC236}">
                <a16:creationId xmlns:a16="http://schemas.microsoft.com/office/drawing/2014/main" id="{D2B8C5F7-5D7A-4240-91CE-E5FBB87653DF}"/>
              </a:ext>
            </a:extLst>
          </p:cNvPr>
          <p:cNvPicPr>
            <a:picLocks noChangeAspect="1"/>
          </p:cNvPicPr>
          <p:nvPr/>
        </p:nvPicPr>
        <p:blipFill>
          <a:blip r:embed="rId4"/>
          <a:stretch>
            <a:fillRect/>
          </a:stretch>
        </p:blipFill>
        <p:spPr>
          <a:xfrm>
            <a:off x="713106" y="737069"/>
            <a:ext cx="10572750" cy="3848100"/>
          </a:xfrm>
          <a:prstGeom prst="rect">
            <a:avLst/>
          </a:prstGeom>
        </p:spPr>
      </p:pic>
      <p:sp>
        <p:nvSpPr>
          <p:cNvPr id="7" name="Text Box 27">
            <a:extLst>
              <a:ext uri="{FF2B5EF4-FFF2-40B4-BE49-F238E27FC236}">
                <a16:creationId xmlns:a16="http://schemas.microsoft.com/office/drawing/2014/main" id="{EC4E0E8B-1858-4729-8618-D5F8F5292709}"/>
              </a:ext>
            </a:extLst>
          </p:cNvPr>
          <p:cNvSpPr txBox="1"/>
          <p:nvPr/>
        </p:nvSpPr>
        <p:spPr>
          <a:xfrm>
            <a:off x="624309" y="4688532"/>
            <a:ext cx="11427991" cy="433965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header part sets up some dependent variables and objects, and obtain the initial “</a:t>
            </a:r>
            <a:r>
              <a:rPr lang="en-US" altLang="en-US" sz="2800" dirty="0" err="1"/>
              <a:t>ob</a:t>
            </a:r>
            <a:r>
              <a:rPr lang="en-US" altLang="en-US" sz="2800" dirty="0"/>
              <a:t>” from the simulator (it may take some time)</a:t>
            </a:r>
          </a:p>
          <a:p>
            <a:pPr marL="285750" indent="-285750">
              <a:buFont typeface="Arial" panose="020B0604020202020204" pitchFamily="34" charset="0"/>
              <a:buChar char="•"/>
            </a:pPr>
            <a:r>
              <a:rPr lang="en-US" altLang="en-US" sz="2800" dirty="0"/>
              <a:t>You can add new variables, but should not delete anything</a:t>
            </a:r>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4" name="矩形 3">
            <a:extLst>
              <a:ext uri="{FF2B5EF4-FFF2-40B4-BE49-F238E27FC236}">
                <a16:creationId xmlns:a16="http://schemas.microsoft.com/office/drawing/2014/main" id="{D5AF09B4-B767-4875-A331-B07103EB89D7}"/>
              </a:ext>
            </a:extLst>
          </p:cNvPr>
          <p:cNvSpPr/>
          <p:nvPr/>
        </p:nvSpPr>
        <p:spPr>
          <a:xfrm>
            <a:off x="1105231" y="3538330"/>
            <a:ext cx="357809" cy="19649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033C646D-99F0-4889-8D19-2A2223267BB2}"/>
              </a:ext>
            </a:extLst>
          </p:cNvPr>
          <p:cNvCxnSpPr>
            <a:cxnSpLocks/>
            <a:stCxn id="4" idx="2"/>
          </p:cNvCxnSpPr>
          <p:nvPr/>
        </p:nvCxnSpPr>
        <p:spPr>
          <a:xfrm>
            <a:off x="1284136" y="3734829"/>
            <a:ext cx="1427259" cy="160049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212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735586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Write your control logic inside the while loop</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a:t>
            </a:r>
            <a:r>
              <a:rPr lang="en-US" altLang="en-US" sz="2800" dirty="0" err="1"/>
              <a:t>ob</a:t>
            </a:r>
            <a:r>
              <a:rPr lang="en-US" altLang="en-US" sz="2800" dirty="0"/>
              <a:t>” is a Python list [item0, item1,…,</a:t>
            </a:r>
            <a:r>
              <a:rPr lang="en-US" altLang="en-US" sz="2800" dirty="0" err="1"/>
              <a:t>itemN</a:t>
            </a:r>
            <a:r>
              <a:rPr lang="en-US" altLang="en-US" sz="2800" dirty="0"/>
              <a:t>], the physical meaning of each item can be found in Appendix of your handout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1542553" y="1876508"/>
            <a:ext cx="238539" cy="190831"/>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C792C259-A6BF-43E6-A895-3766068C6D02}"/>
              </a:ext>
            </a:extLst>
          </p:cNvPr>
          <p:cNvCxnSpPr>
            <a:cxnSpLocks/>
          </p:cNvCxnSpPr>
          <p:nvPr/>
        </p:nvCxnSpPr>
        <p:spPr>
          <a:xfrm>
            <a:off x="1781092" y="2079308"/>
            <a:ext cx="6612278" cy="41740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93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9079409"/>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Your logic should determine a control action based on the information in “</a:t>
            </a:r>
            <a:r>
              <a:rPr lang="en-US" altLang="en-US" sz="2800" dirty="0" err="1"/>
              <a:t>ob</a:t>
            </a:r>
            <a:r>
              <a:rPr lang="en-US" altLang="en-US" sz="2800" dirty="0"/>
              <a: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Send the control actions back to the simulator at the end of each while loop cycle using “</a:t>
            </a:r>
            <a:r>
              <a:rPr lang="en-US" altLang="en-US" sz="2800" dirty="0" err="1"/>
              <a:t>env.step</a:t>
            </a:r>
            <a:r>
              <a:rPr lang="en-US" altLang="en-US" sz="2800" dirty="0"/>
              <a:t>([act])” (DONOT change this line except “act”)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492982" y="6502222"/>
            <a:ext cx="3228228" cy="136607"/>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51799082-3963-430B-A561-42C62C5370BB}"/>
              </a:ext>
            </a:extLst>
          </p:cNvPr>
          <p:cNvCxnSpPr>
            <a:cxnSpLocks/>
            <a:stCxn id="8" idx="3"/>
          </p:cNvCxnSpPr>
          <p:nvPr/>
        </p:nvCxnSpPr>
        <p:spPr>
          <a:xfrm flipV="1">
            <a:off x="3721210" y="4063117"/>
            <a:ext cx="4500439" cy="25074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418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3069202" y="6502222"/>
            <a:ext cx="652007" cy="171525"/>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51799082-3963-430B-A561-42C62C5370BB}"/>
              </a:ext>
            </a:extLst>
          </p:cNvPr>
          <p:cNvCxnSpPr>
            <a:cxnSpLocks/>
            <a:stCxn id="8" idx="3"/>
          </p:cNvCxnSpPr>
          <p:nvPr/>
        </p:nvCxnSpPr>
        <p:spPr>
          <a:xfrm flipV="1">
            <a:off x="3721209" y="2059388"/>
            <a:ext cx="4500440" cy="452859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27">
            <a:extLst>
              <a:ext uri="{FF2B5EF4-FFF2-40B4-BE49-F238E27FC236}">
                <a16:creationId xmlns:a16="http://schemas.microsoft.com/office/drawing/2014/main" id="{2EAEB74E-4126-4851-8D26-8E6633F747E8}"/>
              </a:ext>
            </a:extLst>
          </p:cNvPr>
          <p:cNvSpPr txBox="1"/>
          <p:nvPr/>
        </p:nvSpPr>
        <p:spPr>
          <a:xfrm>
            <a:off x="7903597" y="987925"/>
            <a:ext cx="4175373" cy="735586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control action should be wrapped inside a Python list [act]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The available actions you can choose can be found in Appendix of the handout</a:t>
            </a:r>
          </a:p>
          <a:p>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36922037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8" name="矩形 7">
            <a:extLst>
              <a:ext uri="{FF2B5EF4-FFF2-40B4-BE49-F238E27FC236}">
                <a16:creationId xmlns:a16="http://schemas.microsoft.com/office/drawing/2014/main" id="{6C12A720-2867-4A90-AC13-B2200DE3E0A3}"/>
              </a:ext>
            </a:extLst>
          </p:cNvPr>
          <p:cNvSpPr/>
          <p:nvPr/>
        </p:nvSpPr>
        <p:spPr>
          <a:xfrm>
            <a:off x="3069202" y="6502222"/>
            <a:ext cx="652007" cy="171525"/>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27">
            <a:extLst>
              <a:ext uri="{FF2B5EF4-FFF2-40B4-BE49-F238E27FC236}">
                <a16:creationId xmlns:a16="http://schemas.microsoft.com/office/drawing/2014/main" id="{2EAEB74E-4126-4851-8D26-8E6633F747E8}"/>
              </a:ext>
            </a:extLst>
          </p:cNvPr>
          <p:cNvSpPr txBox="1"/>
          <p:nvPr/>
        </p:nvSpPr>
        <p:spPr>
          <a:xfrm>
            <a:off x="652007" y="987925"/>
            <a:ext cx="11426963" cy="5201424"/>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DO NOT use print (it will block your code)</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Use logger.info()</a:t>
            </a:r>
          </a:p>
          <a:p>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0280438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44554</TotalTime>
  <Words>599</Words>
  <Application>Microsoft Office PowerPoint</Application>
  <PresentationFormat>宽屏</PresentationFormat>
  <Paragraphs>239</Paragraphs>
  <Slides>16</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Caladea</vt:lpstr>
      <vt:lpstr>Arial</vt:lpstr>
      <vt:lpstr>Calibri</vt:lpstr>
      <vt:lpstr>Calibri Light</vt:lpstr>
      <vt:lpstr>Office Theme</vt:lpstr>
      <vt:lpstr>Spring 2019 48721 Instructions for Assignment 3-Part 1 </vt:lpstr>
      <vt:lpstr>Starter Package</vt:lpstr>
      <vt:lpstr>Control Logic</vt:lpstr>
      <vt:lpstr>Simulator</vt:lpstr>
      <vt:lpstr>Control Logic</vt:lpstr>
      <vt:lpstr>Control Logic</vt:lpstr>
      <vt:lpstr>Control Logic</vt:lpstr>
      <vt:lpstr>Control Logic</vt:lpstr>
      <vt:lpstr>Control Logic</vt:lpstr>
      <vt:lpstr>Environment Setup (windows)</vt:lpstr>
      <vt:lpstr>PowerPoint 演示文稿</vt:lpstr>
      <vt:lpstr>PowerPoint 演示文稿</vt:lpstr>
      <vt:lpstr>Run the Control Test</vt:lpstr>
      <vt:lpstr>Run the Control Test</vt:lpstr>
      <vt:lpstr>Results</vt:lpstr>
      <vt:lpstr>Errors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Supervisory Control of HVAC Systems  for Energy Efficiency</dc:title>
  <dc:creator>zhiang</dc:creator>
  <cp:lastModifiedBy>Zhiang Zhang</cp:lastModifiedBy>
  <cp:revision>824</cp:revision>
  <dcterms:created xsi:type="dcterms:W3CDTF">2018-02-12T00:33:32Z</dcterms:created>
  <dcterms:modified xsi:type="dcterms:W3CDTF">2019-03-27T02:09:47Z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