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"/>
          <c:y val="4.92524186455584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9192723999483086E-2"/>
          <c:y val="0.14506610156580033"/>
          <c:w val="0.88685141861511796"/>
          <c:h val="0.79330937194855922"/>
        </c:manualLayout>
      </c:layout>
      <c:scatterChart>
        <c:scatterStyle val="lineMarker"/>
        <c:varyColors val="0"/>
        <c:ser>
          <c:idx val="0"/>
          <c:order val="0"/>
          <c:tx>
            <c:strRef>
              <c:f>'[Chart in Microsoft PowerPoint]Sheet1'!$C$1</c:f>
              <c:strCache>
                <c:ptCount val="1"/>
                <c:pt idx="0">
                  <c:v>Process Time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'[Chart in Microsoft PowerPoint]Sheet1'!$B$2:$B$10</c:f>
              <c:numCache>
                <c:formatCode>General</c:formatCode>
                <c:ptCount val="9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</c:numCache>
            </c:numRef>
          </c:xVal>
          <c:yVal>
            <c:numRef>
              <c:f>'[Chart in Microsoft PowerPoint]Sheet1'!$C$2:$C$10</c:f>
              <c:numCache>
                <c:formatCode>General</c:formatCode>
                <c:ptCount val="9"/>
                <c:pt idx="0">
                  <c:v>3.6600000000000001E-2</c:v>
                </c:pt>
                <c:pt idx="1">
                  <c:v>5.8400000000000001E-2</c:v>
                </c:pt>
                <c:pt idx="2">
                  <c:v>6.4699999999999994E-2</c:v>
                </c:pt>
                <c:pt idx="3">
                  <c:v>6.4500000000000002E-2</c:v>
                </c:pt>
                <c:pt idx="4">
                  <c:v>6.9400000000000003E-2</c:v>
                </c:pt>
                <c:pt idx="5">
                  <c:v>7.2499999999999995E-2</c:v>
                </c:pt>
                <c:pt idx="6">
                  <c:v>7.1199999999999999E-2</c:v>
                </c:pt>
                <c:pt idx="7">
                  <c:v>7.0000000000000007E-2</c:v>
                </c:pt>
                <c:pt idx="8">
                  <c:v>7.4700000000000003E-2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3CB-BA4B-B2A3-8AF5D27FB6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2261760"/>
        <c:axId val="522263440"/>
      </c:scatterChart>
      <c:valAx>
        <c:axId val="52226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263440"/>
        <c:crosses val="autoZero"/>
        <c:crossBetween val="midCat"/>
      </c:valAx>
      <c:valAx>
        <c:axId val="522263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261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42334/create-your-own-pizz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E80A-75CD-69DC-F8B8-4D199F6E5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689707"/>
            <a:ext cx="8637073" cy="1291492"/>
          </a:xfrm>
        </p:spPr>
        <p:txBody>
          <a:bodyPr>
            <a:normAutofit/>
          </a:bodyPr>
          <a:lstStyle/>
          <a:p>
            <a:pPr algn="ctr"/>
            <a:r>
              <a:rPr lang="en-US" sz="4400" b="0" i="0" dirty="0">
                <a:effectLst/>
                <a:latin typeface="Arial" panose="020B0604020202020204" pitchFamily="34" charset="0"/>
              </a:rPr>
              <a:t>Grand Challenge 1 </a:t>
            </a:r>
            <a:br>
              <a:rPr lang="en-US" sz="4400" b="0" i="0" dirty="0">
                <a:effectLst/>
                <a:latin typeface="Arial" panose="020B0604020202020204" pitchFamily="34" charset="0"/>
              </a:rPr>
            </a:br>
            <a:r>
              <a:rPr lang="en-US" sz="4400" b="0" i="0" dirty="0">
                <a:effectLst/>
                <a:latin typeface="Arial" panose="020B0604020202020204" pitchFamily="34" charset="0"/>
              </a:rPr>
              <a:t>CMPE -275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6945-E5B1-8D35-F2BE-820075ECB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984171"/>
            <a:ext cx="8637072" cy="10625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Hardik </a:t>
            </a:r>
            <a:r>
              <a:rPr lang="en-US" dirty="0" err="1"/>
              <a:t>ghori</a:t>
            </a:r>
            <a:r>
              <a:rPr lang="en-US" dirty="0"/>
              <a:t> (016452059)</a:t>
            </a:r>
          </a:p>
          <a:p>
            <a:r>
              <a:rPr lang="en-US" dirty="0"/>
              <a:t>Abraham Mathew (016018990)</a:t>
            </a:r>
          </a:p>
          <a:p>
            <a:r>
              <a:rPr lang="en-US" dirty="0"/>
              <a:t>Varun raj (015918006)</a:t>
            </a:r>
          </a:p>
        </p:txBody>
      </p:sp>
    </p:spTree>
    <p:extLst>
      <p:ext uri="{BB962C8B-B14F-4D97-AF65-F5344CB8AC3E}">
        <p14:creationId xmlns:p14="http://schemas.microsoft.com/office/powerpoint/2010/main" val="116605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6315-7971-BDE2-E018-72CF77BC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F5E2A-1191-1C0F-30E8-2C4544D4A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b="0" i="0" dirty="0">
                <a:solidFill>
                  <a:srgbClr val="A00029"/>
                </a:solidFill>
                <a:effectLst/>
                <a:latin typeface="Roboto" panose="020F0502020204030204" pitchFamily="34" charset="0"/>
              </a:rPr>
              <a:t>Develop a low-level socket-based multi-threaded server client communication model utilizing various technologies including </a:t>
            </a:r>
            <a:r>
              <a:rPr lang="en-US" sz="2300" b="0" i="0" dirty="0" err="1">
                <a:solidFill>
                  <a:srgbClr val="A00029"/>
                </a:solidFill>
                <a:effectLst/>
                <a:latin typeface="Roboto" panose="020F0502020204030204" pitchFamily="34" charset="0"/>
              </a:rPr>
              <a:t>gRPC</a:t>
            </a:r>
            <a:r>
              <a:rPr lang="en-US" sz="2300" b="0" i="0" dirty="0">
                <a:solidFill>
                  <a:srgbClr val="A00029"/>
                </a:solidFill>
                <a:effectLst/>
                <a:latin typeface="Roboto" panose="020F0502020204030204" pitchFamily="34" charset="0"/>
              </a:rPr>
              <a:t>, </a:t>
            </a:r>
            <a:r>
              <a:rPr lang="en-US" sz="2300" b="0" i="0" dirty="0" err="1">
                <a:solidFill>
                  <a:srgbClr val="A00029"/>
                </a:solidFill>
                <a:effectLst/>
                <a:latin typeface="Roboto" panose="020F0502020204030204" pitchFamily="34" charset="0"/>
              </a:rPr>
              <a:t>Protobuf</a:t>
            </a:r>
            <a:r>
              <a:rPr lang="en-US" sz="2300" b="0" i="0" dirty="0">
                <a:solidFill>
                  <a:srgbClr val="A00029"/>
                </a:solidFill>
                <a:effectLst/>
                <a:latin typeface="Roboto" panose="020F0502020204030204" pitchFamily="34" charset="0"/>
              </a:rPr>
              <a:t>, Java, and Python.</a:t>
            </a:r>
          </a:p>
          <a:p>
            <a:pPr marL="0" indent="0">
              <a:buNone/>
            </a:pPr>
            <a:endParaRPr lang="en-US" sz="2300" b="0" i="0" dirty="0">
              <a:solidFill>
                <a:srgbClr val="A00029"/>
              </a:solidFill>
              <a:effectLst/>
              <a:latin typeface="Roboto" panose="020F0502020204030204" pitchFamily="34" charset="0"/>
            </a:endParaRPr>
          </a:p>
          <a:p>
            <a:r>
              <a:rPr lang="en-US" sz="2300" dirty="0">
                <a:solidFill>
                  <a:srgbClr val="A00029"/>
                </a:solidFill>
                <a:latin typeface="Roboto" panose="020F0502020204030204" pitchFamily="34" charset="0"/>
              </a:rPr>
              <a:t>Client request are distributed to the servers one by one in a cyclic manner.</a:t>
            </a:r>
          </a:p>
          <a:p>
            <a:endParaRPr lang="en-US" sz="2300" dirty="0">
              <a:solidFill>
                <a:srgbClr val="A00029"/>
              </a:solidFill>
              <a:latin typeface="Roboto" panose="020F0502020204030204" pitchFamily="34" charset="0"/>
            </a:endParaRP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34491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7362-01F4-9501-4FE4-206978BA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26291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FC84E-2C44-C0BA-F47E-C1A991145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/>
              <a:t>Protobuf</a:t>
            </a:r>
            <a:endParaRPr lang="en-US" sz="2500" dirty="0"/>
          </a:p>
          <a:p>
            <a:r>
              <a:rPr lang="en-US" sz="2500" dirty="0" err="1"/>
              <a:t>gRPC</a:t>
            </a:r>
            <a:r>
              <a:rPr lang="en-US" sz="2500" dirty="0"/>
              <a:t> framework</a:t>
            </a:r>
          </a:p>
          <a:p>
            <a:r>
              <a:rPr lang="en-US" sz="2500" dirty="0"/>
              <a:t>Python</a:t>
            </a:r>
          </a:p>
          <a:p>
            <a:r>
              <a:rPr lang="en-US" sz="2500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05726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C8B4-DD46-D8BD-1BA6-62D5E1B5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837" y="253315"/>
            <a:ext cx="9603275" cy="741252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Outline-Model</a:t>
            </a:r>
            <a:endParaRPr lang="en-US" b="1" cap="none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Terminator 6">
            <a:extLst>
              <a:ext uri="{FF2B5EF4-FFF2-40B4-BE49-F238E27FC236}">
                <a16:creationId xmlns:a16="http://schemas.microsoft.com/office/drawing/2014/main" id="{C5D449AD-C5DF-7F50-8F00-5579CB47DF2F}"/>
              </a:ext>
            </a:extLst>
          </p:cNvPr>
          <p:cNvSpPr/>
          <p:nvPr/>
        </p:nvSpPr>
        <p:spPr>
          <a:xfrm>
            <a:off x="3886199" y="1197428"/>
            <a:ext cx="7075715" cy="1306286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/>
              <a:t>Communication Channel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8AA060F-5E05-47DE-A161-0D9AF8EEB9FE}"/>
              </a:ext>
            </a:extLst>
          </p:cNvPr>
          <p:cNvSpPr/>
          <p:nvPr/>
        </p:nvSpPr>
        <p:spPr>
          <a:xfrm>
            <a:off x="1828800" y="1382486"/>
            <a:ext cx="2046514" cy="936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requests</a:t>
            </a:r>
          </a:p>
        </p:txBody>
      </p:sp>
      <p:sp>
        <p:nvSpPr>
          <p:cNvPr id="9" name="Magnetic Disk 8">
            <a:extLst>
              <a:ext uri="{FF2B5EF4-FFF2-40B4-BE49-F238E27FC236}">
                <a16:creationId xmlns:a16="http://schemas.microsoft.com/office/drawing/2014/main" id="{0BC034EC-2D6F-378D-D6F7-2CCBC5362284}"/>
              </a:ext>
            </a:extLst>
          </p:cNvPr>
          <p:cNvSpPr/>
          <p:nvPr/>
        </p:nvSpPr>
        <p:spPr>
          <a:xfrm>
            <a:off x="4408715" y="2318657"/>
            <a:ext cx="631371" cy="1306286"/>
          </a:xfrm>
          <a:prstGeom prst="flowChartMagneticDisk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Server A</a:t>
            </a:r>
          </a:p>
        </p:txBody>
      </p:sp>
      <p:sp>
        <p:nvSpPr>
          <p:cNvPr id="10" name="Magnetic Disk 9">
            <a:extLst>
              <a:ext uri="{FF2B5EF4-FFF2-40B4-BE49-F238E27FC236}">
                <a16:creationId xmlns:a16="http://schemas.microsoft.com/office/drawing/2014/main" id="{115F1D72-F314-7CEC-F016-C3EDB1A9D32B}"/>
              </a:ext>
            </a:extLst>
          </p:cNvPr>
          <p:cNvSpPr/>
          <p:nvPr/>
        </p:nvSpPr>
        <p:spPr>
          <a:xfrm>
            <a:off x="5529944" y="2318657"/>
            <a:ext cx="631371" cy="1306286"/>
          </a:xfrm>
          <a:prstGeom prst="flowChartMagneticDisk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Server B</a:t>
            </a:r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B0F82100-CFCF-9628-119E-D6543F79946E}"/>
              </a:ext>
            </a:extLst>
          </p:cNvPr>
          <p:cNvSpPr/>
          <p:nvPr/>
        </p:nvSpPr>
        <p:spPr>
          <a:xfrm>
            <a:off x="9657209" y="2331216"/>
            <a:ext cx="631371" cy="1306286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Server E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26411C7B-D876-5E13-8AD3-8BD31D9466A3}"/>
              </a:ext>
            </a:extLst>
          </p:cNvPr>
          <p:cNvSpPr/>
          <p:nvPr/>
        </p:nvSpPr>
        <p:spPr>
          <a:xfrm>
            <a:off x="8251371" y="2318657"/>
            <a:ext cx="631371" cy="1306286"/>
          </a:xfrm>
          <a:prstGeom prst="flowChartMagneticDisk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Server D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1431FB7C-433B-7383-CE6F-01A1C85152DD}"/>
              </a:ext>
            </a:extLst>
          </p:cNvPr>
          <p:cNvSpPr/>
          <p:nvPr/>
        </p:nvSpPr>
        <p:spPr>
          <a:xfrm>
            <a:off x="6845533" y="2270124"/>
            <a:ext cx="631371" cy="1306286"/>
          </a:xfrm>
          <a:prstGeom prst="flowChartMagneticDisk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Server C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FAAF5B-AA41-9ADF-01C0-5CE97A683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48366" y="3429000"/>
            <a:ext cx="1033235" cy="7694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228741-D382-7EC6-7526-F51AD6AEB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00435" y="3429000"/>
            <a:ext cx="1033235" cy="7694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146D23-FF86-BE39-AF18-92D7591FB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55937" y="3421462"/>
            <a:ext cx="1033235" cy="7694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48620E-B001-46DC-A50C-0A9009707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71988" y="3429000"/>
            <a:ext cx="1033235" cy="7694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307631-C310-E081-A90F-6FDED9DAA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63767" y="3421462"/>
            <a:ext cx="1033235" cy="769430"/>
          </a:xfrm>
          <a:prstGeom prst="rect">
            <a:avLst/>
          </a:prstGeom>
        </p:spPr>
      </p:pic>
      <p:sp>
        <p:nvSpPr>
          <p:cNvPr id="22" name="Curved Right Arrow 21">
            <a:extLst>
              <a:ext uri="{FF2B5EF4-FFF2-40B4-BE49-F238E27FC236}">
                <a16:creationId xmlns:a16="http://schemas.microsoft.com/office/drawing/2014/main" id="{E27009DE-8DAA-CAED-20DD-53CEE5ADD4E1}"/>
              </a:ext>
            </a:extLst>
          </p:cNvPr>
          <p:cNvSpPr/>
          <p:nvPr/>
        </p:nvSpPr>
        <p:spPr>
          <a:xfrm>
            <a:off x="3722914" y="2923267"/>
            <a:ext cx="319313" cy="7412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urved Right Arrow 22">
            <a:extLst>
              <a:ext uri="{FF2B5EF4-FFF2-40B4-BE49-F238E27FC236}">
                <a16:creationId xmlns:a16="http://schemas.microsoft.com/office/drawing/2014/main" id="{C533C674-4A45-544A-5264-696F1C1ACB2A}"/>
              </a:ext>
            </a:extLst>
          </p:cNvPr>
          <p:cNvSpPr/>
          <p:nvPr/>
        </p:nvSpPr>
        <p:spPr>
          <a:xfrm rot="10800000">
            <a:off x="5087482" y="2837203"/>
            <a:ext cx="335419" cy="82731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Multiply 23">
            <a:extLst>
              <a:ext uri="{FF2B5EF4-FFF2-40B4-BE49-F238E27FC236}">
                <a16:creationId xmlns:a16="http://schemas.microsoft.com/office/drawing/2014/main" id="{2C3C54FB-1880-97DF-8E08-E78A18C4A348}"/>
              </a:ext>
            </a:extLst>
          </p:cNvPr>
          <p:cNvSpPr/>
          <p:nvPr/>
        </p:nvSpPr>
        <p:spPr>
          <a:xfrm>
            <a:off x="10484530" y="994567"/>
            <a:ext cx="1251857" cy="155268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45190B9-3A9B-7B78-392A-0E44788A73D4}"/>
              </a:ext>
            </a:extLst>
          </p:cNvPr>
          <p:cNvSpPr/>
          <p:nvPr/>
        </p:nvSpPr>
        <p:spPr>
          <a:xfrm>
            <a:off x="4332516" y="2222721"/>
            <a:ext cx="6010494" cy="28099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Neutral data form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18035A-B7AA-76DD-D3D5-9B93D53C3689}"/>
              </a:ext>
            </a:extLst>
          </p:cNvPr>
          <p:cNvSpPr txBox="1"/>
          <p:nvPr/>
        </p:nvSpPr>
        <p:spPr>
          <a:xfrm>
            <a:off x="10083331" y="3103842"/>
            <a:ext cx="82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E8C528-5DDB-01C0-F0FB-4B715F51157F}"/>
              </a:ext>
            </a:extLst>
          </p:cNvPr>
          <p:cNvSpPr txBox="1"/>
          <p:nvPr/>
        </p:nvSpPr>
        <p:spPr>
          <a:xfrm>
            <a:off x="5961253" y="2971800"/>
            <a:ext cx="52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0474A2-85F4-2C76-A00A-9A7EC1731D40}"/>
              </a:ext>
            </a:extLst>
          </p:cNvPr>
          <p:cNvSpPr txBox="1"/>
          <p:nvPr/>
        </p:nvSpPr>
        <p:spPr>
          <a:xfrm>
            <a:off x="6587286" y="3952979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427994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5094-8880-8F1C-F162-98DB47BF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54A95-E016-5025-420F-B5CBFEF66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centralized architecture because of failure(leader), we took a 50-50 approach.</a:t>
            </a:r>
          </a:p>
          <a:p>
            <a:r>
              <a:rPr lang="en-US" dirty="0"/>
              <a:t>Traffic distribution is in dynamic manner by passing it to the next server in case if storage is not available.</a:t>
            </a:r>
          </a:p>
          <a:p>
            <a:r>
              <a:rPr lang="en-US" dirty="0"/>
              <a:t>And the same goes on.</a:t>
            </a: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1F437CA1-A34C-F4DB-3FAC-681BA03EB7E2}"/>
              </a:ext>
            </a:extLst>
          </p:cNvPr>
          <p:cNvSpPr/>
          <p:nvPr/>
        </p:nvSpPr>
        <p:spPr>
          <a:xfrm>
            <a:off x="4718545" y="3741038"/>
            <a:ext cx="685800" cy="881743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server A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DA8067B2-E290-636E-BC0F-9ADD5F9A5F25}"/>
              </a:ext>
            </a:extLst>
          </p:cNvPr>
          <p:cNvSpPr/>
          <p:nvPr/>
        </p:nvSpPr>
        <p:spPr>
          <a:xfrm>
            <a:off x="6096000" y="3741038"/>
            <a:ext cx="685800" cy="881743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6863BAA1-A7DA-BDB1-4712-387762DCCE12}"/>
              </a:ext>
            </a:extLst>
          </p:cNvPr>
          <p:cNvSpPr/>
          <p:nvPr/>
        </p:nvSpPr>
        <p:spPr>
          <a:xfrm>
            <a:off x="7563055" y="3741038"/>
            <a:ext cx="685800" cy="881743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gnetic Disk 6">
            <a:extLst>
              <a:ext uri="{FF2B5EF4-FFF2-40B4-BE49-F238E27FC236}">
                <a16:creationId xmlns:a16="http://schemas.microsoft.com/office/drawing/2014/main" id="{9346E05E-2CCB-1CE2-C256-0CCBC7ADF051}"/>
              </a:ext>
            </a:extLst>
          </p:cNvPr>
          <p:cNvSpPr/>
          <p:nvPr/>
        </p:nvSpPr>
        <p:spPr>
          <a:xfrm>
            <a:off x="9111342" y="3735595"/>
            <a:ext cx="685800" cy="881743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4FA5DED-EE30-C231-44F3-0212497F1D7F}"/>
              </a:ext>
            </a:extLst>
          </p:cNvPr>
          <p:cNvSpPr/>
          <p:nvPr/>
        </p:nvSpPr>
        <p:spPr>
          <a:xfrm>
            <a:off x="4718546" y="4071257"/>
            <a:ext cx="685800" cy="489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Full capacity</a:t>
            </a:r>
          </a:p>
        </p:txBody>
      </p:sp>
      <p:sp>
        <p:nvSpPr>
          <p:cNvPr id="22" name="Bent-Up Arrow 21">
            <a:extLst>
              <a:ext uri="{FF2B5EF4-FFF2-40B4-BE49-F238E27FC236}">
                <a16:creationId xmlns:a16="http://schemas.microsoft.com/office/drawing/2014/main" id="{B3518322-E814-9E99-9518-5BB234B0A0DE}"/>
              </a:ext>
            </a:extLst>
          </p:cNvPr>
          <p:cNvSpPr/>
          <p:nvPr/>
        </p:nvSpPr>
        <p:spPr>
          <a:xfrm>
            <a:off x="4190588" y="4669971"/>
            <a:ext cx="870857" cy="566057"/>
          </a:xfrm>
          <a:prstGeom prst="bent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E49C20DB-B770-163B-C055-715390A72D8F}"/>
              </a:ext>
            </a:extLst>
          </p:cNvPr>
          <p:cNvSpPr/>
          <p:nvPr/>
        </p:nvSpPr>
        <p:spPr>
          <a:xfrm>
            <a:off x="5290457" y="4669971"/>
            <a:ext cx="1240972" cy="566057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92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7F43-094E-6D03-785B-21EDF050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CD7F733-DAF3-7865-C21D-23DF3E817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9583863"/>
              </p:ext>
            </p:extLst>
          </p:nvPr>
        </p:nvGraphicFramePr>
        <p:xfrm>
          <a:off x="2771775" y="1847849"/>
          <a:ext cx="6057900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D91A8E3-A419-06F1-2E82-773951D19D19}"/>
              </a:ext>
            </a:extLst>
          </p:cNvPr>
          <p:cNvSpPr txBox="1"/>
          <p:nvPr/>
        </p:nvSpPr>
        <p:spPr>
          <a:xfrm>
            <a:off x="8381624" y="5457824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373780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6A4A-5C08-268C-7713-3CC4A292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CAC7A-F360-A00D-D598-048EE4F37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solidFill>
                  <a:srgbClr val="002060"/>
                </a:solidFill>
              </a:rPr>
              <a:t>Lots of possibilities to execute but difficult to analyze them in a quick manner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2060"/>
                </a:solidFill>
              </a:rPr>
              <a:t> </a:t>
            </a:r>
          </a:p>
          <a:p>
            <a:r>
              <a:rPr lang="en-US" sz="2300" dirty="0">
                <a:solidFill>
                  <a:srgbClr val="002060"/>
                </a:solidFill>
              </a:rPr>
              <a:t>Condition where some servers fail and other all servers are full, this will fail</a:t>
            </a:r>
          </a:p>
          <a:p>
            <a:endParaRPr lang="en-US" sz="2300" dirty="0">
              <a:solidFill>
                <a:srgbClr val="002060"/>
              </a:solidFill>
            </a:endParaRPr>
          </a:p>
          <a:p>
            <a:r>
              <a:rPr lang="en-US" sz="2300" dirty="0">
                <a:solidFill>
                  <a:srgbClr val="002060"/>
                </a:solidFill>
              </a:rPr>
              <a:t>Selection of leader in a dynamic way</a:t>
            </a:r>
          </a:p>
        </p:txBody>
      </p:sp>
    </p:spTree>
    <p:extLst>
      <p:ext uri="{BB962C8B-B14F-4D97-AF65-F5344CB8AC3E}">
        <p14:creationId xmlns:p14="http://schemas.microsoft.com/office/powerpoint/2010/main" val="3477769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318</TotalTime>
  <Words>179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Roboto</vt:lpstr>
      <vt:lpstr>Gallery</vt:lpstr>
      <vt:lpstr>Grand Challenge 1  CMPE -275</vt:lpstr>
      <vt:lpstr>Introduction</vt:lpstr>
      <vt:lpstr>Technologies used</vt:lpstr>
      <vt:lpstr>Outline-Model</vt:lpstr>
      <vt:lpstr>Design</vt:lpstr>
      <vt:lpstr>Results</vt:lpstr>
      <vt:lpstr>Difficulties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Challenge 1  CMPE -275</dc:title>
  <dc:creator>Microsoft Office User</dc:creator>
  <cp:lastModifiedBy>Microsoft Office User</cp:lastModifiedBy>
  <cp:revision>24</cp:revision>
  <dcterms:created xsi:type="dcterms:W3CDTF">2022-10-25T00:15:26Z</dcterms:created>
  <dcterms:modified xsi:type="dcterms:W3CDTF">2022-10-25T05:33:53Z</dcterms:modified>
</cp:coreProperties>
</file>