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69" r:id="rId5"/>
    <p:sldId id="449" r:id="rId6"/>
    <p:sldId id="450" r:id="rId7"/>
    <p:sldId id="451" r:id="rId8"/>
    <p:sldId id="452" r:id="rId9"/>
    <p:sldId id="453" r:id="rId10"/>
    <p:sldId id="454" r:id="rId11"/>
    <p:sldId id="45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David Nexticapan Cortes" initials="DNC" lastIdx="1" clrIdx="4">
    <p:extLst>
      <p:ext uri="{19B8F6BF-5375-455C-9EA6-DF929625EA0E}">
        <p15:presenceInfo xmlns:p15="http://schemas.microsoft.com/office/powerpoint/2012/main" userId="David Nexticapan Co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27/02/2025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4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54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2BDC2-81EF-52FE-ED3F-8052C9A3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B700251-2586-10DB-8065-1ACF200A4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0BBAB95-F62B-1D8A-9C9F-A8A469CD1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C6CF09-CBE9-6D91-27DC-E430D7CF5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37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557BC-AE47-DB70-C627-86B421E3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EB0BA58-F055-5883-D96C-61CC526EC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C3B4356-2989-E364-D655-9AAE02FA0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191D3C-680A-463C-D87B-A12AF3A8D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96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91606-5FB6-2BA0-9C1C-AF6BE2ABF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29DB3EB-C788-9BA3-1068-A93DCF52B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6B0F37-40A7-00FF-2D4A-CC914289A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53D701-D232-FCCA-B613-CB0EC28E8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17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11CA-13D7-D783-6068-5FCEF2277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62853C1-6881-739F-613E-D000EC75F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3D6D700-41AE-722E-209D-9CF46BEAC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672E41-84B7-77C4-9A72-5B9E5FB17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20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BAA94-445E-89EA-B759-3A468260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39C15A4-8696-C82A-EEBE-875275FF6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29454AF-2FE2-7D6B-D604-150B3F3AD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85A78A-0486-857A-ADE9-D05A7553F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264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9C6A5-4453-B112-D8B8-6D47479E7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4897246-568E-9F21-30DB-E3F06A09F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FFA043F-BF56-D93F-E008-6A61F279F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A9A410-DFD8-3D18-B366-3FACAC8A3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43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27 de febrero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27 de febrero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27 de febrero de 2025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27 de febrero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27 de febrero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27 de febrero de 2025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27 de febrero de 2025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27 de febrero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27 de febrero de 2025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27 de febrero de 2025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Distribuciones de Probabilidad (Datos de Entrada)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algn="ctr" rtl="0"/>
            <a:r>
              <a:rPr lang="es-E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Mtro. David Nexticapan Cortes</a:t>
            </a:r>
          </a:p>
          <a:p>
            <a:pPr rtl="0"/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4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32916" cy="610863"/>
          </a:xfrm>
        </p:spPr>
        <p:txBody>
          <a:bodyPr rtlCol="0">
            <a:normAutofit/>
          </a:bodyPr>
          <a:lstStyle/>
          <a:p>
            <a:pPr algn="just" rtl="0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Uniforme</a:t>
            </a: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D3CC65EF-27B5-B841-F8C3-ECDCDFE82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235075"/>
                  </p:ext>
                </p:extLst>
              </p:nvPr>
            </p:nvGraphicFramePr>
            <p:xfrm>
              <a:off x="272955" y="2135061"/>
              <a:ext cx="6745466" cy="4501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02278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4343188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217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MX" sz="1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𝑜𝑡𝑟𝑜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𝑐𝑎𝑠𝑜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 acumulada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MX" sz="1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𝑠𝑖</m:t>
                                          </m:r>
                                          <m: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MX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MX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  <m: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𝑠𝑖</m:t>
                                          </m:r>
                                          <m: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s-MX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14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MX" sz="140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MX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s-MX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MX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MX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Estimador de Máxima Verosimilitud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  <m:sSub>
                                <m:sSub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  <m:sSub>
                                <m:sSub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14887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Posibles aplicaciones:</a:t>
                          </a:r>
                        </a:p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 utiliza como un modelo "inicial" para una cantidad que se cree que varía aleatoriamente entre a y b, pero sobre la cual se sabe poco más. La distribución </a:t>
                          </a:r>
                          <a14:m>
                            <m:oMath xmlns:m="http://schemas.openxmlformats.org/officeDocument/2006/math">
                              <m:r>
                                <a:rPr lang="es-MX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  <m:r>
                                <a:rPr lang="es-MX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(0, 1) </m:t>
                              </m:r>
                            </m:oMath>
                          </a14:m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 esencial para generar valores aleatorios a partir de todas las demás distribuciones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D3CC65EF-27B5-B841-F8C3-ECDCDFE82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235075"/>
                  </p:ext>
                </p:extLst>
              </p:nvPr>
            </p:nvGraphicFramePr>
            <p:xfrm>
              <a:off x="272955" y="2135061"/>
              <a:ext cx="6745466" cy="4501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402278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4343188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217194"/>
                      </a:ext>
                    </a:extLst>
                  </a:tr>
                  <a:tr h="772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55540" t="-48819" r="-561" b="-441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881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 acumulada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55540" t="-131250" r="-561" b="-289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495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55540" t="-406098" r="-561" b="-408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518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55540" t="-488235" r="-561" b="-2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Estimador de Máxima Verosimilitud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55540" t="-588235" r="-561" b="-19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148879"/>
                      </a:ext>
                    </a:extLst>
                  </a:tr>
                  <a:tr h="944880">
                    <a:tc grid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90" t="-377419" r="-361" b="-64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F70B165-C1AD-0A4D-3DB4-E02DB24459E9}"/>
                  </a:ext>
                </a:extLst>
              </p:cNvPr>
              <p:cNvSpPr txBox="1"/>
              <p:nvPr/>
            </p:nvSpPr>
            <p:spPr>
              <a:xfrm>
                <a:off x="7141700" y="2481410"/>
                <a:ext cx="3807037" cy="635943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La distribución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(0,1)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es un caso especial de la distribución Beta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s-MX" sz="16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F70B165-C1AD-0A4D-3DB4-E02DB244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700" y="2481410"/>
                <a:ext cx="3807037" cy="635943"/>
              </a:xfrm>
              <a:prstGeom prst="rect">
                <a:avLst/>
              </a:prstGeom>
              <a:blipFill>
                <a:blip r:embed="rId4"/>
                <a:stretch>
                  <a:fillRect l="-797" r="-478" b="-10280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F4AD155-C4ED-C056-FFCF-64728468C96F}"/>
              </a:ext>
            </a:extLst>
          </p:cNvPr>
          <p:cNvSpPr txBox="1"/>
          <p:nvPr/>
        </p:nvSpPr>
        <p:spPr>
          <a:xfrm>
            <a:off x="7939793" y="2056128"/>
            <a:ext cx="2210848" cy="3527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Comentarios adicionales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9CDE78-0DF1-3F9C-68A3-DF70166FA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496" y="3592775"/>
            <a:ext cx="4774549" cy="27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FC617-DCED-1B7F-FAE4-3EEFB2182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0B4C1-732B-2577-8EB6-5FF3F5D7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32916" cy="610863"/>
          </a:xfrm>
        </p:spPr>
        <p:txBody>
          <a:bodyPr rtlCol="0">
            <a:normAutofit/>
          </a:bodyPr>
          <a:lstStyle/>
          <a:p>
            <a:pPr algn="just" rtl="0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Exponencial</a:t>
            </a: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49818C35-17B5-FF66-AEE4-708C6C0974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063274"/>
                  </p:ext>
                </p:extLst>
              </p:nvPr>
            </p:nvGraphicFramePr>
            <p:xfrm>
              <a:off x="395787" y="2220092"/>
              <a:ext cx="5917944" cy="326225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866028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3051916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MX" sz="14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den>
                                          </m:f>
                                          <m:sSup>
                                            <m:sSupPr>
                                              <m:ctrl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s-MX" sz="1400" b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MX" sz="14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𝑠𝑖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𝑒𝑛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𝑜𝑡𝑟𝑜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𝑐𝑎𝑠𝑜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 acumulada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MX" sz="14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s-MX" sz="1400" b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MX" sz="14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𝑠𝑖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𝑒𝑛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𝑜𝑡𝑟𝑜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𝑐𝑎𝑠𝑜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Estimador de Máxima Verosimilitud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s-MX" sz="14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14887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1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Posibles aplicaciones:</a:t>
                          </a:r>
                        </a:p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Los tiempos entre llegadas de "clientes" a un sistema que ocurren a una tasa constante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49818C35-17B5-FF66-AEE4-708C6C0974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063274"/>
                  </p:ext>
                </p:extLst>
              </p:nvPr>
            </p:nvGraphicFramePr>
            <p:xfrm>
              <a:off x="395787" y="2220092"/>
              <a:ext cx="5917944" cy="326225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866028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3051916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772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94012" t="-1575" r="-200" b="-329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645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 acumulada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94012" t="-121698" r="-200" b="-2952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94012" t="-385246" r="-200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94012" t="-485246" r="-200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Estimador de Máxima Verosimilitud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94012" t="-585246" r="-200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148879"/>
                      </a:ext>
                    </a:extLst>
                  </a:tr>
                  <a:tr h="7315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1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Posibles aplicaciones:</a:t>
                          </a:r>
                        </a:p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Los tiempos entre llegadas de "clientes" a un sistema que ocurren a una tasa constante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14938FF-8031-DFDD-5C03-3215AB53A579}"/>
                  </a:ext>
                </a:extLst>
              </p:cNvPr>
              <p:cNvSpPr txBox="1"/>
              <p:nvPr/>
            </p:nvSpPr>
            <p:spPr>
              <a:xfrm>
                <a:off x="6478934" y="5576565"/>
                <a:ext cx="5504345" cy="635943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La distribución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es un caso especial de las distribuciones Gamma y Weibull con parámetros </a:t>
                </a:r>
                <a14:m>
                  <m:oMath xmlns:m="http://schemas.openxmlformats.org/officeDocument/2006/math">
                    <m:r>
                      <a:rPr lang="es-MX" sz="16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6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14938FF-8031-DFDD-5C03-3215AB53A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934" y="5576565"/>
                <a:ext cx="5504345" cy="635943"/>
              </a:xfrm>
              <a:prstGeom prst="rect">
                <a:avLst/>
              </a:prstGeom>
              <a:blipFill>
                <a:blip r:embed="rId4"/>
                <a:stretch>
                  <a:fillRect l="-552" r="-331" b="-10280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4EC611C4-F3E8-E08C-9F2B-282E7EDBF9FD}"/>
              </a:ext>
            </a:extLst>
          </p:cNvPr>
          <p:cNvSpPr txBox="1"/>
          <p:nvPr/>
        </p:nvSpPr>
        <p:spPr>
          <a:xfrm>
            <a:off x="8125682" y="3986949"/>
            <a:ext cx="2210848" cy="3527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Comentarios adicionales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389A681-AAE6-E14C-4ACB-72E1FBBD6902}"/>
                  </a:ext>
                </a:extLst>
              </p:cNvPr>
              <p:cNvSpPr txBox="1"/>
              <p:nvPr/>
            </p:nvSpPr>
            <p:spPr>
              <a:xfrm>
                <a:off x="6478934" y="4563244"/>
                <a:ext cx="5504345" cy="91909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son variables aleatorias independientes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s-MX" sz="160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𝐺𝑎𝑚𝑚𝑎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también conocida como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𝐸𝑟𝑙𝑎𝑛𝑔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389A681-AAE6-E14C-4ACB-72E1FBB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934" y="4563244"/>
                <a:ext cx="5504345" cy="919098"/>
              </a:xfrm>
              <a:prstGeom prst="rect">
                <a:avLst/>
              </a:prstGeom>
              <a:blipFill>
                <a:blip r:embed="rId5"/>
                <a:stretch>
                  <a:fillRect l="-552" r="-331" b="-7190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CE194B2-3119-6E91-522C-E3654E250475}"/>
                  </a:ext>
                </a:extLst>
              </p:cNvPr>
              <p:cNvSpPr txBox="1"/>
              <p:nvPr/>
            </p:nvSpPr>
            <p:spPr>
              <a:xfrm>
                <a:off x="395787" y="5576565"/>
                <a:ext cx="5917943" cy="635943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La distribución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es la única distribución continua con la propiedad de falta de memoria.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CE194B2-3119-6E91-522C-E3654E250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7" y="5576565"/>
                <a:ext cx="5917943" cy="635943"/>
              </a:xfrm>
              <a:prstGeom prst="rect">
                <a:avLst/>
              </a:prstGeom>
              <a:blipFill>
                <a:blip r:embed="rId6"/>
                <a:stretch>
                  <a:fillRect l="-513" r="-308" b="-10280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670F576F-BA0A-005F-9540-D169AA6A9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266" y="235066"/>
            <a:ext cx="3857596" cy="35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23F7A-F5C0-5BDB-7FC4-CB2CFD03E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A585B1B-3207-0998-C9E0-5928F96FC3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023" y="879063"/>
                <a:ext cx="9332916" cy="610863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s-MX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 Gamma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s-MX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s-E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A585B1B-3207-0998-C9E0-5928F96FC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023" y="879063"/>
                <a:ext cx="9332916" cy="610863"/>
              </a:xfrm>
              <a:blipFill>
                <a:blip r:embed="rId3"/>
                <a:stretch>
                  <a:fillRect l="-2613" t="-1000" b="-4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D5BF140F-748E-1B06-6138-98CF6051A9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969219"/>
                  </p:ext>
                </p:extLst>
              </p:nvPr>
            </p:nvGraphicFramePr>
            <p:xfrm>
              <a:off x="395786" y="2220092"/>
              <a:ext cx="6083147" cy="340772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388357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3694790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MX" sz="14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f>
                                                    <m:fPr>
                                                      <m:type m:val="skw"/>
                                                      <m:ctrlPr>
                                                        <a:rPr lang="es-MX" sz="1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MX" sz="1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s-MX" sz="1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MX" sz="1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den>
                                                  </m:f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l-G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l-GR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𝑠𝑖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sz="1400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𝑒𝑛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𝑜𝑡𝑟𝑜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𝑐𝑎𝑠𝑜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 acumulada si </a:t>
                          </a:r>
                          <a14:m>
                            <m:oMath xmlns:m="http://schemas.openxmlformats.org/officeDocument/2006/math"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 un entero positivo.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MX" sz="14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s-MX" sz="1400" b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MX" sz="14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s-MX" sz="1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s-MX" sz="14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f>
                                                            <m:fPr>
                                                              <m:type m:val="skw"/>
                                                              <m:ctrlPr>
                                                                <a:rPr lang="es-MX" sz="14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MX" sz="14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MX" sz="14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𝛽</m:t>
                                                              </m:r>
                                                            </m:den>
                                                          </m:f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s-MX" sz="1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den>
                                              </m:f>
                                            </m:e>
                                          </m:nary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𝑠𝑖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sz="1400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𝑒𝑛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𝑜𝑡𝑟𝑜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𝑐𝑎𝑠𝑜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1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Posibles Aplicaciones:</a:t>
                          </a:r>
                        </a:p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Tiempo para completar una tarea, por ejemplo, atención al cliente o reparación de maquinaria.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D5BF140F-748E-1B06-6138-98CF6051A9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969219"/>
                  </p:ext>
                </p:extLst>
              </p:nvPr>
            </p:nvGraphicFramePr>
            <p:xfrm>
              <a:off x="395786" y="2220092"/>
              <a:ext cx="6083147" cy="340772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388357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3694790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881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1379" r="-165" b="-2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1053084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t="-84971" r="-155102" b="-1456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84971" r="-165" b="-1456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524590" r="-165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624590" r="-165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7315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1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Posibles Aplicaciones:</a:t>
                          </a:r>
                        </a:p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Tiempo para completar una tarea, por ejemplo, atención al cliente o reparación de maquinaria.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C79BC3-23ED-07B6-4A0D-408232F5CB53}"/>
                  </a:ext>
                </a:extLst>
              </p:cNvPr>
              <p:cNvSpPr txBox="1"/>
              <p:nvPr/>
            </p:nvSpPr>
            <p:spPr>
              <a:xfrm>
                <a:off x="6992829" y="5879599"/>
                <a:ext cx="4981978" cy="822341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son v</a:t>
                </a: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ariables aleatorias independientes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MX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s-MX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𝐺𝑎𝑚𝑚𝑎</m:t>
                    </m:r>
                    <m:d>
                      <m:dPr>
                        <m:ctrlP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entonces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𝐵𝑒𝑡𝑎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6C79BC3-23ED-07B6-4A0D-408232F5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29" y="5879599"/>
                <a:ext cx="4981978" cy="822341"/>
              </a:xfrm>
              <a:prstGeom prst="rect">
                <a:avLst/>
              </a:prstGeom>
              <a:blipFill>
                <a:blip r:embed="rId5"/>
                <a:stretch>
                  <a:fillRect l="-488" r="-488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960B49D9-2AD2-A22C-4CE5-5F9E64E067B4}"/>
              </a:ext>
            </a:extLst>
          </p:cNvPr>
          <p:cNvSpPr txBox="1"/>
          <p:nvPr/>
        </p:nvSpPr>
        <p:spPr>
          <a:xfrm>
            <a:off x="8378394" y="3625071"/>
            <a:ext cx="2210848" cy="3527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Comentarios adicionales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D26BBD5-8640-23FC-3D57-0ED57BD2A5EE}"/>
                  </a:ext>
                </a:extLst>
              </p:cNvPr>
              <p:cNvSpPr txBox="1"/>
              <p:nvPr/>
            </p:nvSpPr>
            <p:spPr>
              <a:xfrm>
                <a:off x="6992829" y="4834969"/>
                <a:ext cx="4981978" cy="91909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son variables aleatorias independientes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𝐺𝑎𝑚𝑚𝑎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MX" sz="160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𝐺𝑎𝑚𝑚𝑎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16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MX" sz="16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D26BBD5-8640-23FC-3D57-0ED57BD2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29" y="4834969"/>
                <a:ext cx="4981978" cy="919098"/>
              </a:xfrm>
              <a:prstGeom prst="rect">
                <a:avLst/>
              </a:prstGeom>
              <a:blipFill>
                <a:blip r:embed="rId6"/>
                <a:stretch>
                  <a:fillRect l="-488" r="-488" b="-2597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0C25A9-868D-52B7-F543-C6B942554DFC}"/>
                  </a:ext>
                </a:extLst>
              </p:cNvPr>
              <p:cNvSpPr txBox="1"/>
              <p:nvPr/>
            </p:nvSpPr>
            <p:spPr>
              <a:xfrm>
                <a:off x="395786" y="5754067"/>
                <a:ext cx="6083147" cy="352789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Las distribuciones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𝐺𝑎𝑚𝑚𝑎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son las mismas.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0C25A9-868D-52B7-F543-C6B942554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6" y="5754067"/>
                <a:ext cx="6083147" cy="352789"/>
              </a:xfrm>
              <a:prstGeom prst="rect">
                <a:avLst/>
              </a:prstGeom>
              <a:blipFill>
                <a:blip r:embed="rId7"/>
                <a:stretch>
                  <a:fillRect l="-500" b="-18033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27F92CD-4975-1D56-7AE8-5D971EEFAC6E}"/>
                  </a:ext>
                </a:extLst>
              </p:cNvPr>
              <p:cNvSpPr txBox="1"/>
              <p:nvPr/>
            </p:nvSpPr>
            <p:spPr>
              <a:xfrm>
                <a:off x="6992829" y="4073494"/>
                <a:ext cx="4981978" cy="635943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La distribución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𝑐h𝑖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𝑐𝑢𝑎𝑑𝑟𝑎𝑑𝑎</m:t>
                    </m:r>
                    <m:r>
                      <a:rPr lang="es-MX" sz="1600" b="0" i="0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grados de libertad, tiene la misma distribución que </a:t>
                </a:r>
                <a14:m>
                  <m:oMath xmlns:m="http://schemas.openxmlformats.org/officeDocument/2006/math">
                    <m:r>
                      <a:rPr lang="es-MX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𝐺𝑎𝑚𝑚𝑎</m:t>
                    </m:r>
                    <m:d>
                      <m:dPr>
                        <m:ctrlP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/2,2</m:t>
                        </m:r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27F92CD-4975-1D56-7AE8-5D971EEF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29" y="4073494"/>
                <a:ext cx="4981978" cy="635943"/>
              </a:xfrm>
              <a:prstGeom prst="rect">
                <a:avLst/>
              </a:prstGeom>
              <a:blipFill>
                <a:blip r:embed="rId8"/>
                <a:stretch>
                  <a:fillRect l="-488" r="-488" b="-9259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7F00FAEB-5803-7218-ADA4-78943DB8D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1654" y="156060"/>
            <a:ext cx="3966323" cy="33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FCEDF-37A4-209A-9952-419613DE2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0ADB758-DCA3-B43A-DB57-0E94527A1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023" y="879063"/>
                <a:ext cx="9332916" cy="610863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s-MX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 W</a:t>
                </a:r>
                <a14:m>
                  <m:oMath xmlns:m="http://schemas.openxmlformats.org/officeDocument/2006/math">
                    <m:r>
                      <a:rPr lang="es-MX" sz="3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𝐞𝐢𝐛𝐮𝐥𝐥</m:t>
                    </m:r>
                    <m:d>
                      <m:dPr>
                        <m:ctrlPr>
                          <a:rPr lang="es-MX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s-MX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s-E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0ADB758-DCA3-B43A-DB57-0E94527A1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023" y="879063"/>
                <a:ext cx="9332916" cy="610863"/>
              </a:xfrm>
              <a:blipFill>
                <a:blip r:embed="rId3"/>
                <a:stretch>
                  <a:fillRect l="-2613" t="-1000" b="-4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2225479E-0B31-1BC2-6FFA-6E8E7AEB53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798236"/>
                  </p:ext>
                </p:extLst>
              </p:nvPr>
            </p:nvGraphicFramePr>
            <p:xfrm>
              <a:off x="395786" y="2220092"/>
              <a:ext cx="6083147" cy="333775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388357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3694790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MX" sz="14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MX" sz="1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type m:val="skw"/>
                                                          <m:ctrlPr>
                                                            <a:rPr lang="es-MX" sz="14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MX" sz="14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MX" sz="14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𝛽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𝑠𝑖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sz="1400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𝑒𝑛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𝑜𝑡𝑟𝑜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𝑐𝑎𝑠𝑜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</a:t>
                          </a:r>
                          <a:r>
                            <a:rPr lang="es-MX" sz="1400" b="0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acumulada.</a:t>
                          </a:r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MX" sz="14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MX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s-MX" sz="1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type m:val="skw"/>
                                                          <m:ctrlPr>
                                                            <a:rPr lang="es-MX" sz="14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MX" sz="14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MX" sz="14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𝛽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s-MX" sz="1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𝑠𝑖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sz="1400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𝑒𝑛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𝑜𝑡𝑟𝑜</m:t>
                                          </m:r>
                                          <m:r>
                                            <a:rPr lang="es-MX" sz="1400" b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MX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𝑐𝑎𝑠𝑜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MX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s-MX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l-G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l-G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Dem</a:t>
                          </a:r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l-G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l-G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l-G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Γ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l-GR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l-GR" sz="14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s-MX" sz="14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l-GR" sz="14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1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Posibles Aplicaciones:</a:t>
                          </a:r>
                        </a:p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Tiempo para completar una tarea, tiempo hasta la falla de un equipo; utilizado como un modelo aproximado en ausencia de datos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2225479E-0B31-1BC2-6FFA-6E8E7AEB53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798236"/>
                  </p:ext>
                </p:extLst>
              </p:nvPr>
            </p:nvGraphicFramePr>
            <p:xfrm>
              <a:off x="395786" y="2220092"/>
              <a:ext cx="6083147" cy="333775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388357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3694790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772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1575" r="-165" b="-339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772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</a:t>
                          </a:r>
                          <a:r>
                            <a:rPr lang="es-MX" sz="1400" b="0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acumulada.</a:t>
                          </a:r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101575" r="-165" b="-239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4107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382090" r="-165" b="-3537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650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301869" r="-165" b="-121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7315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1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Posibles Aplicaciones:</a:t>
                          </a:r>
                        </a:p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Tiempo para completar una tarea, tiempo hasta la falla de un equipo; utilizado como un modelo aproximado en ausencia de datos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59648AFE-D410-7A28-EFE6-E5454037F9B6}"/>
              </a:ext>
            </a:extLst>
          </p:cNvPr>
          <p:cNvSpPr txBox="1"/>
          <p:nvPr/>
        </p:nvSpPr>
        <p:spPr>
          <a:xfrm>
            <a:off x="8378394" y="4581549"/>
            <a:ext cx="2210848" cy="3527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Comentarios adicionales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C65D8AE-0BC8-FB33-2EF2-044686B1F370}"/>
                  </a:ext>
                </a:extLst>
              </p:cNvPr>
              <p:cNvSpPr txBox="1"/>
              <p:nvPr/>
            </p:nvSpPr>
            <p:spPr>
              <a:xfrm>
                <a:off x="6992829" y="5138666"/>
                <a:ext cx="4981978" cy="635943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Las distribuciones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𝑊𝑒𝑖𝑏𝑢𝑙𝑙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son las mismas.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C65D8AE-0BC8-FB33-2EF2-044686B1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29" y="5138666"/>
                <a:ext cx="4981978" cy="635943"/>
              </a:xfrm>
              <a:prstGeom prst="rect">
                <a:avLst/>
              </a:prstGeom>
              <a:blipFill>
                <a:blip r:embed="rId5"/>
                <a:stretch>
                  <a:fillRect l="-488" r="-488" b="-10280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230AAA7-0BDE-2B38-D5E8-B60C2438474A}"/>
                  </a:ext>
                </a:extLst>
              </p:cNvPr>
              <p:cNvSpPr txBox="1"/>
              <p:nvPr/>
            </p:nvSpPr>
            <p:spPr>
              <a:xfrm>
                <a:off x="6992829" y="5978937"/>
                <a:ext cx="4981978" cy="352789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𝑆𝑖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𝑊𝑒𝑖𝑏𝑢𝑙𝑙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entonces</a:t>
                </a:r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1600" kern="100" dirty="0">
                    <a:solidFill>
                      <a:schemeClr val="bg1"/>
                    </a:solidFill>
                    <a:effectLst/>
                    <a:highlight>
                      <a:srgbClr val="00FFFF"/>
                    </a:highlight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Dem</a:t>
                </a:r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230AAA7-0BDE-2B38-D5E8-B60C24384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29" y="5978937"/>
                <a:ext cx="4981978" cy="352789"/>
              </a:xfrm>
              <a:prstGeom prst="rect">
                <a:avLst/>
              </a:prstGeom>
              <a:blipFill>
                <a:blip r:embed="rId6"/>
                <a:stretch>
                  <a:fillRect b="-18033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82A33DE3-CD4F-1D36-9688-12040C4CD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845" y="787452"/>
            <a:ext cx="4657369" cy="35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1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026A2-1D8C-466C-4C35-AAFC584F5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8577A9A-1DC9-B89F-67FB-40FA11C281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023" y="879063"/>
                <a:ext cx="9332916" cy="610863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s-MX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 Normal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r>
                          <a:rPr lang="es-MX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MX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s-MX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s-E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8577A9A-1DC9-B89F-67FB-40FA11C28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023" y="879063"/>
                <a:ext cx="9332916" cy="610863"/>
              </a:xfrm>
              <a:blipFill>
                <a:blip r:embed="rId3"/>
                <a:stretch>
                  <a:fillRect l="-2613" t="-6000" b="-3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B5443D5E-3DFE-C8FE-1DE5-7CB9E60DE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330511"/>
                  </p:ext>
                </p:extLst>
              </p:nvPr>
            </p:nvGraphicFramePr>
            <p:xfrm>
              <a:off x="395786" y="2220092"/>
              <a:ext cx="6083147" cy="371278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388357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3694790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MX" sz="14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f>
                                          <m:fPr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 acumulada.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𝑓𝑜𝑟𝑚𝑎</m:t>
                                    </m:r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𝑐𝑒𝑟𝑟𝑎𝑑𝑎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Estimador de Máxima Verosimilitud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sSubSup>
                                          <m:sSubSupPr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type m:val="skw"/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89148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1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Posibles Aplicaciones:</a:t>
                          </a:r>
                        </a:p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Errores de varios tipos, por ejemplo, en el punto de impacto de una bomba; cantidades que son la suma de un gran número de otras cantidades (por virtud de los teoremas del límite central).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B5443D5E-3DFE-C8FE-1DE5-7CB9E60DE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330511"/>
                  </p:ext>
                </p:extLst>
              </p:nvPr>
            </p:nvGraphicFramePr>
            <p:xfrm>
              <a:off x="395786" y="2220092"/>
              <a:ext cx="6083147" cy="364452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388357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3694790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645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1887" r="-165" b="-4745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 acumulada.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127059" r="-165" b="-4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316393" r="-165" b="-5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416393" r="-165" b="-4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7941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Estimador de Máxima Verosimilitud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240458" r="-165" b="-1259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891480"/>
                      </a:ext>
                    </a:extLst>
                  </a:tr>
                  <a:tr h="9448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1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Posibles Aplicaciones:</a:t>
                          </a:r>
                        </a:p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Errores de varios tipos, por ejemplo, en el punto de impacto de una bomba; cantidades que son la suma de un gran número de otras cantidades (por virtud de los teoremas del límite central).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021A7107-129B-9CB7-8451-4E62C428DE3B}"/>
              </a:ext>
            </a:extLst>
          </p:cNvPr>
          <p:cNvSpPr txBox="1"/>
          <p:nvPr/>
        </p:nvSpPr>
        <p:spPr>
          <a:xfrm>
            <a:off x="8199801" y="2447712"/>
            <a:ext cx="2210848" cy="3527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Comentarios adicionales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0B8CE55-3782-C8DD-AA03-AB727963126F}"/>
                  </a:ext>
                </a:extLst>
              </p:cNvPr>
              <p:cNvSpPr txBox="1"/>
              <p:nvPr/>
            </p:nvSpPr>
            <p:spPr>
              <a:xfrm>
                <a:off x="395786" y="5958835"/>
                <a:ext cx="6083146" cy="352789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La distribución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(0,1)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es llamada la distribución normal estándar.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0B8CE55-3782-C8DD-AA03-AB727963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6" y="5958835"/>
                <a:ext cx="6083146" cy="352789"/>
              </a:xfrm>
              <a:prstGeom prst="rect">
                <a:avLst/>
              </a:prstGeom>
              <a:blipFill>
                <a:blip r:embed="rId5"/>
                <a:stretch>
                  <a:fillRect l="-500" b="-18033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9F39981-3FB1-DAC7-8C84-81D4D63D5B67}"/>
                  </a:ext>
                </a:extLst>
              </p:cNvPr>
              <p:cNvSpPr txBox="1"/>
              <p:nvPr/>
            </p:nvSpPr>
            <p:spPr>
              <a:xfrm>
                <a:off x="6814236" y="2863578"/>
                <a:ext cx="4981978" cy="930319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son variables aleatorias normales estándar independientes, 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+…+</a:t>
                </a:r>
                <a:r>
                  <a:rPr lang="es-MX" sz="1600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s-MX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tiene una distribución chi-cuadrada con </a:t>
                </a:r>
                <a14:m>
                  <m:oMath xmlns:m="http://schemas.openxmlformats.org/officeDocument/2006/math"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grados de libertad.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9F39981-3FB1-DAC7-8C84-81D4D63D5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36" y="2863578"/>
                <a:ext cx="4981978" cy="930319"/>
              </a:xfrm>
              <a:prstGeom prst="rect">
                <a:avLst/>
              </a:prstGeom>
              <a:blipFill>
                <a:blip r:embed="rId6"/>
                <a:stretch>
                  <a:fillRect l="-610" r="-366" b="-6452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BAD085C-B564-8217-692E-F7E97274F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007" y="73738"/>
            <a:ext cx="2778436" cy="2277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C047794-F152-DBE2-AFB2-21DC4070178C}"/>
                  </a:ext>
                </a:extLst>
              </p:cNvPr>
              <p:cNvSpPr txBox="1"/>
              <p:nvPr/>
            </p:nvSpPr>
            <p:spPr>
              <a:xfrm>
                <a:off x="6814236" y="3890465"/>
                <a:ext cx="4981978" cy="91877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MX" sz="160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MX" sz="1600" b="0" i="0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tiene una distribución </a:t>
                </a:r>
                <a14:m>
                  <m:oMath xmlns:m="http://schemas.openxmlformats.org/officeDocument/2006/math"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𝑙𝑜𝑔𝑛𝑜𝑟𝑚𝑎𝑙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con parámetro de escala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y parámetro </a:t>
                </a:r>
                <a:r>
                  <a:rPr lang="es-MX" sz="1600" kern="1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shape</a:t>
                </a:r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6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s-MX" sz="16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MX" sz="16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denotada</m:t>
                    </m:r>
                    <m:r>
                      <a:rPr lang="es-MX" sz="16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16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por</m:t>
                    </m:r>
                    <m:r>
                      <a:rPr lang="es-MX" sz="16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𝐿𝑛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MX" sz="16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C047794-F152-DBE2-AFB2-21DC40701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36" y="3890465"/>
                <a:ext cx="4981978" cy="918778"/>
              </a:xfrm>
              <a:prstGeom prst="rect">
                <a:avLst/>
              </a:prstGeom>
              <a:blipFill>
                <a:blip r:embed="rId8"/>
                <a:stretch>
                  <a:fillRect l="-610" r="-366" b="-649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405A44F-BFB2-402C-A2B9-A1577E521C68}"/>
                  </a:ext>
                </a:extLst>
              </p:cNvPr>
              <p:cNvSpPr txBox="1"/>
              <p:nvPr/>
            </p:nvSpPr>
            <p:spPr>
              <a:xfrm>
                <a:off x="6814236" y="4893538"/>
                <a:ext cx="4981978" cy="15519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MX" sz="160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s-MX" sz="1600" b="0" i="0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sigue una distribución </a:t>
                </a:r>
                <a14:m>
                  <m:oMath xmlns:m="http://schemas.openxmlformats.org/officeDocument/2006/math"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𝑐h𝑖</m:t>
                    </m:r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𝑐𝑢𝑎𝑑𝑟𝑎𝑑𝑎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grados de libertad y además </a:t>
                </a:r>
                <a14:m>
                  <m:oMath xmlns:m="http://schemas.openxmlformats.org/officeDocument/2006/math"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son independientes, entonces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MX" sz="16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skw"/>
                                <m:ctrlPr>
                                  <a:rPr lang="es-MX" sz="1600" i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1600" b="0" i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s-MX" sz="1600" b="0" i="1" kern="1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tiene una distribución </a:t>
                </a:r>
                <a14:m>
                  <m:oMath xmlns:m="http://schemas.openxmlformats.org/officeDocument/2006/math"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1600" i="1" kern="100" dirty="0" err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𝑆𝑡𝑢𝑑𝑒𝑛𝑡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grados de libertad.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405A44F-BFB2-402C-A2B9-A1577E521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36" y="4893538"/>
                <a:ext cx="4981978" cy="1551900"/>
              </a:xfrm>
              <a:prstGeom prst="rect">
                <a:avLst/>
              </a:prstGeom>
              <a:blipFill>
                <a:blip r:embed="rId9"/>
                <a:stretch>
                  <a:fillRect l="-610" r="-366" b="-11673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2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56061-6678-782D-BABB-343078AE8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4EE0A68-6C0D-5B03-7BB8-2623DFDAB8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023" y="879063"/>
                <a:ext cx="9332916" cy="610863"/>
              </a:xfrm>
            </p:spPr>
            <p:txBody>
              <a:bodyPr rtlCol="0">
                <a:normAutofit/>
              </a:bodyPr>
              <a:lstStyle/>
              <a:p>
                <a:pPr algn="just" rtl="0"/>
                <a:r>
                  <a:rPr lang="es-MX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 L</a:t>
                </a:r>
                <a14:m>
                  <m:oMath xmlns:m="http://schemas.openxmlformats.org/officeDocument/2006/math">
                    <m:r>
                      <a:rPr lang="es-MX" sz="3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𝐨𝐠𝐧𝐨𝐫𝐦𝐚𝐥</m:t>
                    </m:r>
                    <m:d>
                      <m:dPr>
                        <m:ctrlPr>
                          <a:rPr lang="es-MX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r>
                          <a:rPr lang="es-MX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MX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s-MX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s-E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4EE0A68-6C0D-5B03-7BB8-2623DFDAB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023" y="879063"/>
                <a:ext cx="9332916" cy="610863"/>
              </a:xfrm>
              <a:blipFill>
                <a:blip r:embed="rId3"/>
                <a:stretch>
                  <a:fillRect l="-2613" t="-6000" b="-3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B97E6E26-E645-6935-5FD4-BBF8798F00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235567"/>
                  </p:ext>
                </p:extLst>
              </p:nvPr>
            </p:nvGraphicFramePr>
            <p:xfrm>
              <a:off x="395786" y="2220092"/>
              <a:ext cx="6083147" cy="393477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388357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3694790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s-MX" sz="14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f>
                                          <m:fPr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𝐿𝑛</m:t>
                                                </m:r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)−</m:t>
                                                </m:r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e>
                                </m:d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 acumulada.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MX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𝑓𝑜𝑟𝑚𝑎</m:t>
                                    </m:r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𝑐𝑒𝑟𝑟𝑎𝑑𝑎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d>
                                  <m:d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Estimador de Máxima Verosimilitud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𝐿𝑛</m:t>
                                        </m:r>
                                        <m:sSub>
                                          <m:sSubPr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s-MX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s-MX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s-MX" sz="1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s-MX" sz="14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es-MX" sz="14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s-MX" sz="14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𝐿𝑛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s-MX" sz="1400" b="0" i="1" smtClean="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s-MX" sz="1400" b="0" i="1" smtClean="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𝑋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s-MX" sz="1400" b="0" i="1" smtClean="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s-MX" sz="1400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acc>
                                                          <m:accPr>
                                                            <m:chr m:val="̂"/>
                                                            <m:ctrlPr>
                                                              <a:rPr lang="es-MX" sz="1400" b="0" i="1" smtClean="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s-MX" sz="1400" b="0" i="1" smtClean="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𝜇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s-MX" sz="14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nary>
                                          </m:num>
                                          <m:den>
                                            <m:r>
                                              <a:rPr lang="es-MX" sz="14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type m:val="skw"/>
                                        <m:ctrlP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MX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s-MX" sz="1400" b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89148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14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Posibles Aplicaciones:</a:t>
                          </a:r>
                        </a:p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Tiempo para realizar una tarea [la densidad toma formas similares a las densidades </a:t>
                          </a:r>
                          <a14:m>
                            <m:oMath xmlns:m="http://schemas.openxmlformats.org/officeDocument/2006/math"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𝐺𝑎𝑚𝑚𝑎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14:m>
                            <m:oMath xmlns:m="http://schemas.openxmlformats.org/officeDocument/2006/math"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𝑊𝑒𝑖𝑏𝑢𝑙𝑙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para </a:t>
                          </a:r>
                          <a14:m>
                            <m:oMath xmlns:m="http://schemas.openxmlformats.org/officeDocument/2006/math"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oMath>
                          </a14:m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pero puede tener un pico más grande cerca de </a:t>
                          </a:r>
                          <a14:m>
                            <m:oMath xmlns:m="http://schemas.openxmlformats.org/officeDocument/2006/math"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MX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B97E6E26-E645-6935-5FD4-BBF8798F00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235567"/>
                  </p:ext>
                </p:extLst>
              </p:nvPr>
            </p:nvGraphicFramePr>
            <p:xfrm>
              <a:off x="395786" y="2220092"/>
              <a:ext cx="6083147" cy="393477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388357">
                      <a:extLst>
                        <a:ext uri="{9D8B030D-6E8A-4147-A177-3AD203B41FA5}">
                          <a16:colId xmlns:a16="http://schemas.microsoft.com/office/drawing/2014/main" val="1023513406"/>
                        </a:ext>
                      </a:extLst>
                    </a:gridCol>
                    <a:gridCol w="3694790">
                      <a:extLst>
                        <a:ext uri="{9D8B030D-6E8A-4147-A177-3AD203B41FA5}">
                          <a16:colId xmlns:a16="http://schemas.microsoft.com/office/drawing/2014/main" val="17116929"/>
                        </a:ext>
                      </a:extLst>
                    </a:gridCol>
                  </a:tblGrid>
                  <a:tr h="645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densidad de Probabilidad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1887" r="-165" b="-5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18052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Función de distribución acumulada.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127059" r="-165" b="-5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642681"/>
                      </a:ext>
                    </a:extLst>
                  </a:tr>
                  <a:tr h="381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306349" r="-165" b="-6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0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Varianza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419672" r="-165" b="-5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002134"/>
                      </a:ext>
                    </a:extLst>
                  </a:tr>
                  <a:tr h="1074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b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Estimador de Máxima Verosimilitud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l="-64580" t="-180114" r="-165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891480"/>
                      </a:ext>
                    </a:extLst>
                  </a:tr>
                  <a:tr h="944880">
                    <a:tc grid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4"/>
                          <a:stretch>
                            <a:fillRect t="-318065" r="-100" b="-64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014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FE43F9E-DAAC-9625-4B40-8B2484423A32}"/>
              </a:ext>
            </a:extLst>
          </p:cNvPr>
          <p:cNvSpPr txBox="1"/>
          <p:nvPr/>
        </p:nvSpPr>
        <p:spPr>
          <a:xfrm>
            <a:off x="8199801" y="4726145"/>
            <a:ext cx="2210848" cy="3527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Comentarios adicionales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0DFDFA0-D0E6-A138-3054-B494BEE84B31}"/>
                  </a:ext>
                </a:extLst>
              </p:cNvPr>
              <p:cNvSpPr txBox="1"/>
              <p:nvPr/>
            </p:nvSpPr>
            <p:spPr>
              <a:xfrm>
                <a:off x="6814236" y="5241591"/>
                <a:ext cx="4981978" cy="91877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s-MX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MX" sz="160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MX" sz="1600" b="0" i="0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tiene una distribución </a:t>
                </a:r>
                <a14:m>
                  <m:oMath xmlns:m="http://schemas.openxmlformats.org/officeDocument/2006/math">
                    <m:r>
                      <a:rPr lang="es-MX" sz="1600" i="1" kern="10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𝑙𝑜𝑔𝑛𝑜𝑟𝑚𝑎𝑙</m:t>
                    </m:r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con parámetro de escala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6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y parámetro </a:t>
                </a:r>
                <a:r>
                  <a:rPr lang="es-MX" sz="1600" kern="1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shape</a:t>
                </a:r>
                <a:r>
                  <a:rPr lang="es-MX" sz="16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60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s-MX" sz="16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MX" sz="16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denotada</m:t>
                    </m:r>
                    <m:r>
                      <a:rPr lang="es-MX" sz="16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16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por</m:t>
                    </m:r>
                    <m:r>
                      <a:rPr lang="es-MX" sz="16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𝐿𝑛</m:t>
                    </m:r>
                    <m:d>
                      <m:dPr>
                        <m:ctrlP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s-MX" sz="16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sz="1600" b="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MX" sz="16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MX" sz="16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0DFDFA0-D0E6-A138-3054-B494BEE84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36" y="5241591"/>
                <a:ext cx="4981978" cy="918778"/>
              </a:xfrm>
              <a:prstGeom prst="rect">
                <a:avLst/>
              </a:prstGeom>
              <a:blipFill>
                <a:blip r:embed="rId5"/>
                <a:stretch>
                  <a:fillRect l="-610" r="-366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8A352F3A-EB16-01B3-F435-1292FAB7B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291" y="2131855"/>
            <a:ext cx="4549867" cy="24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4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99E7C-7611-35D9-D21E-3E1607975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EB7A33B-81F3-2296-4175-D03EFD2D34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023" y="879063"/>
                <a:ext cx="9332916" cy="610863"/>
              </a:xfrm>
            </p:spPr>
            <p:txBody>
              <a:bodyPr rtlCol="0">
                <a:normAutofit fontScale="90000"/>
              </a:bodyPr>
              <a:lstStyle/>
              <a:p>
                <a:pPr algn="just"/>
                <a:r>
                  <a:rPr lang="es-MX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 L</a:t>
                </a:r>
                <a14:m>
                  <m:oMath xmlns:m="http://schemas.openxmlformats.org/officeDocument/2006/math">
                    <m:r>
                      <a:rPr lang="es-MX" sz="3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𝐨𝐠𝐧𝐨𝐫𝐦𝐚𝐥</m:t>
                    </m:r>
                    <m:d>
                      <m:dPr>
                        <m:ctrlPr>
                          <a:rPr lang="es-MX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  <m:r>
                          <a:rPr lang="es-MX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MX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s-MX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Normal (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s-MX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s-MX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s-MX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EB7A33B-81F3-2296-4175-D03EFD2D3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023" y="879063"/>
                <a:ext cx="9332916" cy="610863"/>
              </a:xfrm>
              <a:blipFill>
                <a:blip r:embed="rId3"/>
                <a:stretch>
                  <a:fillRect l="-2351" b="-31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B84FBE2-E407-F4B3-F53E-9EB9824C5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2069"/>
              </p:ext>
            </p:extLst>
          </p:nvPr>
        </p:nvGraphicFramePr>
        <p:xfrm>
          <a:off x="964023" y="2139059"/>
          <a:ext cx="10213494" cy="441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266">
                  <a:extLst>
                    <a:ext uri="{9D8B030D-6E8A-4147-A177-3AD203B41FA5}">
                      <a16:colId xmlns:a16="http://schemas.microsoft.com/office/drawing/2014/main" val="4285230048"/>
                    </a:ext>
                  </a:extLst>
                </a:gridCol>
                <a:gridCol w="3930556">
                  <a:extLst>
                    <a:ext uri="{9D8B030D-6E8A-4147-A177-3AD203B41FA5}">
                      <a16:colId xmlns:a16="http://schemas.microsoft.com/office/drawing/2014/main" val="349317881"/>
                    </a:ext>
                  </a:extLst>
                </a:gridCol>
                <a:gridCol w="4037672">
                  <a:extLst>
                    <a:ext uri="{9D8B030D-6E8A-4147-A177-3AD203B41FA5}">
                      <a16:colId xmlns:a16="http://schemas.microsoft.com/office/drawing/2014/main" val="4215755995"/>
                    </a:ext>
                  </a:extLst>
                </a:gridCol>
              </a:tblGrid>
              <a:tr h="646601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Distribución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Distribución Log-Normal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62580"/>
                  </a:ext>
                </a:extLst>
              </a:tr>
              <a:tr h="646601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Modela variables que resultan de la suma de muchos efectos independientes.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Modela variables que resultan de la multiplicación de muchos efectos independientes.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02112"/>
                  </a:ext>
                </a:extLst>
              </a:tr>
              <a:tr h="646601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Dominio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Puede tomar cualquier valor en (−∞,∞), incluyendo valores negativos.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Solo toma valores positivos en (0,∞).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28863"/>
                  </a:ext>
                </a:extLst>
              </a:tr>
              <a:tr h="646601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 de la 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Simétrica con forma de campana.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Asimétrica con una cola a la derecha (sesgada positivamente).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94775"/>
                  </a:ext>
                </a:extLst>
              </a:tr>
              <a:tr h="646601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usa directamente en modelos estadísticos.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X es </a:t>
                      </a:r>
                      <a:r>
                        <a:rPr lang="es-MX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lognormal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entonces Y=</a:t>
                      </a:r>
                      <a:r>
                        <a:rPr lang="es-MX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⁡(X) sigue una normal.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42108"/>
                  </a:ext>
                </a:extLst>
              </a:tr>
              <a:tr h="646601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Alturas de personas. </a:t>
                      </a:r>
                      <a:b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Errores de medición. </a:t>
                      </a:r>
                      <a:b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Puntuaciones en exámenes.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Precios de activos financieros. </a:t>
                      </a:r>
                      <a:b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Tiempo de vida de productos. </a:t>
                      </a:r>
                      <a:b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Ingresos de personas.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2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709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6793</TotalTime>
  <Words>922</Words>
  <Application>Microsoft Office PowerPoint</Application>
  <PresentationFormat>Panorámica</PresentationFormat>
  <Paragraphs>126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Franklin Gothic Demi</vt:lpstr>
      <vt:lpstr>Times New Roman</vt:lpstr>
      <vt:lpstr>Wingdings</vt:lpstr>
      <vt:lpstr>Tema1</vt:lpstr>
      <vt:lpstr>Distribuciones de Probabilidad (Datos de Entrada)</vt:lpstr>
      <vt:lpstr>Distribución Uniforme</vt:lpstr>
      <vt:lpstr>Distribución Exponencial</vt:lpstr>
      <vt:lpstr>Distribución Gamma(α,β)</vt:lpstr>
      <vt:lpstr>Distribución Weibull(α,β)</vt:lpstr>
      <vt:lpstr>Distribución Normal(μ,σ^2 )</vt:lpstr>
      <vt:lpstr>Distribución Lognormal(μ,σ^2 )</vt:lpstr>
      <vt:lpstr>Distribución Lognormal(μ,σ^2 ) vs Normal (μ,σ^2)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del análisis de datos</dc:title>
  <dc:creator>David Nexticapan Cortes</dc:creator>
  <cp:lastModifiedBy>DAVID NEXTICAPAN - CORTES</cp:lastModifiedBy>
  <cp:revision>147</cp:revision>
  <dcterms:created xsi:type="dcterms:W3CDTF">2023-07-02T12:38:34Z</dcterms:created>
  <dcterms:modified xsi:type="dcterms:W3CDTF">2025-02-28T04:14:38Z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