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448" r:id="rId2"/>
    <p:sldId id="453" r:id="rId3"/>
    <p:sldId id="454" r:id="rId4"/>
    <p:sldId id="455" r:id="rId5"/>
    <p:sldId id="456" r:id="rId6"/>
    <p:sldId id="463" r:id="rId7"/>
    <p:sldId id="457" r:id="rId8"/>
    <p:sldId id="458" r:id="rId9"/>
    <p:sldId id="464" r:id="rId10"/>
    <p:sldId id="459" r:id="rId11"/>
    <p:sldId id="460" r:id="rId12"/>
    <p:sldId id="465" r:id="rId13"/>
    <p:sldId id="461" r:id="rId14"/>
    <p:sldId id="462" r:id="rId15"/>
    <p:sldId id="257" r:id="rId16"/>
    <p:sldId id="258" r:id="rId17"/>
    <p:sldId id="259" r:id="rId1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FDC21-FE95-4A35-BAFE-C0ECEA25CE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s-MX"/>
        </a:p>
      </dgm:t>
    </dgm:pt>
    <dgm:pt modelId="{73ABEEBD-BFE1-463A-BE95-8D55C84281FA}">
      <dgm:prSet phldrT="[Texto]"/>
      <dgm:spPr/>
      <dgm:t>
        <a:bodyPr/>
        <a:lstStyle/>
        <a:p>
          <a:r>
            <a:rPr lang="es-MX" dirty="0">
              <a:latin typeface="Times New Roman" panose="02020603050405020304" pitchFamily="18" charset="0"/>
              <a:cs typeface="Times New Roman" panose="02020603050405020304" pitchFamily="18" charset="0"/>
            </a:rPr>
            <a:t>Técnicas no probabilísticas</a:t>
          </a:r>
        </a:p>
      </dgm:t>
    </dgm:pt>
    <dgm:pt modelId="{AD740020-8E1D-4625-98E0-39839DE58653}" type="parTrans" cxnId="{C770E1F5-8DE1-4DC2-96D1-697B98A8013E}">
      <dgm:prSet/>
      <dgm:spPr/>
      <dgm:t>
        <a:bodyPr/>
        <a:lstStyle/>
        <a:p>
          <a:endParaRPr lang="es-MX">
            <a:latin typeface="Times New Roman" panose="02020603050405020304" pitchFamily="18" charset="0"/>
            <a:cs typeface="Times New Roman" panose="02020603050405020304" pitchFamily="18" charset="0"/>
          </a:endParaRPr>
        </a:p>
      </dgm:t>
    </dgm:pt>
    <dgm:pt modelId="{32FB4011-61E2-4759-8E87-144D5FA2F34E}" type="sibTrans" cxnId="{C770E1F5-8DE1-4DC2-96D1-697B98A8013E}">
      <dgm:prSet/>
      <dgm:spPr/>
      <dgm:t>
        <a:bodyPr/>
        <a:lstStyle/>
        <a:p>
          <a:endParaRPr lang="es-MX">
            <a:latin typeface="Times New Roman" panose="02020603050405020304" pitchFamily="18" charset="0"/>
            <a:cs typeface="Times New Roman" panose="02020603050405020304" pitchFamily="18" charset="0"/>
          </a:endParaRPr>
        </a:p>
      </dgm:t>
    </dgm:pt>
    <dgm:pt modelId="{2E094C6A-05FB-49AC-9743-584F0AD1042D}">
      <dgm:prSet phldrT="[Texto]"/>
      <dgm:spPr/>
      <dgm:t>
        <a:bodyPr/>
        <a:lstStyle/>
        <a:p>
          <a:r>
            <a:rPr lang="es-MX" dirty="0">
              <a:latin typeface="Times New Roman" panose="02020603050405020304" pitchFamily="18" charset="0"/>
              <a:cs typeface="Times New Roman" panose="02020603050405020304" pitchFamily="18" charset="0"/>
            </a:rPr>
            <a:t>Muestreo de conveniencia</a:t>
          </a:r>
        </a:p>
      </dgm:t>
    </dgm:pt>
    <dgm:pt modelId="{CF2F6078-5774-4439-A45E-502CA7F27C37}" type="parTrans" cxnId="{3B2BC2C7-D4D4-401E-B51E-58702516AD1E}">
      <dgm:prSet/>
      <dgm:spPr/>
      <dgm:t>
        <a:bodyPr/>
        <a:lstStyle/>
        <a:p>
          <a:endParaRPr lang="es-MX">
            <a:latin typeface="Times New Roman" panose="02020603050405020304" pitchFamily="18" charset="0"/>
            <a:cs typeface="Times New Roman" panose="02020603050405020304" pitchFamily="18" charset="0"/>
          </a:endParaRPr>
        </a:p>
      </dgm:t>
    </dgm:pt>
    <dgm:pt modelId="{F7C638E0-15FF-416C-91CE-AFD4FA955B97}" type="sibTrans" cxnId="{3B2BC2C7-D4D4-401E-B51E-58702516AD1E}">
      <dgm:prSet/>
      <dgm:spPr/>
      <dgm:t>
        <a:bodyPr/>
        <a:lstStyle/>
        <a:p>
          <a:endParaRPr lang="es-MX">
            <a:latin typeface="Times New Roman" panose="02020603050405020304" pitchFamily="18" charset="0"/>
            <a:cs typeface="Times New Roman" panose="02020603050405020304" pitchFamily="18" charset="0"/>
          </a:endParaRPr>
        </a:p>
      </dgm:t>
    </dgm:pt>
    <dgm:pt modelId="{588E35A4-50BD-4A9A-A475-4C14034C4CE4}">
      <dgm:prSet phldrT="[Texto]"/>
      <dgm:spPr/>
      <dgm:t>
        <a:bodyPr/>
        <a:lstStyle/>
        <a:p>
          <a:r>
            <a:rPr lang="es-MX" dirty="0">
              <a:latin typeface="Times New Roman" panose="02020603050405020304" pitchFamily="18" charset="0"/>
              <a:cs typeface="Times New Roman" panose="02020603050405020304" pitchFamily="18" charset="0"/>
            </a:rPr>
            <a:t>Muestreo por cuotas</a:t>
          </a:r>
        </a:p>
      </dgm:t>
    </dgm:pt>
    <dgm:pt modelId="{91B70C0F-5953-4EA7-BDD5-DBCD0A96A8CE}" type="parTrans" cxnId="{55522E5F-CAB6-48FE-96D9-F2CF49E0EC75}">
      <dgm:prSet/>
      <dgm:spPr/>
      <dgm:t>
        <a:bodyPr/>
        <a:lstStyle/>
        <a:p>
          <a:endParaRPr lang="es-MX">
            <a:latin typeface="Times New Roman" panose="02020603050405020304" pitchFamily="18" charset="0"/>
            <a:cs typeface="Times New Roman" panose="02020603050405020304" pitchFamily="18" charset="0"/>
          </a:endParaRPr>
        </a:p>
      </dgm:t>
    </dgm:pt>
    <dgm:pt modelId="{02F9D9FB-2C73-4C25-A924-CF71C8A9C3BD}" type="sibTrans" cxnId="{55522E5F-CAB6-48FE-96D9-F2CF49E0EC75}">
      <dgm:prSet/>
      <dgm:spPr/>
      <dgm:t>
        <a:bodyPr/>
        <a:lstStyle/>
        <a:p>
          <a:endParaRPr lang="es-MX">
            <a:latin typeface="Times New Roman" panose="02020603050405020304" pitchFamily="18" charset="0"/>
            <a:cs typeface="Times New Roman" panose="02020603050405020304" pitchFamily="18" charset="0"/>
          </a:endParaRPr>
        </a:p>
      </dgm:t>
    </dgm:pt>
    <dgm:pt modelId="{6FC09952-A67B-4108-99C0-09E0E569EA22}">
      <dgm:prSet phldrT="[Texto]"/>
      <dgm:spPr/>
      <dgm:t>
        <a:bodyPr/>
        <a:lstStyle/>
        <a:p>
          <a:r>
            <a:rPr lang="es-MX" dirty="0">
              <a:latin typeface="Times New Roman" panose="02020603050405020304" pitchFamily="18" charset="0"/>
              <a:cs typeface="Times New Roman" panose="02020603050405020304" pitchFamily="18" charset="0"/>
            </a:rPr>
            <a:t>Técnicas probabilísticas</a:t>
          </a:r>
        </a:p>
      </dgm:t>
    </dgm:pt>
    <dgm:pt modelId="{632EF190-4DE5-48EA-8FC5-44B418E5D96A}" type="parTrans" cxnId="{AD99E352-0200-4741-BE7F-0DEC7C49EBC4}">
      <dgm:prSet/>
      <dgm:spPr/>
      <dgm:t>
        <a:bodyPr/>
        <a:lstStyle/>
        <a:p>
          <a:endParaRPr lang="es-MX">
            <a:latin typeface="Times New Roman" panose="02020603050405020304" pitchFamily="18" charset="0"/>
            <a:cs typeface="Times New Roman" panose="02020603050405020304" pitchFamily="18" charset="0"/>
          </a:endParaRPr>
        </a:p>
      </dgm:t>
    </dgm:pt>
    <dgm:pt modelId="{2F9D33C9-185A-49C6-8F2F-2DD4FE96E877}" type="sibTrans" cxnId="{AD99E352-0200-4741-BE7F-0DEC7C49EBC4}">
      <dgm:prSet/>
      <dgm:spPr/>
      <dgm:t>
        <a:bodyPr/>
        <a:lstStyle/>
        <a:p>
          <a:endParaRPr lang="es-MX">
            <a:latin typeface="Times New Roman" panose="02020603050405020304" pitchFamily="18" charset="0"/>
            <a:cs typeface="Times New Roman" panose="02020603050405020304" pitchFamily="18" charset="0"/>
          </a:endParaRPr>
        </a:p>
      </dgm:t>
    </dgm:pt>
    <dgm:pt modelId="{1E6BF241-DB77-447C-982A-425127482B0D}">
      <dgm:prSet phldrT="[Texto]"/>
      <dgm:spPr/>
      <dgm:t>
        <a:bodyPr/>
        <a:lstStyle/>
        <a:p>
          <a:r>
            <a:rPr lang="es-MX" dirty="0">
              <a:latin typeface="Times New Roman" panose="02020603050405020304" pitchFamily="18" charset="0"/>
              <a:cs typeface="Times New Roman" panose="02020603050405020304" pitchFamily="18" charset="0"/>
            </a:rPr>
            <a:t>Muestreo aleatorio simple (MAS)</a:t>
          </a:r>
        </a:p>
      </dgm:t>
    </dgm:pt>
    <dgm:pt modelId="{923B70FC-ECA0-4B95-A580-DC7112E0697A}" type="parTrans" cxnId="{4A2B947D-B0C5-46EA-854A-21E6EFC0ED41}">
      <dgm:prSet/>
      <dgm:spPr/>
      <dgm:t>
        <a:bodyPr/>
        <a:lstStyle/>
        <a:p>
          <a:endParaRPr lang="es-MX">
            <a:latin typeface="Times New Roman" panose="02020603050405020304" pitchFamily="18" charset="0"/>
            <a:cs typeface="Times New Roman" panose="02020603050405020304" pitchFamily="18" charset="0"/>
          </a:endParaRPr>
        </a:p>
      </dgm:t>
    </dgm:pt>
    <dgm:pt modelId="{BB665813-93BE-4C86-B873-7237CA981931}" type="sibTrans" cxnId="{4A2B947D-B0C5-46EA-854A-21E6EFC0ED41}">
      <dgm:prSet/>
      <dgm:spPr/>
      <dgm:t>
        <a:bodyPr/>
        <a:lstStyle/>
        <a:p>
          <a:endParaRPr lang="es-MX">
            <a:latin typeface="Times New Roman" panose="02020603050405020304" pitchFamily="18" charset="0"/>
            <a:cs typeface="Times New Roman" panose="02020603050405020304" pitchFamily="18" charset="0"/>
          </a:endParaRPr>
        </a:p>
      </dgm:t>
    </dgm:pt>
    <dgm:pt modelId="{78EC7132-2A7F-43B2-B48D-3476A45E9340}">
      <dgm:prSet phldrT="[Texto]"/>
      <dgm:spPr/>
      <dgm:t>
        <a:bodyPr/>
        <a:lstStyle/>
        <a:p>
          <a:r>
            <a:rPr lang="es-MX" dirty="0">
              <a:latin typeface="Times New Roman" panose="02020603050405020304" pitchFamily="18" charset="0"/>
              <a:cs typeface="Times New Roman" panose="02020603050405020304" pitchFamily="18" charset="0"/>
            </a:rPr>
            <a:t>Muestreo por conglomerados</a:t>
          </a:r>
        </a:p>
      </dgm:t>
    </dgm:pt>
    <dgm:pt modelId="{0F556C47-5DF0-4B45-929C-DD155B2391D9}" type="parTrans" cxnId="{42090CF9-09A7-4E20-AE2A-716D101ED685}">
      <dgm:prSet/>
      <dgm:spPr/>
      <dgm:t>
        <a:bodyPr/>
        <a:lstStyle/>
        <a:p>
          <a:endParaRPr lang="es-MX">
            <a:latin typeface="Times New Roman" panose="02020603050405020304" pitchFamily="18" charset="0"/>
            <a:cs typeface="Times New Roman" panose="02020603050405020304" pitchFamily="18" charset="0"/>
          </a:endParaRPr>
        </a:p>
      </dgm:t>
    </dgm:pt>
    <dgm:pt modelId="{90D754C8-9B98-4C25-B646-EC267841C43D}" type="sibTrans" cxnId="{42090CF9-09A7-4E20-AE2A-716D101ED685}">
      <dgm:prSet/>
      <dgm:spPr/>
      <dgm:t>
        <a:bodyPr/>
        <a:lstStyle/>
        <a:p>
          <a:endParaRPr lang="es-MX">
            <a:latin typeface="Times New Roman" panose="02020603050405020304" pitchFamily="18" charset="0"/>
            <a:cs typeface="Times New Roman" panose="02020603050405020304" pitchFamily="18" charset="0"/>
          </a:endParaRPr>
        </a:p>
      </dgm:t>
    </dgm:pt>
    <dgm:pt modelId="{2BFB4E03-2390-4A07-BA34-1A40CC4A7E03}">
      <dgm:prSet/>
      <dgm:spPr/>
      <dgm:t>
        <a:bodyPr/>
        <a:lstStyle/>
        <a:p>
          <a:r>
            <a:rPr lang="es-MX" dirty="0">
              <a:latin typeface="Times New Roman" panose="02020603050405020304" pitchFamily="18" charset="0"/>
              <a:cs typeface="Times New Roman" panose="02020603050405020304" pitchFamily="18" charset="0"/>
            </a:rPr>
            <a:t>Muestreo sistemático</a:t>
          </a:r>
        </a:p>
      </dgm:t>
    </dgm:pt>
    <dgm:pt modelId="{A49059FB-1E19-4D92-AD5B-0F63DED5348D}" type="parTrans" cxnId="{F380AAD9-9E01-4D9F-87B7-83B1096989C0}">
      <dgm:prSet/>
      <dgm:spPr/>
      <dgm:t>
        <a:bodyPr/>
        <a:lstStyle/>
        <a:p>
          <a:endParaRPr lang="es-MX">
            <a:latin typeface="Times New Roman" panose="02020603050405020304" pitchFamily="18" charset="0"/>
            <a:cs typeface="Times New Roman" panose="02020603050405020304" pitchFamily="18" charset="0"/>
          </a:endParaRPr>
        </a:p>
      </dgm:t>
    </dgm:pt>
    <dgm:pt modelId="{75B006AA-2602-4388-9033-ED7D36525FD1}" type="sibTrans" cxnId="{F380AAD9-9E01-4D9F-87B7-83B1096989C0}">
      <dgm:prSet/>
      <dgm:spPr/>
      <dgm:t>
        <a:bodyPr/>
        <a:lstStyle/>
        <a:p>
          <a:endParaRPr lang="es-MX">
            <a:latin typeface="Times New Roman" panose="02020603050405020304" pitchFamily="18" charset="0"/>
            <a:cs typeface="Times New Roman" panose="02020603050405020304" pitchFamily="18" charset="0"/>
          </a:endParaRPr>
        </a:p>
      </dgm:t>
    </dgm:pt>
    <dgm:pt modelId="{0EB78A78-C5D5-4358-A892-C3243151E182}">
      <dgm:prSet/>
      <dgm:spPr/>
      <dgm:t>
        <a:bodyPr/>
        <a:lstStyle/>
        <a:p>
          <a:r>
            <a:rPr lang="es-MX" dirty="0">
              <a:latin typeface="Times New Roman" panose="02020603050405020304" pitchFamily="18" charset="0"/>
              <a:cs typeface="Times New Roman" panose="02020603050405020304" pitchFamily="18" charset="0"/>
            </a:rPr>
            <a:t>Muestreo estratificado</a:t>
          </a:r>
        </a:p>
      </dgm:t>
    </dgm:pt>
    <dgm:pt modelId="{77D8A4FA-6E13-414F-A949-88926D68522A}" type="parTrans" cxnId="{F1C2293F-3403-48F9-9FCF-5BE1652A808D}">
      <dgm:prSet/>
      <dgm:spPr/>
      <dgm:t>
        <a:bodyPr/>
        <a:lstStyle/>
        <a:p>
          <a:endParaRPr lang="es-MX">
            <a:latin typeface="Times New Roman" panose="02020603050405020304" pitchFamily="18" charset="0"/>
            <a:cs typeface="Times New Roman" panose="02020603050405020304" pitchFamily="18" charset="0"/>
          </a:endParaRPr>
        </a:p>
      </dgm:t>
    </dgm:pt>
    <dgm:pt modelId="{4A85D382-60FD-46A4-9095-D7387E244014}" type="sibTrans" cxnId="{F1C2293F-3403-48F9-9FCF-5BE1652A808D}">
      <dgm:prSet/>
      <dgm:spPr/>
      <dgm:t>
        <a:bodyPr/>
        <a:lstStyle/>
        <a:p>
          <a:endParaRPr lang="es-MX">
            <a:latin typeface="Times New Roman" panose="02020603050405020304" pitchFamily="18" charset="0"/>
            <a:cs typeface="Times New Roman" panose="02020603050405020304" pitchFamily="18" charset="0"/>
          </a:endParaRPr>
        </a:p>
      </dgm:t>
    </dgm:pt>
    <dgm:pt modelId="{46EA63DD-2112-4763-A7B8-EBB364FD4A38}">
      <dgm:prSet/>
      <dgm:spPr/>
      <dgm:t>
        <a:bodyPr/>
        <a:lstStyle/>
        <a:p>
          <a:r>
            <a:rPr lang="es-MX" dirty="0">
              <a:latin typeface="Times New Roman" panose="02020603050405020304" pitchFamily="18" charset="0"/>
              <a:cs typeface="Times New Roman" panose="02020603050405020304" pitchFamily="18" charset="0"/>
            </a:rPr>
            <a:t>Muestreo voluntario</a:t>
          </a:r>
        </a:p>
      </dgm:t>
    </dgm:pt>
    <dgm:pt modelId="{E15E575D-5E25-4C28-9E57-EFEECF039514}" type="parTrans" cxnId="{3E76BABE-66E6-4846-AF3E-2B2C2C41E14C}">
      <dgm:prSet/>
      <dgm:spPr/>
      <dgm:t>
        <a:bodyPr/>
        <a:lstStyle/>
        <a:p>
          <a:endParaRPr lang="es-MX">
            <a:latin typeface="Times New Roman" panose="02020603050405020304" pitchFamily="18" charset="0"/>
            <a:cs typeface="Times New Roman" panose="02020603050405020304" pitchFamily="18" charset="0"/>
          </a:endParaRPr>
        </a:p>
      </dgm:t>
    </dgm:pt>
    <dgm:pt modelId="{7DBCBBDF-7527-4465-A48C-6BBD316C280B}" type="sibTrans" cxnId="{3E76BABE-66E6-4846-AF3E-2B2C2C41E14C}">
      <dgm:prSet/>
      <dgm:spPr/>
      <dgm:t>
        <a:bodyPr/>
        <a:lstStyle/>
        <a:p>
          <a:endParaRPr lang="es-MX">
            <a:latin typeface="Times New Roman" panose="02020603050405020304" pitchFamily="18" charset="0"/>
            <a:cs typeface="Times New Roman" panose="02020603050405020304" pitchFamily="18" charset="0"/>
          </a:endParaRPr>
        </a:p>
      </dgm:t>
    </dgm:pt>
    <dgm:pt modelId="{5D182870-A6F1-4991-BED2-37F5A692EAAF}">
      <dgm:prSet/>
      <dgm:spPr/>
      <dgm:t>
        <a:bodyPr/>
        <a:lstStyle/>
        <a:p>
          <a:r>
            <a:rPr lang="es-MX" dirty="0">
              <a:latin typeface="Times New Roman" panose="02020603050405020304" pitchFamily="18" charset="0"/>
              <a:cs typeface="Times New Roman" panose="02020603050405020304" pitchFamily="18" charset="0"/>
            </a:rPr>
            <a:t>Muestreo encadenado</a:t>
          </a:r>
        </a:p>
      </dgm:t>
    </dgm:pt>
    <dgm:pt modelId="{D4BD0F1C-8331-434C-B265-BAEB427F1541}" type="parTrans" cxnId="{776837B1-D179-441C-B048-AE261A9758F6}">
      <dgm:prSet/>
      <dgm:spPr/>
      <dgm:t>
        <a:bodyPr/>
        <a:lstStyle/>
        <a:p>
          <a:endParaRPr lang="es-MX">
            <a:latin typeface="Times New Roman" panose="02020603050405020304" pitchFamily="18" charset="0"/>
            <a:cs typeface="Times New Roman" panose="02020603050405020304" pitchFamily="18" charset="0"/>
          </a:endParaRPr>
        </a:p>
      </dgm:t>
    </dgm:pt>
    <dgm:pt modelId="{0762B5CE-57BF-41CE-AA8F-43595EEDB0EF}" type="sibTrans" cxnId="{776837B1-D179-441C-B048-AE261A9758F6}">
      <dgm:prSet/>
      <dgm:spPr/>
      <dgm:t>
        <a:bodyPr/>
        <a:lstStyle/>
        <a:p>
          <a:endParaRPr lang="es-MX">
            <a:latin typeface="Times New Roman" panose="02020603050405020304" pitchFamily="18" charset="0"/>
            <a:cs typeface="Times New Roman" panose="02020603050405020304" pitchFamily="18" charset="0"/>
          </a:endParaRPr>
        </a:p>
      </dgm:t>
    </dgm:pt>
    <dgm:pt modelId="{DD18BB08-46C8-4432-8817-83FBE74D62A1}" type="pres">
      <dgm:prSet presAssocID="{CDDFDC21-FE95-4A35-BAFE-C0ECEA25CE6A}" presName="diagram" presStyleCnt="0">
        <dgm:presLayoutVars>
          <dgm:chPref val="1"/>
          <dgm:dir/>
          <dgm:animOne val="branch"/>
          <dgm:animLvl val="lvl"/>
          <dgm:resizeHandles/>
        </dgm:presLayoutVars>
      </dgm:prSet>
      <dgm:spPr/>
    </dgm:pt>
    <dgm:pt modelId="{BE234D7E-581E-4453-814F-6E9013CABA55}" type="pres">
      <dgm:prSet presAssocID="{73ABEEBD-BFE1-463A-BE95-8D55C84281FA}" presName="root" presStyleCnt="0"/>
      <dgm:spPr/>
    </dgm:pt>
    <dgm:pt modelId="{08DCC1C1-2676-46E3-9EDE-5D40AF9A6A91}" type="pres">
      <dgm:prSet presAssocID="{73ABEEBD-BFE1-463A-BE95-8D55C84281FA}" presName="rootComposite" presStyleCnt="0"/>
      <dgm:spPr/>
    </dgm:pt>
    <dgm:pt modelId="{F197138E-EF8E-4349-A2DD-8D1543B3322D}" type="pres">
      <dgm:prSet presAssocID="{73ABEEBD-BFE1-463A-BE95-8D55C84281FA}" presName="rootText" presStyleLbl="node1" presStyleIdx="0" presStyleCnt="2" custScaleX="462695"/>
      <dgm:spPr/>
    </dgm:pt>
    <dgm:pt modelId="{6C2D9759-622A-4B32-B3AE-AB670856EDBA}" type="pres">
      <dgm:prSet presAssocID="{73ABEEBD-BFE1-463A-BE95-8D55C84281FA}" presName="rootConnector" presStyleLbl="node1" presStyleIdx="0" presStyleCnt="2"/>
      <dgm:spPr/>
    </dgm:pt>
    <dgm:pt modelId="{436F4C9C-129E-4C7E-99E0-D5C50BC0512B}" type="pres">
      <dgm:prSet presAssocID="{73ABEEBD-BFE1-463A-BE95-8D55C84281FA}" presName="childShape" presStyleCnt="0"/>
      <dgm:spPr/>
    </dgm:pt>
    <dgm:pt modelId="{E96AF786-B8A5-450B-B428-564184CD1920}" type="pres">
      <dgm:prSet presAssocID="{CF2F6078-5774-4439-A45E-502CA7F27C37}" presName="Name13" presStyleLbl="parChTrans1D2" presStyleIdx="0" presStyleCnt="8"/>
      <dgm:spPr/>
    </dgm:pt>
    <dgm:pt modelId="{04C681CA-11F1-4638-971B-3327A275101B}" type="pres">
      <dgm:prSet presAssocID="{2E094C6A-05FB-49AC-9743-584F0AD1042D}" presName="childText" presStyleLbl="bgAcc1" presStyleIdx="0" presStyleCnt="8" custScaleX="462695">
        <dgm:presLayoutVars>
          <dgm:bulletEnabled val="1"/>
        </dgm:presLayoutVars>
      </dgm:prSet>
      <dgm:spPr/>
    </dgm:pt>
    <dgm:pt modelId="{FA254209-EE27-4672-9531-B5B6673435E0}" type="pres">
      <dgm:prSet presAssocID="{E15E575D-5E25-4C28-9E57-EFEECF039514}" presName="Name13" presStyleLbl="parChTrans1D2" presStyleIdx="1" presStyleCnt="8"/>
      <dgm:spPr/>
    </dgm:pt>
    <dgm:pt modelId="{1ADF6289-9B37-4B1B-B0ED-2576E0319422}" type="pres">
      <dgm:prSet presAssocID="{46EA63DD-2112-4763-A7B8-EBB364FD4A38}" presName="childText" presStyleLbl="bgAcc1" presStyleIdx="1" presStyleCnt="8" custScaleX="462695">
        <dgm:presLayoutVars>
          <dgm:bulletEnabled val="1"/>
        </dgm:presLayoutVars>
      </dgm:prSet>
      <dgm:spPr/>
    </dgm:pt>
    <dgm:pt modelId="{16D77321-C297-4429-A72E-F7256BA1CE7A}" type="pres">
      <dgm:prSet presAssocID="{D4BD0F1C-8331-434C-B265-BAEB427F1541}" presName="Name13" presStyleLbl="parChTrans1D2" presStyleIdx="2" presStyleCnt="8"/>
      <dgm:spPr/>
    </dgm:pt>
    <dgm:pt modelId="{8B91863A-2E03-4F44-B455-CEC579D8C409}" type="pres">
      <dgm:prSet presAssocID="{5D182870-A6F1-4991-BED2-37F5A692EAAF}" presName="childText" presStyleLbl="bgAcc1" presStyleIdx="2" presStyleCnt="8" custScaleX="462695">
        <dgm:presLayoutVars>
          <dgm:bulletEnabled val="1"/>
        </dgm:presLayoutVars>
      </dgm:prSet>
      <dgm:spPr/>
    </dgm:pt>
    <dgm:pt modelId="{DC8DDE4D-6005-4ED8-A496-691A6D1F07A6}" type="pres">
      <dgm:prSet presAssocID="{91B70C0F-5953-4EA7-BDD5-DBCD0A96A8CE}" presName="Name13" presStyleLbl="parChTrans1D2" presStyleIdx="3" presStyleCnt="8"/>
      <dgm:spPr/>
    </dgm:pt>
    <dgm:pt modelId="{637E4BA1-3EC9-4B6B-8AF6-5897ACDE4CC3}" type="pres">
      <dgm:prSet presAssocID="{588E35A4-50BD-4A9A-A475-4C14034C4CE4}" presName="childText" presStyleLbl="bgAcc1" presStyleIdx="3" presStyleCnt="8" custScaleX="462695">
        <dgm:presLayoutVars>
          <dgm:bulletEnabled val="1"/>
        </dgm:presLayoutVars>
      </dgm:prSet>
      <dgm:spPr/>
    </dgm:pt>
    <dgm:pt modelId="{60D1DFB3-2672-4C27-81DD-125D2073B1FF}" type="pres">
      <dgm:prSet presAssocID="{6FC09952-A67B-4108-99C0-09E0E569EA22}" presName="root" presStyleCnt="0"/>
      <dgm:spPr/>
    </dgm:pt>
    <dgm:pt modelId="{D2D98035-51EF-499B-B43B-E4CF00822F39}" type="pres">
      <dgm:prSet presAssocID="{6FC09952-A67B-4108-99C0-09E0E569EA22}" presName="rootComposite" presStyleCnt="0"/>
      <dgm:spPr/>
    </dgm:pt>
    <dgm:pt modelId="{A6C74AE2-4973-4DA5-A8CD-331827BF3A7E}" type="pres">
      <dgm:prSet presAssocID="{6FC09952-A67B-4108-99C0-09E0E569EA22}" presName="rootText" presStyleLbl="node1" presStyleIdx="1" presStyleCnt="2" custScaleX="462695"/>
      <dgm:spPr/>
    </dgm:pt>
    <dgm:pt modelId="{99CB871C-F912-42E6-A2A9-8D1FB5CBAA5E}" type="pres">
      <dgm:prSet presAssocID="{6FC09952-A67B-4108-99C0-09E0E569EA22}" presName="rootConnector" presStyleLbl="node1" presStyleIdx="1" presStyleCnt="2"/>
      <dgm:spPr/>
    </dgm:pt>
    <dgm:pt modelId="{825EB78D-3AF4-4089-91F1-E0662D10143D}" type="pres">
      <dgm:prSet presAssocID="{6FC09952-A67B-4108-99C0-09E0E569EA22}" presName="childShape" presStyleCnt="0"/>
      <dgm:spPr/>
    </dgm:pt>
    <dgm:pt modelId="{A5E39ED3-4C23-40E0-97CB-F8B340402391}" type="pres">
      <dgm:prSet presAssocID="{923B70FC-ECA0-4B95-A580-DC7112E0697A}" presName="Name13" presStyleLbl="parChTrans1D2" presStyleIdx="4" presStyleCnt="8"/>
      <dgm:spPr/>
    </dgm:pt>
    <dgm:pt modelId="{7BBF173B-9A6E-4430-BFED-4091EE02C231}" type="pres">
      <dgm:prSet presAssocID="{1E6BF241-DB77-447C-982A-425127482B0D}" presName="childText" presStyleLbl="bgAcc1" presStyleIdx="4" presStyleCnt="8" custScaleX="462695">
        <dgm:presLayoutVars>
          <dgm:bulletEnabled val="1"/>
        </dgm:presLayoutVars>
      </dgm:prSet>
      <dgm:spPr/>
    </dgm:pt>
    <dgm:pt modelId="{AEA48A28-6CCB-4154-9767-2A3D07F0E8B3}" type="pres">
      <dgm:prSet presAssocID="{A49059FB-1E19-4D92-AD5B-0F63DED5348D}" presName="Name13" presStyleLbl="parChTrans1D2" presStyleIdx="5" presStyleCnt="8"/>
      <dgm:spPr/>
    </dgm:pt>
    <dgm:pt modelId="{EF66C5F0-4953-4DFA-B2B3-4034A8BBE393}" type="pres">
      <dgm:prSet presAssocID="{2BFB4E03-2390-4A07-BA34-1A40CC4A7E03}" presName="childText" presStyleLbl="bgAcc1" presStyleIdx="5" presStyleCnt="8" custScaleX="462695">
        <dgm:presLayoutVars>
          <dgm:bulletEnabled val="1"/>
        </dgm:presLayoutVars>
      </dgm:prSet>
      <dgm:spPr/>
    </dgm:pt>
    <dgm:pt modelId="{1DA1D072-4E7D-4205-92D8-8822DD1C1395}" type="pres">
      <dgm:prSet presAssocID="{77D8A4FA-6E13-414F-A949-88926D68522A}" presName="Name13" presStyleLbl="parChTrans1D2" presStyleIdx="6" presStyleCnt="8"/>
      <dgm:spPr/>
    </dgm:pt>
    <dgm:pt modelId="{50CCB2C1-36EC-45C8-ADC3-A8BE2FA08990}" type="pres">
      <dgm:prSet presAssocID="{0EB78A78-C5D5-4358-A892-C3243151E182}" presName="childText" presStyleLbl="bgAcc1" presStyleIdx="6" presStyleCnt="8" custScaleX="462695">
        <dgm:presLayoutVars>
          <dgm:bulletEnabled val="1"/>
        </dgm:presLayoutVars>
      </dgm:prSet>
      <dgm:spPr/>
    </dgm:pt>
    <dgm:pt modelId="{81AAB892-BB47-4A17-952B-ABE422AF5A71}" type="pres">
      <dgm:prSet presAssocID="{0F556C47-5DF0-4B45-929C-DD155B2391D9}" presName="Name13" presStyleLbl="parChTrans1D2" presStyleIdx="7" presStyleCnt="8"/>
      <dgm:spPr/>
    </dgm:pt>
    <dgm:pt modelId="{FF9D3525-DED9-4E81-A976-6581F7493303}" type="pres">
      <dgm:prSet presAssocID="{78EC7132-2A7F-43B2-B48D-3476A45E9340}" presName="childText" presStyleLbl="bgAcc1" presStyleIdx="7" presStyleCnt="8" custScaleX="462695">
        <dgm:presLayoutVars>
          <dgm:bulletEnabled val="1"/>
        </dgm:presLayoutVars>
      </dgm:prSet>
      <dgm:spPr/>
    </dgm:pt>
  </dgm:ptLst>
  <dgm:cxnLst>
    <dgm:cxn modelId="{4FE23802-7315-4555-84D5-E75B85E21501}" type="presOf" srcId="{6FC09952-A67B-4108-99C0-09E0E569EA22}" destId="{A6C74AE2-4973-4DA5-A8CD-331827BF3A7E}" srcOrd="0" destOrd="0" presId="urn:microsoft.com/office/officeart/2005/8/layout/hierarchy3"/>
    <dgm:cxn modelId="{154F8908-67B4-48CD-92BD-4E39C6FE4EDB}" type="presOf" srcId="{6FC09952-A67B-4108-99C0-09E0E569EA22}" destId="{99CB871C-F912-42E6-A2A9-8D1FB5CBAA5E}" srcOrd="1" destOrd="0" presId="urn:microsoft.com/office/officeart/2005/8/layout/hierarchy3"/>
    <dgm:cxn modelId="{B48FE934-92F3-42A4-8709-0202D5C09D0F}" type="presOf" srcId="{588E35A4-50BD-4A9A-A475-4C14034C4CE4}" destId="{637E4BA1-3EC9-4B6B-8AF6-5897ACDE4CC3}" srcOrd="0" destOrd="0" presId="urn:microsoft.com/office/officeart/2005/8/layout/hierarchy3"/>
    <dgm:cxn modelId="{AA2A9C37-384A-4C1E-8E4F-C755D3F15AEE}" type="presOf" srcId="{46EA63DD-2112-4763-A7B8-EBB364FD4A38}" destId="{1ADF6289-9B37-4B1B-B0ED-2576E0319422}" srcOrd="0" destOrd="0" presId="urn:microsoft.com/office/officeart/2005/8/layout/hierarchy3"/>
    <dgm:cxn modelId="{3436023C-8978-4D7E-92A0-4F660319121A}" type="presOf" srcId="{D4BD0F1C-8331-434C-B265-BAEB427F1541}" destId="{16D77321-C297-4429-A72E-F7256BA1CE7A}" srcOrd="0" destOrd="0" presId="urn:microsoft.com/office/officeart/2005/8/layout/hierarchy3"/>
    <dgm:cxn modelId="{F1C2293F-3403-48F9-9FCF-5BE1652A808D}" srcId="{6FC09952-A67B-4108-99C0-09E0E569EA22}" destId="{0EB78A78-C5D5-4358-A892-C3243151E182}" srcOrd="2" destOrd="0" parTransId="{77D8A4FA-6E13-414F-A949-88926D68522A}" sibTransId="{4A85D382-60FD-46A4-9095-D7387E244014}"/>
    <dgm:cxn modelId="{55522E5F-CAB6-48FE-96D9-F2CF49E0EC75}" srcId="{73ABEEBD-BFE1-463A-BE95-8D55C84281FA}" destId="{588E35A4-50BD-4A9A-A475-4C14034C4CE4}" srcOrd="3" destOrd="0" parTransId="{91B70C0F-5953-4EA7-BDD5-DBCD0A96A8CE}" sibTransId="{02F9D9FB-2C73-4C25-A924-CF71C8A9C3BD}"/>
    <dgm:cxn modelId="{657AE062-B457-4E30-83B9-9DA384CB64A5}" type="presOf" srcId="{2BFB4E03-2390-4A07-BA34-1A40CC4A7E03}" destId="{EF66C5F0-4953-4DFA-B2B3-4034A8BBE393}" srcOrd="0" destOrd="0" presId="urn:microsoft.com/office/officeart/2005/8/layout/hierarchy3"/>
    <dgm:cxn modelId="{6102344B-7829-49D0-83AA-CFF07033E5FE}" type="presOf" srcId="{A49059FB-1E19-4D92-AD5B-0F63DED5348D}" destId="{AEA48A28-6CCB-4154-9767-2A3D07F0E8B3}" srcOrd="0" destOrd="0" presId="urn:microsoft.com/office/officeart/2005/8/layout/hierarchy3"/>
    <dgm:cxn modelId="{AD99E352-0200-4741-BE7F-0DEC7C49EBC4}" srcId="{CDDFDC21-FE95-4A35-BAFE-C0ECEA25CE6A}" destId="{6FC09952-A67B-4108-99C0-09E0E569EA22}" srcOrd="1" destOrd="0" parTransId="{632EF190-4DE5-48EA-8FC5-44B418E5D96A}" sibTransId="{2F9D33C9-185A-49C6-8F2F-2DD4FE96E877}"/>
    <dgm:cxn modelId="{B1D8CD59-BCBA-4BA5-81F9-F3562CE69AF8}" type="presOf" srcId="{923B70FC-ECA0-4B95-A580-DC7112E0697A}" destId="{A5E39ED3-4C23-40E0-97CB-F8B340402391}" srcOrd="0" destOrd="0" presId="urn:microsoft.com/office/officeart/2005/8/layout/hierarchy3"/>
    <dgm:cxn modelId="{4A2B947D-B0C5-46EA-854A-21E6EFC0ED41}" srcId="{6FC09952-A67B-4108-99C0-09E0E569EA22}" destId="{1E6BF241-DB77-447C-982A-425127482B0D}" srcOrd="0" destOrd="0" parTransId="{923B70FC-ECA0-4B95-A580-DC7112E0697A}" sibTransId="{BB665813-93BE-4C86-B873-7237CA981931}"/>
    <dgm:cxn modelId="{E4AC9992-8ADB-4D00-B6D4-F74FAD628653}" type="presOf" srcId="{CDDFDC21-FE95-4A35-BAFE-C0ECEA25CE6A}" destId="{DD18BB08-46C8-4432-8817-83FBE74D62A1}" srcOrd="0" destOrd="0" presId="urn:microsoft.com/office/officeart/2005/8/layout/hierarchy3"/>
    <dgm:cxn modelId="{A95B089D-FF6C-4E2B-860C-03E492C113BF}" type="presOf" srcId="{CF2F6078-5774-4439-A45E-502CA7F27C37}" destId="{E96AF786-B8A5-450B-B428-564184CD1920}" srcOrd="0" destOrd="0" presId="urn:microsoft.com/office/officeart/2005/8/layout/hierarchy3"/>
    <dgm:cxn modelId="{A2F8BFA2-092A-4310-8448-A262C22CDACA}" type="presOf" srcId="{78EC7132-2A7F-43B2-B48D-3476A45E9340}" destId="{FF9D3525-DED9-4E81-A976-6581F7493303}" srcOrd="0" destOrd="0" presId="urn:microsoft.com/office/officeart/2005/8/layout/hierarchy3"/>
    <dgm:cxn modelId="{BEE5C4AC-1A82-4EE6-8CCF-732656A7B02C}" type="presOf" srcId="{E15E575D-5E25-4C28-9E57-EFEECF039514}" destId="{FA254209-EE27-4672-9531-B5B6673435E0}" srcOrd="0" destOrd="0" presId="urn:microsoft.com/office/officeart/2005/8/layout/hierarchy3"/>
    <dgm:cxn modelId="{8CCE34AF-66FC-4658-A296-0C78409BC38A}" type="presOf" srcId="{73ABEEBD-BFE1-463A-BE95-8D55C84281FA}" destId="{6C2D9759-622A-4B32-B3AE-AB670856EDBA}" srcOrd="1" destOrd="0" presId="urn:microsoft.com/office/officeart/2005/8/layout/hierarchy3"/>
    <dgm:cxn modelId="{776837B1-D179-441C-B048-AE261A9758F6}" srcId="{73ABEEBD-BFE1-463A-BE95-8D55C84281FA}" destId="{5D182870-A6F1-4991-BED2-37F5A692EAAF}" srcOrd="2" destOrd="0" parTransId="{D4BD0F1C-8331-434C-B265-BAEB427F1541}" sibTransId="{0762B5CE-57BF-41CE-AA8F-43595EEDB0EF}"/>
    <dgm:cxn modelId="{A2BFD0B8-C13C-4657-9B1A-75F8CC7203A3}" type="presOf" srcId="{5D182870-A6F1-4991-BED2-37F5A692EAAF}" destId="{8B91863A-2E03-4F44-B455-CEC579D8C409}" srcOrd="0" destOrd="0" presId="urn:microsoft.com/office/officeart/2005/8/layout/hierarchy3"/>
    <dgm:cxn modelId="{1A637FB9-E1F7-43E6-B1F6-3310551544E6}" type="presOf" srcId="{91B70C0F-5953-4EA7-BDD5-DBCD0A96A8CE}" destId="{DC8DDE4D-6005-4ED8-A496-691A6D1F07A6}" srcOrd="0" destOrd="0" presId="urn:microsoft.com/office/officeart/2005/8/layout/hierarchy3"/>
    <dgm:cxn modelId="{6B6A7ABB-FC4B-4E04-8731-0E5447F10E36}" type="presOf" srcId="{0EB78A78-C5D5-4358-A892-C3243151E182}" destId="{50CCB2C1-36EC-45C8-ADC3-A8BE2FA08990}" srcOrd="0" destOrd="0" presId="urn:microsoft.com/office/officeart/2005/8/layout/hierarchy3"/>
    <dgm:cxn modelId="{3E76BABE-66E6-4846-AF3E-2B2C2C41E14C}" srcId="{73ABEEBD-BFE1-463A-BE95-8D55C84281FA}" destId="{46EA63DD-2112-4763-A7B8-EBB364FD4A38}" srcOrd="1" destOrd="0" parTransId="{E15E575D-5E25-4C28-9E57-EFEECF039514}" sibTransId="{7DBCBBDF-7527-4465-A48C-6BBD316C280B}"/>
    <dgm:cxn modelId="{8EC905C1-BF27-4545-883C-9426786572BB}" type="presOf" srcId="{1E6BF241-DB77-447C-982A-425127482B0D}" destId="{7BBF173B-9A6E-4430-BFED-4091EE02C231}" srcOrd="0" destOrd="0" presId="urn:microsoft.com/office/officeart/2005/8/layout/hierarchy3"/>
    <dgm:cxn modelId="{DE1B63C7-1480-4F00-8713-6C024EE941BF}" type="presOf" srcId="{77D8A4FA-6E13-414F-A949-88926D68522A}" destId="{1DA1D072-4E7D-4205-92D8-8822DD1C1395}" srcOrd="0" destOrd="0" presId="urn:microsoft.com/office/officeart/2005/8/layout/hierarchy3"/>
    <dgm:cxn modelId="{3B2BC2C7-D4D4-401E-B51E-58702516AD1E}" srcId="{73ABEEBD-BFE1-463A-BE95-8D55C84281FA}" destId="{2E094C6A-05FB-49AC-9743-584F0AD1042D}" srcOrd="0" destOrd="0" parTransId="{CF2F6078-5774-4439-A45E-502CA7F27C37}" sibTransId="{F7C638E0-15FF-416C-91CE-AFD4FA955B97}"/>
    <dgm:cxn modelId="{1F137ACC-50BC-4B81-A891-C1316496D9AD}" type="presOf" srcId="{0F556C47-5DF0-4B45-929C-DD155B2391D9}" destId="{81AAB892-BB47-4A17-952B-ABE422AF5A71}" srcOrd="0" destOrd="0" presId="urn:microsoft.com/office/officeart/2005/8/layout/hierarchy3"/>
    <dgm:cxn modelId="{F380AAD9-9E01-4D9F-87B7-83B1096989C0}" srcId="{6FC09952-A67B-4108-99C0-09E0E569EA22}" destId="{2BFB4E03-2390-4A07-BA34-1A40CC4A7E03}" srcOrd="1" destOrd="0" parTransId="{A49059FB-1E19-4D92-AD5B-0F63DED5348D}" sibTransId="{75B006AA-2602-4388-9033-ED7D36525FD1}"/>
    <dgm:cxn modelId="{C770E1F5-8DE1-4DC2-96D1-697B98A8013E}" srcId="{CDDFDC21-FE95-4A35-BAFE-C0ECEA25CE6A}" destId="{73ABEEBD-BFE1-463A-BE95-8D55C84281FA}" srcOrd="0" destOrd="0" parTransId="{AD740020-8E1D-4625-98E0-39839DE58653}" sibTransId="{32FB4011-61E2-4759-8E87-144D5FA2F34E}"/>
    <dgm:cxn modelId="{42090CF9-09A7-4E20-AE2A-716D101ED685}" srcId="{6FC09952-A67B-4108-99C0-09E0E569EA22}" destId="{78EC7132-2A7F-43B2-B48D-3476A45E9340}" srcOrd="3" destOrd="0" parTransId="{0F556C47-5DF0-4B45-929C-DD155B2391D9}" sibTransId="{90D754C8-9B98-4C25-B646-EC267841C43D}"/>
    <dgm:cxn modelId="{7E689AFD-B66C-4801-808E-6185C4EF1F69}" type="presOf" srcId="{73ABEEBD-BFE1-463A-BE95-8D55C84281FA}" destId="{F197138E-EF8E-4349-A2DD-8D1543B3322D}" srcOrd="0" destOrd="0" presId="urn:microsoft.com/office/officeart/2005/8/layout/hierarchy3"/>
    <dgm:cxn modelId="{451D04FE-ECE9-497E-B214-C959E63A89B7}" type="presOf" srcId="{2E094C6A-05FB-49AC-9743-584F0AD1042D}" destId="{04C681CA-11F1-4638-971B-3327A275101B}" srcOrd="0" destOrd="0" presId="urn:microsoft.com/office/officeart/2005/8/layout/hierarchy3"/>
    <dgm:cxn modelId="{E69711F4-596C-48EC-B729-DEBD05520C11}" type="presParOf" srcId="{DD18BB08-46C8-4432-8817-83FBE74D62A1}" destId="{BE234D7E-581E-4453-814F-6E9013CABA55}" srcOrd="0" destOrd="0" presId="urn:microsoft.com/office/officeart/2005/8/layout/hierarchy3"/>
    <dgm:cxn modelId="{F0A1CF83-8757-4679-8C48-91CBE6E4B03A}" type="presParOf" srcId="{BE234D7E-581E-4453-814F-6E9013CABA55}" destId="{08DCC1C1-2676-46E3-9EDE-5D40AF9A6A91}" srcOrd="0" destOrd="0" presId="urn:microsoft.com/office/officeart/2005/8/layout/hierarchy3"/>
    <dgm:cxn modelId="{1D6F3483-7DF7-4597-B2E2-63BBE6F978E6}" type="presParOf" srcId="{08DCC1C1-2676-46E3-9EDE-5D40AF9A6A91}" destId="{F197138E-EF8E-4349-A2DD-8D1543B3322D}" srcOrd="0" destOrd="0" presId="urn:microsoft.com/office/officeart/2005/8/layout/hierarchy3"/>
    <dgm:cxn modelId="{001A1390-7C0A-4A2E-B1E1-F52A2547892D}" type="presParOf" srcId="{08DCC1C1-2676-46E3-9EDE-5D40AF9A6A91}" destId="{6C2D9759-622A-4B32-B3AE-AB670856EDBA}" srcOrd="1" destOrd="0" presId="urn:microsoft.com/office/officeart/2005/8/layout/hierarchy3"/>
    <dgm:cxn modelId="{4E96F5EA-B158-4786-8055-170142705BDD}" type="presParOf" srcId="{BE234D7E-581E-4453-814F-6E9013CABA55}" destId="{436F4C9C-129E-4C7E-99E0-D5C50BC0512B}" srcOrd="1" destOrd="0" presId="urn:microsoft.com/office/officeart/2005/8/layout/hierarchy3"/>
    <dgm:cxn modelId="{CB72FE45-EFFE-4E4C-A725-64B5BE639140}" type="presParOf" srcId="{436F4C9C-129E-4C7E-99E0-D5C50BC0512B}" destId="{E96AF786-B8A5-450B-B428-564184CD1920}" srcOrd="0" destOrd="0" presId="urn:microsoft.com/office/officeart/2005/8/layout/hierarchy3"/>
    <dgm:cxn modelId="{3BDE3513-72D1-4D7D-BB7D-4FC900CDC9A5}" type="presParOf" srcId="{436F4C9C-129E-4C7E-99E0-D5C50BC0512B}" destId="{04C681CA-11F1-4638-971B-3327A275101B}" srcOrd="1" destOrd="0" presId="urn:microsoft.com/office/officeart/2005/8/layout/hierarchy3"/>
    <dgm:cxn modelId="{02B9F6DB-8EA0-4282-8032-3301F6FF4691}" type="presParOf" srcId="{436F4C9C-129E-4C7E-99E0-D5C50BC0512B}" destId="{FA254209-EE27-4672-9531-B5B6673435E0}" srcOrd="2" destOrd="0" presId="urn:microsoft.com/office/officeart/2005/8/layout/hierarchy3"/>
    <dgm:cxn modelId="{036FAD48-6E53-4177-BF89-4CF5DF17C59E}" type="presParOf" srcId="{436F4C9C-129E-4C7E-99E0-D5C50BC0512B}" destId="{1ADF6289-9B37-4B1B-B0ED-2576E0319422}" srcOrd="3" destOrd="0" presId="urn:microsoft.com/office/officeart/2005/8/layout/hierarchy3"/>
    <dgm:cxn modelId="{2DE33DCF-62A4-4DEC-AC59-638AACDF1C06}" type="presParOf" srcId="{436F4C9C-129E-4C7E-99E0-D5C50BC0512B}" destId="{16D77321-C297-4429-A72E-F7256BA1CE7A}" srcOrd="4" destOrd="0" presId="urn:microsoft.com/office/officeart/2005/8/layout/hierarchy3"/>
    <dgm:cxn modelId="{83FE1D50-1D09-46F2-8623-A50E2F24E3D2}" type="presParOf" srcId="{436F4C9C-129E-4C7E-99E0-D5C50BC0512B}" destId="{8B91863A-2E03-4F44-B455-CEC579D8C409}" srcOrd="5" destOrd="0" presId="urn:microsoft.com/office/officeart/2005/8/layout/hierarchy3"/>
    <dgm:cxn modelId="{0ED59128-91C3-4471-8014-7495B759E5B1}" type="presParOf" srcId="{436F4C9C-129E-4C7E-99E0-D5C50BC0512B}" destId="{DC8DDE4D-6005-4ED8-A496-691A6D1F07A6}" srcOrd="6" destOrd="0" presId="urn:microsoft.com/office/officeart/2005/8/layout/hierarchy3"/>
    <dgm:cxn modelId="{21F0AF89-81C3-4C73-B31F-6611E239CC6B}" type="presParOf" srcId="{436F4C9C-129E-4C7E-99E0-D5C50BC0512B}" destId="{637E4BA1-3EC9-4B6B-8AF6-5897ACDE4CC3}" srcOrd="7" destOrd="0" presId="urn:microsoft.com/office/officeart/2005/8/layout/hierarchy3"/>
    <dgm:cxn modelId="{197EAF29-AC1B-40C4-B80B-78074140F34D}" type="presParOf" srcId="{DD18BB08-46C8-4432-8817-83FBE74D62A1}" destId="{60D1DFB3-2672-4C27-81DD-125D2073B1FF}" srcOrd="1" destOrd="0" presId="urn:microsoft.com/office/officeart/2005/8/layout/hierarchy3"/>
    <dgm:cxn modelId="{8BF38F8E-9CBD-49B5-B4BC-EE3FCA2AA1BC}" type="presParOf" srcId="{60D1DFB3-2672-4C27-81DD-125D2073B1FF}" destId="{D2D98035-51EF-499B-B43B-E4CF00822F39}" srcOrd="0" destOrd="0" presId="urn:microsoft.com/office/officeart/2005/8/layout/hierarchy3"/>
    <dgm:cxn modelId="{67C456CE-1BE7-49AA-9E69-643E28A0F5BB}" type="presParOf" srcId="{D2D98035-51EF-499B-B43B-E4CF00822F39}" destId="{A6C74AE2-4973-4DA5-A8CD-331827BF3A7E}" srcOrd="0" destOrd="0" presId="urn:microsoft.com/office/officeart/2005/8/layout/hierarchy3"/>
    <dgm:cxn modelId="{27BFF8CB-7A11-48B2-BE93-D80C480BEFF5}" type="presParOf" srcId="{D2D98035-51EF-499B-B43B-E4CF00822F39}" destId="{99CB871C-F912-42E6-A2A9-8D1FB5CBAA5E}" srcOrd="1" destOrd="0" presId="urn:microsoft.com/office/officeart/2005/8/layout/hierarchy3"/>
    <dgm:cxn modelId="{CCB2727A-F7A5-43A2-9BF0-A1248D4979FB}" type="presParOf" srcId="{60D1DFB3-2672-4C27-81DD-125D2073B1FF}" destId="{825EB78D-3AF4-4089-91F1-E0662D10143D}" srcOrd="1" destOrd="0" presId="urn:microsoft.com/office/officeart/2005/8/layout/hierarchy3"/>
    <dgm:cxn modelId="{930281F1-F576-4AA1-8D19-9A5394BA55EA}" type="presParOf" srcId="{825EB78D-3AF4-4089-91F1-E0662D10143D}" destId="{A5E39ED3-4C23-40E0-97CB-F8B340402391}" srcOrd="0" destOrd="0" presId="urn:microsoft.com/office/officeart/2005/8/layout/hierarchy3"/>
    <dgm:cxn modelId="{8E120CDE-E5F0-4D11-AF85-C1388C531B41}" type="presParOf" srcId="{825EB78D-3AF4-4089-91F1-E0662D10143D}" destId="{7BBF173B-9A6E-4430-BFED-4091EE02C231}" srcOrd="1" destOrd="0" presId="urn:microsoft.com/office/officeart/2005/8/layout/hierarchy3"/>
    <dgm:cxn modelId="{51F25CB8-7BEC-47B3-AF63-11EDD34F5DB6}" type="presParOf" srcId="{825EB78D-3AF4-4089-91F1-E0662D10143D}" destId="{AEA48A28-6CCB-4154-9767-2A3D07F0E8B3}" srcOrd="2" destOrd="0" presId="urn:microsoft.com/office/officeart/2005/8/layout/hierarchy3"/>
    <dgm:cxn modelId="{6D7B00F1-AB6B-42E2-8FFF-181DFCAD409A}" type="presParOf" srcId="{825EB78D-3AF4-4089-91F1-E0662D10143D}" destId="{EF66C5F0-4953-4DFA-B2B3-4034A8BBE393}" srcOrd="3" destOrd="0" presId="urn:microsoft.com/office/officeart/2005/8/layout/hierarchy3"/>
    <dgm:cxn modelId="{2BE78FCC-1101-4C1E-BFC4-CB0AC90E9F2F}" type="presParOf" srcId="{825EB78D-3AF4-4089-91F1-E0662D10143D}" destId="{1DA1D072-4E7D-4205-92D8-8822DD1C1395}" srcOrd="4" destOrd="0" presId="urn:microsoft.com/office/officeart/2005/8/layout/hierarchy3"/>
    <dgm:cxn modelId="{23380D54-E2B5-41A8-8B93-5F2F77704BDC}" type="presParOf" srcId="{825EB78D-3AF4-4089-91F1-E0662D10143D}" destId="{50CCB2C1-36EC-45C8-ADC3-A8BE2FA08990}" srcOrd="5" destOrd="0" presId="urn:microsoft.com/office/officeart/2005/8/layout/hierarchy3"/>
    <dgm:cxn modelId="{F0514945-041E-4BF9-BC88-AE2237A332A4}" type="presParOf" srcId="{825EB78D-3AF4-4089-91F1-E0662D10143D}" destId="{81AAB892-BB47-4A17-952B-ABE422AF5A71}" srcOrd="6" destOrd="0" presId="urn:microsoft.com/office/officeart/2005/8/layout/hierarchy3"/>
    <dgm:cxn modelId="{3D820D38-BB2E-4018-B14F-B566C8309CA2}" type="presParOf" srcId="{825EB78D-3AF4-4089-91F1-E0662D10143D}" destId="{FF9D3525-DED9-4E81-A976-6581F7493303}"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7138E-EF8E-4349-A2DD-8D1543B3322D}">
      <dsp:nvSpPr>
        <dsp:cNvPr id="0" name=""/>
        <dsp:cNvSpPr/>
      </dsp:nvSpPr>
      <dsp:spPr>
        <a:xfrm>
          <a:off x="642170" y="329"/>
          <a:ext cx="4321092" cy="46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MX" sz="2800" kern="1200" dirty="0">
              <a:latin typeface="Times New Roman" panose="02020603050405020304" pitchFamily="18" charset="0"/>
              <a:cs typeface="Times New Roman" panose="02020603050405020304" pitchFamily="18" charset="0"/>
            </a:rPr>
            <a:t>Técnicas no probabilísticas</a:t>
          </a:r>
        </a:p>
      </dsp:txBody>
      <dsp:txXfrm>
        <a:off x="655846" y="14005"/>
        <a:ext cx="4293740" cy="439596"/>
      </dsp:txXfrm>
    </dsp:sp>
    <dsp:sp modelId="{E96AF786-B8A5-450B-B428-564184CD1920}">
      <dsp:nvSpPr>
        <dsp:cNvPr id="0" name=""/>
        <dsp:cNvSpPr/>
      </dsp:nvSpPr>
      <dsp:spPr>
        <a:xfrm>
          <a:off x="1074279" y="467278"/>
          <a:ext cx="432109" cy="350211"/>
        </a:xfrm>
        <a:custGeom>
          <a:avLst/>
          <a:gdLst/>
          <a:ahLst/>
          <a:cxnLst/>
          <a:rect l="0" t="0" r="0" b="0"/>
          <a:pathLst>
            <a:path>
              <a:moveTo>
                <a:pt x="0" y="0"/>
              </a:moveTo>
              <a:lnTo>
                <a:pt x="0" y="350211"/>
              </a:lnTo>
              <a:lnTo>
                <a:pt x="432109" y="350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C681CA-11F1-4638-971B-3327A275101B}">
      <dsp:nvSpPr>
        <dsp:cNvPr id="0" name=""/>
        <dsp:cNvSpPr/>
      </dsp:nvSpPr>
      <dsp:spPr>
        <a:xfrm>
          <a:off x="1506389" y="584015"/>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de conveniencia</a:t>
          </a:r>
        </a:p>
      </dsp:txBody>
      <dsp:txXfrm>
        <a:off x="1520065" y="597691"/>
        <a:ext cx="3429521" cy="439596"/>
      </dsp:txXfrm>
    </dsp:sp>
    <dsp:sp modelId="{FA254209-EE27-4672-9531-B5B6673435E0}">
      <dsp:nvSpPr>
        <dsp:cNvPr id="0" name=""/>
        <dsp:cNvSpPr/>
      </dsp:nvSpPr>
      <dsp:spPr>
        <a:xfrm>
          <a:off x="1074279" y="467278"/>
          <a:ext cx="432109" cy="933896"/>
        </a:xfrm>
        <a:custGeom>
          <a:avLst/>
          <a:gdLst/>
          <a:ahLst/>
          <a:cxnLst/>
          <a:rect l="0" t="0" r="0" b="0"/>
          <a:pathLst>
            <a:path>
              <a:moveTo>
                <a:pt x="0" y="0"/>
              </a:moveTo>
              <a:lnTo>
                <a:pt x="0" y="933896"/>
              </a:lnTo>
              <a:lnTo>
                <a:pt x="432109" y="9338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DF6289-9B37-4B1B-B0ED-2576E0319422}">
      <dsp:nvSpPr>
        <dsp:cNvPr id="0" name=""/>
        <dsp:cNvSpPr/>
      </dsp:nvSpPr>
      <dsp:spPr>
        <a:xfrm>
          <a:off x="1506389" y="1167700"/>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voluntario</a:t>
          </a:r>
        </a:p>
      </dsp:txBody>
      <dsp:txXfrm>
        <a:off x="1520065" y="1181376"/>
        <a:ext cx="3429521" cy="439596"/>
      </dsp:txXfrm>
    </dsp:sp>
    <dsp:sp modelId="{16D77321-C297-4429-A72E-F7256BA1CE7A}">
      <dsp:nvSpPr>
        <dsp:cNvPr id="0" name=""/>
        <dsp:cNvSpPr/>
      </dsp:nvSpPr>
      <dsp:spPr>
        <a:xfrm>
          <a:off x="1074279" y="467278"/>
          <a:ext cx="432109" cy="1517581"/>
        </a:xfrm>
        <a:custGeom>
          <a:avLst/>
          <a:gdLst/>
          <a:ahLst/>
          <a:cxnLst/>
          <a:rect l="0" t="0" r="0" b="0"/>
          <a:pathLst>
            <a:path>
              <a:moveTo>
                <a:pt x="0" y="0"/>
              </a:moveTo>
              <a:lnTo>
                <a:pt x="0" y="1517581"/>
              </a:lnTo>
              <a:lnTo>
                <a:pt x="432109" y="15175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91863A-2E03-4F44-B455-CEC579D8C409}">
      <dsp:nvSpPr>
        <dsp:cNvPr id="0" name=""/>
        <dsp:cNvSpPr/>
      </dsp:nvSpPr>
      <dsp:spPr>
        <a:xfrm>
          <a:off x="1506389" y="1751385"/>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encadenado</a:t>
          </a:r>
        </a:p>
      </dsp:txBody>
      <dsp:txXfrm>
        <a:off x="1520065" y="1765061"/>
        <a:ext cx="3429521" cy="439596"/>
      </dsp:txXfrm>
    </dsp:sp>
    <dsp:sp modelId="{DC8DDE4D-6005-4ED8-A496-691A6D1F07A6}">
      <dsp:nvSpPr>
        <dsp:cNvPr id="0" name=""/>
        <dsp:cNvSpPr/>
      </dsp:nvSpPr>
      <dsp:spPr>
        <a:xfrm>
          <a:off x="1074279" y="467278"/>
          <a:ext cx="432109" cy="2101267"/>
        </a:xfrm>
        <a:custGeom>
          <a:avLst/>
          <a:gdLst/>
          <a:ahLst/>
          <a:cxnLst/>
          <a:rect l="0" t="0" r="0" b="0"/>
          <a:pathLst>
            <a:path>
              <a:moveTo>
                <a:pt x="0" y="0"/>
              </a:moveTo>
              <a:lnTo>
                <a:pt x="0" y="2101267"/>
              </a:lnTo>
              <a:lnTo>
                <a:pt x="432109" y="21012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7E4BA1-3EC9-4B6B-8AF6-5897ACDE4CC3}">
      <dsp:nvSpPr>
        <dsp:cNvPr id="0" name=""/>
        <dsp:cNvSpPr/>
      </dsp:nvSpPr>
      <dsp:spPr>
        <a:xfrm>
          <a:off x="1506389" y="2335070"/>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por cuotas</a:t>
          </a:r>
        </a:p>
      </dsp:txBody>
      <dsp:txXfrm>
        <a:off x="1520065" y="2348746"/>
        <a:ext cx="3429521" cy="439596"/>
      </dsp:txXfrm>
    </dsp:sp>
    <dsp:sp modelId="{A6C74AE2-4973-4DA5-A8CD-331827BF3A7E}">
      <dsp:nvSpPr>
        <dsp:cNvPr id="0" name=""/>
        <dsp:cNvSpPr/>
      </dsp:nvSpPr>
      <dsp:spPr>
        <a:xfrm>
          <a:off x="5196737" y="329"/>
          <a:ext cx="4321092" cy="4669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s-MX" sz="2800" kern="1200" dirty="0">
              <a:latin typeface="Times New Roman" panose="02020603050405020304" pitchFamily="18" charset="0"/>
              <a:cs typeface="Times New Roman" panose="02020603050405020304" pitchFamily="18" charset="0"/>
            </a:rPr>
            <a:t>Técnicas probabilísticas</a:t>
          </a:r>
        </a:p>
      </dsp:txBody>
      <dsp:txXfrm>
        <a:off x="5210413" y="14005"/>
        <a:ext cx="4293740" cy="439596"/>
      </dsp:txXfrm>
    </dsp:sp>
    <dsp:sp modelId="{A5E39ED3-4C23-40E0-97CB-F8B340402391}">
      <dsp:nvSpPr>
        <dsp:cNvPr id="0" name=""/>
        <dsp:cNvSpPr/>
      </dsp:nvSpPr>
      <dsp:spPr>
        <a:xfrm>
          <a:off x="5628846" y="467278"/>
          <a:ext cx="432109" cy="350211"/>
        </a:xfrm>
        <a:custGeom>
          <a:avLst/>
          <a:gdLst/>
          <a:ahLst/>
          <a:cxnLst/>
          <a:rect l="0" t="0" r="0" b="0"/>
          <a:pathLst>
            <a:path>
              <a:moveTo>
                <a:pt x="0" y="0"/>
              </a:moveTo>
              <a:lnTo>
                <a:pt x="0" y="350211"/>
              </a:lnTo>
              <a:lnTo>
                <a:pt x="432109" y="35021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BF173B-9A6E-4430-BFED-4091EE02C231}">
      <dsp:nvSpPr>
        <dsp:cNvPr id="0" name=""/>
        <dsp:cNvSpPr/>
      </dsp:nvSpPr>
      <dsp:spPr>
        <a:xfrm>
          <a:off x="6060955" y="584015"/>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aleatorio simple (MAS)</a:t>
          </a:r>
        </a:p>
      </dsp:txBody>
      <dsp:txXfrm>
        <a:off x="6074631" y="597691"/>
        <a:ext cx="3429521" cy="439596"/>
      </dsp:txXfrm>
    </dsp:sp>
    <dsp:sp modelId="{AEA48A28-6CCB-4154-9767-2A3D07F0E8B3}">
      <dsp:nvSpPr>
        <dsp:cNvPr id="0" name=""/>
        <dsp:cNvSpPr/>
      </dsp:nvSpPr>
      <dsp:spPr>
        <a:xfrm>
          <a:off x="5628846" y="467278"/>
          <a:ext cx="432109" cy="933896"/>
        </a:xfrm>
        <a:custGeom>
          <a:avLst/>
          <a:gdLst/>
          <a:ahLst/>
          <a:cxnLst/>
          <a:rect l="0" t="0" r="0" b="0"/>
          <a:pathLst>
            <a:path>
              <a:moveTo>
                <a:pt x="0" y="0"/>
              </a:moveTo>
              <a:lnTo>
                <a:pt x="0" y="933896"/>
              </a:lnTo>
              <a:lnTo>
                <a:pt x="432109" y="933896"/>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66C5F0-4953-4DFA-B2B3-4034A8BBE393}">
      <dsp:nvSpPr>
        <dsp:cNvPr id="0" name=""/>
        <dsp:cNvSpPr/>
      </dsp:nvSpPr>
      <dsp:spPr>
        <a:xfrm>
          <a:off x="6060955" y="1167700"/>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sistemático</a:t>
          </a:r>
        </a:p>
      </dsp:txBody>
      <dsp:txXfrm>
        <a:off x="6074631" y="1181376"/>
        <a:ext cx="3429521" cy="439596"/>
      </dsp:txXfrm>
    </dsp:sp>
    <dsp:sp modelId="{1DA1D072-4E7D-4205-92D8-8822DD1C1395}">
      <dsp:nvSpPr>
        <dsp:cNvPr id="0" name=""/>
        <dsp:cNvSpPr/>
      </dsp:nvSpPr>
      <dsp:spPr>
        <a:xfrm>
          <a:off x="5628846" y="467278"/>
          <a:ext cx="432109" cy="1517581"/>
        </a:xfrm>
        <a:custGeom>
          <a:avLst/>
          <a:gdLst/>
          <a:ahLst/>
          <a:cxnLst/>
          <a:rect l="0" t="0" r="0" b="0"/>
          <a:pathLst>
            <a:path>
              <a:moveTo>
                <a:pt x="0" y="0"/>
              </a:moveTo>
              <a:lnTo>
                <a:pt x="0" y="1517581"/>
              </a:lnTo>
              <a:lnTo>
                <a:pt x="432109" y="151758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CCB2C1-36EC-45C8-ADC3-A8BE2FA08990}">
      <dsp:nvSpPr>
        <dsp:cNvPr id="0" name=""/>
        <dsp:cNvSpPr/>
      </dsp:nvSpPr>
      <dsp:spPr>
        <a:xfrm>
          <a:off x="6060955" y="1751385"/>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estratificado</a:t>
          </a:r>
        </a:p>
      </dsp:txBody>
      <dsp:txXfrm>
        <a:off x="6074631" y="1765061"/>
        <a:ext cx="3429521" cy="439596"/>
      </dsp:txXfrm>
    </dsp:sp>
    <dsp:sp modelId="{81AAB892-BB47-4A17-952B-ABE422AF5A71}">
      <dsp:nvSpPr>
        <dsp:cNvPr id="0" name=""/>
        <dsp:cNvSpPr/>
      </dsp:nvSpPr>
      <dsp:spPr>
        <a:xfrm>
          <a:off x="5628846" y="467278"/>
          <a:ext cx="432109" cy="2101267"/>
        </a:xfrm>
        <a:custGeom>
          <a:avLst/>
          <a:gdLst/>
          <a:ahLst/>
          <a:cxnLst/>
          <a:rect l="0" t="0" r="0" b="0"/>
          <a:pathLst>
            <a:path>
              <a:moveTo>
                <a:pt x="0" y="0"/>
              </a:moveTo>
              <a:lnTo>
                <a:pt x="0" y="2101267"/>
              </a:lnTo>
              <a:lnTo>
                <a:pt x="432109" y="210126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9D3525-DED9-4E81-A976-6581F7493303}">
      <dsp:nvSpPr>
        <dsp:cNvPr id="0" name=""/>
        <dsp:cNvSpPr/>
      </dsp:nvSpPr>
      <dsp:spPr>
        <a:xfrm>
          <a:off x="6060955" y="2335070"/>
          <a:ext cx="3456873" cy="46694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s-MX" sz="1900" kern="1200" dirty="0">
              <a:latin typeface="Times New Roman" panose="02020603050405020304" pitchFamily="18" charset="0"/>
              <a:cs typeface="Times New Roman" panose="02020603050405020304" pitchFamily="18" charset="0"/>
            </a:rPr>
            <a:t>Muestreo por conglomerados</a:t>
          </a:r>
        </a:p>
      </dsp:txBody>
      <dsp:txXfrm>
        <a:off x="6074631" y="2348746"/>
        <a:ext cx="3429521" cy="4395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5B65A-B271-45EE-8FD1-9DEE0C3ECD6D}" type="datetimeFigureOut">
              <a:rPr lang="es-MX" smtClean="0"/>
              <a:t>15/01/2025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E740CF-D5C1-4604-9A24-04B4A6883A87}" type="slidenum">
              <a:rPr lang="es-MX" smtClean="0"/>
              <a:t>‹Nº›</a:t>
            </a:fld>
            <a:endParaRPr lang="es-MX"/>
          </a:p>
        </p:txBody>
      </p:sp>
    </p:spTree>
    <p:extLst>
      <p:ext uri="{BB962C8B-B14F-4D97-AF65-F5344CB8AC3E}">
        <p14:creationId xmlns:p14="http://schemas.microsoft.com/office/powerpoint/2010/main" val="3937314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5421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9911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11481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52752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67859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5973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5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041167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766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6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243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0865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666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6183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7544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8923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89C7E07-3C67-C64C-8DA0-0404F6303970}"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3751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ítulo">
    <p:bg>
      <p:bgPr>
        <a:solidFill>
          <a:schemeClr val="tx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s-ES" noProof="0"/>
              <a:t>Haga clic para modificar el estilo de título del patrón</a:t>
            </a:r>
            <a:endParaRPr lang="es-ES" noProof="0" dirty="0"/>
          </a:p>
        </p:txBody>
      </p:sp>
      <p:grpSp>
        <p:nvGrpSpPr>
          <p:cNvPr id="9" name="Grupo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orma libre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2" name="Forma libre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8" name="Marcador de texto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3" name="Conector recto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2938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a libre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8" name="Marcador de posición de contenido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15" name="Conector recto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4914D182-A7DD-4F7B-B207-262854316EDA}"/>
              </a:ext>
            </a:extLst>
          </p:cNvPr>
          <p:cNvSpPr>
            <a:spLocks noGrp="1"/>
          </p:cNvSpPr>
          <p:nvPr>
            <p:ph type="dt" sz="half" idx="14"/>
          </p:nvPr>
        </p:nvSpPr>
        <p:spPr/>
        <p:txBody>
          <a:bodyPr rtlCol="0"/>
          <a:lstStyle/>
          <a:p>
            <a:pPr rtl="0"/>
            <a:fld id="{7F69136C-C4B2-45F2-BCFC-515A0853BD43}" type="datetime4">
              <a:rPr lang="es-ES" noProof="0" smtClean="0">
                <a:latin typeface="+mn-lt"/>
              </a:rPr>
              <a:t>15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10B29252-5D0B-4B9D-9FBD-8EC0929FE096}"/>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52959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upo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a libre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9" name="Forma libre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40" name="Forma libre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Marcador de texto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7" name="Marcador de contenido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0" name="Marcador de texto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1" name="Marcador de contenido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sp>
        <p:nvSpPr>
          <p:cNvPr id="22" name="Marcador de texto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s-ES" noProof="0"/>
              <a:t>Haga clic para modificar los estilos de texto del patrón</a:t>
            </a:r>
          </a:p>
        </p:txBody>
      </p:sp>
      <p:sp>
        <p:nvSpPr>
          <p:cNvPr id="24" name="Marcador de posición de contenido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Marcador de fecha 1">
            <a:extLst>
              <a:ext uri="{FF2B5EF4-FFF2-40B4-BE49-F238E27FC236}">
                <a16:creationId xmlns:a16="http://schemas.microsoft.com/office/drawing/2014/main" id="{F0FA07F3-F8E4-4505-85EC-22734AC68792}"/>
              </a:ext>
            </a:extLst>
          </p:cNvPr>
          <p:cNvSpPr>
            <a:spLocks noGrp="1"/>
          </p:cNvSpPr>
          <p:nvPr>
            <p:ph type="dt" sz="half" idx="14"/>
          </p:nvPr>
        </p:nvSpPr>
        <p:spPr/>
        <p:txBody>
          <a:bodyPr rtlCol="0"/>
          <a:lstStyle/>
          <a:p>
            <a:pPr rtl="0"/>
            <a:fld id="{846AC6E8-C089-4970-88B6-A9DF4F2A5ECC}" type="datetime4">
              <a:rPr lang="es-ES" noProof="0" smtClean="0">
                <a:latin typeface="+mn-lt"/>
              </a:rPr>
              <a:t>15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D5165D22-FEF5-4F30-8822-5D2378806A9B}"/>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18338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p15:clr>
            <a:srgbClr val="FBAE40"/>
          </p15:clr>
        </p15:guide>
        <p15:guide id="11" pos="2880">
          <p15:clr>
            <a:srgbClr val="FBAE40"/>
          </p15:clr>
        </p15:guide>
        <p15:guide id="12" orient="horz" pos="17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sumen ">
    <p:bg>
      <p:bgPr>
        <a:solidFill>
          <a:schemeClr val="tx1"/>
        </a:solidFill>
        <a:effectLst/>
      </p:bgPr>
    </p:bg>
    <p:spTree>
      <p:nvGrpSpPr>
        <p:cNvPr id="1" name=""/>
        <p:cNvGrpSpPr/>
        <p:nvPr/>
      </p:nvGrpSpPr>
      <p:grpSpPr>
        <a:xfrm>
          <a:off x="0" y="0"/>
          <a:ext cx="0" cy="0"/>
          <a:chOff x="0" y="0"/>
          <a:chExt cx="0" cy="0"/>
        </a:xfrm>
      </p:grpSpPr>
      <p:sp>
        <p:nvSpPr>
          <p:cNvPr id="32" name="Título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33" name="Conector recto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Marcador de texto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grpSp>
        <p:nvGrpSpPr>
          <p:cNvPr id="15" name="Grupo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a libre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7" name="Forma libre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8" name="Forma libre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4" name="Marcador de texto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1" name="Marcador de texto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2" name="Marcador de texto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3" name="Marcador de texto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4" name="Marcador de texto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5" name="Marcador de texto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6" name="Marcador de texto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7" name="Marcador de texto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s-ES" noProof="0"/>
              <a:t>Haga clic para modificar los estilos de texto del patrón</a:t>
            </a:r>
          </a:p>
        </p:txBody>
      </p:sp>
      <p:sp>
        <p:nvSpPr>
          <p:cNvPr id="28" name="Marcador de texto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EC45E38A-5516-4C3E-88FC-0DCBD876054B}"/>
              </a:ext>
            </a:extLst>
          </p:cNvPr>
          <p:cNvSpPr>
            <a:spLocks noGrp="1"/>
          </p:cNvSpPr>
          <p:nvPr>
            <p:ph type="dt" sz="half" idx="21"/>
          </p:nvPr>
        </p:nvSpPr>
        <p:spPr/>
        <p:txBody>
          <a:bodyPr rtlCol="0"/>
          <a:lstStyle/>
          <a:p>
            <a:pPr rtl="0"/>
            <a:fld id="{49053CBC-2B39-42EE-A9ED-10AB05B9208E}" type="datetime4">
              <a:rPr lang="es-ES" noProof="0" smtClean="0">
                <a:latin typeface="+mn-lt"/>
              </a:rPr>
              <a:t>15 de enero de 2025</a:t>
            </a:fld>
            <a:endParaRPr lang="es-ES" noProof="0" dirty="0">
              <a:latin typeface="+mn-lt"/>
            </a:endParaRPr>
          </a:p>
        </p:txBody>
      </p:sp>
      <p:sp>
        <p:nvSpPr>
          <p:cNvPr id="5" name="Marcador de pie de página 4">
            <a:extLst>
              <a:ext uri="{FF2B5EF4-FFF2-40B4-BE49-F238E27FC236}">
                <a16:creationId xmlns:a16="http://schemas.microsoft.com/office/drawing/2014/main" id="{14225273-038D-4F51-A093-83D80104F21A}"/>
              </a:ext>
            </a:extLst>
          </p:cNvPr>
          <p:cNvSpPr>
            <a:spLocks noGrp="1"/>
          </p:cNvSpPr>
          <p:nvPr>
            <p:ph type="ftr" sz="quarter" idx="22"/>
          </p:nvPr>
        </p:nvSpPr>
        <p:spPr/>
        <p:txBody>
          <a:bodyPr rtlCol="0"/>
          <a:lstStyle/>
          <a:p>
            <a:pPr rtl="0"/>
            <a:r>
              <a:rPr lang="es-ES" noProof="0" dirty="0"/>
              <a:t>Revisión anual</a:t>
            </a:r>
            <a:endParaRPr lang="es-ES" b="0" noProof="0" dirty="0"/>
          </a:p>
        </p:txBody>
      </p:sp>
      <p:sp>
        <p:nvSpPr>
          <p:cNvPr id="6" name="Marcador de número de diapositiva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2611140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cias">
    <p:bg>
      <p:bgPr>
        <a:solidFill>
          <a:schemeClr val="tx1"/>
        </a:solidFill>
        <a:effectLst/>
      </p:bgPr>
    </p:bg>
    <p:spTree>
      <p:nvGrpSpPr>
        <p:cNvPr id="1" name=""/>
        <p:cNvGrpSpPr/>
        <p:nvPr/>
      </p:nvGrpSpPr>
      <p:grpSpPr>
        <a:xfrm>
          <a:off x="0" y="0"/>
          <a:ext cx="0" cy="0"/>
          <a:chOff x="0" y="0"/>
          <a:chExt cx="0" cy="0"/>
        </a:xfrm>
      </p:grpSpPr>
      <p:sp>
        <p:nvSpPr>
          <p:cNvPr id="16" name="Marcador de texto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7" name="Subtítulo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endParaRPr lang="es-ES" noProof="0" dirty="0"/>
          </a:p>
        </p:txBody>
      </p:sp>
      <p:sp>
        <p:nvSpPr>
          <p:cNvPr id="26" name="Título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27" name="Conector recto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Marcador de posición de imagen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rtlCol="0"/>
          <a:lstStyle/>
          <a:p>
            <a:pPr rtl="0"/>
            <a:r>
              <a:rPr lang="es-ES" noProof="0"/>
              <a:t>Haga clic en el icono para agregar una imagen</a:t>
            </a:r>
            <a:endParaRPr lang="es-ES" noProof="0" dirty="0"/>
          </a:p>
        </p:txBody>
      </p:sp>
      <p:grpSp>
        <p:nvGrpSpPr>
          <p:cNvPr id="30" name="Grupo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a libre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3" name="Forma libre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387028912"/>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forma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8" name="Forma libre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9" name="Forma libre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0" name="Forma libre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11" name="Forma libre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2" name="Título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s-ES" noProof="0"/>
              <a:t>Haga clic para modificar el estilo de título del patrón</a:t>
            </a:r>
            <a:endParaRPr lang="es-ES" noProof="0" dirty="0"/>
          </a:p>
        </p:txBody>
      </p:sp>
      <p:cxnSp>
        <p:nvCxnSpPr>
          <p:cNvPr id="13" name="Conector recto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Marcador de texto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5" name="Marcador de texto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16" name="Conector recto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Marcador de texto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18" name="Marcador de texto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0" name="Conector recto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Marcador de texto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2" name="Marcador de texto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3" name="Conector recto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Marcador de texto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5" name="Marcador de texto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cxnSp>
        <p:nvCxnSpPr>
          <p:cNvPr id="26" name="Conector recto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Marcador de texto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8" name="Marcador de texto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62655503-4608-4F79-A5D4-B2F67958F263}"/>
              </a:ext>
            </a:extLst>
          </p:cNvPr>
          <p:cNvSpPr>
            <a:spLocks noGrp="1"/>
          </p:cNvSpPr>
          <p:nvPr>
            <p:ph type="dt" sz="half" idx="25"/>
          </p:nvPr>
        </p:nvSpPr>
        <p:spPr/>
        <p:txBody>
          <a:bodyPr rtlCol="0"/>
          <a:lstStyle/>
          <a:p>
            <a:pPr rtl="0"/>
            <a:fld id="{0CFFE12A-8763-4EB7-9CEB-5B78076C5C21}" type="datetime4">
              <a:rPr lang="es-ES" noProof="0" smtClean="0">
                <a:latin typeface="+mn-lt"/>
              </a:rPr>
              <a:t>15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9DAFA395-FE4C-4A99-A74E-57757D8473E1}"/>
              </a:ext>
            </a:extLst>
          </p:cNvPr>
          <p:cNvSpPr>
            <a:spLocks noGrp="1"/>
          </p:cNvSpPr>
          <p:nvPr>
            <p:ph type="ftr" sz="quarter" idx="26"/>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544175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ción">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a libre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6" name="Forma libre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19" name="Forma libre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14" name="Marcador de posición de imagen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s-ES" noProof="0"/>
              <a:t>Haga clic en el icono para agregar una imagen</a:t>
            </a:r>
            <a:endParaRPr lang="es-ES" noProof="0" dirty="0"/>
          </a:p>
        </p:txBody>
      </p:sp>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s-ES" noProof="0"/>
              <a:t>Haga clic para modificar el estilo de título del patrón</a:t>
            </a:r>
            <a:endParaRPr lang="es-ES" noProof="0" dirty="0"/>
          </a:p>
        </p:txBody>
      </p:sp>
      <p:cxnSp>
        <p:nvCxnSpPr>
          <p:cNvPr id="17" name="Conector recto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48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Marcador de texto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2" name="Marcador de fecha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845086BA-4771-4251-A1A0-95AEDDEBD7A7}" type="datetime4">
              <a:rPr lang="es-ES" noProof="0" smtClean="0">
                <a:latin typeface="+mn-lt"/>
              </a:rPr>
              <a:t>15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808201468"/>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anso">
    <p:bg>
      <p:bgPr>
        <a:solidFill>
          <a:schemeClr val="tx1"/>
        </a:solidFill>
        <a:effectLst/>
      </p:bgPr>
    </p:bg>
    <p:spTree>
      <p:nvGrpSpPr>
        <p:cNvPr id="1" name=""/>
        <p:cNvGrpSpPr/>
        <p:nvPr/>
      </p:nvGrpSpPr>
      <p:grpSpPr>
        <a:xfrm>
          <a:off x="0" y="0"/>
          <a:ext cx="0" cy="0"/>
          <a:chOff x="0" y="0"/>
          <a:chExt cx="0" cy="0"/>
        </a:xfrm>
      </p:grpSpPr>
      <p:sp>
        <p:nvSpPr>
          <p:cNvPr id="21" name="Marcador de posición de imagen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s-ES" noProof="0"/>
              <a:t>Haga clic en el icono para agregar una imagen</a:t>
            </a:r>
            <a:endParaRPr lang="es-ES" noProof="0" dirty="0"/>
          </a:p>
        </p:txBody>
      </p:sp>
      <p:sp>
        <p:nvSpPr>
          <p:cNvPr id="18" name="Título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s-ES" noProof="0"/>
              <a:t>Haga clic para modificar el estilo de título del patrón</a:t>
            </a:r>
            <a:endParaRPr lang="es-ES" noProof="0" dirty="0"/>
          </a:p>
        </p:txBody>
      </p:sp>
      <p:cxnSp>
        <p:nvCxnSpPr>
          <p:cNvPr id="20" name="Conector recto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upo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a libre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4" name="Forma libre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5" name="Forma libre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3209131084"/>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áfico">
    <p:bg>
      <p:bgPr>
        <a:solidFill>
          <a:schemeClr val="tx1"/>
        </a:solidFill>
        <a:effectLst/>
      </p:bgPr>
    </p:bg>
    <p:spTree>
      <p:nvGrpSpPr>
        <p:cNvPr id="1" name=""/>
        <p:cNvGrpSpPr/>
        <p:nvPr/>
      </p:nvGrpSpPr>
      <p:grpSpPr>
        <a:xfrm>
          <a:off x="0" y="0"/>
          <a:ext cx="0" cy="0"/>
          <a:chOff x="0" y="0"/>
          <a:chExt cx="0" cy="0"/>
        </a:xfrm>
      </p:grpSpPr>
      <p:sp>
        <p:nvSpPr>
          <p:cNvPr id="6" name="Marcador de posición de gráfico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s-ES" noProof="0"/>
              <a:t>Haga clic en el icono para agregar un gráfico</a:t>
            </a:r>
          </a:p>
        </p:txBody>
      </p:sp>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2" name="Marcador de fecha 1">
            <a:extLst>
              <a:ext uri="{FF2B5EF4-FFF2-40B4-BE49-F238E27FC236}">
                <a16:creationId xmlns:a16="http://schemas.microsoft.com/office/drawing/2014/main" id="{371012B1-809A-45CE-9FED-46D08DC8C42B}"/>
              </a:ext>
            </a:extLst>
          </p:cNvPr>
          <p:cNvSpPr>
            <a:spLocks noGrp="1"/>
          </p:cNvSpPr>
          <p:nvPr>
            <p:ph type="dt" sz="half" idx="11"/>
          </p:nvPr>
        </p:nvSpPr>
        <p:spPr/>
        <p:txBody>
          <a:bodyPr rtlCol="0"/>
          <a:lstStyle/>
          <a:p>
            <a:pPr rtl="0"/>
            <a:fld id="{6A99CD11-04C6-421F-AE19-E5D29CCF776B}" type="datetime4">
              <a:rPr lang="es-ES" noProof="0" smtClean="0">
                <a:latin typeface="+mn-lt"/>
              </a:rPr>
              <a:t>15 de enero de 2025</a:t>
            </a:fld>
            <a:endParaRPr lang="es-ES" noProof="0">
              <a:latin typeface="+mn-lt"/>
            </a:endParaRPr>
          </a:p>
        </p:txBody>
      </p:sp>
      <p:sp>
        <p:nvSpPr>
          <p:cNvPr id="3" name="Marcador de pie de página 2">
            <a:extLst>
              <a:ext uri="{FF2B5EF4-FFF2-40B4-BE49-F238E27FC236}">
                <a16:creationId xmlns:a16="http://schemas.microsoft.com/office/drawing/2014/main" id="{3FB6FA27-6601-4107-A3C9-808CB4430246}"/>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94852999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a">
    <p:bg>
      <p:bgPr>
        <a:solidFill>
          <a:schemeClr val="tx1"/>
        </a:solidFill>
        <a:effectLst/>
      </p:bgPr>
    </p:bg>
    <p:spTree>
      <p:nvGrpSpPr>
        <p:cNvPr id="1" name=""/>
        <p:cNvGrpSpPr/>
        <p:nvPr/>
      </p:nvGrpSpPr>
      <p:grpSpPr>
        <a:xfrm>
          <a:off x="0" y="0"/>
          <a:ext cx="0" cy="0"/>
          <a:chOff x="0" y="0"/>
          <a:chExt cx="0" cy="0"/>
        </a:xfrm>
      </p:grpSpPr>
      <p:sp>
        <p:nvSpPr>
          <p:cNvPr id="16" name="Título 1">
            <a:extLst>
              <a:ext uri="{FF2B5EF4-FFF2-40B4-BE49-F238E27FC236}">
                <a16:creationId xmlns:a16="http://schemas.microsoft.com/office/drawing/2014/main"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 name="Marcador de título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rtlCol="0"/>
          <a:lstStyle/>
          <a:p>
            <a:pPr rtl="0"/>
            <a:r>
              <a:rPr lang="es-ES" noProof="0"/>
              <a:t>Haga clic en el icono para agregar una tabla</a:t>
            </a:r>
          </a:p>
        </p:txBody>
      </p:sp>
      <p:sp>
        <p:nvSpPr>
          <p:cNvPr id="2" name="Marcador de fecha 1">
            <a:extLst>
              <a:ext uri="{FF2B5EF4-FFF2-40B4-BE49-F238E27FC236}">
                <a16:creationId xmlns:a16="http://schemas.microsoft.com/office/drawing/2014/main" id="{9B2411D2-78FE-46C1-9EA9-C6A882903B53}"/>
              </a:ext>
            </a:extLst>
          </p:cNvPr>
          <p:cNvSpPr>
            <a:spLocks noGrp="1"/>
          </p:cNvSpPr>
          <p:nvPr>
            <p:ph type="dt" sz="half" idx="11"/>
          </p:nvPr>
        </p:nvSpPr>
        <p:spPr/>
        <p:txBody>
          <a:bodyPr rtlCol="0"/>
          <a:lstStyle/>
          <a:p>
            <a:pPr rtl="0"/>
            <a:fld id="{68820299-DC87-4039-A7B5-9AC50CF7A216}" type="datetime4">
              <a:rPr lang="es-ES" noProof="0" smtClean="0">
                <a:latin typeface="+mn-lt"/>
              </a:rPr>
              <a:t>15 de enero de 2025</a:t>
            </a:fld>
            <a:endParaRPr lang="es-ES" noProof="0">
              <a:latin typeface="+mn-lt"/>
            </a:endParaRPr>
          </a:p>
        </p:txBody>
      </p:sp>
      <p:sp>
        <p:nvSpPr>
          <p:cNvPr id="3" name="Marcador de pie de página 2">
            <a:extLst>
              <a:ext uri="{FF2B5EF4-FFF2-40B4-BE49-F238E27FC236}">
                <a16:creationId xmlns:a16="http://schemas.microsoft.com/office/drawing/2014/main" id="{C04DAF8F-82DB-4DBE-9041-71217A4516CB}"/>
              </a:ext>
            </a:extLst>
          </p:cNvPr>
          <p:cNvSpPr>
            <a:spLocks noGrp="1"/>
          </p:cNvSpPr>
          <p:nvPr>
            <p:ph type="ftr" sz="quarter" idx="12"/>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90445523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
    <p:bg>
      <p:bgPr>
        <a:solidFill>
          <a:schemeClr val="tx1"/>
        </a:solidFill>
        <a:effectLst/>
      </p:bgPr>
    </p:bg>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s-ES" noProof="0"/>
              <a:t>Haga clic para modificar el estilo de título del patrón</a:t>
            </a:r>
            <a:endParaRPr lang="es-ES" noProof="0" dirty="0"/>
          </a:p>
        </p:txBody>
      </p:sp>
      <p:sp>
        <p:nvSpPr>
          <p:cNvPr id="10" name="Cuadro de texto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pPr rtl="0"/>
            <a:r>
              <a:rPr lang="es-ES" sz="20000" b="1" noProof="0" dirty="0">
                <a:solidFill>
                  <a:schemeClr val="bg1"/>
                </a:solidFill>
              </a:rPr>
              <a:t>“</a:t>
            </a:r>
          </a:p>
        </p:txBody>
      </p:sp>
      <p:grpSp>
        <p:nvGrpSpPr>
          <p:cNvPr id="18" name="Grupo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forma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0" name="Forma libre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1" name="Forma libre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2" name="Forma libre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23" name="Forma libre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grpSp>
        <p:nvGrpSpPr>
          <p:cNvPr id="24" name="Grupo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a libre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6" name="Forma libre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Tree>
    <p:extLst>
      <p:ext uri="{BB962C8B-B14F-4D97-AF65-F5344CB8AC3E}">
        <p14:creationId xmlns:p14="http://schemas.microsoft.com/office/powerpoint/2010/main" val="26965362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quipo">
    <p:bg>
      <p:bgPr>
        <a:solidFill>
          <a:schemeClr val="tx1"/>
        </a:solidFill>
        <a:effectLst/>
      </p:bgPr>
    </p:bg>
    <p:spTree>
      <p:nvGrpSpPr>
        <p:cNvPr id="1" name=""/>
        <p:cNvGrpSpPr/>
        <p:nvPr/>
      </p:nvGrpSpPr>
      <p:grpSpPr>
        <a:xfrm>
          <a:off x="0" y="0"/>
          <a:ext cx="0" cy="0"/>
          <a:chOff x="0" y="0"/>
          <a:chExt cx="0" cy="0"/>
        </a:xfrm>
      </p:grpSpPr>
      <p:grpSp>
        <p:nvGrpSpPr>
          <p:cNvPr id="25" name="Grupo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a libre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7" name="Forma libre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6" name="Forma libre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38" name="Marcador de posición de imagen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1" name="Título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modificar el estilo de título del patrón</a:t>
            </a:r>
            <a:endParaRPr lang="es-ES" noProof="0" dirty="0"/>
          </a:p>
        </p:txBody>
      </p:sp>
      <p:cxnSp>
        <p:nvCxnSpPr>
          <p:cNvPr id="62" name="Conector recto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Marcador de posición de imagen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72" name="Marcador de texto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3" name="Marcador de texto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4" name="Marcador de texto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5" name="Marcador de texto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6" name="Marcador de texto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7" name="Marcador de texto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8" name="Marcador de texto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sp>
        <p:nvSpPr>
          <p:cNvPr id="79" name="Marcador de texto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modificar los estilos de texto del patrón</a:t>
            </a:r>
          </a:p>
        </p:txBody>
      </p:sp>
      <p:grpSp>
        <p:nvGrpSpPr>
          <p:cNvPr id="23" name="Grupo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forma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29" name="Forma libre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0" name="Forma libre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sp>
          <p:nvSpPr>
            <p:cNvPr id="31" name="Forma libre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es-ES" noProof="0" dirty="0"/>
            </a:p>
          </p:txBody>
        </p:sp>
        <p:sp>
          <p:nvSpPr>
            <p:cNvPr id="32" name="Forma libre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s-ES" noProof="0" dirty="0"/>
            </a:p>
          </p:txBody>
        </p:sp>
      </p:grpSp>
      <p:sp>
        <p:nvSpPr>
          <p:cNvPr id="66" name="Marcador de posición de imagen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69" name="Marcador de posición de imagen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s-ES" noProof="0"/>
              <a:t>Haga clic en el icono para agregar una imagen</a:t>
            </a:r>
            <a:endParaRPr lang="es-ES" noProof="0" dirty="0"/>
          </a:p>
        </p:txBody>
      </p:sp>
      <p:sp>
        <p:nvSpPr>
          <p:cNvPr id="2" name="Marcador de fecha 1">
            <a:extLst>
              <a:ext uri="{FF2B5EF4-FFF2-40B4-BE49-F238E27FC236}">
                <a16:creationId xmlns:a16="http://schemas.microsoft.com/office/drawing/2014/main" id="{8ED89364-B1CB-4E72-A6BB-95A34B50661C}"/>
              </a:ext>
            </a:extLst>
          </p:cNvPr>
          <p:cNvSpPr>
            <a:spLocks noGrp="1"/>
          </p:cNvSpPr>
          <p:nvPr>
            <p:ph type="dt" sz="half" idx="32"/>
          </p:nvPr>
        </p:nvSpPr>
        <p:spPr/>
        <p:txBody>
          <a:bodyPr rtlCol="0"/>
          <a:lstStyle/>
          <a:p>
            <a:pPr rtl="0"/>
            <a:fld id="{7BEA095D-F9AB-465B-A2BC-526B797F4865}" type="datetime4">
              <a:rPr lang="es-ES" noProof="0" smtClean="0">
                <a:latin typeface="+mn-lt"/>
              </a:rPr>
              <a:t>15 de enero de 2025</a:t>
            </a:fld>
            <a:endParaRPr lang="es-ES" noProof="0" dirty="0">
              <a:latin typeface="+mn-lt"/>
            </a:endParaRPr>
          </a:p>
        </p:txBody>
      </p:sp>
      <p:sp>
        <p:nvSpPr>
          <p:cNvPr id="3" name="Marcador de pie de página 2">
            <a:extLst>
              <a:ext uri="{FF2B5EF4-FFF2-40B4-BE49-F238E27FC236}">
                <a16:creationId xmlns:a16="http://schemas.microsoft.com/office/drawing/2014/main" id="{8E09328F-B310-4BF3-883E-BA9A39676AF2}"/>
              </a:ext>
            </a:extLst>
          </p:cNvPr>
          <p:cNvSpPr>
            <a:spLocks noGrp="1"/>
          </p:cNvSpPr>
          <p:nvPr>
            <p:ph type="ftr" sz="quarter" idx="33"/>
          </p:nvPr>
        </p:nvSpPr>
        <p:spPr/>
        <p:txBody>
          <a:bodyPr rtlCol="0"/>
          <a:lstStyle/>
          <a:p>
            <a:pPr rtl="0"/>
            <a:r>
              <a:rPr lang="es-ES" noProof="0" dirty="0"/>
              <a:t>Revisión anual</a:t>
            </a:r>
            <a:endParaRPr lang="es-ES" b="0" noProof="0" dirty="0"/>
          </a:p>
        </p:txBody>
      </p:sp>
      <p:sp>
        <p:nvSpPr>
          <p:cNvPr id="4" name="Marcador de número de diapositiva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rtlCol="0"/>
          <a:lstStyle/>
          <a:p>
            <a:pPr rtl="0"/>
            <a:fld id="{294A09A9-5501-47C1-A89A-A340965A2BE2}" type="slidenum">
              <a:rPr lang="es-ES" noProof="0" smtClean="0"/>
              <a:pPr rtl="0"/>
              <a:t>‹Nº›</a:t>
            </a:fld>
            <a:endParaRPr lang="es-ES" noProof="0" dirty="0"/>
          </a:p>
        </p:txBody>
      </p:sp>
    </p:spTree>
    <p:extLst>
      <p:ext uri="{BB962C8B-B14F-4D97-AF65-F5344CB8AC3E}">
        <p14:creationId xmlns:p14="http://schemas.microsoft.com/office/powerpoint/2010/main" val="323479325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scala de tiempo ">
    <p:bg>
      <p:bgPr>
        <a:solidFill>
          <a:schemeClr val="tx1"/>
        </a:solidFill>
        <a:effectLst/>
      </p:bgPr>
    </p:bg>
    <p:spTree>
      <p:nvGrpSpPr>
        <p:cNvPr id="1" name=""/>
        <p:cNvGrpSpPr/>
        <p:nvPr/>
      </p:nvGrpSpPr>
      <p:grpSpPr>
        <a:xfrm>
          <a:off x="0" y="0"/>
          <a:ext cx="0" cy="0"/>
          <a:chOff x="0" y="0"/>
          <a:chExt cx="0" cy="0"/>
        </a:xfrm>
      </p:grpSpPr>
      <p:cxnSp>
        <p:nvCxnSpPr>
          <p:cNvPr id="21" name="Conector recto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ítulo 1">
            <a:extLst>
              <a:ext uri="{FF2B5EF4-FFF2-40B4-BE49-F238E27FC236}">
                <a16:creationId xmlns:a16="http://schemas.microsoft.com/office/drawing/2014/main"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s-ES" noProof="0"/>
              <a:t>Haga clic para editar </a:t>
            </a:r>
          </a:p>
        </p:txBody>
      </p:sp>
      <p:sp>
        <p:nvSpPr>
          <p:cNvPr id="96" name="Marcador de texto 29">
            <a:extLst>
              <a:ext uri="{FF2B5EF4-FFF2-40B4-BE49-F238E27FC236}">
                <a16:creationId xmlns:a16="http://schemas.microsoft.com/office/drawing/2014/main" id="{FC61536F-8EA7-5A48-AF76-8B0E251BD8CB}"/>
              </a:ext>
            </a:extLst>
          </p:cNvPr>
          <p:cNvSpPr>
            <a:spLocks noGrp="1"/>
          </p:cNvSpPr>
          <p:nvPr>
            <p:ph type="body" sz="quarter" idx="12" hasCustomPrompt="1"/>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97" name="Marcador de texto 29">
            <a:extLst>
              <a:ext uri="{FF2B5EF4-FFF2-40B4-BE49-F238E27FC236}">
                <a16:creationId xmlns:a16="http://schemas.microsoft.com/office/drawing/2014/main" id="{64FFD994-BD97-ED49-8607-286ECBB1CDA3}"/>
              </a:ext>
            </a:extLst>
          </p:cNvPr>
          <p:cNvSpPr>
            <a:spLocks noGrp="1"/>
          </p:cNvSpPr>
          <p:nvPr>
            <p:ph type="body" sz="quarter" idx="11" hasCustomPrompt="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sp>
        <p:nvSpPr>
          <p:cNvPr id="102" name="Marcador de texto 29">
            <a:extLst>
              <a:ext uri="{FF2B5EF4-FFF2-40B4-BE49-F238E27FC236}">
                <a16:creationId xmlns:a16="http://schemas.microsoft.com/office/drawing/2014/main" id="{D1ADE805-BFBC-ED47-B9CB-6CB2FF02E868}"/>
              </a:ext>
            </a:extLst>
          </p:cNvPr>
          <p:cNvSpPr>
            <a:spLocks noGrp="1"/>
          </p:cNvSpPr>
          <p:nvPr>
            <p:ph type="body" sz="quarter" idx="30" hasCustomPrompt="1"/>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3" name="Marcador de texto 29">
            <a:extLst>
              <a:ext uri="{FF2B5EF4-FFF2-40B4-BE49-F238E27FC236}">
                <a16:creationId xmlns:a16="http://schemas.microsoft.com/office/drawing/2014/main" id="{334A3589-641F-F547-891B-149579153B75}"/>
              </a:ext>
            </a:extLst>
          </p:cNvPr>
          <p:cNvSpPr>
            <a:spLocks noGrp="1"/>
          </p:cNvSpPr>
          <p:nvPr>
            <p:ph type="body" sz="quarter" idx="31" hasCustomPrompt="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6" name="Marcador de texto 29">
            <a:extLst>
              <a:ext uri="{FF2B5EF4-FFF2-40B4-BE49-F238E27FC236}">
                <a16:creationId xmlns:a16="http://schemas.microsoft.com/office/drawing/2014/main" id="{A63F8454-D12E-A641-ABD0-8977D3F5EC05}"/>
              </a:ext>
            </a:extLst>
          </p:cNvPr>
          <p:cNvSpPr>
            <a:spLocks noGrp="1"/>
          </p:cNvSpPr>
          <p:nvPr>
            <p:ph type="body" sz="quarter" idx="32" hasCustomPrompt="1"/>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7" name="Marcador de texto 29">
            <a:extLst>
              <a:ext uri="{FF2B5EF4-FFF2-40B4-BE49-F238E27FC236}">
                <a16:creationId xmlns:a16="http://schemas.microsoft.com/office/drawing/2014/main" id="{F35AA15D-DBAD-9840-8764-A5B6D486A234}"/>
              </a:ext>
            </a:extLst>
          </p:cNvPr>
          <p:cNvSpPr>
            <a:spLocks noGrp="1"/>
          </p:cNvSpPr>
          <p:nvPr>
            <p:ph type="body" sz="quarter" idx="33" hasCustomPrompt="1"/>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s-ES" noProof="0"/>
              <a:t>Haga clic para editar </a:t>
            </a:r>
          </a:p>
        </p:txBody>
      </p:sp>
      <p:sp>
        <p:nvSpPr>
          <p:cNvPr id="108" name="Marcador de texto 29">
            <a:extLst>
              <a:ext uri="{FF2B5EF4-FFF2-40B4-BE49-F238E27FC236}">
                <a16:creationId xmlns:a16="http://schemas.microsoft.com/office/drawing/2014/main" id="{8357CA0F-1A55-B145-8305-562F0DF22543}"/>
              </a:ext>
            </a:extLst>
          </p:cNvPr>
          <p:cNvSpPr>
            <a:spLocks noGrp="1"/>
          </p:cNvSpPr>
          <p:nvPr>
            <p:ph type="body" sz="quarter" idx="34" hasCustomPrompt="1"/>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s-ES" noProof="0"/>
              <a:t>Haga clic para editar </a:t>
            </a:r>
          </a:p>
        </p:txBody>
      </p:sp>
      <p:sp>
        <p:nvSpPr>
          <p:cNvPr id="109" name="Marcador de texto 29">
            <a:extLst>
              <a:ext uri="{FF2B5EF4-FFF2-40B4-BE49-F238E27FC236}">
                <a16:creationId xmlns:a16="http://schemas.microsoft.com/office/drawing/2014/main" id="{D6C49F6F-AF28-8942-8442-8F54A1DC388B}"/>
              </a:ext>
            </a:extLst>
          </p:cNvPr>
          <p:cNvSpPr>
            <a:spLocks noGrp="1"/>
          </p:cNvSpPr>
          <p:nvPr>
            <p:ph type="body" sz="quarter" idx="35" hasCustomPrompt="1"/>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s-ES" noProof="0"/>
              <a:t>Haga clic para editar </a:t>
            </a:r>
          </a:p>
        </p:txBody>
      </p:sp>
      <p:cxnSp>
        <p:nvCxnSpPr>
          <p:cNvPr id="8" name="Conector recto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ángulo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47" name="Rectángulo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7" name="Rectángulo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9" name="Rectángulo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2" name="Marcador de fecha 1">
            <a:extLst>
              <a:ext uri="{FF2B5EF4-FFF2-40B4-BE49-F238E27FC236}">
                <a16:creationId xmlns:a16="http://schemas.microsoft.com/office/drawing/2014/main" id="{21DC2552-C347-4C3D-8C92-4A6981227C0E}"/>
              </a:ext>
            </a:extLst>
          </p:cNvPr>
          <p:cNvSpPr>
            <a:spLocks noGrp="1"/>
          </p:cNvSpPr>
          <p:nvPr>
            <p:ph type="dt" sz="half" idx="36"/>
          </p:nvPr>
        </p:nvSpPr>
        <p:spPr/>
        <p:txBody>
          <a:bodyPr rtlCol="0"/>
          <a:lstStyle/>
          <a:p>
            <a:pPr rtl="0"/>
            <a:fld id="{F99D83C0-D2D5-496F-A305-9D3513BEF95B}" type="datetime4">
              <a:rPr lang="es-ES" noProof="0" smtClean="0">
                <a:latin typeface="+mn-lt"/>
              </a:rPr>
              <a:t>15 de enero de 2025</a:t>
            </a:fld>
            <a:endParaRPr lang="es-ES" noProof="0">
              <a:latin typeface="+mn-lt"/>
            </a:endParaRPr>
          </a:p>
        </p:txBody>
      </p:sp>
      <p:sp>
        <p:nvSpPr>
          <p:cNvPr id="3" name="Marcador de pie de página 2">
            <a:extLst>
              <a:ext uri="{FF2B5EF4-FFF2-40B4-BE49-F238E27FC236}">
                <a16:creationId xmlns:a16="http://schemas.microsoft.com/office/drawing/2014/main" id="{A5B7C35C-F3E4-4522-8711-16E4F9052C2C}"/>
              </a:ext>
            </a:extLst>
          </p:cNvPr>
          <p:cNvSpPr>
            <a:spLocks noGrp="1"/>
          </p:cNvSpPr>
          <p:nvPr>
            <p:ph type="ftr" sz="quarter" idx="37"/>
          </p:nvPr>
        </p:nvSpPr>
        <p:spPr/>
        <p:txBody>
          <a:bodyPr rtlCol="0"/>
          <a:lstStyle/>
          <a:p>
            <a:pPr rtl="0"/>
            <a:r>
              <a:rPr lang="es-ES" noProof="0"/>
              <a:t>Revisión anual</a:t>
            </a:r>
            <a:endParaRPr lang="es-ES" b="0" noProof="0"/>
          </a:p>
        </p:txBody>
      </p:sp>
      <p:sp>
        <p:nvSpPr>
          <p:cNvPr id="4" name="Marcador de número de diapositiva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rtlCol="0"/>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268789850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título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0" name="Marcador de fecha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7BF5E43A-1348-4597-A2F5-11856AA9D9CF}" type="datetime4">
              <a:rPr lang="es-ES" noProof="0" smtClean="0">
                <a:latin typeface="+mn-lt"/>
              </a:rPr>
              <a:t>15 de enero de 2025</a:t>
            </a:fld>
            <a:endParaRPr lang="es-ES" noProof="0">
              <a:latin typeface="+mn-lt"/>
            </a:endParaRPr>
          </a:p>
        </p:txBody>
      </p:sp>
      <p:sp>
        <p:nvSpPr>
          <p:cNvPr id="31" name="Marcador de pie de página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es-ES" noProof="0"/>
              <a:t>Revisión anual</a:t>
            </a:r>
            <a:endParaRPr lang="es-ES" b="0" noProof="0"/>
          </a:p>
        </p:txBody>
      </p:sp>
      <p:sp>
        <p:nvSpPr>
          <p:cNvPr id="32" name="Marcador de posición de número de diapositiva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es-ES" noProof="0" smtClean="0"/>
              <a:pPr rtl="0"/>
              <a:t>‹Nº›</a:t>
            </a:fld>
            <a:endParaRPr lang="es-ES" noProof="0">
              <a:latin typeface="+mn-lt"/>
            </a:endParaRPr>
          </a:p>
        </p:txBody>
      </p:sp>
    </p:spTree>
    <p:extLst>
      <p:ext uri="{BB962C8B-B14F-4D97-AF65-F5344CB8AC3E}">
        <p14:creationId xmlns:p14="http://schemas.microsoft.com/office/powerpoint/2010/main" val="11067364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3E168C-8042-5B4E-A5A4-A5BF693AE2D6}"/>
              </a:ext>
            </a:extLst>
          </p:cNvPr>
          <p:cNvSpPr>
            <a:spLocks noGrp="1"/>
          </p:cNvSpPr>
          <p:nvPr>
            <p:ph type="ctrTitle"/>
          </p:nvPr>
        </p:nvSpPr>
        <p:spPr>
          <a:xfrm>
            <a:off x="6367055" y="2116182"/>
            <a:ext cx="5491570" cy="1514019"/>
          </a:xfrm>
        </p:spPr>
        <p:txBody>
          <a:bodyPr rtlCol="0"/>
          <a:lstStyle/>
          <a:p>
            <a:pPr algn="ctr" rtl="0"/>
            <a:r>
              <a:rPr lang="es-ES" sz="5400" dirty="0">
                <a:latin typeface="Times New Roman" panose="02020603050405020304" pitchFamily="18" charset="0"/>
                <a:cs typeface="Times New Roman" panose="02020603050405020304" pitchFamily="18" charset="0"/>
              </a:rPr>
              <a:t>Sesión 5: Etapas del muestreo estadístico</a:t>
            </a:r>
          </a:p>
        </p:txBody>
      </p:sp>
      <p:sp>
        <p:nvSpPr>
          <p:cNvPr id="3" name="Marcador de texto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rtlCol="0"/>
          <a:lstStyle/>
          <a:p>
            <a:pPr algn="ctr" rtl="0"/>
            <a:r>
              <a:rPr lang="es-ES" sz="3200" dirty="0">
                <a:solidFill>
                  <a:schemeClr val="bg1"/>
                </a:solidFill>
                <a:latin typeface="Times New Roman" panose="02020603050405020304" pitchFamily="18" charset="0"/>
                <a:cs typeface="Times New Roman" panose="02020603050405020304" pitchFamily="18" charset="0"/>
              </a:rPr>
              <a:t>Mtro. David Nexticapan Cortes</a:t>
            </a:r>
          </a:p>
          <a:p>
            <a:pPr rtl="0"/>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45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encadenado</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2" y="349971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Este método es útil para muestrear una población donde el acceso es difícil, tal vez porque es un tema delicado</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2711951"/>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 ejemplo típico de la utilidad de este método sería la investigación sobre hábitos de conducta moralmente no aceptados por la sociedad.</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219641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 selecciona a una muestra que sirve como punto de partida para otra muestra</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4287487"/>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 utiliza cuando, por la naturaleza delicada de la pregunta de investigación o la dificultad de encontrar a los encuestados, es necesario que el encuestado nos dirija a otro.</a:t>
            </a:r>
          </a:p>
        </p:txBody>
      </p:sp>
      <p:pic>
        <p:nvPicPr>
          <p:cNvPr id="5" name="Imagen 4">
            <a:extLst>
              <a:ext uri="{FF2B5EF4-FFF2-40B4-BE49-F238E27FC236}">
                <a16:creationId xmlns:a16="http://schemas.microsoft.com/office/drawing/2014/main" id="{A430A338-6CFB-0F06-C3EA-23D6A89FF11C}"/>
              </a:ext>
            </a:extLst>
          </p:cNvPr>
          <p:cNvPicPr>
            <a:picLocks noChangeAspect="1"/>
          </p:cNvPicPr>
          <p:nvPr/>
        </p:nvPicPr>
        <p:blipFill>
          <a:blip r:embed="rId3"/>
          <a:stretch>
            <a:fillRect/>
          </a:stretch>
        </p:blipFill>
        <p:spPr>
          <a:xfrm>
            <a:off x="6096000" y="115797"/>
            <a:ext cx="2743200" cy="2045606"/>
          </a:xfrm>
          <a:prstGeom prst="rect">
            <a:avLst/>
          </a:prstGeom>
          <a:noFill/>
        </p:spPr>
      </p:pic>
    </p:spTree>
    <p:extLst>
      <p:ext uri="{BB962C8B-B14F-4D97-AF65-F5344CB8AC3E}">
        <p14:creationId xmlns:p14="http://schemas.microsoft.com/office/powerpoint/2010/main" val="1577630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encadenado</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2196419"/>
            <a:ext cx="933291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ju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lang="es-MX" dirty="0">
                <a:solidFill>
                  <a:prstClr val="black"/>
                </a:solidFill>
                <a:latin typeface="Times New Roman" panose="02020603050405020304" pitchFamily="18" charset="0"/>
                <a:cs typeface="Times New Roman" panose="02020603050405020304" pitchFamily="18" charset="0"/>
              </a:rPr>
              <a:t>"Explorar las experiencias y perspectivas de las trabajadoras sexuales en el estado de Puebla, con énfasis en los factores que afectan su calidad de vida y acceso a servicios de salud."</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7" name="Tabla 6"/>
          <p:cNvGraphicFramePr>
            <a:graphicFrameLocks noGrp="1"/>
          </p:cNvGraphicFramePr>
          <p:nvPr>
            <p:extLst>
              <p:ext uri="{D42A27DB-BD31-4B8C-83A1-F6EECF244321}">
                <p14:modId xmlns:p14="http://schemas.microsoft.com/office/powerpoint/2010/main" val="4160857325"/>
              </p:ext>
            </p:extLst>
          </p:nvPr>
        </p:nvGraphicFramePr>
        <p:xfrm>
          <a:off x="964022" y="3323166"/>
          <a:ext cx="9332916" cy="2296160"/>
        </p:xfrm>
        <a:graphic>
          <a:graphicData uri="http://schemas.openxmlformats.org/drawingml/2006/table">
            <a:tbl>
              <a:tblPr firstRow="1" bandRow="1">
                <a:tableStyleId>{3B4B98B0-60AC-42C2-AFA5-B58CD77FA1E5}</a:tableStyleId>
              </a:tblPr>
              <a:tblGrid>
                <a:gridCol w="4666458">
                  <a:extLst>
                    <a:ext uri="{9D8B030D-6E8A-4147-A177-3AD203B41FA5}">
                      <a16:colId xmlns:a16="http://schemas.microsoft.com/office/drawing/2014/main" val="3311185509"/>
                    </a:ext>
                  </a:extLst>
                </a:gridCol>
                <a:gridCol w="4666458">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Acceso a experiencias</a:t>
                      </a:r>
                      <a:r>
                        <a:rPr lang="es-MX" baseline="0" dirty="0">
                          <a:solidFill>
                            <a:schemeClr val="bg1"/>
                          </a:solidFill>
                          <a:latin typeface="Times New Roman" panose="02020603050405020304" pitchFamily="18" charset="0"/>
                          <a:cs typeface="Times New Roman" panose="02020603050405020304" pitchFamily="18" charset="0"/>
                        </a:rPr>
                        <a:t> diversas</a:t>
                      </a:r>
                    </a:p>
                    <a:p>
                      <a:pPr algn="ctr"/>
                      <a:r>
                        <a:rPr lang="es-MX" baseline="0" dirty="0">
                          <a:solidFill>
                            <a:schemeClr val="bg1"/>
                          </a:solidFill>
                          <a:latin typeface="Times New Roman" panose="02020603050405020304" pitchFamily="18" charset="0"/>
                          <a:cs typeface="Times New Roman" panose="02020603050405020304" pitchFamily="18" charset="0"/>
                        </a:rPr>
                        <a:t>Vínculo de confianza</a:t>
                      </a:r>
                    </a:p>
                    <a:p>
                      <a:pPr algn="ctr"/>
                      <a:r>
                        <a:rPr lang="es-MX" baseline="0" dirty="0">
                          <a:solidFill>
                            <a:schemeClr val="bg1"/>
                          </a:solidFill>
                          <a:latin typeface="Times New Roman" panose="02020603050405020304" pitchFamily="18" charset="0"/>
                          <a:cs typeface="Times New Roman" panose="02020603050405020304" pitchFamily="18" charset="0"/>
                        </a:rPr>
                        <a:t>Ampliación de la red de participantes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Sesgo de selección</a:t>
                      </a:r>
                    </a:p>
                    <a:p>
                      <a:pPr algn="ctr"/>
                      <a:r>
                        <a:rPr lang="es-MX" dirty="0">
                          <a:solidFill>
                            <a:schemeClr val="bg1"/>
                          </a:solidFill>
                          <a:latin typeface="Times New Roman" panose="02020603050405020304" pitchFamily="18" charset="0"/>
                          <a:cs typeface="Times New Roman" panose="02020603050405020304" pitchFamily="18" charset="0"/>
                        </a:rPr>
                        <a:t>Confidencialidad y riesgo</a:t>
                      </a:r>
                    </a:p>
                    <a:p>
                      <a:pPr algn="ctr"/>
                      <a:r>
                        <a:rPr lang="es-MX" dirty="0">
                          <a:solidFill>
                            <a:schemeClr val="bg1"/>
                          </a:solidFill>
                          <a:latin typeface="Times New Roman" panose="02020603050405020304" pitchFamily="18" charset="0"/>
                          <a:cs typeface="Times New Roman" panose="02020603050405020304" pitchFamily="18" charset="0"/>
                        </a:rPr>
                        <a:t>Influencia mutua</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Recomendaciones</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algn="ctr"/>
                      <a:r>
                        <a:rPr lang="es-MX" dirty="0">
                          <a:solidFill>
                            <a:schemeClr val="bg1"/>
                          </a:solidFill>
                          <a:latin typeface="Times New Roman" panose="02020603050405020304" pitchFamily="18" charset="0"/>
                          <a:cs typeface="Times New Roman" panose="02020603050405020304" pitchFamily="18" charset="0"/>
                        </a:rPr>
                        <a:t>Se deben implementar medidas rigurosas para proteger la confidencialidad y el bienestar de las participantes, y es esencial obtener el consentimiento informado de manera clara y comprensible.</a:t>
                      </a:r>
                      <a:endParaRPr lang="es-ES"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1145555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encadenado</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2196419"/>
            <a:ext cx="933291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un actuario está interesado en estudiar la prevalencia y características de un tipo particular de fraude en los seguros de automóviles. </a:t>
            </a:r>
          </a:p>
        </p:txBody>
      </p:sp>
      <p:graphicFrame>
        <p:nvGraphicFramePr>
          <p:cNvPr id="7" name="Tabla 6"/>
          <p:cNvGraphicFramePr>
            <a:graphicFrameLocks noGrp="1"/>
          </p:cNvGraphicFramePr>
          <p:nvPr/>
        </p:nvGraphicFramePr>
        <p:xfrm>
          <a:off x="964022" y="3323166"/>
          <a:ext cx="9332916" cy="2570480"/>
        </p:xfrm>
        <a:graphic>
          <a:graphicData uri="http://schemas.openxmlformats.org/drawingml/2006/table">
            <a:tbl>
              <a:tblPr firstRow="1" bandRow="1">
                <a:tableStyleId>{3B4B98B0-60AC-42C2-AFA5-B58CD77FA1E5}</a:tableStyleId>
              </a:tblPr>
              <a:tblGrid>
                <a:gridCol w="4666458">
                  <a:extLst>
                    <a:ext uri="{9D8B030D-6E8A-4147-A177-3AD203B41FA5}">
                      <a16:colId xmlns:a16="http://schemas.microsoft.com/office/drawing/2014/main" val="3311185509"/>
                    </a:ext>
                  </a:extLst>
                </a:gridCol>
                <a:gridCol w="4666458">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Se pueden obtener más detalles acerca</a:t>
                      </a:r>
                      <a:r>
                        <a:rPr lang="es-MX" baseline="0" dirty="0">
                          <a:solidFill>
                            <a:schemeClr val="bg1"/>
                          </a:solidFill>
                          <a:latin typeface="Times New Roman" panose="02020603050405020304" pitchFamily="18" charset="0"/>
                          <a:cs typeface="Times New Roman" panose="02020603050405020304" pitchFamily="18" charset="0"/>
                        </a:rPr>
                        <a:t> de temas delicados.</a:t>
                      </a:r>
                    </a:p>
                    <a:p>
                      <a:pPr algn="ctr"/>
                      <a:r>
                        <a:rPr lang="es-MX" baseline="0" dirty="0">
                          <a:solidFill>
                            <a:schemeClr val="bg1"/>
                          </a:solidFill>
                          <a:latin typeface="Times New Roman" panose="02020603050405020304" pitchFamily="18" charset="0"/>
                          <a:cs typeface="Times New Roman" panose="02020603050405020304" pitchFamily="18" charset="0"/>
                        </a:rPr>
                        <a:t>Los informantes clave nos pueden referir a otros participantes y así sucesivamente. </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Este método puede generar sesgos en la muestra, ya que la selección de los participantes depende de las referencias de los informantes clave. </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Recomendaciones</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algn="ctr"/>
                      <a:r>
                        <a:rPr lang="es-MX" dirty="0">
                          <a:solidFill>
                            <a:schemeClr val="bg1"/>
                          </a:solidFill>
                          <a:latin typeface="Times New Roman" panose="02020603050405020304" pitchFamily="18" charset="0"/>
                          <a:cs typeface="Times New Roman" panose="02020603050405020304" pitchFamily="18" charset="0"/>
                        </a:rPr>
                        <a:t>Analizar</a:t>
                      </a:r>
                      <a:r>
                        <a:rPr lang="es-MX" baseline="0" dirty="0">
                          <a:solidFill>
                            <a:schemeClr val="bg1"/>
                          </a:solidFill>
                          <a:latin typeface="Times New Roman" panose="02020603050405020304" pitchFamily="18" charset="0"/>
                          <a:cs typeface="Times New Roman" panose="02020603050405020304" pitchFamily="18" charset="0"/>
                        </a:rPr>
                        <a:t> el caso para salvaguardar tu integridad física y moral. </a:t>
                      </a:r>
                      <a:endParaRPr lang="es-MX" dirty="0">
                        <a:solidFill>
                          <a:schemeClr val="bg1"/>
                        </a:solidFill>
                        <a:latin typeface="Times New Roman" panose="02020603050405020304" pitchFamily="18" charset="0"/>
                        <a:cs typeface="Times New Roman" panose="02020603050405020304" pitchFamily="18" charset="0"/>
                      </a:endParaRPr>
                    </a:p>
                    <a:p>
                      <a:pPr algn="ctr"/>
                      <a:r>
                        <a:rPr lang="es-MX" dirty="0">
                          <a:solidFill>
                            <a:schemeClr val="bg1"/>
                          </a:solidFill>
                          <a:latin typeface="Times New Roman" panose="02020603050405020304" pitchFamily="18" charset="0"/>
                          <a:cs typeface="Times New Roman" panose="02020603050405020304" pitchFamily="18" charset="0"/>
                        </a:rPr>
                        <a:t>Considerar</a:t>
                      </a:r>
                      <a:r>
                        <a:rPr lang="es-MX" baseline="0" dirty="0">
                          <a:solidFill>
                            <a:schemeClr val="bg1"/>
                          </a:solidFill>
                          <a:latin typeface="Times New Roman" panose="02020603050405020304" pitchFamily="18" charset="0"/>
                          <a:cs typeface="Times New Roman" panose="02020603050405020304" pitchFamily="18" charset="0"/>
                        </a:rPr>
                        <a:t> c</a:t>
                      </a:r>
                      <a:r>
                        <a:rPr lang="es-MX" dirty="0">
                          <a:solidFill>
                            <a:schemeClr val="bg1"/>
                          </a:solidFill>
                          <a:latin typeface="Times New Roman" panose="02020603050405020304" pitchFamily="18" charset="0"/>
                          <a:cs typeface="Times New Roman" panose="02020603050405020304" pitchFamily="18" charset="0"/>
                        </a:rPr>
                        <a:t>uidadosamente las limitaciones y sesgos al interpretar los resultados del estudio.</a:t>
                      </a:r>
                      <a:endParaRPr lang="es-ES"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191614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heel(1)">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heel(1)">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por cuotas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este caso el investigador tiene una información más detallada de la distribución de la población según algunas variables que están relacionadas con la variable a estudiar.</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2925843"/>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 acuerdo con estas variables se divide la población en estratos y se entrevista un número determinado en cada estrato.</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4404311"/>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Por ejemplo, supongamos que una población estuviera compuesta por un 55% de mujeres y un 45% de hombres, entonces la muestra tendría que contener un 55% de mujeres y un 45% de hombres.</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3665077"/>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Al igual que una muestra estratificada, una muestra por cuotas se esfuerza por representar características significativas (estratos) de la población en general</a:t>
            </a:r>
          </a:p>
        </p:txBody>
      </p:sp>
      <p:sp>
        <p:nvSpPr>
          <p:cNvPr id="3" name="CuadroTexto 2">
            <a:extLst>
              <a:ext uri="{FF2B5EF4-FFF2-40B4-BE49-F238E27FC236}">
                <a16:creationId xmlns:a16="http://schemas.microsoft.com/office/drawing/2014/main" id="{74584879-3566-53C6-737C-A9F581A8D4B3}"/>
              </a:ext>
            </a:extLst>
          </p:cNvPr>
          <p:cNvSpPr txBox="1"/>
          <p:nvPr/>
        </p:nvSpPr>
        <p:spPr>
          <a:xfrm>
            <a:off x="964022" y="5420544"/>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muestra por cuotas, entonces, busca otorgar una ponderación proporcional a factores seleccionados (estratos) que reflejen su ponderación en que se pueden encontrar en la población en general</a:t>
            </a:r>
          </a:p>
        </p:txBody>
      </p:sp>
      <p:pic>
        <p:nvPicPr>
          <p:cNvPr id="4" name="Imagen 3">
            <a:extLst>
              <a:ext uri="{FF2B5EF4-FFF2-40B4-BE49-F238E27FC236}">
                <a16:creationId xmlns:a16="http://schemas.microsoft.com/office/drawing/2014/main" id="{32000553-FD68-D281-01AB-E62D6F735454}"/>
              </a:ext>
            </a:extLst>
          </p:cNvPr>
          <p:cNvPicPr>
            <a:picLocks noChangeAspect="1"/>
          </p:cNvPicPr>
          <p:nvPr/>
        </p:nvPicPr>
        <p:blipFill>
          <a:blip r:embed="rId3"/>
          <a:stretch>
            <a:fillRect/>
          </a:stretch>
        </p:blipFill>
        <p:spPr>
          <a:xfrm>
            <a:off x="5630480" y="322424"/>
            <a:ext cx="2958312" cy="1725682"/>
          </a:xfrm>
          <a:prstGeom prst="rect">
            <a:avLst/>
          </a:prstGeom>
        </p:spPr>
      </p:pic>
    </p:spTree>
    <p:extLst>
      <p:ext uri="{BB962C8B-B14F-4D97-AF65-F5344CB8AC3E}">
        <p14:creationId xmlns:p14="http://schemas.microsoft.com/office/powerpoint/2010/main" val="610219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1000"/>
                                        <p:tgtEl>
                                          <p:spTgt spid="3"/>
                                        </p:tgtEl>
                                      </p:cBhvr>
                                    </p:animEffect>
                                    <p:anim calcmode="lin" valueType="num">
                                      <p:cBhvr>
                                        <p:cTn id="36" dur="1000" fill="hold"/>
                                        <p:tgtEl>
                                          <p:spTgt spid="3"/>
                                        </p:tgtEl>
                                        <p:attrNameLst>
                                          <p:attrName>ppt_x</p:attrName>
                                        </p:attrNameLst>
                                      </p:cBhvr>
                                      <p:tavLst>
                                        <p:tav tm="0">
                                          <p:val>
                                            <p:strVal val="#ppt_x"/>
                                          </p:val>
                                        </p:tav>
                                        <p:tav tm="100000">
                                          <p:val>
                                            <p:strVal val="#ppt_x"/>
                                          </p:val>
                                        </p:tav>
                                      </p:tavLst>
                                    </p:anim>
                                    <p:anim calcmode="lin" valueType="num">
                                      <p:cBhvr>
                                        <p:cTn id="3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p:bldP spid="10" grpId="0"/>
      <p:bldP spid="11"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por cuotas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un actuario está interesado en estudiar la distribución de edades entre los asegurados de una compañía de seguros de vida. </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2925843"/>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 los datos disponibles indican que el 30% de los asegurados tienen edades entre 18 y 30 años, el 40% entre 31 y 50 años, y el 30% entre 51 y 65 años, el actuario seleccionaría a los participantes para la muestra de acuerdo con estas cuotas.</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3942076"/>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vez que se haya seleccionado a los participantes que cumplen con las cuotas de edades preestablecidas, el actuario realizaría el análisis y estudio sobre esta muestra para obtener conclusiones sobre la distribución de edades entre los asegurados de la compañía de seguros.</a:t>
            </a:r>
          </a:p>
        </p:txBody>
      </p:sp>
      <p:sp>
        <p:nvSpPr>
          <p:cNvPr id="3" name="CuadroTexto 2">
            <a:extLst>
              <a:ext uri="{FF2B5EF4-FFF2-40B4-BE49-F238E27FC236}">
                <a16:creationId xmlns:a16="http://schemas.microsoft.com/office/drawing/2014/main" id="{74584879-3566-53C6-737C-A9F581A8D4B3}"/>
              </a:ext>
            </a:extLst>
          </p:cNvPr>
          <p:cNvSpPr txBox="1"/>
          <p:nvPr/>
        </p:nvSpPr>
        <p:spPr>
          <a:xfrm>
            <a:off x="964022" y="4958309"/>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importante tener en cuenta que el muestreo por cuotas en este ejemplo puede llevar a sesgos en la muestra, ya que la selección de los asegurados está sujeta a los criterios de cuotas establecidos por el actuario. </a:t>
            </a:r>
          </a:p>
        </p:txBody>
      </p:sp>
    </p:spTree>
    <p:extLst>
      <p:ext uri="{BB962C8B-B14F-4D97-AF65-F5344CB8AC3E}">
        <p14:creationId xmlns:p14="http://schemas.microsoft.com/office/powerpoint/2010/main" val="13030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1000"/>
                                        <p:tgtEl>
                                          <p:spTgt spid="3"/>
                                        </p:tgtEl>
                                      </p:cBhvr>
                                    </p:animEffect>
                                    <p:anim calcmode="lin" valueType="num">
                                      <p:cBhvr>
                                        <p:cTn id="27" dur="1000" fill="hold"/>
                                        <p:tgtEl>
                                          <p:spTgt spid="3"/>
                                        </p:tgtEl>
                                        <p:attrNameLst>
                                          <p:attrName>ppt_x</p:attrName>
                                        </p:attrNameLst>
                                      </p:cBhvr>
                                      <p:tavLst>
                                        <p:tav tm="0">
                                          <p:val>
                                            <p:strVal val="#ppt_x"/>
                                          </p:val>
                                        </p:tav>
                                        <p:tav tm="100000">
                                          <p:val>
                                            <p:strVal val="#ppt_x"/>
                                          </p:val>
                                        </p:tav>
                                      </p:tavLst>
                                    </p:anim>
                                    <p:anim calcmode="lin" valueType="num">
                                      <p:cBhvr>
                                        <p:cTn id="2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9" grpId="0"/>
      <p:bldP spid="10"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Técnicas probabilísticas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muestra probabilística, debido a que se extrae al azar de la población más amplia, será útil si el investigador desea poder hacer generalizaciones, ya que busca la representatividad de la población más amplia.</a:t>
            </a:r>
          </a:p>
        </p:txBody>
      </p:sp>
      <p:sp>
        <p:nvSpPr>
          <p:cNvPr id="4" name="CuadroTexto 3">
            <a:extLst>
              <a:ext uri="{FF2B5EF4-FFF2-40B4-BE49-F238E27FC236}">
                <a16:creationId xmlns:a16="http://schemas.microsoft.com/office/drawing/2014/main" id="{95F5F019-CA0C-55CE-703C-749AF64368F9}"/>
              </a:ext>
            </a:extLst>
          </p:cNvPr>
          <p:cNvSpPr txBox="1"/>
          <p:nvPr/>
        </p:nvSpPr>
        <p:spPr>
          <a:xfrm>
            <a:off x="964022" y="3290139"/>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Una muestra probabilística tendrá menos riesgo de sesgo que una muestra no probabilística, mientras que, por el contrario, una muestra no probabilística, al no ser representativa de toda la población, puede mostrar asimetría o sesgo.</a:t>
            </a:r>
          </a:p>
        </p:txBody>
      </p:sp>
      <p:sp>
        <p:nvSpPr>
          <p:cNvPr id="5" name="CuadroTexto 4">
            <a:extLst>
              <a:ext uri="{FF2B5EF4-FFF2-40B4-BE49-F238E27FC236}">
                <a16:creationId xmlns:a16="http://schemas.microsoft.com/office/drawing/2014/main" id="{8BC223F8-FC0C-085B-4043-D9B05DDA2512}"/>
              </a:ext>
            </a:extLst>
          </p:cNvPr>
          <p:cNvSpPr txBox="1"/>
          <p:nvPr/>
        </p:nvSpPr>
        <p:spPr>
          <a:xfrm>
            <a:off x="964022" y="439366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Todas las técnicas probabilísticas tienen una medida de aleatoriedad incorporada y, por lo tanto, tienen un grado de generalización.</a:t>
            </a:r>
          </a:p>
        </p:txBody>
      </p:sp>
    </p:spTree>
    <p:extLst>
      <p:ext uri="{BB962C8B-B14F-4D97-AF65-F5344CB8AC3E}">
        <p14:creationId xmlns:p14="http://schemas.microsoft.com/office/powerpoint/2010/main" val="156067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aleatorio simple (MAS)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Cada miembro de la población en estudio tiene la misma oportunidad de ser seleccionado y la probabilidad de que un miembro de la población sea seleccionado no se ve afectada por la selección de otros miembros de la población, es decir, cada selección es completamente independiente de la próxima.</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471063"/>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Esta técnica requiere tener un listado exhaustivo de todos los elementos de la población objetivo.</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420151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método implica seleccionar al azar de una lista de la población (un marco de muestreo) el número requerido de sujetos para la muestra.</a:t>
            </a:r>
          </a:p>
        </p:txBody>
      </p:sp>
      <p:pic>
        <p:nvPicPr>
          <p:cNvPr id="5" name="Imagen 4">
            <a:extLst>
              <a:ext uri="{FF2B5EF4-FFF2-40B4-BE49-F238E27FC236}">
                <a16:creationId xmlns:a16="http://schemas.microsoft.com/office/drawing/2014/main" id="{626AF734-5970-4732-7463-C33BD7D7C149}"/>
              </a:ext>
            </a:extLst>
          </p:cNvPr>
          <p:cNvPicPr>
            <a:picLocks noChangeAspect="1"/>
          </p:cNvPicPr>
          <p:nvPr/>
        </p:nvPicPr>
        <p:blipFill>
          <a:blip r:embed="rId3"/>
          <a:stretch>
            <a:fillRect/>
          </a:stretch>
        </p:blipFill>
        <p:spPr>
          <a:xfrm>
            <a:off x="7194261" y="4524684"/>
            <a:ext cx="3102677" cy="2102484"/>
          </a:xfrm>
          <a:prstGeom prst="rect">
            <a:avLst/>
          </a:prstGeom>
        </p:spPr>
      </p:pic>
    </p:spTree>
    <p:extLst>
      <p:ext uri="{BB962C8B-B14F-4D97-AF65-F5344CB8AC3E}">
        <p14:creationId xmlns:p14="http://schemas.microsoft.com/office/powerpoint/2010/main" val="11146696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aleatorio simple (MAS)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U</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 experto</a:t>
            </a:r>
            <a:r>
              <a:rPr lang="es-MX" dirty="0">
                <a:solidFill>
                  <a:prstClr val="black"/>
                </a:solidFill>
                <a:latin typeface="Times New Roman" panose="02020603050405020304" pitchFamily="18" charset="0"/>
                <a:cs typeface="Times New Roman" panose="02020603050405020304" pitchFamily="18" charset="0"/>
              </a:rPr>
              <a:t>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trabaja para una compañía de seguros de salud y está interesado en determinar la proporción de asegurados que han presentado reclamaciones médicas en el último año en toda la población asegurada.</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272495"/>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actuario puede asignar un número único para cada asegurado en la lista</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3804383"/>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 fórmulas de muestreo, el actuario debe seleccionar una muestra de 500 asegurados de toda la población de manera aleatoria simple y recopila la información sobre si cada uno de ellos presentó o no reclamaciones médicas en el último año. </a:t>
            </a:r>
          </a:p>
        </p:txBody>
      </p:sp>
      <p:sp>
        <p:nvSpPr>
          <p:cNvPr id="3" name="CuadroTexto 2">
            <a:extLst>
              <a:ext uri="{FF2B5EF4-FFF2-40B4-BE49-F238E27FC236}">
                <a16:creationId xmlns:a16="http://schemas.microsoft.com/office/drawing/2014/main" id="{5DC7F17E-107A-E356-6D0B-15F7CF5D35AF}"/>
              </a:ext>
            </a:extLst>
          </p:cNvPr>
          <p:cNvSpPr txBox="1"/>
          <p:nvPr/>
        </p:nvSpPr>
        <p:spPr>
          <a:xfrm>
            <a:off x="964022" y="4890269"/>
            <a:ext cx="9332916" cy="1200329"/>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actuario calcularía la proporción de asegurados con reclamaciones médicas en la muestra. Luego, utilizaría técnicas estadísticas para estimar la proporción poblacional de asegurados con reclamaciones médicas, basándose en la proporción estimada en la muestra y considerando el margen de error. </a:t>
            </a:r>
          </a:p>
        </p:txBody>
      </p:sp>
    </p:spTree>
    <p:extLst>
      <p:ext uri="{BB962C8B-B14F-4D97-AF65-F5344CB8AC3E}">
        <p14:creationId xmlns:p14="http://schemas.microsoft.com/office/powerpoint/2010/main" val="61563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365508"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Etapa 3: Selección de las técnicas de muestreo</a:t>
            </a:r>
          </a:p>
        </p:txBody>
      </p:sp>
      <p:graphicFrame>
        <p:nvGraphicFramePr>
          <p:cNvPr id="6" name="Diagrama 5">
            <a:extLst>
              <a:ext uri="{FF2B5EF4-FFF2-40B4-BE49-F238E27FC236}">
                <a16:creationId xmlns:a16="http://schemas.microsoft.com/office/drawing/2014/main" id="{1A33A068-7540-82F2-4231-173DF8FE2716}"/>
              </a:ext>
            </a:extLst>
          </p:cNvPr>
          <p:cNvGraphicFramePr/>
          <p:nvPr>
            <p:extLst>
              <p:ext uri="{D42A27DB-BD31-4B8C-83A1-F6EECF244321}">
                <p14:modId xmlns:p14="http://schemas.microsoft.com/office/powerpoint/2010/main" val="3305827427"/>
              </p:ext>
            </p:extLst>
          </p:nvPr>
        </p:nvGraphicFramePr>
        <p:xfrm>
          <a:off x="755374" y="3296227"/>
          <a:ext cx="10160000" cy="2802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upo 12">
            <a:extLst>
              <a:ext uri="{FF2B5EF4-FFF2-40B4-BE49-F238E27FC236}">
                <a16:creationId xmlns:a16="http://schemas.microsoft.com/office/drawing/2014/main" id="{9562FFBC-09CF-0BBF-6DD8-C5D18636EEAF}"/>
              </a:ext>
            </a:extLst>
          </p:cNvPr>
          <p:cNvGrpSpPr/>
          <p:nvPr/>
        </p:nvGrpSpPr>
        <p:grpSpPr>
          <a:xfrm>
            <a:off x="3329988" y="1838237"/>
            <a:ext cx="1412697" cy="1109679"/>
            <a:chOff x="4557" y="292098"/>
            <a:chExt cx="1412697" cy="1802850"/>
          </a:xfrm>
        </p:grpSpPr>
        <p:sp>
          <p:nvSpPr>
            <p:cNvPr id="20" name="Rectángulo: esquinas redondeadas 19">
              <a:extLst>
                <a:ext uri="{FF2B5EF4-FFF2-40B4-BE49-F238E27FC236}">
                  <a16:creationId xmlns:a16="http://schemas.microsoft.com/office/drawing/2014/main" id="{476A4C46-4DED-618D-5B11-D2BB5220F488}"/>
                </a:ext>
              </a:extLst>
            </p:cNvPr>
            <p:cNvSpPr/>
            <p:nvPr/>
          </p:nvSpPr>
          <p:spPr>
            <a:xfrm>
              <a:off x="4557" y="292098"/>
              <a:ext cx="1412697" cy="1802850"/>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21" name="Rectángulo: esquinas redondeadas 4">
              <a:extLst>
                <a:ext uri="{FF2B5EF4-FFF2-40B4-BE49-F238E27FC236}">
                  <a16:creationId xmlns:a16="http://schemas.microsoft.com/office/drawing/2014/main" id="{436541E4-2F72-3777-C38C-67AC2E9B3925}"/>
                </a:ext>
              </a:extLst>
            </p:cNvPr>
            <p:cNvSpPr txBox="1"/>
            <p:nvPr/>
          </p:nvSpPr>
          <p:spPr>
            <a:xfrm>
              <a:off x="45933" y="333474"/>
              <a:ext cx="1329945" cy="17200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1</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Definición de la población objetivo</a:t>
              </a:r>
            </a:p>
          </p:txBody>
        </p:sp>
      </p:grpSp>
      <p:grpSp>
        <p:nvGrpSpPr>
          <p:cNvPr id="14" name="Grupo 13">
            <a:extLst>
              <a:ext uri="{FF2B5EF4-FFF2-40B4-BE49-F238E27FC236}">
                <a16:creationId xmlns:a16="http://schemas.microsoft.com/office/drawing/2014/main" id="{CED8AAE9-7C9B-35B4-A869-A597182841F8}"/>
              </a:ext>
            </a:extLst>
          </p:cNvPr>
          <p:cNvGrpSpPr/>
          <p:nvPr/>
        </p:nvGrpSpPr>
        <p:grpSpPr>
          <a:xfrm>
            <a:off x="5307764" y="1838237"/>
            <a:ext cx="1412697" cy="1109679"/>
            <a:chOff x="1982333" y="292098"/>
            <a:chExt cx="1412697" cy="1802850"/>
          </a:xfrm>
        </p:grpSpPr>
        <p:sp>
          <p:nvSpPr>
            <p:cNvPr id="18" name="Rectángulo: esquinas redondeadas 17">
              <a:extLst>
                <a:ext uri="{FF2B5EF4-FFF2-40B4-BE49-F238E27FC236}">
                  <a16:creationId xmlns:a16="http://schemas.microsoft.com/office/drawing/2014/main" id="{FA475269-C5C1-EBFB-545D-16F0F2527FFC}"/>
                </a:ext>
              </a:extLst>
            </p:cNvPr>
            <p:cNvSpPr/>
            <p:nvPr/>
          </p:nvSpPr>
          <p:spPr>
            <a:xfrm>
              <a:off x="1982333" y="292098"/>
              <a:ext cx="1412697" cy="1802850"/>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19" name="Rectángulo: esquinas redondeadas 6">
              <a:extLst>
                <a:ext uri="{FF2B5EF4-FFF2-40B4-BE49-F238E27FC236}">
                  <a16:creationId xmlns:a16="http://schemas.microsoft.com/office/drawing/2014/main" id="{54FB80FB-EAE6-3BA3-BBF4-245DC32BB627}"/>
                </a:ext>
              </a:extLst>
            </p:cNvPr>
            <p:cNvSpPr txBox="1"/>
            <p:nvPr/>
          </p:nvSpPr>
          <p:spPr>
            <a:xfrm>
              <a:off x="2023709" y="333474"/>
              <a:ext cx="1329945" cy="17200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2</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Delimitar a la población</a:t>
              </a:r>
            </a:p>
          </p:txBody>
        </p:sp>
      </p:grpSp>
      <p:grpSp>
        <p:nvGrpSpPr>
          <p:cNvPr id="15" name="Grupo 14">
            <a:extLst>
              <a:ext uri="{FF2B5EF4-FFF2-40B4-BE49-F238E27FC236}">
                <a16:creationId xmlns:a16="http://schemas.microsoft.com/office/drawing/2014/main" id="{1455D769-56CE-1D70-9FA2-993BDB3F2056}"/>
              </a:ext>
            </a:extLst>
          </p:cNvPr>
          <p:cNvGrpSpPr/>
          <p:nvPr/>
        </p:nvGrpSpPr>
        <p:grpSpPr>
          <a:xfrm>
            <a:off x="7285540" y="1838237"/>
            <a:ext cx="1412697" cy="1109679"/>
            <a:chOff x="3960109" y="292098"/>
            <a:chExt cx="1412697" cy="1802850"/>
          </a:xfrm>
        </p:grpSpPr>
        <p:sp>
          <p:nvSpPr>
            <p:cNvPr id="16" name="Rectángulo: esquinas redondeadas 15">
              <a:extLst>
                <a:ext uri="{FF2B5EF4-FFF2-40B4-BE49-F238E27FC236}">
                  <a16:creationId xmlns:a16="http://schemas.microsoft.com/office/drawing/2014/main" id="{892EBBB0-FEEB-F0B6-AE22-5C7D7CC4FFD8}"/>
                </a:ext>
              </a:extLst>
            </p:cNvPr>
            <p:cNvSpPr/>
            <p:nvPr/>
          </p:nvSpPr>
          <p:spPr>
            <a:xfrm>
              <a:off x="3960109" y="292098"/>
              <a:ext cx="1412697" cy="1802850"/>
            </a:xfrm>
            <a:prstGeom prst="roundRect">
              <a:avLst>
                <a:gd name="adj" fmla="val 10000"/>
              </a:avLst>
            </a:prstGeom>
          </p:spPr>
          <p:style>
            <a:lnRef idx="2">
              <a:schemeClr val="accent1">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es-MX"/>
            </a:p>
          </p:txBody>
        </p:sp>
        <p:sp>
          <p:nvSpPr>
            <p:cNvPr id="17" name="Rectángulo: esquinas redondeadas 8">
              <a:extLst>
                <a:ext uri="{FF2B5EF4-FFF2-40B4-BE49-F238E27FC236}">
                  <a16:creationId xmlns:a16="http://schemas.microsoft.com/office/drawing/2014/main" id="{DD437060-F75B-BE16-177A-4710673D3C93}"/>
                </a:ext>
              </a:extLst>
            </p:cNvPr>
            <p:cNvSpPr txBox="1"/>
            <p:nvPr/>
          </p:nvSpPr>
          <p:spPr>
            <a:xfrm>
              <a:off x="4001485" y="333474"/>
              <a:ext cx="1329945" cy="172009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MX" sz="1600" b="1" kern="1200" dirty="0">
                  <a:latin typeface="Times New Roman" panose="02020603050405020304" pitchFamily="18" charset="0"/>
                  <a:cs typeface="Times New Roman" panose="02020603050405020304" pitchFamily="18" charset="0"/>
                </a:rPr>
                <a:t>ETAPA 3</a:t>
              </a:r>
            </a:p>
            <a:p>
              <a:pPr marL="0" lvl="0" indent="0" algn="ctr" defTabSz="711200">
                <a:lnSpc>
                  <a:spcPct val="90000"/>
                </a:lnSpc>
                <a:spcBef>
                  <a:spcPct val="0"/>
                </a:spcBef>
                <a:spcAft>
                  <a:spcPct val="35000"/>
                </a:spcAft>
                <a:buNone/>
              </a:pPr>
              <a:r>
                <a:rPr lang="es-MX" sz="1600" kern="1200" dirty="0">
                  <a:latin typeface="Times New Roman" panose="02020603050405020304" pitchFamily="18" charset="0"/>
                  <a:cs typeface="Times New Roman" panose="02020603050405020304" pitchFamily="18" charset="0"/>
                </a:rPr>
                <a:t>Selección de las técnicas de muestreo</a:t>
              </a:r>
            </a:p>
          </p:txBody>
        </p:sp>
      </p:grpSp>
    </p:spTree>
    <p:extLst>
      <p:ext uri="{BB962C8B-B14F-4D97-AF65-F5344CB8AC3E}">
        <p14:creationId xmlns:p14="http://schemas.microsoft.com/office/powerpoint/2010/main" val="4045797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Técnicas no probabilísticas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92333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selectividad que se incorpora a una muestra no probabilística deriva del investigador que se dirige a un grupo en particular, sabiendo que no representa a la población general; simplemente se representa a sí misma. </a:t>
            </a:r>
          </a:p>
        </p:txBody>
      </p:sp>
      <p:sp>
        <p:nvSpPr>
          <p:cNvPr id="4" name="CuadroTexto 3">
            <a:extLst>
              <a:ext uri="{FF2B5EF4-FFF2-40B4-BE49-F238E27FC236}">
                <a16:creationId xmlns:a16="http://schemas.microsoft.com/office/drawing/2014/main" id="{95F5F019-CA0C-55CE-703C-749AF64368F9}"/>
              </a:ext>
            </a:extLst>
          </p:cNvPr>
          <p:cNvSpPr txBox="1"/>
          <p:nvPr/>
        </p:nvSpPr>
        <p:spPr>
          <a:xfrm>
            <a:off x="964023" y="3429000"/>
            <a:ext cx="9332916" cy="64633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Este tipo de técnicas frecuentemente se utilizan en algunas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investigaciones etnográficas</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investigaciones acción</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estudios de caso</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
        <p:nvSpPr>
          <p:cNvPr id="5" name="CuadroTexto 4">
            <a:extLst>
              <a:ext uri="{FF2B5EF4-FFF2-40B4-BE49-F238E27FC236}">
                <a16:creationId xmlns:a16="http://schemas.microsoft.com/office/drawing/2014/main" id="{8BC223F8-FC0C-085B-4043-D9B05DDA2512}"/>
              </a:ext>
            </a:extLst>
          </p:cNvPr>
          <p:cNvSpPr txBox="1"/>
          <p:nvPr/>
        </p:nvSpPr>
        <p:spPr>
          <a:xfrm>
            <a:off x="964022" y="4394392"/>
            <a:ext cx="9332916" cy="1200329"/>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 investigación a pequeña escala a menudo utiliza muestras no probabilísticas porque, a pesar de las desventajas que surgen de su no representatividad, son mucho menos complicadas de configurar, son menos costosas y pueden resultar adecuadas a los investigadores cuya intención no es generalizar sus hallazgos más allá de la muestra en cuestión.  </a:t>
            </a:r>
          </a:p>
        </p:txBody>
      </p:sp>
    </p:spTree>
    <p:extLst>
      <p:ext uri="{BB962C8B-B14F-4D97-AF65-F5344CB8AC3E}">
        <p14:creationId xmlns:p14="http://schemas.microsoft.com/office/powerpoint/2010/main" val="58143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de conveniencia</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Implica elegir a las personas más cercanas para servir como encuestados y continuar este proceso hasta que se haya obtenido el tamaño de muestra requerido. </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2921129"/>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investigadores simplemente eligen la muestra de aquellos a quienes tienen fácil acceso.</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3378650"/>
            <a:ext cx="9332916" cy="369332"/>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Como no representa a ningún grupo a parte de sí misma, no busca generalizar a la población.</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3836171"/>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Las audiencias cautivas como los estudiantes o los maestros de los estudiantes, a menudo sirven como encuestados según el muestreo de conveniencia. </a:t>
            </a:r>
          </a:p>
        </p:txBody>
      </p:sp>
      <p:pic>
        <p:nvPicPr>
          <p:cNvPr id="3" name="Imagen 2">
            <a:extLst>
              <a:ext uri="{FF2B5EF4-FFF2-40B4-BE49-F238E27FC236}">
                <a16:creationId xmlns:a16="http://schemas.microsoft.com/office/drawing/2014/main" id="{2F3BEB7D-B222-059E-170A-4E1FCDA8A7BB}"/>
              </a:ext>
            </a:extLst>
          </p:cNvPr>
          <p:cNvPicPr>
            <a:picLocks noChangeAspect="1"/>
          </p:cNvPicPr>
          <p:nvPr/>
        </p:nvPicPr>
        <p:blipFill>
          <a:blip r:embed="rId3"/>
          <a:stretch>
            <a:fillRect/>
          </a:stretch>
        </p:blipFill>
        <p:spPr>
          <a:xfrm>
            <a:off x="7176051" y="225888"/>
            <a:ext cx="3120887" cy="1872532"/>
          </a:xfrm>
          <a:prstGeom prst="rect">
            <a:avLst/>
          </a:prstGeom>
        </p:spPr>
      </p:pic>
      <p:sp>
        <p:nvSpPr>
          <p:cNvPr id="4" name="CuadroTexto 3">
            <a:extLst>
              <a:ext uri="{FF2B5EF4-FFF2-40B4-BE49-F238E27FC236}">
                <a16:creationId xmlns:a16="http://schemas.microsoft.com/office/drawing/2014/main" id="{D5760D86-0DBA-D2C9-3924-D96EE8F6DD00}"/>
              </a:ext>
            </a:extLst>
          </p:cNvPr>
          <p:cNvSpPr txBox="1"/>
          <p:nvPr/>
        </p:nvSpPr>
        <p:spPr>
          <a:xfrm>
            <a:off x="964022" y="4570691"/>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muestreo de conveniencia tiene sus limitaciones y puede llevar a sesgos en la muestra, ya que no todos los elementos de la población tienen la misma probabilidad de ser seleccionados.</a:t>
            </a:r>
          </a:p>
        </p:txBody>
      </p:sp>
    </p:spTree>
    <p:extLst>
      <p:ext uri="{BB962C8B-B14F-4D97-AF65-F5344CB8AC3E}">
        <p14:creationId xmlns:p14="http://schemas.microsoft.com/office/powerpoint/2010/main" val="527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p:bldP spid="10" grpId="0"/>
      <p:bldP spid="11"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por conveniencia</a:t>
            </a:r>
          </a:p>
        </p:txBody>
      </p:sp>
      <p:sp>
        <p:nvSpPr>
          <p:cNvPr id="8" name="CuadroTexto 7">
            <a:extLst>
              <a:ext uri="{FF2B5EF4-FFF2-40B4-BE49-F238E27FC236}">
                <a16:creationId xmlns:a16="http://schemas.microsoft.com/office/drawing/2014/main" id="{618AF553-AFBA-FC82-1842-78BC6774D6F3}"/>
              </a:ext>
            </a:extLst>
          </p:cNvPr>
          <p:cNvSpPr txBox="1"/>
          <p:nvPr/>
        </p:nvSpPr>
        <p:spPr>
          <a:xfrm>
            <a:off x="964022" y="2060408"/>
            <a:ext cx="933291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ju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Objetivo de Investigación: </a:t>
            </a:r>
            <a:r>
              <a:rPr lang="es-MX" dirty="0">
                <a:solidFill>
                  <a:prstClr val="black"/>
                </a:solidFill>
                <a:latin typeface="Times New Roman" panose="02020603050405020304" pitchFamily="18" charset="0"/>
                <a:cs typeface="Times New Roman" panose="02020603050405020304" pitchFamily="18" charset="0"/>
              </a:rPr>
              <a:t>"Analizar el impacto psicosocial de la pandemia de COVID-19 en la población joven de México y explorar las estrategias de afrontamiento utilizadas durante este período."</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3" name="Tabla 2"/>
          <p:cNvGraphicFramePr>
            <a:graphicFrameLocks noGrp="1"/>
          </p:cNvGraphicFramePr>
          <p:nvPr>
            <p:extLst>
              <p:ext uri="{D42A27DB-BD31-4B8C-83A1-F6EECF244321}">
                <p14:modId xmlns:p14="http://schemas.microsoft.com/office/powerpoint/2010/main" val="915552260"/>
              </p:ext>
            </p:extLst>
          </p:nvPr>
        </p:nvGraphicFramePr>
        <p:xfrm>
          <a:off x="2629809" y="3319089"/>
          <a:ext cx="6001342" cy="2844800"/>
        </p:xfrm>
        <a:graphic>
          <a:graphicData uri="http://schemas.openxmlformats.org/drawingml/2006/table">
            <a:tbl>
              <a:tblPr firstRow="1" bandRow="1">
                <a:tableStyleId>{3B4B98B0-60AC-42C2-AFA5-B58CD77FA1E5}</a:tableStyleId>
              </a:tblPr>
              <a:tblGrid>
                <a:gridCol w="3000671">
                  <a:extLst>
                    <a:ext uri="{9D8B030D-6E8A-4147-A177-3AD203B41FA5}">
                      <a16:colId xmlns:a16="http://schemas.microsoft.com/office/drawing/2014/main" val="3311185509"/>
                    </a:ext>
                  </a:extLst>
                </a:gridCol>
                <a:gridCol w="3000671">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Acceso rápido a participantes</a:t>
                      </a:r>
                    </a:p>
                    <a:p>
                      <a:pPr algn="ctr"/>
                      <a:r>
                        <a:rPr lang="es-MX" dirty="0">
                          <a:solidFill>
                            <a:schemeClr val="bg1"/>
                          </a:solidFill>
                          <a:latin typeface="Times New Roman" panose="02020603050405020304" pitchFamily="18" charset="0"/>
                          <a:cs typeface="Times New Roman" panose="02020603050405020304" pitchFamily="18" charset="0"/>
                        </a:rPr>
                        <a:t>Economía</a:t>
                      </a:r>
                      <a:r>
                        <a:rPr lang="es-MX" baseline="0" dirty="0">
                          <a:solidFill>
                            <a:schemeClr val="bg1"/>
                          </a:solidFill>
                          <a:latin typeface="Times New Roman" panose="02020603050405020304" pitchFamily="18" charset="0"/>
                          <a:cs typeface="Times New Roman" panose="02020603050405020304" pitchFamily="18" charset="0"/>
                        </a:rPr>
                        <a:t> de recursos</a:t>
                      </a:r>
                    </a:p>
                    <a:p>
                      <a:pPr algn="ctr"/>
                      <a:r>
                        <a:rPr lang="es-MX" baseline="0" dirty="0">
                          <a:solidFill>
                            <a:schemeClr val="bg1"/>
                          </a:solidFill>
                          <a:latin typeface="Times New Roman" panose="02020603050405020304" pitchFamily="18" charset="0"/>
                          <a:cs typeface="Times New Roman" panose="02020603050405020304" pitchFamily="18" charset="0"/>
                        </a:rPr>
                        <a:t>Flexibilidad</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Sesgo</a:t>
                      </a:r>
                      <a:r>
                        <a:rPr lang="es-MX" baseline="0" dirty="0">
                          <a:solidFill>
                            <a:schemeClr val="bg1"/>
                          </a:solidFill>
                          <a:latin typeface="Times New Roman" panose="02020603050405020304" pitchFamily="18" charset="0"/>
                          <a:cs typeface="Times New Roman" panose="02020603050405020304" pitchFamily="18" charset="0"/>
                        </a:rPr>
                        <a:t> de selección</a:t>
                      </a:r>
                    </a:p>
                    <a:p>
                      <a:pPr algn="ctr"/>
                      <a:r>
                        <a:rPr lang="es-MX" baseline="0" dirty="0">
                          <a:solidFill>
                            <a:schemeClr val="bg1"/>
                          </a:solidFill>
                          <a:latin typeface="Times New Roman" panose="02020603050405020304" pitchFamily="18" charset="0"/>
                          <a:cs typeface="Times New Roman" panose="02020603050405020304" pitchFamily="18" charset="0"/>
                        </a:rPr>
                        <a:t>Falta de representatividad</a:t>
                      </a:r>
                    </a:p>
                    <a:p>
                      <a:pPr algn="ctr"/>
                      <a:r>
                        <a:rPr lang="es-MX" baseline="0" dirty="0">
                          <a:solidFill>
                            <a:schemeClr val="bg1"/>
                          </a:solidFill>
                          <a:latin typeface="Times New Roman" panose="02020603050405020304" pitchFamily="18" charset="0"/>
                          <a:cs typeface="Times New Roman" panose="02020603050405020304" pitchFamily="18" charset="0"/>
                        </a:rPr>
                        <a:t>Riesgo de resultados sesgados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Posible</a:t>
                      </a:r>
                      <a:r>
                        <a:rPr lang="es-MX" b="1" baseline="0" dirty="0">
                          <a:solidFill>
                            <a:schemeClr val="bg1"/>
                          </a:solidFill>
                          <a:latin typeface="Times New Roman" panose="02020603050405020304" pitchFamily="18" charset="0"/>
                          <a:cs typeface="Times New Roman" panose="02020603050405020304" pitchFamily="18" charset="0"/>
                        </a:rPr>
                        <a:t> Solución</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marL="0" indent="0" algn="ctr">
                        <a:buFont typeface="Arial" panose="020B0604020202020204" pitchFamily="34" charset="0"/>
                        <a:buNone/>
                      </a:pPr>
                      <a:r>
                        <a:rPr lang="es-ES" dirty="0">
                          <a:solidFill>
                            <a:schemeClr val="bg1"/>
                          </a:solidFill>
                          <a:latin typeface="Times New Roman" panose="02020603050405020304" pitchFamily="18" charset="0"/>
                          <a:cs typeface="Times New Roman" panose="02020603050405020304" pitchFamily="18" charset="0"/>
                        </a:rPr>
                        <a:t>Diversificar</a:t>
                      </a:r>
                      <a:r>
                        <a:rPr lang="es-ES" baseline="0" dirty="0">
                          <a:solidFill>
                            <a:schemeClr val="bg1"/>
                          </a:solidFill>
                          <a:latin typeface="Times New Roman" panose="02020603050405020304" pitchFamily="18" charset="0"/>
                          <a:cs typeface="Times New Roman" panose="02020603050405020304" pitchFamily="18" charset="0"/>
                        </a:rPr>
                        <a:t> lugares de reclutamiento</a:t>
                      </a:r>
                    </a:p>
                    <a:p>
                      <a:pPr marL="0" indent="0" algn="ctr">
                        <a:buFont typeface="Arial" panose="020B0604020202020204" pitchFamily="34" charset="0"/>
                        <a:buNone/>
                      </a:pPr>
                      <a:r>
                        <a:rPr lang="es-ES" baseline="0" dirty="0">
                          <a:solidFill>
                            <a:schemeClr val="bg1"/>
                          </a:solidFill>
                          <a:latin typeface="Times New Roman" panose="02020603050405020304" pitchFamily="18" charset="0"/>
                          <a:cs typeface="Times New Roman" panose="02020603050405020304" pitchFamily="18" charset="0"/>
                        </a:rPr>
                        <a:t>Uso de criterios de inclusión específicos</a:t>
                      </a:r>
                    </a:p>
                    <a:p>
                      <a:pPr marL="0" indent="0" algn="ctr">
                        <a:buFont typeface="Arial" panose="020B0604020202020204" pitchFamily="34" charset="0"/>
                        <a:buNone/>
                      </a:pPr>
                      <a:r>
                        <a:rPr lang="es-ES" baseline="0" dirty="0">
                          <a:solidFill>
                            <a:schemeClr val="bg1"/>
                          </a:solidFill>
                          <a:latin typeface="Times New Roman" panose="02020603050405020304" pitchFamily="18" charset="0"/>
                          <a:cs typeface="Times New Roman" panose="02020603050405020304" pitchFamily="18" charset="0"/>
                        </a:rPr>
                        <a:t>Complemento con otras técnicas de muestreo</a:t>
                      </a:r>
                    </a:p>
                    <a:p>
                      <a:pPr marL="0" indent="0" algn="ctr">
                        <a:buFont typeface="Arial" panose="020B0604020202020204" pitchFamily="34" charset="0"/>
                        <a:buNone/>
                      </a:pPr>
                      <a:r>
                        <a:rPr lang="es-ES" baseline="0" dirty="0">
                          <a:solidFill>
                            <a:schemeClr val="bg1"/>
                          </a:solidFill>
                          <a:latin typeface="Times New Roman" panose="02020603050405020304" pitchFamily="18" charset="0"/>
                          <a:cs typeface="Times New Roman" panose="02020603050405020304" pitchFamily="18" charset="0"/>
                        </a:rPr>
                        <a:t>Validación cruzada de resultados</a:t>
                      </a:r>
                      <a:endParaRPr lang="es-ES"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3883347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Ejemplo Muestreo por conveniencia</a:t>
            </a:r>
          </a:p>
        </p:txBody>
      </p:sp>
      <p:sp>
        <p:nvSpPr>
          <p:cNvPr id="8" name="CuadroTexto 7">
            <a:extLst>
              <a:ext uri="{FF2B5EF4-FFF2-40B4-BE49-F238E27FC236}">
                <a16:creationId xmlns:a16="http://schemas.microsoft.com/office/drawing/2014/main" id="{618AF553-AFBA-FC82-1842-78BC6774D6F3}"/>
              </a:ext>
            </a:extLst>
          </p:cNvPr>
          <p:cNvSpPr txBox="1"/>
          <p:nvPr/>
        </p:nvSpPr>
        <p:spPr>
          <a:xfrm>
            <a:off x="964022" y="2060408"/>
            <a:ext cx="933291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un actuario está interesado en analizar las pólizas de seguro de vida vendidas por una compañía de seguros en un año determinado y opta por seleccionar las pólizas que están más fácilmente disponibles o que requieren menos esfuerzo para acceder.</a:t>
            </a:r>
          </a:p>
        </p:txBody>
      </p:sp>
      <p:graphicFrame>
        <p:nvGraphicFramePr>
          <p:cNvPr id="3" name="Tabla 2"/>
          <p:cNvGraphicFramePr>
            <a:graphicFrameLocks noGrp="1"/>
          </p:cNvGraphicFramePr>
          <p:nvPr/>
        </p:nvGraphicFramePr>
        <p:xfrm>
          <a:off x="964022" y="3323166"/>
          <a:ext cx="9332916" cy="2570480"/>
        </p:xfrm>
        <a:graphic>
          <a:graphicData uri="http://schemas.openxmlformats.org/drawingml/2006/table">
            <a:tbl>
              <a:tblPr firstRow="1" bandRow="1">
                <a:tableStyleId>{3B4B98B0-60AC-42C2-AFA5-B58CD77FA1E5}</a:tableStyleId>
              </a:tblPr>
              <a:tblGrid>
                <a:gridCol w="4666458">
                  <a:extLst>
                    <a:ext uri="{9D8B030D-6E8A-4147-A177-3AD203B41FA5}">
                      <a16:colId xmlns:a16="http://schemas.microsoft.com/office/drawing/2014/main" val="3311185509"/>
                    </a:ext>
                  </a:extLst>
                </a:gridCol>
                <a:gridCol w="4666458">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Muestra basada en la conveniencia y accesibilidad de las pólizas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Las pólizas seleccionadas podrían no ser una muestra representativa de todas las pólizas.</a:t>
                      </a:r>
                    </a:p>
                    <a:p>
                      <a:pPr algn="ctr"/>
                      <a:r>
                        <a:rPr lang="es-MX" dirty="0">
                          <a:solidFill>
                            <a:schemeClr val="bg1"/>
                          </a:solidFill>
                          <a:latin typeface="Times New Roman" panose="02020603050405020304" pitchFamily="18" charset="0"/>
                          <a:cs typeface="Times New Roman" panose="02020603050405020304" pitchFamily="18" charset="0"/>
                        </a:rPr>
                        <a:t>Puede haber sesgos en la muestra debido a la selección no aleatoria de las pólizas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Posible</a:t>
                      </a:r>
                      <a:r>
                        <a:rPr lang="es-MX" b="1" baseline="0" dirty="0">
                          <a:solidFill>
                            <a:schemeClr val="bg1"/>
                          </a:solidFill>
                          <a:latin typeface="Times New Roman" panose="02020603050405020304" pitchFamily="18" charset="0"/>
                          <a:cs typeface="Times New Roman" panose="02020603050405020304" pitchFamily="18" charset="0"/>
                        </a:rPr>
                        <a:t> Solución</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algn="ctr"/>
                      <a:r>
                        <a:rPr lang="es-MX" dirty="0">
                          <a:solidFill>
                            <a:schemeClr val="bg1"/>
                          </a:solidFill>
                          <a:latin typeface="Times New Roman" panose="02020603050405020304" pitchFamily="18" charset="0"/>
                          <a:cs typeface="Times New Roman" panose="02020603050405020304" pitchFamily="18" charset="0"/>
                        </a:rPr>
                        <a:t>Si el actuario realizara un proceso aleatorio, o siguiendo un plan más estructurado, podría obtener resultados más confiables y precisos </a:t>
                      </a:r>
                      <a:endParaRPr lang="es-ES"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14096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43F9A78-6D86-6355-E4C0-EA4F24023470}"/>
              </a:ext>
            </a:extLst>
          </p:cNvPr>
          <p:cNvPicPr>
            <a:picLocks noChangeAspect="1"/>
          </p:cNvPicPr>
          <p:nvPr/>
        </p:nvPicPr>
        <p:blipFill>
          <a:blip r:embed="rId3"/>
          <a:stretch>
            <a:fillRect/>
          </a:stretch>
        </p:blipFill>
        <p:spPr>
          <a:xfrm>
            <a:off x="8129763" y="5495618"/>
            <a:ext cx="2222333" cy="1074128"/>
          </a:xfrm>
          <a:prstGeom prst="rect">
            <a:avLst/>
          </a:prstGeom>
        </p:spPr>
      </p:pic>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a:bodyPr>
          <a:lstStyle/>
          <a:p>
            <a:pPr algn="just" rtl="0"/>
            <a:r>
              <a:rPr lang="es-ES" sz="3200" dirty="0">
                <a:latin typeface="Times New Roman" panose="02020603050405020304" pitchFamily="18" charset="0"/>
                <a:cs typeface="Times New Roman" panose="02020603050405020304" pitchFamily="18" charset="0"/>
              </a:rPr>
              <a:t>Muestreo por participantes voluntarios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los casos en que el acceso es difícil, el investigador puede tener que depender de voluntarios, por ejemplo, amigos personales o amigos de amigos, o aquellos que estén interesados </a:t>
            </a:r>
          </a:p>
        </p:txBody>
      </p:sp>
      <p:sp>
        <p:nvSpPr>
          <p:cNvPr id="9" name="CuadroTexto 8">
            <a:extLst>
              <a:ext uri="{FF2B5EF4-FFF2-40B4-BE49-F238E27FC236}">
                <a16:creationId xmlns:a16="http://schemas.microsoft.com/office/drawing/2014/main" id="{E50D3448-5F2E-BE91-ADFD-8854FF76C91B}"/>
              </a:ext>
            </a:extLst>
          </p:cNvPr>
          <p:cNvSpPr txBox="1"/>
          <p:nvPr/>
        </p:nvSpPr>
        <p:spPr>
          <a:xfrm>
            <a:off x="964022" y="3122237"/>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Es el único tipo de muestreo que es </a:t>
            </a: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posible</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 puede ser mejor tener este tipo de muestreo que ninguna investigación en absoluto.</a:t>
            </a:r>
          </a:p>
        </p:txBody>
      </p:sp>
      <p:sp>
        <p:nvSpPr>
          <p:cNvPr id="10" name="CuadroTexto 9">
            <a:extLst>
              <a:ext uri="{FF2B5EF4-FFF2-40B4-BE49-F238E27FC236}">
                <a16:creationId xmlns:a16="http://schemas.microsoft.com/office/drawing/2014/main" id="{1D357ECD-C5AF-4A9F-3F3C-43FC05CE943F}"/>
              </a:ext>
            </a:extLst>
          </p:cNvPr>
          <p:cNvSpPr txBox="1"/>
          <p:nvPr/>
        </p:nvSpPr>
        <p:spPr>
          <a:xfrm>
            <a:off x="964022" y="5131994"/>
            <a:ext cx="9332916" cy="646331"/>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Los voluntarios pueden tener buenas intenciones, pero no necesariamente representan a la población en general, y esto debe quedar claro.</a:t>
            </a:r>
          </a:p>
        </p:txBody>
      </p:sp>
      <p:sp>
        <p:nvSpPr>
          <p:cNvPr id="11" name="CuadroTexto 10">
            <a:extLst>
              <a:ext uri="{FF2B5EF4-FFF2-40B4-BE49-F238E27FC236}">
                <a16:creationId xmlns:a16="http://schemas.microsoft.com/office/drawing/2014/main" id="{C388E54E-23EC-B433-C28D-84F8BDD55637}"/>
              </a:ext>
            </a:extLst>
          </p:cNvPr>
          <p:cNvSpPr txBox="1"/>
          <p:nvPr/>
        </p:nvSpPr>
        <p:spPr>
          <a:xfrm>
            <a:off x="964022" y="4057866"/>
            <a:ext cx="9332916" cy="923330"/>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 estos casos, se debe ser muy cauteloso al hacer afirmaciones de generalización o representatividad, ya que los voluntarios pueden tener una variedad de motivos diferentes para el voluntariado.</a:t>
            </a:r>
          </a:p>
        </p:txBody>
      </p:sp>
    </p:spTree>
    <p:extLst>
      <p:ext uri="{BB962C8B-B14F-4D97-AF65-F5344CB8AC3E}">
        <p14:creationId xmlns:p14="http://schemas.microsoft.com/office/powerpoint/2010/main" val="6870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Ejemplo Muestreo por participantes voluntarios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lgn="ju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lang="es-MX" dirty="0">
                <a:solidFill>
                  <a:prstClr val="black"/>
                </a:solidFill>
                <a:latin typeface="Times New Roman" panose="02020603050405020304" pitchFamily="18" charset="0"/>
                <a:cs typeface="Times New Roman" panose="02020603050405020304" pitchFamily="18" charset="0"/>
              </a:rPr>
              <a:t>"Explorar las experiencias y desafíos percibidos por pacientes oncológicos en México con respecto a la toma de decisiones compartida en el tratamiento del cáncer, con el propósito de identificar áreas de mejora en la comunicación médico-paciente y el apoyo emocional durante el proceso de tratamiento."</a:t>
            </a: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aphicFrame>
        <p:nvGraphicFramePr>
          <p:cNvPr id="8" name="Tabla 7"/>
          <p:cNvGraphicFramePr>
            <a:graphicFrameLocks noGrp="1"/>
          </p:cNvGraphicFramePr>
          <p:nvPr>
            <p:extLst>
              <p:ext uri="{D42A27DB-BD31-4B8C-83A1-F6EECF244321}">
                <p14:modId xmlns:p14="http://schemas.microsoft.com/office/powerpoint/2010/main" val="1143663474"/>
              </p:ext>
            </p:extLst>
          </p:nvPr>
        </p:nvGraphicFramePr>
        <p:xfrm>
          <a:off x="964022" y="3636674"/>
          <a:ext cx="9332916" cy="2844800"/>
        </p:xfrm>
        <a:graphic>
          <a:graphicData uri="http://schemas.openxmlformats.org/drawingml/2006/table">
            <a:tbl>
              <a:tblPr firstRow="1" bandRow="1">
                <a:tableStyleId>{3B4B98B0-60AC-42C2-AFA5-B58CD77FA1E5}</a:tableStyleId>
              </a:tblPr>
              <a:tblGrid>
                <a:gridCol w="4666458">
                  <a:extLst>
                    <a:ext uri="{9D8B030D-6E8A-4147-A177-3AD203B41FA5}">
                      <a16:colId xmlns:a16="http://schemas.microsoft.com/office/drawing/2014/main" val="3311185509"/>
                    </a:ext>
                  </a:extLst>
                </a:gridCol>
                <a:gridCol w="4666458">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Compromiso</a:t>
                      </a:r>
                      <a:r>
                        <a:rPr lang="es-MX" baseline="0" dirty="0">
                          <a:solidFill>
                            <a:schemeClr val="bg1"/>
                          </a:solidFill>
                          <a:latin typeface="Times New Roman" panose="02020603050405020304" pitchFamily="18" charset="0"/>
                          <a:cs typeface="Times New Roman" panose="02020603050405020304" pitchFamily="18" charset="0"/>
                        </a:rPr>
                        <a:t> activo del paciente</a:t>
                      </a:r>
                    </a:p>
                    <a:p>
                      <a:pPr algn="ctr"/>
                      <a:r>
                        <a:rPr lang="es-MX" baseline="0" dirty="0">
                          <a:solidFill>
                            <a:schemeClr val="bg1"/>
                          </a:solidFill>
                          <a:latin typeface="Times New Roman" panose="02020603050405020304" pitchFamily="18" charset="0"/>
                          <a:cs typeface="Times New Roman" panose="02020603050405020304" pitchFamily="18" charset="0"/>
                        </a:rPr>
                        <a:t>Flexibilidad en la diversidad de casos</a:t>
                      </a:r>
                    </a:p>
                    <a:p>
                      <a:pPr algn="ctr"/>
                      <a:r>
                        <a:rPr lang="es-MX" baseline="0" dirty="0">
                          <a:solidFill>
                            <a:schemeClr val="bg1"/>
                          </a:solidFill>
                          <a:latin typeface="Times New Roman" panose="02020603050405020304" pitchFamily="18" charset="0"/>
                          <a:cs typeface="Times New Roman" panose="02020603050405020304" pitchFamily="18" charset="0"/>
                        </a:rPr>
                        <a:t>Rápida movilización</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Sesgo</a:t>
                      </a:r>
                      <a:r>
                        <a:rPr lang="es-MX" baseline="0" dirty="0">
                          <a:solidFill>
                            <a:schemeClr val="bg1"/>
                          </a:solidFill>
                          <a:latin typeface="Times New Roman" panose="02020603050405020304" pitchFamily="18" charset="0"/>
                          <a:cs typeface="Times New Roman" panose="02020603050405020304" pitchFamily="18" charset="0"/>
                        </a:rPr>
                        <a:t> de participación en casos específicos</a:t>
                      </a:r>
                    </a:p>
                    <a:p>
                      <a:pPr algn="ctr"/>
                      <a:r>
                        <a:rPr lang="es-MX" baseline="0" dirty="0">
                          <a:solidFill>
                            <a:schemeClr val="bg1"/>
                          </a:solidFill>
                          <a:latin typeface="Times New Roman" panose="02020603050405020304" pitchFamily="18" charset="0"/>
                          <a:cs typeface="Times New Roman" panose="02020603050405020304" pitchFamily="18" charset="0"/>
                        </a:rPr>
                        <a:t>Limitada representación de grupos demográficos</a:t>
                      </a:r>
                    </a:p>
                    <a:p>
                      <a:pPr algn="ctr"/>
                      <a:r>
                        <a:rPr lang="es-MX" baseline="0" dirty="0">
                          <a:solidFill>
                            <a:schemeClr val="bg1"/>
                          </a:solidFill>
                          <a:latin typeface="Times New Roman" panose="02020603050405020304" pitchFamily="18" charset="0"/>
                          <a:cs typeface="Times New Roman" panose="02020603050405020304" pitchFamily="18" charset="0"/>
                        </a:rPr>
                        <a:t>Falta de información sobre pacientes menos involucrados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Posible</a:t>
                      </a:r>
                      <a:r>
                        <a:rPr lang="es-MX" b="1" baseline="0" dirty="0">
                          <a:solidFill>
                            <a:schemeClr val="bg1"/>
                          </a:solidFill>
                          <a:latin typeface="Times New Roman" panose="02020603050405020304" pitchFamily="18" charset="0"/>
                          <a:cs typeface="Times New Roman" panose="02020603050405020304" pitchFamily="18" charset="0"/>
                        </a:rPr>
                        <a:t> Solución</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algn="ctr"/>
                      <a:r>
                        <a:rPr lang="es-MX" dirty="0">
                          <a:solidFill>
                            <a:schemeClr val="bg1"/>
                          </a:solidFill>
                          <a:latin typeface="Times New Roman" panose="02020603050405020304" pitchFamily="18" charset="0"/>
                          <a:cs typeface="Times New Roman" panose="02020603050405020304" pitchFamily="18" charset="0"/>
                        </a:rPr>
                        <a:t>Colaboración con centros oncológicos</a:t>
                      </a:r>
                    </a:p>
                    <a:p>
                      <a:pPr algn="ctr"/>
                      <a:r>
                        <a:rPr lang="es-MX" dirty="0">
                          <a:solidFill>
                            <a:schemeClr val="bg1"/>
                          </a:solidFill>
                          <a:latin typeface="Times New Roman" panose="02020603050405020304" pitchFamily="18" charset="0"/>
                          <a:cs typeface="Times New Roman" panose="02020603050405020304" pitchFamily="18" charset="0"/>
                        </a:rPr>
                        <a:t>Inclusión</a:t>
                      </a:r>
                      <a:r>
                        <a:rPr lang="es-MX" baseline="0" dirty="0">
                          <a:solidFill>
                            <a:schemeClr val="bg1"/>
                          </a:solidFill>
                          <a:latin typeface="Times New Roman" panose="02020603050405020304" pitchFamily="18" charset="0"/>
                          <a:cs typeface="Times New Roman" panose="02020603050405020304" pitchFamily="18" charset="0"/>
                        </a:rPr>
                        <a:t> de diferentes tipos de cáncer</a:t>
                      </a:r>
                    </a:p>
                    <a:p>
                      <a:pPr algn="ctr"/>
                      <a:r>
                        <a:rPr lang="es-MX" baseline="0" dirty="0">
                          <a:solidFill>
                            <a:schemeClr val="bg1"/>
                          </a:solidFill>
                          <a:latin typeface="Times New Roman" panose="02020603050405020304" pitchFamily="18" charset="0"/>
                          <a:cs typeface="Times New Roman" panose="02020603050405020304" pitchFamily="18" charset="0"/>
                        </a:rPr>
                        <a:t>Sensibilización en comunidades afectadas</a:t>
                      </a: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2299270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22DF8-59D4-D94D-8ED9-F2F319899DBF}"/>
              </a:ext>
            </a:extLst>
          </p:cNvPr>
          <p:cNvSpPr>
            <a:spLocks noGrp="1"/>
          </p:cNvSpPr>
          <p:nvPr>
            <p:ph type="title"/>
          </p:nvPr>
        </p:nvSpPr>
        <p:spPr>
          <a:xfrm>
            <a:off x="964022" y="879063"/>
            <a:ext cx="8276908" cy="610863"/>
          </a:xfrm>
        </p:spPr>
        <p:txBody>
          <a:bodyPr rtlCol="0">
            <a:normAutofit fontScale="90000"/>
          </a:bodyPr>
          <a:lstStyle/>
          <a:p>
            <a:pPr algn="just" rtl="0"/>
            <a:r>
              <a:rPr lang="es-ES" sz="3200" dirty="0">
                <a:latin typeface="Times New Roman" panose="02020603050405020304" pitchFamily="18" charset="0"/>
                <a:cs typeface="Times New Roman" panose="02020603050405020304" pitchFamily="18" charset="0"/>
              </a:rPr>
              <a:t>Ejemplo Muestreo por participantes voluntarios</a:t>
            </a:r>
          </a:p>
        </p:txBody>
      </p:sp>
      <p:sp>
        <p:nvSpPr>
          <p:cNvPr id="28" name="CuadroTexto 27">
            <a:extLst>
              <a:ext uri="{FF2B5EF4-FFF2-40B4-BE49-F238E27FC236}">
                <a16:creationId xmlns:a16="http://schemas.microsoft.com/office/drawing/2014/main" id="{F494AF8A-D47C-6E15-F0A8-B546B382BBB9}"/>
              </a:ext>
            </a:extLst>
          </p:cNvPr>
          <p:cNvSpPr txBox="1"/>
          <p:nvPr/>
        </p:nvSpPr>
        <p:spPr>
          <a:xfrm>
            <a:off x="964023" y="2186609"/>
            <a:ext cx="933291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MX"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Ejemplo: </a:t>
            </a: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Cuando un actuario está interesado en estudiar la satisfacción de los clientes con respecto a los servicios de una compañía de seguros en particular.  </a:t>
            </a:r>
          </a:p>
        </p:txBody>
      </p:sp>
      <p:graphicFrame>
        <p:nvGraphicFramePr>
          <p:cNvPr id="8" name="Tabla 7"/>
          <p:cNvGraphicFramePr>
            <a:graphicFrameLocks noGrp="1"/>
          </p:cNvGraphicFramePr>
          <p:nvPr/>
        </p:nvGraphicFramePr>
        <p:xfrm>
          <a:off x="964022" y="3323166"/>
          <a:ext cx="9332916" cy="2301240"/>
        </p:xfrm>
        <a:graphic>
          <a:graphicData uri="http://schemas.openxmlformats.org/drawingml/2006/table">
            <a:tbl>
              <a:tblPr firstRow="1" bandRow="1">
                <a:tableStyleId>{3B4B98B0-60AC-42C2-AFA5-B58CD77FA1E5}</a:tableStyleId>
              </a:tblPr>
              <a:tblGrid>
                <a:gridCol w="4666458">
                  <a:extLst>
                    <a:ext uri="{9D8B030D-6E8A-4147-A177-3AD203B41FA5}">
                      <a16:colId xmlns:a16="http://schemas.microsoft.com/office/drawing/2014/main" val="3311185509"/>
                    </a:ext>
                  </a:extLst>
                </a:gridCol>
                <a:gridCol w="4666458">
                  <a:extLst>
                    <a:ext uri="{9D8B030D-6E8A-4147-A177-3AD203B41FA5}">
                      <a16:colId xmlns:a16="http://schemas.microsoft.com/office/drawing/2014/main" val="1183555098"/>
                    </a:ext>
                  </a:extLst>
                </a:gridCol>
              </a:tblGrid>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Ventajas</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Limitaciones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1325011"/>
                  </a:ext>
                </a:extLst>
              </a:tr>
              <a:tr h="370840">
                <a:tc>
                  <a:txBody>
                    <a:bodyPr/>
                    <a:lstStyle/>
                    <a:p>
                      <a:pPr algn="ctr"/>
                      <a:r>
                        <a:rPr lang="es-MX" dirty="0">
                          <a:solidFill>
                            <a:schemeClr val="bg1"/>
                          </a:solidFill>
                          <a:latin typeface="Times New Roman" panose="02020603050405020304" pitchFamily="18" charset="0"/>
                          <a:cs typeface="Times New Roman" panose="02020603050405020304" pitchFamily="18" charset="0"/>
                        </a:rPr>
                        <a:t>Es una forma rápida y económica de obtener respuestas de los clientes </a:t>
                      </a:r>
                      <a:endParaRPr lang="es-ES"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gn="ctr"/>
                      <a:r>
                        <a:rPr lang="es-MX" dirty="0">
                          <a:solidFill>
                            <a:schemeClr val="bg1"/>
                          </a:solidFill>
                          <a:latin typeface="Times New Roman" panose="02020603050405020304" pitchFamily="18" charset="0"/>
                          <a:cs typeface="Times New Roman" panose="02020603050405020304" pitchFamily="18" charset="0"/>
                        </a:rPr>
                        <a:t>Los clientes interesados y satisfechos pueden ser más propensos a participar, lo que puede resultar en una muestra sesgada hacia clientes más satisfechos.</a:t>
                      </a:r>
                      <a:endParaRPr lang="es-E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95594315"/>
                  </a:ext>
                </a:extLst>
              </a:tr>
              <a:tr h="370840">
                <a:tc gridSpan="2">
                  <a:txBody>
                    <a:bodyPr/>
                    <a:lstStyle/>
                    <a:p>
                      <a:pPr algn="ctr"/>
                      <a:r>
                        <a:rPr lang="es-MX" b="1" dirty="0">
                          <a:solidFill>
                            <a:schemeClr val="bg1"/>
                          </a:solidFill>
                          <a:latin typeface="Times New Roman" panose="02020603050405020304" pitchFamily="18" charset="0"/>
                          <a:cs typeface="Times New Roman" panose="02020603050405020304" pitchFamily="18" charset="0"/>
                        </a:rPr>
                        <a:t>Posible</a:t>
                      </a:r>
                      <a:r>
                        <a:rPr lang="es-MX" b="1" baseline="0" dirty="0">
                          <a:solidFill>
                            <a:schemeClr val="bg1"/>
                          </a:solidFill>
                          <a:latin typeface="Times New Roman" panose="02020603050405020304" pitchFamily="18" charset="0"/>
                          <a:cs typeface="Times New Roman" panose="02020603050405020304" pitchFamily="18" charset="0"/>
                        </a:rPr>
                        <a:t> Solución</a:t>
                      </a:r>
                      <a:endParaRPr lang="es-ES" b="1"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4245657257"/>
                  </a:ext>
                </a:extLst>
              </a:tr>
              <a:tr h="370840">
                <a:tc gridSpan="2">
                  <a:txBody>
                    <a:bodyPr/>
                    <a:lstStyle/>
                    <a:p>
                      <a:pPr algn="ctr"/>
                      <a:r>
                        <a:rPr lang="es-MX" dirty="0">
                          <a:solidFill>
                            <a:schemeClr val="bg1"/>
                          </a:solidFill>
                          <a:latin typeface="Times New Roman" panose="02020603050405020304" pitchFamily="18" charset="0"/>
                          <a:cs typeface="Times New Roman" panose="02020603050405020304" pitchFamily="18" charset="0"/>
                        </a:rPr>
                        <a:t>Considerar utilizar métodos adicionales para obtener una muestra más representativa</a:t>
                      </a:r>
                      <a:endParaRPr lang="es-ES" dirty="0">
                        <a:solidFill>
                          <a:schemeClr val="bg1"/>
                        </a:solidFill>
                        <a:latin typeface="Times New Roman" panose="02020603050405020304" pitchFamily="18" charset="0"/>
                        <a:cs typeface="Times New Roman" panose="02020603050405020304" pitchFamily="18" charset="0"/>
                      </a:endParaRPr>
                    </a:p>
                  </a:txBody>
                  <a:tcPr/>
                </a:tc>
                <a:tc hMerge="1">
                  <a:txBody>
                    <a:bodyPr/>
                    <a:lstStyle/>
                    <a:p>
                      <a:endParaRPr lang="es-ES" dirty="0"/>
                    </a:p>
                  </a:txBody>
                  <a:tcPr/>
                </a:tc>
                <a:extLst>
                  <a:ext uri="{0D108BD9-81ED-4DB2-BD59-A6C34878D82A}">
                    <a16:rowId xmlns:a16="http://schemas.microsoft.com/office/drawing/2014/main" val="2702729186"/>
                  </a:ext>
                </a:extLst>
              </a:tr>
            </a:tbl>
          </a:graphicData>
        </a:graphic>
      </p:graphicFrame>
    </p:spTree>
    <p:extLst>
      <p:ext uri="{BB962C8B-B14F-4D97-AF65-F5344CB8AC3E}">
        <p14:creationId xmlns:p14="http://schemas.microsoft.com/office/powerpoint/2010/main" val="3878917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heel(1)">
                                      <p:cBhvr>
                                        <p:cTn id="7" dur="20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theme/theme1.xml><?xml version="1.0" encoding="utf-8"?>
<a:theme xmlns:a="http://schemas.openxmlformats.org/drawingml/2006/main" name="Tema1">
  <a:themeElements>
    <a:clrScheme name="Naranja amarillo">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9129432_TF78853419_Win32.potx" id="{F85094AE-F951-45B6-B003-F9F3B4BD38C5}" vid="{E124D037-8587-41C3-AB02-2A120C8407E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1752</TotalTime>
  <Words>1767</Words>
  <Application>Microsoft Office PowerPoint</Application>
  <PresentationFormat>Panorámica</PresentationFormat>
  <Paragraphs>148</Paragraphs>
  <Slides>17</Slides>
  <Notes>17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17</vt:i4>
      </vt:variant>
    </vt:vector>
  </HeadingPairs>
  <TitlesOfParts>
    <vt:vector size="24" baseType="lpstr">
      <vt:lpstr>Arial</vt:lpstr>
      <vt:lpstr>Calibri</vt:lpstr>
      <vt:lpstr>Franklin Gothic Book</vt:lpstr>
      <vt:lpstr>Franklin Gothic Demi</vt:lpstr>
      <vt:lpstr>Times New Roman</vt:lpstr>
      <vt:lpstr>Wingdings</vt:lpstr>
      <vt:lpstr>Tema1</vt:lpstr>
      <vt:lpstr>Sesión 5: Etapas del muestreo estadístico</vt:lpstr>
      <vt:lpstr>Etapa 3: Selección de las técnicas de muestreo</vt:lpstr>
      <vt:lpstr>Técnicas no probabilísticas</vt:lpstr>
      <vt:lpstr>Muestreo de conveniencia</vt:lpstr>
      <vt:lpstr>Ejemplo Muestreo por conveniencia</vt:lpstr>
      <vt:lpstr>Ejemplo Muestreo por conveniencia</vt:lpstr>
      <vt:lpstr>Muestreo por participantes voluntarios</vt:lpstr>
      <vt:lpstr>Ejemplo Muestreo por participantes voluntarios</vt:lpstr>
      <vt:lpstr>Ejemplo Muestreo por participantes voluntarios</vt:lpstr>
      <vt:lpstr>Muestreo encadenado</vt:lpstr>
      <vt:lpstr>Ejemplo Muestreo encadenado</vt:lpstr>
      <vt:lpstr>Ejemplo Muestreo encadenado</vt:lpstr>
      <vt:lpstr>Muestreo por cuotas</vt:lpstr>
      <vt:lpstr>Ejemplo Muestreo por cuotas</vt:lpstr>
      <vt:lpstr>Técnicas probabilísticas</vt:lpstr>
      <vt:lpstr>Muestreo aleatorio simple (MAS)</vt:lpstr>
      <vt:lpstr>Ejemplo Muestreo aleatorio simple (MAS)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Etapas del muestreo estadístico</dc:title>
  <dc:creator>David Nexticapan Cortes</dc:creator>
  <cp:lastModifiedBy>DAVID NEXTICAPAN CORTES</cp:lastModifiedBy>
  <cp:revision>48</cp:revision>
  <dcterms:created xsi:type="dcterms:W3CDTF">2023-07-31T04:55:09Z</dcterms:created>
  <dcterms:modified xsi:type="dcterms:W3CDTF">2025-01-16T04:17:47Z</dcterms:modified>
</cp:coreProperties>
</file>